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402" r:id="rId5"/>
    <p:sldId id="277" r:id="rId6"/>
    <p:sldId id="292" r:id="rId7"/>
    <p:sldId id="379" r:id="rId8"/>
    <p:sldId id="294" r:id="rId9"/>
    <p:sldId id="374" r:id="rId10"/>
    <p:sldId id="372" r:id="rId11"/>
    <p:sldId id="373" r:id="rId12"/>
    <p:sldId id="375" r:id="rId13"/>
    <p:sldId id="377" r:id="rId14"/>
    <p:sldId id="390" r:id="rId15"/>
    <p:sldId id="391" r:id="rId16"/>
    <p:sldId id="381" r:id="rId17"/>
    <p:sldId id="318" r:id="rId18"/>
    <p:sldId id="324" r:id="rId19"/>
    <p:sldId id="399" r:id="rId20"/>
    <p:sldId id="383" r:id="rId21"/>
    <p:sldId id="397" r:id="rId22"/>
    <p:sldId id="398" r:id="rId23"/>
    <p:sldId id="404" r:id="rId24"/>
    <p:sldId id="405" r:id="rId25"/>
    <p:sldId id="406" r:id="rId26"/>
    <p:sldId id="360" r:id="rId27"/>
    <p:sldId id="385" r:id="rId28"/>
    <p:sldId id="368" r:id="rId29"/>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402"/>
            <p14:sldId id="277"/>
            <p14:sldId id="292"/>
            <p14:sldId id="379"/>
            <p14:sldId id="294"/>
            <p14:sldId id="374"/>
            <p14:sldId id="372"/>
            <p14:sldId id="373"/>
            <p14:sldId id="375"/>
            <p14:sldId id="377"/>
            <p14:sldId id="390"/>
            <p14:sldId id="391"/>
            <p14:sldId id="381"/>
            <p14:sldId id="318"/>
            <p14:sldId id="324"/>
            <p14:sldId id="399"/>
            <p14:sldId id="383"/>
            <p14:sldId id="397"/>
            <p14:sldId id="398"/>
            <p14:sldId id="404"/>
            <p14:sldId id="405"/>
            <p14:sldId id="406"/>
            <p14:sldId id="360"/>
            <p14:sldId id="385"/>
            <p14:sldId id="3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79C2"/>
    <a:srgbClr val="539AD3"/>
    <a:srgbClr val="EB6E1F"/>
    <a:srgbClr val="49792F"/>
    <a:srgbClr val="FFFF66"/>
    <a:srgbClr val="FFF14B"/>
    <a:srgbClr val="5AA237"/>
    <a:srgbClr val="3A6823"/>
    <a:srgbClr val="4387C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8" autoAdjust="0"/>
    <p:restoredTop sz="86385" autoAdjust="0"/>
  </p:normalViewPr>
  <p:slideViewPr>
    <p:cSldViewPr>
      <p:cViewPr varScale="1">
        <p:scale>
          <a:sx n="74" d="100"/>
          <a:sy n="74" d="100"/>
        </p:scale>
        <p:origin x="38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2323"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5453204" y="236438"/>
            <a:ext cx="829435" cy="374068"/>
            <a:chOff x="7620000" y="6224060"/>
            <a:chExt cx="1067736" cy="481540"/>
          </a:xfrm>
        </p:grpSpPr>
        <p:pic>
          <p:nvPicPr>
            <p:cNvPr id="11" name="Picture 10" descr="logo_CDPH_vertical.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00" y="6224060"/>
              <a:ext cx="545782" cy="457200"/>
            </a:xfrm>
            <a:prstGeom prst="rect">
              <a:avLst/>
            </a:prstGeom>
          </p:spPr>
        </p:pic>
        <p:pic>
          <p:nvPicPr>
            <p:cNvPr id="12" name="Picture 11"/>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bwMode="auto">
            <a:xfrm>
              <a:off x="8242502" y="6261618"/>
              <a:ext cx="445234" cy="443982"/>
            </a:xfrm>
            <a:prstGeom prst="rect">
              <a:avLst/>
            </a:prstGeom>
            <a:noFill/>
            <a:ln>
              <a:noFill/>
            </a:ln>
          </p:spPr>
        </p:pic>
      </p:grpSp>
      <p:sp>
        <p:nvSpPr>
          <p:cNvPr id="5" name="Slide Number Placeholder 4"/>
          <p:cNvSpPr>
            <a:spLocks noGrp="1"/>
          </p:cNvSpPr>
          <p:nvPr>
            <p:ph type="sldNum" sz="quarter" idx="3"/>
          </p:nvPr>
        </p:nvSpPr>
        <p:spPr>
          <a:xfrm>
            <a:off x="3352800" y="8382000"/>
            <a:ext cx="2971800" cy="457200"/>
          </a:xfrm>
          <a:prstGeom prst="rect">
            <a:avLst/>
          </a:prstGeom>
        </p:spPr>
        <p:txBody>
          <a:bodyPr vert="horz" lIns="91440" tIns="45720" rIns="91440" bIns="45720" rtlCol="0" anchor="b"/>
          <a:lstStyle>
            <a:lvl1pPr algn="r">
              <a:defRPr sz="1200"/>
            </a:lvl1pPr>
          </a:lstStyle>
          <a:p>
            <a:fld id="{F59A06A4-FCEF-3649-A268-6D443A648C11}" type="slidenum">
              <a:rPr lang="en-US" sz="1000" smtClean="0">
                <a:solidFill>
                  <a:srgbClr val="EB6E1F"/>
                </a:solidFill>
                <a:latin typeface="Arial"/>
                <a:cs typeface="Arial"/>
              </a:rPr>
              <a:t>‹#›</a:t>
            </a:fld>
            <a:endParaRPr lang="en-US" sz="1000" dirty="0">
              <a:solidFill>
                <a:srgbClr val="EB6E1F"/>
              </a:solidFill>
              <a:latin typeface="Arial"/>
              <a:cs typeface="Arial"/>
            </a:endParaRPr>
          </a:p>
        </p:txBody>
      </p:sp>
      <p:sp>
        <p:nvSpPr>
          <p:cNvPr id="6" name="Header Placeholder 1"/>
          <p:cNvSpPr>
            <a:spLocks noGrp="1"/>
          </p:cNvSpPr>
          <p:nvPr>
            <p:ph type="hdr" sz="quarter"/>
          </p:nvPr>
        </p:nvSpPr>
        <p:spPr>
          <a:xfrm>
            <a:off x="523574" y="228600"/>
            <a:ext cx="4048426"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r>
              <a:rPr lang="en-US" sz="1000" dirty="0">
                <a:solidFill>
                  <a:srgbClr val="EB6E1F"/>
                </a:solidFill>
                <a:latin typeface="Arial"/>
                <a:cs typeface="Arial"/>
              </a:rPr>
              <a:t>STATEWIDE MEDICAL AND HEALTH EXERCISE</a:t>
            </a:r>
          </a:p>
          <a:p>
            <a:pPr>
              <a:defRPr/>
            </a:pPr>
            <a:r>
              <a:rPr lang="en-US" dirty="0">
                <a:solidFill>
                  <a:srgbClr val="EB6E1F"/>
                </a:solidFill>
                <a:latin typeface="Arial"/>
                <a:cs typeface="Arial"/>
              </a:rPr>
              <a:t>TABLETOP EXERCISE SLIDE PRESENTATION</a:t>
            </a:r>
          </a:p>
        </p:txBody>
      </p:sp>
    </p:spTree>
    <p:extLst>
      <p:ext uri="{BB962C8B-B14F-4D97-AF65-F5344CB8AC3E}">
        <p14:creationId xmlns:p14="http://schemas.microsoft.com/office/powerpoint/2010/main" val="4230926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00F830A1-3891-4B82-A120-081866556DA0}" type="datetimeFigureOut">
              <a:rPr lang="en-US" smtClean="0"/>
              <a:pPr/>
              <a:t>12/21/2022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a:cs typeface="Arial"/>
              </a:defRPr>
            </a:lvl1pPr>
          </a:lstStyle>
          <a:p>
            <a:r>
              <a:rPr lang="en-US" dirty="0"/>
              <a:t>Last Revised: 3-22-17</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a:cs typeface="Arial"/>
              </a:defRPr>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a number of [insert here] notations throughout this slide presentation. Exercise Planners are responsible for filling in [insert] brackets with information pertaining to their local jurisdiction/agency/organization. These brackets appear both in the actual slides AND in the Notes sections, so please make sure that all brackets are filled in before the day of the exercise.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1344118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13</a:t>
            </a:fld>
            <a:endParaRPr lang="en-US" dirty="0"/>
          </a:p>
        </p:txBody>
      </p:sp>
    </p:spTree>
    <p:extLst>
      <p:ext uri="{BB962C8B-B14F-4D97-AF65-F5344CB8AC3E}">
        <p14:creationId xmlns:p14="http://schemas.microsoft.com/office/powerpoint/2010/main" val="95441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14</a:t>
            </a:fld>
            <a:endParaRPr lang="en-US" dirty="0"/>
          </a:p>
        </p:txBody>
      </p:sp>
    </p:spTree>
    <p:extLst>
      <p:ext uri="{BB962C8B-B14F-4D97-AF65-F5344CB8AC3E}">
        <p14:creationId xmlns:p14="http://schemas.microsoft.com/office/powerpoint/2010/main" val="3645855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ea typeface="MS PGothic" charset="0"/>
              </a:rPr>
              <a:t>*Ask participants to identify three strengths from the exercise*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ea typeface="MS PGothic" charset="0"/>
              </a:rPr>
              <a:t>*Ask participants to identify any areas for improvement (with a strengths-based perspective if possible)*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ea typeface="MS PGothic" charset="0"/>
              </a:rPr>
              <a:t>Run through the activities listed above to plan for the Functional Exercise</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24</a:t>
            </a:fld>
            <a:endParaRPr lang="en-US" dirty="0"/>
          </a:p>
        </p:txBody>
      </p:sp>
    </p:spTree>
    <p:extLst>
      <p:ext uri="{BB962C8B-B14F-4D97-AF65-F5344CB8AC3E}">
        <p14:creationId xmlns:p14="http://schemas.microsoft.com/office/powerpoint/2010/main" val="56213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25</a:t>
            </a:fld>
            <a:endParaRPr lang="en-US" dirty="0"/>
          </a:p>
        </p:txBody>
      </p:sp>
    </p:spTree>
    <p:extLst>
      <p:ext uri="{BB962C8B-B14F-4D97-AF65-F5344CB8AC3E}">
        <p14:creationId xmlns:p14="http://schemas.microsoft.com/office/powerpoint/2010/main" val="338916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Arial" charset="0"/>
              <a:buAutoNum type="arabicPeriod"/>
            </a:pPr>
            <a:r>
              <a:rPr lang="en-US" sz="1200" dirty="0">
                <a:solidFill>
                  <a:srgbClr val="000000"/>
                </a:solidFill>
                <a:latin typeface="Arial" charset="0"/>
              </a:rPr>
              <a:t> Welcome Remarks</a:t>
            </a:r>
          </a:p>
          <a:p>
            <a:pPr>
              <a:lnSpc>
                <a:spcPct val="150000"/>
              </a:lnSpc>
              <a:buFont typeface="Arial" charset="0"/>
              <a:buAutoNum type="arabicPeriod"/>
            </a:pPr>
            <a:r>
              <a:rPr lang="en-US" sz="1200" dirty="0">
                <a:solidFill>
                  <a:srgbClr val="000000"/>
                </a:solidFill>
                <a:latin typeface="Arial" charset="0"/>
              </a:rPr>
              <a:t> Introduction of Exercise Planners &amp; Facilitators</a:t>
            </a:r>
          </a:p>
          <a:p>
            <a:pPr>
              <a:lnSpc>
                <a:spcPct val="150000"/>
              </a:lnSpc>
              <a:buFont typeface="Arial" charset="0"/>
              <a:buAutoNum type="arabicPeriod"/>
            </a:pPr>
            <a:r>
              <a:rPr lang="en-US" sz="1200" dirty="0">
                <a:solidFill>
                  <a:srgbClr val="000000"/>
                </a:solidFill>
                <a:latin typeface="Arial" charset="0"/>
              </a:rPr>
              <a:t> Participant Introductions</a:t>
            </a:r>
          </a:p>
          <a:p>
            <a:pPr>
              <a:lnSpc>
                <a:spcPct val="150000"/>
              </a:lnSpc>
              <a:buFont typeface="Arial" charset="0"/>
              <a:buAutoNum type="arabicPeriod"/>
            </a:pPr>
            <a:r>
              <a:rPr lang="en-US" sz="1200" dirty="0">
                <a:solidFill>
                  <a:srgbClr val="000000"/>
                </a:solidFill>
                <a:latin typeface="Arial" charset="0"/>
              </a:rPr>
              <a:t> Administrative Items</a:t>
            </a:r>
          </a:p>
          <a:p>
            <a:pPr>
              <a:lnSpc>
                <a:spcPct val="150000"/>
              </a:lnSpc>
              <a:buFont typeface="Arial" charset="0"/>
              <a:buAutoNum type="arabicPeriod"/>
            </a:pPr>
            <a:r>
              <a:rPr lang="en-US" sz="1200" dirty="0">
                <a:solidFill>
                  <a:srgbClr val="000000"/>
                </a:solidFill>
                <a:latin typeface="Arial" charset="0"/>
              </a:rPr>
              <a:t> Schedule Overview</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324608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a:t>
            </a:r>
            <a:r>
              <a:rPr lang="en-US" baseline="0" dirty="0"/>
              <a:t> yourselves to the people at your table. </a:t>
            </a:r>
          </a:p>
          <a:p>
            <a:endParaRPr lang="en-US" baseline="0" dirty="0"/>
          </a:p>
          <a:p>
            <a:r>
              <a:rPr lang="en-US" baseline="0" dirty="0"/>
              <a:t>It is recommended that Exercise Planners facilitate group introductions by having an Icebreaker question or activity if time allows. One example icebreaker question could be: “Name one or two real world events that you have responded to, participated in, or experienced yourself.”</a:t>
            </a:r>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extLst>
      <p:ext uri="{BB962C8B-B14F-4D97-AF65-F5344CB8AC3E}">
        <p14:creationId xmlns:p14="http://schemas.microsoft.com/office/powerpoint/2010/main" val="85060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a:t>
            </a:fld>
            <a:endParaRPr lang="en-US" dirty="0"/>
          </a:p>
        </p:txBody>
      </p:sp>
    </p:spTree>
    <p:extLst>
      <p:ext uri="{BB962C8B-B14F-4D97-AF65-F5344CB8AC3E}">
        <p14:creationId xmlns:p14="http://schemas.microsoft.com/office/powerpoint/2010/main" val="4037287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a:t>
            </a:fld>
            <a:endParaRPr lang="en-US" dirty="0"/>
          </a:p>
        </p:txBody>
      </p:sp>
    </p:spTree>
    <p:extLst>
      <p:ext uri="{BB962C8B-B14F-4D97-AF65-F5344CB8AC3E}">
        <p14:creationId xmlns:p14="http://schemas.microsoft.com/office/powerpoint/2010/main" val="195116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year’s capabilities and themes are</a:t>
            </a:r>
            <a:r>
              <a:rPr lang="en-US" baseline="0" dirty="0"/>
              <a:t> listed in the Statewide Medical and Health Exercise Multi-Year Training and Exercise Plan (MYTEP).</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7</a:t>
            </a:fld>
            <a:endParaRPr lang="en-US" dirty="0"/>
          </a:p>
        </p:txBody>
      </p:sp>
    </p:spTree>
    <p:extLst>
      <p:ext uri="{BB962C8B-B14F-4D97-AF65-F5344CB8AC3E}">
        <p14:creationId xmlns:p14="http://schemas.microsoft.com/office/powerpoint/2010/main" val="200610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8</a:t>
            </a:fld>
            <a:endParaRPr lang="en-US" dirty="0"/>
          </a:p>
        </p:txBody>
      </p:sp>
    </p:spTree>
    <p:extLst>
      <p:ext uri="{BB962C8B-B14F-4D97-AF65-F5344CB8AC3E}">
        <p14:creationId xmlns:p14="http://schemas.microsoft.com/office/powerpoint/2010/main" val="397004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10</a:t>
            </a:fld>
            <a:endParaRPr lang="en-US" dirty="0"/>
          </a:p>
        </p:txBody>
      </p:sp>
    </p:spTree>
    <p:extLst>
      <p:ext uri="{BB962C8B-B14F-4D97-AF65-F5344CB8AC3E}">
        <p14:creationId xmlns:p14="http://schemas.microsoft.com/office/powerpoint/2010/main" val="215487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Are there any questions before the TTX scenario begins?</a:t>
            </a:r>
          </a:p>
          <a:p>
            <a:endParaRPr lang="en-US" dirty="0"/>
          </a:p>
          <a:p>
            <a:endParaRPr lang="en-US" dirty="0"/>
          </a:p>
        </p:txBody>
      </p:sp>
      <p:sp>
        <p:nvSpPr>
          <p:cNvPr id="4" name="Slide Number Placeholder 3"/>
          <p:cNvSpPr>
            <a:spLocks noGrp="1"/>
          </p:cNvSpPr>
          <p:nvPr>
            <p:ph type="sldNum" sz="quarter" idx="5"/>
          </p:nvPr>
        </p:nvSpPr>
        <p:spPr/>
        <p:txBody>
          <a:bodyPr/>
          <a:lstStyle/>
          <a:p>
            <a:fld id="{58CC9574-A819-4FE4-99A7-1E27AD09ADC2}" type="slidenum">
              <a:rPr lang="en-US" smtClean="0"/>
              <a:pPr/>
              <a:t>12</a:t>
            </a:fld>
            <a:endParaRPr lang="en-US" dirty="0"/>
          </a:p>
        </p:txBody>
      </p:sp>
    </p:spTree>
    <p:extLst>
      <p:ext uri="{BB962C8B-B14F-4D97-AF65-F5344CB8AC3E}">
        <p14:creationId xmlns:p14="http://schemas.microsoft.com/office/powerpoint/2010/main" val="3117053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4FA63DB-DFCE-4991-A57D-0549C29FC3D2}"/>
              </a:ext>
            </a:extLst>
          </p:cNvPr>
          <p:cNvSpPr/>
          <p:nvPr userDrawn="1"/>
        </p:nvSpPr>
        <p:spPr>
          <a:xfrm>
            <a:off x="0" y="4955771"/>
            <a:ext cx="9144000" cy="582489"/>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7620000" y="6224060"/>
            <a:ext cx="1067736" cy="481540"/>
            <a:chOff x="7620000" y="6224060"/>
            <a:chExt cx="1067736" cy="481540"/>
          </a:xfrm>
        </p:grpSpPr>
        <p:pic>
          <p:nvPicPr>
            <p:cNvPr id="12" name="Picture 11" descr="logo_CDPH_vertical.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00" y="6224060"/>
              <a:ext cx="545782" cy="457200"/>
            </a:xfrm>
            <a:prstGeom prst="rect">
              <a:avLst/>
            </a:prstGeom>
          </p:spPr>
        </p:pic>
        <p:pic>
          <p:nvPicPr>
            <p:cNvPr id="13" name="Picture 12"/>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bwMode="auto">
            <a:xfrm>
              <a:off x="8242502" y="6261618"/>
              <a:ext cx="445234" cy="443982"/>
            </a:xfrm>
            <a:prstGeom prst="rect">
              <a:avLst/>
            </a:prstGeom>
            <a:noFill/>
            <a:ln>
              <a:noFill/>
            </a:ln>
          </p:spPr>
        </p:pic>
      </p:grpSp>
      <p:sp>
        <p:nvSpPr>
          <p:cNvPr id="15" name="Text Placeholder 15"/>
          <p:cNvSpPr>
            <a:spLocks noGrp="1"/>
          </p:cNvSpPr>
          <p:nvPr>
            <p:ph type="body" sz="quarter" idx="14" hasCustomPrompt="1"/>
          </p:nvPr>
        </p:nvSpPr>
        <p:spPr>
          <a:xfrm>
            <a:off x="457200" y="5026429"/>
            <a:ext cx="5791200" cy="381000"/>
          </a:xfrm>
        </p:spPr>
        <p:txBody>
          <a:bodyPr anchor="b">
            <a:normAutofit/>
          </a:bodyPr>
          <a:lstStyle>
            <a:lvl1pPr algn="l">
              <a:spcBef>
                <a:spcPts val="0"/>
              </a:spcBef>
              <a:buNone/>
              <a:defRPr lang="en-US" sz="2200" kern="1200" dirty="0" smtClean="0">
                <a:solidFill>
                  <a:schemeClr val="bg1"/>
                </a:solidFill>
                <a:latin typeface="Arial"/>
                <a:ea typeface="+mn-ea"/>
                <a:cs typeface="Arial"/>
              </a:defRPr>
            </a:lvl1pPr>
          </a:lstStyle>
          <a:p>
            <a:pPr lvl="0"/>
            <a:r>
              <a:rPr lang="en-US" dirty="0"/>
              <a:t>CLICK TO EDIT MASTER SUBTITLE STYLE</a:t>
            </a:r>
          </a:p>
        </p:txBody>
      </p:sp>
      <p:sp>
        <p:nvSpPr>
          <p:cNvPr id="2" name="Title 1"/>
          <p:cNvSpPr>
            <a:spLocks noGrp="1"/>
          </p:cNvSpPr>
          <p:nvPr>
            <p:ph type="title" hasCustomPrompt="1"/>
          </p:nvPr>
        </p:nvSpPr>
        <p:spPr>
          <a:xfrm>
            <a:off x="457200" y="4343400"/>
            <a:ext cx="8458200" cy="609600"/>
          </a:xfrm>
          <a:prstGeom prst="rect">
            <a:avLst/>
          </a:prstGeom>
        </p:spPr>
        <p:txBody>
          <a:bodyPr anchor="b" anchorCtr="0">
            <a:normAutofit/>
          </a:bodyPr>
          <a:lstStyle>
            <a:lvl1pPr marL="0" indent="0">
              <a:defRPr lang="en-US" sz="3200" b="0" kern="1200" baseline="0">
                <a:solidFill>
                  <a:srgbClr val="002060"/>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a:t>CLICK TO EDIT MASTER TITLE STYLE</a:t>
            </a:r>
          </a:p>
        </p:txBody>
      </p:sp>
      <p:grpSp>
        <p:nvGrpSpPr>
          <p:cNvPr id="9" name="Group 8">
            <a:extLst>
              <a:ext uri="{FF2B5EF4-FFF2-40B4-BE49-F238E27FC236}">
                <a16:creationId xmlns:a16="http://schemas.microsoft.com/office/drawing/2014/main" id="{CBDDB076-F3A6-49E5-B8AC-2402CE8EB19E}"/>
              </a:ext>
            </a:extLst>
          </p:cNvPr>
          <p:cNvGrpSpPr/>
          <p:nvPr userDrawn="1"/>
        </p:nvGrpSpPr>
        <p:grpSpPr>
          <a:xfrm>
            <a:off x="0" y="0"/>
            <a:ext cx="9144000" cy="1143000"/>
            <a:chOff x="0" y="0"/>
            <a:chExt cx="9144000" cy="1143000"/>
          </a:xfrm>
        </p:grpSpPr>
        <p:sp>
          <p:nvSpPr>
            <p:cNvPr id="10" name="Rectangle 9">
              <a:extLst>
                <a:ext uri="{FF2B5EF4-FFF2-40B4-BE49-F238E27FC236}">
                  <a16:creationId xmlns:a16="http://schemas.microsoft.com/office/drawing/2014/main" id="{3D3731B6-9895-43CF-AF87-004B561F80C8}"/>
                </a:ext>
              </a:extLst>
            </p:cNvPr>
            <p:cNvSpPr/>
            <p:nvPr userDrawn="1"/>
          </p:nvSpPr>
          <p:spPr>
            <a:xfrm>
              <a:off x="0" y="609600"/>
              <a:ext cx="9144000" cy="533400"/>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AF05B9-7B79-4F47-9939-057B22712D47}"/>
                </a:ext>
              </a:extLst>
            </p:cNvPr>
            <p:cNvSpPr/>
            <p:nvPr userDrawn="1"/>
          </p:nvSpPr>
          <p:spPr>
            <a:xfrm>
              <a:off x="0" y="0"/>
              <a:ext cx="9144000" cy="1066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E3F3DFEE-5038-4124-A1E8-537082F7D4C7}"/>
              </a:ext>
            </a:extLst>
          </p:cNvPr>
          <p:cNvSpPr>
            <a:spLocks noGrp="1"/>
          </p:cNvSpPr>
          <p:nvPr>
            <p:ph sz="quarter" idx="15" hasCustomPrompt="1"/>
          </p:nvPr>
        </p:nvSpPr>
        <p:spPr>
          <a:xfrm>
            <a:off x="457200" y="5562600"/>
            <a:ext cx="5791200" cy="457200"/>
          </a:xfrm>
        </p:spPr>
        <p:txBody>
          <a:bodyPr>
            <a:noAutofit/>
          </a:bodyPr>
          <a:lstStyle>
            <a:lvl1pPr marL="0" indent="0">
              <a:buNone/>
              <a:defRPr sz="2400">
                <a:solidFill>
                  <a:srgbClr val="002060"/>
                </a:solidFill>
              </a:defRPr>
            </a:lvl1pPr>
            <a:lvl5pPr marL="1828800" indent="0">
              <a:buNone/>
              <a:defRPr/>
            </a:lvl5pPr>
          </a:lstStyle>
          <a:p>
            <a:pPr lvl="0"/>
            <a:r>
              <a:rPr lang="en-US" dirty="0"/>
              <a:t>Click to edit master slide</a:t>
            </a:r>
          </a:p>
        </p:txBody>
      </p:sp>
      <p:pic>
        <p:nvPicPr>
          <p:cNvPr id="7" name="Picture 6" descr="A picture containing ground, outdoor, sky, railroad&#10;&#10;Description automatically generated">
            <a:extLst>
              <a:ext uri="{FF2B5EF4-FFF2-40B4-BE49-F238E27FC236}">
                <a16:creationId xmlns:a16="http://schemas.microsoft.com/office/drawing/2014/main" id="{BD51738D-9C9E-47E2-883C-06B98E9C38B7}"/>
              </a:ext>
            </a:extLst>
          </p:cNvPr>
          <p:cNvPicPr>
            <a:picLocks noChangeAspect="1"/>
          </p:cNvPicPr>
          <p:nvPr userDrawn="1"/>
        </p:nvPicPr>
        <p:blipFill rotWithShape="1">
          <a:blip r:embed="rId4"/>
          <a:srcRect t="16667" b="37022"/>
          <a:stretch/>
        </p:blipFill>
        <p:spPr>
          <a:xfrm>
            <a:off x="0" y="1143000"/>
            <a:ext cx="9144000" cy="31760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3" descr="A picture containing ground, outdoor, sky, railroad&#10;&#10;Description automatically generated">
            <a:extLst>
              <a:ext uri="{FF2B5EF4-FFF2-40B4-BE49-F238E27FC236}">
                <a16:creationId xmlns:a16="http://schemas.microsoft.com/office/drawing/2014/main" id="{356E48A2-6C51-40BB-935C-A444B3C1B1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2071255"/>
            <a:ext cx="9144000" cy="4876800"/>
          </a:xfrm>
          <a:prstGeom prst="rect">
            <a:avLst/>
          </a:prstGeom>
        </p:spPr>
      </p:pic>
      <p:grpSp>
        <p:nvGrpSpPr>
          <p:cNvPr id="14" name="Group 13"/>
          <p:cNvGrpSpPr/>
          <p:nvPr userDrawn="1"/>
        </p:nvGrpSpPr>
        <p:grpSpPr>
          <a:xfrm>
            <a:off x="7827434" y="152400"/>
            <a:ext cx="1067736" cy="481540"/>
            <a:chOff x="7620000" y="6224060"/>
            <a:chExt cx="1067736" cy="481540"/>
          </a:xfrm>
        </p:grpSpPr>
        <p:pic>
          <p:nvPicPr>
            <p:cNvPr id="17" name="Picture 16" descr="logo_CDPH_vertical.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00" y="6224060"/>
              <a:ext cx="545782" cy="457200"/>
            </a:xfrm>
            <a:prstGeom prst="rect">
              <a:avLst/>
            </a:prstGeom>
          </p:spPr>
        </p:pic>
        <p:pic>
          <p:nvPicPr>
            <p:cNvPr id="18" name="Picture 17"/>
            <p:cNvPicPr>
              <a:picLocks noChangeAspect="1"/>
            </p:cNvPicPr>
            <p:nvPr userDrawn="1"/>
          </p:nvPicPr>
          <p:blipFill>
            <a:blip r:embed="rId4" cstate="email">
              <a:alphaModFix/>
              <a:extLst>
                <a:ext uri="{28A0092B-C50C-407E-A947-70E740481C1C}">
                  <a14:useLocalDpi xmlns:a14="http://schemas.microsoft.com/office/drawing/2010/main"/>
                </a:ext>
              </a:extLst>
            </a:blip>
            <a:stretch>
              <a:fillRect/>
            </a:stretch>
          </p:blipFill>
          <p:spPr bwMode="auto">
            <a:xfrm>
              <a:off x="8242502" y="6261618"/>
              <a:ext cx="445234" cy="443982"/>
            </a:xfrm>
            <a:prstGeom prst="rect">
              <a:avLst/>
            </a:prstGeom>
            <a:noFill/>
            <a:ln>
              <a:noFill/>
            </a:ln>
          </p:spPr>
        </p:pic>
      </p:grpSp>
      <p:sp>
        <p:nvSpPr>
          <p:cNvPr id="6" name="Slide Number Placeholder 5"/>
          <p:cNvSpPr>
            <a:spLocks noGrp="1"/>
          </p:cNvSpPr>
          <p:nvPr>
            <p:ph type="sldNum" sz="quarter" idx="12"/>
          </p:nvPr>
        </p:nvSpPr>
        <p:spPr/>
        <p:txBody>
          <a:bodyPr/>
          <a:lstStyle>
            <a:lvl1pPr>
              <a:defRPr>
                <a:solidFill>
                  <a:srgbClr val="002060"/>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533400" y="1574285"/>
            <a:ext cx="5791200" cy="381000"/>
          </a:xfrm>
        </p:spPr>
        <p:txBody>
          <a:bodyPr anchor="b">
            <a:normAutofit/>
          </a:bodyPr>
          <a:lstStyle>
            <a:lvl1pPr algn="l">
              <a:buNone/>
              <a:defRPr lang="en-US" sz="2200" kern="1200" dirty="0" smtClean="0">
                <a:solidFill>
                  <a:srgbClr val="002060"/>
                </a:solidFill>
                <a:latin typeface="Arial"/>
                <a:ea typeface="+mn-ea"/>
                <a:cs typeface="Arial"/>
              </a:defRPr>
            </a:lvl1pPr>
          </a:lstStyle>
          <a:p>
            <a:pPr lvl="0"/>
            <a:r>
              <a:rPr lang="en-US" dirty="0"/>
              <a:t>CLICK TO EDIT MASTER SUBTITLE STYLE</a:t>
            </a:r>
          </a:p>
        </p:txBody>
      </p:sp>
      <p:sp>
        <p:nvSpPr>
          <p:cNvPr id="16" name="Title 1"/>
          <p:cNvSpPr>
            <a:spLocks noGrp="1"/>
          </p:cNvSpPr>
          <p:nvPr>
            <p:ph type="title" hasCustomPrompt="1"/>
          </p:nvPr>
        </p:nvSpPr>
        <p:spPr>
          <a:xfrm>
            <a:off x="533400" y="964685"/>
            <a:ext cx="8458200" cy="609600"/>
          </a:xfrm>
          <a:prstGeom prst="rect">
            <a:avLst/>
          </a:prstGeom>
        </p:spPr>
        <p:txBody>
          <a:bodyPr anchor="b" anchorCtr="0">
            <a:normAutofit/>
          </a:bodyPr>
          <a:lstStyle>
            <a:lvl1pPr marL="0" indent="0">
              <a:defRPr lang="en-US" sz="3600" b="0" kern="1200" baseline="0">
                <a:solidFill>
                  <a:srgbClr val="002060"/>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a:t>CLICK TO EDIT MASTER TITLE STYLE</a:t>
            </a:r>
          </a:p>
        </p:txBody>
      </p:sp>
      <p:sp>
        <p:nvSpPr>
          <p:cNvPr id="11" name="Rectangle 10">
            <a:extLst>
              <a:ext uri="{FF2B5EF4-FFF2-40B4-BE49-F238E27FC236}">
                <a16:creationId xmlns:a16="http://schemas.microsoft.com/office/drawing/2014/main" id="{3E1CF8F1-7B3E-4292-B472-47437827E725}"/>
              </a:ext>
            </a:extLst>
          </p:cNvPr>
          <p:cNvSpPr/>
          <p:nvPr userDrawn="1"/>
        </p:nvSpPr>
        <p:spPr>
          <a:xfrm>
            <a:off x="0" y="2057400"/>
            <a:ext cx="9144000" cy="381001"/>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ent">
    <p:spTree>
      <p:nvGrpSpPr>
        <p:cNvPr id="1" name=""/>
        <p:cNvGrpSpPr/>
        <p:nvPr/>
      </p:nvGrpSpPr>
      <p:grpSpPr>
        <a:xfrm>
          <a:off x="0" y="0"/>
          <a:ext cx="0" cy="0"/>
          <a:chOff x="0" y="0"/>
          <a:chExt cx="0" cy="0"/>
        </a:xfrm>
      </p:grpSpPr>
      <p:sp>
        <p:nvSpPr>
          <p:cNvPr id="22" name="Text Placeholder 21"/>
          <p:cNvSpPr>
            <a:spLocks noGrp="1"/>
          </p:cNvSpPr>
          <p:nvPr>
            <p:ph type="body" sz="quarter" idx="13"/>
          </p:nvPr>
        </p:nvSpPr>
        <p:spPr>
          <a:xfrm>
            <a:off x="762000" y="1143000"/>
            <a:ext cx="7696200" cy="4876800"/>
          </a:xfrm>
        </p:spPr>
        <p:txBody>
          <a:bodyPr/>
          <a:lstStyle>
            <a:lvl1pPr marL="457200" indent="-457200">
              <a:buFont typeface="Arial"/>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3"/>
          <p:cNvSpPr>
            <a:spLocks noGrp="1"/>
          </p:cNvSpPr>
          <p:nvPr>
            <p:ph type="body" sz="quarter" idx="14" hasCustomPrompt="1"/>
          </p:nvPr>
        </p:nvSpPr>
        <p:spPr>
          <a:xfrm>
            <a:off x="762000" y="228600"/>
            <a:ext cx="7696200" cy="83820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7" name="Slide Number Placeholder 5"/>
          <p:cNvSpPr txBox="1">
            <a:spLocks/>
          </p:cNvSpPr>
          <p:nvPr userDrawn="1"/>
        </p:nvSpPr>
        <p:spPr>
          <a:xfrm>
            <a:off x="76200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E4581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0D5ECE-8B49-45CD-BE81-EF81920D1969}" type="slidenum">
              <a:rPr lang="en-US" smtClean="0">
                <a:solidFill>
                  <a:srgbClr val="002060"/>
                </a:solidFill>
              </a:rPr>
              <a:pPr/>
              <a:t>‹#›</a:t>
            </a:fld>
            <a:endParaRPr lang="en-US" dirty="0">
              <a:solidFill>
                <a:srgbClr val="00206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33946"/>
            <a:ext cx="3886200" cy="4504854"/>
          </a:xfrm>
        </p:spPr>
        <p:txBody>
          <a:bodyPr/>
          <a:lstStyle>
            <a:lvl1pPr>
              <a:defRPr sz="2800">
                <a:solidFill>
                  <a:srgbClr val="262626"/>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3943"/>
            <a:ext cx="3886200" cy="4504853"/>
          </a:xfrm>
        </p:spPr>
        <p:txBody>
          <a:bodyPr/>
          <a:lstStyle>
            <a:lvl1pPr>
              <a:defRPr sz="2800">
                <a:solidFill>
                  <a:srgbClr val="262626"/>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76200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E4581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0D5ECE-8B49-45CD-BE81-EF81920D1969}" type="slidenum">
              <a:rPr lang="en-US" smtClean="0">
                <a:solidFill>
                  <a:srgbClr val="002060"/>
                </a:solidFill>
              </a:rPr>
              <a:pPr/>
              <a:t>‹#›</a:t>
            </a:fld>
            <a:endParaRPr lang="en-US" dirty="0">
              <a:solidFill>
                <a:srgbClr val="002060"/>
              </a:solidFill>
            </a:endParaRPr>
          </a:p>
        </p:txBody>
      </p:sp>
      <p:sp>
        <p:nvSpPr>
          <p:cNvPr id="6" name="Title Placeholder 1"/>
          <p:cNvSpPr>
            <a:spLocks noGrp="1"/>
          </p:cNvSpPr>
          <p:nvPr>
            <p:ph type="title"/>
          </p:nvPr>
        </p:nvSpPr>
        <p:spPr>
          <a:xfrm>
            <a:off x="762000" y="274638"/>
            <a:ext cx="7924800" cy="487362"/>
          </a:xfrm>
          <a:prstGeom prst="rect">
            <a:avLst/>
          </a:prstGeom>
        </p:spPr>
        <p:txBody>
          <a:bodyPr vert="horz" lIns="91440" tIns="45720" rIns="91440" bIns="45720" rtlCol="0" anchor="ctr">
            <a:noAutofit/>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DB54F4-6695-4D1D-8DCD-3B85CF1D8061}"/>
              </a:ext>
            </a:extLst>
          </p:cNvPr>
          <p:cNvPicPr>
            <a:picLocks noChangeAspect="1"/>
          </p:cNvPicPr>
          <p:nvPr userDrawn="1"/>
        </p:nvPicPr>
        <p:blipFill rotWithShape="1">
          <a:blip r:embed="rId2"/>
          <a:srcRect l="735" t="-3480" r="91" b="23367"/>
          <a:stretch/>
        </p:blipFill>
        <p:spPr>
          <a:xfrm>
            <a:off x="0" y="5937134"/>
            <a:ext cx="9144000" cy="920866"/>
          </a:xfrm>
          <a:prstGeom prst="rect">
            <a:avLst/>
          </a:prstGeom>
          <a:ln w="3175">
            <a:noFill/>
          </a:ln>
        </p:spPr>
      </p:pic>
      <p:sp>
        <p:nvSpPr>
          <p:cNvPr id="21" name="Title 1"/>
          <p:cNvSpPr>
            <a:spLocks noGrp="1"/>
          </p:cNvSpPr>
          <p:nvPr>
            <p:ph type="title" hasCustomPrompt="1"/>
          </p:nvPr>
        </p:nvSpPr>
        <p:spPr>
          <a:xfrm>
            <a:off x="679965" y="1828799"/>
            <a:ext cx="7782317" cy="854076"/>
          </a:xfrm>
        </p:spPr>
        <p:txBody>
          <a:bodyPr/>
          <a:lstStyle>
            <a:lvl1pPr algn="l">
              <a:defRPr>
                <a:solidFill>
                  <a:schemeClr val="tx1"/>
                </a:solidFill>
              </a:defRPr>
            </a:lvl1pPr>
          </a:lstStyle>
          <a:p>
            <a:r>
              <a:rPr lang="en-US" dirty="0"/>
              <a:t>CLICK TO EDIT MASTER TITLE STYLE</a:t>
            </a:r>
          </a:p>
        </p:txBody>
      </p:sp>
      <p:pic>
        <p:nvPicPr>
          <p:cNvPr id="22" name="Picture 21" descr="CDPH_Logo_Horozontal_5X1_300dpi.jpg"/>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b="-13748"/>
          <a:stretch/>
        </p:blipFill>
        <p:spPr>
          <a:xfrm>
            <a:off x="228601" y="152400"/>
            <a:ext cx="2275536" cy="1981200"/>
          </a:xfrm>
          <a:prstGeom prst="rect">
            <a:avLst/>
          </a:prstGeom>
        </p:spPr>
      </p:pic>
      <p:sp>
        <p:nvSpPr>
          <p:cNvPr id="24" name="Slide Number Placeholder 5"/>
          <p:cNvSpPr txBox="1">
            <a:spLocks/>
          </p:cNvSpPr>
          <p:nvPr userDrawn="1"/>
        </p:nvSpPr>
        <p:spPr>
          <a:xfrm>
            <a:off x="76200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E4581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0D5ECE-8B49-45CD-BE81-EF81920D1969}" type="slidenum">
              <a:rPr lang="en-US" smtClean="0">
                <a:solidFill>
                  <a:schemeClr val="bg1"/>
                </a:solidFill>
              </a:rPr>
              <a:pPr/>
              <a:t>‹#›</a:t>
            </a:fld>
            <a:endParaRPr lang="en-US" dirty="0">
              <a:solidFill>
                <a:schemeClr val="bg1"/>
              </a:solidFill>
            </a:endParaRPr>
          </a:p>
        </p:txBody>
      </p:sp>
      <p:pic>
        <p:nvPicPr>
          <p:cNvPr id="25" name="Picture 24"/>
          <p:cNvPicPr>
            <a:picLocks noChangeAspect="1"/>
          </p:cNvPicPr>
          <p:nvPr userDrawn="1"/>
        </p:nvPicPr>
        <p:blipFill>
          <a:blip r:embed="rId4" cstate="email">
            <a:alphaModFix amt="40000"/>
            <a:extLst>
              <a:ext uri="{28A0092B-C50C-407E-A947-70E740481C1C}">
                <a14:useLocalDpi xmlns:a14="http://schemas.microsoft.com/office/drawing/2010/main"/>
              </a:ext>
            </a:extLst>
          </a:blip>
          <a:stretch>
            <a:fillRect/>
          </a:stretch>
        </p:blipFill>
        <p:spPr bwMode="auto">
          <a:xfrm>
            <a:off x="7010400" y="381000"/>
            <a:ext cx="1451883" cy="1447800"/>
          </a:xfrm>
          <a:prstGeom prst="rect">
            <a:avLst/>
          </a:prstGeom>
          <a:noFill/>
          <a:ln>
            <a:noFill/>
          </a:ln>
        </p:spPr>
      </p:pic>
      <p:sp>
        <p:nvSpPr>
          <p:cNvPr id="26" name="TextBox 25"/>
          <p:cNvSpPr txBox="1"/>
          <p:nvPr userDrawn="1"/>
        </p:nvSpPr>
        <p:spPr>
          <a:xfrm>
            <a:off x="495300" y="5854700"/>
            <a:ext cx="184666" cy="369332"/>
          </a:xfrm>
          <a:prstGeom prst="rect">
            <a:avLst/>
          </a:prstGeom>
          <a:noFill/>
        </p:spPr>
        <p:txBody>
          <a:bodyPr wrap="none" rtlCol="0">
            <a:spAutoFit/>
          </a:bodyPr>
          <a:lstStyle/>
          <a:p>
            <a:endParaRPr lang="en-US" dirty="0"/>
          </a:p>
        </p:txBody>
      </p:sp>
      <p:sp>
        <p:nvSpPr>
          <p:cNvPr id="27" name="TextBox 26"/>
          <p:cNvSpPr txBox="1"/>
          <p:nvPr userDrawn="1"/>
        </p:nvSpPr>
        <p:spPr>
          <a:xfrm>
            <a:off x="127000" y="5778500"/>
            <a:ext cx="184666"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77B4C372-2FE4-403B-BC95-7A5EA7550340}"/>
              </a:ext>
            </a:extLst>
          </p:cNvPr>
          <p:cNvPicPr>
            <a:picLocks noChangeAspect="1"/>
          </p:cNvPicPr>
          <p:nvPr userDrawn="1"/>
        </p:nvPicPr>
        <p:blipFill rotWithShape="1">
          <a:blip r:embed="rId2"/>
          <a:srcRect t="59062"/>
          <a:stretch/>
        </p:blipFill>
        <p:spPr>
          <a:xfrm>
            <a:off x="-1" y="0"/>
            <a:ext cx="9153525" cy="374448"/>
          </a:xfrm>
          <a:prstGeom prst="rect">
            <a:avLst/>
          </a:prstGeom>
        </p:spPr>
      </p:pic>
      <p:sp>
        <p:nvSpPr>
          <p:cNvPr id="3" name="Content Placeholder 2">
            <a:extLst>
              <a:ext uri="{FF2B5EF4-FFF2-40B4-BE49-F238E27FC236}">
                <a16:creationId xmlns:a16="http://schemas.microsoft.com/office/drawing/2014/main" id="{D7023917-69FD-4601-A02C-F083A7E1804E}"/>
              </a:ext>
            </a:extLst>
          </p:cNvPr>
          <p:cNvSpPr>
            <a:spLocks noGrp="1"/>
          </p:cNvSpPr>
          <p:nvPr>
            <p:ph sz="quarter" idx="10"/>
          </p:nvPr>
        </p:nvSpPr>
        <p:spPr>
          <a:xfrm>
            <a:off x="679965" y="2682875"/>
            <a:ext cx="7782317" cy="30956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Text ">
    <p:spTree>
      <p:nvGrpSpPr>
        <p:cNvPr id="1" name=""/>
        <p:cNvGrpSpPr/>
        <p:nvPr/>
      </p:nvGrpSpPr>
      <p:grpSpPr>
        <a:xfrm>
          <a:off x="0" y="0"/>
          <a:ext cx="0" cy="0"/>
          <a:chOff x="0" y="0"/>
          <a:chExt cx="0" cy="0"/>
        </a:xfrm>
      </p:grpSpPr>
      <p:grpSp>
        <p:nvGrpSpPr>
          <p:cNvPr id="10" name="Group 9"/>
          <p:cNvGrpSpPr/>
          <p:nvPr userDrawn="1"/>
        </p:nvGrpSpPr>
        <p:grpSpPr>
          <a:xfrm>
            <a:off x="7827434" y="152400"/>
            <a:ext cx="1067736" cy="481540"/>
            <a:chOff x="7620000" y="6224060"/>
            <a:chExt cx="1067736" cy="481540"/>
          </a:xfrm>
        </p:grpSpPr>
        <p:pic>
          <p:nvPicPr>
            <p:cNvPr id="11" name="Picture 10" descr="logo_CDPH_vertical.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00" y="6224060"/>
              <a:ext cx="545782" cy="457200"/>
            </a:xfrm>
            <a:prstGeom prst="rect">
              <a:avLst/>
            </a:prstGeom>
          </p:spPr>
        </p:pic>
        <p:pic>
          <p:nvPicPr>
            <p:cNvPr id="12" name="Picture 11"/>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bwMode="auto">
            <a:xfrm>
              <a:off x="8242502" y="6261618"/>
              <a:ext cx="445234" cy="443982"/>
            </a:xfrm>
            <a:prstGeom prst="rect">
              <a:avLst/>
            </a:prstGeom>
            <a:noFill/>
            <a:ln>
              <a:noFill/>
            </a:ln>
          </p:spPr>
        </p:pic>
      </p:grpSp>
      <p:sp>
        <p:nvSpPr>
          <p:cNvPr id="14" name="Text Placeholder 15"/>
          <p:cNvSpPr>
            <a:spLocks noGrp="1"/>
          </p:cNvSpPr>
          <p:nvPr>
            <p:ph type="body" sz="quarter" idx="14" hasCustomPrompt="1"/>
          </p:nvPr>
        </p:nvSpPr>
        <p:spPr>
          <a:xfrm>
            <a:off x="457200" y="3200400"/>
            <a:ext cx="5791200" cy="381000"/>
          </a:xfrm>
        </p:spPr>
        <p:txBody>
          <a:bodyPr anchor="b">
            <a:normAutofit/>
          </a:bodyPr>
          <a:lstStyle>
            <a:lvl1pPr algn="l">
              <a:buNone/>
              <a:defRPr lang="en-US" sz="2200" kern="1200" dirty="0" smtClean="0">
                <a:solidFill>
                  <a:srgbClr val="002060"/>
                </a:solidFill>
                <a:latin typeface="Arial"/>
                <a:ea typeface="+mn-ea"/>
                <a:cs typeface="Arial"/>
              </a:defRPr>
            </a:lvl1pPr>
          </a:lstStyle>
          <a:p>
            <a:pPr lvl="0"/>
            <a:r>
              <a:rPr lang="en-US" dirty="0"/>
              <a:t>CLICK TO EDIT MASTER SUBTITLE STYLE</a:t>
            </a:r>
          </a:p>
        </p:txBody>
      </p:sp>
      <p:sp>
        <p:nvSpPr>
          <p:cNvPr id="15" name="Title 1"/>
          <p:cNvSpPr>
            <a:spLocks noGrp="1"/>
          </p:cNvSpPr>
          <p:nvPr>
            <p:ph type="title" hasCustomPrompt="1"/>
          </p:nvPr>
        </p:nvSpPr>
        <p:spPr>
          <a:xfrm>
            <a:off x="457200" y="2590800"/>
            <a:ext cx="8458200" cy="609600"/>
          </a:xfrm>
          <a:prstGeom prst="rect">
            <a:avLst/>
          </a:prstGeom>
        </p:spPr>
        <p:txBody>
          <a:bodyPr anchor="b" anchorCtr="0">
            <a:normAutofit/>
          </a:bodyPr>
          <a:lstStyle>
            <a:lvl1pPr marL="0" indent="0">
              <a:defRPr lang="en-US" sz="3600" b="0" kern="1200" baseline="0">
                <a:solidFill>
                  <a:srgbClr val="002060"/>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a:t>CLICK TO EDIT MASTER TITLE STYLE</a:t>
            </a:r>
          </a:p>
        </p:txBody>
      </p:sp>
      <p:sp>
        <p:nvSpPr>
          <p:cNvPr id="8" name="Rectangle 7">
            <a:extLst>
              <a:ext uri="{FF2B5EF4-FFF2-40B4-BE49-F238E27FC236}">
                <a16:creationId xmlns:a16="http://schemas.microsoft.com/office/drawing/2014/main" id="{3AA46A49-9B3A-43E1-807D-DB654E162FA3}"/>
              </a:ext>
            </a:extLst>
          </p:cNvPr>
          <p:cNvSpPr/>
          <p:nvPr userDrawn="1"/>
        </p:nvSpPr>
        <p:spPr>
          <a:xfrm>
            <a:off x="0" y="3550528"/>
            <a:ext cx="9144000" cy="381001"/>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ound, outdoor, sky, railroad&#10;&#10;Description automatically generated">
            <a:extLst>
              <a:ext uri="{FF2B5EF4-FFF2-40B4-BE49-F238E27FC236}">
                <a16:creationId xmlns:a16="http://schemas.microsoft.com/office/drawing/2014/main" id="{844C39B0-BBEB-4F73-90FE-F8FA2B478588}"/>
              </a:ext>
            </a:extLst>
          </p:cNvPr>
          <p:cNvPicPr>
            <a:picLocks noChangeAspect="1"/>
          </p:cNvPicPr>
          <p:nvPr userDrawn="1"/>
        </p:nvPicPr>
        <p:blipFill rotWithShape="1">
          <a:blip r:embed="rId4"/>
          <a:srcRect t="24446" b="29998"/>
          <a:stretch/>
        </p:blipFill>
        <p:spPr>
          <a:xfrm>
            <a:off x="0" y="3733800"/>
            <a:ext cx="9144000" cy="31242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62000" y="274638"/>
            <a:ext cx="7924800" cy="487362"/>
          </a:xfrm>
          <a:prstGeom prst="rect">
            <a:avLst/>
          </a:prstGeom>
        </p:spPr>
        <p:txBody>
          <a:bodyPr vert="horz" lIns="91440" tIns="45720" rIns="91440" bIns="45720" rtlCol="0" anchor="ctr">
            <a:noAutofit/>
          </a:bodyPr>
          <a:lstStyle/>
          <a:p>
            <a:r>
              <a:rPr lang="en-US" dirty="0"/>
              <a:t>CLICK TO EDIT MASTER TITLE STYLE</a:t>
            </a:r>
          </a:p>
        </p:txBody>
      </p:sp>
      <p:sp>
        <p:nvSpPr>
          <p:cNvPr id="8" name="Slide Number Placeholder 5"/>
          <p:cNvSpPr>
            <a:spLocks noGrp="1"/>
          </p:cNvSpPr>
          <p:nvPr>
            <p:ph type="sldNum" sz="quarter" idx="4"/>
          </p:nvPr>
        </p:nvSpPr>
        <p:spPr>
          <a:xfrm>
            <a:off x="762000" y="6356350"/>
            <a:ext cx="2057400" cy="365125"/>
          </a:xfrm>
          <a:prstGeom prst="rect">
            <a:avLst/>
          </a:prstGeom>
        </p:spPr>
        <p:txBody>
          <a:bodyPr vert="horz" lIns="91440" tIns="45720" rIns="91440" bIns="45720" rtlCol="0" anchor="ctr"/>
          <a:lstStyle>
            <a:lvl1pPr algn="l">
              <a:defRPr sz="1400">
                <a:solidFill>
                  <a:srgbClr val="002060"/>
                </a:solidFill>
                <a:latin typeface="Arial"/>
                <a:cs typeface="Arial"/>
              </a:defRPr>
            </a:lvl1pPr>
          </a:lstStyle>
          <a:p>
            <a:fld id="{240D5ECE-8B49-45CD-BE81-EF81920D1969}" type="slidenum">
              <a:rPr lang="en-US" smtClean="0"/>
              <a:pPr/>
              <a:t>‹#›</a:t>
            </a:fld>
            <a:endParaRPr lang="en-US" dirty="0"/>
          </a:p>
        </p:txBody>
      </p:sp>
      <p:sp>
        <p:nvSpPr>
          <p:cNvPr id="10" name="Text Placeholder 2"/>
          <p:cNvSpPr>
            <a:spLocks noGrp="1"/>
          </p:cNvSpPr>
          <p:nvPr>
            <p:ph idx="1"/>
          </p:nvPr>
        </p:nvSpPr>
        <p:spPr>
          <a:xfrm>
            <a:off x="762000" y="1143000"/>
            <a:ext cx="79248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762000" y="6356350"/>
            <a:ext cx="2057400" cy="365125"/>
          </a:xfrm>
          <a:prstGeom prst="rect">
            <a:avLst/>
          </a:prstGeom>
        </p:spPr>
        <p:txBody>
          <a:bodyPr vert="horz" lIns="91440" tIns="45720" rIns="91440" bIns="45720" rtlCol="0" anchor="ctr"/>
          <a:lstStyle>
            <a:lvl1pPr algn="l">
              <a:defRPr sz="1400">
                <a:solidFill>
                  <a:srgbClr val="002060"/>
                </a:solidFill>
                <a:latin typeface="Arial"/>
                <a:cs typeface="Arial"/>
              </a:defRPr>
            </a:lvl1pPr>
          </a:lstStyle>
          <a:p>
            <a:fld id="{240D5ECE-8B49-45CD-BE81-EF81920D1969}" type="slidenum">
              <a:rPr lang="en-US" smtClean="0"/>
              <a:pPr/>
              <a:t>‹#›</a:t>
            </a:fld>
            <a:endParaRPr lang="en-US" dirty="0"/>
          </a:p>
        </p:txBody>
      </p:sp>
      <p:sp>
        <p:nvSpPr>
          <p:cNvPr id="10" name="Title Placeholder 1"/>
          <p:cNvSpPr>
            <a:spLocks noGrp="1"/>
          </p:cNvSpPr>
          <p:nvPr>
            <p:ph type="title"/>
          </p:nvPr>
        </p:nvSpPr>
        <p:spPr>
          <a:xfrm>
            <a:off x="762000" y="274638"/>
            <a:ext cx="7924800" cy="487362"/>
          </a:xfrm>
          <a:prstGeom prst="rect">
            <a:avLst/>
          </a:prstGeom>
        </p:spPr>
        <p:txBody>
          <a:bodyPr vert="horz" lIns="91440" tIns="45720" rIns="91440" bIns="45720" rtlCol="0" anchor="ctr">
            <a:noAutofit/>
          </a:bodyPr>
          <a:lstStyle/>
          <a:p>
            <a:r>
              <a:rPr lang="en-US" dirty="0"/>
              <a:t>CLICK TO EDIT MASTER TITLE STYLE</a:t>
            </a:r>
          </a:p>
        </p:txBody>
      </p:sp>
      <p:sp>
        <p:nvSpPr>
          <p:cNvPr id="12" name="Text Placeholder 2"/>
          <p:cNvSpPr>
            <a:spLocks noGrp="1"/>
          </p:cNvSpPr>
          <p:nvPr>
            <p:ph idx="1"/>
          </p:nvPr>
        </p:nvSpPr>
        <p:spPr>
          <a:xfrm>
            <a:off x="762000" y="1143000"/>
            <a:ext cx="79248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5" name="Slide Number Placeholder 5"/>
          <p:cNvSpPr txBox="1">
            <a:spLocks/>
          </p:cNvSpPr>
          <p:nvPr userDrawn="1"/>
        </p:nvSpPr>
        <p:spPr>
          <a:xfrm>
            <a:off x="76200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E4581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0D5ECE-8B49-45CD-BE81-EF81920D1969}" type="slidenum">
              <a:rPr lang="en-US" smtClean="0">
                <a:solidFill>
                  <a:srgbClr val="002060"/>
                </a:solidFill>
              </a:rPr>
              <a:pPr/>
              <a:t>‹#›</a:t>
            </a:fld>
            <a:endParaRPr lang="en-US" dirty="0">
              <a:solidFill>
                <a:srgbClr val="002060"/>
              </a:solidFill>
            </a:endParaRPr>
          </a:p>
        </p:txBody>
      </p:sp>
      <p:sp>
        <p:nvSpPr>
          <p:cNvPr id="22" name="Text Placeholder 21"/>
          <p:cNvSpPr>
            <a:spLocks noGrp="1"/>
          </p:cNvSpPr>
          <p:nvPr>
            <p:ph type="body" sz="quarter" idx="13"/>
          </p:nvPr>
        </p:nvSpPr>
        <p:spPr>
          <a:xfrm>
            <a:off x="762000" y="1143000"/>
            <a:ext cx="76962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3"/>
          <p:cNvSpPr>
            <a:spLocks noGrp="1"/>
          </p:cNvSpPr>
          <p:nvPr>
            <p:ph type="body" sz="quarter" idx="14" hasCustomPrompt="1"/>
          </p:nvPr>
        </p:nvSpPr>
        <p:spPr>
          <a:xfrm>
            <a:off x="762000" y="228600"/>
            <a:ext cx="7696200" cy="83820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Tree>
    <p:extLst>
      <p:ext uri="{BB962C8B-B14F-4D97-AF65-F5344CB8AC3E}">
        <p14:creationId xmlns:p14="http://schemas.microsoft.com/office/powerpoint/2010/main" val="417737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FC8FF54-B3E1-4D3F-A330-F31C74E37C09}"/>
              </a:ext>
            </a:extLst>
          </p:cNvPr>
          <p:cNvGrpSpPr/>
          <p:nvPr userDrawn="1"/>
        </p:nvGrpSpPr>
        <p:grpSpPr>
          <a:xfrm>
            <a:off x="0" y="0"/>
            <a:ext cx="9144000" cy="1189031"/>
            <a:chOff x="76200" y="0"/>
            <a:chExt cx="9067800" cy="1189031"/>
          </a:xfrm>
        </p:grpSpPr>
        <p:sp>
          <p:nvSpPr>
            <p:cNvPr id="11" name="Rectangle 10">
              <a:extLst>
                <a:ext uri="{FF2B5EF4-FFF2-40B4-BE49-F238E27FC236}">
                  <a16:creationId xmlns:a16="http://schemas.microsoft.com/office/drawing/2014/main" id="{7FFB02DA-5474-4E97-8797-6D21393F0643}"/>
                </a:ext>
              </a:extLst>
            </p:cNvPr>
            <p:cNvSpPr/>
            <p:nvPr userDrawn="1"/>
          </p:nvSpPr>
          <p:spPr>
            <a:xfrm>
              <a:off x="76200" y="0"/>
              <a:ext cx="9067800" cy="1142995"/>
            </a:xfrm>
            <a:prstGeom prst="rect">
              <a:avLst/>
            </a:prstGeom>
            <a:solidFill>
              <a:srgbClr val="002060"/>
            </a:solidFill>
            <a:ln w="3175">
              <a:solidFill>
                <a:srgbClr val="002060"/>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6F59189B-BE10-4508-BEAE-24BE5DB07FCF}"/>
                </a:ext>
              </a:extLst>
            </p:cNvPr>
            <p:cNvSpPr/>
            <p:nvPr userDrawn="1"/>
          </p:nvSpPr>
          <p:spPr>
            <a:xfrm>
              <a:off x="838200" y="946148"/>
              <a:ext cx="304800" cy="242883"/>
            </a:xfrm>
            <a:prstGeom prst="triangl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762000" y="274638"/>
            <a:ext cx="7924800" cy="487362"/>
          </a:xfrm>
          <a:prstGeom prst="rect">
            <a:avLst/>
          </a:prstGeom>
        </p:spPr>
        <p:txBody>
          <a:bodyPr vert="horz" lIns="91440" tIns="45720" rIns="91440" bIns="45720" rtlCol="0" anchor="ctr">
            <a:noAutofit/>
          </a:bodyPr>
          <a:lstStyle/>
          <a:p>
            <a:r>
              <a:rPr lang="en-US" dirty="0"/>
              <a:t>CLICK TO EDIT MASTER TITLE STYLE</a:t>
            </a:r>
          </a:p>
        </p:txBody>
      </p:sp>
      <p:sp>
        <p:nvSpPr>
          <p:cNvPr id="6" name="Slide Number Placeholder 5"/>
          <p:cNvSpPr>
            <a:spLocks noGrp="1"/>
          </p:cNvSpPr>
          <p:nvPr>
            <p:ph type="sldNum" sz="quarter" idx="4"/>
          </p:nvPr>
        </p:nvSpPr>
        <p:spPr>
          <a:xfrm>
            <a:off x="685800" y="6356350"/>
            <a:ext cx="2133600" cy="365125"/>
          </a:xfrm>
          <a:prstGeom prst="rect">
            <a:avLst/>
          </a:prstGeom>
        </p:spPr>
        <p:txBody>
          <a:bodyPr vert="horz" lIns="91440" tIns="45720" rIns="91440" bIns="45720" rtlCol="0" anchor="ctr"/>
          <a:lstStyle>
            <a:lvl1pPr algn="l">
              <a:defRPr sz="1400">
                <a:solidFill>
                  <a:srgbClr val="002060"/>
                </a:solidFill>
                <a:latin typeface="Arial"/>
                <a:cs typeface="Aria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762000" y="1143000"/>
            <a:ext cx="79248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762000" y="6172200"/>
            <a:ext cx="7955280" cy="0"/>
          </a:xfrm>
          <a:prstGeom prst="line">
            <a:avLst/>
          </a:prstGeom>
          <a:ln w="19050">
            <a:solidFill>
              <a:srgbClr val="002060"/>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7620000" y="6224060"/>
            <a:ext cx="1067736" cy="481540"/>
            <a:chOff x="7620000" y="6224060"/>
            <a:chExt cx="1067736" cy="481540"/>
          </a:xfrm>
        </p:grpSpPr>
        <p:pic>
          <p:nvPicPr>
            <p:cNvPr id="14" name="Picture 13" descr="logo_CDPH_vertical.eps"/>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620000" y="6224060"/>
              <a:ext cx="545782" cy="457200"/>
            </a:xfrm>
            <a:prstGeom prst="rect">
              <a:avLst/>
            </a:prstGeom>
          </p:spPr>
        </p:pic>
        <p:pic>
          <p:nvPicPr>
            <p:cNvPr id="15" name="Picture 14"/>
            <p:cNvPicPr>
              <a:picLocks noChangeAspect="1"/>
            </p:cNvPicPr>
            <p:nvPr userDrawn="1"/>
          </p:nvPicPr>
          <p:blipFill>
            <a:blip r:embed="rId12" cstate="email">
              <a:alphaModFix/>
              <a:extLst>
                <a:ext uri="{28A0092B-C50C-407E-A947-70E740481C1C}">
                  <a14:useLocalDpi xmlns:a14="http://schemas.microsoft.com/office/drawing/2010/main"/>
                </a:ext>
              </a:extLst>
            </a:blip>
            <a:stretch>
              <a:fillRect/>
            </a:stretch>
          </p:blipFill>
          <p:spPr bwMode="auto">
            <a:xfrm>
              <a:off x="8242502" y="6261618"/>
              <a:ext cx="445234" cy="443982"/>
            </a:xfrm>
            <a:prstGeom prst="rect">
              <a:avLst/>
            </a:prstGeom>
            <a:noFill/>
            <a:ln>
              <a:noFill/>
            </a:ln>
          </p:spPr>
        </p:pic>
      </p:gr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60" r:id="rId6"/>
    <p:sldLayoutId id="2147483658" r:id="rId7"/>
    <p:sldLayoutId id="2147483659" r:id="rId8"/>
    <p:sldLayoutId id="2147483677" r:id="rId9"/>
  </p:sldLayoutIdLst>
  <p:txStyles>
    <p:titleStyle>
      <a:lvl1pPr algn="l" defTabSz="914400" rtl="0" eaLnBrk="1" latinLnBrk="0" hangingPunct="1">
        <a:spcBef>
          <a:spcPct val="0"/>
        </a:spcBef>
        <a:buNone/>
        <a:defRPr sz="3200" kern="1200">
          <a:solidFill>
            <a:srgbClr val="FFFFFF"/>
          </a:solidFill>
          <a:latin typeface="Arial"/>
          <a:ea typeface="+mj-ea"/>
          <a:cs typeface="Arial"/>
        </a:defRPr>
      </a:lvl1pPr>
    </p:titleStyle>
    <p:bodyStyle>
      <a:lvl1pPr marL="457200" indent="-457200" algn="l" defTabSz="914400" rtl="0" eaLnBrk="1" latinLnBrk="0" hangingPunct="1">
        <a:spcBef>
          <a:spcPct val="20000"/>
        </a:spcBef>
        <a:buClrTx/>
        <a:buFont typeface="Arial" panose="020B0604020202020204"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C4B2-C2CA-4D33-9872-A1472A6C8139}"/>
              </a:ext>
            </a:extLst>
          </p:cNvPr>
          <p:cNvSpPr>
            <a:spLocks noGrp="1"/>
          </p:cNvSpPr>
          <p:nvPr>
            <p:ph type="title"/>
          </p:nvPr>
        </p:nvSpPr>
        <p:spPr/>
        <p:txBody>
          <a:bodyPr/>
          <a:lstStyle/>
          <a:p>
            <a:r>
              <a:rPr lang="en-US" dirty="0">
                <a:solidFill>
                  <a:srgbClr val="002060"/>
                </a:solidFill>
              </a:rPr>
              <a:t>Directions</a:t>
            </a:r>
            <a:r>
              <a:rPr lang="en-US" baseline="0" dirty="0">
                <a:solidFill>
                  <a:srgbClr val="002060"/>
                </a:solidFill>
              </a:rPr>
              <a:t> for this template </a:t>
            </a:r>
            <a:endParaRPr lang="en-US" dirty="0">
              <a:solidFill>
                <a:srgbClr val="002060"/>
              </a:solidFill>
            </a:endParaRPr>
          </a:p>
        </p:txBody>
      </p:sp>
      <p:sp>
        <p:nvSpPr>
          <p:cNvPr id="3" name="Content Placeholder 2">
            <a:extLst>
              <a:ext uri="{FF2B5EF4-FFF2-40B4-BE49-F238E27FC236}">
                <a16:creationId xmlns:a16="http://schemas.microsoft.com/office/drawing/2014/main" id="{4496CB1E-5676-4376-A673-7E4228B6ACC6}"/>
              </a:ext>
            </a:extLst>
          </p:cNvPr>
          <p:cNvSpPr>
            <a:spLocks noGrp="1"/>
          </p:cNvSpPr>
          <p:nvPr>
            <p:ph sz="quarter" idx="10"/>
          </p:nvPr>
        </p:nvSpPr>
        <p:spPr/>
        <p:txBody>
          <a:bodyPr>
            <a:normAutofit fontScale="92500" lnSpcReduction="20000"/>
          </a:bodyPr>
          <a:lstStyle/>
          <a:p>
            <a:pPr marL="342900" indent="-342900"/>
            <a:r>
              <a:rPr lang="en-US" sz="2200" dirty="0">
                <a:latin typeface="Arial" panose="020B0604020202020204" pitchFamily="34" charset="0"/>
                <a:cs typeface="Arial" panose="020B0604020202020204" pitchFamily="34" charset="0"/>
              </a:rPr>
              <a:t>Use the Slide Master to make universal changes to the presentation, including inserting your organization’s logo.</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“View” tab &gt; “Master” &gt; “Slide Master”</a:t>
            </a:r>
          </a:p>
          <a:p>
            <a:pPr marL="342900" indent="-342900"/>
            <a:r>
              <a:rPr lang="en-US" sz="2200" dirty="0">
                <a:latin typeface="Arial" panose="020B0604020202020204" pitchFamily="34" charset="0"/>
                <a:cs typeface="Arial" panose="020B0604020202020204" pitchFamily="34" charset="0"/>
              </a:rPr>
              <a:t>Replace placeholders (indicated by brackets [ ]) with information specific to your Functional/Full-Scale Exercise.</a:t>
            </a:r>
          </a:p>
          <a:p>
            <a:pPr marL="342900" indent="-342900"/>
            <a:r>
              <a:rPr lang="en-US" sz="2200" dirty="0">
                <a:latin typeface="Arial" panose="020B0604020202020204" pitchFamily="34" charset="0"/>
                <a:cs typeface="Arial" panose="020B0604020202020204" pitchFamily="34" charset="0"/>
              </a:rPr>
              <a:t>Update default date (</a:t>
            </a:r>
            <a:r>
              <a:rPr lang="en-US" sz="2200" dirty="0">
                <a:solidFill>
                  <a:srgbClr val="FF0000"/>
                </a:solidFill>
                <a:latin typeface="Arial" panose="020B0604020202020204" pitchFamily="34" charset="0"/>
                <a:cs typeface="Arial" panose="020B0604020202020204" pitchFamily="34" charset="0"/>
              </a:rPr>
              <a:t>January, 2019</a:t>
            </a:r>
            <a:r>
              <a:rPr lang="en-US" sz="2200" dirty="0">
                <a:latin typeface="Arial" panose="020B0604020202020204" pitchFamily="34" charset="0"/>
                <a:cs typeface="Arial" panose="020B0604020202020204" pitchFamily="34" charset="0"/>
              </a:rPr>
              <a:t>) used in slide deck with date specific to your exercise.</a:t>
            </a:r>
          </a:p>
          <a:p>
            <a:pPr marL="342900" indent="-342900"/>
            <a:r>
              <a:rPr lang="en-US" sz="2200" dirty="0">
                <a:latin typeface="Arial" panose="020B0604020202020204" pitchFamily="34" charset="0"/>
                <a:cs typeface="Arial" panose="020B0604020202020204" pitchFamily="34" charset="0"/>
              </a:rPr>
              <a:t>Delete any slides that are not relevant for your exercise.</a:t>
            </a:r>
          </a:p>
          <a:p>
            <a:pPr marL="342900" indent="-342900"/>
            <a:r>
              <a:rPr lang="en-US" sz="2200" dirty="0">
                <a:latin typeface="Arial" panose="020B0604020202020204" pitchFamily="34" charset="0"/>
                <a:cs typeface="Arial" panose="020B0604020202020204" pitchFamily="34" charset="0"/>
              </a:rPr>
              <a:t>Delete slide 1 after customizing your slide deck.</a:t>
            </a:r>
          </a:p>
          <a:p>
            <a:pPr marL="342900" indent="-342900"/>
            <a:r>
              <a:rPr lang="en-US" sz="2200" dirty="0">
                <a:latin typeface="Arial" panose="020B0604020202020204" pitchFamily="34" charset="0"/>
                <a:cs typeface="Arial" panose="020B0604020202020204" pitchFamily="34" charset="0"/>
              </a:rPr>
              <a:t>Font size should not be smaller than 22 point.</a:t>
            </a: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98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C1D5A-4DD1-4275-9077-2501623DD37B}"/>
              </a:ext>
            </a:extLst>
          </p:cNvPr>
          <p:cNvSpPr>
            <a:spLocks noGrp="1"/>
          </p:cNvSpPr>
          <p:nvPr>
            <p:ph type="title" idx="4294967295"/>
          </p:nvPr>
        </p:nvSpPr>
        <p:spPr/>
        <p:txBody>
          <a:bodyPr/>
          <a:lstStyle/>
          <a:p>
            <a:pPr rtl="0" eaLnBrk="1" latinLnBrk="0" hangingPunct="1"/>
            <a:r>
              <a:rPr lang="en-US" sz="3200" kern="1200" dirty="0">
                <a:solidFill>
                  <a:srgbClr val="FFFFFF"/>
                </a:solidFill>
                <a:effectLst/>
                <a:latin typeface="Arial" panose="020B0604020202020204" pitchFamily="34" charset="0"/>
                <a:ea typeface="+mn-ea"/>
                <a:cs typeface="Arial" panose="020B0604020202020204" pitchFamily="34" charset="0"/>
              </a:rPr>
              <a:t>General</a:t>
            </a:r>
            <a:r>
              <a:rPr lang="en-US" sz="3200" kern="1200" baseline="0" dirty="0">
                <a:solidFill>
                  <a:srgbClr val="FFFFFF"/>
                </a:solidFill>
                <a:effectLst/>
                <a:latin typeface="Arial" panose="020B0604020202020204" pitchFamily="34" charset="0"/>
                <a:ea typeface="+mn-ea"/>
                <a:cs typeface="Arial" panose="020B0604020202020204" pitchFamily="34" charset="0"/>
              </a:rPr>
              <a:t> Information (continued) </a:t>
            </a:r>
            <a:r>
              <a:rPr lang="en-US" sz="3200" kern="1200" baseline="0" dirty="0">
                <a:solidFill>
                  <a:srgbClr val="002060"/>
                </a:solidFill>
                <a:effectLst/>
                <a:latin typeface="Arial" panose="020B0604020202020204" pitchFamily="34" charset="0"/>
                <a:ea typeface="+mn-ea"/>
                <a:cs typeface="Arial" panose="020B0604020202020204" pitchFamily="34" charset="0"/>
              </a:rPr>
              <a:t>1</a:t>
            </a:r>
            <a:endParaRPr lang="en-US" dirty="0">
              <a:effectLst/>
            </a:endParaRPr>
          </a:p>
        </p:txBody>
      </p:sp>
      <p:sp>
        <p:nvSpPr>
          <p:cNvPr id="2" name="Text Placeholder 1"/>
          <p:cNvSpPr>
            <a:spLocks noGrp="1"/>
          </p:cNvSpPr>
          <p:nvPr>
            <p:ph type="body" sz="quarter" idx="13"/>
          </p:nvPr>
        </p:nvSpPr>
        <p:spPr>
          <a:xfrm>
            <a:off x="762000" y="1219200"/>
            <a:ext cx="7924800" cy="4876800"/>
          </a:xfrm>
        </p:spPr>
        <p:txBody>
          <a:bodyPr>
            <a:normAutofit/>
          </a:bodyPr>
          <a:lstStyle/>
          <a:p>
            <a:r>
              <a:rPr lang="en-US" sz="3000" dirty="0"/>
              <a:t>Exercise Guidelines</a:t>
            </a:r>
          </a:p>
          <a:p>
            <a:pPr lvl="1"/>
            <a:r>
              <a:rPr lang="en-US" sz="2400" dirty="0"/>
              <a:t>Open, low-stress, no-fault environment</a:t>
            </a:r>
          </a:p>
          <a:p>
            <a:pPr lvl="1"/>
            <a:r>
              <a:rPr lang="en-US" sz="2400" dirty="0"/>
              <a:t>Varying viewpoints are expected</a:t>
            </a:r>
          </a:p>
          <a:p>
            <a:pPr lvl="1"/>
            <a:r>
              <a:rPr lang="en-US" sz="2400" dirty="0"/>
              <a:t>Use current plans/capabilities</a:t>
            </a:r>
          </a:p>
          <a:p>
            <a:pPr lvl="1"/>
            <a:r>
              <a:rPr lang="en-US" sz="2400" dirty="0"/>
              <a:t>Consider different and innovative approaches</a:t>
            </a:r>
          </a:p>
          <a:p>
            <a:pPr lvl="1"/>
            <a:r>
              <a:rPr lang="en-US" sz="2400" dirty="0"/>
              <a:t>Issue identification is not as valuable as recommended actions and improvements</a:t>
            </a:r>
          </a:p>
        </p:txBody>
      </p:sp>
    </p:spTree>
    <p:extLst>
      <p:ext uri="{BB962C8B-B14F-4D97-AF65-F5344CB8AC3E}">
        <p14:creationId xmlns:p14="http://schemas.microsoft.com/office/powerpoint/2010/main" val="111271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General</a:t>
            </a:r>
            <a:r>
              <a:rPr lang="en-US" baseline="0" dirty="0"/>
              <a:t> Information (continued) </a:t>
            </a:r>
            <a:r>
              <a:rPr lang="en-US" baseline="0" dirty="0">
                <a:solidFill>
                  <a:srgbClr val="002060"/>
                </a:solidFill>
              </a:rPr>
              <a:t>2</a:t>
            </a:r>
            <a:endParaRPr lang="en-US" dirty="0">
              <a:solidFill>
                <a:srgbClr val="002060"/>
              </a:solidFill>
            </a:endParaRPr>
          </a:p>
        </p:txBody>
      </p:sp>
      <p:sp>
        <p:nvSpPr>
          <p:cNvPr id="2" name="Text Placeholder 1"/>
          <p:cNvSpPr>
            <a:spLocks noGrp="1"/>
          </p:cNvSpPr>
          <p:nvPr>
            <p:ph type="body" sz="quarter" idx="13"/>
          </p:nvPr>
        </p:nvSpPr>
        <p:spPr/>
        <p:txBody>
          <a:bodyPr>
            <a:normAutofit fontScale="92500" lnSpcReduction="10000"/>
          </a:bodyPr>
          <a:lstStyle/>
          <a:p>
            <a:r>
              <a:rPr lang="en-US" dirty="0"/>
              <a:t>Assumptions</a:t>
            </a:r>
          </a:p>
          <a:p>
            <a:pPr lvl="1"/>
            <a:r>
              <a:rPr lang="en-US" sz="2600" dirty="0"/>
              <a:t>The exercise is conducted in a no-fault learning environment wherein capabilities, plans, systems, and processes will be evaluated</a:t>
            </a:r>
          </a:p>
          <a:p>
            <a:pPr lvl="1"/>
            <a:r>
              <a:rPr lang="en-US" sz="2600" dirty="0"/>
              <a:t>The exercise scenario is plausible, and events occur as they are presented</a:t>
            </a:r>
          </a:p>
          <a:p>
            <a:r>
              <a:rPr lang="en-US" dirty="0"/>
              <a:t>Artificialities</a:t>
            </a:r>
          </a:p>
          <a:p>
            <a:pPr lvl="1"/>
            <a:r>
              <a:rPr lang="en-US" sz="2600" dirty="0"/>
              <a:t>Impacts across the response community</a:t>
            </a:r>
          </a:p>
          <a:p>
            <a:pPr lvl="1"/>
            <a:r>
              <a:rPr lang="en-US" sz="2600" dirty="0"/>
              <a:t>Some time lapses may be artificially used to achieve the exercise objectives</a:t>
            </a:r>
          </a:p>
          <a:p>
            <a:pPr lvl="1"/>
            <a:r>
              <a:rPr lang="en-US" sz="2600" dirty="0"/>
              <a:t>See page </a:t>
            </a:r>
            <a:r>
              <a:rPr lang="en-US" sz="2600" b="1" dirty="0">
                <a:solidFill>
                  <a:srgbClr val="002060"/>
                </a:solidFill>
              </a:rPr>
              <a:t>[insert] </a:t>
            </a:r>
            <a:r>
              <a:rPr lang="en-US" sz="2600" dirty="0"/>
              <a:t>of your Situation Manual for more Assumptions &amp; Artificialities</a:t>
            </a:r>
          </a:p>
        </p:txBody>
      </p:sp>
    </p:spTree>
    <p:extLst>
      <p:ext uri="{BB962C8B-B14F-4D97-AF65-F5344CB8AC3E}">
        <p14:creationId xmlns:p14="http://schemas.microsoft.com/office/powerpoint/2010/main" val="4206212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a:t>
            </a:r>
            <a:r>
              <a:rPr lang="en-US" baseline="0" dirty="0"/>
              <a:t> Information (continued)</a:t>
            </a:r>
            <a:r>
              <a:rPr lang="en-US" baseline="0" dirty="0">
                <a:solidFill>
                  <a:srgbClr val="002060"/>
                </a:solidFill>
              </a:rPr>
              <a:t> 3</a:t>
            </a:r>
            <a:endParaRPr lang="en-US" dirty="0">
              <a:solidFill>
                <a:srgbClr val="002060"/>
              </a:solidFill>
            </a:endParaRPr>
          </a:p>
        </p:txBody>
      </p:sp>
      <p:sp>
        <p:nvSpPr>
          <p:cNvPr id="2" name="Content Placeholder 1"/>
          <p:cNvSpPr>
            <a:spLocks noGrp="1"/>
          </p:cNvSpPr>
          <p:nvPr>
            <p:ph sz="half" idx="1"/>
          </p:nvPr>
        </p:nvSpPr>
        <p:spPr>
          <a:xfrm>
            <a:off x="762000" y="1143000"/>
            <a:ext cx="7620000" cy="4504854"/>
          </a:xfrm>
        </p:spPr>
        <p:txBody>
          <a:bodyPr>
            <a:normAutofit/>
          </a:bodyPr>
          <a:lstStyle/>
          <a:p>
            <a:r>
              <a:rPr lang="en-US" sz="3200" dirty="0"/>
              <a:t>Exercise Evaluation</a:t>
            </a:r>
          </a:p>
          <a:p>
            <a:pPr lvl="1"/>
            <a:r>
              <a:rPr lang="en-US" dirty="0"/>
              <a:t>Participant Feedback Forms</a:t>
            </a:r>
          </a:p>
          <a:p>
            <a:pPr lvl="1"/>
            <a:r>
              <a:rPr lang="en-US" dirty="0"/>
              <a:t>Exercise Evaluation Guides</a:t>
            </a:r>
          </a:p>
          <a:p>
            <a:pPr lvl="1"/>
            <a:r>
              <a:rPr lang="en-US" dirty="0"/>
              <a:t>Hot Wash Notes</a:t>
            </a:r>
          </a:p>
          <a:p>
            <a:r>
              <a:rPr lang="en-US" dirty="0"/>
              <a:t>Notes from today’s exercise may be used to design and implement the Functional/Full-Scale Exercise</a:t>
            </a:r>
          </a:p>
        </p:txBody>
      </p:sp>
    </p:spTree>
    <p:extLst>
      <p:ext uri="{BB962C8B-B14F-4D97-AF65-F5344CB8AC3E}">
        <p14:creationId xmlns:p14="http://schemas.microsoft.com/office/powerpoint/2010/main" val="415688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458200" cy="609600"/>
          </a:xfrm>
        </p:spPr>
        <p:txBody>
          <a:bodyPr>
            <a:normAutofit fontScale="90000"/>
          </a:bodyPr>
          <a:lstStyle/>
          <a:p>
            <a:r>
              <a:rPr lang="en-US" dirty="0"/>
              <a:t>Scenario</a:t>
            </a:r>
          </a:p>
        </p:txBody>
      </p:sp>
    </p:spTree>
    <p:extLst>
      <p:ext uri="{BB962C8B-B14F-4D97-AF65-F5344CB8AC3E}">
        <p14:creationId xmlns:p14="http://schemas.microsoft.com/office/powerpoint/2010/main" val="285398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Background</a:t>
            </a:r>
            <a:r>
              <a:rPr lang="en-US" baseline="0" dirty="0"/>
              <a:t> Information</a:t>
            </a:r>
            <a:endParaRPr lang="en-US" dirty="0"/>
          </a:p>
        </p:txBody>
      </p:sp>
      <p:sp>
        <p:nvSpPr>
          <p:cNvPr id="4" name="Content Placeholder 3"/>
          <p:cNvSpPr>
            <a:spLocks noGrp="1"/>
          </p:cNvSpPr>
          <p:nvPr>
            <p:ph sz="half" idx="2"/>
          </p:nvPr>
        </p:nvSpPr>
        <p:spPr>
          <a:xfrm>
            <a:off x="762000" y="1238250"/>
            <a:ext cx="8305800" cy="4705350"/>
          </a:xfrm>
        </p:spPr>
        <p:txBody>
          <a:bodyPr>
            <a:noAutofit/>
          </a:bodyPr>
          <a:lstStyle/>
          <a:p>
            <a:r>
              <a:rPr lang="en-US" sz="2400" dirty="0"/>
              <a:t>Responding Departments/ Agencies can include: </a:t>
            </a:r>
          </a:p>
          <a:p>
            <a:pPr lvl="1"/>
            <a:r>
              <a:rPr lang="en-US" sz="2200" dirty="0"/>
              <a:t>Emergency Medical Services (EMS) / Ambulance</a:t>
            </a:r>
          </a:p>
          <a:p>
            <a:pPr lvl="1"/>
            <a:r>
              <a:rPr lang="en-US" sz="2200" dirty="0"/>
              <a:t>Fire</a:t>
            </a:r>
          </a:p>
          <a:p>
            <a:pPr lvl="1"/>
            <a:r>
              <a:rPr lang="en-US" sz="2200" dirty="0"/>
              <a:t>Police</a:t>
            </a:r>
          </a:p>
          <a:p>
            <a:pPr lvl="1"/>
            <a:r>
              <a:rPr lang="en-US" sz="2200" dirty="0"/>
              <a:t>Search &amp; Rescue</a:t>
            </a:r>
          </a:p>
          <a:p>
            <a:pPr lvl="1"/>
            <a:r>
              <a:rPr lang="en-US" sz="2200" dirty="0"/>
              <a:t>Healthcare facilities</a:t>
            </a:r>
          </a:p>
          <a:p>
            <a:pPr lvl="1"/>
            <a:r>
              <a:rPr lang="en-US" sz="2200" dirty="0"/>
              <a:t>Media</a:t>
            </a:r>
          </a:p>
          <a:p>
            <a:pPr lvl="1"/>
            <a:r>
              <a:rPr lang="en-US" sz="2200" dirty="0"/>
              <a:t>Non-Profit Organizations</a:t>
            </a:r>
          </a:p>
          <a:p>
            <a:pPr lvl="1"/>
            <a:r>
              <a:rPr lang="en-US" sz="2200" dirty="0"/>
              <a:t>Public Health</a:t>
            </a:r>
          </a:p>
          <a:p>
            <a:pPr lvl="1"/>
            <a:r>
              <a:rPr lang="en-US" sz="2200" dirty="0"/>
              <a:t>Medical Examiner / Coroner</a:t>
            </a:r>
          </a:p>
        </p:txBody>
      </p:sp>
    </p:spTree>
    <p:extLst>
      <p:ext uri="{BB962C8B-B14F-4D97-AF65-F5344CB8AC3E}">
        <p14:creationId xmlns:p14="http://schemas.microsoft.com/office/powerpoint/2010/main" val="63551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Background</a:t>
            </a:r>
            <a:r>
              <a:rPr lang="en-US" baseline="0" dirty="0"/>
              <a:t> Information (continued)</a:t>
            </a:r>
            <a:endParaRPr lang="en-US" dirty="0">
              <a:solidFill>
                <a:srgbClr val="002060"/>
              </a:solidFill>
            </a:endParaRPr>
          </a:p>
        </p:txBody>
      </p:sp>
      <p:sp>
        <p:nvSpPr>
          <p:cNvPr id="4" name="Content Placeholder 3"/>
          <p:cNvSpPr>
            <a:spLocks noGrp="1"/>
          </p:cNvSpPr>
          <p:nvPr>
            <p:ph sz="half" idx="2"/>
          </p:nvPr>
        </p:nvSpPr>
        <p:spPr>
          <a:xfrm>
            <a:off x="762000" y="1143000"/>
            <a:ext cx="8153400" cy="4962057"/>
          </a:xfrm>
        </p:spPr>
        <p:txBody>
          <a:bodyPr>
            <a:normAutofit/>
          </a:bodyPr>
          <a:lstStyle/>
          <a:p>
            <a:r>
              <a:rPr lang="en-US" dirty="0"/>
              <a:t>Will there be enough:</a:t>
            </a:r>
          </a:p>
          <a:p>
            <a:pPr lvl="1"/>
            <a:r>
              <a:rPr lang="en-US" dirty="0"/>
              <a:t>Staff?</a:t>
            </a:r>
          </a:p>
          <a:p>
            <a:pPr lvl="1"/>
            <a:r>
              <a:rPr lang="en-US" dirty="0"/>
              <a:t>Space?</a:t>
            </a:r>
          </a:p>
          <a:p>
            <a:pPr lvl="1"/>
            <a:r>
              <a:rPr lang="en-US" dirty="0"/>
              <a:t>Supplies &amp; Equipment?</a:t>
            </a:r>
          </a:p>
          <a:p>
            <a:pPr lvl="1"/>
            <a:r>
              <a:rPr lang="en-US" dirty="0"/>
              <a:t>System? (i.e., patient tracking)</a:t>
            </a:r>
            <a:endParaRPr lang="en-US" sz="2000" dirty="0">
              <a:solidFill>
                <a:srgbClr val="FFC000"/>
              </a:solidFill>
            </a:endParaRPr>
          </a:p>
          <a:p>
            <a:r>
              <a:rPr lang="en-US" dirty="0"/>
              <a:t>Special considerations:</a:t>
            </a:r>
          </a:p>
          <a:p>
            <a:pPr lvl="1"/>
            <a:r>
              <a:rPr lang="en-US" sz="2000" dirty="0"/>
              <a:t>Evacuations</a:t>
            </a:r>
          </a:p>
          <a:p>
            <a:pPr lvl="1"/>
            <a:r>
              <a:rPr lang="en-US" sz="2000" dirty="0"/>
              <a:t>Staffing Impacts</a:t>
            </a:r>
          </a:p>
          <a:p>
            <a:pPr lvl="1"/>
            <a:r>
              <a:rPr lang="en-US" sz="2000" dirty="0"/>
              <a:t>Responder Safety</a:t>
            </a:r>
          </a:p>
          <a:p>
            <a:pPr lvl="1"/>
            <a:r>
              <a:rPr lang="en-US" sz="2000" dirty="0"/>
              <a:t>Public Messaging</a:t>
            </a:r>
          </a:p>
        </p:txBody>
      </p:sp>
    </p:spTree>
    <p:extLst>
      <p:ext uri="{BB962C8B-B14F-4D97-AF65-F5344CB8AC3E}">
        <p14:creationId xmlns:p14="http://schemas.microsoft.com/office/powerpoint/2010/main" val="1084111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38200" y="228600"/>
            <a:ext cx="7924800" cy="487362"/>
          </a:xfrm>
        </p:spPr>
        <p:txBody>
          <a:bodyPr/>
          <a:lstStyle/>
          <a:p>
            <a:r>
              <a:rPr lang="en-US" dirty="0"/>
              <a:t>Incident</a:t>
            </a:r>
            <a:r>
              <a:rPr lang="en-US" baseline="0" dirty="0"/>
              <a:t> Information</a:t>
            </a:r>
            <a:endParaRPr lang="en-US" dirty="0">
              <a:solidFill>
                <a:srgbClr val="002060"/>
              </a:solidFill>
            </a:endParaRPr>
          </a:p>
        </p:txBody>
      </p:sp>
      <p:sp>
        <p:nvSpPr>
          <p:cNvPr id="2" name="Text Placeholder 1"/>
          <p:cNvSpPr>
            <a:spLocks noGrp="1"/>
          </p:cNvSpPr>
          <p:nvPr>
            <p:ph type="body" sz="quarter" idx="13"/>
          </p:nvPr>
        </p:nvSpPr>
        <p:spPr/>
        <p:txBody>
          <a:bodyPr>
            <a:normAutofit/>
          </a:bodyPr>
          <a:lstStyle/>
          <a:p>
            <a:pPr marL="0" lvl="0" indent="0">
              <a:buNone/>
            </a:pPr>
            <a:r>
              <a:rPr lang="en-US" sz="2200" b="1" i="1" dirty="0"/>
              <a:t>[Day of Incident]</a:t>
            </a:r>
          </a:p>
          <a:p>
            <a:pPr marL="342900" marR="0" lvl="0" indent="-342900">
              <a:lnSpc>
                <a:spcPct val="110000"/>
              </a:lnSpc>
              <a:spcBef>
                <a:spcPts val="0"/>
              </a:spcBef>
              <a:spcAft>
                <a:spcPts val="0"/>
              </a:spcAft>
              <a:buFont typeface="Symbol" panose="05050102010706020507" pitchFamily="18" charset="2"/>
              <a:buChar char=""/>
            </a:pPr>
            <a:r>
              <a:rPr lang="en-US" sz="1800" dirty="0">
                <a:solidFill>
                  <a:srgbClr val="000000"/>
                </a:solidFill>
                <a:effectLst/>
                <a:highlight>
                  <a:srgbClr val="D3D3D3"/>
                </a:highlight>
                <a:latin typeface="Arial" panose="020B0604020202020204" pitchFamily="34" charset="0"/>
                <a:ea typeface="Cambria" panose="02040503050406030204" pitchFamily="18" charset="0"/>
              </a:rPr>
              <a:t>[Insert weather for the scenario]</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solidFill>
                  <a:srgbClr val="000000"/>
                </a:solidFill>
                <a:effectLst/>
                <a:highlight>
                  <a:srgbClr val="D3D3D3"/>
                </a:highlight>
                <a:latin typeface="Arial" panose="020B0604020202020204" pitchFamily="34" charset="0"/>
                <a:ea typeface="Cambria" panose="02040503050406030204" pitchFamily="18" charset="0"/>
              </a:rPr>
              <a:t>[Available resources for the exercise]</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solidFill>
                  <a:srgbClr val="000000"/>
                </a:solidFill>
                <a:effectLst/>
                <a:highlight>
                  <a:srgbClr val="D3D3D3"/>
                </a:highlight>
                <a:latin typeface="Arial" panose="020B0604020202020204" pitchFamily="34" charset="0"/>
                <a:ea typeface="Cambria" panose="02040503050406030204" pitchFamily="18" charset="0"/>
              </a:rPr>
              <a:t>[Other notional information for the exercise]</a:t>
            </a:r>
            <a:endParaRPr lang="en-US" sz="1800" dirty="0">
              <a:effectLst/>
              <a:latin typeface="Times New Roman" panose="02020603050405020304" pitchFamily="18" charset="0"/>
              <a:ea typeface="Times New Roman" panose="02020603050405020304" pitchFamily="18" charset="0"/>
            </a:endParaRPr>
          </a:p>
          <a:p>
            <a:pPr marL="0" lvl="0" indent="0">
              <a:buNone/>
            </a:pPr>
            <a:endParaRPr lang="en-US" sz="4200" dirty="0"/>
          </a:p>
        </p:txBody>
      </p:sp>
    </p:spTree>
    <p:extLst>
      <p:ext uri="{BB962C8B-B14F-4D97-AF65-F5344CB8AC3E}">
        <p14:creationId xmlns:p14="http://schemas.microsoft.com/office/powerpoint/2010/main" val="175040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p:txBody>
          <a:bodyPr/>
          <a:lstStyle/>
          <a:p>
            <a:r>
              <a:rPr lang="en-US" dirty="0"/>
              <a:t>Discussion</a:t>
            </a:r>
            <a:r>
              <a:rPr lang="en-US" baseline="0" dirty="0"/>
              <a:t> Format</a:t>
            </a:r>
            <a:endParaRPr lang="en-US" dirty="0"/>
          </a:p>
        </p:txBody>
      </p:sp>
      <p:sp>
        <p:nvSpPr>
          <p:cNvPr id="2" name="Text Placeholder 1"/>
          <p:cNvSpPr>
            <a:spLocks noGrp="1"/>
          </p:cNvSpPr>
          <p:nvPr>
            <p:ph type="body" sz="quarter" idx="13"/>
          </p:nvPr>
        </p:nvSpPr>
        <p:spPr>
          <a:xfrm>
            <a:off x="777240" y="1219200"/>
            <a:ext cx="7696200" cy="4876800"/>
          </a:xfrm>
        </p:spPr>
        <p:txBody>
          <a:bodyPr>
            <a:normAutofit fontScale="77500" lnSpcReduction="20000"/>
          </a:bodyPr>
          <a:lstStyle/>
          <a:p>
            <a:r>
              <a:rPr lang="en-US" dirty="0"/>
              <a:t>Elect a group spokesperson</a:t>
            </a:r>
          </a:p>
          <a:p>
            <a:r>
              <a:rPr lang="en-US" dirty="0"/>
              <a:t>Use the Situation Manual and exercise materials to take notes</a:t>
            </a:r>
          </a:p>
          <a:p>
            <a:r>
              <a:rPr lang="en-US" dirty="0"/>
              <a:t>Focus on</a:t>
            </a:r>
          </a:p>
          <a:p>
            <a:pPr lvl="1"/>
            <a:r>
              <a:rPr lang="en-US" dirty="0"/>
              <a:t>Strengths</a:t>
            </a:r>
          </a:p>
          <a:p>
            <a:pPr lvl="1"/>
            <a:r>
              <a:rPr lang="en-US" dirty="0"/>
              <a:t>Areas for improvement</a:t>
            </a:r>
          </a:p>
          <a:p>
            <a:r>
              <a:rPr lang="en-US" dirty="0"/>
              <a:t>As it pertains to: </a:t>
            </a:r>
          </a:p>
          <a:p>
            <a:pPr lvl="1"/>
            <a:r>
              <a:rPr lang="en-US" dirty="0"/>
              <a:t>Doctrine</a:t>
            </a:r>
          </a:p>
          <a:p>
            <a:pPr lvl="1"/>
            <a:r>
              <a:rPr lang="en-US" dirty="0"/>
              <a:t>Organization</a:t>
            </a:r>
          </a:p>
          <a:p>
            <a:pPr lvl="1"/>
            <a:r>
              <a:rPr lang="en-US" dirty="0"/>
              <a:t>Personnel</a:t>
            </a:r>
          </a:p>
          <a:p>
            <a:pPr lvl="1"/>
            <a:r>
              <a:rPr lang="en-US" dirty="0"/>
              <a:t>Training</a:t>
            </a:r>
          </a:p>
          <a:p>
            <a:pPr lvl="1"/>
            <a:r>
              <a:rPr lang="en-US" dirty="0"/>
              <a:t>Equipment</a:t>
            </a:r>
          </a:p>
          <a:p>
            <a:pPr lvl="1"/>
            <a:r>
              <a:rPr lang="en-US" dirty="0"/>
              <a:t>Support</a:t>
            </a:r>
          </a:p>
        </p:txBody>
      </p:sp>
      <p:pic>
        <p:nvPicPr>
          <p:cNvPr id="4" name="Picture 3" descr="Discussion Round Tab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0" y="3352800"/>
            <a:ext cx="3733800" cy="248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545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p:txBody>
          <a:bodyPr/>
          <a:lstStyle/>
          <a:p>
            <a:r>
              <a:rPr lang="en-US" dirty="0"/>
              <a:t>Discussion</a:t>
            </a:r>
            <a:r>
              <a:rPr lang="en-US" baseline="0" dirty="0"/>
              <a:t> Questions (continued)</a:t>
            </a:r>
            <a:r>
              <a:rPr lang="en-US" baseline="0" dirty="0">
                <a:solidFill>
                  <a:srgbClr val="002060"/>
                </a:solidFill>
              </a:rPr>
              <a:t> 1</a:t>
            </a:r>
            <a:endParaRPr lang="en-US" dirty="0">
              <a:solidFill>
                <a:srgbClr val="002060"/>
              </a:solidFill>
            </a:endParaRPr>
          </a:p>
        </p:txBody>
      </p:sp>
      <p:sp>
        <p:nvSpPr>
          <p:cNvPr id="2" name="Text Placeholder 1"/>
          <p:cNvSpPr>
            <a:spLocks noGrp="1"/>
          </p:cNvSpPr>
          <p:nvPr>
            <p:ph type="body" sz="quarter" idx="13"/>
          </p:nvPr>
        </p:nvSpPr>
        <p:spPr>
          <a:xfrm>
            <a:off x="762000" y="1219200"/>
            <a:ext cx="7924800" cy="4876800"/>
          </a:xfrm>
        </p:spPr>
        <p:txBody>
          <a:bodyPr>
            <a:normAutofit/>
          </a:bodyPr>
          <a:lstStyle/>
          <a:p>
            <a:pPr marL="342900" marR="0" lvl="0" indent="-342900">
              <a:spcBef>
                <a:spcPts val="0"/>
              </a:spcBef>
              <a:spcAft>
                <a:spcPts val="1200"/>
              </a:spcAft>
              <a:buFont typeface="+mj-lt"/>
              <a:buAutoNum type="arabicPeriod"/>
              <a:tabLst>
                <a:tab pos="457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Does your organization have an emergency preparedness plan to address potential chemical burn and pediatric surge issues? </a:t>
            </a:r>
            <a:endParaRPr lang="en-US" sz="2200" dirty="0">
              <a:effectLst/>
              <a:latin typeface="Arial" panose="020B0604020202020204" pitchFamily="34" charset="0"/>
              <a:ea typeface="MS Mincho" panose="02020609040205080304" pitchFamily="49" charset="-128"/>
              <a:cs typeface="Arial" panose="020B0604020202020204" pitchFamily="34" charset="0"/>
            </a:endParaRPr>
          </a:p>
          <a:p>
            <a:pPr marL="342900" marR="0" lvl="0" indent="-342900">
              <a:spcBef>
                <a:spcPts val="0"/>
              </a:spcBef>
              <a:spcAft>
                <a:spcPts val="1200"/>
              </a:spcAft>
              <a:buFont typeface="+mj-lt"/>
              <a:buAutoNum type="arabicPeriod"/>
              <a:tabLst>
                <a:tab pos="457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If so, does that plan address appropriate training and equipment, referral and transfer to tertiary centers, and ability to hold and stabilize patients when necessary?</a:t>
            </a:r>
            <a:endParaRPr lang="en-US" sz="2200" dirty="0">
              <a:effectLst/>
              <a:latin typeface="Arial" panose="020B0604020202020204" pitchFamily="34" charset="0"/>
              <a:ea typeface="MS Mincho" panose="02020609040205080304" pitchFamily="49" charset="-128"/>
              <a:cs typeface="Arial" panose="020B0604020202020204" pitchFamily="34" charset="0"/>
            </a:endParaRPr>
          </a:p>
          <a:p>
            <a:pPr marL="342900" marR="0" lvl="0" indent="-342900">
              <a:spcBef>
                <a:spcPts val="0"/>
              </a:spcBef>
              <a:spcAft>
                <a:spcPts val="1200"/>
              </a:spcAft>
              <a:buFont typeface="+mj-lt"/>
              <a:buAutoNum type="arabicPeriod"/>
              <a:tabLst>
                <a:tab pos="457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What resources such as action planning procedures and forms are used to document and guide the response and recovery process?</a:t>
            </a:r>
            <a:endParaRPr lang="en-US" sz="2200" dirty="0">
              <a:effectLst/>
              <a:latin typeface="Arial" panose="020B0604020202020204" pitchFamily="34" charset="0"/>
              <a:ea typeface="MS Mincho" panose="02020609040205080304" pitchFamily="49" charset="-128"/>
              <a:cs typeface="Arial" panose="020B0604020202020204" pitchFamily="34" charset="0"/>
            </a:endParaRPr>
          </a:p>
          <a:p>
            <a:pPr marL="342900" marR="0" lvl="0" indent="-342900">
              <a:spcBef>
                <a:spcPts val="0"/>
              </a:spcBef>
              <a:spcAft>
                <a:spcPts val="1200"/>
              </a:spcAft>
              <a:buFont typeface="+mj-lt"/>
              <a:buAutoNum type="arabicPeriod"/>
              <a:tabLst>
                <a:tab pos="457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What is your process for receiving and disseminating critical information (Situational Reports) internally and externally with government and non-government partners?</a:t>
            </a:r>
            <a:endParaRPr lang="en-US" sz="22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119275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Discussion</a:t>
            </a:r>
            <a:r>
              <a:rPr lang="en-US" baseline="0" dirty="0"/>
              <a:t> Questions </a:t>
            </a:r>
            <a:r>
              <a:rPr lang="en-US" sz="3200" kern="1200" baseline="0" dirty="0">
                <a:solidFill>
                  <a:srgbClr val="FFFFFF"/>
                </a:solidFill>
                <a:effectLst/>
                <a:latin typeface="Arial"/>
                <a:ea typeface="+mj-ea"/>
                <a:cs typeface="Arial"/>
              </a:rPr>
              <a:t>(continued) </a:t>
            </a:r>
            <a:r>
              <a:rPr lang="en-US" sz="3200" kern="1200" baseline="0" dirty="0">
                <a:solidFill>
                  <a:srgbClr val="002060"/>
                </a:solidFill>
                <a:effectLst/>
                <a:latin typeface="Arial"/>
                <a:ea typeface="+mj-ea"/>
                <a:cs typeface="Arial"/>
              </a:rPr>
              <a:t>2</a:t>
            </a:r>
            <a:endParaRPr lang="en-US" dirty="0">
              <a:solidFill>
                <a:srgbClr val="002060"/>
              </a:solidFill>
              <a:effectLst/>
            </a:endParaRPr>
          </a:p>
        </p:txBody>
      </p:sp>
      <p:sp>
        <p:nvSpPr>
          <p:cNvPr id="2" name="Text Placeholder 1"/>
          <p:cNvSpPr>
            <a:spLocks noGrp="1"/>
          </p:cNvSpPr>
          <p:nvPr>
            <p:ph type="body" sz="quarter" idx="13"/>
          </p:nvPr>
        </p:nvSpPr>
        <p:spPr>
          <a:xfrm>
            <a:off x="762000" y="1219200"/>
            <a:ext cx="7924800" cy="4800600"/>
          </a:xfrm>
        </p:spPr>
        <p:txBody>
          <a:bodyPr>
            <a:noAutofit/>
          </a:bodyPr>
          <a:lstStyle/>
          <a:p>
            <a:pPr>
              <a:spcBef>
                <a:spcPts val="0"/>
              </a:spcBef>
              <a:spcAft>
                <a:spcPts val="1200"/>
              </a:spcAft>
              <a:buFont typeface="+mj-lt"/>
              <a:buAutoNum type="arabicPeriod" startAt="5"/>
              <a:tabLst>
                <a:tab pos="457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What is the process and format for submitting situation reports from the field or local level to the Medical and Health Operational Area Coordinator (MHOAC) Program? </a:t>
            </a:r>
          </a:p>
          <a:p>
            <a:pPr marR="0" lvl="0">
              <a:spcBef>
                <a:spcPts val="0"/>
              </a:spcBef>
              <a:spcAft>
                <a:spcPts val="1200"/>
              </a:spcAft>
              <a:buFont typeface="+mj-lt"/>
              <a:buAutoNum type="arabicPeriod" startAt="5"/>
              <a:tabLst>
                <a:tab pos="457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How do you, at the field or local level, receive situation updates and other information from the Medical and Health Operational Area Coordinator (MHOAC)?</a:t>
            </a:r>
            <a:endParaRPr lang="en-US" sz="2200" dirty="0">
              <a:effectLst/>
              <a:latin typeface="Arial" panose="020B0604020202020204" pitchFamily="34" charset="0"/>
              <a:ea typeface="MS Mincho" panose="02020609040205080304" pitchFamily="49" charset="-128"/>
              <a:cs typeface="Arial" panose="020B0604020202020204" pitchFamily="34" charset="0"/>
            </a:endParaRPr>
          </a:p>
          <a:p>
            <a:pPr marR="0" lvl="0">
              <a:spcBef>
                <a:spcPts val="0"/>
              </a:spcBef>
              <a:spcAft>
                <a:spcPts val="1200"/>
              </a:spcAft>
              <a:buFont typeface="+mj-lt"/>
              <a:buAutoNum type="arabicPeriod" startAt="5"/>
              <a:tabLst>
                <a:tab pos="457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What redundant communication systems are in place for use in incidents like this (e.g. CAHAN, </a:t>
            </a:r>
            <a:r>
              <a:rPr lang="en-US" sz="2200" dirty="0" err="1">
                <a:effectLst/>
                <a:latin typeface="Arial" panose="020B0604020202020204" pitchFamily="34" charset="0"/>
                <a:ea typeface="Times New Roman" panose="02020603050405020304" pitchFamily="18" charset="0"/>
                <a:cs typeface="Arial" panose="020B0604020202020204" pitchFamily="34" charset="0"/>
              </a:rPr>
              <a:t>ReddiNet</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effectLst/>
                <a:latin typeface="Arial" panose="020B0604020202020204" pitchFamily="34" charset="0"/>
                <a:ea typeface="Times New Roman" panose="02020603050405020304" pitchFamily="18" charset="0"/>
                <a:cs typeface="Arial" panose="020B0604020202020204" pitchFamily="34" charset="0"/>
              </a:rPr>
              <a:t>WebEOC</a:t>
            </a:r>
            <a:r>
              <a:rPr lang="en-US" sz="2200" dirty="0">
                <a:effectLst/>
                <a:latin typeface="Arial" panose="020B0604020202020204" pitchFamily="34" charset="0"/>
                <a:ea typeface="Times New Roman" panose="02020603050405020304" pitchFamily="18" charset="0"/>
                <a:cs typeface="Arial" panose="020B0604020202020204" pitchFamily="34" charset="0"/>
              </a:rPr>
              <a:t>, etc.)? If these systems exist, how are they tested?</a:t>
            </a:r>
            <a:endParaRPr lang="en-US" sz="2200" dirty="0">
              <a:effectLst/>
              <a:latin typeface="Arial" panose="020B0604020202020204" pitchFamily="34" charset="0"/>
              <a:ea typeface="MS Mincho" panose="02020609040205080304" pitchFamily="49" charset="-128"/>
              <a:cs typeface="Arial" panose="020B0604020202020204" pitchFamily="34" charset="0"/>
            </a:endParaRPr>
          </a:p>
          <a:p>
            <a:pPr marR="0" lvl="0">
              <a:spcBef>
                <a:spcPts val="0"/>
              </a:spcBef>
              <a:spcAft>
                <a:spcPts val="1200"/>
              </a:spcAft>
              <a:buFont typeface="+mj-lt"/>
              <a:buAutoNum type="arabicPeriod" startAt="5"/>
              <a:tabLst>
                <a:tab pos="457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How will you communicate your situation status to your staff and with external agencies?</a:t>
            </a:r>
            <a:endParaRPr lang="en-US" sz="22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406800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5800"/>
            <a:ext cx="5791200" cy="463064"/>
          </a:xfrm>
        </p:spPr>
        <p:txBody>
          <a:bodyPr>
            <a:normAutofit/>
          </a:bodyPr>
          <a:lstStyle/>
          <a:p>
            <a:r>
              <a:rPr lang="en-US" sz="2200" dirty="0"/>
              <a:t>2023</a:t>
            </a:r>
            <a:r>
              <a:rPr lang="en-US" sz="2200" dirty="0">
                <a:solidFill>
                  <a:srgbClr val="0079C2"/>
                </a:solidFill>
              </a:rPr>
              <a:t> </a:t>
            </a:r>
            <a:r>
              <a:rPr lang="en-US" sz="2200" dirty="0"/>
              <a:t>Statewide Medical and Health Exercise</a:t>
            </a:r>
          </a:p>
        </p:txBody>
      </p:sp>
      <p:sp>
        <p:nvSpPr>
          <p:cNvPr id="6" name="Text Placeholder 5">
            <a:extLst>
              <a:ext uri="{FF2B5EF4-FFF2-40B4-BE49-F238E27FC236}">
                <a16:creationId xmlns:a16="http://schemas.microsoft.com/office/drawing/2014/main" id="{5566FA56-0FB9-421F-BAF5-B9B968C079B1}"/>
              </a:ext>
            </a:extLst>
          </p:cNvPr>
          <p:cNvSpPr>
            <a:spLocks noGrp="1"/>
          </p:cNvSpPr>
          <p:nvPr>
            <p:ph type="body" sz="quarter" idx="14"/>
          </p:nvPr>
        </p:nvSpPr>
        <p:spPr>
          <a:xfrm>
            <a:off x="457200" y="5029200"/>
            <a:ext cx="7010400" cy="400110"/>
          </a:xfrm>
        </p:spPr>
        <p:txBody>
          <a:bodyPr>
            <a:noAutofit/>
          </a:bodyPr>
          <a:lstStyle/>
          <a:p>
            <a:r>
              <a:rPr lang="en-US" dirty="0"/>
              <a:t>Chemical Fire with Burn and Pediatric Surge Scenario</a:t>
            </a:r>
          </a:p>
        </p:txBody>
      </p:sp>
      <p:sp>
        <p:nvSpPr>
          <p:cNvPr id="5" name="TextBox 3"/>
          <p:cNvSpPr txBox="1">
            <a:spLocks noChangeArrowheads="1"/>
          </p:cNvSpPr>
          <p:nvPr/>
        </p:nvSpPr>
        <p:spPr bwMode="auto">
          <a:xfrm>
            <a:off x="457200" y="5536657"/>
            <a:ext cx="6705600" cy="400110"/>
          </a:xfrm>
          <a:prstGeom prst="rect">
            <a:avLst/>
          </a:prstGeom>
          <a:noFill/>
          <a:ln>
            <a:noFill/>
          </a:ln>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2000" dirty="0">
                <a:solidFill>
                  <a:srgbClr val="002060"/>
                </a:solidFill>
                <a:latin typeface="Arial" charset="0"/>
                <a:cs typeface="Arial" charset="0"/>
              </a:rPr>
              <a:t>Tabletop Exercise [ Insert Exercise Date]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3B6A23-BD7A-42A5-9593-9704FF0AD20B}"/>
              </a:ext>
            </a:extLst>
          </p:cNvPr>
          <p:cNvSpPr>
            <a:spLocks noGrp="1"/>
          </p:cNvSpPr>
          <p:nvPr>
            <p:ph type="title" idx="4294967295"/>
          </p:nvPr>
        </p:nvSpPr>
        <p:spPr/>
        <p:txBody>
          <a:bodyPr/>
          <a:lstStyle/>
          <a:p>
            <a:pPr rtl="0" eaLnBrk="1" latinLnBrk="0" hangingPunct="1"/>
            <a:r>
              <a:rPr lang="en-US" sz="3200" kern="1200" dirty="0">
                <a:solidFill>
                  <a:srgbClr val="FFFFFF"/>
                </a:solidFill>
                <a:effectLst/>
                <a:latin typeface="Arial" panose="020B0604020202020204" pitchFamily="34" charset="0"/>
                <a:ea typeface="+mn-ea"/>
                <a:cs typeface="Arial" panose="020B0604020202020204" pitchFamily="34" charset="0"/>
              </a:rPr>
              <a:t>Discussion Questions </a:t>
            </a:r>
            <a:r>
              <a:rPr lang="en-US" sz="3200" kern="1200" baseline="0" dirty="0">
                <a:solidFill>
                  <a:srgbClr val="FFFFFF"/>
                </a:solidFill>
                <a:effectLst/>
                <a:latin typeface="Arial" panose="020B0604020202020204" pitchFamily="34" charset="0"/>
                <a:ea typeface="+mn-ea"/>
                <a:cs typeface="Arial" panose="020B0604020202020204" pitchFamily="34" charset="0"/>
              </a:rPr>
              <a:t>(continued) </a:t>
            </a:r>
            <a:r>
              <a:rPr lang="en-US" sz="3200" kern="1200" baseline="0" dirty="0">
                <a:solidFill>
                  <a:srgbClr val="002060"/>
                </a:solidFill>
                <a:effectLst/>
                <a:latin typeface="Arial" panose="020B0604020202020204" pitchFamily="34" charset="0"/>
                <a:ea typeface="+mn-ea"/>
                <a:cs typeface="Arial" panose="020B0604020202020204" pitchFamily="34" charset="0"/>
              </a:rPr>
              <a:t>3</a:t>
            </a:r>
            <a:endParaRPr lang="en-US" dirty="0">
              <a:solidFill>
                <a:srgbClr val="002060"/>
              </a:solidFill>
              <a:effectLst/>
            </a:endParaRPr>
          </a:p>
        </p:txBody>
      </p:sp>
      <p:sp>
        <p:nvSpPr>
          <p:cNvPr id="2" name="Text Placeholder 1">
            <a:extLst>
              <a:ext uri="{FF2B5EF4-FFF2-40B4-BE49-F238E27FC236}">
                <a16:creationId xmlns:a16="http://schemas.microsoft.com/office/drawing/2014/main" id="{8E8C18F0-C933-4B3D-A42C-1561589DCB5E}"/>
              </a:ext>
            </a:extLst>
          </p:cNvPr>
          <p:cNvSpPr>
            <a:spLocks noGrp="1"/>
          </p:cNvSpPr>
          <p:nvPr>
            <p:ph type="body" sz="quarter" idx="13"/>
          </p:nvPr>
        </p:nvSpPr>
        <p:spPr>
          <a:xfrm>
            <a:off x="762000" y="1219200"/>
            <a:ext cx="7696200" cy="4876800"/>
          </a:xfrm>
        </p:spPr>
        <p:txBody>
          <a:bodyPr>
            <a:normAutofit fontScale="92500"/>
          </a:bodyPr>
          <a:lstStyle/>
          <a:p>
            <a:pPr marL="342900" marR="0" lvl="0" indent="-342900">
              <a:spcBef>
                <a:spcPts val="0"/>
              </a:spcBef>
              <a:spcAft>
                <a:spcPts val="1200"/>
              </a:spcAft>
              <a:buFont typeface="+mj-lt"/>
              <a:buAutoNum type="arabicPeriod" startAt="9"/>
              <a:tabLst>
                <a:tab pos="4572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What information should be released to the public?  How will that information be released? How will you communicate with and address the requirements of persons with disabilities and others with access and functional needs (e.g., non-English speaking, seniors, homeless, and homebound)? How do you utilize local media, social media and other resources?</a:t>
            </a:r>
            <a:endParaRPr lang="en-US" sz="2400" dirty="0">
              <a:effectLst/>
              <a:latin typeface="Arial" panose="020B0604020202020204" pitchFamily="34" charset="0"/>
              <a:ea typeface="MS Mincho" panose="02020609040205080304" pitchFamily="49" charset="-128"/>
              <a:cs typeface="Arial" panose="020B0604020202020204" pitchFamily="34" charset="0"/>
            </a:endParaRPr>
          </a:p>
          <a:p>
            <a:pPr marL="342900" marR="0" lvl="0" indent="-342900">
              <a:spcBef>
                <a:spcPts val="0"/>
              </a:spcBef>
              <a:spcAft>
                <a:spcPts val="1200"/>
              </a:spcAft>
              <a:buFont typeface="+mj-lt"/>
              <a:buAutoNum type="arabicPeriod" startAt="9"/>
              <a:tabLst>
                <a:tab pos="4572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How are you utilizing local emergency medical services, ambulance providers, law enforcement and other emergency management resources to aid your efforts?</a:t>
            </a:r>
            <a:endParaRPr lang="en-US" sz="2400" dirty="0">
              <a:effectLst/>
              <a:latin typeface="Arial" panose="020B0604020202020204" pitchFamily="34" charset="0"/>
              <a:ea typeface="MS Mincho" panose="02020609040205080304" pitchFamily="49" charset="-128"/>
              <a:cs typeface="Arial" panose="020B0604020202020204" pitchFamily="34" charset="0"/>
            </a:endParaRPr>
          </a:p>
          <a:p>
            <a:pPr marL="342900" marR="0" lvl="0" indent="-342900">
              <a:spcBef>
                <a:spcPts val="0"/>
              </a:spcBef>
              <a:spcAft>
                <a:spcPts val="1200"/>
              </a:spcAft>
              <a:buFont typeface="+mj-lt"/>
              <a:buAutoNum type="arabicPeriod" startAt="9"/>
              <a:tabLst>
                <a:tab pos="4572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How do you plan for, and respond to, possible chemical contamination in your facility?</a:t>
            </a:r>
            <a:endParaRPr lang="en-US" sz="24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64043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1A019-E415-40E4-923A-27B16E0DEB77}"/>
              </a:ext>
            </a:extLst>
          </p:cNvPr>
          <p:cNvSpPr>
            <a:spLocks noGrp="1"/>
          </p:cNvSpPr>
          <p:nvPr>
            <p:ph type="title" idx="4294967295"/>
          </p:nvPr>
        </p:nvSpPr>
        <p:spPr/>
        <p:txBody>
          <a:bodyPr/>
          <a:lstStyle/>
          <a:p>
            <a:pPr rtl="0" eaLnBrk="1" latinLnBrk="0" hangingPunct="1"/>
            <a:r>
              <a:rPr lang="en-US" sz="3200" kern="1200" dirty="0">
                <a:solidFill>
                  <a:srgbClr val="FFFFFF"/>
                </a:solidFill>
                <a:effectLst/>
                <a:latin typeface="Arial" panose="020B0604020202020204" pitchFamily="34" charset="0"/>
                <a:ea typeface="+mn-ea"/>
                <a:cs typeface="Arial" panose="020B0604020202020204" pitchFamily="34" charset="0"/>
              </a:rPr>
              <a:t>Discussion Questions </a:t>
            </a:r>
            <a:r>
              <a:rPr lang="en-US" sz="3200" kern="1200" baseline="0" dirty="0">
                <a:solidFill>
                  <a:srgbClr val="FFFFFF"/>
                </a:solidFill>
                <a:effectLst/>
                <a:latin typeface="Arial" panose="020B0604020202020204" pitchFamily="34" charset="0"/>
                <a:ea typeface="+mn-ea"/>
                <a:cs typeface="Arial" panose="020B0604020202020204" pitchFamily="34" charset="0"/>
              </a:rPr>
              <a:t>(continued)</a:t>
            </a:r>
            <a:r>
              <a:rPr lang="en-US" sz="3200" kern="1200" baseline="0" dirty="0">
                <a:solidFill>
                  <a:srgbClr val="002060"/>
                </a:solidFill>
                <a:effectLst/>
                <a:latin typeface="Arial" panose="020B0604020202020204" pitchFamily="34" charset="0"/>
                <a:ea typeface="+mn-ea"/>
                <a:cs typeface="Arial" panose="020B0604020202020204" pitchFamily="34" charset="0"/>
              </a:rPr>
              <a:t> 4</a:t>
            </a:r>
            <a:endParaRPr lang="en-US" dirty="0">
              <a:solidFill>
                <a:srgbClr val="002060"/>
              </a:solidFill>
              <a:effectLst/>
            </a:endParaRPr>
          </a:p>
        </p:txBody>
      </p:sp>
      <p:sp>
        <p:nvSpPr>
          <p:cNvPr id="2" name="Text Placeholder 1">
            <a:extLst>
              <a:ext uri="{FF2B5EF4-FFF2-40B4-BE49-F238E27FC236}">
                <a16:creationId xmlns:a16="http://schemas.microsoft.com/office/drawing/2014/main" id="{021FF72C-D208-4061-887C-2E22E97586EB}"/>
              </a:ext>
            </a:extLst>
          </p:cNvPr>
          <p:cNvSpPr>
            <a:spLocks noGrp="1"/>
          </p:cNvSpPr>
          <p:nvPr>
            <p:ph type="body" sz="quarter" idx="13"/>
          </p:nvPr>
        </p:nvSpPr>
        <p:spPr/>
        <p:txBody>
          <a:bodyPr/>
          <a:lstStyle/>
          <a:p>
            <a:pPr>
              <a:buFont typeface="+mj-lt"/>
              <a:buAutoNum type="arabicPeriod" startAt="12"/>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How do you plan for and respond to staffing needs when staff are unable to access your facility?</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a:buFont typeface="+mj-lt"/>
              <a:buAutoNum type="arabicPeriod" startAt="12"/>
            </a:pPr>
            <a:r>
              <a:rPr lang="en-US" sz="2200" dirty="0">
                <a:effectLst/>
                <a:latin typeface="Arial" panose="020B0604020202020204" pitchFamily="34" charset="0"/>
                <a:ea typeface="Times New Roman" panose="02020603050405020304" pitchFamily="18" charset="0"/>
                <a:cs typeface="Arial" panose="020B0604020202020204" pitchFamily="34" charset="0"/>
              </a:rPr>
              <a:t>Do you have MOU’s or other agreements with other agencies to share resources in a disaster?</a:t>
            </a:r>
            <a:endParaRPr lang="en-US" sz="22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515807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747D3F-5A37-4611-8550-810F380B11A9}"/>
              </a:ext>
            </a:extLst>
          </p:cNvPr>
          <p:cNvSpPr>
            <a:spLocks noGrp="1"/>
          </p:cNvSpPr>
          <p:nvPr>
            <p:ph type="title" idx="4294967295"/>
          </p:nvPr>
        </p:nvSpPr>
        <p:spPr/>
        <p:txBody>
          <a:bodyPr/>
          <a:lstStyle/>
          <a:p>
            <a:pPr rtl="0" eaLnBrk="1" latinLnBrk="0" hangingPunct="1"/>
            <a:r>
              <a:rPr lang="en-US" kern="1200" dirty="0">
                <a:solidFill>
                  <a:srgbClr val="FFFFFF"/>
                </a:solidFill>
                <a:effectLst/>
                <a:latin typeface="Arial" panose="020B0604020202020204" pitchFamily="34" charset="0"/>
                <a:ea typeface="+mn-ea"/>
                <a:cs typeface="Arial" panose="020B0604020202020204" pitchFamily="34" charset="0"/>
              </a:rPr>
              <a:t>Discussion Questions (continued)</a:t>
            </a:r>
            <a:r>
              <a:rPr lang="en-US" kern="1200" dirty="0">
                <a:solidFill>
                  <a:srgbClr val="002060"/>
                </a:solidFill>
                <a:effectLst/>
                <a:latin typeface="Arial" panose="020B0604020202020204" pitchFamily="34" charset="0"/>
                <a:ea typeface="+mn-ea"/>
                <a:cs typeface="Arial" panose="020B0604020202020204" pitchFamily="34" charset="0"/>
              </a:rPr>
              <a:t> 5</a:t>
            </a:r>
            <a:endParaRPr lang="en-US" sz="3600" dirty="0">
              <a:solidFill>
                <a:srgbClr val="002060"/>
              </a:solidFill>
              <a:effectLst/>
            </a:endParaRPr>
          </a:p>
        </p:txBody>
      </p:sp>
      <p:sp>
        <p:nvSpPr>
          <p:cNvPr id="2" name="Text Placeholder 1">
            <a:extLst>
              <a:ext uri="{FF2B5EF4-FFF2-40B4-BE49-F238E27FC236}">
                <a16:creationId xmlns:a16="http://schemas.microsoft.com/office/drawing/2014/main" id="{3A3A4EF6-25A4-4309-941F-45E06B690AA3}"/>
              </a:ext>
            </a:extLst>
          </p:cNvPr>
          <p:cNvSpPr>
            <a:spLocks noGrp="1"/>
          </p:cNvSpPr>
          <p:nvPr>
            <p:ph type="body" sz="quarter" idx="13"/>
          </p:nvPr>
        </p:nvSpPr>
        <p:spPr>
          <a:xfrm>
            <a:off x="762000" y="1219200"/>
            <a:ext cx="7696200" cy="4876800"/>
          </a:xfrm>
        </p:spPr>
        <p:txBody>
          <a:bodyPr>
            <a:normAutofit/>
          </a:bodyPr>
          <a:lstStyle/>
          <a:p>
            <a:pPr marL="0" lvl="1" indent="0">
              <a:lnSpc>
                <a:spcPct val="80000"/>
              </a:lnSpc>
              <a:buNone/>
            </a:pPr>
            <a:r>
              <a:rPr lang="en-US" sz="2000" b="1" dirty="0">
                <a:solidFill>
                  <a:srgbClr val="002060"/>
                </a:solidFill>
              </a:rPr>
              <a:t>[Additional questions to consider, customize accordingly]</a:t>
            </a:r>
          </a:p>
          <a:p>
            <a:pPr marL="342900" marR="0" lvl="0" indent="-342900">
              <a:lnSpc>
                <a:spcPct val="115000"/>
              </a:lnSpc>
              <a:spcBef>
                <a:spcPts val="0"/>
              </a:spcBef>
              <a:spcAft>
                <a:spcPts val="1200"/>
              </a:spcAft>
              <a:buFont typeface="+mj-lt"/>
              <a:buAutoNum type="arabicPeriod"/>
              <a:tabLst>
                <a:tab pos="457200" algn="l"/>
              </a:tabLst>
            </a:pPr>
            <a:r>
              <a:rPr lang="en-US" sz="2000" dirty="0">
                <a:effectLst/>
                <a:latin typeface="Arial" panose="020B0604020202020204" pitchFamily="34" charset="0"/>
                <a:ea typeface="Times New Roman" panose="02020603050405020304" pitchFamily="18" charset="0"/>
              </a:rPr>
              <a:t>How do you track your staff who may be evacuated from their homes or sheltering-in-place? </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200"/>
              </a:spcAft>
              <a:buFont typeface="+mj-lt"/>
              <a:buAutoNum type="arabicPeriod"/>
              <a:tabLst>
                <a:tab pos="457200" algn="l"/>
              </a:tabLst>
            </a:pPr>
            <a:r>
              <a:rPr lang="en-US" sz="2000" dirty="0">
                <a:effectLst/>
                <a:latin typeface="Arial" panose="020B0604020202020204" pitchFamily="34" charset="0"/>
                <a:ea typeface="Times New Roman" panose="02020603050405020304" pitchFamily="18" charset="0"/>
              </a:rPr>
              <a:t>How do you notify the family of patients your facility is evacuating or sheltering in place?</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200"/>
              </a:spcAft>
              <a:buFont typeface="+mj-lt"/>
              <a:buAutoNum type="arabicPeriod"/>
              <a:tabLst>
                <a:tab pos="457200" algn="l"/>
              </a:tabLst>
            </a:pPr>
            <a:r>
              <a:rPr lang="en-US" sz="2000" dirty="0">
                <a:effectLst/>
                <a:latin typeface="Arial" panose="020B0604020202020204" pitchFamily="34" charset="0"/>
                <a:ea typeface="Times New Roman" panose="02020603050405020304" pitchFamily="18" charset="0"/>
              </a:rPr>
              <a:t>Do healthcare providers have a policy or plan for requesting an 1135 waiver?</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200"/>
              </a:spcAft>
              <a:buFont typeface="+mj-lt"/>
              <a:buAutoNum type="arabicPeriod"/>
              <a:tabLst>
                <a:tab pos="457200" algn="l"/>
              </a:tabLst>
            </a:pPr>
            <a:r>
              <a:rPr lang="en-US" sz="2000" dirty="0">
                <a:effectLst/>
                <a:latin typeface="Arial" panose="020B0604020202020204" pitchFamily="34" charset="0"/>
                <a:ea typeface="Times New Roman" panose="02020603050405020304" pitchFamily="18" charset="0"/>
              </a:rPr>
              <a:t>How does your facility shelter in place for a hazardous materials incident?</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200"/>
              </a:spcAft>
              <a:buFont typeface="+mj-lt"/>
              <a:buAutoNum type="arabicPeriod"/>
              <a:tabLst>
                <a:tab pos="457200" algn="l"/>
              </a:tabLst>
            </a:pPr>
            <a:r>
              <a:rPr lang="en-US" sz="2000" dirty="0">
                <a:effectLst/>
                <a:latin typeface="Arial" panose="020B0604020202020204" pitchFamily="34" charset="0"/>
                <a:ea typeface="Times New Roman" panose="02020603050405020304" pitchFamily="18" charset="0"/>
              </a:rPr>
              <a:t>Do you have continuity plans in place with key vendors to provide services/deliveries when access to the facility is limited?</a:t>
            </a:r>
            <a:r>
              <a:rPr lang="en-US" sz="20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75767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0"/>
            <a:ext cx="7010400" cy="1143000"/>
          </a:xfrm>
        </p:spPr>
        <p:txBody>
          <a:bodyPr/>
          <a:lstStyle/>
          <a:p>
            <a:pPr algn="ctr"/>
            <a:r>
              <a:rPr lang="en-US" dirty="0">
                <a:solidFill>
                  <a:srgbClr val="002060"/>
                </a:solidFill>
              </a:rPr>
              <a:t>Conclusion</a:t>
            </a:r>
            <a:r>
              <a:rPr lang="en-US" baseline="0" dirty="0">
                <a:solidFill>
                  <a:srgbClr val="002060"/>
                </a:solidFill>
              </a:rPr>
              <a:t> of the discussion-based Tabletop</a:t>
            </a:r>
            <a:r>
              <a:rPr lang="en-US" dirty="0">
                <a:solidFill>
                  <a:srgbClr val="002060"/>
                </a:solidFill>
              </a:rPr>
              <a:t> </a:t>
            </a:r>
          </a:p>
        </p:txBody>
      </p:sp>
    </p:spTree>
    <p:extLst>
      <p:ext uri="{BB962C8B-B14F-4D97-AF65-F5344CB8AC3E}">
        <p14:creationId xmlns:p14="http://schemas.microsoft.com/office/powerpoint/2010/main" val="331051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Debrief</a:t>
            </a:r>
            <a:r>
              <a:rPr lang="en-US" baseline="0" dirty="0"/>
              <a:t> Questions</a:t>
            </a:r>
            <a:endParaRPr lang="en-US" dirty="0"/>
          </a:p>
        </p:txBody>
      </p:sp>
      <p:sp>
        <p:nvSpPr>
          <p:cNvPr id="2" name="Text Placeholder 1"/>
          <p:cNvSpPr>
            <a:spLocks noGrp="1"/>
          </p:cNvSpPr>
          <p:nvPr>
            <p:ph type="body" sz="quarter" idx="13"/>
          </p:nvPr>
        </p:nvSpPr>
        <p:spPr>
          <a:xfrm>
            <a:off x="762000" y="1143000"/>
            <a:ext cx="7620000" cy="5029200"/>
          </a:xfrm>
        </p:spPr>
        <p:txBody>
          <a:bodyPr>
            <a:normAutofit/>
          </a:bodyPr>
          <a:lstStyle/>
          <a:p>
            <a:r>
              <a:rPr lang="en-US" sz="2200" dirty="0"/>
              <a:t>Debrief questions</a:t>
            </a:r>
          </a:p>
          <a:p>
            <a:pPr lvl="1"/>
            <a:r>
              <a:rPr lang="en-US" sz="2200" dirty="0"/>
              <a:t>Identify three strengths</a:t>
            </a:r>
          </a:p>
          <a:p>
            <a:pPr lvl="1"/>
            <a:r>
              <a:rPr lang="en-US" sz="2200" dirty="0"/>
              <a:t>Identify three areas for improvement</a:t>
            </a:r>
          </a:p>
          <a:p>
            <a:pPr lvl="1"/>
            <a:r>
              <a:rPr lang="en-US" sz="2200" dirty="0"/>
              <a:t>What processes should be addressed in future efforts? </a:t>
            </a:r>
          </a:p>
          <a:p>
            <a:r>
              <a:rPr lang="en-US" sz="2200" dirty="0"/>
              <a:t>Functional/Full-Scale Exercise planning</a:t>
            </a:r>
          </a:p>
          <a:p>
            <a:pPr lvl="1"/>
            <a:r>
              <a:rPr lang="en-US" sz="2200" dirty="0"/>
              <a:t>Duration</a:t>
            </a:r>
          </a:p>
          <a:p>
            <a:pPr lvl="1"/>
            <a:r>
              <a:rPr lang="en-US" sz="2200" dirty="0"/>
              <a:t>Stakeholders</a:t>
            </a:r>
          </a:p>
          <a:p>
            <a:pPr lvl="1"/>
            <a:r>
              <a:rPr lang="en-US" sz="2200" dirty="0"/>
              <a:t>Roles and responsibilities</a:t>
            </a:r>
          </a:p>
          <a:p>
            <a:r>
              <a:rPr lang="en-US" sz="2200" dirty="0"/>
              <a:t>Closing comments</a:t>
            </a:r>
          </a:p>
        </p:txBody>
      </p:sp>
    </p:spTree>
    <p:extLst>
      <p:ext uri="{BB962C8B-B14F-4D97-AF65-F5344CB8AC3E}">
        <p14:creationId xmlns:p14="http://schemas.microsoft.com/office/powerpoint/2010/main" val="1605379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Conclusion</a:t>
            </a:r>
            <a:r>
              <a:rPr lang="en-US" baseline="0" dirty="0"/>
              <a:t> </a:t>
            </a:r>
            <a:endParaRPr lang="en-US" dirty="0"/>
          </a:p>
        </p:txBody>
      </p:sp>
      <p:sp>
        <p:nvSpPr>
          <p:cNvPr id="2" name="Text Placeholder 1"/>
          <p:cNvSpPr>
            <a:spLocks noGrp="1"/>
          </p:cNvSpPr>
          <p:nvPr>
            <p:ph type="body" sz="quarter" idx="13"/>
          </p:nvPr>
        </p:nvSpPr>
        <p:spPr>
          <a:xfrm>
            <a:off x="838200" y="1219200"/>
            <a:ext cx="7543800" cy="4876800"/>
          </a:xfrm>
        </p:spPr>
        <p:txBody>
          <a:bodyPr>
            <a:noAutofit/>
          </a:bodyPr>
          <a:lstStyle/>
          <a:p>
            <a:r>
              <a:rPr lang="en-US" sz="2800" dirty="0"/>
              <a:t>Please complete your Participant Feedback Form or evaluation notes / Exercise Evaluation Guide and return them to an Exercise Facilitator at Registration</a:t>
            </a:r>
          </a:p>
          <a:p>
            <a:r>
              <a:rPr lang="en-US" sz="2800" dirty="0"/>
              <a:t>Please clean up your area and take all your materials with you</a:t>
            </a:r>
          </a:p>
          <a:p>
            <a:r>
              <a:rPr lang="en-US" sz="2800" dirty="0"/>
              <a:t>Additional materials can be found at the Statewide Medical and Health Exercise Program website: </a:t>
            </a:r>
            <a:r>
              <a:rPr lang="en-US" sz="2400" dirty="0">
                <a:solidFill>
                  <a:srgbClr val="002060"/>
                </a:solidFill>
              </a:rPr>
              <a:t>https://www.cdph.ca.gov/Programs/EPO/Pages/swmhe.aspx</a:t>
            </a:r>
            <a:endParaRPr lang="en-US" sz="2800" dirty="0">
              <a:solidFill>
                <a:srgbClr val="002060"/>
              </a:solidFill>
            </a:endParaRPr>
          </a:p>
        </p:txBody>
      </p:sp>
    </p:spTree>
    <p:extLst>
      <p:ext uri="{BB962C8B-B14F-4D97-AF65-F5344CB8AC3E}">
        <p14:creationId xmlns:p14="http://schemas.microsoft.com/office/powerpoint/2010/main" val="292400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95400"/>
            <a:ext cx="8458200" cy="609600"/>
          </a:xfrm>
        </p:spPr>
        <p:txBody>
          <a:bodyPr>
            <a:normAutofit fontScale="90000"/>
          </a:bodyPr>
          <a:lstStyle/>
          <a:p>
            <a:r>
              <a:rPr lang="en-US" dirty="0">
                <a:latin typeface="Arial" charset="0"/>
              </a:rPr>
              <a:t>Welcome and Introductions</a:t>
            </a:r>
          </a:p>
        </p:txBody>
      </p:sp>
    </p:spTree>
    <p:extLst>
      <p:ext uri="{BB962C8B-B14F-4D97-AF65-F5344CB8AC3E}">
        <p14:creationId xmlns:p14="http://schemas.microsoft.com/office/powerpoint/2010/main" val="333828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59823" y="1239046"/>
            <a:ext cx="7696200" cy="4876800"/>
          </a:xfrm>
        </p:spPr>
        <p:txBody>
          <a:bodyPr>
            <a:normAutofit fontScale="92500" lnSpcReduction="20000"/>
          </a:bodyPr>
          <a:lstStyle/>
          <a:p>
            <a:pPr marL="0" indent="0">
              <a:buNone/>
            </a:pPr>
            <a:r>
              <a:rPr lang="en-US" sz="2800" dirty="0"/>
              <a:t>Welcome</a:t>
            </a:r>
          </a:p>
          <a:p>
            <a:pPr lvl="1"/>
            <a:r>
              <a:rPr lang="en-US" sz="2600" dirty="0"/>
              <a:t>Name</a:t>
            </a:r>
          </a:p>
          <a:p>
            <a:pPr lvl="1"/>
            <a:r>
              <a:rPr lang="en-US" sz="2600" dirty="0"/>
              <a:t>Position</a:t>
            </a:r>
          </a:p>
          <a:p>
            <a:pPr lvl="1"/>
            <a:r>
              <a:rPr lang="en-US" sz="2600" dirty="0"/>
              <a:t>Agency/Organization</a:t>
            </a:r>
          </a:p>
          <a:p>
            <a:pPr lvl="1"/>
            <a:r>
              <a:rPr lang="en-US" sz="2600" dirty="0"/>
              <a:t>Optional: Icebreaker</a:t>
            </a:r>
          </a:p>
          <a:p>
            <a:pPr marL="0" indent="0">
              <a:buNone/>
            </a:pPr>
            <a:br>
              <a:rPr lang="en-US" sz="2800" dirty="0"/>
            </a:br>
            <a:r>
              <a:rPr lang="en-US" sz="2800" dirty="0"/>
              <a:t>Logistics </a:t>
            </a:r>
          </a:p>
          <a:p>
            <a:pPr lvl="1"/>
            <a:r>
              <a:rPr lang="en-US" sz="2600" dirty="0"/>
              <a:t>Materials</a:t>
            </a:r>
          </a:p>
          <a:p>
            <a:pPr lvl="2"/>
            <a:r>
              <a:rPr lang="en-US" sz="2200" dirty="0"/>
              <a:t>Situation Manual</a:t>
            </a:r>
          </a:p>
          <a:p>
            <a:pPr lvl="3"/>
            <a:r>
              <a:rPr lang="en-US" sz="1800" dirty="0"/>
              <a:t>Follow along!</a:t>
            </a:r>
          </a:p>
          <a:p>
            <a:pPr lvl="2"/>
            <a:r>
              <a:rPr lang="en-US" sz="2200" dirty="0"/>
              <a:t>Feedback Form</a:t>
            </a:r>
          </a:p>
          <a:p>
            <a:pPr lvl="2"/>
            <a:r>
              <a:rPr lang="en-US" sz="2200" dirty="0"/>
              <a:t>Observer Handout</a:t>
            </a:r>
          </a:p>
          <a:p>
            <a:pPr lvl="2"/>
            <a:r>
              <a:rPr lang="en-US" sz="2200" dirty="0"/>
              <a:t>Player Handout</a:t>
            </a:r>
          </a:p>
        </p:txBody>
      </p:sp>
      <p:sp>
        <p:nvSpPr>
          <p:cNvPr id="3" name="Title 2"/>
          <p:cNvSpPr>
            <a:spLocks noGrp="1"/>
          </p:cNvSpPr>
          <p:nvPr>
            <p:ph type="title" idx="4294967295"/>
          </p:nvPr>
        </p:nvSpPr>
        <p:spPr>
          <a:xfrm>
            <a:off x="762000" y="202791"/>
            <a:ext cx="7924800" cy="639763"/>
          </a:xfrm>
        </p:spPr>
        <p:txBody>
          <a:bodyPr/>
          <a:lstStyle/>
          <a:p>
            <a:r>
              <a:rPr lang="en-US" dirty="0"/>
              <a:t>Welcome and Overview</a:t>
            </a:r>
          </a:p>
        </p:txBody>
      </p:sp>
      <p:pic>
        <p:nvPicPr>
          <p:cNvPr id="5" name="Picture 4" descr="Screen Capture of the Situation Manual ">
            <a:extLst>
              <a:ext uri="{FF2B5EF4-FFF2-40B4-BE49-F238E27FC236}">
                <a16:creationId xmlns:a16="http://schemas.microsoft.com/office/drawing/2014/main" id="{DB0934B7-D682-4EFB-93B7-0E2F9D606CF0}"/>
              </a:ext>
            </a:extLst>
          </p:cNvPr>
          <p:cNvPicPr>
            <a:picLocks noChangeAspect="1"/>
          </p:cNvPicPr>
          <p:nvPr/>
        </p:nvPicPr>
        <p:blipFill>
          <a:blip r:embed="rId3"/>
          <a:stretch>
            <a:fillRect/>
          </a:stretch>
        </p:blipFill>
        <p:spPr>
          <a:xfrm>
            <a:off x="5029200" y="1345223"/>
            <a:ext cx="3294487" cy="4267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917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38200" y="228600"/>
            <a:ext cx="7924800" cy="487363"/>
          </a:xfrm>
        </p:spPr>
        <p:txBody>
          <a:bodyPr/>
          <a:lstStyle/>
          <a:p>
            <a:r>
              <a:rPr lang="en-US" dirty="0"/>
              <a:t>Administration</a:t>
            </a:r>
          </a:p>
        </p:txBody>
      </p:sp>
      <p:sp>
        <p:nvSpPr>
          <p:cNvPr id="2" name="Text Placeholder 1"/>
          <p:cNvSpPr>
            <a:spLocks noGrp="1"/>
          </p:cNvSpPr>
          <p:nvPr>
            <p:ph type="body" sz="quarter" idx="13"/>
          </p:nvPr>
        </p:nvSpPr>
        <p:spPr/>
        <p:txBody>
          <a:bodyPr>
            <a:normAutofit/>
          </a:bodyPr>
          <a:lstStyle/>
          <a:p>
            <a:pPr marL="0" indent="0">
              <a:buNone/>
            </a:pPr>
            <a:r>
              <a:rPr lang="en-US" dirty="0"/>
              <a:t>Exercise Materials</a:t>
            </a:r>
          </a:p>
          <a:p>
            <a:pPr marL="0" indent="0">
              <a:buNone/>
            </a:pPr>
            <a:r>
              <a:rPr lang="en-US" dirty="0"/>
              <a:t>Breakout Discussion Groups</a:t>
            </a:r>
          </a:p>
          <a:p>
            <a:pPr marL="0" indent="0">
              <a:buNone/>
            </a:pPr>
            <a:r>
              <a:rPr lang="en-US" dirty="0"/>
              <a:t>Parking Validations</a:t>
            </a:r>
          </a:p>
          <a:p>
            <a:pPr marL="0" indent="0">
              <a:buNone/>
            </a:pPr>
            <a:r>
              <a:rPr lang="en-US" dirty="0"/>
              <a:t>Mobile Phones</a:t>
            </a:r>
          </a:p>
          <a:p>
            <a:pPr marL="0" indent="0">
              <a:buNone/>
            </a:pPr>
            <a:r>
              <a:rPr lang="en-US" dirty="0"/>
              <a:t>Evacuation Procedure</a:t>
            </a:r>
          </a:p>
          <a:p>
            <a:pPr lvl="1"/>
            <a:r>
              <a:rPr lang="en-US" dirty="0"/>
              <a:t>“This is Not A Drill”</a:t>
            </a:r>
          </a:p>
        </p:txBody>
      </p:sp>
    </p:spTree>
    <p:extLst>
      <p:ext uri="{BB962C8B-B14F-4D97-AF65-F5344CB8AC3E}">
        <p14:creationId xmlns:p14="http://schemas.microsoft.com/office/powerpoint/2010/main" val="213575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534400" cy="609600"/>
          </a:xfrm>
        </p:spPr>
        <p:txBody>
          <a:bodyPr>
            <a:noAutofit/>
          </a:bodyPr>
          <a:lstStyle/>
          <a:p>
            <a:r>
              <a:rPr lang="en-US" sz="3200" dirty="0"/>
              <a:t>Exercise</a:t>
            </a:r>
            <a:r>
              <a:rPr lang="en-US" sz="3200" baseline="0" dirty="0"/>
              <a:t> Overview and General Information</a:t>
            </a:r>
            <a:r>
              <a:rPr lang="en-US" sz="3200" dirty="0"/>
              <a:t> </a:t>
            </a:r>
          </a:p>
        </p:txBody>
      </p:sp>
    </p:spTree>
    <p:extLst>
      <p:ext uri="{BB962C8B-B14F-4D97-AF65-F5344CB8AC3E}">
        <p14:creationId xmlns:p14="http://schemas.microsoft.com/office/powerpoint/2010/main" val="345178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3D8C58-E928-4D49-9AE9-01B73404A216}"/>
              </a:ext>
            </a:extLst>
          </p:cNvPr>
          <p:cNvSpPr>
            <a:spLocks noGrp="1"/>
          </p:cNvSpPr>
          <p:nvPr>
            <p:ph type="title" idx="4294967295"/>
          </p:nvPr>
        </p:nvSpPr>
        <p:spPr/>
        <p:txBody>
          <a:bodyPr/>
          <a:lstStyle/>
          <a:p>
            <a:r>
              <a:rPr lang="en-US" dirty="0"/>
              <a:t>Exercise</a:t>
            </a:r>
            <a:r>
              <a:rPr lang="en-US" baseline="0" dirty="0"/>
              <a:t> Overview </a:t>
            </a:r>
            <a:endParaRPr lang="en-US" dirty="0"/>
          </a:p>
        </p:txBody>
      </p:sp>
      <p:sp>
        <p:nvSpPr>
          <p:cNvPr id="6" name="Text Placeholder 5"/>
          <p:cNvSpPr>
            <a:spLocks noGrp="1"/>
          </p:cNvSpPr>
          <p:nvPr>
            <p:ph type="body" sz="quarter" idx="13"/>
          </p:nvPr>
        </p:nvSpPr>
        <p:spPr>
          <a:xfrm>
            <a:off x="723900" y="1219200"/>
            <a:ext cx="7696200" cy="4876800"/>
          </a:xfrm>
        </p:spPr>
        <p:txBody>
          <a:bodyPr>
            <a:normAutofit fontScale="85000" lnSpcReduction="20000"/>
          </a:bodyPr>
          <a:lstStyle/>
          <a:p>
            <a:pPr marL="0" indent="0">
              <a:buNone/>
            </a:pPr>
            <a:r>
              <a:rPr lang="en-US" sz="3100" dirty="0"/>
              <a:t>Name</a:t>
            </a:r>
          </a:p>
          <a:p>
            <a:pPr lvl="1"/>
            <a:r>
              <a:rPr lang="en-US" sz="2700" dirty="0"/>
              <a:t>Statewide Medical &amp; Health Tabletop Exercise</a:t>
            </a:r>
          </a:p>
          <a:p>
            <a:pPr marL="0" indent="0">
              <a:buNone/>
            </a:pPr>
            <a:r>
              <a:rPr lang="en-US" sz="3100" dirty="0"/>
              <a:t>Date</a:t>
            </a:r>
          </a:p>
          <a:p>
            <a:pPr lvl="1"/>
            <a:r>
              <a:rPr lang="en-US" sz="2700" b="1" dirty="0">
                <a:solidFill>
                  <a:srgbClr val="002060"/>
                </a:solidFill>
              </a:rPr>
              <a:t>[Insert date]</a:t>
            </a:r>
          </a:p>
          <a:p>
            <a:pPr marL="0" indent="0">
              <a:buNone/>
            </a:pPr>
            <a:r>
              <a:rPr lang="en-US" sz="3100" dirty="0"/>
              <a:t>Scope</a:t>
            </a:r>
          </a:p>
          <a:p>
            <a:pPr lvl="1"/>
            <a:r>
              <a:rPr lang="en-US" sz="2700" dirty="0"/>
              <a:t>4 phases in program</a:t>
            </a:r>
          </a:p>
          <a:p>
            <a:pPr marL="0" indent="0">
              <a:buNone/>
            </a:pPr>
            <a:r>
              <a:rPr lang="en-US" sz="3100" dirty="0"/>
              <a:t>Mission Areas</a:t>
            </a:r>
          </a:p>
          <a:p>
            <a:pPr lvl="1"/>
            <a:r>
              <a:rPr lang="en-US" sz="2700" b="1" dirty="0">
                <a:solidFill>
                  <a:srgbClr val="002060"/>
                </a:solidFill>
              </a:rPr>
              <a:t>[Insert selected]</a:t>
            </a:r>
          </a:p>
          <a:p>
            <a:pPr marL="0" indent="0">
              <a:buNone/>
            </a:pPr>
            <a:r>
              <a:rPr lang="en-US" sz="3100" dirty="0"/>
              <a:t>Capabilities</a:t>
            </a:r>
          </a:p>
          <a:p>
            <a:pPr lvl="1"/>
            <a:r>
              <a:rPr lang="en-US" sz="2700" b="1" dirty="0">
                <a:solidFill>
                  <a:srgbClr val="002060"/>
                </a:solidFill>
              </a:rPr>
              <a:t>[Insert selected Public Health Emergency Preparedness, Health Care Preparedness and Response, Medical Response and Surge Exercise, or Core Capabilities]</a:t>
            </a:r>
          </a:p>
        </p:txBody>
      </p:sp>
    </p:spTree>
    <p:extLst>
      <p:ext uri="{BB962C8B-B14F-4D97-AF65-F5344CB8AC3E}">
        <p14:creationId xmlns:p14="http://schemas.microsoft.com/office/powerpoint/2010/main" val="41474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8BED0A-D2A8-4D1F-BF86-61362C9C6C28}"/>
              </a:ext>
            </a:extLst>
          </p:cNvPr>
          <p:cNvSpPr>
            <a:spLocks noGrp="1"/>
          </p:cNvSpPr>
          <p:nvPr>
            <p:ph type="title" idx="4294967295"/>
          </p:nvPr>
        </p:nvSpPr>
        <p:spPr/>
        <p:txBody>
          <a:bodyPr/>
          <a:lstStyle/>
          <a:p>
            <a:r>
              <a:rPr lang="en-US" dirty="0"/>
              <a:t>Exercise Overview (continued)</a:t>
            </a:r>
          </a:p>
        </p:txBody>
      </p:sp>
      <p:sp>
        <p:nvSpPr>
          <p:cNvPr id="2" name="Text Placeholder 1"/>
          <p:cNvSpPr>
            <a:spLocks noGrp="1"/>
          </p:cNvSpPr>
          <p:nvPr>
            <p:ph type="body" sz="quarter" idx="13"/>
          </p:nvPr>
        </p:nvSpPr>
        <p:spPr>
          <a:xfrm>
            <a:off x="723900" y="1219200"/>
            <a:ext cx="7696200" cy="4876800"/>
          </a:xfrm>
        </p:spPr>
        <p:txBody>
          <a:bodyPr>
            <a:normAutofit fontScale="85000" lnSpcReduction="20000"/>
          </a:bodyPr>
          <a:lstStyle/>
          <a:p>
            <a:r>
              <a:rPr lang="en-US" dirty="0"/>
              <a:t>Objectives</a:t>
            </a:r>
          </a:p>
          <a:p>
            <a:pPr lvl="1"/>
            <a:r>
              <a:rPr lang="en-US" b="1" dirty="0">
                <a:solidFill>
                  <a:srgbClr val="002060"/>
                </a:solidFill>
              </a:rPr>
              <a:t>[Insert selected]</a:t>
            </a:r>
          </a:p>
          <a:p>
            <a:r>
              <a:rPr lang="en-US" dirty="0"/>
              <a:t>Threat/Hazard</a:t>
            </a:r>
          </a:p>
          <a:p>
            <a:pPr lvl="1"/>
            <a:r>
              <a:rPr lang="en-US" b="1" dirty="0">
                <a:solidFill>
                  <a:srgbClr val="002060"/>
                </a:solidFill>
              </a:rPr>
              <a:t>[Insert selected]</a:t>
            </a:r>
          </a:p>
          <a:p>
            <a:r>
              <a:rPr lang="en-US" dirty="0"/>
              <a:t>Scenario</a:t>
            </a:r>
          </a:p>
          <a:p>
            <a:pPr lvl="1"/>
            <a:r>
              <a:rPr lang="en-US" b="1" dirty="0">
                <a:solidFill>
                  <a:srgbClr val="002060"/>
                </a:solidFill>
              </a:rPr>
              <a:t>[Insert selected]</a:t>
            </a:r>
          </a:p>
          <a:p>
            <a:r>
              <a:rPr lang="en-US" dirty="0"/>
              <a:t>Sponsor</a:t>
            </a:r>
          </a:p>
          <a:p>
            <a:pPr lvl="1"/>
            <a:r>
              <a:rPr lang="en-US" dirty="0"/>
              <a:t>California Department of Public Health, Emergency Medical Services Authority, </a:t>
            </a:r>
            <a:r>
              <a:rPr lang="en-US" b="1" dirty="0"/>
              <a:t>[insert your agency/organization]</a:t>
            </a:r>
          </a:p>
          <a:p>
            <a:r>
              <a:rPr lang="en-US" dirty="0"/>
              <a:t>Participating Organizations</a:t>
            </a:r>
          </a:p>
          <a:p>
            <a:pPr lvl="1"/>
            <a:r>
              <a:rPr lang="en-US" b="1" dirty="0">
                <a:solidFill>
                  <a:srgbClr val="002060"/>
                </a:solidFill>
              </a:rPr>
              <a:t>[Insert]</a:t>
            </a:r>
          </a:p>
        </p:txBody>
      </p:sp>
    </p:spTree>
    <p:extLst>
      <p:ext uri="{BB962C8B-B14F-4D97-AF65-F5344CB8AC3E}">
        <p14:creationId xmlns:p14="http://schemas.microsoft.com/office/powerpoint/2010/main" val="219851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General Information</a:t>
            </a:r>
          </a:p>
        </p:txBody>
      </p:sp>
      <p:sp>
        <p:nvSpPr>
          <p:cNvPr id="2" name="Text Placeholder 1"/>
          <p:cNvSpPr>
            <a:spLocks noGrp="1"/>
          </p:cNvSpPr>
          <p:nvPr>
            <p:ph type="body" sz="quarter" idx="13"/>
          </p:nvPr>
        </p:nvSpPr>
        <p:spPr>
          <a:xfrm>
            <a:off x="762000" y="1143000"/>
            <a:ext cx="7772400" cy="4876800"/>
          </a:xfrm>
        </p:spPr>
        <p:txBody>
          <a:bodyPr>
            <a:noAutofit/>
          </a:bodyPr>
          <a:lstStyle/>
          <a:p>
            <a:r>
              <a:rPr lang="en-US" sz="3000" dirty="0"/>
              <a:t>Participant Roles &amp; Responsibilities</a:t>
            </a:r>
          </a:p>
          <a:p>
            <a:pPr lvl="1"/>
            <a:r>
              <a:rPr lang="en-US" sz="2200" b="1" dirty="0"/>
              <a:t>Players: </a:t>
            </a:r>
            <a:r>
              <a:rPr lang="en-US" sz="2200" dirty="0"/>
              <a:t>Respond to situation presented based on current plans, policies, and procedures</a:t>
            </a:r>
          </a:p>
          <a:p>
            <a:pPr lvl="1"/>
            <a:r>
              <a:rPr lang="en-US" sz="2200" b="1" dirty="0"/>
              <a:t>Observers: </a:t>
            </a:r>
            <a:r>
              <a:rPr lang="en-US" sz="2200" dirty="0"/>
              <a:t>Visit or view selected segments of the </a:t>
            </a:r>
            <a:r>
              <a:rPr lang="en-US" sz="2400" dirty="0"/>
              <a:t>exercise </a:t>
            </a:r>
            <a:r>
              <a:rPr lang="en-US" sz="2200" dirty="0"/>
              <a:t>, but do not participate in moderated discussion</a:t>
            </a:r>
          </a:p>
          <a:p>
            <a:pPr lvl="1"/>
            <a:r>
              <a:rPr lang="en-US" sz="2200" b="1" dirty="0"/>
              <a:t>Facilitators</a:t>
            </a:r>
            <a:r>
              <a:rPr lang="en-US" sz="2200" dirty="0"/>
              <a:t>: Provide situation updates and moderate discussions</a:t>
            </a:r>
          </a:p>
          <a:p>
            <a:pPr lvl="1"/>
            <a:r>
              <a:rPr lang="en-US" sz="2200" b="1" dirty="0"/>
              <a:t>Evaluators: </a:t>
            </a:r>
            <a:r>
              <a:rPr lang="en-US" sz="2200" dirty="0"/>
              <a:t>Observe and document player discussions</a:t>
            </a:r>
          </a:p>
          <a:p>
            <a:pPr lvl="1"/>
            <a:r>
              <a:rPr lang="en-US" sz="2200" b="1" dirty="0"/>
              <a:t>Controllers (if applicable): </a:t>
            </a:r>
            <a:r>
              <a:rPr lang="en-US" sz="2200" dirty="0"/>
              <a:t>Control delivery of injects to exercise players</a:t>
            </a:r>
          </a:p>
        </p:txBody>
      </p:sp>
    </p:spTree>
    <p:extLst>
      <p:ext uri="{BB962C8B-B14F-4D97-AF65-F5344CB8AC3E}">
        <p14:creationId xmlns:p14="http://schemas.microsoft.com/office/powerpoint/2010/main" val="1691184070"/>
      </p:ext>
    </p:extLst>
  </p:cSld>
  <p:clrMapOvr>
    <a:masterClrMapping/>
  </p:clrMapOvr>
</p:sld>
</file>

<file path=ppt/theme/theme1.xml><?xml version="1.0" encoding="utf-8"?>
<a:theme xmlns:a="http://schemas.openxmlformats.org/drawingml/2006/main" name="Introducing PowerPoint 2011">
  <a:themeElements>
    <a:clrScheme name="Custom 6">
      <a:dk1>
        <a:srgbClr val="262626"/>
      </a:dk1>
      <a:lt1>
        <a:srgbClr val="FFFFFF"/>
      </a:lt1>
      <a:dk2>
        <a:srgbClr val="000000"/>
      </a:dk2>
      <a:lt2>
        <a:srgbClr val="FFFFFF"/>
      </a:lt2>
      <a:accent1>
        <a:srgbClr val="E45819"/>
      </a:accent1>
      <a:accent2>
        <a:srgbClr val="0C6598"/>
      </a:accent2>
      <a:accent3>
        <a:srgbClr val="3A6823"/>
      </a:accent3>
      <a:accent4>
        <a:srgbClr val="4387C9"/>
      </a:accent4>
      <a:accent5>
        <a:srgbClr val="B3B3B3"/>
      </a:accent5>
      <a:accent6>
        <a:srgbClr val="E45819"/>
      </a:accent6>
      <a:hlink>
        <a:srgbClr val="4387C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DA5A59B87D361C479DD1968F68A864D5" ma:contentTypeVersion="4" ma:contentTypeDescription="Create a new document." ma:contentTypeScope="" ma:versionID="e4720275ad750504ee3f48ef03865664">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607eac1176342789d35cd8f7fe0b7f9a"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Other Stakeholder</TermName>
          <TermId xmlns="http://schemas.microsoft.com/office/infopath/2007/PartnerControls">6b3266fc-4016-443b-9e9e-97a2230ee0e4</TermId>
        </TermInfo>
      </Terms>
    </off2d280d04f435e8ad65f64297220d7>
    <TaxCatchAll xmlns="a48324c4-7d20-48d3-8188-32763737222b">
      <Value>132</Value>
      <Value>97</Value>
      <Value>123</Value>
      <Value>158</Value>
    </TaxCatchAll>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Emergency Preparedness</TermName>
          <TermId xmlns="http://schemas.microsoft.com/office/infopath/2007/PartnerControls">1a36f3a7-4da9-42b7-b479-1bc3fa11c14e</TermId>
        </TermInfo>
      </Terms>
    </kcdf3820fa7642e8be4bb4902ce9671f>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Emergency Preparedness Office</TermName>
          <TermId xmlns="http://schemas.microsoft.com/office/infopath/2007/PartnerControls">285f7b86-3762-4fca-96bc-f1e595f99352</TermId>
        </TermInfo>
      </Term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BF44CC-6E74-4CAE-A931-1CA75F402211}"/>
</file>

<file path=customXml/itemProps2.xml><?xml version="1.0" encoding="utf-8"?>
<ds:datastoreItem xmlns:ds="http://schemas.openxmlformats.org/officeDocument/2006/customXml" ds:itemID="{CC8CA229-CE1D-4EFB-9B3C-FF1AFF906007}"/>
</file>

<file path=customXml/itemProps3.xml><?xml version="1.0" encoding="utf-8"?>
<ds:datastoreItem xmlns:ds="http://schemas.openxmlformats.org/officeDocument/2006/customXml" ds:itemID="{470541E6-ED0C-43CB-B0E8-5E455278AB42}"/>
</file>

<file path=docProps/app.xml><?xml version="1.0" encoding="utf-8"?>
<Properties xmlns="http://schemas.openxmlformats.org/officeDocument/2006/extended-properties" xmlns:vt="http://schemas.openxmlformats.org/officeDocument/2006/docPropsVTypes">
  <Template/>
  <TotalTime>0</TotalTime>
  <Words>1416</Words>
  <Application>Microsoft Office PowerPoint</Application>
  <PresentationFormat>Letter Paper (8.5x11 in)</PresentationFormat>
  <Paragraphs>190</Paragraphs>
  <Slides>25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Symbol</vt:lpstr>
      <vt:lpstr>Times New Roman</vt:lpstr>
      <vt:lpstr>Introducing PowerPoint 2011</vt:lpstr>
      <vt:lpstr>Directions for this template </vt:lpstr>
      <vt:lpstr>2023 Statewide Medical and Health Exercise</vt:lpstr>
      <vt:lpstr>Welcome and Introductions</vt:lpstr>
      <vt:lpstr>Welcome and Overview</vt:lpstr>
      <vt:lpstr>Administration</vt:lpstr>
      <vt:lpstr>Exercise Overview and General Information </vt:lpstr>
      <vt:lpstr>Exercise Overview </vt:lpstr>
      <vt:lpstr>Exercise Overview (continued)</vt:lpstr>
      <vt:lpstr>General Information</vt:lpstr>
      <vt:lpstr>General Information (continued) 1</vt:lpstr>
      <vt:lpstr>General Information (continued) 2</vt:lpstr>
      <vt:lpstr>General Information (continued) 3</vt:lpstr>
      <vt:lpstr>Scenario</vt:lpstr>
      <vt:lpstr>Background Information</vt:lpstr>
      <vt:lpstr>Background Information (continued)</vt:lpstr>
      <vt:lpstr>Incident Information</vt:lpstr>
      <vt:lpstr>Discussion Format</vt:lpstr>
      <vt:lpstr>Discussion Questions (continued) 1</vt:lpstr>
      <vt:lpstr>Discussion Questions (continued) 2</vt:lpstr>
      <vt:lpstr>Discussion Questions (continued) 3</vt:lpstr>
      <vt:lpstr>Discussion Questions (continued) 4</vt:lpstr>
      <vt:lpstr>Discussion Questions (continued) 5</vt:lpstr>
      <vt:lpstr>Conclusion of the discussion-based Tabletop </vt:lpstr>
      <vt:lpstr>Debrief Questions</vt:lpstr>
      <vt:lpstr>Conclusion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Statewide Medical and Health Exercise Tabletop Slide Deck Template</dc:title>
  <dc:subject>This slide deck is a template for exercise planners to use when putting together a slide deck for their tabletop exercises as part of the Statewide Medical and Health Exercise Program.</dc:subject>
  <dc:creator/>
  <cp:keywords>Tabletop Exercise, Slide Deck, Statewide Medical and Health Exercise</cp:keywords>
  <dc:description/>
  <cp:lastModifiedBy/>
  <cp:revision>1</cp:revision>
  <dcterms:created xsi:type="dcterms:W3CDTF">2010-05-03T20:57:59Z</dcterms:created>
  <dcterms:modified xsi:type="dcterms:W3CDTF">2022-12-21T23:16:28Z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0x0101002CC577673628EB48993F371F1850BF7D00DA5A59B87D361C479DD1968F68A864D5</vt:lpwstr>
  </property>
  <property fmtid="{D5CDD505-2E9C-101B-9397-08002B2CF9AE}" pid="3" name="Content Language">
    <vt:lpwstr>97;#English (United States)|25e340a5-d50c-48d7-adc0-a905fb7bff5c</vt:lpwstr>
  </property>
  <property fmtid="{D5CDD505-2E9C-101B-9397-08002B2CF9AE}" pid="4" name="Topic">
    <vt:lpwstr>132;#Emergency Preparedness|1a36f3a7-4da9-42b7-b479-1bc3fa11c14e</vt:lpwstr>
  </property>
  <property fmtid="{D5CDD505-2E9C-101B-9397-08002B2CF9AE}" pid="5" name="CDPH Audience">
    <vt:lpwstr>123;#Other Stakeholder|6b3266fc-4016-443b-9e9e-97a2230ee0e4</vt:lpwstr>
  </property>
  <property fmtid="{D5CDD505-2E9C-101B-9397-08002B2CF9AE}" pid="6" name="Program">
    <vt:lpwstr>158;#Emergency Preparedness Office|285f7b86-3762-4fca-96bc-f1e595f99352</vt:lpwstr>
  </property>
</Properties>
</file>