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1" r:id="rId5"/>
    <p:sldId id="277" r:id="rId6"/>
    <p:sldId id="312" r:id="rId7"/>
    <p:sldId id="313" r:id="rId8"/>
    <p:sldId id="304" r:id="rId9"/>
    <p:sldId id="314" r:id="rId10"/>
    <p:sldId id="305" r:id="rId11"/>
    <p:sldId id="316" r:id="rId12"/>
    <p:sldId id="306" r:id="rId13"/>
    <p:sldId id="307" r:id="rId14"/>
    <p:sldId id="308" r:id="rId15"/>
    <p:sldId id="309" r:id="rId16"/>
    <p:sldId id="315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11"/>
            <p14:sldId id="277"/>
            <p14:sldId id="312"/>
            <p14:sldId id="313"/>
            <p14:sldId id="304"/>
            <p14:sldId id="314"/>
            <p14:sldId id="305"/>
            <p14:sldId id="316"/>
            <p14:sldId id="306"/>
            <p14:sldId id="307"/>
            <p14:sldId id="308"/>
            <p14:sldId id="309"/>
            <p14:sldId id="315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EB6E1F"/>
    <a:srgbClr val="FFFF66"/>
    <a:srgbClr val="FFF14B"/>
    <a:srgbClr val="5AA237"/>
    <a:srgbClr val="3A6823"/>
    <a:srgbClr val="4387C9"/>
    <a:srgbClr val="E45819"/>
    <a:srgbClr val="0C65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86385" autoAdjust="0"/>
  </p:normalViewPr>
  <p:slideViewPr>
    <p:cSldViewPr>
      <p:cViewPr>
        <p:scale>
          <a:sx n="112" d="100"/>
          <a:sy n="112" d="100"/>
        </p:scale>
        <p:origin x="12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2800" y="8382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229C-86FC-5A4D-9E97-CB7E80CD4342}" type="slidenum">
              <a:rPr lang="en-US" sz="1000" smtClean="0">
                <a:solidFill>
                  <a:srgbClr val="EB6E1F"/>
                </a:solidFill>
                <a:latin typeface="Arial"/>
                <a:cs typeface="Arial"/>
              </a:rPr>
              <a:t>‹#›</a:t>
            </a:fld>
            <a:endParaRPr lang="en-US" sz="1000" dirty="0">
              <a:solidFill>
                <a:srgbClr val="EB6E1F"/>
              </a:solidFill>
              <a:latin typeface="Arial"/>
              <a:cs typeface="Arial"/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523574" y="228600"/>
            <a:ext cx="404842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z="1000" dirty="0">
                <a:solidFill>
                  <a:srgbClr val="EB6E1F"/>
                </a:solidFill>
                <a:latin typeface="Arial"/>
                <a:cs typeface="Arial"/>
              </a:rPr>
              <a:t>STATEWIDE MEDICAL AND HEALTH EXERCISE</a:t>
            </a:r>
          </a:p>
          <a:p>
            <a:pPr>
              <a:defRPr/>
            </a:pPr>
            <a:r>
              <a:rPr lang="en-US" dirty="0">
                <a:solidFill>
                  <a:srgbClr val="EB6E1F"/>
                </a:solidFill>
                <a:latin typeface="Arial"/>
                <a:cs typeface="Arial"/>
              </a:rPr>
              <a:t>EXERCISE DEBRIEF SLIDE PRESENTATION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3204" y="228600"/>
            <a:ext cx="860811" cy="381000"/>
            <a:chOff x="7620000" y="6248400"/>
            <a:chExt cx="1087966" cy="481540"/>
          </a:xfrm>
        </p:grpSpPr>
        <p:pic>
          <p:nvPicPr>
            <p:cNvPr id="8" name="Picture 7" descr="EMSA logo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logo_CDPH_vertical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92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outdoor, sky, railroad&#10;&#10;Description automatically generated">
            <a:extLst>
              <a:ext uri="{FF2B5EF4-FFF2-40B4-BE49-F238E27FC236}">
                <a16:creationId xmlns:a16="http://schemas.microsoft.com/office/drawing/2014/main" id="{17C7E1B0-92B3-48F4-A417-5BACEF808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333" b="28889"/>
          <a:stretch/>
        </p:blipFill>
        <p:spPr>
          <a:xfrm>
            <a:off x="0" y="914400"/>
            <a:ext cx="91440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0540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2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0" y="6248400"/>
            <a:ext cx="1087966" cy="481540"/>
            <a:chOff x="7620000" y="6248400"/>
            <a:chExt cx="1087966" cy="481540"/>
          </a:xfrm>
        </p:grpSpPr>
        <p:pic>
          <p:nvPicPr>
            <p:cNvPr id="13" name="Picture 12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548A93-0051-411A-A3E6-1C16A688E8D5}"/>
              </a:ext>
            </a:extLst>
          </p:cNvPr>
          <p:cNvGrpSpPr/>
          <p:nvPr userDrawn="1"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655F22-3715-422C-982A-8B17372BA7A2}"/>
                </a:ext>
              </a:extLst>
            </p:cNvPr>
            <p:cNvSpPr/>
            <p:nvPr userDrawn="1"/>
          </p:nvSpPr>
          <p:spPr>
            <a:xfrm>
              <a:off x="0" y="609600"/>
              <a:ext cx="9144000" cy="533400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96543-C029-43DF-A0AA-43653B6ED83F}"/>
                </a:ext>
              </a:extLst>
            </p:cNvPr>
            <p:cNvSpPr/>
            <p:nvPr userDrawn="1"/>
          </p:nvSpPr>
          <p:spPr>
            <a:xfrm>
              <a:off x="0" y="0"/>
              <a:ext cx="9144000" cy="10668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286AF3E-1228-485F-B7B6-C416347B142C}"/>
              </a:ext>
            </a:extLst>
          </p:cNvPr>
          <p:cNvSpPr txBox="1">
            <a:spLocks/>
          </p:cNvSpPr>
          <p:nvPr userDrawn="1"/>
        </p:nvSpPr>
        <p:spPr>
          <a:xfrm>
            <a:off x="0" y="5674713"/>
            <a:ext cx="9144000" cy="5736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137160"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rgbClr val="0079C2"/>
              </a:buClr>
              <a:buFont typeface="Arial" pitchFamily="34" charset="0"/>
              <a:buNone/>
              <a:defRPr lang="en-US" sz="2200" kern="1200" dirty="0" smtClean="0">
                <a:solidFill>
                  <a:srgbClr val="EB6E1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715000"/>
            <a:ext cx="5791200" cy="381000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buNone/>
              <a:defRPr lang="en-US" sz="2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F07A3-F552-48C9-8578-8F44C5EEA0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272213"/>
            <a:ext cx="5791200" cy="357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2651" y="3169528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2651" y="2559928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Content Placeholder 4" descr="A lone radio sits on a desk. 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86200"/>
            <a:ext cx="9144000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2" name="Picture 11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1FF24C-A246-4ED2-8A40-6A72BE6AC652}"/>
              </a:ext>
            </a:extLst>
          </p:cNvPr>
          <p:cNvSpPr/>
          <p:nvPr userDrawn="1"/>
        </p:nvSpPr>
        <p:spPr>
          <a:xfrm>
            <a:off x="0" y="3550528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50062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891020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Content Placeholder 4" descr="A patient lies on a gurney in a paramedic rig. 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5454"/>
            <a:ext cx="9144000" cy="29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2" name="Picture 11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94C4B6-059C-4CF1-8340-EE4C48CC1DC9}"/>
              </a:ext>
            </a:extLst>
          </p:cNvPr>
          <p:cNvSpPr/>
          <p:nvPr userDrawn="1"/>
        </p:nvSpPr>
        <p:spPr>
          <a:xfrm>
            <a:off x="0" y="3550528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45819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ground, outdoor, sky, railroad&#10;&#10;Description automatically generated">
            <a:extLst>
              <a:ext uri="{FF2B5EF4-FFF2-40B4-BE49-F238E27FC236}">
                <a16:creationId xmlns:a16="http://schemas.microsoft.com/office/drawing/2014/main" id="{62479A52-EC0A-45E9-9BDB-5C8ACD98D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66" b="28889"/>
          <a:stretch/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51991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12229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827434" y="884945"/>
            <a:ext cx="1087966" cy="481540"/>
            <a:chOff x="7620000" y="6248400"/>
            <a:chExt cx="1087966" cy="481540"/>
          </a:xfrm>
        </p:grpSpPr>
        <p:pic>
          <p:nvPicPr>
            <p:cNvPr id="13" name="Picture 12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518CC3-F6A1-49E7-B3CD-F125A1DF01BD}"/>
              </a:ext>
            </a:extLst>
          </p:cNvPr>
          <p:cNvSpPr/>
          <p:nvPr userDrawn="1"/>
        </p:nvSpPr>
        <p:spPr>
          <a:xfrm>
            <a:off x="0" y="3606020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E4581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>
                <a:solidFill>
                  <a:srgbClr val="002060"/>
                </a:solidFill>
              </a:rPr>
              <a:pPr/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7696200" cy="48768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73E0A-DC3C-4B1D-BA18-871D26B3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3946"/>
            <a:ext cx="3886200" cy="450485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3943"/>
            <a:ext cx="3886200" cy="450485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E4581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>
                <a:solidFill>
                  <a:srgbClr val="002060"/>
                </a:solidFill>
              </a:rPr>
              <a:pPr/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A9C52C-4274-46A1-BFEE-842128A0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370945" y="406198"/>
            <a:ext cx="2067455" cy="1600200"/>
            <a:chOff x="292100" y="12699"/>
            <a:chExt cx="2527300" cy="2120901"/>
          </a:xfrm>
        </p:grpSpPr>
        <p:pic>
          <p:nvPicPr>
            <p:cNvPr id="19" name="Picture 18" descr="logo_CDPH_vertical.eps"/>
            <p:cNvPicPr>
              <a:picLocks noChangeAspect="1"/>
            </p:cNvPicPr>
            <p:nvPr userDrawn="1"/>
          </p:nvPicPr>
          <p:blipFill>
            <a:blip r:embed="rId2" cstate="email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12699"/>
              <a:ext cx="2501900" cy="209583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1009650" y="1676400"/>
              <a:ext cx="18097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029600" y="1940675"/>
            <a:ext cx="7010400" cy="11430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E4581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D5ECE-8B49-45CD-BE81-EF81920D196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62801" y="406198"/>
            <a:ext cx="1480464" cy="14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E6BADC-49A2-460D-A2C7-3D2528FCE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9062"/>
          <a:stretch/>
        </p:blipFill>
        <p:spPr>
          <a:xfrm>
            <a:off x="-1" y="0"/>
            <a:ext cx="9153525" cy="374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1F6E84-9CC2-44A9-8ED3-E3B62700B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35" t="-3480" r="91" b="23367"/>
          <a:stretch/>
        </p:blipFill>
        <p:spPr>
          <a:xfrm>
            <a:off x="0" y="5937134"/>
            <a:ext cx="9144000" cy="920866"/>
          </a:xfrm>
          <a:prstGeom prst="rect">
            <a:avLst/>
          </a:prstGeom>
          <a:ln w="3175">
            <a:noFill/>
          </a:ln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D39E5B-69B1-4FCD-95EC-CE430C69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" y="625772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81278-4875-4211-880D-81E6717486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3133014"/>
            <a:ext cx="7010400" cy="2698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7B8AE-CDA5-4AD2-956B-5FFD5B287A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8198" y="5509018"/>
            <a:ext cx="3133725" cy="291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Last Revised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222400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4234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9" name="Picture 18" descr="EMSA logo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logo_CDPH_vertical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pic>
        <p:nvPicPr>
          <p:cNvPr id="3" name="Picture 2" descr="A picture containing ground, outdoor, sky, railroad&#10;&#10;Description automatically generated">
            <a:extLst>
              <a:ext uri="{FF2B5EF4-FFF2-40B4-BE49-F238E27FC236}">
                <a16:creationId xmlns:a16="http://schemas.microsoft.com/office/drawing/2014/main" id="{8772BD0C-B6AA-4030-9B18-1680E2741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E9A107-8C77-4603-BC57-BBE9D6B07900}"/>
              </a:ext>
            </a:extLst>
          </p:cNvPr>
          <p:cNvSpPr/>
          <p:nvPr userDrawn="1"/>
        </p:nvSpPr>
        <p:spPr>
          <a:xfrm>
            <a:off x="0" y="3581399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outdoor, sky, railroad&#10;&#10;Description automatically generated">
            <a:extLst>
              <a:ext uri="{FF2B5EF4-FFF2-40B4-BE49-F238E27FC236}">
                <a16:creationId xmlns:a16="http://schemas.microsoft.com/office/drawing/2014/main" id="{AD358B95-3DA8-454E-9DBF-F0BC896D6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67" b="27922"/>
          <a:stretch/>
        </p:blipFill>
        <p:spPr>
          <a:xfrm>
            <a:off x="0" y="3733800"/>
            <a:ext cx="9144000" cy="3114317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153011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21287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9" name="Picture 18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3A93F09-5A4D-4FE9-B096-C0FA35B74554}"/>
              </a:ext>
            </a:extLst>
          </p:cNvPr>
          <p:cNvSpPr/>
          <p:nvPr userDrawn="1"/>
        </p:nvSpPr>
        <p:spPr>
          <a:xfrm>
            <a:off x="0" y="3550528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169984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54913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9" name="Content Placeholder 4" descr="A policewoman watches a large crowd. 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37000"/>
            <a:ext cx="91440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2" name="Picture 11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BC9A00E-6674-41D3-88FE-3C2696B9214D}"/>
              </a:ext>
            </a:extLst>
          </p:cNvPr>
          <p:cNvSpPr/>
          <p:nvPr userDrawn="1"/>
        </p:nvSpPr>
        <p:spPr>
          <a:xfrm>
            <a:off x="0" y="3550528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154287"/>
            <a:ext cx="5791200" cy="381000"/>
          </a:xfrm>
        </p:spPr>
        <p:txBody>
          <a:bodyPr anchor="b">
            <a:normAutofit/>
          </a:bodyPr>
          <a:lstStyle>
            <a:lvl1pPr algn="l">
              <a:buNone/>
              <a:defRPr lang="en-US" sz="2200" kern="1200" dirty="0" smtClean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44687"/>
            <a:ext cx="84582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defRPr lang="en-US" sz="3600" b="0" kern="1200" baseline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pic>
        <p:nvPicPr>
          <p:cNvPr id="8" name="Content Placeholder 4" descr="A cameraman prepares to shoot. 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4635"/>
            <a:ext cx="9144000" cy="301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7827434" y="152400"/>
            <a:ext cx="1087966" cy="481540"/>
            <a:chOff x="7620000" y="6248400"/>
            <a:chExt cx="1087966" cy="481540"/>
          </a:xfrm>
        </p:grpSpPr>
        <p:pic>
          <p:nvPicPr>
            <p:cNvPr id="17" name="Picture 16" descr="EMSA logo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00140E1-D27C-4C4E-A529-A3F7FA3042B4}"/>
              </a:ext>
            </a:extLst>
          </p:cNvPr>
          <p:cNvSpPr/>
          <p:nvPr userDrawn="1"/>
        </p:nvSpPr>
        <p:spPr>
          <a:xfrm>
            <a:off x="0" y="3550528"/>
            <a:ext cx="9144000" cy="381001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7AFD452-6A67-40AA-988E-C85A2B40F409}"/>
              </a:ext>
            </a:extLst>
          </p:cNvPr>
          <p:cNvGrpSpPr/>
          <p:nvPr userDrawn="1"/>
        </p:nvGrpSpPr>
        <p:grpSpPr>
          <a:xfrm>
            <a:off x="0" y="0"/>
            <a:ext cx="9144000" cy="1189031"/>
            <a:chOff x="76200" y="0"/>
            <a:chExt cx="9067800" cy="11890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2C52-46BF-421E-A737-B746B9BC1A19}"/>
                </a:ext>
              </a:extLst>
            </p:cNvPr>
            <p:cNvSpPr/>
            <p:nvPr userDrawn="1"/>
          </p:nvSpPr>
          <p:spPr>
            <a:xfrm>
              <a:off x="76200" y="0"/>
              <a:ext cx="9067800" cy="1142995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BE76315-FAE2-4BE9-BDFC-7B897B5F52E0}"/>
                </a:ext>
              </a:extLst>
            </p:cNvPr>
            <p:cNvSpPr/>
            <p:nvPr userDrawn="1"/>
          </p:nvSpPr>
          <p:spPr>
            <a:xfrm>
              <a:off x="838200" y="946148"/>
              <a:ext cx="304800" cy="242883"/>
            </a:xfrm>
            <a:prstGeom prst="triangl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7924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6172200"/>
            <a:ext cx="7955280" cy="0"/>
          </a:xfrm>
          <a:prstGeom prst="line">
            <a:avLst/>
          </a:prstGeom>
          <a:ln w="190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620000" y="6248400"/>
            <a:ext cx="1087966" cy="481540"/>
            <a:chOff x="7620000" y="6248400"/>
            <a:chExt cx="1087966" cy="481540"/>
          </a:xfrm>
        </p:grpSpPr>
        <p:pic>
          <p:nvPicPr>
            <p:cNvPr id="17" name="Picture 16" descr="EMSA logo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066" y="6271669"/>
              <a:ext cx="469900" cy="45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logo_CDPH_vertical.eps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6248400"/>
              <a:ext cx="545782" cy="4572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60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010400" cy="114300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Directions for this template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49DFA-F863-4DF4-91E4-C054E7B454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057400"/>
            <a:ext cx="7924800" cy="331716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Slide Master to make universal changes to the presentation, including inserting your organization’s logo.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“View” tab &gt; “Master” &gt; “Slide Master”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placeholders (indicated by brackets [ ]) with information specific to your exercise.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Update default date (exercise date) used in slide deck with date specific to your exercise.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Delete any slides that are not relevant.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Delete slide 1 after customizing your slide deck.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Font size should not be smaller than 22 point.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31A5E-C98C-47E2-BF80-650AB602FB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" y="6324600"/>
            <a:ext cx="3133725" cy="29159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Last Revised 11/29/22</a:t>
            </a:r>
          </a:p>
        </p:txBody>
      </p:sp>
    </p:spTree>
    <p:extLst>
      <p:ext uri="{BB962C8B-B14F-4D97-AF65-F5344CB8AC3E}">
        <p14:creationId xmlns:p14="http://schemas.microsoft.com/office/powerpoint/2010/main" val="31819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Outcome: Strengths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3109646"/>
            <a:ext cx="5791200" cy="381000"/>
          </a:xfrm>
        </p:spPr>
        <p:txBody>
          <a:bodyPr>
            <a:noAutofit/>
          </a:bodyPr>
          <a:lstStyle/>
          <a:p>
            <a:r>
              <a:rPr lang="en-US" b="1" dirty="0"/>
              <a:t>2023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88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598" y="25908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Outcome: Areas for Improvement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6078" y="3077592"/>
            <a:ext cx="5791200" cy="381000"/>
          </a:xfrm>
        </p:spPr>
        <p:txBody>
          <a:bodyPr>
            <a:noAutofit/>
          </a:bodyPr>
          <a:lstStyle/>
          <a:p>
            <a:r>
              <a:rPr lang="en-US" b="1" dirty="0"/>
              <a:t>2023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6899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281" y="25908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4281" y="3124200"/>
            <a:ext cx="5791200" cy="381000"/>
          </a:xfrm>
        </p:spPr>
        <p:txBody>
          <a:bodyPr>
            <a:noAutofit/>
          </a:bodyPr>
          <a:lstStyle/>
          <a:p>
            <a:r>
              <a:rPr lang="en-US" b="1" dirty="0"/>
              <a:t>2023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38687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6C2BD-4620-4F89-8D7B-5F1311BC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(continued)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A19D40-3AAF-40B8-8838-AD32CDADE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300" y="1295400"/>
            <a:ext cx="7696200" cy="4876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b="1" dirty="0">
                <a:latin typeface="Arial" charset="0"/>
                <a:ea typeface="MS PGothic" charset="0"/>
              </a:rPr>
              <a:t>Thank you for your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b="1" dirty="0">
                <a:latin typeface="Arial" charset="0"/>
                <a:ea typeface="MS PGothic" charset="0"/>
              </a:rPr>
              <a:t>participation and feedback!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turn in any forms, including: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Completed Participant Feedback Forms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Player Logs and Notes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return any equipment you received/borrowed</a:t>
            </a:r>
          </a:p>
          <a:p>
            <a:pPr marL="0" indent="0">
              <a:lnSpc>
                <a:spcPct val="90000"/>
              </a:lnSpc>
              <a:buFont typeface="Lucida Grande"/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Please return your badges and vests</a:t>
            </a:r>
          </a:p>
          <a:p>
            <a:pPr marL="0" indent="0">
              <a:lnSpc>
                <a:spcPct val="90000"/>
              </a:lnSpc>
              <a:buFont typeface="Lucida Grande"/>
              <a:buNone/>
              <a:defRPr/>
            </a:pPr>
            <a:endParaRPr lang="en-US" sz="1600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[Insert any additional concluding information]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7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907"/>
            <a:ext cx="8458200" cy="6096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2023 Statewide Medical and Health Exercise </a:t>
            </a:r>
            <a:r>
              <a:rPr lang="en-US" sz="2200" b="1" dirty="0">
                <a:solidFill>
                  <a:schemeClr val="bg1"/>
                </a:solidFill>
              </a:rPr>
              <a:t>(final slide)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35302-2DB7-49C6-BECC-28826187B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735811"/>
            <a:ext cx="57912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SWMHE Exercise Debrief 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1846A-1CF4-4613-81E2-75B2EF4FE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319" y="6245115"/>
            <a:ext cx="5791200" cy="357187"/>
          </a:xfrm>
        </p:spPr>
        <p:txBody>
          <a:bodyPr/>
          <a:lstStyle/>
          <a:p>
            <a:r>
              <a:rPr lang="en-US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2023, [Exercise Location]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2023 Statewide Medical and Health Exercise</a:t>
            </a:r>
            <a:endParaRPr lang="en-US" sz="2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A6B4B-CAAB-4BD8-AEA9-E1F487A18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827" y="5682018"/>
            <a:ext cx="5791200" cy="528594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Player Debrief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77985-8ADA-4A04-92CA-5A2E0F288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[Exercise Location]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8979C5-D37F-4B17-97A6-F026F76E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88DF69-72DB-4E85-97C8-3E3BE491D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143000"/>
            <a:ext cx="4712657" cy="4876800"/>
          </a:xfrm>
        </p:spPr>
        <p:txBody>
          <a:bodyPr/>
          <a:lstStyle/>
          <a:p>
            <a:pPr>
              <a:buFont typeface="Lucida Grande" charset="0"/>
              <a:buChar char="•"/>
            </a:pPr>
            <a:r>
              <a:rPr lang="en-US" sz="2800" dirty="0">
                <a:latin typeface="Arial" charset="0"/>
                <a:ea typeface="MS PGothic" charset="0"/>
              </a:rPr>
              <a:t>Sign-In</a:t>
            </a:r>
          </a:p>
          <a:p>
            <a:pPr>
              <a:buFont typeface="Lucida Grande" charset="0"/>
              <a:buChar char="•"/>
            </a:pPr>
            <a:r>
              <a:rPr lang="en-US" sz="2800" dirty="0">
                <a:latin typeface="Arial" charset="0"/>
                <a:ea typeface="MS PGothic" charset="0"/>
              </a:rPr>
              <a:t>Introductions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Name and role in exercise</a:t>
            </a:r>
          </a:p>
          <a:p>
            <a:pPr>
              <a:buFont typeface="Lucida Grande" charset="0"/>
              <a:buChar char="•"/>
            </a:pPr>
            <a:r>
              <a:rPr lang="en-US" sz="2800" dirty="0">
                <a:latin typeface="Arial" charset="0"/>
                <a:ea typeface="MS PGothic" charset="0"/>
              </a:rPr>
              <a:t>Materials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Participant Feedback Form</a:t>
            </a:r>
          </a:p>
        </p:txBody>
      </p:sp>
      <p:pic>
        <p:nvPicPr>
          <p:cNvPr id="4" name="Picture 3" descr="Participant Feedback Form">
            <a:extLst>
              <a:ext uri="{FF2B5EF4-FFF2-40B4-BE49-F238E27FC236}">
                <a16:creationId xmlns:a16="http://schemas.microsoft.com/office/drawing/2014/main" id="{490C47D6-CB30-4337-A375-4C1205A8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1542379"/>
            <a:ext cx="3218967" cy="40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065256-7B3B-4646-AB05-132910C8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86" y="532537"/>
            <a:ext cx="7924800" cy="48736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SWMHE Exercise Debrief Overview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EFA50A7-9A5F-471D-850B-76515BDE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105" y="1471754"/>
            <a:ext cx="3411431" cy="45048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Purpose of Todays Exercise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Objectives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Expectations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042AF78-100E-40DF-B662-173A654A6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1367" y="1432609"/>
            <a:ext cx="3886200" cy="450485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Outcome: Strengths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Outcome : Areas of Improvement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5332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8512" y="2584142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of Today’s Exercise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8512" y="3193742"/>
            <a:ext cx="5791200" cy="381000"/>
          </a:xfrm>
        </p:spPr>
        <p:txBody>
          <a:bodyPr>
            <a:noAutofit/>
          </a:bodyPr>
          <a:lstStyle/>
          <a:p>
            <a:r>
              <a:rPr lang="en-US" b="1" dirty="0"/>
              <a:t>2023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dirty="0"/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30971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A1583-49D7-46EE-A299-3F31586A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Exercise (continued)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C56B1-DD90-4FB8-A7AF-A79F387C9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purpose of this exercise was to evaluate role-player actions/decisions within current response plans and capabilities in the context of a potential </a:t>
            </a:r>
            <a:r>
              <a:rPr lang="en-US" sz="3200" b="1" dirty="0">
                <a:solidFill>
                  <a:srgbClr val="002060"/>
                </a:solidFill>
              </a:rPr>
              <a:t>chemical fire with burn and pediatric surge </a:t>
            </a:r>
            <a:r>
              <a:rPr lang="en-US" sz="3200" dirty="0"/>
              <a:t>response.</a:t>
            </a:r>
          </a:p>
        </p:txBody>
      </p:sp>
    </p:spTree>
    <p:extLst>
      <p:ext uri="{BB962C8B-B14F-4D97-AF65-F5344CB8AC3E}">
        <p14:creationId xmlns:p14="http://schemas.microsoft.com/office/powerpoint/2010/main" val="40175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55747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09600" y="3107889"/>
            <a:ext cx="579120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2023 </a:t>
            </a:r>
            <a:r>
              <a:rPr lang="en-US" dirty="0">
                <a:solidFill>
                  <a:srgbClr val="002060"/>
                </a:solidFill>
              </a:rPr>
              <a:t>SWMHE Exercise Debrief</a:t>
            </a:r>
          </a:p>
        </p:txBody>
      </p:sp>
    </p:spTree>
    <p:extLst>
      <p:ext uri="{BB962C8B-B14F-4D97-AF65-F5344CB8AC3E}">
        <p14:creationId xmlns:p14="http://schemas.microsoft.com/office/powerpoint/2010/main" val="12018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2AA770-525C-4E2B-8C77-420126B0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r>
              <a:rPr lang="en-US" baseline="0" dirty="0"/>
              <a:t> and Core Capabilities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48375-DFC4-409B-BDC2-076061898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Lucida Grande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charset="0"/>
                <a:ea typeface="MS PGothic" charset="0"/>
              </a:rPr>
              <a:t>[Insert Objective 1]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- [Linked Public Health Emergency Preparedness (PHEP) / Health Care Preparedness and Response / Federal Emergency Management Agency (FEMA) Core Capabilities]</a:t>
            </a:r>
            <a:endParaRPr lang="en-US" sz="2400" b="1" dirty="0">
              <a:solidFill>
                <a:srgbClr val="002060"/>
              </a:solidFill>
              <a:latin typeface="Arial" charset="0"/>
              <a:ea typeface="MS PGothic" charset="0"/>
            </a:endParaRPr>
          </a:p>
          <a:p>
            <a:pPr>
              <a:buFont typeface="Lucida Grande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charset="0"/>
                <a:ea typeface="MS PGothic" charset="0"/>
              </a:rPr>
              <a:t>[Insert Objective 2]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- [Linked PHEP / Health Care Preparedness and Response / FEMA Core Capabilities]</a:t>
            </a:r>
            <a:endParaRPr lang="en-US" sz="2400" b="1" dirty="0">
              <a:solidFill>
                <a:srgbClr val="002060"/>
              </a:solidFill>
              <a:latin typeface="Arial" charset="0"/>
              <a:ea typeface="MS PGothic" charset="0"/>
            </a:endParaRPr>
          </a:p>
          <a:p>
            <a:pPr>
              <a:buFont typeface="Lucida Grande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Arial" charset="0"/>
                <a:ea typeface="MS PGothic" charset="0"/>
              </a:rPr>
              <a:t>[Insert Objective 3]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- [Linked PHEP / Health Care Preparedness and Response / FEMA Core Capabilities]</a:t>
            </a:r>
            <a:endParaRPr lang="en-US" sz="2400" b="1" dirty="0">
              <a:solidFill>
                <a:srgbClr val="002060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9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614" y="2607821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81614" y="3124200"/>
            <a:ext cx="5791200" cy="381000"/>
          </a:xfrm>
        </p:spPr>
        <p:txBody>
          <a:bodyPr>
            <a:noAutofit/>
          </a:bodyPr>
          <a:lstStyle/>
          <a:p>
            <a:r>
              <a:rPr lang="en-US" b="1" dirty="0"/>
              <a:t>2023</a:t>
            </a:r>
            <a:r>
              <a:rPr lang="en-US" b="1" dirty="0">
                <a:solidFill>
                  <a:srgbClr val="0079C2"/>
                </a:solidFill>
              </a:rPr>
              <a:t> </a:t>
            </a:r>
            <a:r>
              <a:rPr lang="en-US" dirty="0"/>
              <a:t>SWMHE Exercise Debrief </a:t>
            </a:r>
          </a:p>
        </p:txBody>
      </p:sp>
    </p:spTree>
    <p:extLst>
      <p:ext uri="{BB962C8B-B14F-4D97-AF65-F5344CB8AC3E}">
        <p14:creationId xmlns:p14="http://schemas.microsoft.com/office/powerpoint/2010/main" val="10476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ntroducing PowerPoint 2011">
  <a:themeElements>
    <a:clrScheme name="Custom 6">
      <a:dk1>
        <a:srgbClr val="262626"/>
      </a:dk1>
      <a:lt1>
        <a:srgbClr val="FFFFFF"/>
      </a:lt1>
      <a:dk2>
        <a:srgbClr val="000000"/>
      </a:dk2>
      <a:lt2>
        <a:srgbClr val="FFFFFF"/>
      </a:lt2>
      <a:accent1>
        <a:srgbClr val="E45819"/>
      </a:accent1>
      <a:accent2>
        <a:srgbClr val="0C6598"/>
      </a:accent2>
      <a:accent3>
        <a:srgbClr val="3A6823"/>
      </a:accent3>
      <a:accent4>
        <a:srgbClr val="4387C9"/>
      </a:accent4>
      <a:accent5>
        <a:srgbClr val="B3B3B3"/>
      </a:accent5>
      <a:accent6>
        <a:srgbClr val="E45819"/>
      </a:accent6>
      <a:hlink>
        <a:srgbClr val="4387C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DA5A59B87D361C479DD1968F68A864D5" ma:contentTypeVersion="4" ma:contentTypeDescription="Create a new document." ma:contentTypeScope="" ma:versionID="e4720275ad750504ee3f48ef03865664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607eac1176342789d35cd8f7fe0b7f9a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/>
    </off2d280d04f435e8ad65f64297220d7>
    <TaxCatchAll xmlns="a48324c4-7d20-48d3-8188-32763737222b">
      <Value>97</Value>
    </TaxCatchAll>
    <kcdf3820fa7642e8be4bb4902ce9671f xmlns="a48324c4-7d20-48d3-8188-32763737222b">
      <Terms xmlns="http://schemas.microsoft.com/office/infopath/2007/PartnerControls"/>
    </kcdf3820fa7642e8be4bb4902ce9671f>
    <bb1a85d7c91c4659b60f056ef7672151 xmlns="a48324c4-7d20-48d3-8188-32763737222b">
      <Terms xmlns="http://schemas.microsoft.com/office/infopath/2007/PartnerControls"/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25e340a5-d50c-48d7-adc0-a905fb7bff5c</TermId>
        </TermInfo>
      </Terms>
    </e703b7d8b6284097bcc8d89d108ab72a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F28E68-D211-49C8-B3A2-619864D39074}"/>
</file>

<file path=customXml/itemProps2.xml><?xml version="1.0" encoding="utf-8"?>
<ds:datastoreItem xmlns:ds="http://schemas.openxmlformats.org/officeDocument/2006/customXml" ds:itemID="{9192F57B-19DC-404C-8998-EFAE6CD7D5E4}"/>
</file>

<file path=customXml/itemProps3.xml><?xml version="1.0" encoding="utf-8"?>
<ds:datastoreItem xmlns:ds="http://schemas.openxmlformats.org/officeDocument/2006/customXml" ds:itemID="{149C0897-7669-4ADE-AAD0-ABD423FEA4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On-screen Show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Grande</vt:lpstr>
      <vt:lpstr>Introducing PowerPoint 2011</vt:lpstr>
      <vt:lpstr>Directions for this template</vt:lpstr>
      <vt:lpstr>2023 Statewide Medical and Health Exercise</vt:lpstr>
      <vt:lpstr>Administration </vt:lpstr>
      <vt:lpstr>SWMHE Exercise Debrief Overview </vt:lpstr>
      <vt:lpstr>Purpose of Today’s Exercise </vt:lpstr>
      <vt:lpstr>Purpose of Today’s Exercise (continued) </vt:lpstr>
      <vt:lpstr>Objectives</vt:lpstr>
      <vt:lpstr>Objectives and Core Capabilities </vt:lpstr>
      <vt:lpstr>Expectations</vt:lpstr>
      <vt:lpstr>Outcome: Strengths</vt:lpstr>
      <vt:lpstr>Outcome: Areas for Improvement</vt:lpstr>
      <vt:lpstr>Conclusion</vt:lpstr>
      <vt:lpstr>Conclusion (continued)</vt:lpstr>
      <vt:lpstr>2023 Statewide Medical and Health Exercise (final slide)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Medical and Health Exercise Debriefing Slide Deck</dc:title>
  <dc:subject>This slide deck serves a a template for exercise planners to customize and use after the exercise is over to debrief on overall strengths and areas for improvement.</dc:subject>
  <dc:creator/>
  <cp:keywords>Statewide Medical and Health Exercise, Debrief, Slide Deck</cp:keywords>
  <dc:description/>
  <cp:lastModifiedBy/>
  <cp:revision>1</cp:revision>
  <dcterms:created xsi:type="dcterms:W3CDTF">2010-05-03T20:57:59Z</dcterms:created>
  <dcterms:modified xsi:type="dcterms:W3CDTF">2022-12-14T17:25:46Z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0x0101002CC577673628EB48993F371F1850BF7D00DA5A59B87D361C479DD1968F68A864D5</vt:lpwstr>
  </property>
  <property fmtid="{D5CDD505-2E9C-101B-9397-08002B2CF9AE}" pid="3" name="Content Language">
    <vt:lpwstr>97;#English|25e340a5-d50c-48d7-adc0-a905fb7bff5c</vt:lpwstr>
  </property>
  <property fmtid="{D5CDD505-2E9C-101B-9397-08002B2CF9AE}" pid="4" name="CDPH Audience">
    <vt:lpwstr/>
  </property>
  <property fmtid="{D5CDD505-2E9C-101B-9397-08002B2CF9AE}" pid="5" name="Topic">
    <vt:lpwstr/>
  </property>
  <property fmtid="{D5CDD505-2E9C-101B-9397-08002B2CF9AE}" pid="6" name="Program">
    <vt:lpwstr/>
  </property>
</Properties>
</file>