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09" r:id="rId5"/>
    <p:sldId id="277" r:id="rId6"/>
    <p:sldId id="408" r:id="rId7"/>
    <p:sldId id="399" r:id="rId8"/>
    <p:sldId id="400" r:id="rId9"/>
    <p:sldId id="316" r:id="rId10"/>
    <p:sldId id="306" r:id="rId11"/>
    <p:sldId id="402" r:id="rId12"/>
    <p:sldId id="401" r:id="rId13"/>
    <p:sldId id="403" r:id="rId14"/>
    <p:sldId id="404" r:id="rId15"/>
    <p:sldId id="405" r:id="rId16"/>
    <p:sldId id="360" r:id="rId17"/>
    <p:sldId id="365" r:id="rId18"/>
    <p:sldId id="366" r:id="rId19"/>
    <p:sldId id="406" r:id="rId20"/>
    <p:sldId id="367" r:id="rId21"/>
    <p:sldId id="407" r:id="rId22"/>
    <p:sldId id="398" r:id="rId2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409"/>
            <p14:sldId id="277"/>
            <p14:sldId id="408"/>
            <p14:sldId id="399"/>
            <p14:sldId id="400"/>
            <p14:sldId id="316"/>
            <p14:sldId id="306"/>
            <p14:sldId id="402"/>
            <p14:sldId id="401"/>
            <p14:sldId id="403"/>
            <p14:sldId id="404"/>
            <p14:sldId id="405"/>
            <p14:sldId id="360"/>
            <p14:sldId id="365"/>
            <p14:sldId id="366"/>
            <p14:sldId id="406"/>
            <p14:sldId id="367"/>
            <p14:sldId id="40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B6E1F"/>
    <a:srgbClr val="0079C2"/>
    <a:srgbClr val="FFFF66"/>
    <a:srgbClr val="FFF14B"/>
    <a:srgbClr val="5AA237"/>
    <a:srgbClr val="3A6823"/>
    <a:srgbClr val="4387C9"/>
    <a:srgbClr val="E45819"/>
    <a:srgbClr val="0C65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6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53204" y="236438"/>
            <a:ext cx="829435" cy="374068"/>
            <a:chOff x="7620000" y="6224060"/>
            <a:chExt cx="1067736" cy="481540"/>
          </a:xfrm>
        </p:grpSpPr>
        <p:pic>
          <p:nvPicPr>
            <p:cNvPr id="8" name="Picture 7" descr="logo_CDPH_vertical.eps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24060"/>
              <a:ext cx="545782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42502" y="6261618"/>
              <a:ext cx="445234" cy="44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2800" y="8382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229C-86FC-5A4D-9E97-CB7E80CD4342}" type="slidenum">
              <a:rPr lang="en-US" sz="1000" smtClean="0">
                <a:solidFill>
                  <a:srgbClr val="E45819"/>
                </a:solidFill>
                <a:latin typeface="Arial"/>
                <a:cs typeface="Arial"/>
              </a:rPr>
              <a:t>‹#›</a:t>
            </a:fld>
            <a:endParaRPr lang="en-US" sz="1000" dirty="0">
              <a:solidFill>
                <a:srgbClr val="E45819"/>
              </a:solidFill>
              <a:latin typeface="Arial"/>
              <a:cs typeface="Arial"/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523574" y="228600"/>
            <a:ext cx="420082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z="1000" dirty="0">
                <a:solidFill>
                  <a:srgbClr val="E86D23"/>
                </a:solidFill>
                <a:latin typeface="Arial"/>
                <a:cs typeface="Arial"/>
              </a:rPr>
              <a:t>[Insert Year] STATEWIDE MEDICAL AND HEALTH EXERCISE</a:t>
            </a:r>
          </a:p>
          <a:p>
            <a:pPr>
              <a:defRPr/>
            </a:pPr>
            <a:r>
              <a:rPr lang="en-US" dirty="0">
                <a:solidFill>
                  <a:srgbClr val="E86D23"/>
                </a:solidFill>
                <a:latin typeface="Arial"/>
                <a:cs typeface="Arial"/>
              </a:rPr>
              <a:t>PLAYER BRIEFING SLIDE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309262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745CEAF6-268B-7D46-93DF-3C2A9530A6A7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r>
              <a:rPr lang="en-US" dirty="0"/>
              <a:t>Last Revised: 3-22-17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MS PGothic" charset="0"/>
              </a:rPr>
              <a:t>This briefing is designed to provide you with the information you need to serve</a:t>
            </a:r>
            <a:r>
              <a:rPr lang="en-US" sz="1200" baseline="0" dirty="0">
                <a:ea typeface="MS PGothic" charset="0"/>
              </a:rPr>
              <a:t> as a player </a:t>
            </a:r>
            <a:r>
              <a:rPr lang="en-US" sz="1200" dirty="0">
                <a:ea typeface="MS PGothic" charset="0"/>
              </a:rPr>
              <a:t>for the Statewide Medical and Health Exercise for your jurisdiction/agency/facility.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Last Revised: 1-3-17</a:t>
            </a:r>
          </a:p>
        </p:txBody>
      </p:sp>
    </p:spTree>
    <p:extLst>
      <p:ext uri="{BB962C8B-B14F-4D97-AF65-F5344CB8AC3E}">
        <p14:creationId xmlns:p14="http://schemas.microsoft.com/office/powerpoint/2010/main" val="65351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Last Revised: 1-3-17</a:t>
            </a:r>
          </a:p>
        </p:txBody>
      </p:sp>
    </p:spTree>
    <p:extLst>
      <p:ext uri="{BB962C8B-B14F-4D97-AF65-F5344CB8AC3E}">
        <p14:creationId xmlns:p14="http://schemas.microsoft.com/office/powerpoint/2010/main" val="172840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Last Revised: 1-13-17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MS PGothic" charset="0"/>
              </a:rPr>
              <a:t>This briefing is designed to provide you with the information you need to serve</a:t>
            </a:r>
            <a:r>
              <a:rPr lang="en-US" sz="1200" baseline="0" dirty="0">
                <a:ea typeface="MS PGothic" charset="0"/>
              </a:rPr>
              <a:t> as a player </a:t>
            </a:r>
            <a:r>
              <a:rPr lang="en-US" sz="1200" dirty="0">
                <a:ea typeface="MS PGothic" charset="0"/>
              </a:rPr>
              <a:t>for the Statewide Medical and Health Exercise for your facility.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Last Revised: 1-3-17</a:t>
            </a:r>
          </a:p>
        </p:txBody>
      </p:sp>
    </p:spTree>
    <p:extLst>
      <p:ext uri="{BB962C8B-B14F-4D97-AF65-F5344CB8AC3E}">
        <p14:creationId xmlns:p14="http://schemas.microsoft.com/office/powerpoint/2010/main" val="65351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882EC524-7F4C-474A-A7B1-26417C73D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45D7DE-E734-4F9C-BBA6-EE3589170210}"/>
              </a:ext>
            </a:extLst>
          </p:cNvPr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88BE2B3-EA87-40AD-82EC-ABECDBCEDF09}"/>
              </a:ext>
            </a:extLst>
          </p:cNvPr>
          <p:cNvSpPr txBox="1">
            <a:spLocks/>
          </p:cNvSpPr>
          <p:nvPr userDrawn="1"/>
        </p:nvSpPr>
        <p:spPr>
          <a:xfrm>
            <a:off x="0" y="5638800"/>
            <a:ext cx="9144000" cy="57368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13716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rgbClr val="0079C2"/>
              </a:buClr>
              <a:buFont typeface="Arial" pitchFamily="34" charset="0"/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0" y="6224060"/>
            <a:ext cx="1067736" cy="481540"/>
            <a:chOff x="7620000" y="6224060"/>
            <a:chExt cx="1067736" cy="481540"/>
          </a:xfrm>
        </p:grpSpPr>
        <p:pic>
          <p:nvPicPr>
            <p:cNvPr id="10" name="Picture 9" descr="logo_CDPH_vertical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24060"/>
              <a:ext cx="545782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42502" y="6261618"/>
              <a:ext cx="445234" cy="44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054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2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F99A7D-6F12-4D8B-AA00-FB8AF71A1136}"/>
              </a:ext>
            </a:extLst>
          </p:cNvPr>
          <p:cNvGrpSpPr/>
          <p:nvPr userDrawn="1"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736BBC-6ADE-4B54-9D46-5BBB4ADB848D}"/>
                </a:ext>
              </a:extLst>
            </p:cNvPr>
            <p:cNvSpPr/>
            <p:nvPr userDrawn="1"/>
          </p:nvSpPr>
          <p:spPr>
            <a:xfrm>
              <a:off x="0" y="609600"/>
              <a:ext cx="9144000" cy="533400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1B314E-AC13-4B5E-AD4D-E308772F1D6E}"/>
                </a:ext>
              </a:extLst>
            </p:cNvPr>
            <p:cNvSpPr/>
            <p:nvPr userDrawn="1"/>
          </p:nvSpPr>
          <p:spPr>
            <a:xfrm>
              <a:off x="0" y="0"/>
              <a:ext cx="9144000" cy="1066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5000"/>
            <a:ext cx="5791200" cy="381000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buNone/>
              <a:defRPr lang="en-US" sz="2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B0F2078-E909-4F37-BA2A-B6E33C68F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264" y="6224060"/>
            <a:ext cx="5791200" cy="381000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MH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04257" y="6465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3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5819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BBE3E636-E8E0-4C3E-88B1-3CA5E4BD3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2390A0-B975-4440-BEA5-756BE7175736}"/>
              </a:ext>
            </a:extLst>
          </p:cNvPr>
          <p:cNvSpPr/>
          <p:nvPr userDrawn="1"/>
        </p:nvSpPr>
        <p:spPr>
          <a:xfrm>
            <a:off x="0" y="1167023"/>
            <a:ext cx="9144000" cy="2383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02132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909014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001000" y="1129465"/>
            <a:ext cx="1067736" cy="481540"/>
            <a:chOff x="7620000" y="6224060"/>
            <a:chExt cx="1067736" cy="481540"/>
          </a:xfrm>
        </p:grpSpPr>
        <p:pic>
          <p:nvPicPr>
            <p:cNvPr id="21" name="Picture 20" descr="logo_CDPH_vertical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24060"/>
              <a:ext cx="545782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42502" y="6261618"/>
              <a:ext cx="445234" cy="44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E65F059-C7E4-465E-AF53-A7309DF3BF68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828800"/>
            <a:ext cx="7010400" cy="609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300" y="5854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27000" y="577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B581E-A7AB-444F-B5F8-FFA7447BC63F}"/>
              </a:ext>
            </a:extLst>
          </p:cNvPr>
          <p:cNvSpPr/>
          <p:nvPr userDrawn="1"/>
        </p:nvSpPr>
        <p:spPr>
          <a:xfrm>
            <a:off x="0" y="0"/>
            <a:ext cx="9144000" cy="15936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DPH_Logo_Horozontal_5X1_300dpi.jpg"/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48"/>
          <a:stretch/>
        </p:blipFill>
        <p:spPr>
          <a:xfrm>
            <a:off x="91896" y="235152"/>
            <a:ext cx="2275536" cy="198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27458" y="395839"/>
            <a:ext cx="1451883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E817D-FF40-4BCD-9B85-C57B598D2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9062"/>
          <a:stretch/>
        </p:blipFill>
        <p:spPr>
          <a:xfrm>
            <a:off x="-1" y="0"/>
            <a:ext cx="9153525" cy="374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B93C9-A607-49BF-A327-EA9144D2F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5" t="-3480" r="91" b="23367"/>
          <a:stretch/>
        </p:blipFill>
        <p:spPr>
          <a:xfrm>
            <a:off x="0" y="5937134"/>
            <a:ext cx="9144000" cy="920866"/>
          </a:xfrm>
          <a:prstGeom prst="rect">
            <a:avLst/>
          </a:prstGeom>
          <a:ln w="3175">
            <a:noFill/>
          </a:ln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821B54E-5D01-4C19-978D-C4147956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" y="625772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A5461-1B7C-4DB7-8A7A-AC898CEF7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2590800"/>
            <a:ext cx="7010400" cy="3095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AC3BE1-2B70-4E3F-9D7D-6E2E8D71B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828800" y="5596702"/>
            <a:ext cx="3937000" cy="374448"/>
          </a:xfrm>
        </p:spPr>
        <p:txBody>
          <a:bodyPr anchor="ctr">
            <a:noAutofit/>
          </a:bodyPr>
          <a:lstStyle>
            <a:lvl5pPr marL="1828800" indent="0" algn="l">
              <a:buNone/>
              <a:defRPr sz="2400"/>
            </a:lvl5pPr>
          </a:lstStyle>
          <a:p>
            <a:pPr lvl="4"/>
            <a:r>
              <a:rPr lang="en-US" dirty="0"/>
              <a:t>Last Revised 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772400" y="186365"/>
            <a:ext cx="1067736" cy="481540"/>
            <a:chOff x="7620000" y="6224060"/>
            <a:chExt cx="1067736" cy="481540"/>
          </a:xfrm>
        </p:grpSpPr>
        <p:pic>
          <p:nvPicPr>
            <p:cNvPr id="10" name="Picture 9" descr="logo_CDPH_vertical.eps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24060"/>
              <a:ext cx="545782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42502" y="6261618"/>
              <a:ext cx="445234" cy="44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EC553-CF8F-4781-ACFE-E9D4F7A8F248}"/>
              </a:ext>
            </a:extLst>
          </p:cNvPr>
          <p:cNvGrpSpPr/>
          <p:nvPr userDrawn="1"/>
        </p:nvGrpSpPr>
        <p:grpSpPr>
          <a:xfrm>
            <a:off x="0" y="3762895"/>
            <a:ext cx="9144000" cy="656705"/>
            <a:chOff x="0" y="3762895"/>
            <a:chExt cx="9144000" cy="6567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5EF648-5558-48E2-923B-B942A0BE8333}"/>
                </a:ext>
              </a:extLst>
            </p:cNvPr>
            <p:cNvSpPr/>
            <p:nvPr userDrawn="1"/>
          </p:nvSpPr>
          <p:spPr>
            <a:xfrm>
              <a:off x="0" y="3810000"/>
              <a:ext cx="9144000" cy="6096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44000"/>
                        <a:gd name="connsiteY0" fmla="*/ 0 h 609600"/>
                        <a:gd name="connsiteX1" fmla="*/ 9144000 w 9144000"/>
                        <a:gd name="connsiteY1" fmla="*/ 0 h 609600"/>
                        <a:gd name="connsiteX2" fmla="*/ 9144000 w 9144000"/>
                        <a:gd name="connsiteY2" fmla="*/ 609600 h 609600"/>
                        <a:gd name="connsiteX3" fmla="*/ 0 w 9144000"/>
                        <a:gd name="connsiteY3" fmla="*/ 609600 h 609600"/>
                        <a:gd name="connsiteX4" fmla="*/ 0 w 9144000"/>
                        <a:gd name="connsiteY4" fmla="*/ 0 h 609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44000" h="609600" fill="none" extrusionOk="0">
                          <a:moveTo>
                            <a:pt x="0" y="0"/>
                          </a:moveTo>
                          <a:cubicBezTo>
                            <a:pt x="3028269" y="-49533"/>
                            <a:pt x="5283183" y="-14809"/>
                            <a:pt x="9144000" y="0"/>
                          </a:cubicBezTo>
                          <a:cubicBezTo>
                            <a:pt x="9147127" y="238105"/>
                            <a:pt x="9144217" y="371229"/>
                            <a:pt x="9144000" y="609600"/>
                          </a:cubicBezTo>
                          <a:cubicBezTo>
                            <a:pt x="4837205" y="561369"/>
                            <a:pt x="2638381" y="694055"/>
                            <a:pt x="0" y="609600"/>
                          </a:cubicBezTo>
                          <a:cubicBezTo>
                            <a:pt x="35019" y="437643"/>
                            <a:pt x="6061" y="78139"/>
                            <a:pt x="0" y="0"/>
                          </a:cubicBezTo>
                          <a:close/>
                        </a:path>
                        <a:path w="9144000" h="609600" stroke="0" extrusionOk="0">
                          <a:moveTo>
                            <a:pt x="0" y="0"/>
                          </a:moveTo>
                          <a:cubicBezTo>
                            <a:pt x="2613657" y="118645"/>
                            <a:pt x="5770383" y="116012"/>
                            <a:pt x="9144000" y="0"/>
                          </a:cubicBezTo>
                          <a:cubicBezTo>
                            <a:pt x="9165006" y="289291"/>
                            <a:pt x="9170167" y="511377"/>
                            <a:pt x="9144000" y="609600"/>
                          </a:cubicBezTo>
                          <a:cubicBezTo>
                            <a:pt x="5690229" y="744200"/>
                            <a:pt x="3865307" y="452404"/>
                            <a:pt x="0" y="609600"/>
                          </a:cubicBezTo>
                          <a:cubicBezTo>
                            <a:pt x="-8667" y="357606"/>
                            <a:pt x="-25568" y="11826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26CC506-05BF-44C4-AE43-2496D5A370E8}"/>
                </a:ext>
              </a:extLst>
            </p:cNvPr>
            <p:cNvSpPr/>
            <p:nvPr userDrawn="1"/>
          </p:nvSpPr>
          <p:spPr>
            <a:xfrm rot="10800000">
              <a:off x="666750" y="3762895"/>
              <a:ext cx="190500" cy="1440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696200" cy="4876800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28600"/>
            <a:ext cx="7696200" cy="838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1"/>
            <a:ext cx="8153401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3946"/>
            <a:ext cx="3886200" cy="4504854"/>
          </a:xfrm>
        </p:spPr>
        <p:txBody>
          <a:bodyPr/>
          <a:lstStyle>
            <a:lvl1pPr>
              <a:buClrTx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3943"/>
            <a:ext cx="3886200" cy="4504853"/>
          </a:xfrm>
        </p:spPr>
        <p:txBody>
          <a:bodyPr/>
          <a:lstStyle>
            <a:lvl1pPr>
              <a:buClrTx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6552" y="4800600"/>
            <a:ext cx="4879848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47737" y="1286387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67400" y="1219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5D1E1B-5619-4628-93FF-0EA382AC1357}"/>
              </a:ext>
            </a:extLst>
          </p:cNvPr>
          <p:cNvGrpSpPr/>
          <p:nvPr userDrawn="1"/>
        </p:nvGrpSpPr>
        <p:grpSpPr>
          <a:xfrm>
            <a:off x="0" y="0"/>
            <a:ext cx="9144000" cy="1189031"/>
            <a:chOff x="76200" y="0"/>
            <a:chExt cx="9067800" cy="11890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EC53F6-03E5-4B5A-8DF8-73BACD778DE9}"/>
                </a:ext>
              </a:extLst>
            </p:cNvPr>
            <p:cNvSpPr/>
            <p:nvPr userDrawn="1"/>
          </p:nvSpPr>
          <p:spPr>
            <a:xfrm>
              <a:off x="76200" y="0"/>
              <a:ext cx="9067800" cy="1142995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0BEF123-C3F9-4A62-A070-67F43FC73BC5}"/>
                </a:ext>
              </a:extLst>
            </p:cNvPr>
            <p:cNvSpPr/>
            <p:nvPr userDrawn="1"/>
          </p:nvSpPr>
          <p:spPr>
            <a:xfrm>
              <a:off x="838200" y="946148"/>
              <a:ext cx="304800" cy="242883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7620000" y="6224060"/>
            <a:ext cx="1067736" cy="481540"/>
            <a:chOff x="7620000" y="6224060"/>
            <a:chExt cx="1067736" cy="481540"/>
          </a:xfrm>
        </p:grpSpPr>
        <p:pic>
          <p:nvPicPr>
            <p:cNvPr id="11" name="Picture 10" descr="logo_CDPH_vertical.eps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24060"/>
              <a:ext cx="545782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42502" y="6261618"/>
              <a:ext cx="445234" cy="443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6172200"/>
            <a:ext cx="7955280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4" r:id="rId3"/>
    <p:sldLayoutId id="2147483651" r:id="rId4"/>
    <p:sldLayoutId id="2147483650" r:id="rId5"/>
    <p:sldLayoutId id="2147483652" r:id="rId6"/>
    <p:sldLayoutId id="2147483676" r:id="rId7"/>
    <p:sldLayoutId id="2147483658" r:id="rId8"/>
    <p:sldLayoutId id="2147483659" r:id="rId9"/>
    <p:sldLayoutId id="214748367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A66E-D5E5-4EAD-B96D-63E6EEA3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Directions for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1D1176-EEFB-4BAD-85C2-20E7A939C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Slide Master to make universal changes to the presentation, including inserting your organization’s logo.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“View” tab &gt; “Master” &gt; “Slide Master”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placeholders (indicated by brackets [ ]) with information specific to your exercise.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Update default date used in slide deck with date specific to your exercise.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any slides that are not relevant.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slide 1 after customizing your slide deck.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Font size should not be smaller than 22 point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E676-6567-4C20-AE1F-31289CF3A0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5596450"/>
            <a:ext cx="3835400" cy="48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Last Revised 11/29/22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E6DB6-50B2-4ACE-8DB1-F593F1F1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680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EBFC7-7B50-4933-8CBB-620E546D4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Exercise Assumptions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buClrTx/>
            </a:pPr>
            <a:r>
              <a:rPr lang="en-US" sz="2400" dirty="0"/>
              <a:t>The exercise will be conducted in a no-fault learning environment wherein systems and processes, not individuals, will be evaluated.</a:t>
            </a:r>
          </a:p>
          <a:p>
            <a:pPr>
              <a:buClrTx/>
            </a:pPr>
            <a:r>
              <a:rPr lang="en-US" sz="2400" dirty="0"/>
              <a:t>The scenario is plausible, and results occur as they are presented.</a:t>
            </a:r>
          </a:p>
          <a:p>
            <a:pPr>
              <a:buClrTx/>
            </a:pPr>
            <a:r>
              <a:rPr lang="en-US" sz="2400" dirty="0"/>
              <a:t>Simulation will be realistic,</a:t>
            </a:r>
            <a:r>
              <a:rPr lang="en-US" sz="2400" baseline="0" dirty="0"/>
              <a:t> </a:t>
            </a:r>
            <a:r>
              <a:rPr lang="en-US" sz="2400" dirty="0"/>
              <a:t>plausible,</a:t>
            </a:r>
            <a:r>
              <a:rPr lang="en-US" sz="2400" baseline="0" dirty="0"/>
              <a:t> </a:t>
            </a:r>
            <a:r>
              <a:rPr lang="en-US" sz="2400" dirty="0"/>
              <a:t>and will contain sufficient detail from which players can respond.</a:t>
            </a:r>
          </a:p>
          <a:p>
            <a:pPr>
              <a:buClrTx/>
            </a:pPr>
            <a:r>
              <a:rPr lang="en-US" sz="2400" dirty="0"/>
              <a:t>Participating agencies may need to balance play with real-world emergencies. Real-world emergencies take priority.</a:t>
            </a:r>
          </a:p>
          <a:p>
            <a:pPr>
              <a:buClrTx/>
            </a:pPr>
            <a:r>
              <a:rPr lang="en-US" sz="2400" b="1" dirty="0">
                <a:solidFill>
                  <a:srgbClr val="002060"/>
                </a:solidFill>
              </a:rPr>
              <a:t>[Insert other assumptions as needed]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5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776A6-F3C2-4376-B810-4887FDD24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 Artificialities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sz="2800" dirty="0"/>
              <a:t>Communication and coordination is limited to participating exercise organizations, venues, and the Simulation Cell (SimCell).</a:t>
            </a:r>
          </a:p>
          <a:p>
            <a:pPr>
              <a:buClrTx/>
            </a:pPr>
            <a:r>
              <a:rPr lang="en-US" sz="2800" dirty="0"/>
              <a:t>Only communication methods listed in the Communications Directory are available for players to use.</a:t>
            </a:r>
          </a:p>
          <a:p>
            <a:pPr>
              <a:buClrTx/>
            </a:pPr>
            <a:r>
              <a:rPr lang="en-US" sz="2800" b="1" dirty="0">
                <a:solidFill>
                  <a:srgbClr val="002060"/>
                </a:solidFill>
              </a:rPr>
              <a:t>[Insert other artificialities as needed]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C4B50-3ACF-411C-9577-FD882CE0FC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Schedule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848600" cy="4876800"/>
          </a:xfrm>
        </p:spPr>
        <p:txBody>
          <a:bodyPr/>
          <a:lstStyle/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controller/evaluator briefing time] </a:t>
            </a:r>
            <a:r>
              <a:rPr lang="en-US" sz="2600" dirty="0"/>
              <a:t>– Controller/Evaluator Briefing</a:t>
            </a:r>
            <a:endParaRPr lang="en-US" sz="2600" b="1" dirty="0">
              <a:solidFill>
                <a:srgbClr val="0079C2"/>
              </a:solidFill>
            </a:endParaRPr>
          </a:p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player briefing time] </a:t>
            </a:r>
            <a:r>
              <a:rPr lang="en-US" sz="2600" dirty="0"/>
              <a:t>– Player Briefing</a:t>
            </a:r>
          </a:p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start of exercise time] </a:t>
            </a:r>
            <a:r>
              <a:rPr lang="en-US" sz="2600" dirty="0"/>
              <a:t>– Start of Exercise</a:t>
            </a:r>
          </a:p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end of exercise time] </a:t>
            </a:r>
            <a:r>
              <a:rPr lang="en-US" sz="2600" dirty="0"/>
              <a:t>– End of Exercise</a:t>
            </a:r>
          </a:p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player hot wash time] </a:t>
            </a:r>
            <a:r>
              <a:rPr lang="en-US" sz="2600" dirty="0"/>
              <a:t>– Player Hot Wash</a:t>
            </a:r>
          </a:p>
          <a:p>
            <a:pPr>
              <a:buClrTx/>
            </a:pPr>
            <a:r>
              <a:rPr lang="en-US" sz="2600" b="1" dirty="0">
                <a:solidFill>
                  <a:srgbClr val="002060"/>
                </a:solidFill>
              </a:rPr>
              <a:t>[Insert other scheduled activities as needed]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3B4CC-43CE-4E08-BFF5-C19CA12DF22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 Safety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848600" cy="4876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200" dirty="0"/>
              <a:t>Safety concerns override execution.</a:t>
            </a:r>
          </a:p>
          <a:p>
            <a:pPr lvl="1"/>
            <a:r>
              <a:rPr lang="en-US" sz="2000" dirty="0"/>
              <a:t>Call 9-1-1 if necessary.</a:t>
            </a:r>
          </a:p>
          <a:p>
            <a:pPr lvl="1">
              <a:buFont typeface="Arial" charset="0"/>
              <a:buChar char="‒"/>
            </a:pPr>
            <a:r>
              <a:rPr lang="en-US" sz="2000" dirty="0"/>
              <a:t>Alert the nearest controller if you have safety concerns or need to report any injuries.</a:t>
            </a:r>
          </a:p>
          <a:p>
            <a:pPr>
              <a:buClrTx/>
            </a:pPr>
            <a:r>
              <a:rPr lang="en-US" sz="2200" dirty="0"/>
              <a:t>Actual emergencies will be identified by saying </a:t>
            </a:r>
            <a:r>
              <a:rPr lang="en-US" sz="2200" b="1" dirty="0">
                <a:solidFill>
                  <a:srgbClr val="002060"/>
                </a:solidFill>
              </a:rPr>
              <a:t>[“This Is Not a Drill.”]</a:t>
            </a:r>
          </a:p>
          <a:p>
            <a:pPr>
              <a:buClrTx/>
            </a:pPr>
            <a:r>
              <a:rPr lang="en-US" sz="2200" dirty="0"/>
              <a:t>Be aware that operating in an operations-based environment is inherently dangerous.</a:t>
            </a:r>
          </a:p>
          <a:p>
            <a:pPr>
              <a:buClrTx/>
            </a:pPr>
            <a:r>
              <a:rPr lang="en-US" sz="2200" dirty="0"/>
              <a:t>Badges identify authorized persons.</a:t>
            </a:r>
          </a:p>
          <a:p>
            <a:pPr lvl="1">
              <a:buFont typeface="Arial" charset="0"/>
              <a:buChar char="‒"/>
            </a:pPr>
            <a:r>
              <a:rPr lang="en-US" sz="2000" dirty="0"/>
              <a:t>Unauthorized persons are to be escorted out of the play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43CA18-80D8-4C53-841C-7E0A9B0BBA6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Player Communications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924800" cy="4876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Follow these steps when communicating with exercise staff:</a:t>
            </a:r>
          </a:p>
          <a:p>
            <a:pPr lvl="1"/>
            <a:r>
              <a:rPr lang="en-US" dirty="0"/>
              <a:t>Step 1: Start all exercise related communication with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[“This is an exercise.”]</a:t>
            </a:r>
          </a:p>
          <a:p>
            <a:pPr lvl="1"/>
            <a:r>
              <a:rPr lang="en-US" dirty="0"/>
              <a:t>Step 2: Identify the organization or agency you wish to speak with when contacting the Simulation Cell.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[Insert other steps as needed]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69DC7-491C-47CB-9D0F-DA992597FEC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Player Instructions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543800" cy="4876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Before the Exercise:</a:t>
            </a:r>
          </a:p>
          <a:p>
            <a:pPr lvl="1"/>
            <a:r>
              <a:rPr lang="en-US" dirty="0"/>
              <a:t>Review Player Handout </a:t>
            </a:r>
            <a:r>
              <a:rPr lang="en-US" b="1" dirty="0">
                <a:solidFill>
                  <a:srgbClr val="002060"/>
                </a:solidFill>
              </a:rPr>
              <a:t>[and any other exercise materials.]</a:t>
            </a:r>
          </a:p>
          <a:p>
            <a:pPr lvl="1"/>
            <a:r>
              <a:rPr lang="en-US" dirty="0"/>
              <a:t>Players should arrive at the site </a:t>
            </a:r>
            <a:r>
              <a:rPr lang="en-US" b="1" dirty="0">
                <a:solidFill>
                  <a:srgbClr val="002060"/>
                </a:solidFill>
              </a:rPr>
              <a:t>[30 minutes]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in advance.</a:t>
            </a:r>
          </a:p>
          <a:p>
            <a:pPr lvl="1"/>
            <a:r>
              <a:rPr lang="en-US" dirty="0"/>
              <a:t>Players should complete and turn in their Waiver Forms.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[Insert other instructions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75B99-581B-4072-9D08-24C79A705BC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Player Instructions (continued)</a:t>
            </a:r>
            <a:r>
              <a:rPr lang="en-US" sz="3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During the Exercise:</a:t>
            </a:r>
          </a:p>
          <a:p>
            <a:pPr lvl="1"/>
            <a:r>
              <a:rPr lang="en-US" dirty="0"/>
              <a:t>Respond as though this is a real event.</a:t>
            </a:r>
          </a:p>
          <a:p>
            <a:pPr lvl="1"/>
            <a:r>
              <a:rPr lang="en-US" dirty="0"/>
              <a:t>Obtain information through emergency channels.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[Insert other instructions as needed]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01D96C-3164-4F10-9971-5FDD1FCB5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Player Instructions (continued)</a:t>
            </a:r>
            <a:r>
              <a:rPr lang="en-US" sz="3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620000" cy="4876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After the Exercise:</a:t>
            </a:r>
          </a:p>
          <a:p>
            <a:pPr lvl="1"/>
            <a:r>
              <a:rPr lang="en-US" dirty="0"/>
              <a:t>Participate in the Hot Wash.</a:t>
            </a:r>
          </a:p>
          <a:p>
            <a:pPr lvl="1"/>
            <a:r>
              <a:rPr lang="en-US" dirty="0"/>
              <a:t>Complete Feedback Form and turn it in.</a:t>
            </a:r>
          </a:p>
          <a:p>
            <a:pPr lvl="1"/>
            <a:r>
              <a:rPr lang="en-US" dirty="0"/>
              <a:t>Return any materials provided during the exercise (vests, etc.).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[Insert other instructions as needed]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2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210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2023 Statewide Medical and Health Exercise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A3341D-8F17-4335-89CE-0440D3EDB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76200" y="5719864"/>
            <a:ext cx="5791200" cy="381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Player Briefing 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3A21-495B-4DB1-83CB-52F285CB6A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24600"/>
            <a:ext cx="57912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Chemical Fire with Burn and Pediatric Surge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82183"/>
            <a:ext cx="8458200" cy="6096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2023 Statewide Medical and Health Exercise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B08C9-B504-429F-90F6-62A842549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76200" y="5715000"/>
            <a:ext cx="5791200" cy="381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Player Briefing </a:t>
            </a:r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94715-F81C-4573-BCE1-6FD9AA4927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6219217"/>
            <a:ext cx="6477000" cy="609600"/>
          </a:xfrm>
        </p:spPr>
        <p:txBody>
          <a:bodyPr>
            <a:normAutofit fontScale="85000" lnSpcReduction="20000"/>
          </a:bodyPr>
          <a:lstStyle/>
          <a:p>
            <a:endParaRPr lang="en-US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Chemical Fire with Burn and Pediatric Surge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98E38-4D02-4377-8868-DADCCAAB2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9F6D98-163E-47EC-91C0-75F2BCCF4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pPr lvl="1"/>
            <a:r>
              <a:rPr lang="en-US" dirty="0"/>
              <a:t>Players</a:t>
            </a:r>
          </a:p>
          <a:p>
            <a:pPr lvl="1"/>
            <a:r>
              <a:rPr lang="en-US" dirty="0"/>
              <a:t>Controllers/Evaluators</a:t>
            </a:r>
          </a:p>
          <a:p>
            <a:r>
              <a:rPr lang="en-US" dirty="0"/>
              <a:t>Documents</a:t>
            </a:r>
          </a:p>
          <a:p>
            <a:pPr lvl="1"/>
            <a:r>
              <a:rPr lang="en-US" dirty="0"/>
              <a:t>Player Handout</a:t>
            </a:r>
          </a:p>
          <a:p>
            <a:pPr lvl="1"/>
            <a:r>
              <a:rPr lang="en-US" dirty="0"/>
              <a:t>Waiver Form</a:t>
            </a:r>
          </a:p>
          <a:p>
            <a:pPr lvl="1"/>
            <a:r>
              <a:rPr lang="en-US" dirty="0"/>
              <a:t>Feedback Form</a:t>
            </a:r>
          </a:p>
          <a:p>
            <a:pPr lvl="1"/>
            <a:r>
              <a:rPr lang="en-US" dirty="0"/>
              <a:t>Exercise Plan</a:t>
            </a:r>
          </a:p>
        </p:txBody>
      </p:sp>
      <p:pic>
        <p:nvPicPr>
          <p:cNvPr id="7" name="Picture 6" descr="players assembling a steel frame canopy ">
            <a:extLst>
              <a:ext uri="{FF2B5EF4-FFF2-40B4-BE49-F238E27FC236}">
                <a16:creationId xmlns:a16="http://schemas.microsoft.com/office/drawing/2014/main" id="{8D06263B-D40E-4738-B392-09624D89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85025"/>
            <a:ext cx="3840813" cy="3029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C7BFE-135F-4789-93E0-431089BF8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6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C35168-0B67-496B-8D61-05F0A9EEDE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Briefing</a:t>
            </a:r>
            <a:r>
              <a:rPr lang="en-US" baseline="0" dirty="0"/>
              <a:t> Objectives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Player-specific information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[Identify roles and responsibilities during the exercise]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[Review day-of exercise details, such as locations and schedule]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[Review the activities that will take place after the exercise]</a:t>
            </a:r>
          </a:p>
          <a:p>
            <a:pPr>
              <a:buClrTx/>
            </a:pPr>
            <a:r>
              <a:rPr lang="en-US" dirty="0"/>
              <a:t>Exercise safety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[Identify rules and safety precautions]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197F4-45FA-4EF2-B062-03DBC0735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Exercise Purpose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purpose of this exercise is to test pre-selected capabilities and evaluate agency/organizational/facility response in alignment with current response plans.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FC55A-0B8F-4ED5-A376-869E812D1E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Exercise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/>
              <a:t>Threat/hazard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Chemical fire surge incident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Scenario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Chemical Fire with Burn and Pediatric Surge incident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Sponsor</a:t>
            </a:r>
            <a:endParaRPr lang="en-US" dirty="0"/>
          </a:p>
          <a:p>
            <a:pPr lvl="1"/>
            <a:r>
              <a:rPr lang="en-US" dirty="0"/>
              <a:t>California Department of Public Health (CDPH), Emergency Medical Services Authority (EMSA),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[Insert your agency/organization/facility]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Participating organizations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[Insert participating organizations]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2296C-06BB-42D2-9AE1-EB4915BD4B3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Exercise Scope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100" b="1" dirty="0">
                <a:solidFill>
                  <a:srgbClr val="002060"/>
                </a:solidFill>
              </a:rPr>
              <a:t>[Mission area(s)]</a:t>
            </a:r>
          </a:p>
          <a:p>
            <a:pPr>
              <a:buClr>
                <a:schemeClr val="tx1"/>
              </a:buClr>
            </a:pPr>
            <a:r>
              <a:rPr lang="en-US" sz="3100" b="1" dirty="0">
                <a:solidFill>
                  <a:srgbClr val="002060"/>
                </a:solidFill>
              </a:rPr>
              <a:t>[Exercise parameters]</a:t>
            </a:r>
          </a:p>
          <a:p>
            <a:pPr>
              <a:buClr>
                <a:schemeClr val="tx1"/>
              </a:buClr>
            </a:pPr>
            <a:r>
              <a:rPr lang="en-US" sz="3100" b="1" dirty="0">
                <a:solidFill>
                  <a:srgbClr val="002060"/>
                </a:solidFill>
              </a:rPr>
              <a:t>[Exercise duration]</a:t>
            </a:r>
          </a:p>
          <a:p>
            <a:pPr>
              <a:buClr>
                <a:schemeClr val="tx1"/>
              </a:buClr>
            </a:pPr>
            <a:r>
              <a:rPr lang="en-US" sz="3100" b="1" dirty="0">
                <a:solidFill>
                  <a:srgbClr val="002060"/>
                </a:solidFill>
              </a:rPr>
              <a:t>[Exercise location]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3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Objectives and Core Capabilities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b="1" dirty="0">
                <a:solidFill>
                  <a:srgbClr val="002060"/>
                </a:solidFill>
              </a:rPr>
              <a:t>[Exercise objective]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[Linked core capabilities]</a:t>
            </a:r>
          </a:p>
          <a:p>
            <a:pPr>
              <a:buClrTx/>
            </a:pPr>
            <a:r>
              <a:rPr lang="en-US" b="1" dirty="0">
                <a:solidFill>
                  <a:srgbClr val="002060"/>
                </a:solidFill>
              </a:rPr>
              <a:t>[Exercise objective]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[Linked core capabilities]</a:t>
            </a:r>
          </a:p>
          <a:p>
            <a:pPr>
              <a:buClrTx/>
            </a:pPr>
            <a:r>
              <a:rPr lang="en-US" b="1" dirty="0">
                <a:solidFill>
                  <a:srgbClr val="002060"/>
                </a:solidFill>
              </a:rPr>
              <a:t>[Exercise objective]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[Linked core capabilities]</a:t>
            </a:r>
          </a:p>
          <a:p>
            <a:pPr>
              <a:buClrTx/>
            </a:pPr>
            <a:r>
              <a:rPr lang="en-US" b="1" dirty="0">
                <a:solidFill>
                  <a:srgbClr val="002060"/>
                </a:solidFill>
              </a:rPr>
              <a:t>[Exercise objective]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[Linked core capabilities]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70E88-32BF-459A-98ED-AC5E99B8F41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Exercise Participants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  <a:tabLst>
                <a:tab pos="3316288" algn="l"/>
              </a:tabLst>
            </a:pPr>
            <a:r>
              <a:rPr lang="en-US" dirty="0"/>
              <a:t>Players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Observers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Controllers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Evaluators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Support staff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Media	</a:t>
            </a:r>
            <a:r>
              <a:rPr lang="en-US" b="1" dirty="0">
                <a:solidFill>
                  <a:srgbClr val="002060"/>
                </a:solidFill>
              </a:rPr>
              <a:t>[Insert color]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badges</a:t>
            </a:r>
          </a:p>
          <a:p>
            <a:pPr>
              <a:buClrTx/>
              <a:tabLst>
                <a:tab pos="3316288" algn="l"/>
              </a:tabLst>
            </a:pPr>
            <a:r>
              <a:rPr lang="en-US" dirty="0"/>
              <a:t>Actors	</a:t>
            </a:r>
            <a:r>
              <a:rPr lang="en-US" b="1" dirty="0">
                <a:solidFill>
                  <a:srgbClr val="002060"/>
                </a:solidFill>
              </a:rPr>
              <a:t>[Insert color] </a:t>
            </a:r>
            <a:r>
              <a:rPr lang="en-US" dirty="0"/>
              <a:t>badges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8542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ing PowerPoint 2011">
  <a:themeElements>
    <a:clrScheme name="Custom 6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E45819"/>
      </a:accent1>
      <a:accent2>
        <a:srgbClr val="0C6598"/>
      </a:accent2>
      <a:accent3>
        <a:srgbClr val="3A6823"/>
      </a:accent3>
      <a:accent4>
        <a:srgbClr val="4387C9"/>
      </a:accent4>
      <a:accent5>
        <a:srgbClr val="B3B3B3"/>
      </a:accent5>
      <a:accent6>
        <a:srgbClr val="E45819"/>
      </a:accent6>
      <a:hlink>
        <a:srgbClr val="4387C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DA5A59B87D361C479DD1968F68A864D5" ma:contentTypeVersion="4" ma:contentTypeDescription="Create a new document." ma:contentTypeScope="" ma:versionID="e4720275ad750504ee3f48ef03865664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607eac1176342789d35cd8f7fe0b7f9a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/>
    </off2d280d04f435e8ad65f64297220d7>
    <TaxCatchAll xmlns="a48324c4-7d20-48d3-8188-32763737222b">
      <Value>97</Value>
    </TaxCatchAll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25e340a5-d50c-48d7-adc0-a905fb7bff5c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6F9BCB-8B2B-411A-B995-6CF263B1FF1C}"/>
</file>

<file path=customXml/itemProps2.xml><?xml version="1.0" encoding="utf-8"?>
<ds:datastoreItem xmlns:ds="http://schemas.openxmlformats.org/officeDocument/2006/customXml" ds:itemID="{58A9605B-5AF6-4037-B4F8-D1014CE09684}"/>
</file>

<file path=customXml/itemProps3.xml><?xml version="1.0" encoding="utf-8"?>
<ds:datastoreItem xmlns:ds="http://schemas.openxmlformats.org/officeDocument/2006/customXml" ds:itemID="{E6C4BC3F-ADDF-4AD7-AB2F-64E854DC59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900</Words>
  <Application>Microsoft Office PowerPoint</Application>
  <PresentationFormat>Letter Paper (8.5x11 in)</PresentationFormat>
  <Paragraphs>139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Introducing PowerPoint 2011</vt:lpstr>
      <vt:lpstr>Directions for this template</vt:lpstr>
      <vt:lpstr>2023 Statewide Medical and Health Exercise </vt:lpstr>
      <vt:lpstr>Welcome</vt:lpstr>
      <vt:lpstr>Briefing Objectives </vt:lpstr>
      <vt:lpstr>Exercise Purpose</vt:lpstr>
      <vt:lpstr>Exercise Overview</vt:lpstr>
      <vt:lpstr>Exercise Scope</vt:lpstr>
      <vt:lpstr>Objectives and Core Capabilities</vt:lpstr>
      <vt:lpstr>Exercise Participants</vt:lpstr>
      <vt:lpstr>Exercise Assumptions</vt:lpstr>
      <vt:lpstr>Exercise Artificialities</vt:lpstr>
      <vt:lpstr>Schedule</vt:lpstr>
      <vt:lpstr>Exercise Safety</vt:lpstr>
      <vt:lpstr>Player Communications</vt:lpstr>
      <vt:lpstr>Player Instructions</vt:lpstr>
      <vt:lpstr>Player Instructions (continued)1</vt:lpstr>
      <vt:lpstr>Player Instructions (continued)2 </vt:lpstr>
      <vt:lpstr>Questions?</vt:lpstr>
      <vt:lpstr>2023 Statewide Medical and Health Exercise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Medical and Health Exercise Player Briefing Slide Deck</dc:title>
  <dc:subject>This slide deck serves as a template for exercise planners to use when briefing players on overall exercise guidelines before the exercise is conducted.</dc:subject>
  <dc:creator/>
  <cp:keywords>Statewide Medical and Health Exercise, Player Briefing, Slide Deck</cp:keywords>
  <dc:description/>
  <cp:lastModifiedBy/>
  <cp:revision>1</cp:revision>
  <dcterms:created xsi:type="dcterms:W3CDTF">2010-05-03T20:57:59Z</dcterms:created>
  <dcterms:modified xsi:type="dcterms:W3CDTF">2022-12-02T21:55:47Z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0x0101002CC577673628EB48993F371F1850BF7D00DA5A59B87D361C479DD1968F68A864D5</vt:lpwstr>
  </property>
  <property fmtid="{D5CDD505-2E9C-101B-9397-08002B2CF9AE}" pid="3" name="Content Language">
    <vt:lpwstr>97;#English|25e340a5-d50c-48d7-adc0-a905fb7bff5c</vt:lpwstr>
  </property>
  <property fmtid="{D5CDD505-2E9C-101B-9397-08002B2CF9AE}" pid="4" name="CDPH Audience">
    <vt:lpwstr/>
  </property>
  <property fmtid="{D5CDD505-2E9C-101B-9397-08002B2CF9AE}" pid="5" name="Topic">
    <vt:lpwstr/>
  </property>
  <property fmtid="{D5CDD505-2E9C-101B-9397-08002B2CF9AE}" pid="6" name="Program">
    <vt:lpwstr/>
  </property>
</Properties>
</file>