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3"/>
  </p:notesMasterIdLst>
  <p:handoutMasterIdLst>
    <p:handoutMasterId r:id="rId34"/>
  </p:handoutMasterIdLst>
  <p:sldIdLst>
    <p:sldId id="389" r:id="rId5"/>
    <p:sldId id="277" r:id="rId6"/>
    <p:sldId id="292" r:id="rId7"/>
    <p:sldId id="379" r:id="rId8"/>
    <p:sldId id="294" r:id="rId9"/>
    <p:sldId id="374" r:id="rId10"/>
    <p:sldId id="372" r:id="rId11"/>
    <p:sldId id="373" r:id="rId12"/>
    <p:sldId id="375" r:id="rId13"/>
    <p:sldId id="377" r:id="rId14"/>
    <p:sldId id="390" r:id="rId15"/>
    <p:sldId id="391" r:id="rId16"/>
    <p:sldId id="381" r:id="rId17"/>
    <p:sldId id="318" r:id="rId18"/>
    <p:sldId id="324" r:id="rId19"/>
    <p:sldId id="327" r:id="rId20"/>
    <p:sldId id="393" r:id="rId21"/>
    <p:sldId id="337" r:id="rId22"/>
    <p:sldId id="396" r:id="rId23"/>
    <p:sldId id="399" r:id="rId24"/>
    <p:sldId id="383" r:id="rId25"/>
    <p:sldId id="397" r:id="rId26"/>
    <p:sldId id="398" r:id="rId27"/>
    <p:sldId id="401" r:id="rId28"/>
    <p:sldId id="400" r:id="rId29"/>
    <p:sldId id="360" r:id="rId30"/>
    <p:sldId id="385" r:id="rId31"/>
    <p:sldId id="368" r:id="rId3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89"/>
            <p14:sldId id="277"/>
            <p14:sldId id="292"/>
            <p14:sldId id="379"/>
            <p14:sldId id="294"/>
            <p14:sldId id="374"/>
            <p14:sldId id="372"/>
            <p14:sldId id="373"/>
            <p14:sldId id="375"/>
            <p14:sldId id="377"/>
            <p14:sldId id="390"/>
            <p14:sldId id="391"/>
            <p14:sldId id="381"/>
            <p14:sldId id="318"/>
            <p14:sldId id="324"/>
            <p14:sldId id="327"/>
            <p14:sldId id="393"/>
            <p14:sldId id="337"/>
            <p14:sldId id="396"/>
            <p14:sldId id="399"/>
            <p14:sldId id="383"/>
            <p14:sldId id="397"/>
            <p14:sldId id="398"/>
            <p14:sldId id="401"/>
            <p14:sldId id="400"/>
            <p14:sldId id="360"/>
            <p14:sldId id="385"/>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539AD3"/>
    <a:srgbClr val="EB6E1F"/>
    <a:srgbClr val="49792F"/>
    <a:srgbClr val="FFFF66"/>
    <a:srgbClr val="FFF14B"/>
    <a:srgbClr val="5AA237"/>
    <a:srgbClr val="3A6823"/>
    <a:srgbClr val="4387C9"/>
    <a:srgbClr val="E4581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5" autoAdjust="0"/>
    <p:restoredTop sz="95814" autoAdjust="0"/>
  </p:normalViewPr>
  <p:slideViewPr>
    <p:cSldViewPr>
      <p:cViewPr varScale="1">
        <p:scale>
          <a:sx n="107" d="100"/>
          <a:sy n="107" d="100"/>
        </p:scale>
        <p:origin x="1392" y="96"/>
      </p:cViewPr>
      <p:guideLst>
        <p:guide orient="horz" pos="2160"/>
        <p:guide pos="2880"/>
      </p:guideLst>
    </p:cSldViewPr>
  </p:slideViewPr>
  <p:outlineViewPr>
    <p:cViewPr>
      <p:scale>
        <a:sx n="33" d="100"/>
        <a:sy n="33" d="100"/>
      </p:scale>
      <p:origin x="0" y="-3300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32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5453204" y="236438"/>
            <a:ext cx="829435" cy="374068"/>
            <a:chOff x="7620000" y="6224060"/>
            <a:chExt cx="1067736" cy="481540"/>
          </a:xfrm>
        </p:grpSpPr>
        <p:pic>
          <p:nvPicPr>
            <p:cNvPr id="11" name="Picture 10"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2" name="Picture 11"/>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5" name="Slide Number Placeholder 4"/>
          <p:cNvSpPr>
            <a:spLocks noGrp="1"/>
          </p:cNvSpPr>
          <p:nvPr>
            <p:ph type="sldNum" sz="quarter" idx="3"/>
          </p:nvPr>
        </p:nvSpPr>
        <p:spPr>
          <a:xfrm>
            <a:off x="3352800" y="8382000"/>
            <a:ext cx="2971800" cy="457200"/>
          </a:xfrm>
          <a:prstGeom prst="rect">
            <a:avLst/>
          </a:prstGeom>
        </p:spPr>
        <p:txBody>
          <a:bodyPr vert="horz" lIns="91440" tIns="45720" rIns="91440" bIns="45720" rtlCol="0" anchor="b"/>
          <a:lstStyle>
            <a:lvl1pPr algn="r">
              <a:defRPr sz="1200"/>
            </a:lvl1pPr>
          </a:lstStyle>
          <a:p>
            <a:fld id="{F59A06A4-FCEF-3649-A268-6D443A648C11}" type="slidenum">
              <a:rPr lang="en-US" sz="1000" smtClean="0">
                <a:solidFill>
                  <a:srgbClr val="EB6E1F"/>
                </a:solidFill>
                <a:latin typeface="Arial"/>
                <a:cs typeface="Arial"/>
              </a:rPr>
              <a:t>‹#›</a:t>
            </a:fld>
            <a:endParaRPr lang="en-US" sz="1000" dirty="0">
              <a:solidFill>
                <a:srgbClr val="EB6E1F"/>
              </a:solidFill>
              <a:latin typeface="Arial"/>
              <a:cs typeface="Arial"/>
            </a:endParaRPr>
          </a:p>
        </p:txBody>
      </p:sp>
      <p:sp>
        <p:nvSpPr>
          <p:cNvPr id="6" name="Header Placeholder 1"/>
          <p:cNvSpPr>
            <a:spLocks noGrp="1"/>
          </p:cNvSpPr>
          <p:nvPr>
            <p:ph type="hdr" sz="quarter"/>
          </p:nvPr>
        </p:nvSpPr>
        <p:spPr>
          <a:xfrm>
            <a:off x="523574" y="228600"/>
            <a:ext cx="4048426"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r>
              <a:rPr lang="en-US" sz="1000" dirty="0">
                <a:solidFill>
                  <a:srgbClr val="EB6E1F"/>
                </a:solidFill>
                <a:latin typeface="Arial"/>
                <a:cs typeface="Arial"/>
              </a:rPr>
              <a:t>STATEWIDE MEDICAL AND HEALTH EXERCISE</a:t>
            </a:r>
          </a:p>
          <a:p>
            <a:pPr>
              <a:defRPr/>
            </a:pPr>
            <a:r>
              <a:rPr lang="en-US" dirty="0">
                <a:solidFill>
                  <a:srgbClr val="EB6E1F"/>
                </a:solidFill>
                <a:latin typeface="Arial"/>
                <a:cs typeface="Arial"/>
              </a:rPr>
              <a:t>TABLETOP EXERCISE SLIDE PRESENTATION</a:t>
            </a:r>
          </a:p>
        </p:txBody>
      </p:sp>
    </p:spTree>
    <p:extLst>
      <p:ext uri="{BB962C8B-B14F-4D97-AF65-F5344CB8AC3E}">
        <p14:creationId xmlns:p14="http://schemas.microsoft.com/office/powerpoint/2010/main" val="42309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00F830A1-3891-4B82-A120-081866556DA0}" type="datetimeFigureOut">
              <a:rPr lang="en-US" smtClean="0"/>
              <a:pPr/>
              <a:t>3/26/2019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a:cs typeface="Arial"/>
              </a:defRPr>
            </a:lvl1pPr>
          </a:lstStyle>
          <a:p>
            <a:r>
              <a:rPr lang="en-US" dirty="0"/>
              <a:t>Last Revised: 3-22-17</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a:cs typeface="Arial"/>
              </a:defRPr>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196726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before the TTX scenario begins?</a:t>
            </a:r>
          </a:p>
          <a:p>
            <a:endParaRPr lang="en-US" dirty="0"/>
          </a:p>
          <a:p>
            <a:endParaRPr lang="en-US" dirty="0"/>
          </a:p>
        </p:txBody>
      </p:sp>
      <p:sp>
        <p:nvSpPr>
          <p:cNvPr id="4" name="Slide Number Placeholder 3"/>
          <p:cNvSpPr>
            <a:spLocks noGrp="1"/>
          </p:cNvSpPr>
          <p:nvPr>
            <p:ph type="sldNum" sz="quarter" idx="5"/>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311705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95441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364585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40392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63533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190740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*Ask participants to identify three strengths from the exercise*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*Ask participants to identify any areas for improvement (with a strengths-based perspective if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Run through the activities listed above to plan for the Functional Exercise</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56213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28</a:t>
            </a:fld>
            <a:endParaRPr lang="en-US" dirty="0"/>
          </a:p>
        </p:txBody>
      </p:sp>
    </p:spTree>
    <p:extLst>
      <p:ext uri="{BB962C8B-B14F-4D97-AF65-F5344CB8AC3E}">
        <p14:creationId xmlns:p14="http://schemas.microsoft.com/office/powerpoint/2010/main" val="338916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a number of [insert here] notations throughout this slide presentation. Exercise Planners are responsible for filling in [insert] brackets with information pertaining to their local jurisdiction/agency/organization. These brackets appear both in the actual slides AND in the Notes sections, so please make sure that all brackets are filled in before the day of the exercise.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34411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Arial" charset="0"/>
              <a:buAutoNum type="arabicPeriod"/>
            </a:pPr>
            <a:r>
              <a:rPr lang="en-US" sz="1200" dirty="0">
                <a:solidFill>
                  <a:srgbClr val="000000"/>
                </a:solidFill>
                <a:latin typeface="Arial" charset="0"/>
              </a:rPr>
              <a:t> Welcome Remarks</a:t>
            </a:r>
          </a:p>
          <a:p>
            <a:pPr>
              <a:lnSpc>
                <a:spcPct val="150000"/>
              </a:lnSpc>
              <a:buFont typeface="Arial" charset="0"/>
              <a:buAutoNum type="arabicPeriod"/>
            </a:pPr>
            <a:r>
              <a:rPr lang="en-US" sz="1200" dirty="0">
                <a:solidFill>
                  <a:srgbClr val="000000"/>
                </a:solidFill>
                <a:latin typeface="Arial" charset="0"/>
              </a:rPr>
              <a:t> Introduction of Exercise Planners &amp; Facilitators</a:t>
            </a:r>
          </a:p>
          <a:p>
            <a:pPr>
              <a:lnSpc>
                <a:spcPct val="150000"/>
              </a:lnSpc>
              <a:buFont typeface="Arial" charset="0"/>
              <a:buAutoNum type="arabicPeriod"/>
            </a:pPr>
            <a:r>
              <a:rPr lang="en-US" sz="1200" dirty="0">
                <a:solidFill>
                  <a:srgbClr val="000000"/>
                </a:solidFill>
                <a:latin typeface="Arial" charset="0"/>
              </a:rPr>
              <a:t> Participant Introductions</a:t>
            </a:r>
          </a:p>
          <a:p>
            <a:pPr>
              <a:lnSpc>
                <a:spcPct val="150000"/>
              </a:lnSpc>
              <a:buFont typeface="Arial" charset="0"/>
              <a:buAutoNum type="arabicPeriod"/>
            </a:pPr>
            <a:r>
              <a:rPr lang="en-US" sz="1200" dirty="0">
                <a:solidFill>
                  <a:srgbClr val="000000"/>
                </a:solidFill>
                <a:latin typeface="Arial" charset="0"/>
              </a:rPr>
              <a:t> Administrative Items</a:t>
            </a:r>
          </a:p>
          <a:p>
            <a:pPr>
              <a:lnSpc>
                <a:spcPct val="150000"/>
              </a:lnSpc>
              <a:buFont typeface="Arial" charset="0"/>
              <a:buAutoNum type="arabicPeriod"/>
            </a:pPr>
            <a:r>
              <a:rPr lang="en-US" sz="1200" dirty="0">
                <a:solidFill>
                  <a:srgbClr val="000000"/>
                </a:solidFill>
                <a:latin typeface="Arial" charset="0"/>
              </a:rPr>
              <a:t> Schedule Overview</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24608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yourselves to the people at your table. </a:t>
            </a:r>
          </a:p>
          <a:p>
            <a:endParaRPr lang="en-US" baseline="0" dirty="0"/>
          </a:p>
          <a:p>
            <a:r>
              <a:rPr lang="en-US" baseline="0" dirty="0"/>
              <a:t>It is recommended that Exercise Planners facilitate group introductions by having an Icebreaker question or activity if time allows. One example icebreaker question could be: “Name one or two real world events that you have responded to, participated in, or experienced yourself.”</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85060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403728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195116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capabilities and themes are</a:t>
            </a:r>
            <a:r>
              <a:rPr lang="en-US" baseline="0" dirty="0"/>
              <a:t> listed in the Statewide Medical and Health Exercise Multi-Year Training and Exercise Plan (MYTEP).</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200610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397004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215487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2" descr="section_bg.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73" y="-1357990"/>
            <a:ext cx="9150350" cy="2126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20000" y="6224060"/>
            <a:ext cx="1067736" cy="481540"/>
            <a:chOff x="7620000" y="6224060"/>
            <a:chExt cx="1067736" cy="481540"/>
          </a:xfrm>
        </p:grpSpPr>
        <p:pic>
          <p:nvPicPr>
            <p:cNvPr id="12" name="Picture 11" descr="logo_CDPH_vertical.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3" name="Picture 12"/>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15" name="Text Placeholder 15"/>
          <p:cNvSpPr>
            <a:spLocks noGrp="1"/>
          </p:cNvSpPr>
          <p:nvPr>
            <p:ph type="body" sz="quarter" idx="14" hasCustomPrompt="1"/>
          </p:nvPr>
        </p:nvSpPr>
        <p:spPr>
          <a:xfrm>
            <a:off x="457200" y="4953000"/>
            <a:ext cx="5791200" cy="381000"/>
          </a:xfrm>
        </p:spPr>
        <p:txBody>
          <a:bodyPr anchor="b">
            <a:normAutofit/>
          </a:bodyPr>
          <a:lstStyle>
            <a:lvl1pPr algn="l">
              <a:spcBef>
                <a:spcPts val="0"/>
              </a:spcBef>
              <a:buNone/>
              <a:defRPr lang="en-US" sz="2200" kern="1200" dirty="0" smtClean="0">
                <a:solidFill>
                  <a:srgbClr val="EB6E1F"/>
                </a:solidFill>
                <a:latin typeface="Arial"/>
                <a:ea typeface="+mn-ea"/>
                <a:cs typeface="Arial"/>
              </a:defRPr>
            </a:lvl1pPr>
          </a:lstStyle>
          <a:p>
            <a:pPr lvl="0"/>
            <a:r>
              <a:rPr lang="en-US" dirty="0"/>
              <a:t>CLICK TO EDIT MASTER SUBTITLE STYLE</a:t>
            </a:r>
          </a:p>
        </p:txBody>
      </p:sp>
      <p:sp>
        <p:nvSpPr>
          <p:cNvPr id="2" name="Title 1"/>
          <p:cNvSpPr>
            <a:spLocks noGrp="1"/>
          </p:cNvSpPr>
          <p:nvPr>
            <p:ph type="title" hasCustomPrompt="1"/>
          </p:nvPr>
        </p:nvSpPr>
        <p:spPr>
          <a:xfrm>
            <a:off x="457200" y="4343400"/>
            <a:ext cx="8458200" cy="609600"/>
          </a:xfrm>
          <a:prstGeom prst="rect">
            <a:avLst/>
          </a:prstGeom>
        </p:spPr>
        <p:txBody>
          <a:bodyPr anchor="b" anchorCtr="0">
            <a:normAutofit/>
          </a:bodyPr>
          <a:lstStyle>
            <a:lvl1pPr marL="0" indent="0">
              <a:defRPr lang="en-US" sz="3200" b="0" kern="1200" baseline="0">
                <a:solidFill>
                  <a:srgbClr val="EB6E1F"/>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pic>
        <p:nvPicPr>
          <p:cNvPr id="6" name="Picture 5" descr="This photo depicts a raft and rescuers assisting victims in a flood. ">
            <a:extLst>
              <a:ext uri="{FF2B5EF4-FFF2-40B4-BE49-F238E27FC236}">
                <a16:creationId xmlns:a16="http://schemas.microsoft.com/office/drawing/2014/main" id="{86D93869-DAB3-4A2A-B9CD-58542650CC8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768275"/>
            <a:ext cx="9144000" cy="3429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4" name="Group 13"/>
          <p:cNvGrpSpPr/>
          <p:nvPr userDrawn="1"/>
        </p:nvGrpSpPr>
        <p:grpSpPr>
          <a:xfrm>
            <a:off x="7827434" y="152400"/>
            <a:ext cx="1067736" cy="481540"/>
            <a:chOff x="7620000" y="6224060"/>
            <a:chExt cx="1067736" cy="481540"/>
          </a:xfrm>
        </p:grpSpPr>
        <p:pic>
          <p:nvPicPr>
            <p:cNvPr id="17" name="Picture 16"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8" name="Picture 17"/>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6" name="Slide Number Placeholder 5"/>
          <p:cNvSpPr>
            <a:spLocks noGrp="1"/>
          </p:cNvSpPr>
          <p:nvPr>
            <p:ph type="sldNum" sz="quarter" idx="12"/>
          </p:nvPr>
        </p:nvSpPr>
        <p:spPr/>
        <p:txBody>
          <a:bodyPr/>
          <a:lstStyle>
            <a:lvl1pPr>
              <a:defRPr>
                <a:solidFill>
                  <a:srgbClr val="E45819"/>
                </a:solidFill>
              </a:defRPr>
            </a:lvl1pPr>
          </a:lstStyle>
          <a:p>
            <a:fld id="{240D5ECE-8B49-45CD-BE81-EF81920D1969}" type="slidenum">
              <a:rPr lang="en-US" smtClean="0"/>
              <a:pPr/>
              <a:t>‹#›</a:t>
            </a:fld>
            <a:endParaRPr lang="en-US" dirty="0"/>
          </a:p>
        </p:txBody>
      </p:sp>
      <p:pic>
        <p:nvPicPr>
          <p:cNvPr id="12" name="Picture 2" descr="section_bg.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304800"/>
            <a:ext cx="9150350" cy="2093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4" hasCustomPrompt="1"/>
          </p:nvPr>
        </p:nvSpPr>
        <p:spPr>
          <a:xfrm>
            <a:off x="533400" y="1574285"/>
            <a:ext cx="5791200" cy="381000"/>
          </a:xfrm>
        </p:spPr>
        <p:txBody>
          <a:bodyPr anchor="b">
            <a:normAutofit/>
          </a:bodyPr>
          <a:lstStyle>
            <a:lvl1pPr algn="l">
              <a:buNone/>
              <a:defRPr lang="en-US" sz="2200" kern="1200" dirty="0" smtClean="0">
                <a:solidFill>
                  <a:srgbClr val="EB6E1F"/>
                </a:solidFill>
                <a:latin typeface="Arial"/>
                <a:ea typeface="+mn-ea"/>
                <a:cs typeface="Arial"/>
              </a:defRPr>
            </a:lvl1pPr>
          </a:lstStyle>
          <a:p>
            <a:pPr lvl="0"/>
            <a:r>
              <a:rPr lang="en-US" dirty="0"/>
              <a:t>CLICK TO EDIT MASTER SUBTITLE STYLE</a:t>
            </a:r>
          </a:p>
        </p:txBody>
      </p:sp>
      <p:sp>
        <p:nvSpPr>
          <p:cNvPr id="16" name="Title 1"/>
          <p:cNvSpPr>
            <a:spLocks noGrp="1"/>
          </p:cNvSpPr>
          <p:nvPr>
            <p:ph type="title" hasCustomPrompt="1"/>
          </p:nvPr>
        </p:nvSpPr>
        <p:spPr>
          <a:xfrm>
            <a:off x="533400" y="964685"/>
            <a:ext cx="8458200" cy="609600"/>
          </a:xfrm>
          <a:prstGeom prst="rect">
            <a:avLst/>
          </a:prstGeom>
        </p:spPr>
        <p:txBody>
          <a:bodyPr anchor="b" anchorCtr="0">
            <a:normAutofit/>
          </a:bodyPr>
          <a:lstStyle>
            <a:lvl1pPr marL="0" indent="0">
              <a:defRPr lang="en-US" sz="3600" b="0" kern="1200" baseline="0">
                <a:solidFill>
                  <a:srgbClr val="EB6E1F"/>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pic>
        <p:nvPicPr>
          <p:cNvPr id="3" name="Picture 2" descr="This photo depicts a large neighborhood with severe flooding. ">
            <a:extLst>
              <a:ext uri="{FF2B5EF4-FFF2-40B4-BE49-F238E27FC236}">
                <a16:creationId xmlns:a16="http://schemas.microsoft.com/office/drawing/2014/main" id="{D696F756-B0EA-4C68-B2F3-3157A88A95C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2397939"/>
            <a:ext cx="9144000" cy="369806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762000" y="1143000"/>
            <a:ext cx="7696200" cy="4876800"/>
          </a:xfrm>
        </p:spPr>
        <p:txBody>
          <a:bodyPr/>
          <a:lstStyle>
            <a:lvl1pPr marL="457200" indent="-457200">
              <a:buFont typeface="Arial"/>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4" hasCustomPrompt="1"/>
          </p:nvPr>
        </p:nvSpPr>
        <p:spPr>
          <a:xfrm>
            <a:off x="762000" y="228600"/>
            <a:ext cx="7696200" cy="8382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7"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EB6E1F"/>
                </a:solidFill>
              </a:rPr>
              <a:pPr/>
              <a:t>‹#›</a:t>
            </a:fld>
            <a:endParaRPr lang="en-US" dirty="0">
              <a:solidFill>
                <a:srgbClr val="EB6E1F"/>
              </a:solidFill>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33946"/>
            <a:ext cx="3886200" cy="4504854"/>
          </a:xfrm>
        </p:spPr>
        <p:txBody>
          <a:bodyPr/>
          <a:lstStyle>
            <a:lvl1pPr>
              <a:defRPr sz="2800">
                <a:solidFill>
                  <a:srgbClr val="262626"/>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3943"/>
            <a:ext cx="3886200" cy="4504853"/>
          </a:xfrm>
        </p:spPr>
        <p:txBody>
          <a:bodyPr/>
          <a:lstStyle>
            <a:lvl1pPr>
              <a:defRPr sz="2800">
                <a:solidFill>
                  <a:srgbClr val="262626"/>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EB6E1F"/>
                </a:solidFill>
              </a:rPr>
              <a:pPr/>
              <a:t>‹#›</a:t>
            </a:fld>
            <a:endParaRPr lang="en-US" dirty="0">
              <a:solidFill>
                <a:srgbClr val="EB6E1F"/>
              </a:solidFill>
            </a:endParaRPr>
          </a:p>
        </p:txBody>
      </p:sp>
      <p:sp>
        <p:nvSpPr>
          <p:cNvPr id="6"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5921769"/>
            <a:ext cx="91440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itle 1"/>
          <p:cNvSpPr>
            <a:spLocks noGrp="1"/>
          </p:cNvSpPr>
          <p:nvPr>
            <p:ph type="title" hasCustomPrompt="1"/>
          </p:nvPr>
        </p:nvSpPr>
        <p:spPr>
          <a:xfrm>
            <a:off x="1143000" y="1828800"/>
            <a:ext cx="7010400" cy="609600"/>
          </a:xfrm>
        </p:spPr>
        <p:txBody>
          <a:bodyPr/>
          <a:lstStyle>
            <a:lvl1pPr algn="l">
              <a:defRPr>
                <a:solidFill>
                  <a:schemeClr val="tx1"/>
                </a:solidFill>
              </a:defRPr>
            </a:lvl1pPr>
          </a:lstStyle>
          <a:p>
            <a:r>
              <a:rPr lang="en-US" dirty="0"/>
              <a:t>CLICK TO EDIT MASTER TITLE STYLE</a:t>
            </a:r>
          </a:p>
        </p:txBody>
      </p:sp>
      <p:pic>
        <p:nvPicPr>
          <p:cNvPr id="22" name="Picture 21" descr="CDPH_Logo_Horozontal_5X1_300dpi.jpg"/>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b="-13748"/>
          <a:stretch/>
        </p:blipFill>
        <p:spPr>
          <a:xfrm>
            <a:off x="228601" y="152400"/>
            <a:ext cx="2275536" cy="1981200"/>
          </a:xfrm>
          <a:prstGeom prst="rect">
            <a:avLst/>
          </a:prstGeom>
        </p:spPr>
      </p:pic>
      <p:pic>
        <p:nvPicPr>
          <p:cNvPr id="23"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0"/>
            <a:ext cx="9144000" cy="4085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chemeClr val="bg1"/>
                </a:solidFill>
              </a:rPr>
              <a:pPr/>
              <a:t>‹#›</a:t>
            </a:fld>
            <a:endParaRPr lang="en-US" dirty="0">
              <a:solidFill>
                <a:schemeClr val="bg1"/>
              </a:solidFill>
            </a:endParaRPr>
          </a:p>
        </p:txBody>
      </p:sp>
      <p:pic>
        <p:nvPicPr>
          <p:cNvPr id="25" name="Picture 24"/>
          <p:cNvPicPr>
            <a:picLocks noChangeAspect="1"/>
          </p:cNvPicPr>
          <p:nvPr userDrawn="1"/>
        </p:nvPicPr>
        <p:blipFill>
          <a:blip r:embed="rId5" cstate="email">
            <a:alphaModFix amt="40000"/>
            <a:extLst>
              <a:ext uri="{28A0092B-C50C-407E-A947-70E740481C1C}">
                <a14:useLocalDpi xmlns:a14="http://schemas.microsoft.com/office/drawing/2010/main"/>
              </a:ext>
            </a:extLst>
          </a:blip>
          <a:stretch>
            <a:fillRect/>
          </a:stretch>
        </p:blipFill>
        <p:spPr bwMode="auto">
          <a:xfrm>
            <a:off x="7010400" y="381000"/>
            <a:ext cx="1451883" cy="1447800"/>
          </a:xfrm>
          <a:prstGeom prst="rect">
            <a:avLst/>
          </a:prstGeom>
          <a:noFill/>
          <a:ln>
            <a:noFill/>
          </a:ln>
        </p:spPr>
      </p:pic>
      <p:sp>
        <p:nvSpPr>
          <p:cNvPr id="26" name="TextBox 25"/>
          <p:cNvSpPr txBox="1"/>
          <p:nvPr userDrawn="1"/>
        </p:nvSpPr>
        <p:spPr>
          <a:xfrm>
            <a:off x="495300" y="5854700"/>
            <a:ext cx="184666" cy="369332"/>
          </a:xfrm>
          <a:prstGeom prst="rect">
            <a:avLst/>
          </a:prstGeom>
          <a:noFill/>
        </p:spPr>
        <p:txBody>
          <a:bodyPr wrap="none" rtlCol="0">
            <a:spAutoFit/>
          </a:bodyPr>
          <a:lstStyle/>
          <a:p>
            <a:endParaRPr lang="en-US" dirty="0"/>
          </a:p>
        </p:txBody>
      </p:sp>
      <p:sp>
        <p:nvSpPr>
          <p:cNvPr id="27" name="TextBox 26"/>
          <p:cNvSpPr txBox="1"/>
          <p:nvPr userDrawn="1"/>
        </p:nvSpPr>
        <p:spPr>
          <a:xfrm>
            <a:off x="127000" y="5778500"/>
            <a:ext cx="184666" cy="369332"/>
          </a:xfrm>
          <a:prstGeom prst="rect">
            <a:avLst/>
          </a:prstGeom>
          <a:noFill/>
        </p:spPr>
        <p:txBody>
          <a:bodyPr wrap="none" rtlCol="0">
            <a:spAutoFit/>
          </a:bodyPr>
          <a:lstStyle/>
          <a:p>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grpSp>
        <p:nvGrpSpPr>
          <p:cNvPr id="10" name="Group 9"/>
          <p:cNvGrpSpPr/>
          <p:nvPr userDrawn="1"/>
        </p:nvGrpSpPr>
        <p:grpSpPr>
          <a:xfrm>
            <a:off x="7827434" y="152400"/>
            <a:ext cx="1067736" cy="481540"/>
            <a:chOff x="7620000" y="6224060"/>
            <a:chExt cx="1067736" cy="481540"/>
          </a:xfrm>
        </p:grpSpPr>
        <p:pic>
          <p:nvPicPr>
            <p:cNvPr id="11" name="Picture 10" descr="logo_CDPH_vertic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2" name="Picture 11"/>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
        <p:nvSpPr>
          <p:cNvPr id="14"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EB6E1F"/>
                </a:solidFill>
                <a:latin typeface="Arial"/>
                <a:ea typeface="+mn-ea"/>
                <a:cs typeface="Arial"/>
              </a:defRPr>
            </a:lvl1pPr>
          </a:lstStyle>
          <a:p>
            <a:pPr lvl="0"/>
            <a:r>
              <a:rPr lang="en-US" dirty="0"/>
              <a:t>CLICK TO EDIT MASTER SUBTITLE STYLE</a:t>
            </a:r>
          </a:p>
        </p:txBody>
      </p:sp>
      <p:sp>
        <p:nvSpPr>
          <p:cNvPr id="15"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EB6E1F"/>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pic>
        <p:nvPicPr>
          <p:cNvPr id="16" name="Picture 2" descr="section_bg.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6350" y="1853627"/>
            <a:ext cx="9144000" cy="2093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EB6E1F"/>
                </a:solidFill>
                <a:latin typeface="Arial"/>
                <a:cs typeface="Arial"/>
              </a:defRPr>
            </a:lvl1pPr>
          </a:lstStyle>
          <a:p>
            <a:fld id="{240D5ECE-8B49-45CD-BE81-EF81920D1969}" type="slidenum">
              <a:rPr lang="en-US" smtClean="0"/>
              <a:pPr/>
              <a:t>‹#›</a:t>
            </a:fld>
            <a:endParaRPr lang="en-US" dirty="0"/>
          </a:p>
        </p:txBody>
      </p:sp>
      <p:sp>
        <p:nvSpPr>
          <p:cNvPr id="10"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EB6E1F"/>
                </a:solidFill>
                <a:latin typeface="Arial"/>
                <a:cs typeface="Arial"/>
              </a:defRPr>
            </a:lvl1pPr>
          </a:lstStyle>
          <a:p>
            <a:fld id="{240D5ECE-8B49-45CD-BE81-EF81920D1969}" type="slidenum">
              <a:rPr lang="en-US" smtClean="0"/>
              <a:pPr/>
              <a:t>‹#›</a:t>
            </a:fld>
            <a:endParaRPr lang="en-US" dirty="0"/>
          </a:p>
        </p:txBody>
      </p:sp>
      <p:sp>
        <p:nvSpPr>
          <p:cNvPr id="10"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rgbClr val="EB6E1F"/>
                </a:solidFill>
              </a:rPr>
              <a:pPr/>
              <a:t>‹#›</a:t>
            </a:fld>
            <a:endParaRPr lang="en-US" dirty="0">
              <a:solidFill>
                <a:srgbClr val="EB6E1F"/>
              </a:solidFill>
            </a:endParaRPr>
          </a:p>
        </p:txBody>
      </p:sp>
      <p:sp>
        <p:nvSpPr>
          <p:cNvPr id="22" name="Text Placeholder 21"/>
          <p:cNvSpPr>
            <a:spLocks noGrp="1"/>
          </p:cNvSpPr>
          <p:nvPr>
            <p:ph type="body" sz="quarter" idx="13"/>
          </p:nvPr>
        </p:nvSpPr>
        <p:spPr>
          <a:xfrm>
            <a:off x="762000" y="1143000"/>
            <a:ext cx="76962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4" hasCustomPrompt="1"/>
          </p:nvPr>
        </p:nvSpPr>
        <p:spPr>
          <a:xfrm>
            <a:off x="762000" y="228600"/>
            <a:ext cx="7696200" cy="8382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417737733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0" y="0"/>
            <a:ext cx="91440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685800" y="6356350"/>
            <a:ext cx="2133600" cy="365125"/>
          </a:xfrm>
          <a:prstGeom prst="rect">
            <a:avLst/>
          </a:prstGeom>
        </p:spPr>
        <p:txBody>
          <a:bodyPr vert="horz" lIns="91440" tIns="45720" rIns="91440" bIns="45720" rtlCol="0" anchor="ctr"/>
          <a:lstStyle>
            <a:lvl1pPr algn="l">
              <a:defRPr sz="1400">
                <a:solidFill>
                  <a:srgbClr val="EB6E1F"/>
                </a:solidFill>
                <a:latin typeface="Arial"/>
                <a:cs typeface="Aria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762000" y="6172200"/>
            <a:ext cx="7955280" cy="0"/>
          </a:xfrm>
          <a:prstGeom prst="line">
            <a:avLst/>
          </a:prstGeom>
          <a:ln w="19050">
            <a:solidFill>
              <a:srgbClr val="E45819"/>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7620000" y="6224060"/>
            <a:ext cx="1067736" cy="481540"/>
            <a:chOff x="7620000" y="6224060"/>
            <a:chExt cx="1067736" cy="481540"/>
          </a:xfrm>
        </p:grpSpPr>
        <p:pic>
          <p:nvPicPr>
            <p:cNvPr id="14" name="Picture 13" descr="logo_CDPH_vertical.eps"/>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0000" y="6224060"/>
              <a:ext cx="545782" cy="457200"/>
            </a:xfrm>
            <a:prstGeom prst="rect">
              <a:avLst/>
            </a:prstGeom>
          </p:spPr>
        </p:pic>
        <p:pic>
          <p:nvPicPr>
            <p:cNvPr id="15" name="Picture 14"/>
            <p:cNvPicPr>
              <a:picLocks noChangeAspect="1"/>
            </p:cNvPicPr>
            <p:nvPr userDrawn="1"/>
          </p:nvPicPr>
          <p:blipFill>
            <a:blip r:embed="rId13" cstate="email">
              <a:alphaModFix/>
              <a:extLst>
                <a:ext uri="{28A0092B-C50C-407E-A947-70E740481C1C}">
                  <a14:useLocalDpi xmlns:a14="http://schemas.microsoft.com/office/drawing/2010/main"/>
                </a:ext>
              </a:extLst>
            </a:blip>
            <a:stretch>
              <a:fillRect/>
            </a:stretch>
          </p:blipFill>
          <p:spPr bwMode="auto">
            <a:xfrm>
              <a:off x="8242502" y="6261618"/>
              <a:ext cx="445234" cy="443982"/>
            </a:xfrm>
            <a:prstGeom prst="rect">
              <a:avLst/>
            </a:prstGeom>
            <a:noFill/>
            <a:ln>
              <a:noFill/>
            </a:ln>
          </p:spPr>
        </p:pic>
      </p:gr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60" r:id="rId6"/>
    <p:sldLayoutId id="2147483658" r:id="rId7"/>
    <p:sldLayoutId id="2147483659" r:id="rId8"/>
    <p:sldLayoutId id="2147483677" r:id="rId9"/>
  </p:sldLayoutIdLst>
  <p:transition spd="slow">
    <p:push dir="u"/>
  </p:transition>
  <p:txStyles>
    <p:titleStyle>
      <a:lvl1pPr algn="l" defTabSz="9144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914400" rtl="0" eaLnBrk="1" latinLnBrk="0" hangingPunct="1">
        <a:spcBef>
          <a:spcPct val="20000"/>
        </a:spcBef>
        <a:buClr>
          <a:srgbClr val="0079C2"/>
        </a:buClr>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californiamedicalhealthexercise.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209800"/>
            <a:ext cx="7772400" cy="3631763"/>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Use the Slide Master to make universal changes to the presentation, including inserting your organization’s logo.</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“View” tab &gt; “Master” &gt; “Slide Master”</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Replace placeholders (indicated by brackets [ ]) with information specific to your Functional Exercise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Update default date (</a:t>
            </a:r>
            <a:r>
              <a:rPr lang="en-US" sz="2200" dirty="0">
                <a:solidFill>
                  <a:srgbClr val="FF0000"/>
                </a:solidFill>
                <a:latin typeface="Arial" panose="020B0604020202020204" pitchFamily="34" charset="0"/>
                <a:cs typeface="Arial" panose="020B0604020202020204" pitchFamily="34" charset="0"/>
              </a:rPr>
              <a:t>January, 2019</a:t>
            </a:r>
            <a:r>
              <a:rPr lang="en-US" sz="2200" dirty="0">
                <a:latin typeface="Arial" panose="020B0604020202020204" pitchFamily="34" charset="0"/>
                <a:cs typeface="Arial" panose="020B0604020202020204" pitchFamily="34" charset="0"/>
              </a:rPr>
              <a:t>) used in slide deck with date specific to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any slides that are not relevant for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slide 1 after customizing your slide deck.</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Font size should not be smaller than 22 point.</a:t>
            </a:r>
          </a:p>
          <a:p>
            <a:r>
              <a:rPr lang="en-US" sz="1000" dirty="0">
                <a:latin typeface="Arial" panose="020B0604020202020204" pitchFamily="34" charset="0"/>
                <a:cs typeface="Arial" panose="020B0604020202020204" pitchFamily="34" charset="0"/>
              </a:rPr>
              <a:t>Revised 1/2019</a:t>
            </a:r>
          </a:p>
        </p:txBody>
      </p:sp>
      <p:sp>
        <p:nvSpPr>
          <p:cNvPr id="15" name="Title 2"/>
          <p:cNvSpPr>
            <a:spLocks noGrp="1"/>
          </p:cNvSpPr>
          <p:nvPr>
            <p:ph type="title"/>
          </p:nvPr>
        </p:nvSpPr>
        <p:spPr>
          <a:xfrm>
            <a:off x="914400" y="1676400"/>
            <a:ext cx="7010400" cy="762000"/>
          </a:xfrm>
        </p:spPr>
        <p:txBody>
          <a:bodyPr/>
          <a:lstStyle/>
          <a:p>
            <a:r>
              <a:rPr lang="en-US" dirty="0">
                <a:solidFill>
                  <a:srgbClr val="EB6E1F"/>
                </a:solidFill>
                <a:latin typeface="Arial" pitchFamily="34" charset="0"/>
                <a:cs typeface="Arial" pitchFamily="34" charset="0"/>
              </a:rPr>
              <a:t>DIRECTIONS FOR THIS TEMPLATE</a:t>
            </a:r>
            <a:endParaRPr lang="en-US" dirty="0"/>
          </a:p>
        </p:txBody>
      </p:sp>
    </p:spTree>
    <p:extLst>
      <p:ext uri="{BB962C8B-B14F-4D97-AF65-F5344CB8AC3E}">
        <p14:creationId xmlns:p14="http://schemas.microsoft.com/office/powerpoint/2010/main" val="2755798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photo depicts a flooded street with cars submerged.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2385969"/>
            <a:ext cx="3505200" cy="2337945"/>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3"/>
          </p:nvPr>
        </p:nvSpPr>
        <p:spPr>
          <a:xfrm>
            <a:off x="762000" y="1143000"/>
            <a:ext cx="4495800" cy="5029200"/>
          </a:xfrm>
        </p:spPr>
        <p:txBody>
          <a:bodyPr>
            <a:normAutofit lnSpcReduction="10000"/>
          </a:bodyPr>
          <a:lstStyle/>
          <a:p>
            <a:r>
              <a:rPr lang="en-US" dirty="0"/>
              <a:t>Exercise Guidelines</a:t>
            </a:r>
          </a:p>
          <a:p>
            <a:pPr lvl="1"/>
            <a:r>
              <a:rPr lang="en-US" sz="2400" dirty="0"/>
              <a:t>Open, low-stress, no-fault environment</a:t>
            </a:r>
          </a:p>
          <a:p>
            <a:pPr lvl="1"/>
            <a:r>
              <a:rPr lang="en-US" sz="2400" dirty="0"/>
              <a:t>Varying viewpoints are expected</a:t>
            </a:r>
          </a:p>
          <a:p>
            <a:pPr lvl="1"/>
            <a:r>
              <a:rPr lang="en-US" sz="2400" dirty="0"/>
              <a:t>Use current plans/capabilities</a:t>
            </a:r>
          </a:p>
          <a:p>
            <a:pPr lvl="1"/>
            <a:r>
              <a:rPr lang="en-US" sz="2400" dirty="0"/>
              <a:t>Consider different and innovative approaches</a:t>
            </a:r>
          </a:p>
          <a:p>
            <a:pPr lvl="1"/>
            <a:r>
              <a:rPr lang="en-US" sz="2400" dirty="0"/>
              <a:t>Issue identification is not as valuable as recommended actions and improvements</a:t>
            </a:r>
          </a:p>
        </p:txBody>
      </p:sp>
      <p:sp>
        <p:nvSpPr>
          <p:cNvPr id="5" name="Title 4"/>
          <p:cNvSpPr>
            <a:spLocks noGrp="1"/>
          </p:cNvSpPr>
          <p:nvPr>
            <p:ph type="title" idx="4294967295"/>
          </p:nvPr>
        </p:nvSpPr>
        <p:spPr/>
        <p:txBody>
          <a:bodyPr/>
          <a:lstStyle/>
          <a:p>
            <a:r>
              <a:rPr lang="en-US" dirty="0"/>
              <a:t>GENERAL INFORMATION</a:t>
            </a:r>
          </a:p>
        </p:txBody>
      </p:sp>
    </p:spTree>
    <p:extLst>
      <p:ext uri="{BB962C8B-B14F-4D97-AF65-F5344CB8AC3E}">
        <p14:creationId xmlns:p14="http://schemas.microsoft.com/office/powerpoint/2010/main" val="111271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dirty="0"/>
              <a:t>Assumptions</a:t>
            </a:r>
          </a:p>
          <a:p>
            <a:pPr lvl="1"/>
            <a:r>
              <a:rPr lang="en-US" sz="2600" dirty="0"/>
              <a:t>The exercise is conducted in a no-fault learning environment wherein capabilities, plans, systems, and processes will be evaluated</a:t>
            </a:r>
          </a:p>
          <a:p>
            <a:pPr lvl="1"/>
            <a:r>
              <a:rPr lang="en-US" sz="2600" dirty="0"/>
              <a:t>The exercise scenario is plausible, and events occur as they are presented</a:t>
            </a:r>
          </a:p>
          <a:p>
            <a:r>
              <a:rPr lang="en-US" dirty="0"/>
              <a:t>Artificialities</a:t>
            </a:r>
          </a:p>
          <a:p>
            <a:pPr lvl="1"/>
            <a:r>
              <a:rPr lang="en-US" sz="2600" dirty="0"/>
              <a:t>Impacts across the response community</a:t>
            </a:r>
          </a:p>
          <a:p>
            <a:pPr lvl="1"/>
            <a:r>
              <a:rPr lang="en-US" sz="2600" dirty="0"/>
              <a:t>Some time lapses may be artificially used to achieve the exercise objectives</a:t>
            </a:r>
          </a:p>
          <a:p>
            <a:pPr lvl="1"/>
            <a:r>
              <a:rPr lang="en-US" sz="2600" dirty="0"/>
              <a:t>See page </a:t>
            </a:r>
            <a:r>
              <a:rPr lang="en-US" sz="2600" b="1" dirty="0">
                <a:solidFill>
                  <a:srgbClr val="0079C2"/>
                </a:solidFill>
              </a:rPr>
              <a:t>[insert] </a:t>
            </a:r>
            <a:r>
              <a:rPr lang="en-US" sz="2600" dirty="0"/>
              <a:t>of your Situation Manual for more Assumptions &amp; Artificialities</a:t>
            </a:r>
          </a:p>
        </p:txBody>
      </p:sp>
      <p:sp>
        <p:nvSpPr>
          <p:cNvPr id="4" name="Title 3"/>
          <p:cNvSpPr>
            <a:spLocks noGrp="1"/>
          </p:cNvSpPr>
          <p:nvPr>
            <p:ph type="title" idx="4294967295"/>
          </p:nvPr>
        </p:nvSpPr>
        <p:spPr/>
        <p:txBody>
          <a:bodyPr/>
          <a:lstStyle/>
          <a:p>
            <a:r>
              <a:rPr lang="en-US" dirty="0"/>
              <a:t>GENERAL INFORMATION</a:t>
            </a:r>
          </a:p>
        </p:txBody>
      </p:sp>
    </p:spTree>
    <p:extLst>
      <p:ext uri="{BB962C8B-B14F-4D97-AF65-F5344CB8AC3E}">
        <p14:creationId xmlns:p14="http://schemas.microsoft.com/office/powerpoint/2010/main" val="420621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0" y="1143000"/>
            <a:ext cx="7620000" cy="4504854"/>
          </a:xfrm>
        </p:spPr>
        <p:txBody>
          <a:bodyPr>
            <a:normAutofit/>
          </a:bodyPr>
          <a:lstStyle/>
          <a:p>
            <a:r>
              <a:rPr lang="en-US" dirty="0"/>
              <a:t>Exercise Evaluation</a:t>
            </a:r>
          </a:p>
          <a:p>
            <a:pPr lvl="1"/>
            <a:r>
              <a:rPr lang="en-US" dirty="0"/>
              <a:t>Participant Feedback Forms</a:t>
            </a:r>
          </a:p>
          <a:p>
            <a:pPr lvl="1"/>
            <a:r>
              <a:rPr lang="en-US" dirty="0"/>
              <a:t>Exercise Evaluation Guides</a:t>
            </a:r>
          </a:p>
          <a:p>
            <a:pPr lvl="1"/>
            <a:r>
              <a:rPr lang="en-US" dirty="0"/>
              <a:t>Hot Wash Notes</a:t>
            </a:r>
          </a:p>
          <a:p>
            <a:r>
              <a:rPr lang="en-US" dirty="0"/>
              <a:t>Notes from today’s exercise may be used to design and implement the Functional Exercise (FE)</a:t>
            </a:r>
          </a:p>
        </p:txBody>
      </p:sp>
      <p:sp>
        <p:nvSpPr>
          <p:cNvPr id="4" name="Title 3"/>
          <p:cNvSpPr>
            <a:spLocks noGrp="1"/>
          </p:cNvSpPr>
          <p:nvPr>
            <p:ph type="title"/>
          </p:nvPr>
        </p:nvSpPr>
        <p:spPr/>
        <p:txBody>
          <a:bodyPr/>
          <a:lstStyle/>
          <a:p>
            <a:r>
              <a:rPr lang="en-US" dirty="0"/>
              <a:t>GENERAL INFORMATION</a:t>
            </a:r>
          </a:p>
        </p:txBody>
      </p:sp>
    </p:spTree>
    <p:extLst>
      <p:ext uri="{BB962C8B-B14F-4D97-AF65-F5344CB8AC3E}">
        <p14:creationId xmlns:p14="http://schemas.microsoft.com/office/powerpoint/2010/main" val="415688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458200" cy="609600"/>
          </a:xfrm>
        </p:spPr>
        <p:txBody>
          <a:bodyPr>
            <a:normAutofit fontScale="90000"/>
          </a:bodyPr>
          <a:lstStyle/>
          <a:p>
            <a:r>
              <a:rPr lang="en-US" dirty="0"/>
              <a:t>SCENARIO</a:t>
            </a:r>
          </a:p>
        </p:txBody>
      </p:sp>
    </p:spTree>
    <p:extLst>
      <p:ext uri="{BB962C8B-B14F-4D97-AF65-F5344CB8AC3E}">
        <p14:creationId xmlns:p14="http://schemas.microsoft.com/office/powerpoint/2010/main" val="285398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photo depicts a flooded intersection with a group of people waiting to get into a boat.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2319456"/>
            <a:ext cx="3788245" cy="2542938"/>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572000" y="1238250"/>
            <a:ext cx="4495800" cy="4705350"/>
          </a:xfrm>
        </p:spPr>
        <p:txBody>
          <a:bodyPr>
            <a:noAutofit/>
          </a:bodyPr>
          <a:lstStyle/>
          <a:p>
            <a:r>
              <a:rPr lang="en-US" sz="2400" dirty="0"/>
              <a:t>Responding Departments/ Agencies can include: </a:t>
            </a:r>
          </a:p>
          <a:p>
            <a:pPr lvl="1"/>
            <a:r>
              <a:rPr lang="en-US" sz="2200" dirty="0"/>
              <a:t>Emergency Medical Services (EMS) / Ambulance</a:t>
            </a:r>
          </a:p>
          <a:p>
            <a:pPr lvl="1"/>
            <a:r>
              <a:rPr lang="en-US" sz="2200" dirty="0"/>
              <a:t>Fire</a:t>
            </a:r>
          </a:p>
          <a:p>
            <a:pPr lvl="1"/>
            <a:r>
              <a:rPr lang="en-US" sz="2200" dirty="0"/>
              <a:t>Police</a:t>
            </a:r>
          </a:p>
          <a:p>
            <a:pPr lvl="1"/>
            <a:r>
              <a:rPr lang="en-US" sz="2200" dirty="0"/>
              <a:t>Search &amp; Rescue</a:t>
            </a:r>
          </a:p>
          <a:p>
            <a:pPr lvl="1"/>
            <a:r>
              <a:rPr lang="en-US" sz="2200" dirty="0"/>
              <a:t>Healthcare facilities</a:t>
            </a:r>
          </a:p>
          <a:p>
            <a:pPr lvl="1"/>
            <a:r>
              <a:rPr lang="en-US" sz="2200" dirty="0"/>
              <a:t>Media</a:t>
            </a:r>
          </a:p>
          <a:p>
            <a:pPr lvl="1"/>
            <a:r>
              <a:rPr lang="en-US" sz="2200" dirty="0"/>
              <a:t>Non Profit Organizations</a:t>
            </a:r>
          </a:p>
          <a:p>
            <a:pPr lvl="1"/>
            <a:r>
              <a:rPr lang="en-US" sz="2200" dirty="0"/>
              <a:t>Public Health</a:t>
            </a:r>
          </a:p>
          <a:p>
            <a:pPr lvl="1"/>
            <a:r>
              <a:rPr lang="en-US" sz="2200" dirty="0"/>
              <a:t>Medical Examiner / Coroner</a:t>
            </a:r>
          </a:p>
        </p:txBody>
      </p:sp>
      <p:sp>
        <p:nvSpPr>
          <p:cNvPr id="3" name="Title 2"/>
          <p:cNvSpPr>
            <a:spLocks noGrp="1"/>
          </p:cNvSpPr>
          <p:nvPr>
            <p:ph type="title"/>
          </p:nvPr>
        </p:nvSpPr>
        <p:spPr/>
        <p:txBody>
          <a:bodyPr>
            <a:noAutofit/>
          </a:bodyPr>
          <a:lstStyle/>
          <a:p>
            <a:r>
              <a:rPr lang="en-US" dirty="0"/>
              <a:t>BACKGROUND INFORMATION</a:t>
            </a:r>
          </a:p>
        </p:txBody>
      </p:sp>
    </p:spTree>
    <p:extLst>
      <p:ext uri="{BB962C8B-B14F-4D97-AF65-F5344CB8AC3E}">
        <p14:creationId xmlns:p14="http://schemas.microsoft.com/office/powerpoint/2010/main" val="63551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photo depicts a flooded dam.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828" y="2282165"/>
            <a:ext cx="4033172" cy="2683726"/>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029200" y="1143000"/>
            <a:ext cx="3886200" cy="4962057"/>
          </a:xfrm>
        </p:spPr>
        <p:txBody>
          <a:bodyPr>
            <a:normAutofit fontScale="92500"/>
          </a:bodyPr>
          <a:lstStyle/>
          <a:p>
            <a:r>
              <a:rPr lang="en-US" dirty="0"/>
              <a:t>Will there be enough:</a:t>
            </a:r>
          </a:p>
          <a:p>
            <a:pPr lvl="1"/>
            <a:r>
              <a:rPr lang="en-US" dirty="0"/>
              <a:t>Staff?</a:t>
            </a:r>
          </a:p>
          <a:p>
            <a:pPr lvl="1"/>
            <a:r>
              <a:rPr lang="en-US" dirty="0"/>
              <a:t>Space?</a:t>
            </a:r>
          </a:p>
          <a:p>
            <a:pPr lvl="1"/>
            <a:r>
              <a:rPr lang="en-US" dirty="0"/>
              <a:t>Supplies &amp; Equipment?</a:t>
            </a:r>
          </a:p>
          <a:p>
            <a:pPr lvl="1"/>
            <a:r>
              <a:rPr lang="en-US" dirty="0"/>
              <a:t>System? (i.e., patient tracking)</a:t>
            </a:r>
            <a:endParaRPr lang="en-US" sz="2000" dirty="0">
              <a:solidFill>
                <a:srgbClr val="FFC000"/>
              </a:solidFill>
            </a:endParaRPr>
          </a:p>
          <a:p>
            <a:r>
              <a:rPr lang="en-US" dirty="0"/>
              <a:t>Special considerations:</a:t>
            </a:r>
          </a:p>
          <a:p>
            <a:pPr lvl="1"/>
            <a:r>
              <a:rPr lang="en-US" sz="2000" dirty="0"/>
              <a:t>Evacuations</a:t>
            </a:r>
          </a:p>
          <a:p>
            <a:pPr lvl="1"/>
            <a:r>
              <a:rPr lang="en-US" sz="2000" dirty="0"/>
              <a:t>Staffing Impacts</a:t>
            </a:r>
          </a:p>
          <a:p>
            <a:pPr lvl="1"/>
            <a:r>
              <a:rPr lang="en-US" sz="2000" dirty="0"/>
              <a:t>Responder Safety</a:t>
            </a:r>
          </a:p>
          <a:p>
            <a:pPr lvl="1"/>
            <a:r>
              <a:rPr lang="en-US" sz="2000" dirty="0"/>
              <a:t>Public Messaging</a:t>
            </a:r>
          </a:p>
        </p:txBody>
      </p:sp>
      <p:sp>
        <p:nvSpPr>
          <p:cNvPr id="3" name="Title 2"/>
          <p:cNvSpPr>
            <a:spLocks noGrp="1"/>
          </p:cNvSpPr>
          <p:nvPr>
            <p:ph type="title"/>
          </p:nvPr>
        </p:nvSpPr>
        <p:spPr/>
        <p:txBody>
          <a:bodyPr>
            <a:noAutofit/>
          </a:bodyPr>
          <a:lstStyle/>
          <a:p>
            <a:r>
              <a:rPr lang="en-US" dirty="0"/>
              <a:t>BACKGROUND INFORMATION</a:t>
            </a:r>
          </a:p>
        </p:txBody>
      </p:sp>
    </p:spTree>
    <p:extLst>
      <p:ext uri="{BB962C8B-B14F-4D97-AF65-F5344CB8AC3E}">
        <p14:creationId xmlns:p14="http://schemas.microsoft.com/office/powerpoint/2010/main" val="108411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400" y="1219200"/>
            <a:ext cx="8610600" cy="4962057"/>
          </a:xfrm>
        </p:spPr>
        <p:txBody>
          <a:bodyPr>
            <a:noAutofit/>
          </a:bodyPr>
          <a:lstStyle/>
          <a:p>
            <a:pPr marL="0" indent="0">
              <a:buNone/>
            </a:pPr>
            <a:r>
              <a:rPr lang="en-US" sz="2000" b="1" i="1" dirty="0"/>
              <a:t>[One Month Pre Exercise] </a:t>
            </a:r>
            <a:endParaRPr lang="en-US" sz="2000" dirty="0"/>
          </a:p>
          <a:p>
            <a:pPr lvl="0"/>
            <a:r>
              <a:rPr lang="en-US" sz="2000" dirty="0"/>
              <a:t>Your region has had an unusually wet season, with a record amount of rainfall.  Extended rainfall has saturated the soil and caused runoff directly into streams and rivers, causing small area floods.  Wet weather is expected to continue, and a slow-moving low-pressure storm system continues to produce heavy rainfall.  Local street flooding has been continuous throughout the past month.  </a:t>
            </a:r>
          </a:p>
          <a:p>
            <a:pPr lvl="0"/>
            <a:r>
              <a:rPr lang="en-US" sz="2000" dirty="0"/>
              <a:t>The persistent rainfall has caused a </a:t>
            </a:r>
            <a:r>
              <a:rPr lang="en-US" sz="2000" b="1" dirty="0"/>
              <a:t>[levee, dam, aqueduct, river, etc.]</a:t>
            </a:r>
            <a:r>
              <a:rPr lang="en-US" sz="2000" dirty="0"/>
              <a:t> in your area to exceed the normal water elevation, and has been compromised. Officials have concerns that a failure could occur during future storms and this could result in a flash-flood scenario.  </a:t>
            </a:r>
          </a:p>
          <a:p>
            <a:pPr lvl="0"/>
            <a:r>
              <a:rPr lang="en-US" sz="2000" dirty="0"/>
              <a:t>Consider information regarding sand bag quantities, use, filling locations, delivery of sand bags, muscle walls, plastic sheeting, etc. </a:t>
            </a:r>
          </a:p>
          <a:p>
            <a:endParaRPr lang="en-US" sz="1500" dirty="0">
              <a:solidFill>
                <a:srgbClr val="FFC000"/>
              </a:solidFill>
            </a:endParaRPr>
          </a:p>
        </p:txBody>
      </p:sp>
      <p:sp>
        <p:nvSpPr>
          <p:cNvPr id="3" name="Title 2"/>
          <p:cNvSpPr>
            <a:spLocks noGrp="1"/>
          </p:cNvSpPr>
          <p:nvPr>
            <p:ph type="title"/>
          </p:nvPr>
        </p:nvSpPr>
        <p:spPr>
          <a:xfrm>
            <a:off x="762000" y="101600"/>
            <a:ext cx="7772400" cy="838200"/>
          </a:xfrm>
        </p:spPr>
        <p:txBody>
          <a:bodyPr/>
          <a:lstStyle/>
          <a:p>
            <a:r>
              <a:rPr lang="en-US" dirty="0"/>
              <a:t>PRE-INCIDENT INFORMATION</a:t>
            </a:r>
          </a:p>
        </p:txBody>
      </p:sp>
    </p:spTree>
    <p:extLst>
      <p:ext uri="{BB962C8B-B14F-4D97-AF65-F5344CB8AC3E}">
        <p14:creationId xmlns:p14="http://schemas.microsoft.com/office/powerpoint/2010/main" val="3426108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143000"/>
            <a:ext cx="8991600" cy="5308600"/>
          </a:xfrm>
        </p:spPr>
        <p:txBody>
          <a:bodyPr>
            <a:normAutofit/>
          </a:bodyPr>
          <a:lstStyle/>
          <a:p>
            <a:pPr marL="0" indent="0">
              <a:buNone/>
            </a:pPr>
            <a:r>
              <a:rPr lang="en-US" sz="2000" b="1" i="1" dirty="0"/>
              <a:t>[One Week Before Exercise] </a:t>
            </a:r>
          </a:p>
          <a:p>
            <a:pPr lvl="0"/>
            <a:r>
              <a:rPr lang="en-US" sz="2000" dirty="0"/>
              <a:t>During an intense and sudden rainstorm, flash flooding occurred on a </a:t>
            </a:r>
            <a:r>
              <a:rPr lang="en-US" sz="2000" b="1" dirty="0"/>
              <a:t>[Main Local Highway].</a:t>
            </a:r>
            <a:r>
              <a:rPr lang="en-US" sz="2000" dirty="0"/>
              <a:t>  Two vehicles were caught in the storm waters.  One vehicle, a truck, was pushed off the road and the driver was rescued by local authorities.  The other vehicle was pushed off the road and unfortunately was struck with debris and the driver was unable to exit the car and drowned.</a:t>
            </a:r>
          </a:p>
          <a:p>
            <a:pPr lvl="0"/>
            <a:r>
              <a:rPr lang="en-US" sz="2000" dirty="0"/>
              <a:t>The </a:t>
            </a:r>
            <a:r>
              <a:rPr lang="en-US" sz="2000" b="1" dirty="0"/>
              <a:t>[Local Health Department] </a:t>
            </a:r>
            <a:r>
              <a:rPr lang="en-US" sz="2000" dirty="0"/>
              <a:t>and news stations are reminding the public with “Turn Around, Don’t Drown” messages.  </a:t>
            </a:r>
          </a:p>
          <a:p>
            <a:pPr lvl="0"/>
            <a:r>
              <a:rPr lang="en-US" sz="2000" dirty="0"/>
              <a:t>Flooding of a local recreation area has caused the mass relocation of a homeless camp.  </a:t>
            </a:r>
            <a:r>
              <a:rPr lang="en-US" sz="2000" b="1" dirty="0"/>
              <a:t>[Your jurisdiction] </a:t>
            </a:r>
            <a:r>
              <a:rPr lang="en-US" sz="2000" dirty="0"/>
              <a:t>has had to establish a shelter for this newly displaced population.  </a:t>
            </a:r>
          </a:p>
          <a:p>
            <a:pPr lvl="0"/>
            <a:r>
              <a:rPr lang="en-US" sz="2000" dirty="0"/>
              <a:t>Local media is reporting widely on the storms headed to your area, and there are concerns that there may be additional flooding in the area. </a:t>
            </a:r>
          </a:p>
        </p:txBody>
      </p:sp>
      <p:sp>
        <p:nvSpPr>
          <p:cNvPr id="5" name="Title 2"/>
          <p:cNvSpPr>
            <a:spLocks noGrp="1"/>
          </p:cNvSpPr>
          <p:nvPr>
            <p:ph type="title"/>
          </p:nvPr>
        </p:nvSpPr>
        <p:spPr>
          <a:xfrm>
            <a:off x="762000" y="101600"/>
            <a:ext cx="7772400" cy="838200"/>
          </a:xfrm>
        </p:spPr>
        <p:txBody>
          <a:bodyPr/>
          <a:lstStyle/>
          <a:p>
            <a:r>
              <a:rPr lang="en-US" dirty="0"/>
              <a:t>PRE-INCIDENT INFORMATION</a:t>
            </a:r>
          </a:p>
        </p:txBody>
      </p:sp>
    </p:spTree>
    <p:extLst>
      <p:ext uri="{BB962C8B-B14F-4D97-AF65-F5344CB8AC3E}">
        <p14:creationId xmlns:p14="http://schemas.microsoft.com/office/powerpoint/2010/main" val="49000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8686800" cy="5105400"/>
          </a:xfrm>
        </p:spPr>
        <p:txBody>
          <a:bodyPr>
            <a:noAutofit/>
          </a:bodyPr>
          <a:lstStyle/>
          <a:p>
            <a:pPr marL="0" indent="0">
              <a:buNone/>
            </a:pPr>
            <a:r>
              <a:rPr lang="en-US" sz="2000" b="1" i="1" dirty="0"/>
              <a:t>[Week of Exercise]</a:t>
            </a:r>
          </a:p>
          <a:p>
            <a:pPr lvl="0"/>
            <a:r>
              <a:rPr lang="en-US" sz="2000" dirty="0"/>
              <a:t>The National Weather Service issues a [</a:t>
            </a:r>
            <a:r>
              <a:rPr lang="en-US" sz="2000" b="1" dirty="0"/>
              <a:t>Flood Watch]</a:t>
            </a:r>
            <a:r>
              <a:rPr lang="en-US" sz="2000" dirty="0"/>
              <a:t> for </a:t>
            </a:r>
            <a:r>
              <a:rPr lang="en-US" sz="2000" b="1" dirty="0"/>
              <a:t>[Your jurisdiction].  </a:t>
            </a:r>
            <a:r>
              <a:rPr lang="en-US" sz="2000" dirty="0"/>
              <a:t>The forecast calls for additional heavy rainfall, perhaps as much as 2-6 inches during the next 72 hours.  </a:t>
            </a:r>
          </a:p>
          <a:p>
            <a:pPr lvl="0"/>
            <a:r>
              <a:rPr lang="en-US" sz="2000" dirty="0"/>
              <a:t>The primary road used to access your facility is flooded and impassable.</a:t>
            </a:r>
          </a:p>
          <a:p>
            <a:pPr lvl="0"/>
            <a:r>
              <a:rPr lang="en-US" sz="2000" b="1" dirty="0"/>
              <a:t>[Your facility, organization] </a:t>
            </a:r>
            <a:r>
              <a:rPr lang="en-US" sz="2000" dirty="0"/>
              <a:t>has been contacted by the media to discuss the impact the road closure is having on your ability to provide services. </a:t>
            </a:r>
          </a:p>
          <a:p>
            <a:pPr marL="0" indent="0">
              <a:buNone/>
            </a:pPr>
            <a:endParaRPr lang="en-US" sz="2400" dirty="0"/>
          </a:p>
        </p:txBody>
      </p:sp>
      <p:sp>
        <p:nvSpPr>
          <p:cNvPr id="4" name="Title 3"/>
          <p:cNvSpPr>
            <a:spLocks noGrp="1"/>
          </p:cNvSpPr>
          <p:nvPr>
            <p:ph type="title"/>
          </p:nvPr>
        </p:nvSpPr>
        <p:spPr/>
        <p:txBody>
          <a:bodyPr/>
          <a:lstStyle/>
          <a:p>
            <a:r>
              <a:rPr lang="en-US" dirty="0"/>
              <a:t>INCIDENT INFORMATION</a:t>
            </a:r>
          </a:p>
        </p:txBody>
      </p:sp>
    </p:spTree>
    <p:extLst>
      <p:ext uri="{BB962C8B-B14F-4D97-AF65-F5344CB8AC3E}">
        <p14:creationId xmlns:p14="http://schemas.microsoft.com/office/powerpoint/2010/main" val="153269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8686800" cy="5105400"/>
          </a:xfrm>
        </p:spPr>
        <p:txBody>
          <a:bodyPr>
            <a:noAutofit/>
          </a:bodyPr>
          <a:lstStyle/>
          <a:p>
            <a:pPr marL="0" indent="0">
              <a:buNone/>
            </a:pPr>
            <a:r>
              <a:rPr lang="en-US" sz="2000" b="1" i="1" dirty="0"/>
              <a:t>[Day Before Exercise]</a:t>
            </a:r>
            <a:endParaRPr lang="en-US" sz="2000" i="1" dirty="0"/>
          </a:p>
          <a:p>
            <a:pPr lvl="0"/>
            <a:r>
              <a:rPr lang="en-US" sz="2000" dirty="0"/>
              <a:t>As the storm continues, the National Weather Service issues a </a:t>
            </a:r>
            <a:r>
              <a:rPr lang="en-US" sz="2000" b="1" dirty="0"/>
              <a:t>[Flash Flood Warning]</a:t>
            </a:r>
            <a:r>
              <a:rPr lang="en-US" sz="2000" dirty="0"/>
              <a:t> for </a:t>
            </a:r>
            <a:r>
              <a:rPr lang="en-US" sz="2000" b="1" dirty="0"/>
              <a:t>[Your jurisdiction].  </a:t>
            </a:r>
            <a:r>
              <a:rPr lang="en-US" sz="2000" dirty="0"/>
              <a:t>It is estimated that flash flooding may occur within 12 hours.</a:t>
            </a:r>
          </a:p>
          <a:p>
            <a:pPr lvl="0"/>
            <a:r>
              <a:rPr lang="en-US" sz="2000" dirty="0"/>
              <a:t>Areas around the facility are experiencing minor flooding, including the parking lot and garage.  </a:t>
            </a:r>
          </a:p>
          <a:p>
            <a:pPr lvl="0"/>
            <a:r>
              <a:rPr lang="en-US" sz="2000" dirty="0"/>
              <a:t>The </a:t>
            </a:r>
            <a:r>
              <a:rPr lang="en-US" sz="2000" b="1" dirty="0"/>
              <a:t>[local authority] </a:t>
            </a:r>
            <a:r>
              <a:rPr lang="en-US" sz="2000" dirty="0"/>
              <a:t>has issued a voluntary evacuation for</a:t>
            </a:r>
            <a:r>
              <a:rPr lang="en-US" sz="2000" b="1" dirty="0"/>
              <a:t> [insert County, City, Agency, Facility]</a:t>
            </a:r>
            <a:r>
              <a:rPr lang="en-US" sz="2000" dirty="0"/>
              <a:t> and as a result, </a:t>
            </a:r>
            <a:r>
              <a:rPr lang="en-US" sz="2000" b="1" dirty="0"/>
              <a:t>[Your facility, organization] </a:t>
            </a:r>
            <a:r>
              <a:rPr lang="en-US" sz="2000" dirty="0"/>
              <a:t>is beginning to experience staffing problems.  Road closures have affected the ability of some staff to report to work.  Other staff are asking to return home.  </a:t>
            </a:r>
          </a:p>
          <a:p>
            <a:pPr lvl="0"/>
            <a:r>
              <a:rPr lang="en-US" sz="2000" dirty="0"/>
              <a:t>Many local schools and child care facilities are closing early today. Your </a:t>
            </a:r>
            <a:r>
              <a:rPr lang="en-US" sz="2000" b="1" dirty="0"/>
              <a:t>[Agency, Facility]</a:t>
            </a:r>
            <a:r>
              <a:rPr lang="en-US" sz="2000" dirty="0"/>
              <a:t> is experiencing staffing problems. </a:t>
            </a:r>
          </a:p>
          <a:p>
            <a:pPr lvl="0"/>
            <a:r>
              <a:rPr lang="en-US" sz="2000" dirty="0"/>
              <a:t>Delivery drivers are unable to access your facility and you are not receiving critical shipments. </a:t>
            </a:r>
          </a:p>
        </p:txBody>
      </p:sp>
      <p:sp>
        <p:nvSpPr>
          <p:cNvPr id="4" name="Title 3"/>
          <p:cNvSpPr>
            <a:spLocks noGrp="1"/>
          </p:cNvSpPr>
          <p:nvPr>
            <p:ph type="title"/>
          </p:nvPr>
        </p:nvSpPr>
        <p:spPr/>
        <p:txBody>
          <a:bodyPr/>
          <a:lstStyle/>
          <a:p>
            <a:r>
              <a:rPr lang="en-US" dirty="0"/>
              <a:t>INCIDENT INFORMATION</a:t>
            </a:r>
          </a:p>
        </p:txBody>
      </p:sp>
    </p:spTree>
    <p:extLst>
      <p:ext uri="{BB962C8B-B14F-4D97-AF65-F5344CB8AC3E}">
        <p14:creationId xmlns:p14="http://schemas.microsoft.com/office/powerpoint/2010/main" val="3767089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 y="5638800"/>
            <a:ext cx="5105400" cy="430887"/>
          </a:xfrm>
          <a:prstGeom prst="rect">
            <a:avLst/>
          </a:prstGeom>
          <a:noFill/>
          <a:ln>
            <a:noFill/>
          </a:ln>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200" b="1" dirty="0">
                <a:solidFill>
                  <a:srgbClr val="0079C2"/>
                </a:solidFill>
                <a:latin typeface="Arial" charset="0"/>
                <a:cs typeface="Arial" charset="0"/>
              </a:rPr>
              <a:t>[Exercise Name / Exercise Date]</a:t>
            </a:r>
          </a:p>
        </p:txBody>
      </p:sp>
      <p:sp>
        <p:nvSpPr>
          <p:cNvPr id="4" name="Text Placeholder 3"/>
          <p:cNvSpPr>
            <a:spLocks noGrp="1"/>
          </p:cNvSpPr>
          <p:nvPr>
            <p:ph type="body" sz="quarter" idx="14"/>
          </p:nvPr>
        </p:nvSpPr>
        <p:spPr>
          <a:xfrm>
            <a:off x="0" y="4876800"/>
            <a:ext cx="9144000" cy="573687"/>
          </a:xfrm>
          <a:solidFill>
            <a:srgbClr val="49792F"/>
          </a:solidFill>
        </p:spPr>
        <p:txBody>
          <a:bodyPr bIns="137160">
            <a:normAutofit/>
          </a:bodyPr>
          <a:lstStyle/>
          <a:p>
            <a:pPr>
              <a:spcAft>
                <a:spcPts val="600"/>
              </a:spcAft>
            </a:pPr>
            <a:r>
              <a:rPr lang="en-US" dirty="0"/>
              <a:t>      </a:t>
            </a:r>
            <a:r>
              <a:rPr lang="en-US" dirty="0">
                <a:solidFill>
                  <a:schemeClr val="bg1"/>
                </a:solidFill>
              </a:rPr>
              <a:t>TABLETOP EXERCISE</a:t>
            </a:r>
          </a:p>
        </p:txBody>
      </p:sp>
      <p:sp>
        <p:nvSpPr>
          <p:cNvPr id="2" name="Title 1"/>
          <p:cNvSpPr>
            <a:spLocks noGrp="1"/>
          </p:cNvSpPr>
          <p:nvPr>
            <p:ph type="title"/>
          </p:nvPr>
        </p:nvSpPr>
        <p:spPr>
          <a:xfrm>
            <a:off x="457200" y="4065440"/>
            <a:ext cx="8458200" cy="609600"/>
          </a:xfrm>
        </p:spPr>
        <p:txBody>
          <a:bodyPr>
            <a:normAutofit fontScale="90000"/>
          </a:bodyPr>
          <a:lstStyle/>
          <a:p>
            <a:r>
              <a:rPr lang="en-US" sz="2200" b="1" dirty="0">
                <a:solidFill>
                  <a:srgbClr val="0079C2"/>
                </a:solidFill>
              </a:rPr>
              <a:t>[INSERT YEAR] </a:t>
            </a:r>
            <a:r>
              <a:rPr lang="en-US" sz="2200" dirty="0"/>
              <a:t>STATEWIDE MEDICAL AND HEALTH EXERCISE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INCIDENT </a:t>
            </a:r>
            <a:r>
              <a:rPr lang="en-US" dirty="0" smtClean="0"/>
              <a:t>INFORMATION</a:t>
            </a:r>
            <a:endParaRPr lang="en-US" dirty="0"/>
          </a:p>
        </p:txBody>
      </p:sp>
      <p:sp>
        <p:nvSpPr>
          <p:cNvPr id="2" name="Text Placeholder 1"/>
          <p:cNvSpPr>
            <a:spLocks noGrp="1"/>
          </p:cNvSpPr>
          <p:nvPr>
            <p:ph type="body" sz="quarter" idx="4294967295"/>
          </p:nvPr>
        </p:nvSpPr>
        <p:spPr>
          <a:xfrm>
            <a:off x="381000" y="1143000"/>
            <a:ext cx="8458200" cy="4876800"/>
          </a:xfrm>
        </p:spPr>
        <p:txBody>
          <a:bodyPr>
            <a:normAutofit fontScale="47500" lnSpcReduction="20000"/>
          </a:bodyPr>
          <a:lstStyle/>
          <a:p>
            <a:pPr marL="0" lvl="0" indent="0">
              <a:buNone/>
            </a:pPr>
            <a:r>
              <a:rPr lang="en-US" sz="4200" b="1" i="1" dirty="0"/>
              <a:t>[Day of Exercise]</a:t>
            </a:r>
            <a:endParaRPr lang="en-US" sz="4200" dirty="0"/>
          </a:p>
          <a:p>
            <a:pPr lvl="0">
              <a:lnSpc>
                <a:spcPct val="120000"/>
              </a:lnSpc>
            </a:pPr>
            <a:r>
              <a:rPr lang="en-US" sz="4200" dirty="0"/>
              <a:t>The </a:t>
            </a:r>
            <a:r>
              <a:rPr lang="en-US" sz="4200" b="1" dirty="0"/>
              <a:t>[local authority] </a:t>
            </a:r>
            <a:r>
              <a:rPr lang="en-US" sz="4200" dirty="0"/>
              <a:t>has issued a </a:t>
            </a:r>
            <a:r>
              <a:rPr lang="en-US" sz="4200" b="1" dirty="0"/>
              <a:t>[mandatory evacuation]</a:t>
            </a:r>
            <a:r>
              <a:rPr lang="en-US" sz="4200" dirty="0"/>
              <a:t> for</a:t>
            </a:r>
            <a:r>
              <a:rPr lang="en-US" sz="4200" b="1" dirty="0"/>
              <a:t> [insert County, City, Agency, Facility]</a:t>
            </a:r>
            <a:r>
              <a:rPr lang="en-US" sz="4200" dirty="0"/>
              <a:t>.</a:t>
            </a:r>
          </a:p>
          <a:p>
            <a:pPr lvl="0">
              <a:lnSpc>
                <a:spcPct val="120000"/>
              </a:lnSpc>
            </a:pPr>
            <a:r>
              <a:rPr lang="en-US" sz="4200" dirty="0"/>
              <a:t>Floodwaters reach your facility and cause significant damage on the first floor and supply storage areas.  </a:t>
            </a:r>
          </a:p>
          <a:p>
            <a:pPr lvl="0">
              <a:lnSpc>
                <a:spcPct val="120000"/>
              </a:lnSpc>
            </a:pPr>
            <a:r>
              <a:rPr lang="en-US" sz="4200" dirty="0"/>
              <a:t>Large parts of</a:t>
            </a:r>
            <a:r>
              <a:rPr lang="en-US" sz="4200" b="1" dirty="0"/>
              <a:t> [insert County, City]</a:t>
            </a:r>
            <a:r>
              <a:rPr lang="en-US" sz="4200" dirty="0"/>
              <a:t> are without power, and some areas are without water.</a:t>
            </a:r>
          </a:p>
          <a:p>
            <a:pPr lvl="0">
              <a:lnSpc>
                <a:spcPct val="120000"/>
              </a:lnSpc>
            </a:pPr>
            <a:r>
              <a:rPr lang="en-US" sz="4200" dirty="0"/>
              <a:t>In some areas, residents have to be rescued from flooded homes and vehicles. </a:t>
            </a:r>
          </a:p>
          <a:p>
            <a:pPr lvl="0">
              <a:lnSpc>
                <a:spcPct val="120000"/>
              </a:lnSpc>
            </a:pPr>
            <a:r>
              <a:rPr lang="en-US" sz="4200" dirty="0"/>
              <a:t>Roadways remain flooded and impassable.</a:t>
            </a:r>
          </a:p>
          <a:p>
            <a:pPr lvl="0">
              <a:lnSpc>
                <a:spcPct val="120000"/>
              </a:lnSpc>
            </a:pPr>
            <a:r>
              <a:rPr lang="en-US" sz="4200" dirty="0"/>
              <a:t>Police officers have established a perimeter around heavily damaged areas, including your organization, and are not allowing anyone to enter for safety reasons.</a:t>
            </a:r>
            <a:r>
              <a:rPr lang="en-US" sz="4200" b="1" dirty="0"/>
              <a:t/>
            </a:r>
            <a:br>
              <a:rPr lang="en-US" sz="4200" b="1" dirty="0"/>
            </a:br>
            <a:r>
              <a:rPr lang="en-US" b="1" dirty="0"/>
              <a:t/>
            </a:r>
            <a:br>
              <a:rPr lang="en-US" b="1" dirty="0"/>
            </a:br>
            <a:endParaRPr lang="en-US" dirty="0"/>
          </a:p>
        </p:txBody>
      </p:sp>
    </p:spTree>
    <p:extLst>
      <p:ext uri="{BB962C8B-B14F-4D97-AF65-F5344CB8AC3E}">
        <p14:creationId xmlns:p14="http://schemas.microsoft.com/office/powerpoint/2010/main" val="175040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ussion Round Tab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3352800"/>
            <a:ext cx="3733800" cy="2489200"/>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3"/>
          </p:nvPr>
        </p:nvSpPr>
        <p:spPr/>
        <p:txBody>
          <a:bodyPr>
            <a:normAutofit fontScale="77500" lnSpcReduction="20000"/>
          </a:bodyPr>
          <a:lstStyle/>
          <a:p>
            <a:r>
              <a:rPr lang="en-US" dirty="0"/>
              <a:t>Elect a group spokesperson</a:t>
            </a:r>
          </a:p>
          <a:p>
            <a:r>
              <a:rPr lang="en-US" dirty="0"/>
              <a:t>Use the Situation Manual and exercise materials to take notes</a:t>
            </a:r>
          </a:p>
          <a:p>
            <a:r>
              <a:rPr lang="en-US" dirty="0"/>
              <a:t>Focus on</a:t>
            </a:r>
          </a:p>
          <a:p>
            <a:pPr lvl="1"/>
            <a:r>
              <a:rPr lang="en-US" dirty="0"/>
              <a:t>Strengths</a:t>
            </a:r>
          </a:p>
          <a:p>
            <a:pPr lvl="1"/>
            <a:r>
              <a:rPr lang="en-US" dirty="0"/>
              <a:t>Areas for improvement</a:t>
            </a:r>
          </a:p>
          <a:p>
            <a:r>
              <a:rPr lang="en-US" dirty="0"/>
              <a:t>As it pertains to: </a:t>
            </a:r>
          </a:p>
          <a:p>
            <a:pPr lvl="1"/>
            <a:r>
              <a:rPr lang="en-US" dirty="0"/>
              <a:t>Doctrine</a:t>
            </a:r>
          </a:p>
          <a:p>
            <a:pPr lvl="1"/>
            <a:r>
              <a:rPr lang="en-US" dirty="0"/>
              <a:t>Organization</a:t>
            </a:r>
          </a:p>
          <a:p>
            <a:pPr lvl="1"/>
            <a:r>
              <a:rPr lang="en-US" dirty="0"/>
              <a:t>Personnel</a:t>
            </a:r>
          </a:p>
          <a:p>
            <a:pPr lvl="1"/>
            <a:r>
              <a:rPr lang="en-US" dirty="0"/>
              <a:t>Training</a:t>
            </a:r>
          </a:p>
          <a:p>
            <a:pPr lvl="1"/>
            <a:r>
              <a:rPr lang="en-US" dirty="0"/>
              <a:t>Equipment</a:t>
            </a:r>
          </a:p>
          <a:p>
            <a:pPr lvl="1"/>
            <a:r>
              <a:rPr lang="en-US" dirty="0"/>
              <a:t>Support</a:t>
            </a:r>
          </a:p>
        </p:txBody>
      </p:sp>
      <p:sp>
        <p:nvSpPr>
          <p:cNvPr id="5" name="Title 4"/>
          <p:cNvSpPr>
            <a:spLocks noGrp="1"/>
          </p:cNvSpPr>
          <p:nvPr>
            <p:ph type="title" idx="4294967295"/>
          </p:nvPr>
        </p:nvSpPr>
        <p:spPr/>
        <p:txBody>
          <a:bodyPr/>
          <a:lstStyle/>
          <a:p>
            <a:r>
              <a:rPr lang="en-US" dirty="0"/>
              <a:t>DISCUSSION FORMAT</a:t>
            </a:r>
          </a:p>
        </p:txBody>
      </p:sp>
    </p:spTree>
    <p:extLst>
      <p:ext uri="{BB962C8B-B14F-4D97-AF65-F5344CB8AC3E}">
        <p14:creationId xmlns:p14="http://schemas.microsoft.com/office/powerpoint/2010/main" val="3405459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219200"/>
            <a:ext cx="7924800" cy="4876800"/>
          </a:xfrm>
        </p:spPr>
        <p:txBody>
          <a:bodyPr>
            <a:normAutofit fontScale="70000" lnSpcReduction="20000"/>
          </a:bodyPr>
          <a:lstStyle/>
          <a:p>
            <a:pPr marL="514350" lvl="0" indent="-514350">
              <a:buFont typeface="+mj-lt"/>
              <a:buAutoNum type="arabicPeriod"/>
            </a:pPr>
            <a:r>
              <a:rPr lang="en-US" dirty="0"/>
              <a:t>Does your organization have an emergency preparedness plan to address potential flooding or weather related issues? </a:t>
            </a:r>
          </a:p>
          <a:p>
            <a:pPr marL="514350" lvl="0" indent="-514350">
              <a:buFont typeface="+mj-lt"/>
              <a:buAutoNum type="arabicPeriod"/>
            </a:pPr>
            <a:r>
              <a:rPr lang="en-US" dirty="0"/>
              <a:t>If so, does that plan address potential utility failures, rapid evacuation, supply shortages, equipment failure (e.g., equipment stored in the basement)?</a:t>
            </a:r>
          </a:p>
          <a:p>
            <a:pPr marL="514350" lvl="0" indent="-514350">
              <a:buFont typeface="+mj-lt"/>
              <a:buAutoNum type="arabicPeriod"/>
            </a:pPr>
            <a:r>
              <a:rPr lang="en-US" dirty="0"/>
              <a:t>What resources such as action planning procedures and forms are used to document and guide the response and recovery process?</a:t>
            </a:r>
          </a:p>
          <a:p>
            <a:pPr marL="514350" lvl="0" indent="-514350">
              <a:buFont typeface="+mj-lt"/>
              <a:buAutoNum type="arabicPeriod"/>
            </a:pPr>
            <a:r>
              <a:rPr lang="en-US" dirty="0"/>
              <a:t>What is your process for receiving and disseminating critical information (Situational Reports) internally and externally with government and non-government partners?</a:t>
            </a:r>
          </a:p>
          <a:p>
            <a:pPr marL="514350" indent="-514350">
              <a:buFont typeface="+mj-lt"/>
              <a:buAutoNum type="arabicPeriod"/>
            </a:pPr>
            <a:r>
              <a:rPr lang="en-US" dirty="0"/>
              <a:t>What is the process and format for submitting situation reports from the field or local level to the Medical and Health Operational Area Coordinator (MHOAC) Program? </a:t>
            </a:r>
            <a:endParaRPr lang="en-US" sz="1600" dirty="0"/>
          </a:p>
        </p:txBody>
      </p:sp>
      <p:sp>
        <p:nvSpPr>
          <p:cNvPr id="5" name="Title 4"/>
          <p:cNvSpPr>
            <a:spLocks noGrp="1"/>
          </p:cNvSpPr>
          <p:nvPr>
            <p:ph type="title" idx="4294967295"/>
          </p:nvPr>
        </p:nvSpPr>
        <p:spPr/>
        <p:txBody>
          <a:bodyPr/>
          <a:lstStyle/>
          <a:p>
            <a:r>
              <a:rPr lang="en-US" dirty="0"/>
              <a:t>DISCUSSION FORMAT</a:t>
            </a:r>
          </a:p>
        </p:txBody>
      </p:sp>
    </p:spTree>
    <p:extLst>
      <p:ext uri="{BB962C8B-B14F-4D97-AF65-F5344CB8AC3E}">
        <p14:creationId xmlns:p14="http://schemas.microsoft.com/office/powerpoint/2010/main" val="211927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219200"/>
            <a:ext cx="7924800" cy="4953000"/>
          </a:xfrm>
        </p:spPr>
        <p:txBody>
          <a:bodyPr>
            <a:noAutofit/>
          </a:bodyPr>
          <a:lstStyle/>
          <a:p>
            <a:pPr marL="514350" lvl="0" indent="-514350">
              <a:lnSpc>
                <a:spcPct val="80000"/>
              </a:lnSpc>
              <a:spcBef>
                <a:spcPts val="528"/>
              </a:spcBef>
              <a:buFont typeface="+mj-lt"/>
              <a:buAutoNum type="arabicPeriod" startAt="6"/>
            </a:pPr>
            <a:r>
              <a:rPr lang="en-US" sz="2200" dirty="0"/>
              <a:t>How do you, at the field or local level, receive situation updates and other information from the Medical and Health Operational Area Coordinator (MHOAC)?</a:t>
            </a:r>
          </a:p>
          <a:p>
            <a:pPr marL="514350" lvl="0" indent="-514350">
              <a:lnSpc>
                <a:spcPct val="80000"/>
              </a:lnSpc>
              <a:spcBef>
                <a:spcPts val="528"/>
              </a:spcBef>
              <a:buFont typeface="+mj-lt"/>
              <a:buAutoNum type="arabicPeriod" startAt="6"/>
            </a:pPr>
            <a:r>
              <a:rPr lang="en-US" sz="2200" dirty="0"/>
              <a:t>What redundant communication systems are in place for use in incidents like this (e.g., CAHAN, </a:t>
            </a:r>
            <a:r>
              <a:rPr lang="en-US" sz="2200" dirty="0" err="1"/>
              <a:t>ReddiNet</a:t>
            </a:r>
            <a:r>
              <a:rPr lang="en-US" sz="2200" dirty="0"/>
              <a:t>, Web EOC, etc.)? If these systems exist, how are they tested?</a:t>
            </a:r>
          </a:p>
          <a:p>
            <a:pPr marL="514350" lvl="0" indent="-514350">
              <a:lnSpc>
                <a:spcPct val="80000"/>
              </a:lnSpc>
              <a:spcBef>
                <a:spcPts val="528"/>
              </a:spcBef>
              <a:buFont typeface="+mj-lt"/>
              <a:buAutoNum type="arabicPeriod" startAt="6"/>
            </a:pPr>
            <a:r>
              <a:rPr lang="en-US" sz="2200" dirty="0"/>
              <a:t>How will you communicate your situation status to your staff and with external agencies?</a:t>
            </a:r>
          </a:p>
          <a:p>
            <a:pPr marL="514350" indent="-514350">
              <a:lnSpc>
                <a:spcPct val="80000"/>
              </a:lnSpc>
              <a:spcBef>
                <a:spcPts val="528"/>
              </a:spcBef>
              <a:buFont typeface="+mj-lt"/>
              <a:buAutoNum type="arabicPeriod" startAt="6"/>
            </a:pPr>
            <a:r>
              <a:rPr lang="en-US" sz="2200" dirty="0"/>
              <a:t>What information should be released to the public?  How will that information be released? How will you communicate with and address the requirements of persons with disabilities and others with access and functional needs (e.g., </a:t>
            </a:r>
            <a:r>
              <a:rPr lang="en-US" sz="2200" dirty="0" err="1"/>
              <a:t>non-english</a:t>
            </a:r>
            <a:r>
              <a:rPr lang="en-US" sz="2200" dirty="0"/>
              <a:t> speaking, seniors, homeless, and homebound)? How do you utilize local media, social media and other resources?</a:t>
            </a:r>
          </a:p>
        </p:txBody>
      </p:sp>
      <p:sp>
        <p:nvSpPr>
          <p:cNvPr id="5" name="Title 4"/>
          <p:cNvSpPr>
            <a:spLocks noGrp="1"/>
          </p:cNvSpPr>
          <p:nvPr>
            <p:ph type="title" idx="4294967295"/>
          </p:nvPr>
        </p:nvSpPr>
        <p:spPr/>
        <p:txBody>
          <a:bodyPr/>
          <a:lstStyle/>
          <a:p>
            <a:r>
              <a:rPr lang="en-US" dirty="0"/>
              <a:t>DISCUSSION FORMAT</a:t>
            </a:r>
          </a:p>
        </p:txBody>
      </p:sp>
    </p:spTree>
    <p:extLst>
      <p:ext uri="{BB962C8B-B14F-4D97-AF65-F5344CB8AC3E}">
        <p14:creationId xmlns:p14="http://schemas.microsoft.com/office/powerpoint/2010/main" val="406800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7924800" cy="487362"/>
          </a:xfrm>
        </p:spPr>
        <p:txBody>
          <a:bodyPr/>
          <a:lstStyle/>
          <a:p>
            <a:r>
              <a:rPr lang="en-US" dirty="0"/>
              <a:t>DISCUSSION </a:t>
            </a:r>
            <a:r>
              <a:rPr lang="en-US" dirty="0" smtClean="0"/>
              <a:t>QUESTIONS</a:t>
            </a:r>
            <a:endParaRPr lang="en-US" dirty="0"/>
          </a:p>
        </p:txBody>
      </p:sp>
      <p:sp>
        <p:nvSpPr>
          <p:cNvPr id="2" name="Text Placeholder 1">
            <a:extLst>
              <a:ext uri="{FF2B5EF4-FFF2-40B4-BE49-F238E27FC236}">
                <a16:creationId xmlns:a16="http://schemas.microsoft.com/office/drawing/2014/main" id="{64A278E3-2BD7-479D-9A4E-E909987DC59D}"/>
              </a:ext>
            </a:extLst>
          </p:cNvPr>
          <p:cNvSpPr>
            <a:spLocks noGrp="1"/>
          </p:cNvSpPr>
          <p:nvPr>
            <p:ph type="body" sz="quarter" idx="4294967295"/>
          </p:nvPr>
        </p:nvSpPr>
        <p:spPr>
          <a:xfrm>
            <a:off x="533400" y="1143000"/>
            <a:ext cx="7924800" cy="4876800"/>
          </a:xfrm>
        </p:spPr>
        <p:txBody>
          <a:bodyPr>
            <a:normAutofit/>
          </a:bodyPr>
          <a:lstStyle/>
          <a:p>
            <a:pPr marL="633413" indent="-633413">
              <a:spcBef>
                <a:spcPts val="528"/>
              </a:spcBef>
              <a:buFont typeface="+mj-lt"/>
              <a:buAutoNum type="arabicPeriod" startAt="10"/>
            </a:pPr>
            <a:r>
              <a:rPr lang="en-US" sz="2000" dirty="0"/>
              <a:t>How are you utilizing local emergency medical services, ambulance providers, law enforcement and other emergency management resources to aid your efforts?</a:t>
            </a:r>
          </a:p>
          <a:p>
            <a:pPr marL="633413" indent="-633413">
              <a:spcBef>
                <a:spcPts val="528"/>
              </a:spcBef>
              <a:buFont typeface="+mj-lt"/>
              <a:buAutoNum type="arabicPeriod" startAt="10"/>
            </a:pPr>
            <a:r>
              <a:rPr lang="en-US" sz="2000" dirty="0"/>
              <a:t>How do you plan for, and respond to, flooding in your facility basement or lower levels?</a:t>
            </a:r>
          </a:p>
          <a:p>
            <a:pPr marL="633413" indent="-633413">
              <a:spcBef>
                <a:spcPts val="528"/>
              </a:spcBef>
              <a:buFont typeface="+mj-lt"/>
              <a:buAutoNum type="arabicPeriod" startAt="10"/>
            </a:pPr>
            <a:r>
              <a:rPr lang="en-US" sz="2000" dirty="0"/>
              <a:t>How do you plan for and respond to staffing needs when staff is unable to access your facility?</a:t>
            </a:r>
          </a:p>
          <a:p>
            <a:pPr marL="633413" indent="-633413">
              <a:spcBef>
                <a:spcPts val="528"/>
              </a:spcBef>
              <a:buFont typeface="+mj-lt"/>
              <a:buAutoNum type="arabicPeriod" startAt="10"/>
            </a:pPr>
            <a:r>
              <a:rPr lang="en-US" sz="2000" dirty="0"/>
              <a:t>Do you have MOU’s or other agreements with other agencies to share resources in a disaster?</a:t>
            </a:r>
          </a:p>
          <a:p>
            <a:endParaRPr lang="en-US" dirty="0"/>
          </a:p>
        </p:txBody>
      </p:sp>
    </p:spTree>
    <p:extLst>
      <p:ext uri="{BB962C8B-B14F-4D97-AF65-F5344CB8AC3E}">
        <p14:creationId xmlns:p14="http://schemas.microsoft.com/office/powerpoint/2010/main" val="1846842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DISCUSSION </a:t>
            </a:r>
            <a:r>
              <a:rPr lang="en-US" dirty="0" smtClean="0"/>
              <a:t>QUESTIONS</a:t>
            </a:r>
            <a:endParaRPr lang="en-US" dirty="0"/>
          </a:p>
        </p:txBody>
      </p:sp>
      <p:sp>
        <p:nvSpPr>
          <p:cNvPr id="2" name="Text Placeholder 1"/>
          <p:cNvSpPr>
            <a:spLocks noGrp="1"/>
          </p:cNvSpPr>
          <p:nvPr>
            <p:ph type="body" sz="quarter" idx="4294967295"/>
          </p:nvPr>
        </p:nvSpPr>
        <p:spPr>
          <a:xfrm>
            <a:off x="304800" y="1066800"/>
            <a:ext cx="8534400" cy="5181600"/>
          </a:xfrm>
        </p:spPr>
        <p:txBody>
          <a:bodyPr>
            <a:normAutofit fontScale="85000" lnSpcReduction="10000"/>
          </a:bodyPr>
          <a:lstStyle/>
          <a:p>
            <a:pPr marL="0" lvl="1" indent="0">
              <a:lnSpc>
                <a:spcPct val="80000"/>
              </a:lnSpc>
              <a:buNone/>
            </a:pPr>
            <a:r>
              <a:rPr lang="en-US" sz="2500" b="1" dirty="0">
                <a:solidFill>
                  <a:srgbClr val="0079C2"/>
                </a:solidFill>
              </a:rPr>
              <a:t>[Additional questions to consider, customize accordingly]</a:t>
            </a:r>
          </a:p>
          <a:p>
            <a:r>
              <a:rPr lang="en-US" sz="2400" dirty="0"/>
              <a:t>How do you track your staff who may be evacuated from their homes? </a:t>
            </a:r>
          </a:p>
          <a:p>
            <a:r>
              <a:rPr lang="en-US" sz="2400" dirty="0"/>
              <a:t>How do you track your staff when they accompany evacuated patients to other facilities?</a:t>
            </a:r>
          </a:p>
          <a:p>
            <a:r>
              <a:rPr lang="en-US" sz="2400" dirty="0"/>
              <a:t>How do you notify the family of patients you are relocating?</a:t>
            </a:r>
          </a:p>
          <a:p>
            <a:r>
              <a:rPr lang="en-US" sz="2400" dirty="0"/>
              <a:t>Do healthcare providers have a policy or plan for requesting an 1135 waiver?</a:t>
            </a:r>
          </a:p>
          <a:p>
            <a:r>
              <a:rPr lang="en-US" sz="2400" dirty="0"/>
              <a:t>How does your facility deal with “boil water” orders?</a:t>
            </a:r>
          </a:p>
          <a:p>
            <a:r>
              <a:rPr lang="en-US" sz="2400" dirty="0"/>
              <a:t>Does your facility have a plan for potential flooding of generator locations?</a:t>
            </a:r>
          </a:p>
          <a:p>
            <a:r>
              <a:rPr lang="en-US" sz="2400" dirty="0"/>
              <a:t>When would the facility activate Business Continuity Plans to continue operations and recover post flooding?</a:t>
            </a:r>
          </a:p>
          <a:p>
            <a:r>
              <a:rPr lang="en-US" sz="2400" dirty="0"/>
              <a:t>What are your plans to house staff onsite in the event they are unable to go home?</a:t>
            </a:r>
          </a:p>
          <a:p>
            <a:r>
              <a:rPr lang="en-US" sz="2400" dirty="0"/>
              <a:t>Do you have continuity plans in place with key vendors to provide services/deliveries when access to the facility is limited? </a:t>
            </a:r>
          </a:p>
          <a:p>
            <a:pPr marL="0" indent="0">
              <a:buNone/>
            </a:pPr>
            <a:endParaRPr lang="en-US" sz="2400" dirty="0"/>
          </a:p>
          <a:p>
            <a:endParaRPr lang="en-US" sz="2000" dirty="0"/>
          </a:p>
          <a:p>
            <a:endParaRPr lang="en-US" dirty="0"/>
          </a:p>
        </p:txBody>
      </p:sp>
    </p:spTree>
    <p:extLst>
      <p:ext uri="{BB962C8B-B14F-4D97-AF65-F5344CB8AC3E}">
        <p14:creationId xmlns:p14="http://schemas.microsoft.com/office/powerpoint/2010/main" val="322033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010400" cy="1143000"/>
          </a:xfrm>
        </p:spPr>
        <p:txBody>
          <a:bodyPr/>
          <a:lstStyle/>
          <a:p>
            <a:pPr algn="ctr"/>
            <a:r>
              <a:rPr lang="en-US" dirty="0">
                <a:solidFill>
                  <a:srgbClr val="EB6E1F"/>
                </a:solidFill>
              </a:rPr>
              <a:t>CONCLUSION OF THE DISCUSSION-BASED TABLETOP</a:t>
            </a:r>
          </a:p>
        </p:txBody>
      </p:sp>
    </p:spTree>
    <p:extLst>
      <p:ext uri="{BB962C8B-B14F-4D97-AF65-F5344CB8AC3E}">
        <p14:creationId xmlns:p14="http://schemas.microsoft.com/office/powerpoint/2010/main" val="331051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photo depicts a flooded neighborhood.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2286000"/>
            <a:ext cx="3429000" cy="2286000"/>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3"/>
          </p:nvPr>
        </p:nvSpPr>
        <p:spPr>
          <a:xfrm>
            <a:off x="762000" y="1143000"/>
            <a:ext cx="4572000" cy="5029200"/>
          </a:xfrm>
        </p:spPr>
        <p:txBody>
          <a:bodyPr>
            <a:normAutofit/>
          </a:bodyPr>
          <a:lstStyle/>
          <a:p>
            <a:r>
              <a:rPr lang="en-US" sz="2200" dirty="0"/>
              <a:t>Debrief questions</a:t>
            </a:r>
          </a:p>
          <a:p>
            <a:pPr lvl="1"/>
            <a:r>
              <a:rPr lang="en-US" sz="2200" dirty="0"/>
              <a:t>Identify three strengths</a:t>
            </a:r>
          </a:p>
          <a:p>
            <a:pPr lvl="1"/>
            <a:r>
              <a:rPr lang="en-US" sz="2200" dirty="0"/>
              <a:t>Identify three areas for improvement</a:t>
            </a:r>
          </a:p>
          <a:p>
            <a:pPr lvl="1"/>
            <a:r>
              <a:rPr lang="en-US" sz="2200" dirty="0"/>
              <a:t>What processes should be addressed in future efforts? </a:t>
            </a:r>
          </a:p>
          <a:p>
            <a:r>
              <a:rPr lang="en-US" sz="2200" dirty="0"/>
              <a:t>Functional Exercise (FE) planning</a:t>
            </a:r>
          </a:p>
          <a:p>
            <a:pPr lvl="1"/>
            <a:r>
              <a:rPr lang="en-US" sz="2200" dirty="0"/>
              <a:t>Duration</a:t>
            </a:r>
          </a:p>
          <a:p>
            <a:pPr lvl="1"/>
            <a:r>
              <a:rPr lang="en-US" sz="2200" dirty="0"/>
              <a:t>Stakeholders</a:t>
            </a:r>
          </a:p>
          <a:p>
            <a:pPr lvl="1"/>
            <a:r>
              <a:rPr lang="en-US" sz="2200" dirty="0"/>
              <a:t>Roles and responsibilities</a:t>
            </a:r>
          </a:p>
          <a:p>
            <a:r>
              <a:rPr lang="en-US" sz="2200" dirty="0"/>
              <a:t>Closing comments</a:t>
            </a:r>
          </a:p>
          <a:p>
            <a:pPr marL="0" indent="0">
              <a:buNone/>
            </a:pPr>
            <a:endParaRPr lang="en-US" dirty="0"/>
          </a:p>
          <a:p>
            <a:endParaRPr lang="en-US" dirty="0"/>
          </a:p>
        </p:txBody>
      </p:sp>
      <p:sp>
        <p:nvSpPr>
          <p:cNvPr id="4" name="Title 3"/>
          <p:cNvSpPr>
            <a:spLocks noGrp="1"/>
          </p:cNvSpPr>
          <p:nvPr>
            <p:ph type="title" idx="4294967295"/>
          </p:nvPr>
        </p:nvSpPr>
        <p:spPr/>
        <p:txBody>
          <a:bodyPr/>
          <a:lstStyle/>
          <a:p>
            <a:r>
              <a:rPr lang="en-US" dirty="0"/>
              <a:t>DEBRIEF QUESTIONS</a:t>
            </a:r>
          </a:p>
        </p:txBody>
      </p:sp>
    </p:spTree>
    <p:extLst>
      <p:ext uri="{BB962C8B-B14F-4D97-AF65-F5344CB8AC3E}">
        <p14:creationId xmlns:p14="http://schemas.microsoft.com/office/powerpoint/2010/main" val="160537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900" dirty="0"/>
              <a:t>Please complete your Participant Feedback Form or evaluation notes / Exercise Evaluation Guide and return them to an Exercise Facilitator at Registration</a:t>
            </a:r>
          </a:p>
          <a:p>
            <a:r>
              <a:rPr lang="en-US" sz="2900" dirty="0"/>
              <a:t>Please clean up your area and take all your materials with you</a:t>
            </a:r>
          </a:p>
          <a:p>
            <a:r>
              <a:rPr lang="en-US" sz="2900" dirty="0"/>
              <a:t>Additional materials can be found at the Statewide Medical and Health Exercise Program website: </a:t>
            </a:r>
            <a:r>
              <a:rPr lang="en-US" sz="2900" dirty="0">
                <a:hlinkClick r:id="rId3" tooltip="Statewide Medical and Health Exercise Website"/>
              </a:rPr>
              <a:t>www.swmhe.com</a:t>
            </a:r>
            <a:endParaRPr lang="en-US" sz="2900" dirty="0"/>
          </a:p>
        </p:txBody>
      </p:sp>
      <p:sp>
        <p:nvSpPr>
          <p:cNvPr id="4" name="Title 3"/>
          <p:cNvSpPr>
            <a:spLocks noGrp="1"/>
          </p:cNvSpPr>
          <p:nvPr>
            <p:ph type="title" idx="4294967295"/>
          </p:nvPr>
        </p:nvSpPr>
        <p:spPr/>
        <p:txBody>
          <a:bodyPr/>
          <a:lstStyle/>
          <a:p>
            <a:r>
              <a:rPr lang="en-US" dirty="0"/>
              <a:t>CONCLUSION</a:t>
            </a:r>
          </a:p>
        </p:txBody>
      </p:sp>
    </p:spTree>
    <p:extLst>
      <p:ext uri="{BB962C8B-B14F-4D97-AF65-F5344CB8AC3E}">
        <p14:creationId xmlns:p14="http://schemas.microsoft.com/office/powerpoint/2010/main" val="2924002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43000"/>
            <a:ext cx="8458200" cy="609600"/>
          </a:xfrm>
        </p:spPr>
        <p:txBody>
          <a:bodyPr>
            <a:normAutofit fontScale="90000"/>
          </a:bodyPr>
          <a:lstStyle/>
          <a:p>
            <a:r>
              <a:rPr lang="en-US" dirty="0">
                <a:latin typeface="Arial" charset="0"/>
              </a:rPr>
              <a:t>WELCOME &amp; INTRODUCTIONS</a:t>
            </a:r>
          </a:p>
        </p:txBody>
      </p:sp>
    </p:spTree>
    <p:extLst>
      <p:ext uri="{BB962C8B-B14F-4D97-AF65-F5344CB8AC3E}">
        <p14:creationId xmlns:p14="http://schemas.microsoft.com/office/powerpoint/2010/main" val="333828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mage is a screenshot of the front cover of the Situation Manual.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0098" y="1447800"/>
            <a:ext cx="3357148" cy="4367212"/>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685800" y="152400"/>
            <a:ext cx="7924800" cy="639762"/>
          </a:xfrm>
        </p:spPr>
        <p:txBody>
          <a:bodyPr/>
          <a:lstStyle/>
          <a:p>
            <a:r>
              <a:rPr lang="en-US" dirty="0"/>
              <a:t>WELCOME &amp; </a:t>
            </a:r>
            <a:r>
              <a:rPr lang="en-US" dirty="0" smtClean="0"/>
              <a:t>OVERVIEW</a:t>
            </a:r>
            <a:endParaRPr lang="en-US" dirty="0"/>
          </a:p>
        </p:txBody>
      </p:sp>
      <p:sp>
        <p:nvSpPr>
          <p:cNvPr id="2" name="Text Placeholder 1"/>
          <p:cNvSpPr>
            <a:spLocks noGrp="1"/>
          </p:cNvSpPr>
          <p:nvPr>
            <p:ph type="body" sz="quarter" idx="4294967295"/>
          </p:nvPr>
        </p:nvSpPr>
        <p:spPr>
          <a:xfrm>
            <a:off x="762000" y="1066800"/>
            <a:ext cx="7696200" cy="5105400"/>
          </a:xfrm>
        </p:spPr>
        <p:txBody>
          <a:bodyPr>
            <a:normAutofit fontScale="92500" lnSpcReduction="10000"/>
          </a:bodyPr>
          <a:lstStyle/>
          <a:p>
            <a:pPr marL="0" indent="0">
              <a:buNone/>
            </a:pPr>
            <a:r>
              <a:rPr lang="en-US" sz="2800" dirty="0"/>
              <a:t>Welcome</a:t>
            </a:r>
          </a:p>
          <a:p>
            <a:pPr lvl="1"/>
            <a:r>
              <a:rPr lang="en-US" sz="2600" dirty="0"/>
              <a:t>Name</a:t>
            </a:r>
          </a:p>
          <a:p>
            <a:pPr lvl="1"/>
            <a:r>
              <a:rPr lang="en-US" sz="2600" dirty="0"/>
              <a:t>Position</a:t>
            </a:r>
          </a:p>
          <a:p>
            <a:pPr lvl="1"/>
            <a:r>
              <a:rPr lang="en-US" sz="2600" dirty="0"/>
              <a:t>Agency/Organization</a:t>
            </a:r>
          </a:p>
          <a:p>
            <a:pPr lvl="1"/>
            <a:r>
              <a:rPr lang="en-US" sz="2600" dirty="0"/>
              <a:t>Optional: Icebreaker</a:t>
            </a:r>
          </a:p>
          <a:p>
            <a:pPr marL="0" indent="0">
              <a:buNone/>
            </a:pPr>
            <a:r>
              <a:rPr lang="en-US" sz="2800" dirty="0" smtClean="0"/>
              <a:t/>
            </a:r>
            <a:br>
              <a:rPr lang="en-US" sz="2800" dirty="0" smtClean="0"/>
            </a:br>
            <a:r>
              <a:rPr lang="en-US" sz="2800" dirty="0" smtClean="0"/>
              <a:t>Logistics </a:t>
            </a:r>
            <a:endParaRPr lang="en-US" sz="2800" dirty="0"/>
          </a:p>
          <a:p>
            <a:pPr lvl="1"/>
            <a:r>
              <a:rPr lang="en-US" sz="2600" dirty="0"/>
              <a:t>Materials</a:t>
            </a:r>
          </a:p>
          <a:p>
            <a:pPr lvl="2"/>
            <a:r>
              <a:rPr lang="en-US" sz="2200" dirty="0"/>
              <a:t>Situation Manual</a:t>
            </a:r>
          </a:p>
          <a:p>
            <a:pPr lvl="3"/>
            <a:r>
              <a:rPr lang="en-US" sz="1800" dirty="0"/>
              <a:t>Follow along!</a:t>
            </a:r>
          </a:p>
          <a:p>
            <a:pPr lvl="2"/>
            <a:r>
              <a:rPr lang="en-US" sz="2200" dirty="0"/>
              <a:t>Feedback Form</a:t>
            </a:r>
          </a:p>
          <a:p>
            <a:pPr lvl="2"/>
            <a:r>
              <a:rPr lang="en-US" sz="2200" dirty="0"/>
              <a:t>Observer Handout</a:t>
            </a:r>
          </a:p>
          <a:p>
            <a:pPr lvl="2"/>
            <a:r>
              <a:rPr lang="en-US" sz="2200" dirty="0"/>
              <a:t>Player Handout</a:t>
            </a:r>
          </a:p>
          <a:p>
            <a:pPr marL="457200" lvl="1" indent="0">
              <a:buNone/>
            </a:pPr>
            <a:endParaRPr lang="en-US" sz="2600" dirty="0"/>
          </a:p>
          <a:p>
            <a:pPr marL="457200" lvl="1" indent="0">
              <a:buNone/>
            </a:pPr>
            <a:endParaRPr lang="en-US" dirty="0"/>
          </a:p>
        </p:txBody>
      </p:sp>
    </p:spTree>
    <p:extLst>
      <p:ext uri="{BB962C8B-B14F-4D97-AF65-F5344CB8AC3E}">
        <p14:creationId xmlns:p14="http://schemas.microsoft.com/office/powerpoint/2010/main" val="123917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0624" y="228600"/>
            <a:ext cx="7924800" cy="487362"/>
          </a:xfrm>
        </p:spPr>
        <p:txBody>
          <a:bodyPr/>
          <a:lstStyle/>
          <a:p>
            <a:r>
              <a:rPr lang="en-US" dirty="0" smtClean="0"/>
              <a:t>ADMINISTRATION</a:t>
            </a:r>
            <a:endParaRPr lang="en-US" dirty="0"/>
          </a:p>
        </p:txBody>
      </p:sp>
      <p:sp>
        <p:nvSpPr>
          <p:cNvPr id="2" name="Text Placeholder 1"/>
          <p:cNvSpPr>
            <a:spLocks noGrp="1"/>
          </p:cNvSpPr>
          <p:nvPr>
            <p:ph type="body" sz="quarter" idx="4294967295"/>
          </p:nvPr>
        </p:nvSpPr>
        <p:spPr>
          <a:xfrm>
            <a:off x="730624" y="1143000"/>
            <a:ext cx="7696200" cy="4876800"/>
          </a:xfrm>
        </p:spPr>
        <p:txBody>
          <a:bodyPr>
            <a:normAutofit/>
          </a:bodyPr>
          <a:lstStyle/>
          <a:p>
            <a:pPr marL="0" indent="0">
              <a:buNone/>
            </a:pPr>
            <a:r>
              <a:rPr lang="en-US" dirty="0"/>
              <a:t>Exercise Materials</a:t>
            </a:r>
          </a:p>
          <a:p>
            <a:pPr marL="0" indent="0">
              <a:buNone/>
            </a:pPr>
            <a:r>
              <a:rPr lang="en-US" dirty="0"/>
              <a:t>Breakout Discussion Groups</a:t>
            </a:r>
          </a:p>
          <a:p>
            <a:pPr marL="0" indent="0">
              <a:buNone/>
            </a:pPr>
            <a:r>
              <a:rPr lang="en-US" dirty="0"/>
              <a:t>Parking Validations</a:t>
            </a:r>
          </a:p>
          <a:p>
            <a:pPr marL="0" indent="0">
              <a:buNone/>
            </a:pPr>
            <a:r>
              <a:rPr lang="en-US" dirty="0"/>
              <a:t>Mobile Phones</a:t>
            </a:r>
          </a:p>
          <a:p>
            <a:pPr marL="0" indent="0">
              <a:buNone/>
            </a:pPr>
            <a:r>
              <a:rPr lang="en-US" dirty="0"/>
              <a:t>Evacuation Procedure</a:t>
            </a:r>
          </a:p>
          <a:p>
            <a:pPr lvl="1"/>
            <a:r>
              <a:rPr lang="en-US" dirty="0"/>
              <a:t>“THIS IS NOT A DRILL”</a:t>
            </a:r>
          </a:p>
          <a:p>
            <a:pPr marL="0" indent="0">
              <a:buNone/>
            </a:pPr>
            <a:endParaRPr lang="en-US" dirty="0"/>
          </a:p>
        </p:txBody>
      </p:sp>
    </p:spTree>
    <p:extLst>
      <p:ext uri="{BB962C8B-B14F-4D97-AF65-F5344CB8AC3E}">
        <p14:creationId xmlns:p14="http://schemas.microsoft.com/office/powerpoint/2010/main" val="213575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534400" cy="609600"/>
          </a:xfrm>
        </p:spPr>
        <p:txBody>
          <a:bodyPr>
            <a:noAutofit/>
          </a:bodyPr>
          <a:lstStyle/>
          <a:p>
            <a:r>
              <a:rPr lang="en-US" sz="2700" dirty="0"/>
              <a:t>EXERCISE OVERVIEW &amp; GENERAL INFORMATION</a:t>
            </a:r>
          </a:p>
        </p:txBody>
      </p:sp>
    </p:spTree>
    <p:extLst>
      <p:ext uri="{BB962C8B-B14F-4D97-AF65-F5344CB8AC3E}">
        <p14:creationId xmlns:p14="http://schemas.microsoft.com/office/powerpoint/2010/main" val="3451789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487362"/>
          </a:xfrm>
        </p:spPr>
        <p:txBody>
          <a:bodyPr/>
          <a:lstStyle/>
          <a:p>
            <a:r>
              <a:rPr lang="en-US" dirty="0"/>
              <a:t>EXERCISE </a:t>
            </a:r>
            <a:r>
              <a:rPr lang="en-US" dirty="0" smtClean="0"/>
              <a:t>OVERVIEW</a:t>
            </a:r>
            <a:endParaRPr lang="en-US" dirty="0"/>
          </a:p>
        </p:txBody>
      </p:sp>
      <p:sp>
        <p:nvSpPr>
          <p:cNvPr id="6" name="Text Placeholder 5"/>
          <p:cNvSpPr>
            <a:spLocks noGrp="1"/>
          </p:cNvSpPr>
          <p:nvPr>
            <p:ph type="body" sz="quarter" idx="4294967295"/>
          </p:nvPr>
        </p:nvSpPr>
        <p:spPr>
          <a:xfrm>
            <a:off x="1447800" y="1143000"/>
            <a:ext cx="7696200" cy="4876800"/>
          </a:xfrm>
        </p:spPr>
        <p:txBody>
          <a:bodyPr>
            <a:normAutofit fontScale="92500" lnSpcReduction="20000"/>
          </a:bodyPr>
          <a:lstStyle/>
          <a:p>
            <a:pPr marL="0" indent="0">
              <a:buNone/>
            </a:pPr>
            <a:r>
              <a:rPr lang="en-US" sz="3100" dirty="0"/>
              <a:t>Name</a:t>
            </a:r>
          </a:p>
          <a:p>
            <a:pPr lvl="1"/>
            <a:r>
              <a:rPr lang="en-US" sz="2700" dirty="0"/>
              <a:t>Statewide Medical &amp; Health Tabletop Exercise</a:t>
            </a:r>
          </a:p>
          <a:p>
            <a:pPr marL="0" indent="0">
              <a:buNone/>
            </a:pPr>
            <a:r>
              <a:rPr lang="en-US" sz="3100" dirty="0"/>
              <a:t>Date</a:t>
            </a:r>
          </a:p>
          <a:p>
            <a:pPr lvl="1"/>
            <a:r>
              <a:rPr lang="en-US" sz="2700" b="1" dirty="0">
                <a:solidFill>
                  <a:srgbClr val="0079C2"/>
                </a:solidFill>
              </a:rPr>
              <a:t>[insert date]</a:t>
            </a:r>
          </a:p>
          <a:p>
            <a:pPr marL="0" indent="0">
              <a:buNone/>
            </a:pPr>
            <a:r>
              <a:rPr lang="en-US" sz="3100" dirty="0"/>
              <a:t>Scope</a:t>
            </a:r>
          </a:p>
          <a:p>
            <a:pPr lvl="1"/>
            <a:r>
              <a:rPr lang="en-US" sz="2700" dirty="0"/>
              <a:t>4 phases in program</a:t>
            </a:r>
          </a:p>
          <a:p>
            <a:pPr marL="0" indent="0">
              <a:buNone/>
            </a:pPr>
            <a:r>
              <a:rPr lang="en-US" sz="3100" dirty="0"/>
              <a:t>Mission Areas</a:t>
            </a:r>
          </a:p>
          <a:p>
            <a:pPr lvl="1"/>
            <a:r>
              <a:rPr lang="en-US" sz="2700" b="1" dirty="0">
                <a:solidFill>
                  <a:srgbClr val="0079C2"/>
                </a:solidFill>
              </a:rPr>
              <a:t>[insert selected]</a:t>
            </a:r>
          </a:p>
          <a:p>
            <a:pPr marL="0" indent="0">
              <a:buNone/>
            </a:pPr>
            <a:r>
              <a:rPr lang="en-US" sz="3100" dirty="0"/>
              <a:t>Capabilities</a:t>
            </a:r>
          </a:p>
          <a:p>
            <a:pPr lvl="1"/>
            <a:r>
              <a:rPr lang="en-US" sz="2700" b="1" dirty="0">
                <a:solidFill>
                  <a:srgbClr val="0079C2"/>
                </a:solidFill>
              </a:rPr>
              <a:t>[insert selected Public Health Emergency Preparedness , Health Care Preparedness and Response, or Core Capabilities]</a:t>
            </a:r>
          </a:p>
        </p:txBody>
      </p:sp>
    </p:spTree>
    <p:extLst>
      <p:ext uri="{BB962C8B-B14F-4D97-AF65-F5344CB8AC3E}">
        <p14:creationId xmlns:p14="http://schemas.microsoft.com/office/powerpoint/2010/main" val="41474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dirty="0"/>
              <a:t>Objectives</a:t>
            </a:r>
          </a:p>
          <a:p>
            <a:pPr lvl="1"/>
            <a:r>
              <a:rPr lang="en-US" b="1" dirty="0">
                <a:solidFill>
                  <a:srgbClr val="0079C2"/>
                </a:solidFill>
              </a:rPr>
              <a:t>[Insert selected]</a:t>
            </a:r>
          </a:p>
          <a:p>
            <a:r>
              <a:rPr lang="en-US" dirty="0"/>
              <a:t>Threat/Hazard</a:t>
            </a:r>
          </a:p>
          <a:p>
            <a:pPr lvl="1"/>
            <a:r>
              <a:rPr lang="en-US" b="1" dirty="0">
                <a:solidFill>
                  <a:srgbClr val="0079C2"/>
                </a:solidFill>
              </a:rPr>
              <a:t>[Insert selected]</a:t>
            </a:r>
          </a:p>
          <a:p>
            <a:r>
              <a:rPr lang="en-US" dirty="0"/>
              <a:t>Scenario</a:t>
            </a:r>
          </a:p>
          <a:p>
            <a:pPr lvl="1"/>
            <a:r>
              <a:rPr lang="en-US" b="1" dirty="0">
                <a:solidFill>
                  <a:srgbClr val="0079C2"/>
                </a:solidFill>
              </a:rPr>
              <a:t>[Insert selected]</a:t>
            </a:r>
          </a:p>
          <a:p>
            <a:r>
              <a:rPr lang="en-US" dirty="0"/>
              <a:t>Sponsor</a:t>
            </a:r>
          </a:p>
          <a:p>
            <a:pPr lvl="1"/>
            <a:r>
              <a:rPr lang="en-US" dirty="0"/>
              <a:t>California Department of Public Health, Emergency Medical Services Authority</a:t>
            </a:r>
            <a:r>
              <a:rPr lang="en-US" b="1" dirty="0">
                <a:solidFill>
                  <a:srgbClr val="0079C2"/>
                </a:solidFill>
              </a:rPr>
              <a:t>, [insert your agency/organization]</a:t>
            </a:r>
          </a:p>
          <a:p>
            <a:r>
              <a:rPr lang="en-US" dirty="0"/>
              <a:t>Participating Organizations</a:t>
            </a:r>
          </a:p>
          <a:p>
            <a:pPr lvl="1"/>
            <a:r>
              <a:rPr lang="en-US" b="1" dirty="0">
                <a:solidFill>
                  <a:srgbClr val="0079C2"/>
                </a:solidFill>
              </a:rPr>
              <a:t>[Insert]</a:t>
            </a:r>
          </a:p>
        </p:txBody>
      </p:sp>
      <p:sp>
        <p:nvSpPr>
          <p:cNvPr id="3" name="Title 2"/>
          <p:cNvSpPr>
            <a:spLocks noGrp="1"/>
          </p:cNvSpPr>
          <p:nvPr>
            <p:ph type="title" idx="4294967295"/>
          </p:nvPr>
        </p:nvSpPr>
        <p:spPr/>
        <p:txBody>
          <a:bodyPr/>
          <a:lstStyle/>
          <a:p>
            <a:r>
              <a:rPr lang="en-US" dirty="0"/>
              <a:t>EXERCISE OVERVIEW</a:t>
            </a:r>
          </a:p>
        </p:txBody>
      </p:sp>
    </p:spTree>
    <p:extLst>
      <p:ext uri="{BB962C8B-B14F-4D97-AF65-F5344CB8AC3E}">
        <p14:creationId xmlns:p14="http://schemas.microsoft.com/office/powerpoint/2010/main" val="219851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0" y="1143000"/>
            <a:ext cx="7772400" cy="4876800"/>
          </a:xfrm>
        </p:spPr>
        <p:txBody>
          <a:bodyPr>
            <a:noAutofit/>
          </a:bodyPr>
          <a:lstStyle/>
          <a:p>
            <a:r>
              <a:rPr lang="en-US" sz="3000" dirty="0"/>
              <a:t>Participant Roles &amp; Responsibilities</a:t>
            </a:r>
          </a:p>
          <a:p>
            <a:pPr lvl="1"/>
            <a:r>
              <a:rPr lang="en-US" sz="2200" b="1" dirty="0"/>
              <a:t>Players: </a:t>
            </a:r>
            <a:r>
              <a:rPr lang="en-US" sz="2200" dirty="0"/>
              <a:t>Respond to situation presented based on current plans, policies, and procedures</a:t>
            </a:r>
          </a:p>
          <a:p>
            <a:pPr lvl="1"/>
            <a:r>
              <a:rPr lang="en-US" sz="2200" b="1" dirty="0"/>
              <a:t>Observers: </a:t>
            </a:r>
            <a:r>
              <a:rPr lang="en-US" sz="2200" dirty="0"/>
              <a:t>Visit or view selected segments of the </a:t>
            </a:r>
            <a:r>
              <a:rPr lang="en-US" sz="2400" dirty="0"/>
              <a:t>exercise </a:t>
            </a:r>
            <a:r>
              <a:rPr lang="en-US" sz="2200" dirty="0"/>
              <a:t>, but do not participate in moderated discussion</a:t>
            </a:r>
          </a:p>
          <a:p>
            <a:pPr lvl="1"/>
            <a:r>
              <a:rPr lang="en-US" sz="2200" b="1" dirty="0"/>
              <a:t>Facilitators</a:t>
            </a:r>
            <a:r>
              <a:rPr lang="en-US" sz="2200" dirty="0"/>
              <a:t>: Provide situation updates and moderate discussions</a:t>
            </a:r>
          </a:p>
          <a:p>
            <a:pPr lvl="1"/>
            <a:r>
              <a:rPr lang="en-US" sz="2200" b="1" dirty="0"/>
              <a:t>Evaluators: </a:t>
            </a:r>
            <a:r>
              <a:rPr lang="en-US" sz="2200" dirty="0"/>
              <a:t>Observe and document player discussions</a:t>
            </a:r>
          </a:p>
          <a:p>
            <a:pPr lvl="1"/>
            <a:r>
              <a:rPr lang="en-US" sz="2200" b="1" dirty="0"/>
              <a:t>Controllers (if applicable): </a:t>
            </a:r>
            <a:r>
              <a:rPr lang="en-US" sz="2200" dirty="0"/>
              <a:t>Control delivery of injects to exercise players</a:t>
            </a:r>
          </a:p>
          <a:p>
            <a:pPr lvl="1"/>
            <a:endParaRPr lang="en-US" dirty="0"/>
          </a:p>
        </p:txBody>
      </p:sp>
      <p:sp>
        <p:nvSpPr>
          <p:cNvPr id="4" name="Title 3"/>
          <p:cNvSpPr>
            <a:spLocks noGrp="1"/>
          </p:cNvSpPr>
          <p:nvPr>
            <p:ph type="title" idx="4294967295"/>
          </p:nvPr>
        </p:nvSpPr>
        <p:spPr/>
        <p:txBody>
          <a:bodyPr/>
          <a:lstStyle/>
          <a:p>
            <a:r>
              <a:rPr lang="en-US" dirty="0"/>
              <a:t>GENERAL INFORMATION</a:t>
            </a:r>
          </a:p>
        </p:txBody>
      </p:sp>
    </p:spTree>
    <p:extLst>
      <p:ext uri="{BB962C8B-B14F-4D97-AF65-F5344CB8AC3E}">
        <p14:creationId xmlns:p14="http://schemas.microsoft.com/office/powerpoint/2010/main" val="169118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ntroducing PowerPoint 2011">
  <a:themeElements>
    <a:clrScheme name="Custom 6">
      <a:dk1>
        <a:srgbClr val="262626"/>
      </a:dk1>
      <a:lt1>
        <a:srgbClr val="FFFFFF"/>
      </a:lt1>
      <a:dk2>
        <a:srgbClr val="000000"/>
      </a:dk2>
      <a:lt2>
        <a:srgbClr val="FFFFFF"/>
      </a:lt2>
      <a:accent1>
        <a:srgbClr val="E45819"/>
      </a:accent1>
      <a:accent2>
        <a:srgbClr val="0C6598"/>
      </a:accent2>
      <a:accent3>
        <a:srgbClr val="3A6823"/>
      </a:accent3>
      <a:accent4>
        <a:srgbClr val="4387C9"/>
      </a:accent4>
      <a:accent5>
        <a:srgbClr val="B3B3B3"/>
      </a:accent5>
      <a:accent6>
        <a:srgbClr val="E45819"/>
      </a:accent6>
      <a:hlink>
        <a:srgbClr val="4387C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TaxCatchAll xmlns="a48324c4-7d20-48d3-8188-32763737222b">
      <Value>132</Value>
      <Value>97</Value>
      <Value>123</Value>
      <Value>158</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Emergency Preparedness</TermName>
          <TermId xmlns="http://schemas.microsoft.com/office/infopath/2007/PartnerControls">1a36f3a7-4da9-42b7-b479-1bc3fa11c14e</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Emergency Preparedness Office</TermName>
          <TermId xmlns="http://schemas.microsoft.com/office/infopath/2007/PartnerControls">285f7b86-3762-4fca-96bc-f1e595f99352</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DA5A59B87D361C479DD1968F68A864D5" ma:contentTypeVersion="4" ma:contentTypeDescription="Create a new document." ma:contentTypeScope="" ma:versionID="e4720275ad750504ee3f48ef03865664">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607eac1176342789d35cd8f7fe0b7f9a"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8CA229-CE1D-4EFB-9B3C-FF1AFF906007}"/>
</file>

<file path=customXml/itemProps2.xml><?xml version="1.0" encoding="utf-8"?>
<ds:datastoreItem xmlns:ds="http://schemas.openxmlformats.org/officeDocument/2006/customXml" ds:itemID="{470541E6-ED0C-43CB-B0E8-5E455278AB42}"/>
</file>

<file path=customXml/itemProps3.xml><?xml version="1.0" encoding="utf-8"?>
<ds:datastoreItem xmlns:ds="http://schemas.openxmlformats.org/officeDocument/2006/customXml" ds:itemID="{60886C09-0291-4C09-B3C7-E790ED892681}"/>
</file>

<file path=docProps/app.xml><?xml version="1.0" encoding="utf-8"?>
<Properties xmlns="http://schemas.openxmlformats.org/officeDocument/2006/extended-properties" xmlns:vt="http://schemas.openxmlformats.org/officeDocument/2006/docPropsVTypes">
  <Template/>
  <TotalTime>0</TotalTime>
  <Words>2017</Words>
  <Application>Microsoft Office PowerPoint</Application>
  <PresentationFormat>Letter Paper (8.5x11 in)</PresentationFormat>
  <Paragraphs>225</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MS PGothic</vt:lpstr>
      <vt:lpstr>Arial</vt:lpstr>
      <vt:lpstr>Calibri</vt:lpstr>
      <vt:lpstr>Introducing PowerPoint 2011</vt:lpstr>
      <vt:lpstr>DIRECTIONS FOR THIS TEMPLATE</vt:lpstr>
      <vt:lpstr>[INSERT YEAR] STATEWIDE MEDICAL AND HEALTH EXERCISE </vt:lpstr>
      <vt:lpstr>WELCOME &amp; INTRODUCTIONS</vt:lpstr>
      <vt:lpstr>WELCOME &amp; OVERVIEW</vt:lpstr>
      <vt:lpstr>ADMINISTRATION</vt:lpstr>
      <vt:lpstr>EXERCISE OVERVIEW &amp; GENERAL INFORMATION</vt:lpstr>
      <vt:lpstr>EXERCISE OVERVIEW</vt:lpstr>
      <vt:lpstr>EXERCISE OVERVIEW</vt:lpstr>
      <vt:lpstr>GENERAL INFORMATION</vt:lpstr>
      <vt:lpstr>GENERAL INFORMATION</vt:lpstr>
      <vt:lpstr>GENERAL INFORMATION</vt:lpstr>
      <vt:lpstr>GENERAL INFORMATION</vt:lpstr>
      <vt:lpstr>SCENARIO</vt:lpstr>
      <vt:lpstr>BACKGROUND INFORMATION</vt:lpstr>
      <vt:lpstr>BACKGROUND INFORMATION</vt:lpstr>
      <vt:lpstr>PRE-INCIDENT INFORMATION</vt:lpstr>
      <vt:lpstr>PRE-INCIDENT INFORMATION</vt:lpstr>
      <vt:lpstr>INCIDENT INFORMATION</vt:lpstr>
      <vt:lpstr>INCIDENT INFORMATION</vt:lpstr>
      <vt:lpstr>INCIDENT INFORMATION</vt:lpstr>
      <vt:lpstr>DISCUSSION FORMAT</vt:lpstr>
      <vt:lpstr>DISCUSSION FORMAT</vt:lpstr>
      <vt:lpstr>DISCUSSION FORMAT</vt:lpstr>
      <vt:lpstr>DISCUSSION QUESTIONS</vt:lpstr>
      <vt:lpstr>DISCUSSION QUESTIONS</vt:lpstr>
      <vt:lpstr>CONCLUSION OF THE DISCUSSION-BASED TABLETOP</vt:lpstr>
      <vt:lpstr>DEBRIEF QUESTIONS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Statewide Medical and Health Exercise Tabletop Slide Deck Template</dc:title>
  <dc:subject>This slide deck is a template for exercise planners to use when putting together a slide deck for their tabletop exercises as part of the Statewide Medical and Health Exercise Program.</dc:subject>
  <dc:creator/>
  <cp:keywords>Tabletop Exercise, Slide Deck, Statewide Medical and Health Exercise</cp:keywords>
  <dc:description/>
  <cp:lastModifiedBy/>
  <cp:revision>1</cp:revision>
  <dcterms:created xsi:type="dcterms:W3CDTF">2010-05-03T20:57:59Z</dcterms:created>
  <dcterms:modified xsi:type="dcterms:W3CDTF">2019-03-26T23:35:08Z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0x0101002CC577673628EB48993F371F1850BF7D00DA5A59B87D361C479DD1968F68A864D5</vt:lpwstr>
  </property>
  <property fmtid="{D5CDD505-2E9C-101B-9397-08002B2CF9AE}" pid="3" name="Content Language">
    <vt:lpwstr>97;#English (United States)|25e340a5-d50c-48d7-adc0-a905fb7bff5c</vt:lpwstr>
  </property>
  <property fmtid="{D5CDD505-2E9C-101B-9397-08002B2CF9AE}" pid="4" name="Topic">
    <vt:lpwstr>132;#Emergency Preparedness|1a36f3a7-4da9-42b7-b479-1bc3fa11c14e</vt:lpwstr>
  </property>
  <property fmtid="{D5CDD505-2E9C-101B-9397-08002B2CF9AE}" pid="5" name="CDPH Audience">
    <vt:lpwstr>123;#Other Stakeholder|6b3266fc-4016-443b-9e9e-97a2230ee0e4</vt:lpwstr>
  </property>
  <property fmtid="{D5CDD505-2E9C-101B-9397-08002B2CF9AE}" pid="6" name="Program">
    <vt:lpwstr>158;#Emergency Preparedness Office|285f7b86-3762-4fca-96bc-f1e595f99352</vt:lpwstr>
  </property>
</Properties>
</file>