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authors.xml" ContentType="application/vnd.ms-powerpoint.author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8" r:id="rId2"/>
    <p:sldId id="256" r:id="rId3"/>
    <p:sldId id="265" r:id="rId4"/>
    <p:sldId id="257" r:id="rId5"/>
    <p:sldId id="266" r:id="rId6"/>
    <p:sldId id="263" r:id="rId7"/>
    <p:sldId id="264" r:id="rId8"/>
    <p:sldId id="267" r:id="rId9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77B6000-63BC-4453-1106-722618812CA5}" name="Fritz, Curtis@CDPH" initials="FC" userId="S::Curtis.Fritz@cdph.ca.gov::928508da-5745-423f-ad65-39259f39fc8c" providerId="AD"/>
  <p188:author id="{D1014AFE-34E4-9561-B2BD-14D77A372C53}" name="Nicolici, Allyx@CDPH" initials="NA" userId="S::Allyx.Nicolici@cdph.ca.gov::c2e460c6-9107-44f7-ac7f-5296ed10ae0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68" autoAdjust="0"/>
    <p:restoredTop sz="86385" autoAdjust="0"/>
  </p:normalViewPr>
  <p:slideViewPr>
    <p:cSldViewPr snapToGrid="0">
      <p:cViewPr varScale="1">
        <p:scale>
          <a:sx n="90" d="100"/>
          <a:sy n="90" d="100"/>
        </p:scale>
        <p:origin x="1747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173DC3-AD8E-40E7-A5F1-B1581B051FA4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7D583E-A672-4715-9C19-3625F37BA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665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7D583E-A672-4715-9C19-3625F37BA5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372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7D583E-A672-4715-9C19-3625F37BA57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633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31925" y="1143000"/>
            <a:ext cx="39941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7D583E-A672-4715-9C19-3625F37BA57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5273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31925" y="1143000"/>
            <a:ext cx="39941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7D583E-A672-4715-9C19-3625F37BA57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989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31925" y="1143000"/>
            <a:ext cx="39941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7D583E-A672-4715-9C19-3625F37BA57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502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31925" y="1143000"/>
            <a:ext cx="39941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7D583E-A672-4715-9C19-3625F37BA57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058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FA65-C9EC-482D-949A-9E4850D6BF99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CE1C-CCC9-462C-B430-2D196D5E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27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FA65-C9EC-482D-949A-9E4850D6BF99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CE1C-CCC9-462C-B430-2D196D5E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34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FA65-C9EC-482D-949A-9E4850D6BF99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CE1C-CCC9-462C-B430-2D196D5E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302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FA65-C9EC-482D-949A-9E4850D6BF99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CE1C-CCC9-462C-B430-2D196D5E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47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FA65-C9EC-482D-949A-9E4850D6BF99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CE1C-CCC9-462C-B430-2D196D5E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489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FA65-C9EC-482D-949A-9E4850D6BF99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CE1C-CCC9-462C-B430-2D196D5E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373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FA65-C9EC-482D-949A-9E4850D6BF99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CE1C-CCC9-462C-B430-2D196D5E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3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FA65-C9EC-482D-949A-9E4850D6BF99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CE1C-CCC9-462C-B430-2D196D5E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16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FA65-C9EC-482D-949A-9E4850D6BF99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CE1C-CCC9-462C-B430-2D196D5E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656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FA65-C9EC-482D-949A-9E4850D6BF99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CE1C-CCC9-462C-B430-2D196D5E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879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FA65-C9EC-482D-949A-9E4850D6BF99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1CE1C-CCC9-462C-B430-2D196D5E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556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8FA65-C9EC-482D-949A-9E4850D6BF99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1CE1C-CCC9-462C-B430-2D196D5EF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05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10" Type="http://schemas.openxmlformats.org/officeDocument/2006/relationships/image" Target="../media/image8.png"/><Relationship Id="rId4" Type="http://schemas.openxmlformats.org/officeDocument/2006/relationships/image" Target="../media/image11.sv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6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7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25626-4839-867E-B464-A6EA6E6FD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182881"/>
            <a:ext cx="8675370" cy="1484614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Segoe UI" panose="020B0502040204020203" pitchFamily="34" charset="0"/>
                <a:cs typeface="Segoe UI" panose="020B0502040204020203" pitchFamily="34" charset="0"/>
              </a:rPr>
              <a:t>Options for Using These Fair Signs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59807-2B3B-792B-228A-D05CE3824A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513" y="1543050"/>
            <a:ext cx="8675369" cy="3014149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sz="4700" dirty="0">
                <a:latin typeface="Segoe UI" panose="020B0502040204020203" pitchFamily="34" charset="0"/>
                <a:cs typeface="Segoe UI" panose="020B0502040204020203" pitchFamily="34" charset="0"/>
              </a:rPr>
              <a:t>Sample signs on the following slides are fully editable and may be customized with agency and/or fair logos. </a:t>
            </a:r>
          </a:p>
          <a:p>
            <a:pPr lvl="1">
              <a:lnSpc>
                <a:spcPct val="120000"/>
              </a:lnSpc>
            </a:pPr>
            <a:r>
              <a:rPr lang="en-US" sz="4400" dirty="0">
                <a:latin typeface="Segoe UI" panose="020B0502040204020203" pitchFamily="34" charset="0"/>
                <a:cs typeface="Segoe UI" panose="020B0502040204020203" pitchFamily="34" charset="0"/>
              </a:rPr>
              <a:t>White space is provided for the addition of logos, but existing contents can be rearranged as needed. </a:t>
            </a:r>
          </a:p>
          <a:p>
            <a:pPr lvl="1">
              <a:lnSpc>
                <a:spcPct val="120000"/>
              </a:lnSpc>
            </a:pPr>
            <a:r>
              <a:rPr lang="en-US" sz="4400" dirty="0">
                <a:latin typeface="Segoe UI" panose="020B0502040204020203" pitchFamily="34" charset="0"/>
                <a:cs typeface="Segoe UI" panose="020B0502040204020203" pitchFamily="34" charset="0"/>
              </a:rPr>
              <a:t>Permission from CDPH is not necessary to edit or customize.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1E3BB39E-1BD2-E308-585B-A15EEA4884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1515" y="4256859"/>
            <a:ext cx="4932046" cy="3014149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4700" dirty="0">
                <a:latin typeface="Segoe UI" panose="020B0502040204020203" pitchFamily="34" charset="0"/>
                <a:cs typeface="Segoe UI" panose="020B0502040204020203" pitchFamily="34" charset="0"/>
              </a:rPr>
              <a:t>Some slides include alternate graphics that may be interchanged as desired.</a:t>
            </a:r>
          </a:p>
          <a:p>
            <a:pPr>
              <a:lnSpc>
                <a:spcPct val="120000"/>
              </a:lnSpc>
            </a:pPr>
            <a:r>
              <a:rPr lang="en-US" sz="4700" dirty="0">
                <a:latin typeface="Segoe UI" panose="020B0502040204020203" pitchFamily="34" charset="0"/>
                <a:cs typeface="Segoe UI" panose="020B0502040204020203" pitchFamily="34" charset="0"/>
              </a:rPr>
              <a:t>Signs may be used individually or in series with other signs in this or other sets. </a:t>
            </a:r>
          </a:p>
          <a:p>
            <a:endParaRPr lang="en-US" sz="700" dirty="0"/>
          </a:p>
        </p:txBody>
      </p:sp>
      <p:grpSp>
        <p:nvGrpSpPr>
          <p:cNvPr id="16" name="Group 15" descr="Sample sign showing example of logo placement in the corners. ">
            <a:extLst>
              <a:ext uri="{FF2B5EF4-FFF2-40B4-BE49-F238E27FC236}">
                <a16:creationId xmlns:a16="http://schemas.microsoft.com/office/drawing/2014/main" id="{FF71F324-CD60-E3BE-E630-8650B3775498}"/>
              </a:ext>
            </a:extLst>
          </p:cNvPr>
          <p:cNvGrpSpPr/>
          <p:nvPr/>
        </p:nvGrpSpPr>
        <p:grpSpPr>
          <a:xfrm>
            <a:off x="5189970" y="3811155"/>
            <a:ext cx="4538768" cy="3643318"/>
            <a:chOff x="5144250" y="3673995"/>
            <a:chExt cx="4538768" cy="3643318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789AA1D-8F2E-F874-2621-21849E2B2C16}"/>
                </a:ext>
              </a:extLst>
            </p:cNvPr>
            <p:cNvGrpSpPr/>
            <p:nvPr/>
          </p:nvGrpSpPr>
          <p:grpSpPr>
            <a:xfrm>
              <a:off x="6065668" y="4535625"/>
              <a:ext cx="3617350" cy="2781688"/>
              <a:chOff x="6125277" y="4712776"/>
              <a:chExt cx="3617350" cy="2781688"/>
            </a:xfrm>
          </p:grpSpPr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BA53A3F3-253C-A54B-12E4-9BF056DFE8A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25277" y="4712776"/>
                <a:ext cx="3591426" cy="2781688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76BF609-AE63-5524-804E-F38BC11701F9}"/>
                  </a:ext>
                </a:extLst>
              </p:cNvPr>
              <p:cNvSpPr/>
              <p:nvPr/>
            </p:nvSpPr>
            <p:spPr>
              <a:xfrm>
                <a:off x="6205186" y="7022322"/>
                <a:ext cx="424213" cy="396434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08F794-F7B3-4E34-7892-2AFCB24DFA9D}"/>
                  </a:ext>
                </a:extLst>
              </p:cNvPr>
              <p:cNvSpPr txBox="1"/>
              <p:nvPr/>
            </p:nvSpPr>
            <p:spPr>
              <a:xfrm>
                <a:off x="6164950" y="7090059"/>
                <a:ext cx="572655" cy="2609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Logo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0DC31EF4-DD57-3DB5-4FE6-4A229FF0D2DE}"/>
                  </a:ext>
                </a:extLst>
              </p:cNvPr>
              <p:cNvSpPr/>
              <p:nvPr/>
            </p:nvSpPr>
            <p:spPr>
              <a:xfrm>
                <a:off x="9210208" y="4776352"/>
                <a:ext cx="424213" cy="396434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90F1419-B9F2-EA58-F392-B21841D5A26C}"/>
                  </a:ext>
                </a:extLst>
              </p:cNvPr>
              <p:cNvSpPr txBox="1"/>
              <p:nvPr/>
            </p:nvSpPr>
            <p:spPr>
              <a:xfrm>
                <a:off x="9169972" y="4844089"/>
                <a:ext cx="572655" cy="2609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Logo</a:t>
                </a:r>
              </a:p>
            </p:txBody>
          </p:sp>
        </p:grpSp>
        <p:sp>
          <p:nvSpPr>
            <p:cNvPr id="13" name="Arrow: Down 12">
              <a:extLst>
                <a:ext uri="{FF2B5EF4-FFF2-40B4-BE49-F238E27FC236}">
                  <a16:creationId xmlns:a16="http://schemas.microsoft.com/office/drawing/2014/main" id="{B2C52D6C-EA75-4B96-D91A-4B3E0D053A2E}"/>
                </a:ext>
              </a:extLst>
            </p:cNvPr>
            <p:cNvSpPr/>
            <p:nvPr/>
          </p:nvSpPr>
          <p:spPr>
            <a:xfrm>
              <a:off x="9163749" y="3673995"/>
              <a:ext cx="424213" cy="720090"/>
            </a:xfrm>
            <a:prstGeom prst="down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14" name="Arrow: Down 13">
              <a:extLst>
                <a:ext uri="{FF2B5EF4-FFF2-40B4-BE49-F238E27FC236}">
                  <a16:creationId xmlns:a16="http://schemas.microsoft.com/office/drawing/2014/main" id="{4DA508A3-14A6-901C-99C7-46B69E43F410}"/>
                </a:ext>
              </a:extLst>
            </p:cNvPr>
            <p:cNvSpPr/>
            <p:nvPr/>
          </p:nvSpPr>
          <p:spPr>
            <a:xfrm rot="16200000">
              <a:off x="5292188" y="6713190"/>
              <a:ext cx="424213" cy="720090"/>
            </a:xfrm>
            <a:prstGeom prst="down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020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51F80-C5F7-82B5-CA9D-AB3405A133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4501" y="2636946"/>
            <a:ext cx="7969398" cy="2735580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s-419" sz="4800" b="1" kern="1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Los animales de esta área pueden ser portadores de gérmenes que podrían enfermarle.</a:t>
            </a:r>
            <a:endParaRPr lang="en-US" sz="4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CDB191B8-D944-6BDD-3776-1BC46C494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52260" y="5758461"/>
            <a:ext cx="3057519" cy="1747153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03297175-2EEA-791C-A319-1934F9B19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82078" y="259292"/>
            <a:ext cx="3789872" cy="211527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0330979-5FD9-676E-56DD-0E36327B5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056" y="3242310"/>
            <a:ext cx="1864053" cy="180440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331ED38-010C-42A7-ED51-795111AD6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7756" y="1742260"/>
            <a:ext cx="1674703" cy="162111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500C3F1-20BB-4A3B-5ABC-A9E2782FD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2260" y="839405"/>
            <a:ext cx="2039222" cy="197396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28CD46D-6332-C571-0318-D9CB355B7F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177201" y="5365010"/>
            <a:ext cx="1864053" cy="180440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92FB100-629B-8B87-E531-B22A18129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25729">
            <a:off x="924643" y="5197493"/>
            <a:ext cx="1674703" cy="162111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78FBD37-EC58-ACC8-ADB3-8A7576B2B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44336" y="4005160"/>
            <a:ext cx="2039222" cy="197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010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51F80-C5F7-82B5-CA9D-AB3405A133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5775" y="1497330"/>
            <a:ext cx="9086850" cy="1969770"/>
          </a:xfrm>
        </p:spPr>
        <p:txBody>
          <a:bodyPr anchor="ctr">
            <a:noAutofit/>
          </a:bodyPr>
          <a:lstStyle/>
          <a:p>
            <a:pPr marR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s-419" sz="5400" b="1" kern="1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Los gérmenes de excrementos de animales pueden enfermarle.</a:t>
            </a:r>
            <a:endParaRPr lang="en-US" sz="5400" b="1" kern="100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030E71-C1CF-D432-8AB9-7EFEBDDAFC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" y="4305300"/>
            <a:ext cx="9429750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23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5FEAE8C5-956F-5696-B74B-24BD50E62F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9547" y="969316"/>
            <a:ext cx="1864053" cy="18044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7651F80-C5F7-82B5-CA9D-AB3405A13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845554"/>
            <a:ext cx="8817682" cy="1531978"/>
          </a:xfrm>
        </p:spPr>
        <p:txBody>
          <a:bodyPr>
            <a:noAutofit/>
          </a:bodyPr>
          <a:lstStyle/>
          <a:p>
            <a:pPr marR="0"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s-419" sz="3600" b="1" kern="1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Las siguientes personas son más vulnerables a los gérmenes presentes en los excrementos de animales:</a:t>
            </a:r>
            <a:endParaRPr lang="en-US" sz="3600" b="1" kern="100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A0AE2A-4DD4-12C6-1F4C-2A1067B94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2934" y="2897481"/>
            <a:ext cx="5531304" cy="4415826"/>
          </a:xfrm>
        </p:spPr>
        <p:txBody>
          <a:bodyPr>
            <a:noAutofit/>
          </a:bodyPr>
          <a:lstStyle/>
          <a:p>
            <a:pPr marL="297180" indent="-342900">
              <a:lnSpc>
                <a:spcPct val="115000"/>
              </a:lnSpc>
              <a:spcBef>
                <a:spcPts val="0"/>
              </a:spcBef>
              <a:spcAft>
                <a:spcPts val="2400"/>
              </a:spcAft>
            </a:pPr>
            <a:r>
              <a:rPr lang="es-419" sz="3200" kern="1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Niños menores de 5 años</a:t>
            </a:r>
            <a:endParaRPr lang="en-US" sz="3200" kern="100" dirty="0"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274638" indent="-320675">
              <a:lnSpc>
                <a:spcPct val="115000"/>
              </a:lnSpc>
              <a:spcBef>
                <a:spcPts val="0"/>
              </a:spcBef>
              <a:spcAft>
                <a:spcPts val="2400"/>
              </a:spcAft>
            </a:pPr>
            <a:r>
              <a:rPr lang="es-419" sz="3200" kern="1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Adultos de 65 años o más </a:t>
            </a:r>
            <a:endParaRPr lang="en-US" sz="3200" kern="100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287338" indent="-287338">
              <a:lnSpc>
                <a:spcPct val="115000"/>
              </a:lnSpc>
              <a:spcBef>
                <a:spcPts val="0"/>
              </a:spcBef>
              <a:spcAft>
                <a:spcPts val="2400"/>
              </a:spcAft>
            </a:pPr>
            <a:r>
              <a:rPr lang="es-419" sz="3200" kern="1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Personas embarazadas</a:t>
            </a:r>
            <a:endParaRPr lang="en-US" sz="3200" kern="100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287338" indent="-287338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</a:pPr>
            <a:r>
              <a:rPr lang="es-419" sz="3200" kern="1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Personas con sistemas inmunológicos debilitados</a:t>
            </a:r>
            <a:endParaRPr lang="en-US" sz="3200" kern="100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C71330B-B2CA-880C-18D5-A4AA9FB096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1178269" y="4107726"/>
            <a:ext cx="8477794" cy="1969770"/>
          </a:xfrm>
          <a:prstGeom prst="rect">
            <a:avLst/>
          </a:prstGeom>
        </p:spPr>
        <p:txBody>
          <a:bodyPr vert="horz" lIns="75438" tIns="37719" rIns="75438" bIns="37719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65785" indent="-565785" algn="l">
              <a:lnSpc>
                <a:spcPts val="4950"/>
              </a:lnSpc>
              <a:buFont typeface="Arial" panose="020B0604020202020204" pitchFamily="34" charset="0"/>
              <a:buChar char="•"/>
            </a:pPr>
            <a:endParaRPr lang="en-US" sz="33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BEA590F-2FC7-C012-95A5-34E996E44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50487" y="2475322"/>
            <a:ext cx="2143734" cy="2143734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A26AE238-B45D-A189-35F1-21A532A1F9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021514" y="5507618"/>
            <a:ext cx="1487683" cy="1487683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CBA169BA-07F3-E4CD-A062-FE91BC887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801378" y="3438304"/>
            <a:ext cx="2668435" cy="266843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7D54588-5A2C-31BA-6E96-384CF1B4CE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138103">
            <a:off x="1497617" y="-175952"/>
            <a:ext cx="1674703" cy="162111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3814A7A-ABA1-EF17-34F9-56C7000703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1716" y="-324732"/>
            <a:ext cx="2039222" cy="197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443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0F4D277-373C-D41A-D0E6-AF6393F31D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430467"/>
            <a:ext cx="8961120" cy="10935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51F80-C5F7-82B5-CA9D-AB3405A13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206" y="444104"/>
            <a:ext cx="8869680" cy="1093589"/>
          </a:xfrm>
        </p:spPr>
        <p:txBody>
          <a:bodyPr>
            <a:normAutofit/>
          </a:bodyPr>
          <a:lstStyle/>
          <a:p>
            <a:r>
              <a:rPr lang="es-419" sz="4000" b="1" i="1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Por la seguridad de los animales:</a:t>
            </a:r>
            <a:endParaRPr lang="en-US" sz="80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42FFCC-3E2A-372A-B5F9-B9E7217D30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6511" y="1771991"/>
            <a:ext cx="8571070" cy="1967909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419" sz="4000" b="1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No entre si presenta síntomas de enfermedad o fiebre.</a:t>
            </a:r>
            <a:endParaRPr lang="en-US" sz="4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39DC419-A807-5CEC-92C0-EAF7D542C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80310" y="3258064"/>
            <a:ext cx="7280910" cy="3818222"/>
          </a:xfrm>
        </p:spPr>
        <p:txBody>
          <a:bodyPr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s-419" sz="35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Toser y estornudar puede propagar gérmenes a los animales. </a:t>
            </a:r>
            <a:endParaRPr lang="en-US" sz="35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40044F-8B6F-E085-B9EE-A99067808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265290" y="-556119"/>
            <a:ext cx="2899884" cy="4030840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D48D9595-AF3D-BD88-0FA1-5C45A6634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77889" y="4759426"/>
            <a:ext cx="4899820" cy="279989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CCCDB8C-35A9-0B16-9C58-58AE581815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78087" y="3515488"/>
            <a:ext cx="3012680" cy="4187625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B82909C3-61C8-5460-451A-7F7593B987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H="1">
            <a:off x="308075" y="3580803"/>
            <a:ext cx="2460100" cy="396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362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2905DB7F-49F7-590A-20FB-87892D2D25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11485" y="3320690"/>
            <a:ext cx="3056884" cy="305688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0F4D277-373C-D41A-D0E6-AF6393F31D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396177"/>
            <a:ext cx="6903720" cy="10935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51F80-C5F7-82B5-CA9D-AB3405A13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066" y="409814"/>
            <a:ext cx="8869680" cy="1093589"/>
          </a:xfrm>
        </p:spPr>
        <p:txBody>
          <a:bodyPr>
            <a:normAutofit/>
          </a:bodyPr>
          <a:lstStyle/>
          <a:p>
            <a:r>
              <a:rPr lang="es-419" sz="4000" b="1" i="1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Por su propia seguridad:</a:t>
            </a:r>
            <a:endParaRPr lang="en-US" sz="80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42FFCC-3E2A-372A-B5F9-B9E7217D30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4163" y="1558190"/>
            <a:ext cx="9192934" cy="1850207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s-419" sz="3600" b="1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No se permiten alimentos, bebidas, juguetes, chupetes, tazas, biberones ni cochecitos en las áreas de animales.</a:t>
            </a:r>
            <a:endParaRPr lang="en-US" sz="6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39DC419-A807-5CEC-92C0-EAF7D542C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733" y="6530222"/>
            <a:ext cx="9192934" cy="1093588"/>
          </a:xfrm>
        </p:spPr>
        <p:txBody>
          <a:bodyPr>
            <a:normAutofit/>
          </a:bodyPr>
          <a:lstStyle/>
          <a:p>
            <a:pPr marL="0" marR="0" lvl="1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s-419" sz="2400" b="1" i="1" kern="1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¿Por qué? </a:t>
            </a:r>
            <a:r>
              <a:rPr lang="es-419" sz="2400" kern="1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Los gérmenes provenientes de excrementos animales están dispersos por todas las áreas destinadas a animales y pueden contaminar cualquier objeto que introduzca en este lugar. </a:t>
            </a:r>
            <a:endParaRPr lang="en-US" sz="2400" kern="100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7CF4A0A-4C42-7504-F6AC-9BDFA276B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1056" y="3907068"/>
            <a:ext cx="2656287" cy="260743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7433DF0-C76D-DA41-6E8B-52B15DAE8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31" y="3248684"/>
            <a:ext cx="3175493" cy="3200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937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0F4D277-373C-D41A-D0E6-AF6393F31D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430467"/>
            <a:ext cx="6880860" cy="10935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51F80-C5F7-82B5-CA9D-AB3405A13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066" y="444104"/>
            <a:ext cx="8869680" cy="1093589"/>
          </a:xfrm>
        </p:spPr>
        <p:txBody>
          <a:bodyPr>
            <a:normAutofit/>
          </a:bodyPr>
          <a:lstStyle/>
          <a:p>
            <a:pPr defTabSz="1071563"/>
            <a:r>
              <a:rPr lang="es-419" sz="4000" b="1" i="1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Por su propia seguridad:    </a:t>
            </a:r>
            <a:r>
              <a:rPr lang="en-US" sz="2800" b="1" i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continued</a:t>
            </a:r>
            <a:r>
              <a:rPr lang="en-US" sz="2800" b="1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sz="4400" b="1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42FFCC-3E2A-372A-B5F9-B9E7217D30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8101" y="1668780"/>
            <a:ext cx="8982198" cy="2368065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419" sz="4800" b="1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No coma, beba, mastique chicle, fume ni use chupetes en esta área.</a:t>
            </a:r>
            <a:r>
              <a:rPr lang="es-419" sz="4800" b="1" i="1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</a:t>
            </a:r>
            <a:endParaRPr lang="en-US" sz="9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39DC419-A807-5CEC-92C0-EAF7D542C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43350" y="4503843"/>
            <a:ext cx="5652894" cy="26264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419" sz="3200" b="1" i="1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¿Por qué? </a:t>
            </a:r>
            <a:r>
              <a:rPr lang="es-419" sz="32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Los gérmenes de las heces de los animales pueden propagarse fácilmente desde las manos al llevarse cosas a la boca.</a:t>
            </a:r>
            <a:endParaRPr lang="en-US" sz="4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FD29CA7-17C9-54BE-3CAF-D6B5B2521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900" y="3879435"/>
            <a:ext cx="3560445" cy="3852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322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5862C7C-23B5-D689-419C-BE2FB82C7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430467"/>
            <a:ext cx="7520940" cy="10935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85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51F80-C5F7-82B5-CA9D-AB3405A13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79" y="690863"/>
            <a:ext cx="7223761" cy="499133"/>
          </a:xfrm>
        </p:spPr>
        <p:txBody>
          <a:bodyPr>
            <a:noAutofit/>
          </a:bodyPr>
          <a:lstStyle/>
          <a:p>
            <a:pPr>
              <a:lnSpc>
                <a:spcPts val="6200"/>
              </a:lnSpc>
            </a:pPr>
            <a:r>
              <a:rPr lang="es-419" sz="4000" b="1" i="1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Mientras esté en esta área:</a:t>
            </a:r>
            <a:endParaRPr lang="en-US" sz="8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EC9AA-4BC2-6C4F-9A2E-D6EF57354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79" y="1893130"/>
            <a:ext cx="4011930" cy="5673746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s-419" sz="44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Vigile a los niños menores de 5 años en todo momento para asegurarse de que no se lleven las manos a la boca.</a:t>
            </a:r>
            <a:endParaRPr lang="en-US" sz="8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868CD45-C876-DB9F-5BF3-88E7AFAEC1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14900" y="1893130"/>
            <a:ext cx="6037870" cy="603787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F6EAB49C-CD7A-E1A2-1CE1-7137CF1706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700271" y="5830274"/>
            <a:ext cx="1375284" cy="165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52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DPH Document" ma:contentTypeID="0x0101002CC577673628EB48993F371F1850BF7D003E18CAC0E743194EA29E89F4611861B3" ma:contentTypeVersion="4" ma:contentTypeDescription="Create a new document." ma:contentTypeScope="" ma:versionID="322f02379ad10f210e08a64c252df73d">
  <xsd:schema xmlns:xsd="http://www.w3.org/2001/XMLSchema" xmlns:xs="http://www.w3.org/2001/XMLSchema" xmlns:p="http://schemas.microsoft.com/office/2006/metadata/properties" xmlns:ns1="http://schemas.microsoft.com/sharepoint/v3" xmlns:ns2="a48324c4-7d20-48d3-8188-32763737222b" targetNamespace="http://schemas.microsoft.com/office/2006/metadata/properties" ma:root="true" ma:fieldsID="f565ecd89d5927accf21e815673962b2" ns1:_="" ns2:_="">
    <xsd:import namespace="http://schemas.microsoft.com/sharepoint/v3"/>
    <xsd:import namespace="a48324c4-7d20-48d3-8188-32763737222b"/>
    <xsd:element name="properties">
      <xsd:complexType>
        <xsd:sequence>
          <xsd:element name="documentManagement">
            <xsd:complexType>
              <xsd:all>
                <xsd:element ref="ns2:kcdf3820fa7642e8be4bb4902ce9671f" minOccurs="0"/>
                <xsd:element ref="ns2:TaxCatchAll" minOccurs="0"/>
                <xsd:element ref="ns2:TaxCatchAllLabel" minOccurs="0"/>
                <xsd:element ref="ns2:off2d280d04f435e8ad65f64297220d7" minOccurs="0"/>
                <xsd:element ref="ns2:bb1a85d7c91c4659b60f056ef7672151" minOccurs="0"/>
                <xsd:element ref="ns2:e703b7d8b6284097bcc8d89d108ab72a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Scheduling Start Date is a site column created by the Publishing feature. It is used to specify the date and time on which this page will first appear to site visitors." ma:internalName="Scheduling_x0020_Start_x0020_Date">
      <xsd:simpleType>
        <xsd:restriction base="dms:Unknown"/>
      </xsd:simpleType>
    </xsd:element>
    <xsd:element name="PublishingExpirationDate" ma:index="20" nillable="true" ma:displayName="Scheduling End Date" ma:description="Scheduling End Date is a site column created by the Publishing feature. It is used to specify the date and time on which this page will no longer appear to site visitors." ma:internalName="Scheduling_x0020_End_x0020_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8324c4-7d20-48d3-8188-32763737222b" elementFormDefault="qualified">
    <xsd:import namespace="http://schemas.microsoft.com/office/2006/documentManagement/types"/>
    <xsd:import namespace="http://schemas.microsoft.com/office/infopath/2007/PartnerControls"/>
    <xsd:element name="kcdf3820fa7642e8be4bb4902ce9671f" ma:index="8" nillable="true" ma:taxonomy="true" ma:internalName="kcdf3820fa7642e8be4bb4902ce9671f" ma:taxonomyFieldName="Topic" ma:displayName="Topic" ma:default="" ma:fieldId="{4cdf3820-fa76-42e8-be4b-b4902ce9671f}" ma:taxonomyMulti="true" ma:sspId="b545365c-366b-4c8d-aeef-04f620ee1966" ma:termSetId="cdd5a172-8c78-4ec7-ac60-5f0fe253a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1170ce7-0db4-4c2d-850d-13dce0ec4ea5}" ma:internalName="TaxCatchAll" ma:showField="CatchAllData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1170ce7-0db4-4c2d-850d-13dce0ec4ea5}" ma:internalName="TaxCatchAllLabel" ma:readOnly="true" ma:showField="CatchAllDataLabel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ff2d280d04f435e8ad65f64297220d7" ma:index="12" nillable="true" ma:taxonomy="true" ma:internalName="off2d280d04f435e8ad65f64297220d7" ma:taxonomyFieldName="CDPH_x0020_Audience" ma:displayName="CDPH Audience" ma:default="" ma:fieldId="{8ff2d280-d04f-435e-8ad6-5f64297220d7}" ma:taxonomyMulti="true" ma:sspId="b545365c-366b-4c8d-aeef-04f620ee1966" ma:termSetId="cc05263c-85ed-4c2f-a4fe-f602faee1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b1a85d7c91c4659b60f056ef7672151" ma:index="14" nillable="true" ma:taxonomy="true" ma:internalName="bb1a85d7c91c4659b60f056ef7672151" ma:taxonomyFieldName="Program" ma:displayName="Program" ma:default="" ma:fieldId="{bb1a85d7-c91c-4659-b60f-056ef7672151}" ma:taxonomyMulti="true" ma:sspId="b545365c-366b-4c8d-aeef-04f620ee1966" ma:termSetId="6489bfc0-c77f-4619-9be4-bef70736d17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703b7d8b6284097bcc8d89d108ab72a" ma:index="16" nillable="true" ma:taxonomy="true" ma:internalName="e703b7d8b6284097bcc8d89d108ab72a" ma:taxonomyFieldName="Content_x0020_Language" ma:displayName="Content Language" ma:default="97;#English|25e340a5-d50c-48d7-adc0-a905fb7bff5c" ma:fieldId="{e703b7d8-b628-4097-bcc8-d89d108ab72a}" ma:sspId="b545365c-366b-4c8d-aeef-04f620ee1966" ma:termSetId="45e6de93-a046-4930-a9e9-bac90a81638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ff2d280d04f435e8ad65f64297220d7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Local Agency</TermName>
          <TermId xmlns="http://schemas.microsoft.com/office/infopath/2007/PartnerControls">a83f7ca9-5f36-4e0a-8547-5f9ce4325ad6</TermId>
        </TermInfo>
        <TermInfo xmlns="http://schemas.microsoft.com/office/infopath/2007/PartnerControls">
          <TermName xmlns="http://schemas.microsoft.com/office/infopath/2007/PartnerControls">Local Government</TermName>
          <TermId xmlns="http://schemas.microsoft.com/office/infopath/2007/PartnerControls">1cd0782c-1d77-4248-a4cc-dba29f07cf73</TermId>
        </TermInfo>
        <TermInfo xmlns="http://schemas.microsoft.com/office/infopath/2007/PartnerControls">
          <TermName xmlns="http://schemas.microsoft.com/office/infopath/2007/PartnerControls">Local Health Jurisdiction</TermName>
          <TermId xmlns="http://schemas.microsoft.com/office/infopath/2007/PartnerControls">f68e075a-b17d-44d0-8f5c-4e108c72d912</TermId>
        </TermInfo>
      </Terms>
    </off2d280d04f435e8ad65f64297220d7>
    <PublishingExpirationDate xmlns="http://schemas.microsoft.com/sharepoint/v3" xsi:nil="true"/>
    <TaxCatchAll xmlns="a48324c4-7d20-48d3-8188-32763737222b">
      <Value>236</Value>
      <Value>197</Value>
      <Value>241</Value>
      <Value>192</Value>
      <Value>1018</Value>
      <Value>190</Value>
      <Value>151</Value>
      <Value>326</Value>
    </TaxCatchAll>
    <PublishingStartDate xmlns="http://schemas.microsoft.com/sharepoint/v3" xsi:nil="true"/>
    <kcdf3820fa7642e8be4bb4902ce9671f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Veterinary</TermName>
          <TermId xmlns="http://schemas.microsoft.com/office/infopath/2007/PartnerControls">585eefad-98eb-40fd-8940-f784d8822bc2</TermId>
        </TermInfo>
        <TermInfo xmlns="http://schemas.microsoft.com/office/infopath/2007/PartnerControls">
          <TermName xmlns="http://schemas.microsoft.com/office/infopath/2007/PartnerControls">Infectious Diseases</TermName>
          <TermId xmlns="http://schemas.microsoft.com/office/infopath/2007/PartnerControls">cf067396-8ccc-4210-9f63-22e79836aa52</TermId>
        </TermInfo>
        <TermInfo xmlns="http://schemas.microsoft.com/office/infopath/2007/PartnerControls">
          <TermName xmlns="http://schemas.microsoft.com/office/infopath/2007/PartnerControls">Prevention</TermName>
          <TermId xmlns="http://schemas.microsoft.com/office/infopath/2007/PartnerControls">04acecae-8066-4718-8c80-6c6334c720df</TermId>
        </TermInfo>
      </Terms>
    </kcdf3820fa7642e8be4bb4902ce9671f>
    <bb1a85d7c91c4659b60f056ef7672151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Communicable Disease Control</TermName>
          <TermId xmlns="http://schemas.microsoft.com/office/infopath/2007/PartnerControls">d26e874b-aea1-4c13-b19f-52c74bbbcd89</TermId>
        </TermInfo>
      </Terms>
    </bb1a85d7c91c4659b60f056ef7672151>
    <e703b7d8b6284097bcc8d89d108ab72a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Spanish</TermName>
          <TermId xmlns="http://schemas.microsoft.com/office/infopath/2007/PartnerControls">90fd7de6-a726-4775-9eb3-abc56d92ac99</TermId>
        </TermInfo>
      </Terms>
    </e703b7d8b6284097bcc8d89d108ab72a>
  </documentManagement>
</p:properties>
</file>

<file path=customXml/itemProps1.xml><?xml version="1.0" encoding="utf-8"?>
<ds:datastoreItem xmlns:ds="http://schemas.openxmlformats.org/officeDocument/2006/customXml" ds:itemID="{B5DF41DA-4B19-4748-9668-690965C48D1B}"/>
</file>

<file path=customXml/itemProps2.xml><?xml version="1.0" encoding="utf-8"?>
<ds:datastoreItem xmlns:ds="http://schemas.openxmlformats.org/officeDocument/2006/customXml" ds:itemID="{C3318B9A-FC9E-4960-BF93-2ECAB1D97DD8}"/>
</file>

<file path=customXml/itemProps3.xml><?xml version="1.0" encoding="utf-8"?>
<ds:datastoreItem xmlns:ds="http://schemas.openxmlformats.org/officeDocument/2006/customXml" ds:itemID="{49777910-CEF8-4EBD-BEBF-A9A20F2BD444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929</TotalTime>
  <Words>312</Words>
  <Application>Microsoft Office PowerPoint</Application>
  <PresentationFormat>Custom</PresentationFormat>
  <Paragraphs>32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Segoe UI</vt:lpstr>
      <vt:lpstr>Office Theme</vt:lpstr>
      <vt:lpstr>Options for Using These Fair Signs </vt:lpstr>
      <vt:lpstr>Los animales de esta área pueden ser portadores de gérmenes que podrían enfermarle.</vt:lpstr>
      <vt:lpstr>Los gérmenes de excrementos de animales pueden enfermarle.</vt:lpstr>
      <vt:lpstr>Las siguientes personas son más vulnerables a los gérmenes presentes en los excrementos de animales:</vt:lpstr>
      <vt:lpstr>Por la seguridad de los animales:</vt:lpstr>
      <vt:lpstr>Por su propia seguridad:</vt:lpstr>
      <vt:lpstr>Por su propia seguridad:    continued </vt:lpstr>
      <vt:lpstr>Mientras esté en esta área: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Fair Signs - Animal Exhibit Entrance (Spanish)</dc:title>
  <dc:creator>Nicolici, Allyx@CDPH</dc:creator>
  <cp:lastModifiedBy>Nicolici, Allyx@CDPH</cp:lastModifiedBy>
  <cp:revision>45</cp:revision>
  <dcterms:created xsi:type="dcterms:W3CDTF">2024-01-23T00:54:29Z</dcterms:created>
  <dcterms:modified xsi:type="dcterms:W3CDTF">2025-02-03T19:53:46Z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0x0101002CC577673628EB48993F371F1850BF7D003E18CAC0E743194EA29E89F4611861B3</vt:lpwstr>
  </property>
  <property fmtid="{D5CDD505-2E9C-101B-9397-08002B2CF9AE}" pid="3" name="Content Language">
    <vt:lpwstr>1018;#Spanish|90fd7de6-a726-4775-9eb3-abc56d92ac99</vt:lpwstr>
  </property>
  <property fmtid="{D5CDD505-2E9C-101B-9397-08002B2CF9AE}" pid="4" name="Topic">
    <vt:lpwstr>326;#Veterinary|585eefad-98eb-40fd-8940-f784d8822bc2;#241;#Infectious Diseases|cf067396-8ccc-4210-9f63-22e79836aa52;#236;#Prevention|04acecae-8066-4718-8c80-6c6334c720df</vt:lpwstr>
  </property>
  <property fmtid="{D5CDD505-2E9C-101B-9397-08002B2CF9AE}" pid="5" name="CDPH Audience">
    <vt:lpwstr>192;#Local Agency|a83f7ca9-5f36-4e0a-8547-5f9ce4325ad6;#190;#Local Government|1cd0782c-1d77-4248-a4cc-dba29f07cf73;#197;#Local Health Jurisdiction|f68e075a-b17d-44d0-8f5c-4e108c72d912</vt:lpwstr>
  </property>
  <property fmtid="{D5CDD505-2E9C-101B-9397-08002B2CF9AE}" pid="6" name="Program">
    <vt:lpwstr>151;#Communicable Disease Control|d26e874b-aea1-4c13-b19f-52c74bbbcd89</vt:lpwstr>
  </property>
</Properties>
</file>