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BEE3"/>
    <a:srgbClr val="902A92"/>
    <a:srgbClr val="002495"/>
    <a:srgbClr val="151E28"/>
    <a:srgbClr val="EAAB33"/>
    <a:srgbClr val="A9D3CA"/>
    <a:srgbClr val="0077CF"/>
    <a:srgbClr val="6A7073"/>
    <a:srgbClr val="6B7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2" autoAdjust="0"/>
    <p:restoredTop sz="82726" autoAdjust="0"/>
  </p:normalViewPr>
  <p:slideViewPr>
    <p:cSldViewPr snapToGrid="0">
      <p:cViewPr varScale="1">
        <p:scale>
          <a:sx n="94" d="100"/>
          <a:sy n="94" d="100"/>
        </p:scale>
        <p:origin x="348" y="90"/>
      </p:cViewPr>
      <p:guideLst/>
    </p:cSldViewPr>
  </p:slideViewPr>
  <p:outlineViewPr>
    <p:cViewPr>
      <p:scale>
        <a:sx n="33" d="100"/>
        <a:sy n="33" d="100"/>
      </p:scale>
      <p:origin x="0" y="-8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65258215962438E-2"/>
          <c:y val="0.14824120603015076"/>
          <c:w val="0.62676056338028174"/>
          <c:h val="0.645728643216080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44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Sheet1!$A$1:$A$1</c:f>
              <c:strCache>
                <c:ptCount val="1"/>
                <c:pt idx="0">
                  <c:v>Year</c:v>
                </c:pt>
              </c:strCache>
            </c:strRef>
          </c:cat>
          <c:val>
            <c:numRef>
              <c:f>Sheet1!$B$1:$B$1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3-4C0E-9ADE-97CBFFAAC6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44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Sheet1!$A$1:$A$1</c:f>
              <c:strCache>
                <c:ptCount val="1"/>
                <c:pt idx="0">
                  <c:v>Year</c:v>
                </c:pt>
              </c:strCache>
            </c:strRef>
          </c:cat>
          <c:val>
            <c:numRef>
              <c:f>Sheet1!$C$1:$C$1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D3-4C0E-9ADE-97CBFFAAC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4668088"/>
        <c:axId val="1"/>
      </c:barChart>
      <c:catAx>
        <c:axId val="184668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4668088"/>
        <c:crosses val="autoZero"/>
        <c:crossBetween val="between"/>
        <c:majorUnit val="10"/>
        <c:minorUnit val="1"/>
      </c:valAx>
      <c:spPr>
        <a:noFill/>
        <a:ln w="8951">
          <a:noFill/>
        </a:ln>
      </c:spPr>
    </c:plotArea>
    <c:legend>
      <c:legendPos val="r"/>
      <c:layout>
        <c:manualLayout>
          <c:xMode val="edge"/>
          <c:yMode val="edge"/>
          <c:x val="0.29807212604506961"/>
          <c:y val="0.11809045226130653"/>
          <c:w val="0.6040611906346256"/>
          <c:h val="0.61823336631648373"/>
        </c:manualLayout>
      </c:layout>
      <c:overlay val="0"/>
      <c:spPr>
        <a:solidFill>
          <a:schemeClr val="bg1"/>
        </a:solidFill>
        <a:ln w="1119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65258215962438E-2"/>
          <c:y val="0.14824120603015076"/>
          <c:w val="0.62676056338028174"/>
          <c:h val="0.645728643216080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rgbClr val="263252"/>
            </a:solidFill>
            <a:ln w="44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Sheet1!$A$1:$A$1</c:f>
              <c:strCache>
                <c:ptCount val="1"/>
                <c:pt idx="0">
                  <c:v>Year</c:v>
                </c:pt>
              </c:strCache>
            </c:strRef>
          </c:cat>
          <c:val>
            <c:numRef>
              <c:f>Sheet1!$B$1:$B$1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9-43A1-8765-A133FF54B4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MSMW</c:v>
                </c:pt>
              </c:strCache>
            </c:strRef>
          </c:tx>
          <c:spPr>
            <a:solidFill>
              <a:srgbClr val="583A73"/>
            </a:solidFill>
            <a:ln w="44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Sheet1!$A$1:$A$1</c:f>
              <c:strCache>
                <c:ptCount val="1"/>
                <c:pt idx="0">
                  <c:v>Year</c:v>
                </c:pt>
              </c:strCache>
            </c:strRef>
          </c:cat>
          <c:val>
            <c:numRef>
              <c:f>Sheet1!$C$1:$C$1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79-43A1-8765-A133FF54B4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MSU</c:v>
                </c:pt>
              </c:strCache>
            </c:strRef>
          </c:tx>
          <c:spPr>
            <a:solidFill>
              <a:srgbClr val="9B337B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Sheet1!$D$1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79-43A1-8765-A133FF54B4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MSW</c:v>
                </c:pt>
              </c:strCache>
            </c:strRef>
          </c:tx>
          <c:spPr>
            <a:solidFill>
              <a:srgbClr val="D92365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Sheet1!$E$1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79-43A1-8765-A133FF54B4E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3F34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Sheet1!$F$1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79-43A1-8765-A133FF54B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4668088"/>
        <c:axId val="1"/>
      </c:barChart>
      <c:catAx>
        <c:axId val="184668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4668088"/>
        <c:crosses val="autoZero"/>
        <c:crossBetween val="between"/>
        <c:majorUnit val="10"/>
        <c:minorUnit val="1"/>
      </c:valAx>
      <c:spPr>
        <a:noFill/>
        <a:ln w="8951">
          <a:noFill/>
        </a:ln>
      </c:spPr>
    </c:plotArea>
    <c:legend>
      <c:legendPos val="r"/>
      <c:layout>
        <c:manualLayout>
          <c:xMode val="edge"/>
          <c:yMode val="edge"/>
          <c:x val="0.17955852066881584"/>
          <c:y val="0"/>
          <c:w val="0.62229405300020313"/>
          <c:h val="1"/>
        </c:manualLayout>
      </c:layout>
      <c:overlay val="0"/>
      <c:spPr>
        <a:solidFill>
          <a:schemeClr val="bg1"/>
        </a:solidFill>
        <a:ln w="11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65258215962438E-2"/>
          <c:y val="0.14824120603015076"/>
          <c:w val="0.62676056338028174"/>
          <c:h val="0.645728643216080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44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Sheet1!$A$1:$A$1</c:f>
              <c:strCache>
                <c:ptCount val="1"/>
                <c:pt idx="0">
                  <c:v>Year</c:v>
                </c:pt>
              </c:strCache>
            </c:strRef>
          </c:cat>
          <c:val>
            <c:numRef>
              <c:f>Sheet1!$B$1:$B$1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DC-45E0-A7F6-4BCC57D8D2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44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Sheet1!$A$1:$A$1</c:f>
              <c:strCache>
                <c:ptCount val="1"/>
                <c:pt idx="0">
                  <c:v>Year</c:v>
                </c:pt>
              </c:strCache>
            </c:strRef>
          </c:cat>
          <c:val>
            <c:numRef>
              <c:f>Sheet1!$C$1:$C$1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DC-45E0-A7F6-4BCC57D8D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4668088"/>
        <c:axId val="1"/>
      </c:barChart>
      <c:catAx>
        <c:axId val="184668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4668088"/>
        <c:crosses val="autoZero"/>
        <c:crossBetween val="between"/>
        <c:majorUnit val="10"/>
        <c:minorUnit val="1"/>
      </c:valAx>
      <c:spPr>
        <a:noFill/>
        <a:ln w="8951">
          <a:noFill/>
        </a:ln>
      </c:spPr>
    </c:plotArea>
    <c:legend>
      <c:legendPos val="r"/>
      <c:layout>
        <c:manualLayout>
          <c:xMode val="edge"/>
          <c:yMode val="edge"/>
          <c:x val="0.29807212604506961"/>
          <c:y val="0.11809045226130653"/>
          <c:w val="0.6040611906346256"/>
          <c:h val="0.61823336631648373"/>
        </c:manualLayout>
      </c:layout>
      <c:overlay val="0"/>
      <c:spPr>
        <a:solidFill>
          <a:schemeClr val="bg1"/>
        </a:solidFill>
        <a:ln w="1119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C77C2-516E-4646-9B9C-E9DC24CA834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2F182-08E6-1645-ABBF-2D59D86DF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7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4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0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1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2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4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3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2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3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2F182-08E6-1645-ABBF-2D59D86DFF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w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dph.ca.gov/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FDC776-411E-D410-64CB-F81B6BDCC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330D1A-B1C7-4D50-528A-6FC01A4AF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2" y="1563235"/>
            <a:ext cx="7870372" cy="240787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0A934-4000-1FE1-2845-E46DBCF43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4042911"/>
            <a:ext cx="7358744" cy="101894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65554-94AF-4104-9631-1DBCC83B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8721" y="61809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B72782-4FC2-2345-95EA-7B1A1228565D}" type="datetimeFigureOut">
              <a:rPr lang="en-US" smtClean="0"/>
              <a:pPr/>
              <a:t>11/6/2024</a:t>
            </a:fld>
            <a:endParaRPr lang="en-US" dirty="0"/>
          </a:p>
        </p:txBody>
      </p:sp>
      <p:pic>
        <p:nvPicPr>
          <p:cNvPr id="6" name="Picture 5" descr="The California Department of Public Health Logo.">
            <a:extLst>
              <a:ext uri="{FF2B5EF4-FFF2-40B4-BE49-F238E27FC236}">
                <a16:creationId xmlns:a16="http://schemas.microsoft.com/office/drawing/2014/main" id="{BA960E11-0E6F-471E-5035-5887659A0A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668" y="310705"/>
            <a:ext cx="20639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8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F1E6AB-FDEC-0089-F740-A045FA133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E62-F40F-2341-4960-D05C7A77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9" y="371082"/>
            <a:ext cx="11753903" cy="993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1">
            <a:extLst>
              <a:ext uri="{FF2B5EF4-FFF2-40B4-BE49-F238E27FC236}">
                <a16:creationId xmlns:a16="http://schemas.microsoft.com/office/drawing/2014/main" id="{2016AD8A-6D2E-D34E-058D-01412EB0CD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99807" y="1281794"/>
            <a:ext cx="4392386" cy="5409124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547B261-077C-EFE5-579B-B6F4C86D1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657" y="6267449"/>
            <a:ext cx="50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C7594-97CE-7694-3540-6F896718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sp>
        <p:nvSpPr>
          <p:cNvPr id="7" name="Footnote_Label">
            <a:extLst>
              <a:ext uri="{FF2B5EF4-FFF2-40B4-BE49-F238E27FC236}">
                <a16:creationId xmlns:a16="http://schemas.microsoft.com/office/drawing/2014/main" id="{B52674AA-D32E-2049-21A7-2D53A7C7636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431787" y="4757535"/>
            <a:ext cx="3537054" cy="1325168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61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F1E6AB-FDEC-0089-F740-A045FA133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E62-F40F-2341-4960-D05C7A77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9" y="371082"/>
            <a:ext cx="11753903" cy="993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2016AD8A-6D2E-D34E-058D-01412EB0CD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46988" y="1223450"/>
            <a:ext cx="4711784" cy="5409124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547B261-077C-EFE5-579B-B6F4C86D1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657" y="6267449"/>
            <a:ext cx="50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C7594-97CE-7694-3540-6F896718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sp>
        <p:nvSpPr>
          <p:cNvPr id="5" name="Content 1">
            <a:extLst>
              <a:ext uri="{FF2B5EF4-FFF2-40B4-BE49-F238E27FC236}">
                <a16:creationId xmlns:a16="http://schemas.microsoft.com/office/drawing/2014/main" id="{09DF298E-DEFF-E1AB-1C9D-F691942B780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632241" y="1223450"/>
            <a:ext cx="4711784" cy="5409124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86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map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F1E6AB-FDEC-0089-F740-A045FA133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E62-F40F-2341-4960-D05C7A77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9" y="356282"/>
            <a:ext cx="11753903" cy="993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2016AD8A-6D2E-D34E-058D-01412EB0CD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4330" y="1276633"/>
            <a:ext cx="4711784" cy="5290424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547B261-077C-EFE5-579B-B6F4C86D1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2657" y="6267449"/>
            <a:ext cx="50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C7594-97CE-7694-3540-6F896718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sp>
        <p:nvSpPr>
          <p:cNvPr id="5" name="Content 1">
            <a:extLst>
              <a:ext uri="{FF2B5EF4-FFF2-40B4-BE49-F238E27FC236}">
                <a16:creationId xmlns:a16="http://schemas.microsoft.com/office/drawing/2014/main" id="{09DF298E-DEFF-E1AB-1C9D-F691942B780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599583" y="1276633"/>
            <a:ext cx="4711784" cy="5290424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title2">
            <a:extLst>
              <a:ext uri="{FF2B5EF4-FFF2-40B4-BE49-F238E27FC236}">
                <a16:creationId xmlns:a16="http://schemas.microsoft.com/office/drawing/2014/main" id="{621B1B24-7BFF-9472-D6D5-02C021CC18C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11367" y="1277820"/>
            <a:ext cx="4711784" cy="348342"/>
          </a:xfrm>
        </p:spPr>
        <p:txBody>
          <a:bodyPr/>
          <a:lstStyle>
            <a:lvl1pPr marL="0" indent="0" algn="ctr">
              <a:spcBef>
                <a:spcPts val="1600"/>
              </a:spcBef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title1">
            <a:extLst>
              <a:ext uri="{FF2B5EF4-FFF2-40B4-BE49-F238E27FC236}">
                <a16:creationId xmlns:a16="http://schemas.microsoft.com/office/drawing/2014/main" id="{F61FE021-01EC-36D9-667F-88BE3313A7A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599583" y="1277820"/>
            <a:ext cx="4711784" cy="348342"/>
          </a:xfrm>
        </p:spPr>
        <p:txBody>
          <a:bodyPr/>
          <a:lstStyle>
            <a:lvl1pPr marL="0" indent="0" algn="ctr">
              <a:spcBef>
                <a:spcPts val="1600"/>
              </a:spcBef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note_Label">
            <a:extLst>
              <a:ext uri="{FF2B5EF4-FFF2-40B4-BE49-F238E27FC236}">
                <a16:creationId xmlns:a16="http://schemas.microsoft.com/office/drawing/2014/main" id="{983E4D70-F82E-ED5E-5D11-0F4E3028160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1600981" y="6580096"/>
            <a:ext cx="9715696" cy="263195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80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F1E6AB-FDEC-0089-F740-A045FA133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E62-F40F-2341-4960-D05C7A77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9" y="382046"/>
            <a:ext cx="11753903" cy="993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1">
            <a:extLst>
              <a:ext uri="{FF2B5EF4-FFF2-40B4-BE49-F238E27FC236}">
                <a16:creationId xmlns:a16="http://schemas.microsoft.com/office/drawing/2014/main" id="{04368E80-B0CA-A87B-E8F0-DA376FFCB77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411" y="1337068"/>
            <a:ext cx="3838702" cy="4945146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2016AD8A-6D2E-D34E-058D-01412EB0CD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80589" y="1337069"/>
            <a:ext cx="3838702" cy="4945146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3">
            <a:extLst>
              <a:ext uri="{FF2B5EF4-FFF2-40B4-BE49-F238E27FC236}">
                <a16:creationId xmlns:a16="http://schemas.microsoft.com/office/drawing/2014/main" id="{00ADF8F6-D46B-6854-A2EC-D0991FD4075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30139" y="1337068"/>
            <a:ext cx="3838702" cy="4945146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547B261-077C-EFE5-579B-B6F4C86D1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8615" y="6267449"/>
            <a:ext cx="48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C7594-97CE-7694-3540-6F896718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sp>
        <p:nvSpPr>
          <p:cNvPr id="7" name="Footnote_Label">
            <a:extLst>
              <a:ext uri="{FF2B5EF4-FFF2-40B4-BE49-F238E27FC236}">
                <a16:creationId xmlns:a16="http://schemas.microsoft.com/office/drawing/2014/main" id="{2A9A8A29-B7D8-1ED6-64AC-9852E35B8B1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600981" y="6286697"/>
            <a:ext cx="9715696" cy="45798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81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map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F1E6AB-FDEC-0089-F740-A045FA133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E62-F40F-2341-4960-D05C7A77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9" y="381826"/>
            <a:ext cx="11753903" cy="993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1">
            <a:extLst>
              <a:ext uri="{FF2B5EF4-FFF2-40B4-BE49-F238E27FC236}">
                <a16:creationId xmlns:a16="http://schemas.microsoft.com/office/drawing/2014/main" id="{04368E80-B0CA-A87B-E8F0-DA376FFCB77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5659" y="1326674"/>
            <a:ext cx="3838702" cy="4954769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2016AD8A-6D2E-D34E-058D-01412EB0CD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3837" y="1326675"/>
            <a:ext cx="3838702" cy="495477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3">
            <a:extLst>
              <a:ext uri="{FF2B5EF4-FFF2-40B4-BE49-F238E27FC236}">
                <a16:creationId xmlns:a16="http://schemas.microsoft.com/office/drawing/2014/main" id="{00ADF8F6-D46B-6854-A2EC-D0991FD4075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2015" y="1326674"/>
            <a:ext cx="3840074" cy="495477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547B261-077C-EFE5-579B-B6F4C86D1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8615" y="6267449"/>
            <a:ext cx="48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C7594-97CE-7694-3540-6F896718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sp>
        <p:nvSpPr>
          <p:cNvPr id="7" name="Footnote_Label">
            <a:extLst>
              <a:ext uri="{FF2B5EF4-FFF2-40B4-BE49-F238E27FC236}">
                <a16:creationId xmlns:a16="http://schemas.microsoft.com/office/drawing/2014/main" id="{2A9A8A29-B7D8-1ED6-64AC-9852E35B8B1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600981" y="6286697"/>
            <a:ext cx="9715696" cy="45798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title1">
            <a:extLst>
              <a:ext uri="{FF2B5EF4-FFF2-40B4-BE49-F238E27FC236}">
                <a16:creationId xmlns:a16="http://schemas.microsoft.com/office/drawing/2014/main" id="{2A51703A-776E-2342-56A6-4A0A00BF9D0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25135" y="1361600"/>
            <a:ext cx="3838702" cy="381000"/>
          </a:xfrm>
        </p:spPr>
        <p:txBody>
          <a:bodyPr/>
          <a:lstStyle>
            <a:lvl1pPr marL="0" indent="0" algn="ctr">
              <a:spcBef>
                <a:spcPts val="1600"/>
              </a:spcBef>
              <a:buNone/>
              <a:defRPr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gtitle2">
            <a:extLst>
              <a:ext uri="{FF2B5EF4-FFF2-40B4-BE49-F238E27FC236}">
                <a16:creationId xmlns:a16="http://schemas.microsoft.com/office/drawing/2014/main" id="{BF1E8458-5A0B-652C-0FB5-66A0F69D2CE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63837" y="1361599"/>
            <a:ext cx="3838702" cy="381000"/>
          </a:xfrm>
        </p:spPr>
        <p:txBody>
          <a:bodyPr/>
          <a:lstStyle>
            <a:lvl1pPr marL="0" indent="0" algn="ctr">
              <a:spcBef>
                <a:spcPts val="1600"/>
              </a:spcBef>
              <a:buNone/>
              <a:defRPr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gtitle3">
            <a:extLst>
              <a:ext uri="{FF2B5EF4-FFF2-40B4-BE49-F238E27FC236}">
                <a16:creationId xmlns:a16="http://schemas.microsoft.com/office/drawing/2014/main" id="{44FF02BF-DC88-15ED-E9A4-83AAD1B454A3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112015" y="1361599"/>
            <a:ext cx="3838702" cy="381000"/>
          </a:xfrm>
        </p:spPr>
        <p:txBody>
          <a:bodyPr/>
          <a:lstStyle>
            <a:lvl1pPr marL="0" indent="0" algn="ctr">
              <a:spcBef>
                <a:spcPts val="1600"/>
              </a:spcBef>
              <a:buNone/>
              <a:defRPr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457776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8B1A7-67A6-4784-1E1F-4B01DB98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1">
            <a:extLst>
              <a:ext uri="{FF2B5EF4-FFF2-40B4-BE49-F238E27FC236}">
                <a16:creationId xmlns:a16="http://schemas.microsoft.com/office/drawing/2014/main" id="{194C8196-46CC-131B-2850-E5CA6E0251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799114" y="1328575"/>
            <a:ext cx="8169728" cy="491754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2729927-9666-2E9E-3BF8-41B4A26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9" y="394544"/>
            <a:ext cx="11745682" cy="9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234ED4D-D82C-7974-398E-9876D0F0D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5169" y="6267449"/>
            <a:ext cx="503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C38216-CE61-338F-E871-EDEC31ACF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sp>
        <p:nvSpPr>
          <p:cNvPr id="4" name="Footnote_Label">
            <a:extLst>
              <a:ext uri="{FF2B5EF4-FFF2-40B4-BE49-F238E27FC236}">
                <a16:creationId xmlns:a16="http://schemas.microsoft.com/office/drawing/2014/main" id="{3A9DDD84-93F4-9A27-602C-CB75822BFF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00981" y="6246115"/>
            <a:ext cx="9715696" cy="498562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BFE4A-68A0-9012-78E5-CEB01BA608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68" y="1644213"/>
            <a:ext cx="3869482" cy="40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2_m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B08CD-9CDA-91BC-AD38-84493D271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E62-F40F-2341-4960-D05C7A77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7124"/>
            <a:ext cx="11430000" cy="993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F6EBFF-B3F0-4B25-37D7-65A0379C1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1643" y="6267449"/>
            <a:ext cx="457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44827-BBCB-9C0C-9229-6F4DA9618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48924D-2526-3E9D-6C18-D6A2FEB9D9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35345" y="3010262"/>
            <a:ext cx="1903649" cy="1981205"/>
          </a:xfrm>
          <a:prstGeom prst="rect">
            <a:avLst/>
          </a:prstGeom>
        </p:spPr>
      </p:pic>
      <p:sp>
        <p:nvSpPr>
          <p:cNvPr id="6" name="sg8">
            <a:extLst>
              <a:ext uri="{FF2B5EF4-FFF2-40B4-BE49-F238E27FC236}">
                <a16:creationId xmlns:a16="http://schemas.microsoft.com/office/drawing/2014/main" id="{D4990111-79A6-F958-0080-92C2C75D01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7843" y="4743154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sg7">
            <a:extLst>
              <a:ext uri="{FF2B5EF4-FFF2-40B4-BE49-F238E27FC236}">
                <a16:creationId xmlns:a16="http://schemas.microsoft.com/office/drawing/2014/main" id="{4A395A3E-595B-2E96-B8BC-8F9E1291F5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97843" y="3047322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g6">
            <a:extLst>
              <a:ext uri="{FF2B5EF4-FFF2-40B4-BE49-F238E27FC236}">
                <a16:creationId xmlns:a16="http://schemas.microsoft.com/office/drawing/2014/main" id="{422178B6-512B-9723-A714-E4E23DE3CF1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97843" y="1336480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sg5">
            <a:extLst>
              <a:ext uri="{FF2B5EF4-FFF2-40B4-BE49-F238E27FC236}">
                <a16:creationId xmlns:a16="http://schemas.microsoft.com/office/drawing/2014/main" id="{2B18E5A6-CD69-97F4-AFBB-C8A09DA607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77257" y="5054508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sg4">
            <a:extLst>
              <a:ext uri="{FF2B5EF4-FFF2-40B4-BE49-F238E27FC236}">
                <a16:creationId xmlns:a16="http://schemas.microsoft.com/office/drawing/2014/main" id="{81060E64-2502-F080-1717-ABF03395C7E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77257" y="1346747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g3">
            <a:extLst>
              <a:ext uri="{FF2B5EF4-FFF2-40B4-BE49-F238E27FC236}">
                <a16:creationId xmlns:a16="http://schemas.microsoft.com/office/drawing/2014/main" id="{055A1BB6-B486-B396-EE98-95F6634BC5B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569" y="4743154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sg2">
            <a:extLst>
              <a:ext uri="{FF2B5EF4-FFF2-40B4-BE49-F238E27FC236}">
                <a16:creationId xmlns:a16="http://schemas.microsoft.com/office/drawing/2014/main" id="{7C0A2CF0-29A2-C6B4-8FB2-771F83FC2AE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8716" y="3051969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sg1">
            <a:extLst>
              <a:ext uri="{FF2B5EF4-FFF2-40B4-BE49-F238E27FC236}">
                <a16:creationId xmlns:a16="http://schemas.microsoft.com/office/drawing/2014/main" id="{9E0EA23C-0816-0BE0-2382-1778E87E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15" y="1336480"/>
            <a:ext cx="3619827" cy="157950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graphicFrame>
        <p:nvGraphicFramePr>
          <p:cNvPr id="17" name="Legend">
            <a:extLst>
              <a:ext uri="{FF2B5EF4-FFF2-40B4-BE49-F238E27FC236}">
                <a16:creationId xmlns:a16="http://schemas.microsoft.com/office/drawing/2014/main" id="{9EE28A93-C712-9C1A-614B-AA7BA300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92521767"/>
              </p:ext>
            </p:extLst>
          </p:nvPr>
        </p:nvGraphicFramePr>
        <p:xfrm>
          <a:off x="3948542" y="4095263"/>
          <a:ext cx="1321043" cy="71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21300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2_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B08CD-9CDA-91BC-AD38-84493D271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431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E62-F40F-2341-4960-D05C7A77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4438"/>
            <a:ext cx="11430000" cy="993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F6EBFF-B3F0-4B25-37D7-65A0379C1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1643" y="6267449"/>
            <a:ext cx="457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44827-BBCB-9C0C-9229-6F4DA9618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48924D-2526-3E9D-6C18-D6A2FEB9D9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35345" y="2937837"/>
            <a:ext cx="1903649" cy="1981205"/>
          </a:xfrm>
          <a:prstGeom prst="rect">
            <a:avLst/>
          </a:prstGeom>
        </p:spPr>
      </p:pic>
      <p:sp>
        <p:nvSpPr>
          <p:cNvPr id="6" name="sg8">
            <a:extLst>
              <a:ext uri="{FF2B5EF4-FFF2-40B4-BE49-F238E27FC236}">
                <a16:creationId xmlns:a16="http://schemas.microsoft.com/office/drawing/2014/main" id="{D4990111-79A6-F958-0080-92C2C75D01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7843" y="4534932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sg7">
            <a:extLst>
              <a:ext uri="{FF2B5EF4-FFF2-40B4-BE49-F238E27FC236}">
                <a16:creationId xmlns:a16="http://schemas.microsoft.com/office/drawing/2014/main" id="{4A395A3E-595B-2E96-B8BC-8F9E1291F5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97843" y="2911527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g6">
            <a:extLst>
              <a:ext uri="{FF2B5EF4-FFF2-40B4-BE49-F238E27FC236}">
                <a16:creationId xmlns:a16="http://schemas.microsoft.com/office/drawing/2014/main" id="{422178B6-512B-9723-A714-E4E23DE3CF1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97843" y="1282162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sg5">
            <a:extLst>
              <a:ext uri="{FF2B5EF4-FFF2-40B4-BE49-F238E27FC236}">
                <a16:creationId xmlns:a16="http://schemas.microsoft.com/office/drawing/2014/main" id="{2B18E5A6-CD69-97F4-AFBB-C8A09DA607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77257" y="4982083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sg4">
            <a:extLst>
              <a:ext uri="{FF2B5EF4-FFF2-40B4-BE49-F238E27FC236}">
                <a16:creationId xmlns:a16="http://schemas.microsoft.com/office/drawing/2014/main" id="{81060E64-2502-F080-1717-ABF03395C7E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77257" y="1292429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g3">
            <a:extLst>
              <a:ext uri="{FF2B5EF4-FFF2-40B4-BE49-F238E27FC236}">
                <a16:creationId xmlns:a16="http://schemas.microsoft.com/office/drawing/2014/main" id="{055A1BB6-B486-B396-EE98-95F6634BC5B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20227" y="4564805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sg2">
            <a:extLst>
              <a:ext uri="{FF2B5EF4-FFF2-40B4-BE49-F238E27FC236}">
                <a16:creationId xmlns:a16="http://schemas.microsoft.com/office/drawing/2014/main" id="{7C0A2CF0-29A2-C6B4-8FB2-771F83FC2AE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0227" y="2930884"/>
            <a:ext cx="3619826" cy="155673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sg1">
            <a:extLst>
              <a:ext uri="{FF2B5EF4-FFF2-40B4-BE49-F238E27FC236}">
                <a16:creationId xmlns:a16="http://schemas.microsoft.com/office/drawing/2014/main" id="{9E0EA23C-0816-0BE0-2382-1778E87E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15" y="1282162"/>
            <a:ext cx="3619827" cy="157950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graphicFrame>
        <p:nvGraphicFramePr>
          <p:cNvPr id="4" name="Legend">
            <a:extLst>
              <a:ext uri="{FF2B5EF4-FFF2-40B4-BE49-F238E27FC236}">
                <a16:creationId xmlns:a16="http://schemas.microsoft.com/office/drawing/2014/main" id="{74F52C1F-B7FC-C541-AD05-866000EDD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69589971"/>
              </p:ext>
            </p:extLst>
          </p:nvPr>
        </p:nvGraphicFramePr>
        <p:xfrm>
          <a:off x="3955711" y="3670970"/>
          <a:ext cx="1410945" cy="114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Footnote_Label">
            <a:extLst>
              <a:ext uri="{FF2B5EF4-FFF2-40B4-BE49-F238E27FC236}">
                <a16:creationId xmlns:a16="http://schemas.microsoft.com/office/drawing/2014/main" id="{380D9D4D-B9D5-077D-1D4D-813824D9BA5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967050" y="6121536"/>
            <a:ext cx="3544593" cy="736463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note_Label2">
            <a:extLst>
              <a:ext uri="{FF2B5EF4-FFF2-40B4-BE49-F238E27FC236}">
                <a16:creationId xmlns:a16="http://schemas.microsoft.com/office/drawing/2014/main" id="{8B4578BF-FE73-345C-5F38-2F96B96AEFA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1530037" y="6538815"/>
            <a:ext cx="6437014" cy="319184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99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B08CD-9CDA-91BC-AD38-84493D271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E62-F40F-2341-4960-D05C7A77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4535"/>
            <a:ext cx="11430000" cy="993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1">
            <a:extLst>
              <a:ext uri="{FF2B5EF4-FFF2-40B4-BE49-F238E27FC236}">
                <a16:creationId xmlns:a16="http://schemas.microsoft.com/office/drawing/2014/main" id="{04368E80-B0CA-A87B-E8F0-DA376FFCB77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1000" y="1330779"/>
            <a:ext cx="5459186" cy="2324865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F6EBFF-B3F0-4B25-37D7-65A0379C1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1643" y="6267449"/>
            <a:ext cx="457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44827-BBCB-9C0C-9229-6F4DA9618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sp>
        <p:nvSpPr>
          <p:cNvPr id="5" name="Content 3">
            <a:extLst>
              <a:ext uri="{FF2B5EF4-FFF2-40B4-BE49-F238E27FC236}">
                <a16:creationId xmlns:a16="http://schemas.microsoft.com/office/drawing/2014/main" id="{18402EF5-5273-E4D6-7BE7-DC23430BE0D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51814" y="1330779"/>
            <a:ext cx="5459186" cy="2324865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6" name="Content 2">
            <a:extLst>
              <a:ext uri="{FF2B5EF4-FFF2-40B4-BE49-F238E27FC236}">
                <a16:creationId xmlns:a16="http://schemas.microsoft.com/office/drawing/2014/main" id="{14492E17-525F-3788-EEF7-C969A2074AF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1000" y="3778104"/>
            <a:ext cx="5459186" cy="2324864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8" name="Content 4">
            <a:extLst>
              <a:ext uri="{FF2B5EF4-FFF2-40B4-BE49-F238E27FC236}">
                <a16:creationId xmlns:a16="http://schemas.microsoft.com/office/drawing/2014/main" id="{AB1D2485-96E8-29C0-09F3-F8C09429C0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51814" y="3778103"/>
            <a:ext cx="5459186" cy="2324863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1" name="Footnote_Label">
            <a:extLst>
              <a:ext uri="{FF2B5EF4-FFF2-40B4-BE49-F238E27FC236}">
                <a16:creationId xmlns:a16="http://schemas.microsoft.com/office/drawing/2014/main" id="{D60BF396-2818-FF60-F7F2-AA3AA638CB0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600981" y="6246115"/>
            <a:ext cx="8783990" cy="498562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aphicFrame>
        <p:nvGraphicFramePr>
          <p:cNvPr id="4" name="Legend">
            <a:extLst>
              <a:ext uri="{FF2B5EF4-FFF2-40B4-BE49-F238E27FC236}">
                <a16:creationId xmlns:a16="http://schemas.microsoft.com/office/drawing/2014/main" id="{A595F94B-5EA8-288E-142F-0EAEA3475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36343801"/>
              </p:ext>
            </p:extLst>
          </p:nvPr>
        </p:nvGraphicFramePr>
        <p:xfrm>
          <a:off x="10118554" y="6145515"/>
          <a:ext cx="1393089" cy="71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1023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ad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029F703-8396-FD41-535C-3D4A5397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9" y="489634"/>
            <a:ext cx="11745682" cy="9931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Subtitle 1">
            <a:extLst>
              <a:ext uri="{FF2B5EF4-FFF2-40B4-BE49-F238E27FC236}">
                <a16:creationId xmlns:a16="http://schemas.microsoft.com/office/drawing/2014/main" id="{B8D311B9-E25A-8BDD-6B75-49F2C8A71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58" y="1527825"/>
            <a:ext cx="5870527" cy="4783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1">
            <a:extLst>
              <a:ext uri="{FF2B5EF4-FFF2-40B4-BE49-F238E27FC236}">
                <a16:creationId xmlns:a16="http://schemas.microsoft.com/office/drawing/2014/main" id="{1E693342-C3AE-3116-22EF-8A41D9DC0A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3158" y="2014759"/>
            <a:ext cx="5872841" cy="42526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E142342-41F5-D931-AE08-CDFE32DC6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1500" y="1528563"/>
            <a:ext cx="5872841" cy="4783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2">
            <a:extLst>
              <a:ext uri="{FF2B5EF4-FFF2-40B4-BE49-F238E27FC236}">
                <a16:creationId xmlns:a16="http://schemas.microsoft.com/office/drawing/2014/main" id="{2003C91E-806F-F65F-2E9B-1A6B60AB3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1501" y="2014759"/>
            <a:ext cx="5872840" cy="42526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39B76-4239-077A-ABCF-41105ACA8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79"/>
            <a:ext cx="12192000" cy="469702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FD80724-7C39-0219-8A5A-E13CBB8FE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877" y="6267449"/>
            <a:ext cx="448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8CF2F4-CBDA-6D82-0371-0BB843470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6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4289F0-6F38-B13B-7701-340C9714D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5883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86EC5-891A-A7AA-060B-80B7F74A2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013" y="1782671"/>
            <a:ext cx="2686298" cy="329265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56CFC-83C1-3F8B-170F-0454A093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340" y="988081"/>
            <a:ext cx="5644987" cy="488183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34C23-14EC-62D1-506D-4D62513D2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6" y="-1507"/>
            <a:ext cx="12172944" cy="68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89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_ad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8F051-D59E-CB02-C877-1B2BD41F3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9745C3A6-838D-C38D-0FBC-541FEDDA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9" y="489634"/>
            <a:ext cx="11745680" cy="9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A0B1472-4AB9-A8B0-BA1D-567E746FC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59" y="1493480"/>
            <a:ext cx="11745681" cy="4783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7F9DEF9-C2EB-67B2-9454-E88FFA4BAEB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3160" y="1982528"/>
            <a:ext cx="11745682" cy="4207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EC58D88-3502-A2F5-DC01-8C3A8E77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1641" y="626744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2FC50-666B-2FEE-DFAB-BEF6AA5A9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sp>
        <p:nvSpPr>
          <p:cNvPr id="5" name="Content 1">
            <a:extLst>
              <a:ext uri="{FF2B5EF4-FFF2-40B4-BE49-F238E27FC236}">
                <a16:creationId xmlns:a16="http://schemas.microsoft.com/office/drawing/2014/main" id="{ADEDCC73-FC2D-7BA9-FE37-512EE734B3B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00981" y="6246115"/>
            <a:ext cx="9715696" cy="498562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672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_age_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2134A8-BA00-447C-0DF7-9BD70AAAE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2457FD-9777-68AE-61F5-F90F83B9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E59F6-4D24-9D14-A541-354A2FB3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279"/>
            <a:ext cx="11430000" cy="993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08B9D2-5780-907E-CEC0-6A4200705A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1972-4D9B-4849-B57D-2F08B4442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1">
            <a:extLst>
              <a:ext uri="{FF2B5EF4-FFF2-40B4-BE49-F238E27FC236}">
                <a16:creationId xmlns:a16="http://schemas.microsoft.com/office/drawing/2014/main" id="{1A77E766-7A2A-6608-E027-0A4D27DFBA7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4843" y="1259817"/>
            <a:ext cx="5449932" cy="499186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Content 2">
            <a:extLst>
              <a:ext uri="{FF2B5EF4-FFF2-40B4-BE49-F238E27FC236}">
                <a16:creationId xmlns:a16="http://schemas.microsoft.com/office/drawing/2014/main" id="{B43041EB-9A62-7B6C-5713-18A767B1152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731866" y="1261200"/>
            <a:ext cx="2738571" cy="499186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6" name="Content 3">
            <a:extLst>
              <a:ext uri="{FF2B5EF4-FFF2-40B4-BE49-F238E27FC236}">
                <a16:creationId xmlns:a16="http://schemas.microsoft.com/office/drawing/2014/main" id="{D33BD1D1-6358-98ED-FCB7-A7F57A77C00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477711" y="1266482"/>
            <a:ext cx="2688920" cy="499186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7" name="Content 4">
            <a:extLst>
              <a:ext uri="{FF2B5EF4-FFF2-40B4-BE49-F238E27FC236}">
                <a16:creationId xmlns:a16="http://schemas.microsoft.com/office/drawing/2014/main" id="{87C1077F-024E-D2C9-22DC-7D859A98163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1173722" y="1266037"/>
            <a:ext cx="795119" cy="499186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8" name="Footnote_Label">
            <a:extLst>
              <a:ext uri="{FF2B5EF4-FFF2-40B4-BE49-F238E27FC236}">
                <a16:creationId xmlns:a16="http://schemas.microsoft.com/office/drawing/2014/main" id="{835FE867-4831-F930-B2D0-595A98ADAD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40347" y="6428677"/>
            <a:ext cx="9162296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Wingdings" panose="05000000000000000000" pitchFamily="2" charset="2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axis_title">
            <a:extLst>
              <a:ext uri="{FF2B5EF4-FFF2-40B4-BE49-F238E27FC236}">
                <a16:creationId xmlns:a16="http://schemas.microsoft.com/office/drawing/2014/main" id="{F8D73F4A-C4AA-E97E-4497-16804B76F7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70857" y="6189613"/>
            <a:ext cx="2217211" cy="256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Wingdings" panose="05000000000000000000" pitchFamily="2" charset="2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Rates per 100,000 Population</a:t>
            </a:r>
          </a:p>
        </p:txBody>
      </p:sp>
    </p:spTree>
    <p:extLst>
      <p:ext uri="{BB962C8B-B14F-4D97-AF65-F5344CB8AC3E}">
        <p14:creationId xmlns:p14="http://schemas.microsoft.com/office/powerpoint/2010/main" val="2207854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_age_f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2134A8-BA00-447C-0DF7-9BD70AAAE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2457FD-9777-68AE-61F5-F90F83B9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788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E59F6-4D24-9D14-A541-354A2FB3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4898"/>
            <a:ext cx="11430000" cy="993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08B9D2-5780-907E-CEC0-6A4200705A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71972-4D9B-4849-B57D-2F08B4442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note_Label">
            <a:extLst>
              <a:ext uri="{FF2B5EF4-FFF2-40B4-BE49-F238E27FC236}">
                <a16:creationId xmlns:a16="http://schemas.microsoft.com/office/drawing/2014/main" id="{835FE867-4831-F930-B2D0-595A98ADAD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40347" y="6428677"/>
            <a:ext cx="9162296" cy="3651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Wingdings" panose="05000000000000000000" pitchFamily="2" charset="2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axis_title">
            <a:extLst>
              <a:ext uri="{FF2B5EF4-FFF2-40B4-BE49-F238E27FC236}">
                <a16:creationId xmlns:a16="http://schemas.microsoft.com/office/drawing/2014/main" id="{F8D73F4A-C4AA-E97E-4497-16804B76F7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70857" y="6189613"/>
            <a:ext cx="2217211" cy="256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Wingdings" panose="05000000000000000000" pitchFamily="2" charset="2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Rates per 100,000 Population</a:t>
            </a:r>
          </a:p>
        </p:txBody>
      </p:sp>
      <p:sp>
        <p:nvSpPr>
          <p:cNvPr id="16" name="Content 5">
            <a:extLst>
              <a:ext uri="{FF2B5EF4-FFF2-40B4-BE49-F238E27FC236}">
                <a16:creationId xmlns:a16="http://schemas.microsoft.com/office/drawing/2014/main" id="{1155078E-E125-23ED-F428-682EC49D62E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1159277" y="1274120"/>
            <a:ext cx="795119" cy="499166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7" name="Content 1">
            <a:extLst>
              <a:ext uri="{FF2B5EF4-FFF2-40B4-BE49-F238E27FC236}">
                <a16:creationId xmlns:a16="http://schemas.microsoft.com/office/drawing/2014/main" id="{8F1C40BF-0EB3-A5D2-DD24-109932E8A87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256673" y="1272268"/>
            <a:ext cx="2217211" cy="4993556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8" name="Content 2">
            <a:extLst>
              <a:ext uri="{FF2B5EF4-FFF2-40B4-BE49-F238E27FC236}">
                <a16:creationId xmlns:a16="http://schemas.microsoft.com/office/drawing/2014/main" id="{5D4ACEB6-5C57-48B3-1DA2-0078206D743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481076" y="1267455"/>
            <a:ext cx="4369868" cy="499166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9" name="Content 3">
            <a:extLst>
              <a:ext uri="{FF2B5EF4-FFF2-40B4-BE49-F238E27FC236}">
                <a16:creationId xmlns:a16="http://schemas.microsoft.com/office/drawing/2014/main" id="{ABCE7A0E-3E18-4563-B83D-E04D8BAEC72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855640" y="1268838"/>
            <a:ext cx="2310537" cy="499166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20" name="Content 4">
            <a:extLst>
              <a:ext uri="{FF2B5EF4-FFF2-40B4-BE49-F238E27FC236}">
                <a16:creationId xmlns:a16="http://schemas.microsoft.com/office/drawing/2014/main" id="{6C24E00E-E2C6-8502-A9BF-D3043B7EFDAC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9166177" y="1274120"/>
            <a:ext cx="1993100" cy="499166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10992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8B1A7-67A6-4784-1E1F-4B01DB98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2729927-9666-2E9E-3BF8-41B4A2693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59" y="604318"/>
            <a:ext cx="4475590" cy="12697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California </a:t>
            </a:r>
            <a:br>
              <a:rPr lang="en-US" dirty="0"/>
            </a:br>
            <a:r>
              <a:rPr lang="en-US" dirty="0"/>
              <a:t>County Map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234ED4D-D82C-7974-398E-9876D0F0D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5169" y="6267449"/>
            <a:ext cx="503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C38216-CE61-338F-E871-EDEC31ACF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pic>
        <p:nvPicPr>
          <p:cNvPr id="5" name="Map" descr="County map of California with county labels">
            <a:extLst>
              <a:ext uri="{FF2B5EF4-FFF2-40B4-BE49-F238E27FC236}">
                <a16:creationId xmlns:a16="http://schemas.microsoft.com/office/drawing/2014/main" id="{55F4CC3C-42DE-85A5-ECA6-232ABE4E6A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3604" r="19855" b="3604"/>
          <a:stretch>
            <a:fillRect/>
          </a:stretch>
        </p:blipFill>
        <p:spPr bwMode="auto">
          <a:xfrm>
            <a:off x="4329781" y="417096"/>
            <a:ext cx="603770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4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o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40B9CEF-C9E4-8404-BE49-FC0BFBFC9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1836" y="2186550"/>
            <a:ext cx="4720535" cy="20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27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B08CD-9CDA-91BC-AD38-84493D271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E62-F40F-2341-4960-D05C7A7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4368E80-B0CA-A87B-E8F0-DA376FFCB77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0357" y="1767014"/>
            <a:ext cx="5181600" cy="4263081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BB590-967C-C199-49DB-2ED803A6E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043" y="1767014"/>
            <a:ext cx="5181600" cy="4263081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F6EBFF-B3F0-4B25-37D7-65A0379C1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1643" y="6267449"/>
            <a:ext cx="457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44827-BBCB-9C0C-9229-6F4DA9618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35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F1E6AB-FDEC-0089-F740-A045FA133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ECE62-F40F-2341-4960-D05C7A7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4368E80-B0CA-A87B-E8F0-DA376FFCB77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0357" y="1767014"/>
            <a:ext cx="3393803" cy="4263081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016AD8A-6D2E-D34E-058D-01412EB0CD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99098" y="1767014"/>
            <a:ext cx="3393803" cy="4263081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0ADF8F6-D46B-6854-A2EC-D0991FD4075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7658" y="1767014"/>
            <a:ext cx="3393803" cy="4263081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547B261-077C-EFE5-579B-B6F4C86D1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5641" y="62674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C7594-97CE-7694-3540-6F896718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87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3_ad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C67C5E5-0289-B72A-E325-87F85E29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57" y="489634"/>
            <a:ext cx="10831286" cy="9931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24A44B2-D17E-52C8-AEB7-457ADCA5A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57" y="1760767"/>
            <a:ext cx="3393804" cy="472132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4368E80-B0CA-A87B-E8F0-DA376FFCB77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0357" y="2348089"/>
            <a:ext cx="3393803" cy="368819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D0B1E6F-BDE5-15A4-67E5-7E47DF3AB25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355" y="1767015"/>
            <a:ext cx="3401288" cy="472132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016AD8A-6D2E-D34E-058D-01412EB0CD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99098" y="2348089"/>
            <a:ext cx="3393803" cy="368819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F5CF3D5-79ED-747C-8FD1-E4B100F1A2A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117165" y="1760767"/>
            <a:ext cx="3401288" cy="47838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0ADF8F6-D46B-6854-A2EC-D0991FD4075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7658" y="2348089"/>
            <a:ext cx="3393803" cy="368819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20C38-7D0D-9945-C483-78E911E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2C94239-BEA7-133A-FEB5-F96641AC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5641" y="62674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6304E4-B8FC-62DB-1E94-266E5903D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5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511588-8DE0-2C60-4C52-57EE93265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D8295C-3B12-BD00-49BF-F88BD17E7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05" r="205"/>
          <a:stretch/>
        </p:blipFill>
        <p:spPr>
          <a:xfrm>
            <a:off x="6988629" y="0"/>
            <a:ext cx="5203372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E1D6F7D-FB65-9CDE-FFB6-2047ADD21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538" y="3131820"/>
            <a:ext cx="6050541" cy="2316368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C68CFE7-ED88-7FD9-0C9D-C15C3BD41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1538" y="2163826"/>
            <a:ext cx="6050541" cy="87765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ED605B-CDC6-A4AA-10B8-ED8A0985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916" y="61809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B72782-4FC2-2345-95EA-7B1A1228565D}" type="datetimeFigureOut">
              <a:rPr lang="en-US" smtClean="0"/>
              <a:pPr/>
              <a:t>11/6/2024</a:t>
            </a:fld>
            <a:endParaRPr lang="en-US" dirty="0"/>
          </a:p>
        </p:txBody>
      </p:sp>
      <p:pic>
        <p:nvPicPr>
          <p:cNvPr id="2" name="Picture 1" descr="The California Department of Public Health Logo.">
            <a:extLst>
              <a:ext uri="{FF2B5EF4-FFF2-40B4-BE49-F238E27FC236}">
                <a16:creationId xmlns:a16="http://schemas.microsoft.com/office/drawing/2014/main" id="{7C875843-90F9-D1E8-445D-8DD55A9D44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9835" y="338415"/>
            <a:ext cx="20639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33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_subtitle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A8A7EE-23CB-7834-F00C-419576650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2B5DC4-7E2D-0284-48EC-1C0B5091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1" y="4382382"/>
            <a:ext cx="11074731" cy="112084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B46850-58E4-0F1A-2BC4-91378ADF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5587432"/>
            <a:ext cx="11074730" cy="576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423A89-8325-92EC-DF7E-C10696FB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5641" y="62674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_subtitle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172E2-A49B-BBA5-BB66-D5B2B6EBE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9F5FA-78E5-8449-F4E2-EB95350D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2B5DC4-7E2D-0284-48EC-1C0B5091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2" y="1563236"/>
            <a:ext cx="735874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B46850-58E4-0F1A-2BC4-91378ADF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6456261"/>
            <a:ext cx="4644763" cy="35262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386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_subtitle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2CDC37-3AB4-77ED-87F4-93A27D8D1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2B5DC4-7E2D-0284-48EC-1C0B5091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1" y="4382382"/>
            <a:ext cx="11074731" cy="112084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B46850-58E4-0F1A-2BC4-91378ADF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5587432"/>
            <a:ext cx="11074730" cy="576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423A89-8325-92EC-DF7E-C10696FB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5641" y="62674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67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C_subtitle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94F039-A79D-8676-939F-C5C43362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2B5DC4-7E2D-0284-48EC-1C0B5091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1" y="4382382"/>
            <a:ext cx="11074731" cy="112084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B46850-58E4-0F1A-2BC4-91378ADF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5587432"/>
            <a:ext cx="11074730" cy="576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423A89-8325-92EC-DF7E-C10696FB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5641" y="62674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72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ph_subtitl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9E362-4677-A63B-E965-1F8C1CBE7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2B5DC4-7E2D-0284-48EC-1C0B5091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1" y="4382382"/>
            <a:ext cx="11074731" cy="112084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B46850-58E4-0F1A-2BC4-91378ADF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5587432"/>
            <a:ext cx="11074730" cy="576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423A89-8325-92EC-DF7E-C10696FB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5641" y="62674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56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_subtitle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C10EA5-008C-F9EE-3D99-2780D5542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2B5DC4-7E2D-0284-48EC-1C0B5091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1" y="4382382"/>
            <a:ext cx="11074731" cy="112084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B46850-58E4-0F1A-2BC4-91378ADF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5587432"/>
            <a:ext cx="11074730" cy="576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423A89-8325-92EC-DF7E-C10696FB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5641" y="62674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01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pli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C049D8-A9E2-A8D8-CAF5-B5838ED03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FA5EA-78F3-A234-E246-EF5C51E0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08" y="1758950"/>
            <a:ext cx="3932237" cy="2052637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9FF6F-507C-B9C0-5A4A-8BEB08BC2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908" y="3816350"/>
            <a:ext cx="3932237" cy="2052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FAAE7-E1B6-DC51-5C1F-380359A1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spcBef>
                <a:spcPts val="1600"/>
              </a:spcBef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C8C549F-A6A2-6853-7414-F490C10B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5641" y="62674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E9B19-6B1D-16A2-BE57-CD4647ADA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3097" y="6361139"/>
            <a:ext cx="1169514" cy="2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01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E5E2A0-43A4-D942-3680-D6EF86618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FA5EA-78F3-A234-E246-EF5C51E0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08" y="1758950"/>
            <a:ext cx="3932237" cy="2052637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9FF6F-507C-B9C0-5A4A-8BEB08BC2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908" y="3816350"/>
            <a:ext cx="3932237" cy="2052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D4D3435-6FA3-147F-A367-A8873462E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spcBef>
                <a:spcPts val="1600"/>
              </a:spcBef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D6B6542-57A8-7DE2-7791-2FCAD8BCA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5641" y="62674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A673F-4CF7-43C6-856C-ACA4F0F5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3097" y="6361139"/>
            <a:ext cx="1169514" cy="2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84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79AAB-F736-C851-A23D-6F14EBD97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FA5EA-78F3-A234-E246-EF5C51E0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08" y="1758950"/>
            <a:ext cx="3932237" cy="2052637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9FF6F-507C-B9C0-5A4A-8BEB08BC2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908" y="3816350"/>
            <a:ext cx="3932237" cy="2052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F36AEF-A1B1-9990-4D78-94FD75328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spcBef>
                <a:spcPts val="1600"/>
              </a:spcBef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4BEBFE7-843C-BE4B-4AD9-C1ADE20C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5641" y="62674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07183-B4AA-5B3F-1BA5-F653929E4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3097" y="6361139"/>
            <a:ext cx="1169514" cy="2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2CE6BF-293E-3B7A-E34D-F67BEB6C8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FA5EA-78F3-A234-E246-EF5C51E0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08" y="1758950"/>
            <a:ext cx="3932237" cy="2052637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9FF6F-507C-B9C0-5A4A-8BEB08BC2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908" y="3816350"/>
            <a:ext cx="3932237" cy="2052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B9F782-BA46-0AC0-6D9E-E2DA688F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spcBef>
                <a:spcPts val="1600"/>
              </a:spcBef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640326-6C2B-C264-2732-AE8ECCA2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5641" y="62674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B78CF-4734-C38F-4521-AAB13BBC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3097" y="6361139"/>
            <a:ext cx="1169514" cy="2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09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F928F-06ED-FE82-30A6-BDB0C1263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FA5EA-78F3-A234-E246-EF5C51E0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08" y="1758950"/>
            <a:ext cx="3932237" cy="2052637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9FF6F-507C-B9C0-5A4A-8BEB08BC2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908" y="3816350"/>
            <a:ext cx="3932237" cy="2052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2061C47-9C17-A628-B8BC-1FA7D2A7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spcBef>
                <a:spcPts val="1600"/>
              </a:spcBef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EADDD4-954A-B7E6-5051-AAC38FC7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5641" y="62674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B4BEB-A967-3D1F-B2D7-5A048E0C1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3097" y="6361139"/>
            <a:ext cx="1169514" cy="2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7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_subtitle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644737-5D69-9A86-2FA4-C12421DBF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9F5FA-78E5-8449-F4E2-EB95350D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2B5DC4-7E2D-0284-48EC-1C0B5091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2" y="1563236"/>
            <a:ext cx="735874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B46850-58E4-0F1A-2BC4-91378ADF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6452250"/>
            <a:ext cx="4596637" cy="3606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25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C_subtitle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84617-2E4B-AA60-D7EA-5326915CC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9F5FA-78E5-8449-F4E2-EB95350D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2B5DC4-7E2D-0284-48EC-1C0B5091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2" y="1563236"/>
            <a:ext cx="735874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B46850-58E4-0F1A-2BC4-91378ADF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6444229"/>
            <a:ext cx="4700911" cy="3766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89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ph_subtitle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4CFBF-681B-9535-651E-1C2869199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9500" y="0"/>
            <a:ext cx="73025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9F5FA-78E5-8449-F4E2-EB95350D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2B5DC4-7E2D-0284-48EC-1C0B5091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2" y="1563236"/>
            <a:ext cx="735874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B46850-58E4-0F1A-2BC4-91378ADF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1" y="3950835"/>
            <a:ext cx="7358743" cy="196107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389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ph_subtitle1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4CFBF-681B-9535-651E-1C2869199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9500" y="0"/>
            <a:ext cx="73025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9F5FA-78E5-8449-F4E2-EB95350D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2B5DC4-7E2D-0284-48EC-1C0B5091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2" y="1563236"/>
            <a:ext cx="735874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B46850-58E4-0F1A-2BC4-91378ADF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6450011"/>
            <a:ext cx="4658173" cy="36512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34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_subtitle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CCA334-B766-660F-8C57-4F113AFA9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9F5FA-78E5-8449-F4E2-EB95350D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2B5DC4-7E2D-0284-48EC-1C0B50910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2" y="1563236"/>
            <a:ext cx="735874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B46850-58E4-0F1A-2BC4-91378ADF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6424177"/>
            <a:ext cx="4564553" cy="4167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313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8B1A7-67A6-4784-1E1F-4B01DB98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1">
            <a:extLst>
              <a:ext uri="{FF2B5EF4-FFF2-40B4-BE49-F238E27FC236}">
                <a16:creationId xmlns:a16="http://schemas.microsoft.com/office/drawing/2014/main" id="{194C8196-46CC-131B-2850-E5CA6E0251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3160" y="1386687"/>
            <a:ext cx="11745682" cy="4761449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2729927-9666-2E9E-3BF8-41B4A26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234ED4D-D82C-7974-398E-9876D0F0D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5169" y="6267449"/>
            <a:ext cx="503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C38216-CE61-338F-E871-EDEC31ACF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159" y="6337046"/>
            <a:ext cx="1154663" cy="274194"/>
          </a:xfrm>
          <a:prstGeom prst="rect">
            <a:avLst/>
          </a:prstGeom>
        </p:spPr>
      </p:pic>
      <p:sp>
        <p:nvSpPr>
          <p:cNvPr id="4" name="Footnote_Label">
            <a:extLst>
              <a:ext uri="{FF2B5EF4-FFF2-40B4-BE49-F238E27FC236}">
                <a16:creationId xmlns:a16="http://schemas.microsoft.com/office/drawing/2014/main" id="{3A9DDD84-93F4-9A27-602C-CB75822BFF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00981" y="6246115"/>
            <a:ext cx="9715696" cy="498562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83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60E4B-757A-55AA-F002-1FBC8F6D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5426"/>
            <a:ext cx="11430000" cy="9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E101B-EDF9-A972-7FA4-476169D64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39719"/>
            <a:ext cx="11430000" cy="485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898C-8E32-65AD-40F0-DCA81BB95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5169" y="6267449"/>
            <a:ext cx="503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D71972-4D9B-4849-B57D-2F08B4442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  <p:sldLayoutId id="2147483664" r:id="rId6"/>
    <p:sldLayoutId id="2147483691" r:id="rId7"/>
    <p:sldLayoutId id="2147483663" r:id="rId8"/>
    <p:sldLayoutId id="2147483654" r:id="rId9"/>
    <p:sldLayoutId id="2147483679" r:id="rId10"/>
    <p:sldLayoutId id="2147483680" r:id="rId11"/>
    <p:sldLayoutId id="2147483686" r:id="rId12"/>
    <p:sldLayoutId id="2147483678" r:id="rId13"/>
    <p:sldLayoutId id="2147483682" r:id="rId14"/>
    <p:sldLayoutId id="2147483683" r:id="rId15"/>
    <p:sldLayoutId id="2147483684" r:id="rId16"/>
    <p:sldLayoutId id="2147483685" r:id="rId17"/>
    <p:sldLayoutId id="2147483681" r:id="rId18"/>
    <p:sldLayoutId id="2147483653" r:id="rId19"/>
    <p:sldLayoutId id="2147483655" r:id="rId20"/>
    <p:sldLayoutId id="2147483687" r:id="rId21"/>
    <p:sldLayoutId id="2147483688" r:id="rId22"/>
    <p:sldLayoutId id="2147483690" r:id="rId23"/>
    <p:sldLayoutId id="2147483677" r:id="rId24"/>
    <p:sldLayoutId id="2147483652" r:id="rId25"/>
    <p:sldLayoutId id="2147483675" r:id="rId26"/>
    <p:sldLayoutId id="2147483676" r:id="rId27"/>
    <p:sldLayoutId id="2147483660" r:id="rId28"/>
    <p:sldLayoutId id="2147483669" r:id="rId29"/>
    <p:sldLayoutId id="2147483668" r:id="rId30"/>
    <p:sldLayoutId id="2147483667" r:id="rId31"/>
    <p:sldLayoutId id="2147483665" r:id="rId32"/>
    <p:sldLayoutId id="2147483666" r:id="rId33"/>
    <p:sldLayoutId id="2147483656" r:id="rId34"/>
    <p:sldLayoutId id="2147483671" r:id="rId35"/>
    <p:sldLayoutId id="2147483672" r:id="rId36"/>
    <p:sldLayoutId id="2147483673" r:id="rId37"/>
    <p:sldLayoutId id="2147483674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42" y="1563235"/>
            <a:ext cx="7870372" cy="2407873"/>
          </a:xfrm>
        </p:spPr>
        <p:txBody>
          <a:bodyPr/>
          <a:lstStyle/>
          <a:p>
            <a:r>
              <a:t>2023 California STI Surveillance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42" y="4042911"/>
            <a:ext cx="7358744" cy="1018946"/>
          </a:xfrm>
        </p:spPr>
        <p:txBody>
          <a:bodyPr/>
          <a:lstStyle/>
          <a:p>
            <a:r>
              <a:t>Prepared by CDPH STD Control Branch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8721" y="6180982"/>
            <a:ext cx="2743200" cy="365125"/>
          </a:xfrm>
        </p:spPr>
        <p:txBody>
          <a:bodyPr/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cap="none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  <a:sym typeface="Arial"/>
              </a:rPr>
              <a:t>(Revised 10/2024)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Primary &amp; Secondary Syphilis Incidence in California, 2000–2023</a:t>
            </a:r>
          </a:p>
        </p:txBody>
      </p:sp>
      <p:pic>
        <p:nvPicPr>
          <p:cNvPr id="3" name="Content 1" descr="2000-2023 trendline graph of primary and secondary syphilis rates (per 100,000 population) in California&#10;•  California increased from a rate of 1.0 in 2000 to 22.4 in 2021. In 2023 the rate decreased slightly to 16.3.&#10;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60" y="1386687"/>
            <a:ext cx="11745682" cy="47614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Primary &amp; Secondary Syphilis Incidence by Gender in California, 2004–2023</a:t>
            </a:r>
          </a:p>
        </p:txBody>
      </p:sp>
      <p:pic>
        <p:nvPicPr>
          <p:cNvPr id="3" name="Content 1" descr="2004-2023 trendline graph of P&amp;S syphilis incidence (per 100,000 population) by gender in California&#10;•  Female rates started at 0.4 in 2004 and increased to 7 in 2023&#10;•  Male rates started at 7.3 in 2004 and increased to 25.8 in 2023&#10;•  Female healthy people 2030 objective rate was 4.6. Healthy people 2030 does not have a primary and secondary syphilis target for men.&#10;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59" y="1386687"/>
            <a:ext cx="11745682" cy="4761449"/>
          </a:xfrm>
          <a:prstGeom prst="rect">
            <a:avLst/>
          </a:prstGeom>
        </p:spPr>
      </p:pic>
      <p:sp>
        <p:nvSpPr>
          <p:cNvPr id="4" name="Footnote_Label"/>
          <p:cNvSpPr>
            <a:spLocks noGrp="1"/>
          </p:cNvSpPr>
          <p:nvPr>
            <p:ph sz="half" idx="14"/>
          </p:nvPr>
        </p:nvSpPr>
        <p:spPr>
          <a:xfrm>
            <a:off x="1600981" y="6246115"/>
            <a:ext cx="9715696" cy="498562"/>
          </a:xfrm>
        </p:spPr>
        <p:txBody>
          <a:bodyPr/>
          <a:lstStyle/>
          <a:p>
            <a:r>
              <a:t>*Healthy People 2030 does not have a primary &amp; secondary syphilis target for men.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Congenital Syphilis Incidence in California, 1941–2023</a:t>
            </a:r>
          </a:p>
        </p:txBody>
      </p:sp>
      <p:pic>
        <p:nvPicPr>
          <p:cNvPr id="3" name="Content 1" descr="1941-2023 trendline graph of congenital syphilis incidence rates (per 100,000 live births) in California&#10;•  California rates have had increases and decreases over time, starting at 704.5 in 1941, hitting an all time low of 4.4 in 1983, began rising again to a high of 113.6 in 1990, a low again of 6.6 in 2012, and have been continually rising since then; the 2023 rate was 128.9.&#10;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60" y="1386687"/>
            <a:ext cx="11745682" cy="47614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Congenital Syphilis Incidence in California, 2000–2023</a:t>
            </a:r>
          </a:p>
        </p:txBody>
      </p:sp>
      <p:pic>
        <p:nvPicPr>
          <p:cNvPr id="3" name="Content 1" descr="2000-2023 trendline graph of congenital syphilis incidence rates (per 100,000 live births) in California&#10;•  California rates started at 15.4 in 2000, hitting a low of 6.6 in 2012, and have been continually rising since then; the 2023 rate was 128.9.&#10;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60" y="1386687"/>
            <a:ext cx="11745682" cy="47614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Congenital Syphilis Stillbirths or Neonatal Deaths, 2014–2023</a:t>
            </a:r>
          </a:p>
        </p:txBody>
      </p:sp>
      <p:pic>
        <p:nvPicPr>
          <p:cNvPr id="3" name="Content 1" descr="2014-2023 bar chart of congenital syphilis stillbirth case counts, ranging from: &#10;9 in 2014&#10;14 in 2015&#10;12 in 2016&#10;37 in 2017&#10;22 in 2018&#10;44 in 2019&#10;31 in 2020&#10;49 in 2021&#10;61 in 2022&#10;41 in 2023&#10;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60" y="1386687"/>
            <a:ext cx="11745682" cy="47614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Chlamydia, Gonorrhea, Primary &amp; Secondary Syphilis, and Syphilis (all stages) Incidence in California, 2004–2023</a:t>
            </a:r>
          </a:p>
        </p:txBody>
      </p:sp>
      <p:pic>
        <p:nvPicPr>
          <p:cNvPr id="3" name="Content 1" descr="2004-2023 trendline graph of incidence rates (per 100,000 population) for chlamydia, gonorrhea, primary &amp; secondary syphilis and syphilis (all stages).&#10;Chlamydia increased from 123,439 cases in 2004 (rate=345.3) to 191,527 cases in 2023 (rate=489.7)&#10;Gonorrhea increased from 30,481 cases in 2004 (rate=85.3) to 74,188 cases in 2023 (rate=189.7)&#10;Syphilis (all stages) increased from 4,712 cases in 2004 (rate=13.2) to 32,006 cases in 2023 (rate=81.8)&#10;Primary &amp; secondary syphilis increased from 1,375 cases in 2004 (rate=3.8) to 6,364 cases in 2023 (rate=16.3).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60" y="1386687"/>
            <a:ext cx="11745682" cy="4761449"/>
          </a:xfrm>
          <a:prstGeom prst="rect">
            <a:avLst/>
          </a:prstGeom>
        </p:spPr>
      </p:pic>
      <p:sp>
        <p:nvSpPr>
          <p:cNvPr id="4" name="Footnote_Label"/>
          <p:cNvSpPr>
            <a:spLocks noGrp="1"/>
          </p:cNvSpPr>
          <p:nvPr>
            <p:ph sz="half" idx="14"/>
          </p:nvPr>
        </p:nvSpPr>
        <p:spPr>
          <a:xfrm>
            <a:off x="1600981" y="6246115"/>
            <a:ext cx="9715696" cy="498562"/>
          </a:xfrm>
        </p:spPr>
        <p:txBody>
          <a:bodyPr/>
          <a:lstStyle/>
          <a:p>
            <a:r>
              <a:t>P&amp;S syphilis includes primary and secondary syphilis. Syphilis (all stages) includes primary, secondary, early non-primary non-secondary, and unknown duration or late syphilis.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Chlamydia Incidence in California, 1995–2023</a:t>
            </a:r>
          </a:p>
        </p:txBody>
      </p:sp>
      <p:pic>
        <p:nvPicPr>
          <p:cNvPr id="3" name="Content 1" descr="1995-2023 trendline graph of chlamydia rates (per 100,000 population) in California &#10;•  California increased from a rate of 194.1 in 1995 to 600.7 in 2019. In 2020 the rate decreased slightly to 448.5 and then increased to 489.7 in 2023&#10;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60" y="1386687"/>
            <a:ext cx="11745682" cy="47614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Chlamydia Incidence in California, 2000–2023</a:t>
            </a:r>
          </a:p>
        </p:txBody>
      </p:sp>
      <p:pic>
        <p:nvPicPr>
          <p:cNvPr id="3" name="Content 1" descr="2000-2023 trendline graph of chlamydia rates (per 100,000 population) in California &#10;•  California increased from a rate of 283.6 in 2000 to 600.7 in 2019. In 2020 the rate decreased slightly to 448.5 and then increased to 489.7 in 2023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60" y="1386687"/>
            <a:ext cx="11745682" cy="47614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Gonorrhea Incidence in California, 1941–2023</a:t>
            </a:r>
          </a:p>
        </p:txBody>
      </p:sp>
      <p:pic>
        <p:nvPicPr>
          <p:cNvPr id="3" name="Content 1" descr="1941-2023 trendline graph of gonorrhea incidence (per 100,000 population) in California&#10;•  California rates have had increases and decreases over time, starting at 222.4 in 1941 and hitting a high of 595.9 in 1978; the 2023 rate was 189.7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60" y="1386687"/>
            <a:ext cx="11745682" cy="47614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Gonorrhea Incidence in California, 2000–2023</a:t>
            </a:r>
          </a:p>
        </p:txBody>
      </p:sp>
      <p:pic>
        <p:nvPicPr>
          <p:cNvPr id="3" name="Content 1" descr="2000-2023 trendline graph of gonorrhea rates (per 100,000 population) in California&#10;•  California increased from a rate of 64.1 in 2000 to 231.4 in 2021. In 2023 the rate decreased slightly to 189.7.&#10;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60" y="1386687"/>
            <a:ext cx="11745682" cy="47614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Syphilis (all stages) Incidence in California, 1913–2023</a:t>
            </a:r>
          </a:p>
        </p:txBody>
      </p:sp>
      <p:pic>
        <p:nvPicPr>
          <p:cNvPr id="3" name="Content 1" descr="1913-2023 trendline graph of total syphilis California incidence rates (per 100,000 population)&#10;•  California rates have had increases and decreases over time, starting at 1.2 in 1913, hitting a high of 348.1 in 1938 then a new low of 8.6 in 1999; the 2023 rate was 81.8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60" y="1386687"/>
            <a:ext cx="11745682" cy="4761449"/>
          </a:xfrm>
          <a:prstGeom prst="rect">
            <a:avLst/>
          </a:prstGeom>
        </p:spPr>
      </p:pic>
      <p:sp>
        <p:nvSpPr>
          <p:cNvPr id="4" name="Footnote_Label"/>
          <p:cNvSpPr>
            <a:spLocks noGrp="1"/>
          </p:cNvSpPr>
          <p:nvPr>
            <p:ph sz="half" idx="14"/>
          </p:nvPr>
        </p:nvSpPr>
        <p:spPr>
          <a:xfrm>
            <a:off x="1600981" y="6246115"/>
            <a:ext cx="9715696" cy="498562"/>
          </a:xfrm>
        </p:spPr>
        <p:txBody>
          <a:bodyPr/>
          <a:lstStyle/>
          <a:p>
            <a:r>
              <a:t>Syphilis (all stages) includes primary, secondary, early non-primary non-secondary, and unknown duration or late syphilis.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Syphilis (all stages) Incidence in California, 2000–2023</a:t>
            </a:r>
          </a:p>
        </p:txBody>
      </p:sp>
      <p:pic>
        <p:nvPicPr>
          <p:cNvPr id="3" name="Content 1" descr="2000-2023 trendline graph of syphilis (all stages) rates (per 100,000 population) in California&#10;•  California increased from a rate of 9.7 in 2000 to 81.8 in 2023. 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59" y="1386687"/>
            <a:ext cx="11745682" cy="4761449"/>
          </a:xfrm>
          <a:prstGeom prst="rect">
            <a:avLst/>
          </a:prstGeom>
        </p:spPr>
      </p:pic>
      <p:sp>
        <p:nvSpPr>
          <p:cNvPr id="4" name="Footnote_Label"/>
          <p:cNvSpPr>
            <a:spLocks noGrp="1"/>
          </p:cNvSpPr>
          <p:nvPr>
            <p:ph sz="half" idx="14"/>
          </p:nvPr>
        </p:nvSpPr>
        <p:spPr>
          <a:xfrm>
            <a:off x="1600981" y="6246115"/>
            <a:ext cx="9715696" cy="498562"/>
          </a:xfrm>
        </p:spPr>
        <p:txBody>
          <a:bodyPr/>
          <a:lstStyle/>
          <a:p>
            <a:r>
              <a:t>Syphilis (all stages) includes primary, secondary, early non-primary non-secondary, and unknown duration or late syphilis.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9" y="393509"/>
            <a:ext cx="11745682" cy="993178"/>
          </a:xfrm>
        </p:spPr>
        <p:txBody>
          <a:bodyPr/>
          <a:lstStyle/>
          <a:p>
            <a:r>
              <a:t>Primary &amp; Secondary Syphilis Incidence in California, 1941–2023</a:t>
            </a:r>
          </a:p>
        </p:txBody>
      </p:sp>
      <p:pic>
        <p:nvPicPr>
          <p:cNvPr id="3" name="Content 1" descr="1941-2023 trendline graph of primary and secondary syphilis incidence (per 100,000 population) in California&#10;•  California rates have had increases and decreases over time, starting at 42.3 in 1941 and hitting a high of 64.0 in 1946; the 2023 rate was 16.3&#10;"/>
          <p:cNvPicPr>
            <a:picLocks noGrp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23160" y="1386687"/>
            <a:ext cx="11745682" cy="47614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in_Theme">
  <a:themeElements>
    <a:clrScheme name="CDPH Color Palette">
      <a:dk1>
        <a:srgbClr val="141F68"/>
      </a:dk1>
      <a:lt1>
        <a:srgbClr val="FFFFFF"/>
      </a:lt1>
      <a:dk2>
        <a:srgbClr val="411162"/>
      </a:dk2>
      <a:lt2>
        <a:srgbClr val="A8D3C9"/>
      </a:lt2>
      <a:accent1>
        <a:srgbClr val="002495"/>
      </a:accent1>
      <a:accent2>
        <a:srgbClr val="9C1D96"/>
      </a:accent2>
      <a:accent3>
        <a:srgbClr val="AE5018"/>
      </a:accent3>
      <a:accent4>
        <a:srgbClr val="007887"/>
      </a:accent4>
      <a:accent5>
        <a:srgbClr val="0077CF"/>
      </a:accent5>
      <a:accent6>
        <a:srgbClr val="141F68"/>
      </a:accent6>
      <a:hlink>
        <a:srgbClr val="0077CF"/>
      </a:hlink>
      <a:folHlink>
        <a:srgbClr val="9C1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DPH_PowerPointTemplate" id="{F792BC48-EDA7-4208-B37D-23197145A8E4}" vid="{5B70F584-CCEA-4408-AAE3-E6432EB521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3E18CAC0E743194EA29E89F4611861B3" ma:contentTypeVersion="4" ma:contentTypeDescription="Create a new document." ma:contentTypeScope="" ma:versionID="322f02379ad10f210e08a64c252df73d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565ecd89d5927accf21e815673962b2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 (United States)</TermName>
          <TermId xmlns="http://schemas.microsoft.com/office/infopath/2007/PartnerControls">25e340a5-d50c-48d7-adc0-a905fb7bff5c</TermId>
        </TermInfo>
      </Terms>
    </e703b7d8b6284097bcc8d89d108ab72a>
    <TaxCatchAll xmlns="a48324c4-7d20-48d3-8188-32763737222b">
      <Value>97</Value>
    </TaxCatchAll>
    <off2d280d04f435e8ad65f64297220d7 xmlns="a48324c4-7d20-48d3-8188-32763737222b">
      <Terms xmlns="http://schemas.microsoft.com/office/infopath/2007/PartnerControls"/>
    </off2d280d04f435e8ad65f64297220d7>
    <PublishingExpirationDate xmlns="http://schemas.microsoft.com/sharepoint/v3" xsi:nil="true"/>
    <PublishingStartDate xmlns="http://schemas.microsoft.com/sharepoint/v3" xsi:nil="true"/>
    <kcdf3820fa7642e8be4bb4902ce9671f xmlns="a48324c4-7d20-48d3-8188-32763737222b">
      <Terms xmlns="http://schemas.microsoft.com/office/infopath/2007/PartnerControls"/>
    </kcdf3820fa7642e8be4bb4902ce9671f>
    <bb1a85d7c91c4659b60f056ef7672151 xmlns="a48324c4-7d20-48d3-8188-32763737222b">
      <Terms xmlns="http://schemas.microsoft.com/office/infopath/2007/PartnerControls"/>
    </bb1a85d7c91c4659b60f056ef7672151>
  </documentManagement>
</p:properties>
</file>

<file path=customXml/itemProps1.xml><?xml version="1.0" encoding="utf-8"?>
<ds:datastoreItem xmlns:ds="http://schemas.openxmlformats.org/officeDocument/2006/customXml" ds:itemID="{8C660558-25E7-4F14-9872-64AC4851C77B}"/>
</file>

<file path=customXml/itemProps2.xml><?xml version="1.0" encoding="utf-8"?>
<ds:datastoreItem xmlns:ds="http://schemas.openxmlformats.org/officeDocument/2006/customXml" ds:itemID="{7D20C666-19AC-43AB-87F2-6473B2AC76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2566A3-9CD1-4744-9467-1C4D378F77CC}"/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231</Words>
  <Application>Microsoft Office PowerPoint</Application>
  <PresentationFormat>Widescreen</PresentationFormat>
  <Paragraphs>33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Wingdings</vt:lpstr>
      <vt:lpstr>Main_Theme</vt:lpstr>
      <vt:lpstr>2023 California STI Surveillance</vt:lpstr>
      <vt:lpstr>Chlamydia, Gonorrhea, Primary &amp; Secondary Syphilis, and Syphilis (all stages) Incidence in California, 2004–2023</vt:lpstr>
      <vt:lpstr>Chlamydia Incidence in California, 1995–2023</vt:lpstr>
      <vt:lpstr>Chlamydia Incidence in California, 2000–2023</vt:lpstr>
      <vt:lpstr>Gonorrhea Incidence in California, 1941–2023</vt:lpstr>
      <vt:lpstr>Gonorrhea Incidence in California, 2000–2023</vt:lpstr>
      <vt:lpstr>Syphilis (all stages) Incidence in California, 1913–2023</vt:lpstr>
      <vt:lpstr>Syphilis (all stages) Incidence in California, 2000–2023</vt:lpstr>
      <vt:lpstr>Primary &amp; Secondary Syphilis Incidence in California, 1941–2023</vt:lpstr>
      <vt:lpstr>Primary &amp; Secondary Syphilis Incidence in California, 2000–2023</vt:lpstr>
      <vt:lpstr>Primary &amp; Secondary Syphilis Incidence by Gender in California, 2004–2023</vt:lpstr>
      <vt:lpstr>Congenital Syphilis Incidence in California, 1941–2023</vt:lpstr>
      <vt:lpstr>Congenital Syphilis Incidence in California, 2000–2023</vt:lpstr>
      <vt:lpstr>Congenital Syphilis Stillbirths or Neonatal Deaths, 2014–2023</vt:lpstr>
    </vt:vector>
  </TitlesOfParts>
  <Company>Department of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STD Data All Slides</dc:title>
  <dc:creator>Newman, Nicole@CDPH</dc:creator>
  <cp:lastModifiedBy>Chagollan, Roberto C@CDPH</cp:lastModifiedBy>
  <cp:revision>66</cp:revision>
  <dcterms:created xsi:type="dcterms:W3CDTF">2024-09-25T18:10:48Z</dcterms:created>
  <dcterms:modified xsi:type="dcterms:W3CDTF">2024-11-06T20:07:47Z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0x0101002CC577673628EB48993F371F1850BF7D003E18CAC0E743194EA29E89F4611861B3</vt:lpwstr>
  </property>
  <property fmtid="{D5CDD505-2E9C-101B-9397-08002B2CF9AE}" pid="3" name="Content Language">
    <vt:lpwstr>97;#English (United States)|25e340a5-d50c-48d7-adc0-a905fb7bff5c</vt:lpwstr>
  </property>
  <property fmtid="{D5CDD505-2E9C-101B-9397-08002B2CF9AE}" pid="4" name="Topic">
    <vt:lpwstr/>
  </property>
  <property fmtid="{D5CDD505-2E9C-101B-9397-08002B2CF9AE}" pid="5" name="CDPH Audience">
    <vt:lpwstr/>
  </property>
  <property fmtid="{D5CDD505-2E9C-101B-9397-08002B2CF9AE}" pid="6" name="Program">
    <vt:lpwstr/>
  </property>
</Properties>
</file>