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fntdata" ContentType="application/x-fontdata"/>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Masters/slideMaster1.xml" ContentType="application/vnd.openxmlformats-officedocument.presentationml.slideMaster+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32.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86.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99.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13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85.xml" ContentType="application/vnd.openxmlformats-officedocument.presentationml.notesSlide+xml"/>
  <Override PartName="/ppt/notesSlides/notesSlide129.xml" ContentType="application/vnd.openxmlformats-officedocument.presentationml.notesSlide+xml"/>
  <Override PartName="/ppt/notesSlides/notesSlide131.xml" ContentType="application/vnd.openxmlformats-officedocument.presentationml.notesSlide+xml"/>
  <Override PartName="/ppt/notesSlides/notesSlide133.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4" r:id="rId1"/>
  </p:sldMasterIdLst>
  <p:notesMasterIdLst>
    <p:notesMasterId r:id="rId148"/>
  </p:notesMasterIdLst>
  <p:handoutMasterIdLst>
    <p:handoutMasterId r:id="rId14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41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418" r:id="rId54"/>
    <p:sldId id="419" r:id="rId55"/>
    <p:sldId id="420" r:id="rId56"/>
    <p:sldId id="421" r:id="rId57"/>
    <p:sldId id="422" r:id="rId58"/>
    <p:sldId id="423" r:id="rId59"/>
    <p:sldId id="314" r:id="rId60"/>
    <p:sldId id="424" r:id="rId61"/>
    <p:sldId id="316" r:id="rId62"/>
    <p:sldId id="317" r:id="rId63"/>
    <p:sldId id="425" r:id="rId64"/>
    <p:sldId id="319" r:id="rId65"/>
    <p:sldId id="426"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427" r:id="rId79"/>
    <p:sldId id="428" r:id="rId80"/>
    <p:sldId id="335" r:id="rId81"/>
    <p:sldId id="336" r:id="rId82"/>
    <p:sldId id="337" r:id="rId83"/>
    <p:sldId id="338" r:id="rId84"/>
    <p:sldId id="339" r:id="rId85"/>
    <p:sldId id="340" r:id="rId86"/>
    <p:sldId id="341" r:id="rId87"/>
    <p:sldId id="342" r:id="rId88"/>
    <p:sldId id="343" r:id="rId89"/>
    <p:sldId id="429" r:id="rId90"/>
    <p:sldId id="430" r:id="rId91"/>
    <p:sldId id="431" r:id="rId92"/>
    <p:sldId id="347" r:id="rId93"/>
    <p:sldId id="432" r:id="rId94"/>
    <p:sldId id="433" r:id="rId95"/>
    <p:sldId id="434" r:id="rId96"/>
    <p:sldId id="351" r:id="rId97"/>
    <p:sldId id="352" r:id="rId98"/>
    <p:sldId id="353" r:id="rId99"/>
    <p:sldId id="354" r:id="rId100"/>
    <p:sldId id="355" r:id="rId101"/>
    <p:sldId id="356" r:id="rId102"/>
    <p:sldId id="357" r:id="rId103"/>
    <p:sldId id="435" r:id="rId104"/>
    <p:sldId id="359" r:id="rId105"/>
    <p:sldId id="436" r:id="rId106"/>
    <p:sldId id="437" r:id="rId107"/>
    <p:sldId id="362" r:id="rId108"/>
    <p:sldId id="363" r:id="rId109"/>
    <p:sldId id="364" r:id="rId110"/>
    <p:sldId id="365" r:id="rId111"/>
    <p:sldId id="366" r:id="rId112"/>
    <p:sldId id="367" r:id="rId113"/>
    <p:sldId id="368" r:id="rId114"/>
    <p:sldId id="369" r:id="rId115"/>
    <p:sldId id="370" r:id="rId116"/>
    <p:sldId id="371" r:id="rId117"/>
    <p:sldId id="438" r:id="rId118"/>
    <p:sldId id="439" r:id="rId119"/>
    <p:sldId id="440" r:id="rId120"/>
    <p:sldId id="441" r:id="rId121"/>
    <p:sldId id="376" r:id="rId122"/>
    <p:sldId id="442" r:id="rId123"/>
    <p:sldId id="443" r:id="rId124"/>
    <p:sldId id="444" r:id="rId125"/>
    <p:sldId id="380" r:id="rId126"/>
    <p:sldId id="381" r:id="rId127"/>
    <p:sldId id="382" r:id="rId128"/>
    <p:sldId id="383" r:id="rId129"/>
    <p:sldId id="384" r:id="rId130"/>
    <p:sldId id="385" r:id="rId131"/>
    <p:sldId id="386" r:id="rId132"/>
    <p:sldId id="387" r:id="rId133"/>
    <p:sldId id="445" r:id="rId134"/>
    <p:sldId id="389" r:id="rId135"/>
    <p:sldId id="390" r:id="rId136"/>
    <p:sldId id="391" r:id="rId137"/>
    <p:sldId id="392" r:id="rId138"/>
    <p:sldId id="393" r:id="rId139"/>
    <p:sldId id="394" r:id="rId140"/>
    <p:sldId id="395" r:id="rId141"/>
    <p:sldId id="396" r:id="rId142"/>
    <p:sldId id="397" r:id="rId143"/>
    <p:sldId id="398" r:id="rId144"/>
    <p:sldId id="399" r:id="rId145"/>
    <p:sldId id="446" r:id="rId146"/>
    <p:sldId id="401" r:id="rId147"/>
  </p:sldIdLst>
  <p:sldSz cx="12192000" cy="6858000"/>
  <p:notesSz cx="6858000" cy="9144000"/>
  <p:embeddedFontLst>
    <p:embeddedFont>
      <p:font typeface="Bahnschrift SemiBold SemiConden" panose="020B0502040204020203" pitchFamily="34" charset="0"/>
      <p:regular r:id="rId150"/>
      <p:bold r:id="rId151"/>
    </p:embeddedFont>
    <p:embeddedFont>
      <p:font typeface="Calibri" panose="020F0502020204030204" pitchFamily="34" charset="0"/>
      <p:regular r:id="rId152"/>
      <p:bold r:id="rId153"/>
      <p:italic r:id="rId154"/>
      <p:boldItalic r:id="rId155"/>
    </p:embeddedFont>
    <p:embeddedFont>
      <p:font typeface="Tw Cen MT" panose="020B0602020104020603" pitchFamily="34" charset="0"/>
      <p:regular r:id="rId156"/>
      <p:bold r:id="rId157"/>
      <p:italic r:id="rId158"/>
      <p:boldItalic r:id="rId1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DB80F-D376-AE51-EA36-7BF6798804A5}" name="Chagollan, Roberto C@CDPH" initials="CRC" userId="S::Roberto.Chagollan@cdph.ca.gov::3d37002e-885d-45fe-bf5b-4a8d2dcd5e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ilson, Denise@CDPH" initials="GD" lastIdx="1" clrIdx="6">
    <p:extLst>
      <p:ext uri="{19B8F6BF-5375-455C-9EA6-DF929625EA0E}">
        <p15:presenceInfo xmlns:p15="http://schemas.microsoft.com/office/powerpoint/2012/main" userId="S::Denise.Gilson@cdph.ca.gov::7feec84d-d531-4dd3-8633-5e54aad6df24" providerId="AD"/>
      </p:ext>
    </p:extLst>
  </p:cmAuthor>
  <p:cmAuthor id="1" name="Harmon, Jennifer@CDPH" initials="HJ" lastIdx="51" clrIdx="0">
    <p:extLst>
      <p:ext uri="{19B8F6BF-5375-455C-9EA6-DF929625EA0E}">
        <p15:presenceInfo xmlns:p15="http://schemas.microsoft.com/office/powerpoint/2012/main" userId="S-1-5-21-4097889286-3091099877-3853663367-13014" providerId="AD"/>
      </p:ext>
    </p:extLst>
  </p:cmAuthor>
  <p:cmAuthor id="8" name="Burghardt, Nicole@CDPH" initials="BN" lastIdx="4" clrIdx="7">
    <p:extLst>
      <p:ext uri="{19B8F6BF-5375-455C-9EA6-DF929625EA0E}">
        <p15:presenceInfo xmlns:p15="http://schemas.microsoft.com/office/powerpoint/2012/main" userId="S::Nicole.Burghardt@cdph.ca.gov::065d1af0-54a7-4abc-9e81-629f6586bb73" providerId="AD"/>
      </p:ext>
    </p:extLst>
  </p:cmAuthor>
  <p:cmAuthor id="2" name="Oberman, Nina@CDPH" initials="ON" lastIdx="6" clrIdx="1">
    <p:extLst>
      <p:ext uri="{19B8F6BF-5375-455C-9EA6-DF929625EA0E}">
        <p15:presenceInfo xmlns:p15="http://schemas.microsoft.com/office/powerpoint/2012/main" userId="S-1-5-21-4097889286-3091099877-3853663367-46452" providerId="AD"/>
      </p:ext>
    </p:extLst>
  </p:cmAuthor>
  <p:cmAuthor id="3" name="Nina Oberman" initials="NO" lastIdx="24" clrIdx="2">
    <p:extLst>
      <p:ext uri="{19B8F6BF-5375-455C-9EA6-DF929625EA0E}">
        <p15:presenceInfo xmlns:p15="http://schemas.microsoft.com/office/powerpoint/2012/main" userId="bea2f763e4f822c2" providerId="Windows Live"/>
      </p:ext>
    </p:extLst>
  </p:cmAuthor>
  <p:cmAuthor id="4" name="Differding, Sandra@CDPH" initials="DS" lastIdx="18" clrIdx="3">
    <p:extLst>
      <p:ext uri="{19B8F6BF-5375-455C-9EA6-DF929625EA0E}">
        <p15:presenceInfo xmlns:p15="http://schemas.microsoft.com/office/powerpoint/2012/main" userId="S::Sandra.Differding@cdph.ca.gov::ee0145e1-2671-4077-92d6-236278217026" providerId="AD"/>
      </p:ext>
    </p:extLst>
  </p:cmAuthor>
  <p:cmAuthor id="5" name="Kovaleski, Laura@CDPH" initials="KL" lastIdx="25" clrIdx="4">
    <p:extLst>
      <p:ext uri="{19B8F6BF-5375-455C-9EA6-DF929625EA0E}">
        <p15:presenceInfo xmlns:p15="http://schemas.microsoft.com/office/powerpoint/2012/main" userId="S-1-5-21-4097889286-3091099877-3853663367-13046" providerId="AD"/>
      </p:ext>
    </p:extLst>
  </p:cmAuthor>
  <p:cmAuthor id="6" name="Kovaleski, Laura@CDPH" initials="KL [2]" lastIdx="3" clrIdx="5">
    <p:extLst>
      <p:ext uri="{19B8F6BF-5375-455C-9EA6-DF929625EA0E}">
        <p15:presenceInfo xmlns:p15="http://schemas.microsoft.com/office/powerpoint/2012/main" userId="S::Laura.Kovaleski@cdph.ca.gov::970d354e-ada2-484d-8bb7-fedf80a72b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3252"/>
    <a:srgbClr val="583A73"/>
    <a:srgbClr val="9B337B"/>
    <a:srgbClr val="D92365"/>
    <a:srgbClr val="FF3F34"/>
    <a:srgbClr val="C44A07"/>
    <a:srgbClr val="558ED5"/>
    <a:srgbClr val="984807"/>
    <a:srgbClr val="7C0B5B"/>
    <a:srgbClr val="AA2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9" autoAdjust="0"/>
    <p:restoredTop sz="67920" autoAdjust="0"/>
  </p:normalViewPr>
  <p:slideViewPr>
    <p:cSldViewPr snapToGrid="0">
      <p:cViewPr varScale="1">
        <p:scale>
          <a:sx n="77" d="100"/>
          <a:sy n="77" d="100"/>
        </p:scale>
        <p:origin x="1734" y="90"/>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10.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6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2.fntdata"/><Relationship Id="rId156" Type="http://schemas.openxmlformats.org/officeDocument/2006/relationships/font" Target="fonts/font7.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5.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microsoft.com/office/2018/10/relationships/authors" Target="author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6.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65258215962438E-2"/>
          <c:y val="0.14824120603015076"/>
          <c:w val="0.62676056338028174"/>
          <c:h val="0.64572864321608037"/>
        </c:manualLayout>
      </c:layout>
      <c:barChart>
        <c:barDir val="col"/>
        <c:grouping val="stacked"/>
        <c:varyColors val="0"/>
        <c:ser>
          <c:idx val="0"/>
          <c:order val="0"/>
          <c:tx>
            <c:strRef>
              <c:f>Sheet1!$B$1</c:f>
              <c:strCache>
                <c:ptCount val="1"/>
                <c:pt idx="0">
                  <c:v>Male</c:v>
                </c:pt>
              </c:strCache>
            </c:strRef>
          </c:tx>
          <c:spPr>
            <a:solidFill>
              <a:schemeClr val="bg1">
                <a:lumMod val="50000"/>
              </a:schemeClr>
            </a:solidFill>
            <a:ln w="4475">
              <a:solidFill>
                <a:schemeClr val="tx1"/>
              </a:solidFill>
              <a:prstDash val="solid"/>
            </a:ln>
          </c:spPr>
          <c:invertIfNegative val="0"/>
          <c:cat>
            <c:strRef>
              <c:f>Sheet1!$A$1:$A$1</c:f>
              <c:strCache>
                <c:ptCount val="1"/>
                <c:pt idx="0">
                  <c:v>Year</c:v>
                </c:pt>
              </c:strCache>
            </c:strRef>
          </c:cat>
          <c:val>
            <c:numRef>
              <c:f>Sheet1!$B$1:$B$1</c:f>
              <c:numCache>
                <c:formatCode>General</c:formatCode>
                <c:ptCount val="1"/>
                <c:pt idx="0">
                  <c:v>0</c:v>
                </c:pt>
              </c:numCache>
            </c:numRef>
          </c:val>
          <c:extLst>
            <c:ext xmlns:c16="http://schemas.microsoft.com/office/drawing/2014/chart" uri="{C3380CC4-5D6E-409C-BE32-E72D297353CC}">
              <c16:uniqueId val="{00000000-B358-4011-AB09-3AECAE56A8B9}"/>
            </c:ext>
          </c:extLst>
        </c:ser>
        <c:ser>
          <c:idx val="1"/>
          <c:order val="1"/>
          <c:tx>
            <c:strRef>
              <c:f>Sheet1!$C$1</c:f>
              <c:strCache>
                <c:ptCount val="1"/>
                <c:pt idx="0">
                  <c:v>Female</c:v>
                </c:pt>
              </c:strCache>
            </c:strRef>
          </c:tx>
          <c:spPr>
            <a:solidFill>
              <a:schemeClr val="bg1">
                <a:lumMod val="85000"/>
              </a:schemeClr>
            </a:solidFill>
            <a:ln w="4475">
              <a:solidFill>
                <a:schemeClr val="tx1"/>
              </a:solidFill>
              <a:prstDash val="solid"/>
            </a:ln>
          </c:spPr>
          <c:invertIfNegative val="0"/>
          <c:cat>
            <c:strRef>
              <c:f>Sheet1!$A$1:$A$1</c:f>
              <c:strCache>
                <c:ptCount val="1"/>
                <c:pt idx="0">
                  <c:v>Year</c:v>
                </c:pt>
              </c:strCache>
            </c:strRef>
          </c:cat>
          <c:val>
            <c:numRef>
              <c:f>Sheet1!$C$1:$C$1</c:f>
              <c:numCache>
                <c:formatCode>General</c:formatCode>
                <c:ptCount val="1"/>
                <c:pt idx="0">
                  <c:v>0</c:v>
                </c:pt>
              </c:numCache>
            </c:numRef>
          </c:val>
          <c:extLst>
            <c:ext xmlns:c16="http://schemas.microsoft.com/office/drawing/2014/chart" uri="{C3380CC4-5D6E-409C-BE32-E72D297353CC}">
              <c16:uniqueId val="{00000001-B358-4011-AB09-3AECAE56A8B9}"/>
            </c:ext>
          </c:extLst>
        </c:ser>
        <c:dLbls>
          <c:showLegendKey val="0"/>
          <c:showVal val="0"/>
          <c:showCatName val="0"/>
          <c:showSerName val="0"/>
          <c:showPercent val="0"/>
          <c:showBubbleSize val="0"/>
        </c:dLbls>
        <c:gapWidth val="80"/>
        <c:overlap val="100"/>
        <c:axId val="184668088"/>
        <c:axId val="1"/>
      </c:barChart>
      <c:catAx>
        <c:axId val="184668088"/>
        <c:scaling>
          <c:orientation val="minMax"/>
        </c:scaling>
        <c:delete val="1"/>
        <c:axPos val="b"/>
        <c:numFmt formatCode="General" sourceLinked="1"/>
        <c:majorTickMark val="out"/>
        <c:minorTickMark val="none"/>
        <c:tickLblPos val="nextTo"/>
        <c:crossAx val="1"/>
        <c:crosses val="autoZero"/>
        <c:auto val="1"/>
        <c:lblAlgn val="ctr"/>
        <c:lblOffset val="100"/>
        <c:tickLblSkip val="1"/>
        <c:tickMarkSkip val="1"/>
        <c:noMultiLvlLbl val="0"/>
      </c:catAx>
      <c:valAx>
        <c:axId val="1"/>
        <c:scaling>
          <c:orientation val="minMax"/>
          <c:max val="40"/>
        </c:scaling>
        <c:delete val="1"/>
        <c:axPos val="l"/>
        <c:numFmt formatCode="General" sourceLinked="1"/>
        <c:majorTickMark val="out"/>
        <c:minorTickMark val="none"/>
        <c:tickLblPos val="nextTo"/>
        <c:crossAx val="184668088"/>
        <c:crosses val="autoZero"/>
        <c:crossBetween val="between"/>
        <c:majorUnit val="10"/>
        <c:minorUnit val="1"/>
      </c:valAx>
      <c:spPr>
        <a:noFill/>
        <a:ln w="8951">
          <a:noFill/>
        </a:ln>
      </c:spPr>
    </c:plotArea>
    <c:legend>
      <c:legendPos val="r"/>
      <c:layout>
        <c:manualLayout>
          <c:xMode val="edge"/>
          <c:yMode val="edge"/>
          <c:x val="0.29807212604506961"/>
          <c:y val="0.11809045226130653"/>
          <c:w val="0.6040611906346256"/>
          <c:h val="0.61823336631648373"/>
        </c:manualLayout>
      </c:layout>
      <c:overlay val="0"/>
      <c:spPr>
        <a:solidFill>
          <a:schemeClr val="bg1"/>
        </a:solidFill>
        <a:ln w="1119">
          <a:solidFill>
            <a:schemeClr val="tx1"/>
          </a:solidFill>
          <a:prstDash val="solid"/>
        </a:ln>
      </c:spPr>
      <c:txPr>
        <a:bodyPr/>
        <a:lstStyle/>
        <a:p>
          <a:pPr>
            <a:defRPr sz="1400" b="1" i="0" u="none" strike="noStrike" baseline="0">
              <a:solidFill>
                <a:schemeClr val="tx1"/>
              </a:solidFill>
              <a:latin typeface="Calibri"/>
              <a:ea typeface="Calibri"/>
              <a:cs typeface="Calibri"/>
            </a:defRPr>
          </a:pPr>
          <a:endParaRPr lang="en-US"/>
        </a:p>
      </c:txPr>
    </c:legend>
    <c:plotVisOnly val="1"/>
    <c:dispBlanksAs val="gap"/>
    <c:showDLblsOverMax val="0"/>
  </c:chart>
  <c:spPr>
    <a:noFill/>
    <a:ln>
      <a:noFill/>
    </a:ln>
  </c:spPr>
  <c:txPr>
    <a:bodyPr/>
    <a:lstStyle/>
    <a:p>
      <a:pPr>
        <a:defRPr sz="643"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65258215962438E-2"/>
          <c:y val="0.14824120603015076"/>
          <c:w val="0.62676056338028174"/>
          <c:h val="0.64572864321608037"/>
        </c:manualLayout>
      </c:layout>
      <c:barChart>
        <c:barDir val="col"/>
        <c:grouping val="stacked"/>
        <c:varyColors val="0"/>
        <c:ser>
          <c:idx val="0"/>
          <c:order val="0"/>
          <c:tx>
            <c:strRef>
              <c:f>Sheet1!$B$1</c:f>
              <c:strCache>
                <c:ptCount val="1"/>
                <c:pt idx="0">
                  <c:v>MSM</c:v>
                </c:pt>
              </c:strCache>
            </c:strRef>
          </c:tx>
          <c:spPr>
            <a:solidFill>
              <a:srgbClr val="263252"/>
            </a:solidFill>
            <a:ln w="4475">
              <a:solidFill>
                <a:schemeClr val="tx1"/>
              </a:solidFill>
              <a:prstDash val="solid"/>
            </a:ln>
          </c:spPr>
          <c:invertIfNegative val="0"/>
          <c:cat>
            <c:strRef>
              <c:f>Sheet1!$A$1:$A$1</c:f>
              <c:strCache>
                <c:ptCount val="1"/>
                <c:pt idx="0">
                  <c:v>Year</c:v>
                </c:pt>
              </c:strCache>
            </c:strRef>
          </c:cat>
          <c:val>
            <c:numRef>
              <c:f>Sheet1!$B$1:$B$1</c:f>
              <c:numCache>
                <c:formatCode>General</c:formatCode>
                <c:ptCount val="1"/>
                <c:pt idx="0">
                  <c:v>0</c:v>
                </c:pt>
              </c:numCache>
            </c:numRef>
          </c:val>
          <c:extLst>
            <c:ext xmlns:c16="http://schemas.microsoft.com/office/drawing/2014/chart" uri="{C3380CC4-5D6E-409C-BE32-E72D297353CC}">
              <c16:uniqueId val="{00000000-B358-4011-AB09-3AECAE56A8B9}"/>
            </c:ext>
          </c:extLst>
        </c:ser>
        <c:ser>
          <c:idx val="1"/>
          <c:order val="1"/>
          <c:tx>
            <c:strRef>
              <c:f>Sheet1!$C$1</c:f>
              <c:strCache>
                <c:ptCount val="1"/>
                <c:pt idx="0">
                  <c:v>MSMW</c:v>
                </c:pt>
              </c:strCache>
            </c:strRef>
          </c:tx>
          <c:spPr>
            <a:solidFill>
              <a:srgbClr val="583A73"/>
            </a:solidFill>
            <a:ln w="4475">
              <a:solidFill>
                <a:schemeClr val="tx1"/>
              </a:solidFill>
              <a:prstDash val="solid"/>
            </a:ln>
          </c:spPr>
          <c:invertIfNegative val="0"/>
          <c:cat>
            <c:strRef>
              <c:f>Sheet1!$A$1:$A$1</c:f>
              <c:strCache>
                <c:ptCount val="1"/>
                <c:pt idx="0">
                  <c:v>Year</c:v>
                </c:pt>
              </c:strCache>
            </c:strRef>
          </c:cat>
          <c:val>
            <c:numRef>
              <c:f>Sheet1!$C$1:$C$1</c:f>
              <c:numCache>
                <c:formatCode>General</c:formatCode>
                <c:ptCount val="1"/>
                <c:pt idx="0">
                  <c:v>0</c:v>
                </c:pt>
              </c:numCache>
            </c:numRef>
          </c:val>
          <c:extLst>
            <c:ext xmlns:c16="http://schemas.microsoft.com/office/drawing/2014/chart" uri="{C3380CC4-5D6E-409C-BE32-E72D297353CC}">
              <c16:uniqueId val="{00000001-B358-4011-AB09-3AECAE56A8B9}"/>
            </c:ext>
          </c:extLst>
        </c:ser>
        <c:ser>
          <c:idx val="2"/>
          <c:order val="2"/>
          <c:tx>
            <c:strRef>
              <c:f>Sheet1!$D$1</c:f>
              <c:strCache>
                <c:ptCount val="1"/>
                <c:pt idx="0">
                  <c:v>MSU</c:v>
                </c:pt>
              </c:strCache>
            </c:strRef>
          </c:tx>
          <c:spPr>
            <a:solidFill>
              <a:srgbClr val="9B337B"/>
            </a:solidFill>
            <a:ln>
              <a:solidFill>
                <a:schemeClr val="tx1"/>
              </a:solidFill>
            </a:ln>
          </c:spPr>
          <c:invertIfNegative val="0"/>
          <c:val>
            <c:numRef>
              <c:f>Sheet1!$D$1</c:f>
              <c:numCache>
                <c:formatCode>General</c:formatCode>
                <c:ptCount val="1"/>
                <c:pt idx="0">
                  <c:v>0</c:v>
                </c:pt>
              </c:numCache>
            </c:numRef>
          </c:val>
          <c:extLst>
            <c:ext xmlns:c16="http://schemas.microsoft.com/office/drawing/2014/chart" uri="{C3380CC4-5D6E-409C-BE32-E72D297353CC}">
              <c16:uniqueId val="{00000002-1B5A-4A18-A16E-41CF7605B14D}"/>
            </c:ext>
          </c:extLst>
        </c:ser>
        <c:ser>
          <c:idx val="3"/>
          <c:order val="3"/>
          <c:tx>
            <c:strRef>
              <c:f>Sheet1!$E$1</c:f>
              <c:strCache>
                <c:ptCount val="1"/>
                <c:pt idx="0">
                  <c:v>MSW</c:v>
                </c:pt>
              </c:strCache>
            </c:strRef>
          </c:tx>
          <c:spPr>
            <a:solidFill>
              <a:srgbClr val="D92365"/>
            </a:solidFill>
            <a:ln>
              <a:solidFill>
                <a:schemeClr val="tx1"/>
              </a:solidFill>
            </a:ln>
          </c:spPr>
          <c:invertIfNegative val="0"/>
          <c:val>
            <c:numRef>
              <c:f>Sheet1!$E$1</c:f>
              <c:numCache>
                <c:formatCode>General</c:formatCode>
                <c:ptCount val="1"/>
                <c:pt idx="0">
                  <c:v>0</c:v>
                </c:pt>
              </c:numCache>
            </c:numRef>
          </c:val>
          <c:extLst>
            <c:ext xmlns:c16="http://schemas.microsoft.com/office/drawing/2014/chart" uri="{C3380CC4-5D6E-409C-BE32-E72D297353CC}">
              <c16:uniqueId val="{00000003-1B5A-4A18-A16E-41CF7605B14D}"/>
            </c:ext>
          </c:extLst>
        </c:ser>
        <c:ser>
          <c:idx val="4"/>
          <c:order val="4"/>
          <c:tx>
            <c:strRef>
              <c:f>Sheet1!$F$1</c:f>
              <c:strCache>
                <c:ptCount val="1"/>
                <c:pt idx="0">
                  <c:v>Female</c:v>
                </c:pt>
              </c:strCache>
            </c:strRef>
          </c:tx>
          <c:spPr>
            <a:solidFill>
              <a:srgbClr val="FF3F34"/>
            </a:solidFill>
            <a:ln>
              <a:solidFill>
                <a:schemeClr val="tx1"/>
              </a:solidFill>
            </a:ln>
          </c:spPr>
          <c:invertIfNegative val="0"/>
          <c:val>
            <c:numRef>
              <c:f>Sheet1!$F$1</c:f>
              <c:numCache>
                <c:formatCode>General</c:formatCode>
                <c:ptCount val="1"/>
                <c:pt idx="0">
                  <c:v>0</c:v>
                </c:pt>
              </c:numCache>
            </c:numRef>
          </c:val>
          <c:extLst>
            <c:ext xmlns:c16="http://schemas.microsoft.com/office/drawing/2014/chart" uri="{C3380CC4-5D6E-409C-BE32-E72D297353CC}">
              <c16:uniqueId val="{00000004-1B5A-4A18-A16E-41CF7605B14D}"/>
            </c:ext>
          </c:extLst>
        </c:ser>
        <c:dLbls>
          <c:showLegendKey val="0"/>
          <c:showVal val="0"/>
          <c:showCatName val="0"/>
          <c:showSerName val="0"/>
          <c:showPercent val="0"/>
          <c:showBubbleSize val="0"/>
        </c:dLbls>
        <c:gapWidth val="80"/>
        <c:overlap val="100"/>
        <c:axId val="184668088"/>
        <c:axId val="1"/>
      </c:barChart>
      <c:catAx>
        <c:axId val="184668088"/>
        <c:scaling>
          <c:orientation val="minMax"/>
        </c:scaling>
        <c:delete val="1"/>
        <c:axPos val="b"/>
        <c:numFmt formatCode="General" sourceLinked="1"/>
        <c:majorTickMark val="out"/>
        <c:minorTickMark val="none"/>
        <c:tickLblPos val="nextTo"/>
        <c:crossAx val="1"/>
        <c:crosses val="autoZero"/>
        <c:auto val="1"/>
        <c:lblAlgn val="ctr"/>
        <c:lblOffset val="100"/>
        <c:tickLblSkip val="1"/>
        <c:tickMarkSkip val="1"/>
        <c:noMultiLvlLbl val="0"/>
      </c:catAx>
      <c:valAx>
        <c:axId val="1"/>
        <c:scaling>
          <c:orientation val="minMax"/>
          <c:max val="40"/>
        </c:scaling>
        <c:delete val="1"/>
        <c:axPos val="l"/>
        <c:numFmt formatCode="General" sourceLinked="1"/>
        <c:majorTickMark val="out"/>
        <c:minorTickMark val="none"/>
        <c:tickLblPos val="nextTo"/>
        <c:crossAx val="184668088"/>
        <c:crosses val="autoZero"/>
        <c:crossBetween val="between"/>
        <c:majorUnit val="10"/>
        <c:minorUnit val="1"/>
      </c:valAx>
      <c:spPr>
        <a:noFill/>
        <a:ln w="8951">
          <a:noFill/>
        </a:ln>
      </c:spPr>
    </c:plotArea>
    <c:legend>
      <c:legendPos val="r"/>
      <c:layout>
        <c:manualLayout>
          <c:xMode val="edge"/>
          <c:yMode val="edge"/>
          <c:x val="0.17955852066881584"/>
          <c:y val="0"/>
          <c:w val="0.62229405300020313"/>
          <c:h val="1"/>
        </c:manualLayout>
      </c:layout>
      <c:overlay val="0"/>
      <c:spPr>
        <a:solidFill>
          <a:schemeClr val="bg1"/>
        </a:solidFill>
        <a:ln w="1119">
          <a:noFill/>
          <a:prstDash val="solid"/>
        </a:ln>
      </c:spPr>
      <c:txPr>
        <a:bodyPr/>
        <a:lstStyle/>
        <a:p>
          <a:pPr>
            <a:defRPr sz="1400" b="1" i="0" u="none" strike="noStrike" baseline="0">
              <a:solidFill>
                <a:schemeClr val="tx1"/>
              </a:solidFill>
              <a:latin typeface="Calibri"/>
              <a:ea typeface="Calibri"/>
              <a:cs typeface="Calibri"/>
            </a:defRPr>
          </a:pPr>
          <a:endParaRPr lang="en-US"/>
        </a:p>
      </c:txPr>
    </c:legend>
    <c:plotVisOnly val="1"/>
    <c:dispBlanksAs val="gap"/>
    <c:showDLblsOverMax val="0"/>
  </c:chart>
  <c:spPr>
    <a:noFill/>
    <a:ln>
      <a:noFill/>
    </a:ln>
  </c:spPr>
  <c:txPr>
    <a:bodyPr/>
    <a:lstStyle/>
    <a:p>
      <a:pPr>
        <a:defRPr sz="643"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65258215962438E-2"/>
          <c:y val="0.14824120603015076"/>
          <c:w val="0.62676056338028174"/>
          <c:h val="0.64572864321608037"/>
        </c:manualLayout>
      </c:layout>
      <c:barChart>
        <c:barDir val="col"/>
        <c:grouping val="stacked"/>
        <c:varyColors val="0"/>
        <c:ser>
          <c:idx val="0"/>
          <c:order val="0"/>
          <c:tx>
            <c:strRef>
              <c:f>Sheet1!$B$1</c:f>
              <c:strCache>
                <c:ptCount val="1"/>
                <c:pt idx="0">
                  <c:v>Male</c:v>
                </c:pt>
              </c:strCache>
            </c:strRef>
          </c:tx>
          <c:spPr>
            <a:solidFill>
              <a:schemeClr val="bg1">
                <a:lumMod val="50000"/>
              </a:schemeClr>
            </a:solidFill>
            <a:ln w="4475">
              <a:solidFill>
                <a:schemeClr val="tx1"/>
              </a:solidFill>
              <a:prstDash val="solid"/>
            </a:ln>
          </c:spPr>
          <c:invertIfNegative val="0"/>
          <c:cat>
            <c:strRef>
              <c:f>Sheet1!$A$1:$A$1</c:f>
              <c:strCache>
                <c:ptCount val="1"/>
                <c:pt idx="0">
                  <c:v>Year</c:v>
                </c:pt>
              </c:strCache>
            </c:strRef>
          </c:cat>
          <c:val>
            <c:numRef>
              <c:f>Sheet1!$B$1:$B$1</c:f>
              <c:numCache>
                <c:formatCode>General</c:formatCode>
                <c:ptCount val="1"/>
                <c:pt idx="0">
                  <c:v>0</c:v>
                </c:pt>
              </c:numCache>
            </c:numRef>
          </c:val>
          <c:extLst>
            <c:ext xmlns:c16="http://schemas.microsoft.com/office/drawing/2014/chart" uri="{C3380CC4-5D6E-409C-BE32-E72D297353CC}">
              <c16:uniqueId val="{00000000-B358-4011-AB09-3AECAE56A8B9}"/>
            </c:ext>
          </c:extLst>
        </c:ser>
        <c:ser>
          <c:idx val="1"/>
          <c:order val="1"/>
          <c:tx>
            <c:strRef>
              <c:f>Sheet1!$C$1</c:f>
              <c:strCache>
                <c:ptCount val="1"/>
                <c:pt idx="0">
                  <c:v>Female</c:v>
                </c:pt>
              </c:strCache>
            </c:strRef>
          </c:tx>
          <c:spPr>
            <a:solidFill>
              <a:schemeClr val="bg1">
                <a:lumMod val="85000"/>
              </a:schemeClr>
            </a:solidFill>
            <a:ln w="4475">
              <a:solidFill>
                <a:schemeClr val="tx1"/>
              </a:solidFill>
              <a:prstDash val="solid"/>
            </a:ln>
          </c:spPr>
          <c:invertIfNegative val="0"/>
          <c:cat>
            <c:strRef>
              <c:f>Sheet1!$A$1:$A$1</c:f>
              <c:strCache>
                <c:ptCount val="1"/>
                <c:pt idx="0">
                  <c:v>Year</c:v>
                </c:pt>
              </c:strCache>
            </c:strRef>
          </c:cat>
          <c:val>
            <c:numRef>
              <c:f>Sheet1!$C$1:$C$1</c:f>
              <c:numCache>
                <c:formatCode>General</c:formatCode>
                <c:ptCount val="1"/>
                <c:pt idx="0">
                  <c:v>0</c:v>
                </c:pt>
              </c:numCache>
            </c:numRef>
          </c:val>
          <c:extLst>
            <c:ext xmlns:c16="http://schemas.microsoft.com/office/drawing/2014/chart" uri="{C3380CC4-5D6E-409C-BE32-E72D297353CC}">
              <c16:uniqueId val="{00000001-B358-4011-AB09-3AECAE56A8B9}"/>
            </c:ext>
          </c:extLst>
        </c:ser>
        <c:dLbls>
          <c:showLegendKey val="0"/>
          <c:showVal val="0"/>
          <c:showCatName val="0"/>
          <c:showSerName val="0"/>
          <c:showPercent val="0"/>
          <c:showBubbleSize val="0"/>
        </c:dLbls>
        <c:gapWidth val="80"/>
        <c:overlap val="100"/>
        <c:axId val="184668088"/>
        <c:axId val="1"/>
      </c:barChart>
      <c:catAx>
        <c:axId val="184668088"/>
        <c:scaling>
          <c:orientation val="minMax"/>
        </c:scaling>
        <c:delete val="1"/>
        <c:axPos val="b"/>
        <c:numFmt formatCode="General" sourceLinked="1"/>
        <c:majorTickMark val="out"/>
        <c:minorTickMark val="none"/>
        <c:tickLblPos val="nextTo"/>
        <c:crossAx val="1"/>
        <c:crosses val="autoZero"/>
        <c:auto val="1"/>
        <c:lblAlgn val="ctr"/>
        <c:lblOffset val="100"/>
        <c:tickLblSkip val="1"/>
        <c:tickMarkSkip val="1"/>
        <c:noMultiLvlLbl val="0"/>
      </c:catAx>
      <c:valAx>
        <c:axId val="1"/>
        <c:scaling>
          <c:orientation val="minMax"/>
          <c:max val="40"/>
        </c:scaling>
        <c:delete val="1"/>
        <c:axPos val="l"/>
        <c:numFmt formatCode="General" sourceLinked="1"/>
        <c:majorTickMark val="out"/>
        <c:minorTickMark val="none"/>
        <c:tickLblPos val="nextTo"/>
        <c:crossAx val="184668088"/>
        <c:crosses val="autoZero"/>
        <c:crossBetween val="between"/>
        <c:majorUnit val="10"/>
        <c:minorUnit val="1"/>
      </c:valAx>
      <c:spPr>
        <a:noFill/>
        <a:ln w="8951">
          <a:noFill/>
        </a:ln>
      </c:spPr>
    </c:plotArea>
    <c:legend>
      <c:legendPos val="r"/>
      <c:layout>
        <c:manualLayout>
          <c:xMode val="edge"/>
          <c:yMode val="edge"/>
          <c:x val="0.29807212604506961"/>
          <c:y val="0.11809045226130653"/>
          <c:w val="0.6040611906346256"/>
          <c:h val="0.61823336631648373"/>
        </c:manualLayout>
      </c:layout>
      <c:overlay val="0"/>
      <c:spPr>
        <a:solidFill>
          <a:schemeClr val="bg1"/>
        </a:solidFill>
        <a:ln w="1119">
          <a:solidFill>
            <a:schemeClr val="tx1"/>
          </a:solidFill>
          <a:prstDash val="solid"/>
        </a:ln>
      </c:spPr>
      <c:txPr>
        <a:bodyPr/>
        <a:lstStyle/>
        <a:p>
          <a:pPr>
            <a:defRPr sz="1400" b="1" i="0" u="none" strike="noStrike" baseline="0">
              <a:solidFill>
                <a:schemeClr val="tx1"/>
              </a:solidFill>
              <a:latin typeface="Calibri"/>
              <a:ea typeface="Calibri"/>
              <a:cs typeface="Calibri"/>
            </a:defRPr>
          </a:pPr>
          <a:endParaRPr lang="en-US"/>
        </a:p>
      </c:txPr>
    </c:legend>
    <c:plotVisOnly val="1"/>
    <c:dispBlanksAs val="gap"/>
    <c:showDLblsOverMax val="0"/>
  </c:chart>
  <c:spPr>
    <a:noFill/>
    <a:ln>
      <a:noFill/>
    </a:ln>
  </c:spPr>
  <c:txPr>
    <a:bodyPr/>
    <a:lstStyle/>
    <a:p>
      <a:pPr>
        <a:defRPr sz="643" b="1" i="0" u="none" strike="noStrike" baseline="0">
          <a:solidFill>
            <a:schemeClr val="tx1"/>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85AF4F-436B-41F9-8038-A214ACF8AD83}" type="datetimeFigureOut">
              <a:rPr lang="en-US" smtClean="0"/>
              <a:t>9/21/2023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F231DC-A583-4BEA-883E-72AA84680E8E}" type="slidenum">
              <a:rPr lang="en-US" smtClean="0"/>
              <a:t>‹#›</a:t>
            </a:fld>
            <a:endParaRPr lang="en-US"/>
          </a:p>
        </p:txBody>
      </p:sp>
    </p:spTree>
    <p:extLst>
      <p:ext uri="{BB962C8B-B14F-4D97-AF65-F5344CB8AC3E}">
        <p14:creationId xmlns:p14="http://schemas.microsoft.com/office/powerpoint/2010/main" val="1717968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298C3-DC67-4BB1-8981-533FB0C8F786}"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A9736-667B-4587-A79C-8B3852B0FAB0}" type="slidenum">
              <a:rPr lang="en-US" smtClean="0"/>
              <a:t>‹#›</a:t>
            </a:fld>
            <a:endParaRPr lang="en-US"/>
          </a:p>
        </p:txBody>
      </p:sp>
    </p:spTree>
    <p:extLst>
      <p:ext uri="{BB962C8B-B14F-4D97-AF65-F5344CB8AC3E}">
        <p14:creationId xmlns:p14="http://schemas.microsoft.com/office/powerpoint/2010/main" val="539520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a:t>
            </a:fld>
            <a:endParaRPr lang="en-US"/>
          </a:p>
        </p:txBody>
      </p:sp>
    </p:spTree>
    <p:extLst>
      <p:ext uri="{BB962C8B-B14F-4D97-AF65-F5344CB8AC3E}">
        <p14:creationId xmlns:p14="http://schemas.microsoft.com/office/powerpoint/2010/main" val="1849736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15</a:t>
            </a:fld>
            <a:endParaRPr lang="en-US"/>
          </a:p>
        </p:txBody>
      </p:sp>
    </p:spTree>
    <p:extLst>
      <p:ext uri="{BB962C8B-B14F-4D97-AF65-F5344CB8AC3E}">
        <p14:creationId xmlns:p14="http://schemas.microsoft.com/office/powerpoint/2010/main" val="25170427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112</a:t>
            </a:fld>
            <a:endParaRPr lang="en-US"/>
          </a:p>
        </p:txBody>
      </p:sp>
    </p:spTree>
    <p:extLst>
      <p:ext uri="{BB962C8B-B14F-4D97-AF65-F5344CB8AC3E}">
        <p14:creationId xmlns:p14="http://schemas.microsoft.com/office/powerpoint/2010/main" val="24737972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113</a:t>
            </a:fld>
            <a:endParaRPr lang="en-US"/>
          </a:p>
        </p:txBody>
      </p:sp>
    </p:spTree>
    <p:extLst>
      <p:ext uri="{BB962C8B-B14F-4D97-AF65-F5344CB8AC3E}">
        <p14:creationId xmlns:p14="http://schemas.microsoft.com/office/powerpoint/2010/main" val="29805972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114</a:t>
            </a:fld>
            <a:endParaRPr lang="en-US"/>
          </a:p>
        </p:txBody>
      </p:sp>
    </p:spTree>
    <p:extLst>
      <p:ext uri="{BB962C8B-B14F-4D97-AF65-F5344CB8AC3E}">
        <p14:creationId xmlns:p14="http://schemas.microsoft.com/office/powerpoint/2010/main" val="41828159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115</a:t>
            </a:fld>
            <a:endParaRPr lang="en-US"/>
          </a:p>
        </p:txBody>
      </p:sp>
    </p:spTree>
    <p:extLst>
      <p:ext uri="{BB962C8B-B14F-4D97-AF65-F5344CB8AC3E}">
        <p14:creationId xmlns:p14="http://schemas.microsoft.com/office/powerpoint/2010/main" val="19839469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116</a:t>
            </a:fld>
            <a:endParaRPr lang="en-US"/>
          </a:p>
        </p:txBody>
      </p:sp>
    </p:spTree>
    <p:extLst>
      <p:ext uri="{BB962C8B-B14F-4D97-AF65-F5344CB8AC3E}">
        <p14:creationId xmlns:p14="http://schemas.microsoft.com/office/powerpoint/2010/main" val="29378094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117</a:t>
            </a:fld>
            <a:endParaRPr lang="en-US"/>
          </a:p>
        </p:txBody>
      </p:sp>
    </p:spTree>
    <p:extLst>
      <p:ext uri="{BB962C8B-B14F-4D97-AF65-F5344CB8AC3E}">
        <p14:creationId xmlns:p14="http://schemas.microsoft.com/office/powerpoint/2010/main" val="30086371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118</a:t>
            </a:fld>
            <a:endParaRPr lang="en-US"/>
          </a:p>
        </p:txBody>
      </p:sp>
    </p:spTree>
    <p:extLst>
      <p:ext uri="{BB962C8B-B14F-4D97-AF65-F5344CB8AC3E}">
        <p14:creationId xmlns:p14="http://schemas.microsoft.com/office/powerpoint/2010/main" val="37899637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119</a:t>
            </a:fld>
            <a:endParaRPr lang="en-US"/>
          </a:p>
        </p:txBody>
      </p:sp>
    </p:spTree>
    <p:extLst>
      <p:ext uri="{BB962C8B-B14F-4D97-AF65-F5344CB8AC3E}">
        <p14:creationId xmlns:p14="http://schemas.microsoft.com/office/powerpoint/2010/main" val="31443925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120</a:t>
            </a:fld>
            <a:endParaRPr lang="en-US"/>
          </a:p>
        </p:txBody>
      </p:sp>
    </p:spTree>
    <p:extLst>
      <p:ext uri="{BB962C8B-B14F-4D97-AF65-F5344CB8AC3E}">
        <p14:creationId xmlns:p14="http://schemas.microsoft.com/office/powerpoint/2010/main" val="40658138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121</a:t>
            </a:fld>
            <a:endParaRPr lang="en-US"/>
          </a:p>
        </p:txBody>
      </p:sp>
    </p:spTree>
    <p:extLst>
      <p:ext uri="{BB962C8B-B14F-4D97-AF65-F5344CB8AC3E}">
        <p14:creationId xmlns:p14="http://schemas.microsoft.com/office/powerpoint/2010/main" val="328940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16</a:t>
            </a:fld>
            <a:endParaRPr lang="en-US"/>
          </a:p>
        </p:txBody>
      </p:sp>
    </p:spTree>
    <p:extLst>
      <p:ext uri="{BB962C8B-B14F-4D97-AF65-F5344CB8AC3E}">
        <p14:creationId xmlns:p14="http://schemas.microsoft.com/office/powerpoint/2010/main" val="24911411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122</a:t>
            </a:fld>
            <a:endParaRPr lang="en-US"/>
          </a:p>
        </p:txBody>
      </p:sp>
    </p:spTree>
    <p:extLst>
      <p:ext uri="{BB962C8B-B14F-4D97-AF65-F5344CB8AC3E}">
        <p14:creationId xmlns:p14="http://schemas.microsoft.com/office/powerpoint/2010/main" val="11636786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123</a:t>
            </a:fld>
            <a:endParaRPr lang="en-US"/>
          </a:p>
        </p:txBody>
      </p:sp>
    </p:spTree>
    <p:extLst>
      <p:ext uri="{BB962C8B-B14F-4D97-AF65-F5344CB8AC3E}">
        <p14:creationId xmlns:p14="http://schemas.microsoft.com/office/powerpoint/2010/main" val="2621057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124</a:t>
            </a:fld>
            <a:endParaRPr lang="en-US"/>
          </a:p>
        </p:txBody>
      </p:sp>
    </p:spTree>
    <p:extLst>
      <p:ext uri="{BB962C8B-B14F-4D97-AF65-F5344CB8AC3E}">
        <p14:creationId xmlns:p14="http://schemas.microsoft.com/office/powerpoint/2010/main" val="33340989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126</a:t>
            </a:fld>
            <a:endParaRPr lang="en-US"/>
          </a:p>
        </p:txBody>
      </p:sp>
    </p:spTree>
    <p:extLst>
      <p:ext uri="{BB962C8B-B14F-4D97-AF65-F5344CB8AC3E}">
        <p14:creationId xmlns:p14="http://schemas.microsoft.com/office/powerpoint/2010/main" val="505510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127</a:t>
            </a:fld>
            <a:endParaRPr lang="en-US"/>
          </a:p>
        </p:txBody>
      </p:sp>
    </p:spTree>
    <p:extLst>
      <p:ext uri="{BB962C8B-B14F-4D97-AF65-F5344CB8AC3E}">
        <p14:creationId xmlns:p14="http://schemas.microsoft.com/office/powerpoint/2010/main" val="38951609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128</a:t>
            </a:fld>
            <a:endParaRPr lang="en-US"/>
          </a:p>
        </p:txBody>
      </p:sp>
    </p:spTree>
    <p:extLst>
      <p:ext uri="{BB962C8B-B14F-4D97-AF65-F5344CB8AC3E}">
        <p14:creationId xmlns:p14="http://schemas.microsoft.com/office/powerpoint/2010/main" val="4448913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129</a:t>
            </a:fld>
            <a:endParaRPr lang="en-US"/>
          </a:p>
        </p:txBody>
      </p:sp>
    </p:spTree>
    <p:extLst>
      <p:ext uri="{BB962C8B-B14F-4D97-AF65-F5344CB8AC3E}">
        <p14:creationId xmlns:p14="http://schemas.microsoft.com/office/powerpoint/2010/main" val="4613317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130</a:t>
            </a:fld>
            <a:endParaRPr lang="en-US"/>
          </a:p>
        </p:txBody>
      </p:sp>
    </p:spTree>
    <p:extLst>
      <p:ext uri="{BB962C8B-B14F-4D97-AF65-F5344CB8AC3E}">
        <p14:creationId xmlns:p14="http://schemas.microsoft.com/office/powerpoint/2010/main" val="18684355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131</a:t>
            </a:fld>
            <a:endParaRPr lang="en-US"/>
          </a:p>
        </p:txBody>
      </p:sp>
    </p:spTree>
    <p:extLst>
      <p:ext uri="{BB962C8B-B14F-4D97-AF65-F5344CB8AC3E}">
        <p14:creationId xmlns:p14="http://schemas.microsoft.com/office/powerpoint/2010/main" val="16409269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132</a:t>
            </a:fld>
            <a:endParaRPr lang="en-US"/>
          </a:p>
        </p:txBody>
      </p:sp>
    </p:spTree>
    <p:extLst>
      <p:ext uri="{BB962C8B-B14F-4D97-AF65-F5344CB8AC3E}">
        <p14:creationId xmlns:p14="http://schemas.microsoft.com/office/powerpoint/2010/main" val="396698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17</a:t>
            </a:fld>
            <a:endParaRPr lang="en-US"/>
          </a:p>
        </p:txBody>
      </p:sp>
    </p:spTree>
    <p:extLst>
      <p:ext uri="{BB962C8B-B14F-4D97-AF65-F5344CB8AC3E}">
        <p14:creationId xmlns:p14="http://schemas.microsoft.com/office/powerpoint/2010/main" val="14567539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42A9736-667B-4587-A79C-8B3852B0FAB0}" type="slidenum">
              <a:rPr lang="en-US" smtClean="0"/>
              <a:t>133</a:t>
            </a:fld>
            <a:endParaRPr lang="en-US"/>
          </a:p>
        </p:txBody>
      </p:sp>
    </p:spTree>
    <p:extLst>
      <p:ext uri="{BB962C8B-B14F-4D97-AF65-F5344CB8AC3E}">
        <p14:creationId xmlns:p14="http://schemas.microsoft.com/office/powerpoint/2010/main" val="158537599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134</a:t>
            </a:fld>
            <a:endParaRPr lang="en-US"/>
          </a:p>
        </p:txBody>
      </p:sp>
    </p:spTree>
    <p:extLst>
      <p:ext uri="{BB962C8B-B14F-4D97-AF65-F5344CB8AC3E}">
        <p14:creationId xmlns:p14="http://schemas.microsoft.com/office/powerpoint/2010/main" val="6487901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135</a:t>
            </a:fld>
            <a:endParaRPr lang="en-US"/>
          </a:p>
        </p:txBody>
      </p:sp>
    </p:spTree>
    <p:extLst>
      <p:ext uri="{BB962C8B-B14F-4D97-AF65-F5344CB8AC3E}">
        <p14:creationId xmlns:p14="http://schemas.microsoft.com/office/powerpoint/2010/main" val="42022247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136</a:t>
            </a:fld>
            <a:endParaRPr lang="en-US"/>
          </a:p>
        </p:txBody>
      </p:sp>
    </p:spTree>
    <p:extLst>
      <p:ext uri="{BB962C8B-B14F-4D97-AF65-F5344CB8AC3E}">
        <p14:creationId xmlns:p14="http://schemas.microsoft.com/office/powerpoint/2010/main" val="6065146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137</a:t>
            </a:fld>
            <a:endParaRPr lang="en-US"/>
          </a:p>
        </p:txBody>
      </p:sp>
    </p:spTree>
    <p:extLst>
      <p:ext uri="{BB962C8B-B14F-4D97-AF65-F5344CB8AC3E}">
        <p14:creationId xmlns:p14="http://schemas.microsoft.com/office/powerpoint/2010/main" val="9631672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138</a:t>
            </a:fld>
            <a:endParaRPr lang="en-US"/>
          </a:p>
        </p:txBody>
      </p:sp>
    </p:spTree>
    <p:extLst>
      <p:ext uri="{BB962C8B-B14F-4D97-AF65-F5344CB8AC3E}">
        <p14:creationId xmlns:p14="http://schemas.microsoft.com/office/powerpoint/2010/main" val="1704813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139</a:t>
            </a:fld>
            <a:endParaRPr lang="en-US"/>
          </a:p>
        </p:txBody>
      </p:sp>
    </p:spTree>
    <p:extLst>
      <p:ext uri="{BB962C8B-B14F-4D97-AF65-F5344CB8AC3E}">
        <p14:creationId xmlns:p14="http://schemas.microsoft.com/office/powerpoint/2010/main" val="3503276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140</a:t>
            </a:fld>
            <a:endParaRPr lang="en-US"/>
          </a:p>
        </p:txBody>
      </p:sp>
    </p:spTree>
    <p:extLst>
      <p:ext uri="{BB962C8B-B14F-4D97-AF65-F5344CB8AC3E}">
        <p14:creationId xmlns:p14="http://schemas.microsoft.com/office/powerpoint/2010/main" val="15610972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141</a:t>
            </a:fld>
            <a:endParaRPr lang="en-US"/>
          </a:p>
        </p:txBody>
      </p:sp>
    </p:spTree>
    <p:extLst>
      <p:ext uri="{BB962C8B-B14F-4D97-AF65-F5344CB8AC3E}">
        <p14:creationId xmlns:p14="http://schemas.microsoft.com/office/powerpoint/2010/main" val="28617267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142</a:t>
            </a:fld>
            <a:endParaRPr lang="en-US"/>
          </a:p>
        </p:txBody>
      </p:sp>
    </p:spTree>
    <p:extLst>
      <p:ext uri="{BB962C8B-B14F-4D97-AF65-F5344CB8AC3E}">
        <p14:creationId xmlns:p14="http://schemas.microsoft.com/office/powerpoint/2010/main" val="1102367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18</a:t>
            </a:fld>
            <a:endParaRPr lang="en-US"/>
          </a:p>
        </p:txBody>
      </p:sp>
    </p:spTree>
    <p:extLst>
      <p:ext uri="{BB962C8B-B14F-4D97-AF65-F5344CB8AC3E}">
        <p14:creationId xmlns:p14="http://schemas.microsoft.com/office/powerpoint/2010/main" val="34621423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143</a:t>
            </a:fld>
            <a:endParaRPr lang="en-US"/>
          </a:p>
        </p:txBody>
      </p:sp>
    </p:spTree>
    <p:extLst>
      <p:ext uri="{BB962C8B-B14F-4D97-AF65-F5344CB8AC3E}">
        <p14:creationId xmlns:p14="http://schemas.microsoft.com/office/powerpoint/2010/main" val="3352810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144</a:t>
            </a:fld>
            <a:endParaRPr lang="en-US"/>
          </a:p>
        </p:txBody>
      </p:sp>
    </p:spTree>
    <p:extLst>
      <p:ext uri="{BB962C8B-B14F-4D97-AF65-F5344CB8AC3E}">
        <p14:creationId xmlns:p14="http://schemas.microsoft.com/office/powerpoint/2010/main" val="36032929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145</a:t>
            </a:fld>
            <a:endParaRPr lang="en-US"/>
          </a:p>
        </p:txBody>
      </p:sp>
    </p:spTree>
    <p:extLst>
      <p:ext uri="{BB962C8B-B14F-4D97-AF65-F5344CB8AC3E}">
        <p14:creationId xmlns:p14="http://schemas.microsoft.com/office/powerpoint/2010/main" val="35054071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146</a:t>
            </a:fld>
            <a:endParaRPr lang="en-US"/>
          </a:p>
        </p:txBody>
      </p:sp>
    </p:spTree>
    <p:extLst>
      <p:ext uri="{BB962C8B-B14F-4D97-AF65-F5344CB8AC3E}">
        <p14:creationId xmlns:p14="http://schemas.microsoft.com/office/powerpoint/2010/main" val="2493621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19</a:t>
            </a:fld>
            <a:endParaRPr lang="en-US"/>
          </a:p>
        </p:txBody>
      </p:sp>
    </p:spTree>
    <p:extLst>
      <p:ext uri="{BB962C8B-B14F-4D97-AF65-F5344CB8AC3E}">
        <p14:creationId xmlns:p14="http://schemas.microsoft.com/office/powerpoint/2010/main" val="214015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20</a:t>
            </a:fld>
            <a:endParaRPr lang="en-US"/>
          </a:p>
        </p:txBody>
      </p:sp>
    </p:spTree>
    <p:extLst>
      <p:ext uri="{BB962C8B-B14F-4D97-AF65-F5344CB8AC3E}">
        <p14:creationId xmlns:p14="http://schemas.microsoft.com/office/powerpoint/2010/main" val="469068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21</a:t>
            </a:fld>
            <a:endParaRPr lang="en-US"/>
          </a:p>
        </p:txBody>
      </p:sp>
    </p:spTree>
    <p:extLst>
      <p:ext uri="{BB962C8B-B14F-4D97-AF65-F5344CB8AC3E}">
        <p14:creationId xmlns:p14="http://schemas.microsoft.com/office/powerpoint/2010/main" val="3650758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22</a:t>
            </a:fld>
            <a:endParaRPr lang="en-US"/>
          </a:p>
        </p:txBody>
      </p:sp>
    </p:spTree>
    <p:extLst>
      <p:ext uri="{BB962C8B-B14F-4D97-AF65-F5344CB8AC3E}">
        <p14:creationId xmlns:p14="http://schemas.microsoft.com/office/powerpoint/2010/main" val="601356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23</a:t>
            </a:fld>
            <a:endParaRPr lang="en-US"/>
          </a:p>
        </p:txBody>
      </p:sp>
    </p:spTree>
    <p:extLst>
      <p:ext uri="{BB962C8B-B14F-4D97-AF65-F5344CB8AC3E}">
        <p14:creationId xmlns:p14="http://schemas.microsoft.com/office/powerpoint/2010/main" val="848855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24</a:t>
            </a:fld>
            <a:endParaRPr lang="en-US"/>
          </a:p>
        </p:txBody>
      </p:sp>
    </p:spTree>
    <p:extLst>
      <p:ext uri="{BB962C8B-B14F-4D97-AF65-F5344CB8AC3E}">
        <p14:creationId xmlns:p14="http://schemas.microsoft.com/office/powerpoint/2010/main" val="343972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6</a:t>
            </a:fld>
            <a:endParaRPr lang="en-US"/>
          </a:p>
        </p:txBody>
      </p:sp>
    </p:spTree>
    <p:extLst>
      <p:ext uri="{BB962C8B-B14F-4D97-AF65-F5344CB8AC3E}">
        <p14:creationId xmlns:p14="http://schemas.microsoft.com/office/powerpoint/2010/main" val="1829681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25</a:t>
            </a:fld>
            <a:endParaRPr lang="en-US"/>
          </a:p>
        </p:txBody>
      </p:sp>
    </p:spTree>
    <p:extLst>
      <p:ext uri="{BB962C8B-B14F-4D97-AF65-F5344CB8AC3E}">
        <p14:creationId xmlns:p14="http://schemas.microsoft.com/office/powerpoint/2010/main" val="2493646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26</a:t>
            </a:fld>
            <a:endParaRPr lang="en-US"/>
          </a:p>
        </p:txBody>
      </p:sp>
    </p:spTree>
    <p:extLst>
      <p:ext uri="{BB962C8B-B14F-4D97-AF65-F5344CB8AC3E}">
        <p14:creationId xmlns:p14="http://schemas.microsoft.com/office/powerpoint/2010/main" val="95122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27</a:t>
            </a:fld>
            <a:endParaRPr lang="en-US"/>
          </a:p>
        </p:txBody>
      </p:sp>
    </p:spTree>
    <p:extLst>
      <p:ext uri="{BB962C8B-B14F-4D97-AF65-F5344CB8AC3E}">
        <p14:creationId xmlns:p14="http://schemas.microsoft.com/office/powerpoint/2010/main" val="531638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28</a:t>
            </a:fld>
            <a:endParaRPr lang="en-US"/>
          </a:p>
        </p:txBody>
      </p:sp>
    </p:spTree>
    <p:extLst>
      <p:ext uri="{BB962C8B-B14F-4D97-AF65-F5344CB8AC3E}">
        <p14:creationId xmlns:p14="http://schemas.microsoft.com/office/powerpoint/2010/main" val="2161409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29</a:t>
            </a:fld>
            <a:endParaRPr lang="en-US"/>
          </a:p>
        </p:txBody>
      </p:sp>
    </p:spTree>
    <p:extLst>
      <p:ext uri="{BB962C8B-B14F-4D97-AF65-F5344CB8AC3E}">
        <p14:creationId xmlns:p14="http://schemas.microsoft.com/office/powerpoint/2010/main" val="371052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latin typeface="Arial" pitchFamily="34" charset="0"/>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30</a:t>
            </a:fld>
            <a:endParaRPr lang="en-US"/>
          </a:p>
        </p:txBody>
      </p:sp>
    </p:spTree>
    <p:extLst>
      <p:ext uri="{BB962C8B-B14F-4D97-AF65-F5344CB8AC3E}">
        <p14:creationId xmlns:p14="http://schemas.microsoft.com/office/powerpoint/2010/main" val="3174502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32</a:t>
            </a:fld>
            <a:endParaRPr lang="en-US"/>
          </a:p>
        </p:txBody>
      </p:sp>
    </p:spTree>
    <p:extLst>
      <p:ext uri="{BB962C8B-B14F-4D97-AF65-F5344CB8AC3E}">
        <p14:creationId xmlns:p14="http://schemas.microsoft.com/office/powerpoint/2010/main" val="3555414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33</a:t>
            </a:fld>
            <a:endParaRPr lang="en-US"/>
          </a:p>
        </p:txBody>
      </p:sp>
    </p:spTree>
    <p:extLst>
      <p:ext uri="{BB962C8B-B14F-4D97-AF65-F5344CB8AC3E}">
        <p14:creationId xmlns:p14="http://schemas.microsoft.com/office/powerpoint/2010/main" val="4022393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34</a:t>
            </a:fld>
            <a:endParaRPr lang="en-US"/>
          </a:p>
        </p:txBody>
      </p:sp>
    </p:spTree>
    <p:extLst>
      <p:ext uri="{BB962C8B-B14F-4D97-AF65-F5344CB8AC3E}">
        <p14:creationId xmlns:p14="http://schemas.microsoft.com/office/powerpoint/2010/main" val="1791883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35</a:t>
            </a:fld>
            <a:endParaRPr lang="en-US"/>
          </a:p>
        </p:txBody>
      </p:sp>
    </p:spTree>
    <p:extLst>
      <p:ext uri="{BB962C8B-B14F-4D97-AF65-F5344CB8AC3E}">
        <p14:creationId xmlns:p14="http://schemas.microsoft.com/office/powerpoint/2010/main" val="234809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7</a:t>
            </a:fld>
            <a:endParaRPr lang="en-US"/>
          </a:p>
        </p:txBody>
      </p:sp>
    </p:spTree>
    <p:extLst>
      <p:ext uri="{BB962C8B-B14F-4D97-AF65-F5344CB8AC3E}">
        <p14:creationId xmlns:p14="http://schemas.microsoft.com/office/powerpoint/2010/main" val="67062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36</a:t>
            </a:fld>
            <a:endParaRPr lang="en-US"/>
          </a:p>
        </p:txBody>
      </p:sp>
    </p:spTree>
    <p:extLst>
      <p:ext uri="{BB962C8B-B14F-4D97-AF65-F5344CB8AC3E}">
        <p14:creationId xmlns:p14="http://schemas.microsoft.com/office/powerpoint/2010/main" val="3820946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37</a:t>
            </a:fld>
            <a:endParaRPr lang="en-US"/>
          </a:p>
        </p:txBody>
      </p:sp>
    </p:spTree>
    <p:extLst>
      <p:ext uri="{BB962C8B-B14F-4D97-AF65-F5344CB8AC3E}">
        <p14:creationId xmlns:p14="http://schemas.microsoft.com/office/powerpoint/2010/main" val="694782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38</a:t>
            </a:fld>
            <a:endParaRPr lang="en-US"/>
          </a:p>
        </p:txBody>
      </p:sp>
    </p:spTree>
    <p:extLst>
      <p:ext uri="{BB962C8B-B14F-4D97-AF65-F5344CB8AC3E}">
        <p14:creationId xmlns:p14="http://schemas.microsoft.com/office/powerpoint/2010/main" val="2740228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39</a:t>
            </a:fld>
            <a:endParaRPr lang="en-US"/>
          </a:p>
        </p:txBody>
      </p:sp>
    </p:spTree>
    <p:extLst>
      <p:ext uri="{BB962C8B-B14F-4D97-AF65-F5344CB8AC3E}">
        <p14:creationId xmlns:p14="http://schemas.microsoft.com/office/powerpoint/2010/main" val="2014274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40</a:t>
            </a:fld>
            <a:endParaRPr lang="en-US"/>
          </a:p>
        </p:txBody>
      </p:sp>
    </p:spTree>
    <p:extLst>
      <p:ext uri="{BB962C8B-B14F-4D97-AF65-F5344CB8AC3E}">
        <p14:creationId xmlns:p14="http://schemas.microsoft.com/office/powerpoint/2010/main" val="1580152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41</a:t>
            </a:fld>
            <a:endParaRPr lang="en-US"/>
          </a:p>
        </p:txBody>
      </p:sp>
    </p:spTree>
    <p:extLst>
      <p:ext uri="{BB962C8B-B14F-4D97-AF65-F5344CB8AC3E}">
        <p14:creationId xmlns:p14="http://schemas.microsoft.com/office/powerpoint/2010/main" val="3879440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42</a:t>
            </a:fld>
            <a:endParaRPr lang="en-US"/>
          </a:p>
        </p:txBody>
      </p:sp>
    </p:spTree>
    <p:extLst>
      <p:ext uri="{BB962C8B-B14F-4D97-AF65-F5344CB8AC3E}">
        <p14:creationId xmlns:p14="http://schemas.microsoft.com/office/powerpoint/2010/main" val="2909558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43</a:t>
            </a:fld>
            <a:endParaRPr lang="en-US"/>
          </a:p>
        </p:txBody>
      </p:sp>
    </p:spTree>
    <p:extLst>
      <p:ext uri="{BB962C8B-B14F-4D97-AF65-F5344CB8AC3E}">
        <p14:creationId xmlns:p14="http://schemas.microsoft.com/office/powerpoint/2010/main" val="3087506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44</a:t>
            </a:fld>
            <a:endParaRPr lang="en-US"/>
          </a:p>
        </p:txBody>
      </p:sp>
    </p:spTree>
    <p:extLst>
      <p:ext uri="{BB962C8B-B14F-4D97-AF65-F5344CB8AC3E}">
        <p14:creationId xmlns:p14="http://schemas.microsoft.com/office/powerpoint/2010/main" val="3056575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45</a:t>
            </a:fld>
            <a:endParaRPr lang="en-US"/>
          </a:p>
        </p:txBody>
      </p:sp>
    </p:spTree>
    <p:extLst>
      <p:ext uri="{BB962C8B-B14F-4D97-AF65-F5344CB8AC3E}">
        <p14:creationId xmlns:p14="http://schemas.microsoft.com/office/powerpoint/2010/main" val="276149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a:t>
            </a:fld>
            <a:endParaRPr lang="en-US"/>
          </a:p>
        </p:txBody>
      </p:sp>
    </p:spTree>
    <p:extLst>
      <p:ext uri="{BB962C8B-B14F-4D97-AF65-F5344CB8AC3E}">
        <p14:creationId xmlns:p14="http://schemas.microsoft.com/office/powerpoint/2010/main" val="1484272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itchFamily="34" charset="0"/>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46</a:t>
            </a:fld>
            <a:endParaRPr lang="en-US"/>
          </a:p>
        </p:txBody>
      </p:sp>
    </p:spTree>
    <p:extLst>
      <p:ext uri="{BB962C8B-B14F-4D97-AF65-F5344CB8AC3E}">
        <p14:creationId xmlns:p14="http://schemas.microsoft.com/office/powerpoint/2010/main" val="1436808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47</a:t>
            </a:fld>
            <a:endParaRPr lang="en-US"/>
          </a:p>
        </p:txBody>
      </p:sp>
    </p:spTree>
    <p:extLst>
      <p:ext uri="{BB962C8B-B14F-4D97-AF65-F5344CB8AC3E}">
        <p14:creationId xmlns:p14="http://schemas.microsoft.com/office/powerpoint/2010/main" val="323780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48</a:t>
            </a:fld>
            <a:endParaRPr lang="en-US"/>
          </a:p>
        </p:txBody>
      </p:sp>
    </p:spTree>
    <p:extLst>
      <p:ext uri="{BB962C8B-B14F-4D97-AF65-F5344CB8AC3E}">
        <p14:creationId xmlns:p14="http://schemas.microsoft.com/office/powerpoint/2010/main" val="860799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49</a:t>
            </a:fld>
            <a:endParaRPr lang="en-US"/>
          </a:p>
        </p:txBody>
      </p:sp>
    </p:spTree>
    <p:extLst>
      <p:ext uri="{BB962C8B-B14F-4D97-AF65-F5344CB8AC3E}">
        <p14:creationId xmlns:p14="http://schemas.microsoft.com/office/powerpoint/2010/main" val="2760350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50</a:t>
            </a:fld>
            <a:endParaRPr lang="en-US"/>
          </a:p>
        </p:txBody>
      </p:sp>
    </p:spTree>
    <p:extLst>
      <p:ext uri="{BB962C8B-B14F-4D97-AF65-F5344CB8AC3E}">
        <p14:creationId xmlns:p14="http://schemas.microsoft.com/office/powerpoint/2010/main" val="401900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51</a:t>
            </a:fld>
            <a:endParaRPr lang="en-US"/>
          </a:p>
        </p:txBody>
      </p:sp>
    </p:spTree>
    <p:extLst>
      <p:ext uri="{BB962C8B-B14F-4D97-AF65-F5344CB8AC3E}">
        <p14:creationId xmlns:p14="http://schemas.microsoft.com/office/powerpoint/2010/main" val="2336454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53</a:t>
            </a:fld>
            <a:endParaRPr lang="en-US"/>
          </a:p>
        </p:txBody>
      </p:sp>
    </p:spTree>
    <p:extLst>
      <p:ext uri="{BB962C8B-B14F-4D97-AF65-F5344CB8AC3E}">
        <p14:creationId xmlns:p14="http://schemas.microsoft.com/office/powerpoint/2010/main" val="2943488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54</a:t>
            </a:fld>
            <a:endParaRPr lang="en-US"/>
          </a:p>
        </p:txBody>
      </p:sp>
    </p:spTree>
    <p:extLst>
      <p:ext uri="{BB962C8B-B14F-4D97-AF65-F5344CB8AC3E}">
        <p14:creationId xmlns:p14="http://schemas.microsoft.com/office/powerpoint/2010/main" val="545611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55</a:t>
            </a:fld>
            <a:endParaRPr lang="en-US"/>
          </a:p>
        </p:txBody>
      </p:sp>
    </p:spTree>
    <p:extLst>
      <p:ext uri="{BB962C8B-B14F-4D97-AF65-F5344CB8AC3E}">
        <p14:creationId xmlns:p14="http://schemas.microsoft.com/office/powerpoint/2010/main" val="3635651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56</a:t>
            </a:fld>
            <a:endParaRPr lang="en-US"/>
          </a:p>
        </p:txBody>
      </p:sp>
    </p:spTree>
    <p:extLst>
      <p:ext uri="{BB962C8B-B14F-4D97-AF65-F5344CB8AC3E}">
        <p14:creationId xmlns:p14="http://schemas.microsoft.com/office/powerpoint/2010/main" val="359707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9</a:t>
            </a:fld>
            <a:endParaRPr lang="en-US"/>
          </a:p>
        </p:txBody>
      </p:sp>
    </p:spTree>
    <p:extLst>
      <p:ext uri="{BB962C8B-B14F-4D97-AF65-F5344CB8AC3E}">
        <p14:creationId xmlns:p14="http://schemas.microsoft.com/office/powerpoint/2010/main" val="2256172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57</a:t>
            </a:fld>
            <a:endParaRPr lang="en-US"/>
          </a:p>
        </p:txBody>
      </p:sp>
    </p:spTree>
    <p:extLst>
      <p:ext uri="{BB962C8B-B14F-4D97-AF65-F5344CB8AC3E}">
        <p14:creationId xmlns:p14="http://schemas.microsoft.com/office/powerpoint/2010/main" val="3648583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58</a:t>
            </a:fld>
            <a:endParaRPr lang="en-US"/>
          </a:p>
        </p:txBody>
      </p:sp>
    </p:spTree>
    <p:extLst>
      <p:ext uri="{BB962C8B-B14F-4D97-AF65-F5344CB8AC3E}">
        <p14:creationId xmlns:p14="http://schemas.microsoft.com/office/powerpoint/2010/main" val="36499803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60</a:t>
            </a:fld>
            <a:endParaRPr lang="en-US"/>
          </a:p>
        </p:txBody>
      </p:sp>
    </p:spTree>
    <p:extLst>
      <p:ext uri="{BB962C8B-B14F-4D97-AF65-F5344CB8AC3E}">
        <p14:creationId xmlns:p14="http://schemas.microsoft.com/office/powerpoint/2010/main" val="1526368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61</a:t>
            </a:fld>
            <a:endParaRPr lang="en-US"/>
          </a:p>
        </p:txBody>
      </p:sp>
    </p:spTree>
    <p:extLst>
      <p:ext uri="{BB962C8B-B14F-4D97-AF65-F5344CB8AC3E}">
        <p14:creationId xmlns:p14="http://schemas.microsoft.com/office/powerpoint/2010/main" val="2033291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62</a:t>
            </a:fld>
            <a:endParaRPr lang="en-US"/>
          </a:p>
        </p:txBody>
      </p:sp>
    </p:spTree>
    <p:extLst>
      <p:ext uri="{BB962C8B-B14F-4D97-AF65-F5344CB8AC3E}">
        <p14:creationId xmlns:p14="http://schemas.microsoft.com/office/powerpoint/2010/main" val="3934858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63</a:t>
            </a:fld>
            <a:endParaRPr lang="en-US"/>
          </a:p>
        </p:txBody>
      </p:sp>
    </p:spTree>
    <p:extLst>
      <p:ext uri="{BB962C8B-B14F-4D97-AF65-F5344CB8AC3E}">
        <p14:creationId xmlns:p14="http://schemas.microsoft.com/office/powerpoint/2010/main" val="2077373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64</a:t>
            </a:fld>
            <a:endParaRPr lang="en-US"/>
          </a:p>
        </p:txBody>
      </p:sp>
    </p:spTree>
    <p:extLst>
      <p:ext uri="{BB962C8B-B14F-4D97-AF65-F5344CB8AC3E}">
        <p14:creationId xmlns:p14="http://schemas.microsoft.com/office/powerpoint/2010/main" val="337280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65</a:t>
            </a:fld>
            <a:endParaRPr lang="en-US"/>
          </a:p>
        </p:txBody>
      </p:sp>
    </p:spTree>
    <p:extLst>
      <p:ext uri="{BB962C8B-B14F-4D97-AF65-F5344CB8AC3E}">
        <p14:creationId xmlns:p14="http://schemas.microsoft.com/office/powerpoint/2010/main" val="6530872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68</a:t>
            </a:fld>
            <a:endParaRPr lang="en-US"/>
          </a:p>
        </p:txBody>
      </p:sp>
    </p:spTree>
    <p:extLst>
      <p:ext uri="{BB962C8B-B14F-4D97-AF65-F5344CB8AC3E}">
        <p14:creationId xmlns:p14="http://schemas.microsoft.com/office/powerpoint/2010/main" val="3060896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69</a:t>
            </a:fld>
            <a:endParaRPr lang="en-US"/>
          </a:p>
        </p:txBody>
      </p:sp>
    </p:spTree>
    <p:extLst>
      <p:ext uri="{BB962C8B-B14F-4D97-AF65-F5344CB8AC3E}">
        <p14:creationId xmlns:p14="http://schemas.microsoft.com/office/powerpoint/2010/main" val="145026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10</a:t>
            </a:fld>
            <a:endParaRPr lang="en-US"/>
          </a:p>
        </p:txBody>
      </p:sp>
    </p:spTree>
    <p:extLst>
      <p:ext uri="{BB962C8B-B14F-4D97-AF65-F5344CB8AC3E}">
        <p14:creationId xmlns:p14="http://schemas.microsoft.com/office/powerpoint/2010/main" val="13876340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70</a:t>
            </a:fld>
            <a:endParaRPr lang="en-US"/>
          </a:p>
        </p:txBody>
      </p:sp>
    </p:spTree>
    <p:extLst>
      <p:ext uri="{BB962C8B-B14F-4D97-AF65-F5344CB8AC3E}">
        <p14:creationId xmlns:p14="http://schemas.microsoft.com/office/powerpoint/2010/main" val="1849920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71</a:t>
            </a:fld>
            <a:endParaRPr lang="en-US"/>
          </a:p>
        </p:txBody>
      </p:sp>
    </p:spTree>
    <p:extLst>
      <p:ext uri="{BB962C8B-B14F-4D97-AF65-F5344CB8AC3E}">
        <p14:creationId xmlns:p14="http://schemas.microsoft.com/office/powerpoint/2010/main" val="1134913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73</a:t>
            </a:fld>
            <a:endParaRPr lang="en-US"/>
          </a:p>
        </p:txBody>
      </p:sp>
    </p:spTree>
    <p:extLst>
      <p:ext uri="{BB962C8B-B14F-4D97-AF65-F5344CB8AC3E}">
        <p14:creationId xmlns:p14="http://schemas.microsoft.com/office/powerpoint/2010/main" val="13525594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74</a:t>
            </a:fld>
            <a:endParaRPr lang="en-US"/>
          </a:p>
        </p:txBody>
      </p:sp>
    </p:spTree>
    <p:extLst>
      <p:ext uri="{BB962C8B-B14F-4D97-AF65-F5344CB8AC3E}">
        <p14:creationId xmlns:p14="http://schemas.microsoft.com/office/powerpoint/2010/main" val="25343023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75</a:t>
            </a:fld>
            <a:endParaRPr lang="en-US"/>
          </a:p>
        </p:txBody>
      </p:sp>
    </p:spTree>
    <p:extLst>
      <p:ext uri="{BB962C8B-B14F-4D97-AF65-F5344CB8AC3E}">
        <p14:creationId xmlns:p14="http://schemas.microsoft.com/office/powerpoint/2010/main" val="6960595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latin typeface="+mn-lt"/>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76</a:t>
            </a:fld>
            <a:endParaRPr lang="en-US"/>
          </a:p>
        </p:txBody>
      </p:sp>
    </p:spTree>
    <p:extLst>
      <p:ext uri="{BB962C8B-B14F-4D97-AF65-F5344CB8AC3E}">
        <p14:creationId xmlns:p14="http://schemas.microsoft.com/office/powerpoint/2010/main" val="1442567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77</a:t>
            </a:fld>
            <a:endParaRPr lang="en-US"/>
          </a:p>
        </p:txBody>
      </p:sp>
    </p:spTree>
    <p:extLst>
      <p:ext uri="{BB962C8B-B14F-4D97-AF65-F5344CB8AC3E}">
        <p14:creationId xmlns:p14="http://schemas.microsoft.com/office/powerpoint/2010/main" val="4018268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78</a:t>
            </a:fld>
            <a:endParaRPr lang="en-US"/>
          </a:p>
        </p:txBody>
      </p:sp>
    </p:spTree>
    <p:extLst>
      <p:ext uri="{BB962C8B-B14F-4D97-AF65-F5344CB8AC3E}">
        <p14:creationId xmlns:p14="http://schemas.microsoft.com/office/powerpoint/2010/main" val="2779979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79</a:t>
            </a:fld>
            <a:endParaRPr lang="en-US"/>
          </a:p>
        </p:txBody>
      </p:sp>
    </p:spTree>
    <p:extLst>
      <p:ext uri="{BB962C8B-B14F-4D97-AF65-F5344CB8AC3E}">
        <p14:creationId xmlns:p14="http://schemas.microsoft.com/office/powerpoint/2010/main" val="1611593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80</a:t>
            </a:fld>
            <a:endParaRPr lang="en-US"/>
          </a:p>
        </p:txBody>
      </p:sp>
    </p:spTree>
    <p:extLst>
      <p:ext uri="{BB962C8B-B14F-4D97-AF65-F5344CB8AC3E}">
        <p14:creationId xmlns:p14="http://schemas.microsoft.com/office/powerpoint/2010/main" val="1742181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12</a:t>
            </a:fld>
            <a:endParaRPr lang="en-US"/>
          </a:p>
        </p:txBody>
      </p:sp>
    </p:spTree>
    <p:extLst>
      <p:ext uri="{BB962C8B-B14F-4D97-AF65-F5344CB8AC3E}">
        <p14:creationId xmlns:p14="http://schemas.microsoft.com/office/powerpoint/2010/main" val="1505659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81</a:t>
            </a:fld>
            <a:endParaRPr lang="en-US"/>
          </a:p>
        </p:txBody>
      </p:sp>
    </p:spTree>
    <p:extLst>
      <p:ext uri="{BB962C8B-B14F-4D97-AF65-F5344CB8AC3E}">
        <p14:creationId xmlns:p14="http://schemas.microsoft.com/office/powerpoint/2010/main" val="28346872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82</a:t>
            </a:fld>
            <a:endParaRPr lang="en-US"/>
          </a:p>
        </p:txBody>
      </p:sp>
    </p:spTree>
    <p:extLst>
      <p:ext uri="{BB962C8B-B14F-4D97-AF65-F5344CB8AC3E}">
        <p14:creationId xmlns:p14="http://schemas.microsoft.com/office/powerpoint/2010/main" val="177818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83</a:t>
            </a:fld>
            <a:endParaRPr lang="en-US"/>
          </a:p>
        </p:txBody>
      </p:sp>
    </p:spTree>
    <p:extLst>
      <p:ext uri="{BB962C8B-B14F-4D97-AF65-F5344CB8AC3E}">
        <p14:creationId xmlns:p14="http://schemas.microsoft.com/office/powerpoint/2010/main" val="3604058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84</a:t>
            </a:fld>
            <a:endParaRPr lang="en-US"/>
          </a:p>
        </p:txBody>
      </p:sp>
    </p:spTree>
    <p:extLst>
      <p:ext uri="{BB962C8B-B14F-4D97-AF65-F5344CB8AC3E}">
        <p14:creationId xmlns:p14="http://schemas.microsoft.com/office/powerpoint/2010/main" val="42244741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85</a:t>
            </a:fld>
            <a:endParaRPr lang="en-US"/>
          </a:p>
        </p:txBody>
      </p:sp>
    </p:spTree>
    <p:extLst>
      <p:ext uri="{BB962C8B-B14F-4D97-AF65-F5344CB8AC3E}">
        <p14:creationId xmlns:p14="http://schemas.microsoft.com/office/powerpoint/2010/main" val="3442656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86</a:t>
            </a:fld>
            <a:endParaRPr lang="en-US"/>
          </a:p>
        </p:txBody>
      </p:sp>
    </p:spTree>
    <p:extLst>
      <p:ext uri="{BB962C8B-B14F-4D97-AF65-F5344CB8AC3E}">
        <p14:creationId xmlns:p14="http://schemas.microsoft.com/office/powerpoint/2010/main" val="34975398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87</a:t>
            </a:fld>
            <a:endParaRPr lang="en-US"/>
          </a:p>
        </p:txBody>
      </p:sp>
    </p:spTree>
    <p:extLst>
      <p:ext uri="{BB962C8B-B14F-4D97-AF65-F5344CB8AC3E}">
        <p14:creationId xmlns:p14="http://schemas.microsoft.com/office/powerpoint/2010/main" val="10805334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88</a:t>
            </a:fld>
            <a:endParaRPr lang="en-US"/>
          </a:p>
        </p:txBody>
      </p:sp>
    </p:spTree>
    <p:extLst>
      <p:ext uri="{BB962C8B-B14F-4D97-AF65-F5344CB8AC3E}">
        <p14:creationId xmlns:p14="http://schemas.microsoft.com/office/powerpoint/2010/main" val="16931498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89</a:t>
            </a:fld>
            <a:endParaRPr lang="en-US"/>
          </a:p>
        </p:txBody>
      </p:sp>
    </p:spTree>
    <p:extLst>
      <p:ext uri="{BB962C8B-B14F-4D97-AF65-F5344CB8AC3E}">
        <p14:creationId xmlns:p14="http://schemas.microsoft.com/office/powerpoint/2010/main" val="11814026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90</a:t>
            </a:fld>
            <a:endParaRPr lang="en-US"/>
          </a:p>
        </p:txBody>
      </p:sp>
    </p:spTree>
    <p:extLst>
      <p:ext uri="{BB962C8B-B14F-4D97-AF65-F5344CB8AC3E}">
        <p14:creationId xmlns:p14="http://schemas.microsoft.com/office/powerpoint/2010/main" val="213889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13</a:t>
            </a:fld>
            <a:endParaRPr lang="en-US"/>
          </a:p>
        </p:txBody>
      </p:sp>
    </p:spTree>
    <p:extLst>
      <p:ext uri="{BB962C8B-B14F-4D97-AF65-F5344CB8AC3E}">
        <p14:creationId xmlns:p14="http://schemas.microsoft.com/office/powerpoint/2010/main" val="5911980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91</a:t>
            </a:fld>
            <a:endParaRPr lang="en-US"/>
          </a:p>
        </p:txBody>
      </p:sp>
    </p:spTree>
    <p:extLst>
      <p:ext uri="{BB962C8B-B14F-4D97-AF65-F5344CB8AC3E}">
        <p14:creationId xmlns:p14="http://schemas.microsoft.com/office/powerpoint/2010/main" val="22296712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dirty="0">
              <a:solidFill>
                <a:srgbClr val="FF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92</a:t>
            </a:fld>
            <a:endParaRPr lang="en-US"/>
          </a:p>
        </p:txBody>
      </p:sp>
    </p:spTree>
    <p:extLst>
      <p:ext uri="{BB962C8B-B14F-4D97-AF65-F5344CB8AC3E}">
        <p14:creationId xmlns:p14="http://schemas.microsoft.com/office/powerpoint/2010/main" val="1233967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93</a:t>
            </a:fld>
            <a:endParaRPr lang="en-US"/>
          </a:p>
        </p:txBody>
      </p:sp>
    </p:spTree>
    <p:extLst>
      <p:ext uri="{BB962C8B-B14F-4D97-AF65-F5344CB8AC3E}">
        <p14:creationId xmlns:p14="http://schemas.microsoft.com/office/powerpoint/2010/main" val="4949199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94</a:t>
            </a:fld>
            <a:endParaRPr lang="en-US"/>
          </a:p>
        </p:txBody>
      </p:sp>
    </p:spTree>
    <p:extLst>
      <p:ext uri="{BB962C8B-B14F-4D97-AF65-F5344CB8AC3E}">
        <p14:creationId xmlns:p14="http://schemas.microsoft.com/office/powerpoint/2010/main" val="15963915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95</a:t>
            </a:fld>
            <a:endParaRPr lang="en-US"/>
          </a:p>
        </p:txBody>
      </p:sp>
    </p:spTree>
    <p:extLst>
      <p:ext uri="{BB962C8B-B14F-4D97-AF65-F5344CB8AC3E}">
        <p14:creationId xmlns:p14="http://schemas.microsoft.com/office/powerpoint/2010/main" val="23311620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97</a:t>
            </a:fld>
            <a:endParaRPr lang="en-US"/>
          </a:p>
        </p:txBody>
      </p:sp>
    </p:spTree>
    <p:extLst>
      <p:ext uri="{BB962C8B-B14F-4D97-AF65-F5344CB8AC3E}">
        <p14:creationId xmlns:p14="http://schemas.microsoft.com/office/powerpoint/2010/main" val="12806744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98</a:t>
            </a:fld>
            <a:endParaRPr lang="en-US"/>
          </a:p>
        </p:txBody>
      </p:sp>
    </p:spTree>
    <p:extLst>
      <p:ext uri="{BB962C8B-B14F-4D97-AF65-F5344CB8AC3E}">
        <p14:creationId xmlns:p14="http://schemas.microsoft.com/office/powerpoint/2010/main" val="19680128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99</a:t>
            </a:fld>
            <a:endParaRPr lang="en-US"/>
          </a:p>
        </p:txBody>
      </p:sp>
    </p:spTree>
    <p:extLst>
      <p:ext uri="{BB962C8B-B14F-4D97-AF65-F5344CB8AC3E}">
        <p14:creationId xmlns:p14="http://schemas.microsoft.com/office/powerpoint/2010/main" val="14178990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100</a:t>
            </a:fld>
            <a:endParaRPr lang="en-US"/>
          </a:p>
        </p:txBody>
      </p:sp>
    </p:spTree>
    <p:extLst>
      <p:ext uri="{BB962C8B-B14F-4D97-AF65-F5344CB8AC3E}">
        <p14:creationId xmlns:p14="http://schemas.microsoft.com/office/powerpoint/2010/main" val="14101739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101</a:t>
            </a:fld>
            <a:endParaRPr lang="en-US"/>
          </a:p>
        </p:txBody>
      </p:sp>
    </p:spTree>
    <p:extLst>
      <p:ext uri="{BB962C8B-B14F-4D97-AF65-F5344CB8AC3E}">
        <p14:creationId xmlns:p14="http://schemas.microsoft.com/office/powerpoint/2010/main" val="410704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0" i="0" u="none"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14</a:t>
            </a:fld>
            <a:endParaRPr lang="en-US"/>
          </a:p>
        </p:txBody>
      </p:sp>
    </p:spTree>
    <p:extLst>
      <p:ext uri="{BB962C8B-B14F-4D97-AF65-F5344CB8AC3E}">
        <p14:creationId xmlns:p14="http://schemas.microsoft.com/office/powerpoint/2010/main" val="5855096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102</a:t>
            </a:fld>
            <a:endParaRPr lang="en-US"/>
          </a:p>
        </p:txBody>
      </p:sp>
    </p:spTree>
    <p:extLst>
      <p:ext uri="{BB962C8B-B14F-4D97-AF65-F5344CB8AC3E}">
        <p14:creationId xmlns:p14="http://schemas.microsoft.com/office/powerpoint/2010/main" val="9661786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103</a:t>
            </a:fld>
            <a:endParaRPr lang="en-US"/>
          </a:p>
        </p:txBody>
      </p:sp>
    </p:spTree>
    <p:extLst>
      <p:ext uri="{BB962C8B-B14F-4D97-AF65-F5344CB8AC3E}">
        <p14:creationId xmlns:p14="http://schemas.microsoft.com/office/powerpoint/2010/main" val="41221233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104</a:t>
            </a:fld>
            <a:endParaRPr lang="en-US"/>
          </a:p>
        </p:txBody>
      </p:sp>
    </p:spTree>
    <p:extLst>
      <p:ext uri="{BB962C8B-B14F-4D97-AF65-F5344CB8AC3E}">
        <p14:creationId xmlns:p14="http://schemas.microsoft.com/office/powerpoint/2010/main" val="21104210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105</a:t>
            </a:fld>
            <a:endParaRPr lang="en-US"/>
          </a:p>
        </p:txBody>
      </p:sp>
    </p:spTree>
    <p:extLst>
      <p:ext uri="{BB962C8B-B14F-4D97-AF65-F5344CB8AC3E}">
        <p14:creationId xmlns:p14="http://schemas.microsoft.com/office/powerpoint/2010/main" val="37178633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106</a:t>
            </a:fld>
            <a:endParaRPr lang="en-US"/>
          </a:p>
        </p:txBody>
      </p:sp>
    </p:spTree>
    <p:extLst>
      <p:ext uri="{BB962C8B-B14F-4D97-AF65-F5344CB8AC3E}">
        <p14:creationId xmlns:p14="http://schemas.microsoft.com/office/powerpoint/2010/main" val="3612312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baseline="0" dirty="0">
              <a:solidFill>
                <a:srgbClr val="C00000"/>
              </a:solidFill>
            </a:endParaRPr>
          </a:p>
        </p:txBody>
      </p:sp>
      <p:sp>
        <p:nvSpPr>
          <p:cNvPr id="4" name="Slide Number Placeholder 3"/>
          <p:cNvSpPr>
            <a:spLocks noGrp="1"/>
          </p:cNvSpPr>
          <p:nvPr>
            <p:ph type="sldNum" sz="quarter" idx="5"/>
          </p:nvPr>
        </p:nvSpPr>
        <p:spPr/>
        <p:txBody>
          <a:bodyPr/>
          <a:lstStyle/>
          <a:p>
            <a:fld id="{942A9736-667B-4587-A79C-8B3852B0FAB0}" type="slidenum">
              <a:rPr lang="en-US" smtClean="0"/>
              <a:t>107</a:t>
            </a:fld>
            <a:endParaRPr lang="en-US"/>
          </a:p>
        </p:txBody>
      </p:sp>
    </p:spTree>
    <p:extLst>
      <p:ext uri="{BB962C8B-B14F-4D97-AF65-F5344CB8AC3E}">
        <p14:creationId xmlns:p14="http://schemas.microsoft.com/office/powerpoint/2010/main" val="29301715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108</a:t>
            </a:fld>
            <a:endParaRPr lang="en-US"/>
          </a:p>
        </p:txBody>
      </p:sp>
    </p:spTree>
    <p:extLst>
      <p:ext uri="{BB962C8B-B14F-4D97-AF65-F5344CB8AC3E}">
        <p14:creationId xmlns:p14="http://schemas.microsoft.com/office/powerpoint/2010/main" val="39040036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109</a:t>
            </a:fld>
            <a:endParaRPr lang="en-US"/>
          </a:p>
        </p:txBody>
      </p:sp>
    </p:spTree>
    <p:extLst>
      <p:ext uri="{BB962C8B-B14F-4D97-AF65-F5344CB8AC3E}">
        <p14:creationId xmlns:p14="http://schemas.microsoft.com/office/powerpoint/2010/main" val="33464980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2A9736-667B-4587-A79C-8B3852B0FAB0}" type="slidenum">
              <a:rPr lang="en-US" smtClean="0"/>
              <a:t>110</a:t>
            </a:fld>
            <a:endParaRPr lang="en-US"/>
          </a:p>
        </p:txBody>
      </p:sp>
    </p:spTree>
    <p:extLst>
      <p:ext uri="{BB962C8B-B14F-4D97-AF65-F5344CB8AC3E}">
        <p14:creationId xmlns:p14="http://schemas.microsoft.com/office/powerpoint/2010/main" val="21527463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A9736-667B-4587-A79C-8B3852B0FAB0}" type="slidenum">
              <a:rPr lang="en-US" smtClean="0"/>
              <a:t>111</a:t>
            </a:fld>
            <a:endParaRPr lang="en-US"/>
          </a:p>
        </p:txBody>
      </p:sp>
    </p:spTree>
    <p:extLst>
      <p:ext uri="{BB962C8B-B14F-4D97-AF65-F5344CB8AC3E}">
        <p14:creationId xmlns:p14="http://schemas.microsoft.com/office/powerpoint/2010/main" val="1150974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_Title">
    <p:spTree>
      <p:nvGrpSpPr>
        <p:cNvPr id="1" name=""/>
        <p:cNvGrpSpPr/>
        <p:nvPr/>
      </p:nvGrpSpPr>
      <p:grpSpPr>
        <a:xfrm>
          <a:off x="0" y="0"/>
          <a:ext cx="0" cy="0"/>
          <a:chOff x="0" y="0"/>
          <a:chExt cx="0" cy="0"/>
        </a:xfrm>
      </p:grpSpPr>
      <p:sp>
        <p:nvSpPr>
          <p:cNvPr id="10" name="Rectangle 9"/>
          <p:cNvSpPr/>
          <p:nvPr userDrawn="1"/>
        </p:nvSpPr>
        <p:spPr>
          <a:xfrm>
            <a:off x="256673" y="5341121"/>
            <a:ext cx="11713464" cy="1240153"/>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Bahnschrift SemiBold SemiConden" panose="020B0502040204020203" pitchFamily="34" charset="0"/>
            </a:endParaRPr>
          </a:p>
        </p:txBody>
      </p:sp>
      <p:sp>
        <p:nvSpPr>
          <p:cNvPr id="9" name="Rectangle 8"/>
          <p:cNvSpPr/>
          <p:nvPr userDrawn="1"/>
        </p:nvSpPr>
        <p:spPr>
          <a:xfrm>
            <a:off x="256673" y="417095"/>
            <a:ext cx="11713464" cy="47531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Bahnschrift SemiBold SemiConden" panose="020B0502040204020203" pitchFamily="34" charset="0"/>
            </a:endParaRPr>
          </a:p>
        </p:txBody>
      </p:sp>
      <p:sp>
        <p:nvSpPr>
          <p:cNvPr id="2" name="Title 1"/>
          <p:cNvSpPr>
            <a:spLocks noGrp="1"/>
          </p:cNvSpPr>
          <p:nvPr>
            <p:ph type="ctrTitle" hasCustomPrompt="1"/>
          </p:nvPr>
        </p:nvSpPr>
        <p:spPr>
          <a:xfrm>
            <a:off x="584475" y="1754631"/>
            <a:ext cx="11057860" cy="2078037"/>
          </a:xfrm>
        </p:spPr>
        <p:txBody>
          <a:bodyPr anchor="ctr">
            <a:normAutofit/>
          </a:bodyPr>
          <a:lstStyle>
            <a:lvl1pPr algn="ctr">
              <a:defRPr sz="4400" b="1">
                <a:latin typeface="+mj-lt"/>
              </a:defRPr>
            </a:lvl1pPr>
          </a:lstStyle>
          <a:p>
            <a:r>
              <a:rPr lang="en-US" dirty="0"/>
              <a:t>Primary title goes here</a:t>
            </a:r>
          </a:p>
        </p:txBody>
      </p:sp>
      <p:sp>
        <p:nvSpPr>
          <p:cNvPr id="6" name="PreparedBy">
            <a:extLst>
              <a:ext uri="{FF2B5EF4-FFF2-40B4-BE49-F238E27FC236}">
                <a16:creationId xmlns:a16="http://schemas.microsoft.com/office/drawing/2014/main" id="{8DC5B43A-BFF9-4B40-BD0F-2C0B42E7701D}"/>
              </a:ext>
            </a:extLst>
          </p:cNvPr>
          <p:cNvSpPr txBox="1">
            <a:spLocks noGrp="1" noChangeArrowheads="1"/>
          </p:cNvSpPr>
          <p:nvPr userDrawn="1"/>
        </p:nvSpPr>
        <p:spPr bwMode="auto">
          <a:xfrm>
            <a:off x="4274049" y="5774612"/>
            <a:ext cx="364732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600" dirty="0">
                <a:solidFill>
                  <a:srgbClr val="0167BB"/>
                </a:solidFill>
                <a:latin typeface="+mn-lt"/>
                <a:cs typeface="Calibri" panose="020F0502020204030204" pitchFamily="34" charset="0"/>
              </a:rPr>
              <a:t>Prepared by CDPH STD Control Branch</a:t>
            </a:r>
          </a:p>
        </p:txBody>
      </p:sp>
      <p:pic>
        <p:nvPicPr>
          <p:cNvPr id="7" name="State Seal" descr="California State Seal">
            <a:extLst>
              <a:ext uri="{FF2B5EF4-FFF2-40B4-BE49-F238E27FC236}">
                <a16:creationId xmlns:a16="http://schemas.microsoft.com/office/drawing/2014/main" id="{62A55E34-9520-4B37-BC3E-874BA70BF2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198" y="5499974"/>
            <a:ext cx="9274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DPH Logo" descr="CDPH Logo">
            <a:extLst>
              <a:ext uri="{FF2B5EF4-FFF2-40B4-BE49-F238E27FC236}">
                <a16:creationId xmlns:a16="http://schemas.microsoft.com/office/drawing/2014/main" id="{D7D4714C-AD3B-4643-97FB-1B41A5E16D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7026" y="5323352"/>
            <a:ext cx="1728607" cy="1267645"/>
          </a:xfrm>
          <a:prstGeom prst="rect">
            <a:avLst/>
          </a:prstGeom>
        </p:spPr>
      </p:pic>
      <p:sp>
        <p:nvSpPr>
          <p:cNvPr id="11" name="rev_date">
            <a:extLst>
              <a:ext uri="{FF2B5EF4-FFF2-40B4-BE49-F238E27FC236}">
                <a16:creationId xmlns:a16="http://schemas.microsoft.com/office/drawing/2014/main" id="{10648900-5AF3-4E39-83BA-1EF0D14290A0}"/>
              </a:ext>
            </a:extLst>
          </p:cNvPr>
          <p:cNvSpPr txBox="1">
            <a:spLocks noGrp="1" noChangeArrowheads="1"/>
          </p:cNvSpPr>
          <p:nvPr userDrawn="1"/>
        </p:nvSpPr>
        <p:spPr bwMode="auto">
          <a:xfrm>
            <a:off x="4788607" y="6049249"/>
            <a:ext cx="264959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200" dirty="0">
                <a:solidFill>
                  <a:srgbClr val="0167BB"/>
                </a:solidFill>
                <a:latin typeface="+mn-lt"/>
                <a:cs typeface="Calibri" panose="020F0502020204030204" pitchFamily="34" charset="0"/>
              </a:rPr>
              <a:t> </a:t>
            </a:r>
          </a:p>
        </p:txBody>
      </p:sp>
    </p:spTree>
    <p:extLst>
      <p:ext uri="{BB962C8B-B14F-4D97-AF65-F5344CB8AC3E}">
        <p14:creationId xmlns:p14="http://schemas.microsoft.com/office/powerpoint/2010/main" val="306016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Map_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Box 7">
            <a:extLst>
              <a:ext uri="{FF2B5EF4-FFF2-40B4-BE49-F238E27FC236}">
                <a16:creationId xmlns:a16="http://schemas.microsoft.com/office/drawing/2014/main" id="{6C6A28A0-0ED0-4447-939E-B4E47DED0A26}"/>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9" name="Rectangle 15">
            <a:extLst>
              <a:ext uri="{FF2B5EF4-FFF2-40B4-BE49-F238E27FC236}">
                <a16:creationId xmlns:a16="http://schemas.microsoft.com/office/drawing/2014/main" id="{34AB9851-6FDE-4FC8-B2E1-F6357E54FE08}"/>
              </a:ext>
            </a:extLst>
          </p:cNvPr>
          <p:cNvSpPr txBox="1">
            <a:spLocks noGrp="1" noChangeArrowheads="1"/>
          </p:cNvSpPr>
          <p:nvPr userDrawn="1"/>
        </p:nvSpPr>
        <p:spPr bwMode="auto">
          <a:xfrm>
            <a:off x="0" y="6483096"/>
            <a:ext cx="256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pic>
        <p:nvPicPr>
          <p:cNvPr id="4" name="Picture 3">
            <a:extLst>
              <a:ext uri="{FF2B5EF4-FFF2-40B4-BE49-F238E27FC236}">
                <a16:creationId xmlns:a16="http://schemas.microsoft.com/office/drawing/2014/main" id="{34794DC0-F049-409E-B8F3-0DED6B54A406}"/>
              </a:ext>
            </a:extLst>
          </p:cNvPr>
          <p:cNvPicPr>
            <a:picLocks noChangeAspect="1"/>
          </p:cNvPicPr>
          <p:nvPr userDrawn="1"/>
        </p:nvPicPr>
        <p:blipFill>
          <a:blip r:embed="rId2"/>
          <a:stretch>
            <a:fillRect/>
          </a:stretch>
        </p:blipFill>
        <p:spPr>
          <a:xfrm>
            <a:off x="30040" y="1797532"/>
            <a:ext cx="3869482" cy="4027127"/>
          </a:xfrm>
          <a:prstGeom prst="rect">
            <a:avLst/>
          </a:prstGeom>
        </p:spPr>
      </p:pic>
      <p:sp>
        <p:nvSpPr>
          <p:cNvPr id="7" name="Content 1">
            <a:extLst>
              <a:ext uri="{FF2B5EF4-FFF2-40B4-BE49-F238E27FC236}">
                <a16:creationId xmlns:a16="http://schemas.microsoft.com/office/drawing/2014/main" id="{C28A51AB-360D-4877-BB24-A4AFB9683C81}"/>
              </a:ext>
            </a:extLst>
          </p:cNvPr>
          <p:cNvSpPr>
            <a:spLocks noGrp="1"/>
          </p:cNvSpPr>
          <p:nvPr>
            <p:ph idx="10"/>
          </p:nvPr>
        </p:nvSpPr>
        <p:spPr>
          <a:xfrm>
            <a:off x="4019341" y="1461819"/>
            <a:ext cx="7881131" cy="5021278"/>
          </a:xfrm>
        </p:spPr>
        <p:txBody>
          <a:bodyPr/>
          <a:lstStyle>
            <a:lvl1pPr marL="228600" indent="-228600">
              <a:buFont typeface="Wingdings" panose="05000000000000000000" pitchFamily="2" charset="2"/>
              <a:buChar char="Ø"/>
              <a:defRPr>
                <a:latin typeface="Tw Cen MT (Body)"/>
              </a:defRPr>
            </a:lvl1pPr>
            <a:lvl2pPr marL="685800" indent="-228600">
              <a:buFont typeface="Wingdings" panose="05000000000000000000" pitchFamily="2" charset="2"/>
              <a:buChar char="Ø"/>
              <a:defRPr>
                <a:latin typeface="Tw Cen MT (Body)"/>
              </a:defRPr>
            </a:lvl2pPr>
            <a:lvl3pPr marL="1143000" indent="-228600">
              <a:buFont typeface="Wingdings" panose="05000000000000000000" pitchFamily="2" charset="2"/>
              <a:buChar char="Ø"/>
              <a:defRPr>
                <a:latin typeface="Tw Cen MT (Body)"/>
              </a:defRPr>
            </a:lvl3pPr>
            <a:lvl4pPr marL="1600200" indent="-228600">
              <a:buFont typeface="Wingdings" panose="05000000000000000000" pitchFamily="2" charset="2"/>
              <a:buChar char="Ø"/>
              <a:defRPr>
                <a:latin typeface="Tw Cen MT (Body)"/>
              </a:defRPr>
            </a:lvl4pPr>
            <a:lvl5pPr marL="2057400" indent="-228600">
              <a:buFont typeface="Wingdings" panose="05000000000000000000" pitchFamily="2" charset="2"/>
              <a:buChar char="Ø"/>
              <a:defRPr>
                <a:latin typeface="Tw Cen MT (Bod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note_Label">
            <a:extLst>
              <a:ext uri="{FF2B5EF4-FFF2-40B4-BE49-F238E27FC236}">
                <a16:creationId xmlns:a16="http://schemas.microsoft.com/office/drawing/2014/main" id="{AD8E127C-2DA7-43D6-A5F6-0545E3EA5EB2}"/>
              </a:ext>
            </a:extLst>
          </p:cNvPr>
          <p:cNvSpPr>
            <a:spLocks noGrp="1"/>
          </p:cNvSpPr>
          <p:nvPr>
            <p:ph idx="11"/>
          </p:nvPr>
        </p:nvSpPr>
        <p:spPr>
          <a:xfrm>
            <a:off x="2743200" y="6510970"/>
            <a:ext cx="9066805" cy="365125"/>
          </a:xfrm>
        </p:spPr>
        <p:txBody>
          <a:bodyPr>
            <a:normAutofit/>
          </a:bodyPr>
          <a:lstStyle>
            <a:lvl1pPr marL="0" indent="0">
              <a:lnSpc>
                <a:spcPct val="100000"/>
              </a:lnSpc>
              <a:buFont typeface="Wingdings" panose="05000000000000000000" pitchFamily="2" charset="2"/>
              <a:buNone/>
              <a:defRPr sz="1200">
                <a:latin typeface="Tw Cen MT (Body)"/>
              </a:defRPr>
            </a:lvl1pPr>
            <a:lvl2pPr marL="685800" indent="-228600">
              <a:buFont typeface="Wingdings" panose="05000000000000000000" pitchFamily="2" charset="2"/>
              <a:buChar char="Ø"/>
              <a:defRPr>
                <a:latin typeface="Tw Cen MT (Body)"/>
              </a:defRPr>
            </a:lvl2pPr>
            <a:lvl3pPr marL="1143000" indent="-228600">
              <a:buFont typeface="Wingdings" panose="05000000000000000000" pitchFamily="2" charset="2"/>
              <a:buChar char="Ø"/>
              <a:defRPr>
                <a:latin typeface="Tw Cen MT (Body)"/>
              </a:defRPr>
            </a:lvl3pPr>
            <a:lvl4pPr marL="1600200" indent="-228600">
              <a:buFont typeface="Wingdings" panose="05000000000000000000" pitchFamily="2" charset="2"/>
              <a:buChar char="Ø"/>
              <a:defRPr>
                <a:latin typeface="Tw Cen MT (Body)"/>
              </a:defRPr>
            </a:lvl4pPr>
            <a:lvl5pPr marL="2057400" indent="-228600">
              <a:buFont typeface="Wingdings" panose="05000000000000000000" pitchFamily="2" charset="2"/>
              <a:buChar char="Ø"/>
              <a:defRPr>
                <a:latin typeface="Tw Cen MT (Body)"/>
              </a:defRPr>
            </a:lvl5pPr>
          </a:lstStyle>
          <a:p>
            <a:pPr lvl="0"/>
            <a:r>
              <a:rPr lang="en-US" dirty="0"/>
              <a:t>Click to edit Master text styles</a:t>
            </a:r>
          </a:p>
        </p:txBody>
      </p:sp>
    </p:spTree>
    <p:extLst>
      <p:ext uri="{BB962C8B-B14F-4D97-AF65-F5344CB8AC3E}">
        <p14:creationId xmlns:p14="http://schemas.microsoft.com/office/powerpoint/2010/main" val="118059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70B8FD-4E78-4B35-A716-A5D95B51713B}"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AFFD04-74A2-44C9-8AFA-777260B00FD3}" type="slidenum">
              <a:rPr lang="en-US" smtClean="0"/>
              <a:t>‹#›</a:t>
            </a:fld>
            <a:endParaRPr lang="en-US"/>
          </a:p>
        </p:txBody>
      </p:sp>
    </p:spTree>
    <p:extLst>
      <p:ext uri="{BB962C8B-B14F-4D97-AF65-F5344CB8AC3E}">
        <p14:creationId xmlns:p14="http://schemas.microsoft.com/office/powerpoint/2010/main" val="4289492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35935" y="2164701"/>
            <a:ext cx="5583865" cy="4012261"/>
          </a:xfrm>
        </p:spPr>
        <p:txBody>
          <a:bodyPr/>
          <a:lstStyle>
            <a:lvl1pPr marL="228600" indent="-228600">
              <a:buFont typeface="Wingdings" panose="05000000000000000000" pitchFamily="2" charset="2"/>
              <a:buChar char="Ø"/>
              <a:defRPr sz="1800"/>
            </a:lvl1pPr>
            <a:lvl2pPr marL="685800" indent="-228600">
              <a:buFont typeface="Wingdings" panose="05000000000000000000" pitchFamily="2" charset="2"/>
              <a:buChar char="Ø"/>
              <a:defRPr sz="1600"/>
            </a:lvl2pPr>
            <a:lvl3pPr marL="1143000" indent="-228600">
              <a:buFont typeface="Wingdings" panose="05000000000000000000" pitchFamily="2" charset="2"/>
              <a:buChar char="Ø"/>
              <a:defRPr sz="1400"/>
            </a:lvl3pPr>
            <a:lvl4pPr marL="1600200" indent="-228600">
              <a:buFont typeface="Wingdings" panose="05000000000000000000" pitchFamily="2" charset="2"/>
              <a:buChar char="Ø"/>
              <a:defRPr sz="1200"/>
            </a:lvl4pPr>
            <a:lvl5pPr marL="2057400" indent="-228600">
              <a:buFont typeface="Wingdings" panose="05000000000000000000" pitchFamily="2" charset="2"/>
              <a:buChar char="Ø"/>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2164701"/>
            <a:ext cx="5587409" cy="4012261"/>
          </a:xfrm>
        </p:spPr>
        <p:txBody>
          <a:bodyPr/>
          <a:lstStyle>
            <a:lvl1pPr marL="228600" indent="-228600">
              <a:buFont typeface="Wingdings" panose="05000000000000000000" pitchFamily="2" charset="2"/>
              <a:buChar char="Ø"/>
              <a:defRPr sz="1800"/>
            </a:lvl1pPr>
            <a:lvl2pPr marL="685800" indent="-228600">
              <a:buFont typeface="Wingdings" panose="05000000000000000000" pitchFamily="2" charset="2"/>
              <a:buChar char="Ø"/>
              <a:defRPr sz="1600"/>
            </a:lvl2pPr>
            <a:lvl3pPr marL="1143000" indent="-228600">
              <a:buFont typeface="Wingdings" panose="05000000000000000000" pitchFamily="2" charset="2"/>
              <a:buChar char="Ø"/>
              <a:defRPr sz="1400"/>
            </a:lvl3pPr>
            <a:lvl4pPr marL="1600200" indent="-228600">
              <a:buFont typeface="Wingdings" panose="05000000000000000000" pitchFamily="2" charset="2"/>
              <a:buChar char="Ø"/>
              <a:defRPr sz="1200"/>
            </a:lvl4pPr>
            <a:lvl5pPr marL="2057400" indent="-228600">
              <a:buFont typeface="Wingdings" panose="05000000000000000000" pitchFamily="2" charset="2"/>
              <a:buChar char="Ø"/>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9F78D088-4A58-45A2-AF91-3B8510ED5601}"/>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8" name="Rectangle 15">
            <a:extLst>
              <a:ext uri="{FF2B5EF4-FFF2-40B4-BE49-F238E27FC236}">
                <a16:creationId xmlns:a16="http://schemas.microsoft.com/office/drawing/2014/main" id="{8A11CD92-887F-4DE1-980E-C8F4537B8FAA}"/>
              </a:ext>
            </a:extLst>
          </p:cNvPr>
          <p:cNvSpPr txBox="1">
            <a:spLocks noGrp="1" noChangeArrowheads="1"/>
          </p:cNvSpPr>
          <p:nvPr userDrawn="1"/>
        </p:nvSpPr>
        <p:spPr bwMode="auto">
          <a:xfrm>
            <a:off x="0" y="6483096"/>
            <a:ext cx="256032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10" name="subhead 1">
            <a:extLst>
              <a:ext uri="{FF2B5EF4-FFF2-40B4-BE49-F238E27FC236}">
                <a16:creationId xmlns:a16="http://schemas.microsoft.com/office/drawing/2014/main" id="{05D8BC09-70BE-4E00-8D4D-438F7E2B5BE3}"/>
              </a:ext>
            </a:extLst>
          </p:cNvPr>
          <p:cNvSpPr>
            <a:spLocks noGrp="1"/>
          </p:cNvSpPr>
          <p:nvPr>
            <p:ph sz="half" idx="10"/>
          </p:nvPr>
        </p:nvSpPr>
        <p:spPr>
          <a:xfrm>
            <a:off x="432392" y="1699531"/>
            <a:ext cx="5583865" cy="457201"/>
          </a:xfrm>
        </p:spPr>
        <p:txBody>
          <a:bodyPr/>
          <a:lstStyle>
            <a:lvl1pPr marL="0" indent="0">
              <a:buFont typeface="Wingdings" panose="05000000000000000000" pitchFamily="2" charset="2"/>
              <a:buNone/>
              <a:defRPr sz="2600"/>
            </a:lvl1pPr>
            <a:lvl2pPr marL="685800" indent="-228600">
              <a:buFont typeface="Wingdings" panose="05000000000000000000" pitchFamily="2" charset="2"/>
              <a:buChar char="Ø"/>
              <a:defRPr sz="1600"/>
            </a:lvl2pPr>
            <a:lvl3pPr marL="1143000" indent="-228600">
              <a:buFont typeface="Wingdings" panose="05000000000000000000" pitchFamily="2" charset="2"/>
              <a:buChar char="Ø"/>
              <a:defRPr sz="1400"/>
            </a:lvl3pPr>
            <a:lvl4pPr marL="1600200" indent="-228600">
              <a:buFont typeface="Wingdings" panose="05000000000000000000" pitchFamily="2" charset="2"/>
              <a:buChar char="Ø"/>
              <a:defRPr sz="1200"/>
            </a:lvl4pPr>
            <a:lvl5pPr marL="2057400" indent="-228600">
              <a:buFont typeface="Wingdings" panose="05000000000000000000" pitchFamily="2" charset="2"/>
              <a:buChar char="Ø"/>
              <a:defRPr sz="1000"/>
            </a:lvl5pPr>
          </a:lstStyle>
          <a:p>
            <a:pPr lvl="0"/>
            <a:r>
              <a:rPr lang="en-US" dirty="0"/>
              <a:t>Click to edit Master text styles</a:t>
            </a:r>
          </a:p>
        </p:txBody>
      </p:sp>
      <p:sp>
        <p:nvSpPr>
          <p:cNvPr id="11" name="subhead 2">
            <a:extLst>
              <a:ext uri="{FF2B5EF4-FFF2-40B4-BE49-F238E27FC236}">
                <a16:creationId xmlns:a16="http://schemas.microsoft.com/office/drawing/2014/main" id="{FA4036CF-074F-44D9-A928-74C63E796691}"/>
              </a:ext>
            </a:extLst>
          </p:cNvPr>
          <p:cNvSpPr>
            <a:spLocks noGrp="1"/>
          </p:cNvSpPr>
          <p:nvPr>
            <p:ph sz="half" idx="11"/>
          </p:nvPr>
        </p:nvSpPr>
        <p:spPr>
          <a:xfrm>
            <a:off x="6168655" y="1699531"/>
            <a:ext cx="5590953" cy="457201"/>
          </a:xfrm>
        </p:spPr>
        <p:txBody>
          <a:bodyPr/>
          <a:lstStyle>
            <a:lvl1pPr marL="0" indent="0">
              <a:buFont typeface="Wingdings" panose="05000000000000000000" pitchFamily="2" charset="2"/>
              <a:buNone/>
              <a:defRPr sz="2600"/>
            </a:lvl1pPr>
            <a:lvl2pPr marL="685800" indent="-228600">
              <a:buFont typeface="Wingdings" panose="05000000000000000000" pitchFamily="2" charset="2"/>
              <a:buChar char="Ø"/>
              <a:defRPr sz="1600"/>
            </a:lvl2pPr>
            <a:lvl3pPr marL="1143000" indent="-228600">
              <a:buFont typeface="Wingdings" panose="05000000000000000000" pitchFamily="2" charset="2"/>
              <a:buChar char="Ø"/>
              <a:defRPr sz="1400"/>
            </a:lvl3pPr>
            <a:lvl4pPr marL="1600200" indent="-228600">
              <a:buFont typeface="Wingdings" panose="05000000000000000000" pitchFamily="2" charset="2"/>
              <a:buChar char="Ø"/>
              <a:defRPr sz="1200"/>
            </a:lvl4pPr>
            <a:lvl5pPr marL="2057400" indent="-228600">
              <a:buFont typeface="Wingdings" panose="05000000000000000000" pitchFamily="2" charset="2"/>
              <a:buChar char="Ø"/>
              <a:defRPr sz="1000"/>
            </a:lvl5pPr>
          </a:lstStyle>
          <a:p>
            <a:pPr lvl="0"/>
            <a:r>
              <a:rPr lang="en-US" dirty="0"/>
              <a:t>Click to edit Master text styles</a:t>
            </a:r>
          </a:p>
        </p:txBody>
      </p:sp>
      <p:sp>
        <p:nvSpPr>
          <p:cNvPr id="9" name="Footnote_Label">
            <a:extLst>
              <a:ext uri="{FF2B5EF4-FFF2-40B4-BE49-F238E27FC236}">
                <a16:creationId xmlns:a16="http://schemas.microsoft.com/office/drawing/2014/main" id="{8FA02D9C-4F44-4DED-AE13-E0265C3E0015}"/>
              </a:ext>
            </a:extLst>
          </p:cNvPr>
          <p:cNvSpPr>
            <a:spLocks noGrp="1"/>
          </p:cNvSpPr>
          <p:nvPr>
            <p:ph sz="half" idx="12"/>
          </p:nvPr>
        </p:nvSpPr>
        <p:spPr>
          <a:xfrm>
            <a:off x="2560320" y="6333672"/>
            <a:ext cx="9159218" cy="457201"/>
          </a:xfrm>
        </p:spPr>
        <p:txBody>
          <a:bodyPr>
            <a:normAutofit/>
          </a:bodyPr>
          <a:lstStyle>
            <a:lvl1pPr marL="0" indent="0" algn="l">
              <a:lnSpc>
                <a:spcPct val="100000"/>
              </a:lnSpc>
              <a:buFont typeface="Wingdings" panose="05000000000000000000" pitchFamily="2" charset="2"/>
              <a:buNone/>
              <a:defRPr sz="1200" b="0"/>
            </a:lvl1pPr>
            <a:lvl2pPr marL="685800" indent="-228600">
              <a:buFont typeface="Wingdings" panose="05000000000000000000" pitchFamily="2" charset="2"/>
              <a:buChar char="Ø"/>
              <a:defRPr sz="1600"/>
            </a:lvl2pPr>
            <a:lvl3pPr marL="1143000" indent="-228600">
              <a:buFont typeface="Wingdings" panose="05000000000000000000" pitchFamily="2" charset="2"/>
              <a:buChar char="Ø"/>
              <a:defRPr sz="1400"/>
            </a:lvl3pPr>
            <a:lvl4pPr marL="1600200" indent="-228600">
              <a:buFont typeface="Wingdings" panose="05000000000000000000" pitchFamily="2" charset="2"/>
              <a:buChar char="Ø"/>
              <a:defRPr sz="1200"/>
            </a:lvl4pPr>
            <a:lvl5pPr marL="2057400" indent="-228600">
              <a:buFont typeface="Wingdings" panose="05000000000000000000" pitchFamily="2" charset="2"/>
              <a:buChar char="Ø"/>
              <a:defRPr sz="1000"/>
            </a:lvl5pPr>
          </a:lstStyle>
          <a:p>
            <a:pPr lvl="0"/>
            <a:r>
              <a:rPr lang="en-US" dirty="0"/>
              <a:t>Click to edit Master text styles</a:t>
            </a:r>
          </a:p>
        </p:txBody>
      </p:sp>
    </p:spTree>
    <p:extLst>
      <p:ext uri="{BB962C8B-B14F-4D97-AF65-F5344CB8AC3E}">
        <p14:creationId xmlns:p14="http://schemas.microsoft.com/office/powerpoint/2010/main" val="308046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_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1"/>
          <p:cNvSpPr>
            <a:spLocks noGrp="1"/>
          </p:cNvSpPr>
          <p:nvPr>
            <p:ph sz="half" idx="1"/>
          </p:nvPr>
        </p:nvSpPr>
        <p:spPr>
          <a:xfrm>
            <a:off x="435935" y="1446138"/>
            <a:ext cx="3858768" cy="5036889"/>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p:cNvSpPr>
            <a:spLocks noGrp="1"/>
          </p:cNvSpPr>
          <p:nvPr>
            <p:ph sz="half" idx="2"/>
          </p:nvPr>
        </p:nvSpPr>
        <p:spPr>
          <a:xfrm>
            <a:off x="4294703" y="1437925"/>
            <a:ext cx="3858768" cy="5034391"/>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9F78D088-4A58-45A2-AF91-3B8510ED5601}"/>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8" name="Rectangle 15">
            <a:extLst>
              <a:ext uri="{FF2B5EF4-FFF2-40B4-BE49-F238E27FC236}">
                <a16:creationId xmlns:a16="http://schemas.microsoft.com/office/drawing/2014/main" id="{8A11CD92-887F-4DE1-980E-C8F4537B8FAA}"/>
              </a:ext>
            </a:extLst>
          </p:cNvPr>
          <p:cNvSpPr txBox="1">
            <a:spLocks noGrp="1" noChangeArrowheads="1"/>
          </p:cNvSpPr>
          <p:nvPr userDrawn="1"/>
        </p:nvSpPr>
        <p:spPr bwMode="auto">
          <a:xfrm>
            <a:off x="0" y="6483096"/>
            <a:ext cx="256032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7" name="Content 3">
            <a:extLst>
              <a:ext uri="{FF2B5EF4-FFF2-40B4-BE49-F238E27FC236}">
                <a16:creationId xmlns:a16="http://schemas.microsoft.com/office/drawing/2014/main" id="{A1EF4FAB-68C1-44D0-922A-1CD2ADFF416B}"/>
              </a:ext>
            </a:extLst>
          </p:cNvPr>
          <p:cNvSpPr>
            <a:spLocks noGrp="1"/>
          </p:cNvSpPr>
          <p:nvPr>
            <p:ph sz="half" idx="10"/>
          </p:nvPr>
        </p:nvSpPr>
        <p:spPr>
          <a:xfrm>
            <a:off x="8153471" y="1450118"/>
            <a:ext cx="3858768" cy="5022198"/>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1">
            <a:extLst>
              <a:ext uri="{FF2B5EF4-FFF2-40B4-BE49-F238E27FC236}">
                <a16:creationId xmlns:a16="http://schemas.microsoft.com/office/drawing/2014/main" id="{84197EFC-8AAA-4D56-8DD6-1A2F3367BAFD}"/>
              </a:ext>
            </a:extLst>
          </p:cNvPr>
          <p:cNvSpPr txBox="1"/>
          <p:nvPr userDrawn="1"/>
        </p:nvSpPr>
        <p:spPr>
          <a:xfrm>
            <a:off x="1341128" y="1629785"/>
            <a:ext cx="2688920" cy="307777"/>
          </a:xfrm>
          <a:prstGeom prst="rect">
            <a:avLst/>
          </a:prstGeom>
          <a:noFill/>
        </p:spPr>
        <p:txBody>
          <a:bodyPr wrap="square" rtlCol="0">
            <a:spAutoFit/>
          </a:bodyPr>
          <a:lstStyle/>
          <a:p>
            <a:endParaRPr lang="en-US" sz="1400" dirty="0">
              <a:solidFill>
                <a:srgbClr val="C44A07"/>
              </a:solidFill>
              <a:latin typeface="Arial" panose="020B0604020202020204" pitchFamily="34" charset="0"/>
              <a:cs typeface="Arial" panose="020B0604020202020204" pitchFamily="34" charset="0"/>
            </a:endParaRPr>
          </a:p>
        </p:txBody>
      </p:sp>
      <p:sp>
        <p:nvSpPr>
          <p:cNvPr id="10" name="TextBox 2">
            <a:extLst>
              <a:ext uri="{FF2B5EF4-FFF2-40B4-BE49-F238E27FC236}">
                <a16:creationId xmlns:a16="http://schemas.microsoft.com/office/drawing/2014/main" id="{AE863F06-CF8B-4CF1-BF6B-1BDB6AC35FD5}"/>
              </a:ext>
            </a:extLst>
          </p:cNvPr>
          <p:cNvSpPr txBox="1"/>
          <p:nvPr userDrawn="1"/>
        </p:nvSpPr>
        <p:spPr>
          <a:xfrm>
            <a:off x="5267753" y="1629785"/>
            <a:ext cx="2688920" cy="307777"/>
          </a:xfrm>
          <a:prstGeom prst="rect">
            <a:avLst/>
          </a:prstGeom>
          <a:noFill/>
        </p:spPr>
        <p:txBody>
          <a:bodyPr wrap="square" rtlCol="0">
            <a:spAutoFit/>
          </a:bodyPr>
          <a:lstStyle/>
          <a:p>
            <a:endParaRPr lang="en-US" sz="1400" dirty="0">
              <a:solidFill>
                <a:srgbClr val="068190"/>
              </a:solidFill>
              <a:latin typeface="Arial" panose="020B0604020202020204" pitchFamily="34" charset="0"/>
              <a:cs typeface="Arial" panose="020B0604020202020204" pitchFamily="34" charset="0"/>
            </a:endParaRPr>
          </a:p>
        </p:txBody>
      </p:sp>
      <p:sp>
        <p:nvSpPr>
          <p:cNvPr id="11" name="TextBox 3">
            <a:extLst>
              <a:ext uri="{FF2B5EF4-FFF2-40B4-BE49-F238E27FC236}">
                <a16:creationId xmlns:a16="http://schemas.microsoft.com/office/drawing/2014/main" id="{4863234E-C3A9-4EB9-B544-BA39887B5041}"/>
              </a:ext>
            </a:extLst>
          </p:cNvPr>
          <p:cNvSpPr txBox="1"/>
          <p:nvPr userDrawn="1"/>
        </p:nvSpPr>
        <p:spPr>
          <a:xfrm>
            <a:off x="9179191" y="1629785"/>
            <a:ext cx="2630738" cy="307777"/>
          </a:xfrm>
          <a:prstGeom prst="rect">
            <a:avLst/>
          </a:prstGeom>
          <a:noFill/>
        </p:spPr>
        <p:txBody>
          <a:bodyPr wrap="square" rtlCol="0">
            <a:spAutoFit/>
          </a:bodyPr>
          <a:lstStyle/>
          <a:p>
            <a:endParaRPr lang="en-US" sz="1400" dirty="0">
              <a:solidFill>
                <a:srgbClr val="4F259C"/>
              </a:solidFill>
              <a:latin typeface="Arial" panose="020B0604020202020204" pitchFamily="34" charset="0"/>
              <a:cs typeface="Arial" panose="020B0604020202020204" pitchFamily="34" charset="0"/>
            </a:endParaRPr>
          </a:p>
        </p:txBody>
      </p:sp>
      <p:sp>
        <p:nvSpPr>
          <p:cNvPr id="13" name="Footnote_Label">
            <a:extLst>
              <a:ext uri="{FF2B5EF4-FFF2-40B4-BE49-F238E27FC236}">
                <a16:creationId xmlns:a16="http://schemas.microsoft.com/office/drawing/2014/main" id="{7BE4ADC2-4927-4F2A-805A-660D60334E81}"/>
              </a:ext>
            </a:extLst>
          </p:cNvPr>
          <p:cNvSpPr>
            <a:spLocks noGrp="1"/>
          </p:cNvSpPr>
          <p:nvPr>
            <p:ph sz="half" idx="11"/>
          </p:nvPr>
        </p:nvSpPr>
        <p:spPr>
          <a:xfrm>
            <a:off x="2653146" y="6510288"/>
            <a:ext cx="9162296" cy="375905"/>
          </a:xfrm>
        </p:spPr>
        <p:txBody>
          <a:bodyPr>
            <a:normAutofit/>
          </a:bodyPr>
          <a:lstStyle>
            <a:lvl1pPr marL="0" indent="0">
              <a:lnSpc>
                <a:spcPct val="100000"/>
              </a:lnSpc>
              <a:buFont typeface="Wingdings" panose="05000000000000000000" pitchFamily="2" charset="2"/>
              <a:buNone/>
              <a:defRPr sz="1200"/>
            </a:lvl1pPr>
            <a:lvl2pPr marL="457200" indent="0">
              <a:buFont typeface="Wingdings" panose="05000000000000000000" pitchFamily="2" charset="2"/>
              <a:buNone/>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p:txBody>
      </p:sp>
    </p:spTree>
    <p:extLst>
      <p:ext uri="{BB962C8B-B14F-4D97-AF65-F5344CB8AC3E}">
        <p14:creationId xmlns:p14="http://schemas.microsoft.com/office/powerpoint/2010/main" val="562487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_age_fou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1"/>
          <p:cNvSpPr>
            <a:spLocks noGrp="1"/>
          </p:cNvSpPr>
          <p:nvPr>
            <p:ph sz="half" idx="2" hasCustomPrompt="1"/>
          </p:nvPr>
        </p:nvSpPr>
        <p:spPr>
          <a:xfrm>
            <a:off x="279064" y="1441327"/>
            <a:ext cx="5449932" cy="4889668"/>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7" name="Content 2">
            <a:extLst>
              <a:ext uri="{FF2B5EF4-FFF2-40B4-BE49-F238E27FC236}">
                <a16:creationId xmlns:a16="http://schemas.microsoft.com/office/drawing/2014/main" id="{A1EF4FAB-68C1-44D0-922A-1CD2ADFF416B}"/>
              </a:ext>
            </a:extLst>
          </p:cNvPr>
          <p:cNvSpPr>
            <a:spLocks noGrp="1"/>
          </p:cNvSpPr>
          <p:nvPr>
            <p:ph sz="half" idx="10" hasCustomPrompt="1"/>
          </p:nvPr>
        </p:nvSpPr>
        <p:spPr>
          <a:xfrm>
            <a:off x="5736087" y="1442709"/>
            <a:ext cx="2738571" cy="4889667"/>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14" name="Content 3">
            <a:extLst>
              <a:ext uri="{FF2B5EF4-FFF2-40B4-BE49-F238E27FC236}">
                <a16:creationId xmlns:a16="http://schemas.microsoft.com/office/drawing/2014/main" id="{8BF538AD-FE5A-4AF7-9A80-21309DCA2A63}"/>
              </a:ext>
            </a:extLst>
          </p:cNvPr>
          <p:cNvSpPr>
            <a:spLocks noGrp="1"/>
          </p:cNvSpPr>
          <p:nvPr>
            <p:ph sz="half" idx="12" hasCustomPrompt="1"/>
          </p:nvPr>
        </p:nvSpPr>
        <p:spPr>
          <a:xfrm>
            <a:off x="8481932" y="1447991"/>
            <a:ext cx="2688920" cy="4889667"/>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15" name="Content 4">
            <a:extLst>
              <a:ext uri="{FF2B5EF4-FFF2-40B4-BE49-F238E27FC236}">
                <a16:creationId xmlns:a16="http://schemas.microsoft.com/office/drawing/2014/main" id="{D6CA4DAF-1AC0-4FFB-A2E2-393346042E4A}"/>
              </a:ext>
            </a:extLst>
          </p:cNvPr>
          <p:cNvSpPr>
            <a:spLocks noGrp="1"/>
          </p:cNvSpPr>
          <p:nvPr>
            <p:ph sz="half" idx="13" hasCustomPrompt="1"/>
          </p:nvPr>
        </p:nvSpPr>
        <p:spPr>
          <a:xfrm>
            <a:off x="11177943" y="1447546"/>
            <a:ext cx="795119" cy="4889667"/>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12" name="TextBox 11">
            <a:extLst>
              <a:ext uri="{FF2B5EF4-FFF2-40B4-BE49-F238E27FC236}">
                <a16:creationId xmlns:a16="http://schemas.microsoft.com/office/drawing/2014/main" id="{9F78D088-4A58-45A2-AF91-3B8510ED5601}"/>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8" name="Rectangle 15">
            <a:extLst>
              <a:ext uri="{FF2B5EF4-FFF2-40B4-BE49-F238E27FC236}">
                <a16:creationId xmlns:a16="http://schemas.microsoft.com/office/drawing/2014/main" id="{8A11CD92-887F-4DE1-980E-C8F4537B8FAA}"/>
              </a:ext>
            </a:extLst>
          </p:cNvPr>
          <p:cNvSpPr txBox="1">
            <a:spLocks noGrp="1" noChangeArrowheads="1"/>
          </p:cNvSpPr>
          <p:nvPr userDrawn="1"/>
        </p:nvSpPr>
        <p:spPr bwMode="auto">
          <a:xfrm>
            <a:off x="0" y="6483096"/>
            <a:ext cx="256032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9" name="TextBox 1">
            <a:extLst>
              <a:ext uri="{FF2B5EF4-FFF2-40B4-BE49-F238E27FC236}">
                <a16:creationId xmlns:a16="http://schemas.microsoft.com/office/drawing/2014/main" id="{84197EFC-8AAA-4D56-8DD6-1A2F3367BAFD}"/>
              </a:ext>
            </a:extLst>
          </p:cNvPr>
          <p:cNvSpPr txBox="1"/>
          <p:nvPr userDrawn="1"/>
        </p:nvSpPr>
        <p:spPr>
          <a:xfrm>
            <a:off x="1341128" y="1629785"/>
            <a:ext cx="2688920" cy="307777"/>
          </a:xfrm>
          <a:prstGeom prst="rect">
            <a:avLst/>
          </a:prstGeom>
          <a:noFill/>
        </p:spPr>
        <p:txBody>
          <a:bodyPr wrap="square" rtlCol="0">
            <a:spAutoFit/>
          </a:bodyPr>
          <a:lstStyle/>
          <a:p>
            <a:endParaRPr lang="en-US" sz="1400" dirty="0">
              <a:solidFill>
                <a:srgbClr val="C44A07"/>
              </a:solidFill>
              <a:latin typeface="Arial" panose="020B0604020202020204" pitchFamily="34" charset="0"/>
              <a:cs typeface="Arial" panose="020B0604020202020204" pitchFamily="34" charset="0"/>
            </a:endParaRPr>
          </a:p>
        </p:txBody>
      </p:sp>
      <p:sp>
        <p:nvSpPr>
          <p:cNvPr id="10" name="TextBox 2">
            <a:extLst>
              <a:ext uri="{FF2B5EF4-FFF2-40B4-BE49-F238E27FC236}">
                <a16:creationId xmlns:a16="http://schemas.microsoft.com/office/drawing/2014/main" id="{AE863F06-CF8B-4CF1-BF6B-1BDB6AC35FD5}"/>
              </a:ext>
            </a:extLst>
          </p:cNvPr>
          <p:cNvSpPr txBox="1"/>
          <p:nvPr userDrawn="1"/>
        </p:nvSpPr>
        <p:spPr>
          <a:xfrm>
            <a:off x="5267753" y="1629785"/>
            <a:ext cx="2688920" cy="307777"/>
          </a:xfrm>
          <a:prstGeom prst="rect">
            <a:avLst/>
          </a:prstGeom>
          <a:noFill/>
        </p:spPr>
        <p:txBody>
          <a:bodyPr wrap="square" rtlCol="0">
            <a:spAutoFit/>
          </a:bodyPr>
          <a:lstStyle/>
          <a:p>
            <a:endParaRPr lang="en-US" sz="1400" dirty="0">
              <a:solidFill>
                <a:srgbClr val="068190"/>
              </a:solidFill>
              <a:latin typeface="Arial" panose="020B0604020202020204" pitchFamily="34" charset="0"/>
              <a:cs typeface="Arial" panose="020B0604020202020204" pitchFamily="34" charset="0"/>
            </a:endParaRPr>
          </a:p>
        </p:txBody>
      </p:sp>
      <p:sp>
        <p:nvSpPr>
          <p:cNvPr id="11" name="TextBox 3">
            <a:extLst>
              <a:ext uri="{FF2B5EF4-FFF2-40B4-BE49-F238E27FC236}">
                <a16:creationId xmlns:a16="http://schemas.microsoft.com/office/drawing/2014/main" id="{4863234E-C3A9-4EB9-B544-BA39887B5041}"/>
              </a:ext>
            </a:extLst>
          </p:cNvPr>
          <p:cNvSpPr txBox="1"/>
          <p:nvPr userDrawn="1"/>
        </p:nvSpPr>
        <p:spPr>
          <a:xfrm>
            <a:off x="9179191" y="1629785"/>
            <a:ext cx="2630738" cy="307777"/>
          </a:xfrm>
          <a:prstGeom prst="rect">
            <a:avLst/>
          </a:prstGeom>
          <a:noFill/>
        </p:spPr>
        <p:txBody>
          <a:bodyPr wrap="square" rtlCol="0">
            <a:spAutoFit/>
          </a:bodyPr>
          <a:lstStyle/>
          <a:p>
            <a:endParaRPr lang="en-US" sz="1400" dirty="0">
              <a:solidFill>
                <a:srgbClr val="4F259C"/>
              </a:solidFill>
              <a:latin typeface="Arial" panose="020B0604020202020204" pitchFamily="34" charset="0"/>
              <a:cs typeface="Arial" panose="020B0604020202020204" pitchFamily="34" charset="0"/>
            </a:endParaRPr>
          </a:p>
        </p:txBody>
      </p:sp>
      <p:sp>
        <p:nvSpPr>
          <p:cNvPr id="13" name="Footnote_Label">
            <a:extLst>
              <a:ext uri="{FF2B5EF4-FFF2-40B4-BE49-F238E27FC236}">
                <a16:creationId xmlns:a16="http://schemas.microsoft.com/office/drawing/2014/main" id="{7BE4ADC2-4927-4F2A-805A-660D60334E81}"/>
              </a:ext>
            </a:extLst>
          </p:cNvPr>
          <p:cNvSpPr>
            <a:spLocks noGrp="1"/>
          </p:cNvSpPr>
          <p:nvPr>
            <p:ph sz="half" idx="11"/>
          </p:nvPr>
        </p:nvSpPr>
        <p:spPr>
          <a:xfrm>
            <a:off x="2653146" y="6491628"/>
            <a:ext cx="9162296" cy="365125"/>
          </a:xfrm>
        </p:spPr>
        <p:txBody>
          <a:bodyPr>
            <a:normAutofit/>
          </a:bodyPr>
          <a:lstStyle>
            <a:lvl1pPr marL="0" indent="0">
              <a:lnSpc>
                <a:spcPct val="100000"/>
              </a:lnSpc>
              <a:buFont typeface="Wingdings" panose="05000000000000000000" pitchFamily="2" charset="2"/>
              <a:buNone/>
              <a:defRPr sz="1200"/>
            </a:lvl1pPr>
            <a:lvl2pPr marL="457200" indent="0">
              <a:buFont typeface="Wingdings" panose="05000000000000000000" pitchFamily="2" charset="2"/>
              <a:buNone/>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p:txBody>
      </p:sp>
      <p:sp>
        <p:nvSpPr>
          <p:cNvPr id="16" name="axis_title">
            <a:extLst>
              <a:ext uri="{FF2B5EF4-FFF2-40B4-BE49-F238E27FC236}">
                <a16:creationId xmlns:a16="http://schemas.microsoft.com/office/drawing/2014/main" id="{367D342C-929B-4126-BF64-A356EA7894A2}"/>
              </a:ext>
            </a:extLst>
          </p:cNvPr>
          <p:cNvSpPr>
            <a:spLocks noGrp="1"/>
          </p:cNvSpPr>
          <p:nvPr>
            <p:ph sz="half" idx="14" hasCustomPrompt="1"/>
          </p:nvPr>
        </p:nvSpPr>
        <p:spPr>
          <a:xfrm>
            <a:off x="4870857" y="6268443"/>
            <a:ext cx="2217211" cy="256000"/>
          </a:xfrm>
          <a:ln>
            <a:solidFill>
              <a:schemeClr val="bg1"/>
            </a:solidFill>
          </a:ln>
        </p:spPr>
        <p:txBody>
          <a:bodyPr>
            <a:normAutofit/>
          </a:bodyPr>
          <a:lstStyle>
            <a:lvl1pPr marL="0" indent="0">
              <a:lnSpc>
                <a:spcPct val="100000"/>
              </a:lnSpc>
              <a:buFont typeface="Wingdings" panose="05000000000000000000" pitchFamily="2" charset="2"/>
              <a:buNone/>
              <a:defRPr sz="1200"/>
            </a:lvl1pPr>
            <a:lvl2pPr marL="457200" indent="0">
              <a:buFont typeface="Wingdings" panose="05000000000000000000" pitchFamily="2" charset="2"/>
              <a:buNone/>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Rates per 100,000 Population</a:t>
            </a:r>
          </a:p>
        </p:txBody>
      </p:sp>
    </p:spTree>
    <p:extLst>
      <p:ext uri="{BB962C8B-B14F-4D97-AF65-F5344CB8AC3E}">
        <p14:creationId xmlns:p14="http://schemas.microsoft.com/office/powerpoint/2010/main" val="3826981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_age_fiv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1"/>
          <p:cNvSpPr>
            <a:spLocks noGrp="1"/>
          </p:cNvSpPr>
          <p:nvPr>
            <p:ph sz="half" idx="1" hasCustomPrompt="1"/>
          </p:nvPr>
        </p:nvSpPr>
        <p:spPr>
          <a:xfrm>
            <a:off x="256673" y="1446139"/>
            <a:ext cx="2217211" cy="4886236"/>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4" name="Content 2"/>
          <p:cNvSpPr>
            <a:spLocks noGrp="1"/>
          </p:cNvSpPr>
          <p:nvPr>
            <p:ph sz="half" idx="2" hasCustomPrompt="1"/>
          </p:nvPr>
        </p:nvSpPr>
        <p:spPr>
          <a:xfrm>
            <a:off x="2481076" y="1441327"/>
            <a:ext cx="4369868" cy="4884386"/>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7" name="Content 3">
            <a:extLst>
              <a:ext uri="{FF2B5EF4-FFF2-40B4-BE49-F238E27FC236}">
                <a16:creationId xmlns:a16="http://schemas.microsoft.com/office/drawing/2014/main" id="{A1EF4FAB-68C1-44D0-922A-1CD2ADFF416B}"/>
              </a:ext>
            </a:extLst>
          </p:cNvPr>
          <p:cNvSpPr>
            <a:spLocks noGrp="1"/>
          </p:cNvSpPr>
          <p:nvPr>
            <p:ph sz="half" idx="10" hasCustomPrompt="1"/>
          </p:nvPr>
        </p:nvSpPr>
        <p:spPr>
          <a:xfrm>
            <a:off x="6855640" y="1442709"/>
            <a:ext cx="2310537" cy="4884385"/>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14" name="Content 4">
            <a:extLst>
              <a:ext uri="{FF2B5EF4-FFF2-40B4-BE49-F238E27FC236}">
                <a16:creationId xmlns:a16="http://schemas.microsoft.com/office/drawing/2014/main" id="{8BF538AD-FE5A-4AF7-9A80-21309DCA2A63}"/>
              </a:ext>
            </a:extLst>
          </p:cNvPr>
          <p:cNvSpPr>
            <a:spLocks noGrp="1"/>
          </p:cNvSpPr>
          <p:nvPr>
            <p:ph sz="half" idx="12" hasCustomPrompt="1"/>
          </p:nvPr>
        </p:nvSpPr>
        <p:spPr>
          <a:xfrm>
            <a:off x="9166177" y="1447991"/>
            <a:ext cx="1993100" cy="4884385"/>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15" name="Content 5">
            <a:extLst>
              <a:ext uri="{FF2B5EF4-FFF2-40B4-BE49-F238E27FC236}">
                <a16:creationId xmlns:a16="http://schemas.microsoft.com/office/drawing/2014/main" id="{D6CA4DAF-1AC0-4FFB-A2E2-393346042E4A}"/>
              </a:ext>
            </a:extLst>
          </p:cNvPr>
          <p:cNvSpPr>
            <a:spLocks noGrp="1"/>
          </p:cNvSpPr>
          <p:nvPr>
            <p:ph sz="half" idx="13" hasCustomPrompt="1"/>
          </p:nvPr>
        </p:nvSpPr>
        <p:spPr>
          <a:xfrm>
            <a:off x="11159277" y="1447546"/>
            <a:ext cx="795119" cy="4884385"/>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Object</a:t>
            </a:r>
          </a:p>
        </p:txBody>
      </p:sp>
      <p:sp>
        <p:nvSpPr>
          <p:cNvPr id="12" name="TextBox 11">
            <a:extLst>
              <a:ext uri="{FF2B5EF4-FFF2-40B4-BE49-F238E27FC236}">
                <a16:creationId xmlns:a16="http://schemas.microsoft.com/office/drawing/2014/main" id="{9F78D088-4A58-45A2-AF91-3B8510ED5601}"/>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8" name="Rectangle 15">
            <a:extLst>
              <a:ext uri="{FF2B5EF4-FFF2-40B4-BE49-F238E27FC236}">
                <a16:creationId xmlns:a16="http://schemas.microsoft.com/office/drawing/2014/main" id="{8A11CD92-887F-4DE1-980E-C8F4537B8FAA}"/>
              </a:ext>
            </a:extLst>
          </p:cNvPr>
          <p:cNvSpPr txBox="1">
            <a:spLocks noGrp="1" noChangeArrowheads="1"/>
          </p:cNvSpPr>
          <p:nvPr userDrawn="1"/>
        </p:nvSpPr>
        <p:spPr bwMode="auto">
          <a:xfrm>
            <a:off x="0" y="6483096"/>
            <a:ext cx="256032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9" name="TextBox 1">
            <a:extLst>
              <a:ext uri="{FF2B5EF4-FFF2-40B4-BE49-F238E27FC236}">
                <a16:creationId xmlns:a16="http://schemas.microsoft.com/office/drawing/2014/main" id="{84197EFC-8AAA-4D56-8DD6-1A2F3367BAFD}"/>
              </a:ext>
            </a:extLst>
          </p:cNvPr>
          <p:cNvSpPr txBox="1"/>
          <p:nvPr userDrawn="1"/>
        </p:nvSpPr>
        <p:spPr>
          <a:xfrm>
            <a:off x="1341128" y="1629785"/>
            <a:ext cx="2688920" cy="307777"/>
          </a:xfrm>
          <a:prstGeom prst="rect">
            <a:avLst/>
          </a:prstGeom>
          <a:noFill/>
        </p:spPr>
        <p:txBody>
          <a:bodyPr wrap="square" rtlCol="0">
            <a:spAutoFit/>
          </a:bodyPr>
          <a:lstStyle/>
          <a:p>
            <a:endParaRPr lang="en-US" sz="1400" dirty="0">
              <a:solidFill>
                <a:srgbClr val="C44A07"/>
              </a:solidFill>
              <a:latin typeface="Arial" panose="020B0604020202020204" pitchFamily="34" charset="0"/>
              <a:cs typeface="Arial" panose="020B0604020202020204" pitchFamily="34" charset="0"/>
            </a:endParaRPr>
          </a:p>
        </p:txBody>
      </p:sp>
      <p:sp>
        <p:nvSpPr>
          <p:cNvPr id="10" name="TextBox 2">
            <a:extLst>
              <a:ext uri="{FF2B5EF4-FFF2-40B4-BE49-F238E27FC236}">
                <a16:creationId xmlns:a16="http://schemas.microsoft.com/office/drawing/2014/main" id="{AE863F06-CF8B-4CF1-BF6B-1BDB6AC35FD5}"/>
              </a:ext>
            </a:extLst>
          </p:cNvPr>
          <p:cNvSpPr txBox="1"/>
          <p:nvPr userDrawn="1"/>
        </p:nvSpPr>
        <p:spPr>
          <a:xfrm>
            <a:off x="5267753" y="1629785"/>
            <a:ext cx="2688920" cy="307777"/>
          </a:xfrm>
          <a:prstGeom prst="rect">
            <a:avLst/>
          </a:prstGeom>
          <a:noFill/>
        </p:spPr>
        <p:txBody>
          <a:bodyPr wrap="square" rtlCol="0">
            <a:spAutoFit/>
          </a:bodyPr>
          <a:lstStyle/>
          <a:p>
            <a:endParaRPr lang="en-US" sz="1400" dirty="0">
              <a:solidFill>
                <a:srgbClr val="068190"/>
              </a:solidFill>
              <a:latin typeface="Arial" panose="020B0604020202020204" pitchFamily="34" charset="0"/>
              <a:cs typeface="Arial" panose="020B0604020202020204" pitchFamily="34" charset="0"/>
            </a:endParaRPr>
          </a:p>
        </p:txBody>
      </p:sp>
      <p:sp>
        <p:nvSpPr>
          <p:cNvPr id="11" name="TextBox 3">
            <a:extLst>
              <a:ext uri="{FF2B5EF4-FFF2-40B4-BE49-F238E27FC236}">
                <a16:creationId xmlns:a16="http://schemas.microsoft.com/office/drawing/2014/main" id="{4863234E-C3A9-4EB9-B544-BA39887B5041}"/>
              </a:ext>
            </a:extLst>
          </p:cNvPr>
          <p:cNvSpPr txBox="1"/>
          <p:nvPr userDrawn="1"/>
        </p:nvSpPr>
        <p:spPr>
          <a:xfrm>
            <a:off x="9179191" y="1629785"/>
            <a:ext cx="2630738" cy="307777"/>
          </a:xfrm>
          <a:prstGeom prst="rect">
            <a:avLst/>
          </a:prstGeom>
          <a:noFill/>
        </p:spPr>
        <p:txBody>
          <a:bodyPr wrap="square" rtlCol="0">
            <a:spAutoFit/>
          </a:bodyPr>
          <a:lstStyle/>
          <a:p>
            <a:endParaRPr lang="en-US" sz="1400" dirty="0">
              <a:solidFill>
                <a:srgbClr val="4F259C"/>
              </a:solidFill>
              <a:latin typeface="Arial" panose="020B0604020202020204" pitchFamily="34" charset="0"/>
              <a:cs typeface="Arial" panose="020B0604020202020204" pitchFamily="34" charset="0"/>
            </a:endParaRPr>
          </a:p>
        </p:txBody>
      </p:sp>
      <p:sp>
        <p:nvSpPr>
          <p:cNvPr id="13" name="Footnote_Label">
            <a:extLst>
              <a:ext uri="{FF2B5EF4-FFF2-40B4-BE49-F238E27FC236}">
                <a16:creationId xmlns:a16="http://schemas.microsoft.com/office/drawing/2014/main" id="{7BE4ADC2-4927-4F2A-805A-660D60334E81}"/>
              </a:ext>
            </a:extLst>
          </p:cNvPr>
          <p:cNvSpPr>
            <a:spLocks noGrp="1"/>
          </p:cNvSpPr>
          <p:nvPr>
            <p:ph sz="half" idx="11"/>
          </p:nvPr>
        </p:nvSpPr>
        <p:spPr>
          <a:xfrm>
            <a:off x="2653146" y="6491628"/>
            <a:ext cx="9162296" cy="365125"/>
          </a:xfrm>
        </p:spPr>
        <p:txBody>
          <a:bodyPr>
            <a:normAutofit/>
          </a:bodyPr>
          <a:lstStyle>
            <a:lvl1pPr marL="0" indent="0">
              <a:lnSpc>
                <a:spcPct val="100000"/>
              </a:lnSpc>
              <a:buFont typeface="Wingdings" panose="05000000000000000000" pitchFamily="2" charset="2"/>
              <a:buNone/>
              <a:defRPr sz="1200"/>
            </a:lvl1pPr>
            <a:lvl2pPr marL="457200" indent="0">
              <a:buFont typeface="Wingdings" panose="05000000000000000000" pitchFamily="2" charset="2"/>
              <a:buNone/>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p:txBody>
      </p:sp>
      <p:sp>
        <p:nvSpPr>
          <p:cNvPr id="16" name="axis_title">
            <a:extLst>
              <a:ext uri="{FF2B5EF4-FFF2-40B4-BE49-F238E27FC236}">
                <a16:creationId xmlns:a16="http://schemas.microsoft.com/office/drawing/2014/main" id="{367D342C-929B-4126-BF64-A356EA7894A2}"/>
              </a:ext>
            </a:extLst>
          </p:cNvPr>
          <p:cNvSpPr>
            <a:spLocks noGrp="1"/>
          </p:cNvSpPr>
          <p:nvPr>
            <p:ph sz="half" idx="14" hasCustomPrompt="1"/>
          </p:nvPr>
        </p:nvSpPr>
        <p:spPr>
          <a:xfrm>
            <a:off x="4870857" y="6262223"/>
            <a:ext cx="2217211" cy="256000"/>
          </a:xfrm>
          <a:ln>
            <a:solidFill>
              <a:schemeClr val="bg1"/>
            </a:solidFill>
          </a:ln>
        </p:spPr>
        <p:txBody>
          <a:bodyPr>
            <a:normAutofit/>
          </a:bodyPr>
          <a:lstStyle>
            <a:lvl1pPr marL="0" indent="0">
              <a:lnSpc>
                <a:spcPct val="100000"/>
              </a:lnSpc>
              <a:buFont typeface="Wingdings" panose="05000000000000000000" pitchFamily="2" charset="2"/>
              <a:buNone/>
              <a:defRPr sz="1200"/>
            </a:lvl1pPr>
            <a:lvl2pPr marL="457200" indent="0">
              <a:buFont typeface="Wingdings" panose="05000000000000000000" pitchFamily="2" charset="2"/>
              <a:buNone/>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Rates per 100,000 Population</a:t>
            </a:r>
          </a:p>
        </p:txBody>
      </p:sp>
    </p:spTree>
    <p:extLst>
      <p:ext uri="{BB962C8B-B14F-4D97-AF65-F5344CB8AC3E}">
        <p14:creationId xmlns:p14="http://schemas.microsoft.com/office/powerpoint/2010/main" val="992598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_maps_labe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1"/>
          <p:cNvSpPr>
            <a:spLocks noGrp="1"/>
          </p:cNvSpPr>
          <p:nvPr>
            <p:ph sz="half" idx="1"/>
          </p:nvPr>
        </p:nvSpPr>
        <p:spPr>
          <a:xfrm>
            <a:off x="2434555" y="1442808"/>
            <a:ext cx="4407408" cy="5401338"/>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p:cNvSpPr>
            <a:spLocks noGrp="1"/>
          </p:cNvSpPr>
          <p:nvPr>
            <p:ph sz="half" idx="2"/>
          </p:nvPr>
        </p:nvSpPr>
        <p:spPr>
          <a:xfrm>
            <a:off x="6590023" y="1442808"/>
            <a:ext cx="4407408" cy="5401338"/>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9F78D088-4A58-45A2-AF91-3B8510ED5601}"/>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16" name="Footnote_Label">
            <a:extLst>
              <a:ext uri="{FF2B5EF4-FFF2-40B4-BE49-F238E27FC236}">
                <a16:creationId xmlns:a16="http://schemas.microsoft.com/office/drawing/2014/main" id="{9F2836C3-6CB6-4B4F-ABA4-3F08B29FB203}"/>
              </a:ext>
            </a:extLst>
          </p:cNvPr>
          <p:cNvSpPr>
            <a:spLocks noGrp="1"/>
          </p:cNvSpPr>
          <p:nvPr>
            <p:ph sz="half" idx="12"/>
          </p:nvPr>
        </p:nvSpPr>
        <p:spPr>
          <a:xfrm>
            <a:off x="2560321" y="6509063"/>
            <a:ext cx="9283336" cy="338327"/>
          </a:xfrm>
        </p:spPr>
        <p:txBody>
          <a:bodyPr>
            <a:normAutofit/>
          </a:bodyPr>
          <a:lstStyle>
            <a:lvl1pPr marL="0" indent="0">
              <a:lnSpc>
                <a:spcPct val="100000"/>
              </a:lnSpc>
              <a:buFont typeface="Wingdings" panose="05000000000000000000" pitchFamily="2" charset="2"/>
              <a:buNone/>
              <a:defRPr sz="1200"/>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a:t>
            </a:r>
          </a:p>
        </p:txBody>
      </p:sp>
      <p:sp>
        <p:nvSpPr>
          <p:cNvPr id="11" name="TextBox 2">
            <a:extLst>
              <a:ext uri="{FF2B5EF4-FFF2-40B4-BE49-F238E27FC236}">
                <a16:creationId xmlns:a16="http://schemas.microsoft.com/office/drawing/2014/main" id="{46BADA8B-16A9-4B73-BB62-829F5FDFE336}"/>
              </a:ext>
            </a:extLst>
          </p:cNvPr>
          <p:cNvSpPr txBox="1"/>
          <p:nvPr userDrawn="1"/>
        </p:nvSpPr>
        <p:spPr>
          <a:xfrm>
            <a:off x="6732700" y="1624995"/>
            <a:ext cx="3883738" cy="338328"/>
          </a:xfrm>
          <a:prstGeom prst="rect">
            <a:avLst/>
          </a:prstGeom>
          <a:noFill/>
        </p:spPr>
        <p:txBody>
          <a:bodyPr wrap="square" rtlCol="0">
            <a:spAutoFit/>
          </a:bodyPr>
          <a:lstStyle/>
          <a:p>
            <a:endParaRPr lang="en-US" sz="1600" dirty="0">
              <a:solidFill>
                <a:srgbClr val="C44A07"/>
              </a:solidFill>
            </a:endParaRPr>
          </a:p>
        </p:txBody>
      </p:sp>
      <p:sp>
        <p:nvSpPr>
          <p:cNvPr id="13" name="TextBox 1">
            <a:extLst>
              <a:ext uri="{FF2B5EF4-FFF2-40B4-BE49-F238E27FC236}">
                <a16:creationId xmlns:a16="http://schemas.microsoft.com/office/drawing/2014/main" id="{1866A3DA-60AB-4D2E-A908-6923049DCEEF}"/>
              </a:ext>
            </a:extLst>
          </p:cNvPr>
          <p:cNvSpPr txBox="1"/>
          <p:nvPr userDrawn="1"/>
        </p:nvSpPr>
        <p:spPr>
          <a:xfrm>
            <a:off x="2594959" y="1624995"/>
            <a:ext cx="3866003" cy="338328"/>
          </a:xfrm>
          <a:prstGeom prst="rect">
            <a:avLst/>
          </a:prstGeom>
          <a:noFill/>
        </p:spPr>
        <p:txBody>
          <a:bodyPr wrap="square" rtlCol="0">
            <a:spAutoFit/>
          </a:bodyPr>
          <a:lstStyle/>
          <a:p>
            <a:endParaRPr lang="en-US" sz="1600" dirty="0">
              <a:solidFill>
                <a:srgbClr val="C44A07"/>
              </a:solidFill>
            </a:endParaRPr>
          </a:p>
        </p:txBody>
      </p:sp>
      <p:sp>
        <p:nvSpPr>
          <p:cNvPr id="10" name="Rectangle 15">
            <a:extLst>
              <a:ext uri="{FF2B5EF4-FFF2-40B4-BE49-F238E27FC236}">
                <a16:creationId xmlns:a16="http://schemas.microsoft.com/office/drawing/2014/main" id="{975E4BBE-A703-4FDE-A413-FB824F8D8B2B}"/>
              </a:ext>
            </a:extLst>
          </p:cNvPr>
          <p:cNvSpPr txBox="1">
            <a:spLocks noGrp="1" noChangeArrowheads="1"/>
          </p:cNvSpPr>
          <p:nvPr userDrawn="1"/>
        </p:nvSpPr>
        <p:spPr bwMode="auto">
          <a:xfrm>
            <a:off x="-44047" y="6528614"/>
            <a:ext cx="256032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Tree>
    <p:extLst>
      <p:ext uri="{BB962C8B-B14F-4D97-AF65-F5344CB8AC3E}">
        <p14:creationId xmlns:p14="http://schemas.microsoft.com/office/powerpoint/2010/main" val="464614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_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2" name="TextBox 11">
            <a:extLst>
              <a:ext uri="{FF2B5EF4-FFF2-40B4-BE49-F238E27FC236}">
                <a16:creationId xmlns:a16="http://schemas.microsoft.com/office/drawing/2014/main" id="{9F78D088-4A58-45A2-AF91-3B8510ED5601}"/>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8" name="Rectangle 15">
            <a:extLst>
              <a:ext uri="{FF2B5EF4-FFF2-40B4-BE49-F238E27FC236}">
                <a16:creationId xmlns:a16="http://schemas.microsoft.com/office/drawing/2014/main" id="{8A11CD92-887F-4DE1-980E-C8F4537B8FAA}"/>
              </a:ext>
            </a:extLst>
          </p:cNvPr>
          <p:cNvSpPr txBox="1">
            <a:spLocks noGrp="1" noChangeArrowheads="1"/>
          </p:cNvSpPr>
          <p:nvPr userDrawn="1"/>
        </p:nvSpPr>
        <p:spPr bwMode="auto">
          <a:xfrm>
            <a:off x="0" y="6483096"/>
            <a:ext cx="256032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11" name="TextBox 2">
            <a:extLst>
              <a:ext uri="{FF2B5EF4-FFF2-40B4-BE49-F238E27FC236}">
                <a16:creationId xmlns:a16="http://schemas.microsoft.com/office/drawing/2014/main" id="{46BADA8B-16A9-4B73-BB62-829F5FDFE336}"/>
              </a:ext>
            </a:extLst>
          </p:cNvPr>
          <p:cNvSpPr txBox="1"/>
          <p:nvPr userDrawn="1"/>
        </p:nvSpPr>
        <p:spPr>
          <a:xfrm>
            <a:off x="7460058" y="1400485"/>
            <a:ext cx="1636776" cy="338328"/>
          </a:xfrm>
          <a:prstGeom prst="rect">
            <a:avLst/>
          </a:prstGeom>
          <a:noFill/>
        </p:spPr>
        <p:txBody>
          <a:bodyPr wrap="square" rtlCol="0">
            <a:spAutoFit/>
          </a:bodyPr>
          <a:lstStyle/>
          <a:p>
            <a:endParaRPr lang="en-US" sz="1600" dirty="0">
              <a:solidFill>
                <a:srgbClr val="C44A07"/>
              </a:solidFill>
            </a:endParaRPr>
          </a:p>
        </p:txBody>
      </p:sp>
      <p:sp>
        <p:nvSpPr>
          <p:cNvPr id="13" name="TextBox 1">
            <a:extLst>
              <a:ext uri="{FF2B5EF4-FFF2-40B4-BE49-F238E27FC236}">
                <a16:creationId xmlns:a16="http://schemas.microsoft.com/office/drawing/2014/main" id="{1866A3DA-60AB-4D2E-A908-6923049DCEEF}"/>
              </a:ext>
            </a:extLst>
          </p:cNvPr>
          <p:cNvSpPr txBox="1"/>
          <p:nvPr userDrawn="1"/>
        </p:nvSpPr>
        <p:spPr>
          <a:xfrm>
            <a:off x="3089949" y="1433946"/>
            <a:ext cx="1636776" cy="338328"/>
          </a:xfrm>
          <a:prstGeom prst="rect">
            <a:avLst/>
          </a:prstGeom>
          <a:noFill/>
        </p:spPr>
        <p:txBody>
          <a:bodyPr wrap="square" rtlCol="0">
            <a:spAutoFit/>
          </a:bodyPr>
          <a:lstStyle/>
          <a:p>
            <a:endParaRPr lang="en-US" sz="1600" dirty="0">
              <a:solidFill>
                <a:srgbClr val="C44A07"/>
              </a:solidFill>
            </a:endParaRPr>
          </a:p>
        </p:txBody>
      </p:sp>
      <p:pic>
        <p:nvPicPr>
          <p:cNvPr id="14" name="Map" descr="County map of California with county labels">
            <a:extLst>
              <a:ext uri="{FF2B5EF4-FFF2-40B4-BE49-F238E27FC236}">
                <a16:creationId xmlns:a16="http://schemas.microsoft.com/office/drawing/2014/main" id="{7CC1B9A7-7DB4-4D18-9882-D70EE5D871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9855" t="3604" r="19855" b="3604"/>
          <a:stretch>
            <a:fillRect/>
          </a:stretch>
        </p:blipFill>
        <p:spPr bwMode="auto">
          <a:xfrm>
            <a:off x="4329781" y="417096"/>
            <a:ext cx="603770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842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Box 7">
            <a:extLst>
              <a:ext uri="{FF2B5EF4-FFF2-40B4-BE49-F238E27FC236}">
                <a16:creationId xmlns:a16="http://schemas.microsoft.com/office/drawing/2014/main" id="{DAE67BCB-706C-45F9-9AE3-3910D3E7ED80}"/>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6" name="Rectangle 15">
            <a:extLst>
              <a:ext uri="{FF2B5EF4-FFF2-40B4-BE49-F238E27FC236}">
                <a16:creationId xmlns:a16="http://schemas.microsoft.com/office/drawing/2014/main" id="{71C04260-9FE6-4EC4-9566-8622A6B99FAB}"/>
              </a:ext>
            </a:extLst>
          </p:cNvPr>
          <p:cNvSpPr txBox="1">
            <a:spLocks noGrp="1" noChangeArrowheads="1"/>
          </p:cNvSpPr>
          <p:nvPr userDrawn="1"/>
        </p:nvSpPr>
        <p:spPr bwMode="auto">
          <a:xfrm>
            <a:off x="0" y="6483096"/>
            <a:ext cx="256032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Tree>
    <p:extLst>
      <p:ext uri="{BB962C8B-B14F-4D97-AF65-F5344CB8AC3E}">
        <p14:creationId xmlns:p14="http://schemas.microsoft.com/office/powerpoint/2010/main" val="424752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70B8FD-4E78-4B35-A716-A5D95B51713B}" type="datetimeFigureOut">
              <a:rPr lang="en-US" smtClean="0"/>
              <a:t>9/21/2023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FAFFD04-74A2-44C9-8AFA-777260B00FD3}" type="slidenum">
              <a:rPr lang="en-US" smtClean="0"/>
              <a:t>‹#›</a:t>
            </a:fld>
            <a:endParaRPr lang="en-US"/>
          </a:p>
        </p:txBody>
      </p:sp>
    </p:spTree>
    <p:extLst>
      <p:ext uri="{BB962C8B-B14F-4D97-AF65-F5344CB8AC3E}">
        <p14:creationId xmlns:p14="http://schemas.microsoft.com/office/powerpoint/2010/main" val="197040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_Title">
    <p:spTree>
      <p:nvGrpSpPr>
        <p:cNvPr id="1" name=""/>
        <p:cNvGrpSpPr/>
        <p:nvPr/>
      </p:nvGrpSpPr>
      <p:grpSpPr>
        <a:xfrm>
          <a:off x="0" y="0"/>
          <a:ext cx="0" cy="0"/>
          <a:chOff x="0" y="0"/>
          <a:chExt cx="0" cy="0"/>
        </a:xfrm>
      </p:grpSpPr>
      <p:sp>
        <p:nvSpPr>
          <p:cNvPr id="10" name="Rectangle 9"/>
          <p:cNvSpPr/>
          <p:nvPr userDrawn="1"/>
        </p:nvSpPr>
        <p:spPr>
          <a:xfrm>
            <a:off x="256673" y="5341121"/>
            <a:ext cx="11713464" cy="1240153"/>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Bahnschrift SemiBold SemiConden" panose="020B0502040204020203" pitchFamily="34" charset="0"/>
            </a:endParaRPr>
          </a:p>
        </p:txBody>
      </p:sp>
      <p:sp>
        <p:nvSpPr>
          <p:cNvPr id="9" name="Rectangle 8"/>
          <p:cNvSpPr/>
          <p:nvPr userDrawn="1"/>
        </p:nvSpPr>
        <p:spPr>
          <a:xfrm>
            <a:off x="256673" y="417095"/>
            <a:ext cx="11713464" cy="47531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Bahnschrift SemiBold SemiConden" panose="020B0502040204020203" pitchFamily="34" charset="0"/>
            </a:endParaRPr>
          </a:p>
        </p:txBody>
      </p:sp>
      <p:sp>
        <p:nvSpPr>
          <p:cNvPr id="2" name="Title 1"/>
          <p:cNvSpPr>
            <a:spLocks noGrp="1"/>
          </p:cNvSpPr>
          <p:nvPr>
            <p:ph type="ctrTitle" hasCustomPrompt="1"/>
          </p:nvPr>
        </p:nvSpPr>
        <p:spPr>
          <a:xfrm>
            <a:off x="567070" y="1754631"/>
            <a:ext cx="11057860" cy="2078037"/>
          </a:xfrm>
        </p:spPr>
        <p:txBody>
          <a:bodyPr anchor="ctr">
            <a:normAutofit/>
          </a:bodyPr>
          <a:lstStyle>
            <a:lvl1pPr algn="ctr">
              <a:defRPr sz="6000" b="1">
                <a:latin typeface="+mj-lt"/>
              </a:defRPr>
            </a:lvl1pPr>
          </a:lstStyle>
          <a:p>
            <a:r>
              <a:rPr lang="en-US" dirty="0"/>
              <a:t>Primary title goes here</a:t>
            </a:r>
          </a:p>
        </p:txBody>
      </p:sp>
      <p:sp>
        <p:nvSpPr>
          <p:cNvPr id="11" name="Report Name">
            <a:extLst>
              <a:ext uri="{FF2B5EF4-FFF2-40B4-BE49-F238E27FC236}">
                <a16:creationId xmlns:a16="http://schemas.microsoft.com/office/drawing/2014/main" id="{3144ABBE-DADB-444D-88EC-635C59B333CE}"/>
              </a:ext>
            </a:extLst>
          </p:cNvPr>
          <p:cNvSpPr txBox="1">
            <a:spLocks/>
          </p:cNvSpPr>
          <p:nvPr userDrawn="1"/>
        </p:nvSpPr>
        <p:spPr bwMode="auto">
          <a:xfrm>
            <a:off x="221863" y="6221088"/>
            <a:ext cx="3472543" cy="43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Arial" charset="0"/>
              </a:defRPr>
            </a:lvl2pPr>
            <a:lvl3pPr algn="ctr" rtl="0" eaLnBrk="0" fontAlgn="base" hangingPunct="0">
              <a:spcBef>
                <a:spcPct val="0"/>
              </a:spcBef>
              <a:spcAft>
                <a:spcPct val="0"/>
              </a:spcAft>
              <a:defRPr sz="4000" b="1">
                <a:solidFill>
                  <a:schemeClr val="tx1"/>
                </a:solidFill>
                <a:latin typeface="Arial" charset="0"/>
              </a:defRPr>
            </a:lvl3pPr>
            <a:lvl4pPr algn="ctr" rtl="0" eaLnBrk="0" fontAlgn="base" hangingPunct="0">
              <a:spcBef>
                <a:spcPct val="0"/>
              </a:spcBef>
              <a:spcAft>
                <a:spcPct val="0"/>
              </a:spcAft>
              <a:defRPr sz="4000" b="1">
                <a:solidFill>
                  <a:schemeClr val="tx1"/>
                </a:solidFill>
                <a:latin typeface="Arial" charset="0"/>
              </a:defRPr>
            </a:lvl4pPr>
            <a:lvl5pPr algn="ctr" rtl="0" eaLnBrk="0" fontAlgn="base" hangingPunct="0">
              <a:spcBef>
                <a:spcPct val="0"/>
              </a:spcBef>
              <a:spcAft>
                <a:spcPct val="0"/>
              </a:spcAft>
              <a:defRPr sz="4000" b="1">
                <a:solidFill>
                  <a:schemeClr val="tx1"/>
                </a:solidFill>
                <a:latin typeface="Arial" charset="0"/>
              </a:defRPr>
            </a:lvl5pPr>
            <a:lvl6pPr marL="457200" algn="ctr" rtl="0" fontAlgn="base">
              <a:spcBef>
                <a:spcPct val="0"/>
              </a:spcBef>
              <a:spcAft>
                <a:spcPct val="0"/>
              </a:spcAft>
              <a:defRPr sz="4000" b="1">
                <a:solidFill>
                  <a:schemeClr val="tx1"/>
                </a:solidFill>
                <a:latin typeface="Arial" charset="0"/>
              </a:defRPr>
            </a:lvl6pPr>
            <a:lvl7pPr marL="914400" algn="ctr" rtl="0" fontAlgn="base">
              <a:spcBef>
                <a:spcPct val="0"/>
              </a:spcBef>
              <a:spcAft>
                <a:spcPct val="0"/>
              </a:spcAft>
              <a:defRPr sz="4000" b="1">
                <a:solidFill>
                  <a:schemeClr val="tx1"/>
                </a:solidFill>
                <a:latin typeface="Arial" charset="0"/>
              </a:defRPr>
            </a:lvl7pPr>
            <a:lvl8pPr marL="1371600" algn="ctr" rtl="0" fontAlgn="base">
              <a:spcBef>
                <a:spcPct val="0"/>
              </a:spcBef>
              <a:spcAft>
                <a:spcPct val="0"/>
              </a:spcAft>
              <a:defRPr sz="4000" b="1">
                <a:solidFill>
                  <a:schemeClr val="tx1"/>
                </a:solidFill>
                <a:latin typeface="Arial" charset="0"/>
              </a:defRPr>
            </a:lvl8pPr>
            <a:lvl9pPr marL="1828800" algn="ctr" rtl="0" fontAlgn="base">
              <a:spcBef>
                <a:spcPct val="0"/>
              </a:spcBef>
              <a:spcAft>
                <a:spcPct val="0"/>
              </a:spcAft>
              <a:defRPr sz="4000" b="1">
                <a:solidFill>
                  <a:schemeClr val="tx1"/>
                </a:solidFill>
                <a:latin typeface="Arial" charset="0"/>
              </a:defRPr>
            </a:lvl9pPr>
          </a:lstStyle>
          <a:p>
            <a:pPr algn="l" eaLnBrk="1" hangingPunct="1"/>
            <a:r>
              <a:rPr lang="en-US" sz="1600" b="0" i="0" dirty="0">
                <a:solidFill>
                  <a:srgbClr val="0070C0"/>
                </a:solidFill>
                <a:latin typeface="+mn-lt"/>
              </a:rPr>
              <a:t>California STI Surveillance 2021</a:t>
            </a:r>
          </a:p>
        </p:txBody>
      </p:sp>
      <p:sp>
        <p:nvSpPr>
          <p:cNvPr id="6" name="rev_date">
            <a:extLst>
              <a:ext uri="{FF2B5EF4-FFF2-40B4-BE49-F238E27FC236}">
                <a16:creationId xmlns:a16="http://schemas.microsoft.com/office/drawing/2014/main" id="{443D83F8-C26C-4454-BDCD-B74885B14874}"/>
              </a:ext>
            </a:extLst>
          </p:cNvPr>
          <p:cNvSpPr txBox="1">
            <a:spLocks/>
          </p:cNvSpPr>
          <p:nvPr userDrawn="1"/>
        </p:nvSpPr>
        <p:spPr bwMode="auto">
          <a:xfrm>
            <a:off x="9739921" y="6221088"/>
            <a:ext cx="2320444" cy="43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Arial" charset="0"/>
              </a:defRPr>
            </a:lvl2pPr>
            <a:lvl3pPr algn="ctr" rtl="0" eaLnBrk="0" fontAlgn="base" hangingPunct="0">
              <a:spcBef>
                <a:spcPct val="0"/>
              </a:spcBef>
              <a:spcAft>
                <a:spcPct val="0"/>
              </a:spcAft>
              <a:defRPr sz="4000" b="1">
                <a:solidFill>
                  <a:schemeClr val="tx1"/>
                </a:solidFill>
                <a:latin typeface="Arial" charset="0"/>
              </a:defRPr>
            </a:lvl3pPr>
            <a:lvl4pPr algn="ctr" rtl="0" eaLnBrk="0" fontAlgn="base" hangingPunct="0">
              <a:spcBef>
                <a:spcPct val="0"/>
              </a:spcBef>
              <a:spcAft>
                <a:spcPct val="0"/>
              </a:spcAft>
              <a:defRPr sz="4000" b="1">
                <a:solidFill>
                  <a:schemeClr val="tx1"/>
                </a:solidFill>
                <a:latin typeface="Arial" charset="0"/>
              </a:defRPr>
            </a:lvl4pPr>
            <a:lvl5pPr algn="ctr" rtl="0" eaLnBrk="0" fontAlgn="base" hangingPunct="0">
              <a:spcBef>
                <a:spcPct val="0"/>
              </a:spcBef>
              <a:spcAft>
                <a:spcPct val="0"/>
              </a:spcAft>
              <a:defRPr sz="4000" b="1">
                <a:solidFill>
                  <a:schemeClr val="tx1"/>
                </a:solidFill>
                <a:latin typeface="Arial" charset="0"/>
              </a:defRPr>
            </a:lvl5pPr>
            <a:lvl6pPr marL="457200" algn="ctr" rtl="0" fontAlgn="base">
              <a:spcBef>
                <a:spcPct val="0"/>
              </a:spcBef>
              <a:spcAft>
                <a:spcPct val="0"/>
              </a:spcAft>
              <a:defRPr sz="4000" b="1">
                <a:solidFill>
                  <a:schemeClr val="tx1"/>
                </a:solidFill>
                <a:latin typeface="Arial" charset="0"/>
              </a:defRPr>
            </a:lvl6pPr>
            <a:lvl7pPr marL="914400" algn="ctr" rtl="0" fontAlgn="base">
              <a:spcBef>
                <a:spcPct val="0"/>
              </a:spcBef>
              <a:spcAft>
                <a:spcPct val="0"/>
              </a:spcAft>
              <a:defRPr sz="4000" b="1">
                <a:solidFill>
                  <a:schemeClr val="tx1"/>
                </a:solidFill>
                <a:latin typeface="Arial" charset="0"/>
              </a:defRPr>
            </a:lvl7pPr>
            <a:lvl8pPr marL="1371600" algn="ctr" rtl="0" fontAlgn="base">
              <a:spcBef>
                <a:spcPct val="0"/>
              </a:spcBef>
              <a:spcAft>
                <a:spcPct val="0"/>
              </a:spcAft>
              <a:defRPr sz="4000" b="1">
                <a:solidFill>
                  <a:schemeClr val="tx1"/>
                </a:solidFill>
                <a:latin typeface="Arial" charset="0"/>
              </a:defRPr>
            </a:lvl8pPr>
            <a:lvl9pPr marL="1828800" algn="ctr" rtl="0" fontAlgn="base">
              <a:spcBef>
                <a:spcPct val="0"/>
              </a:spcBef>
              <a:spcAft>
                <a:spcPct val="0"/>
              </a:spcAft>
              <a:defRPr sz="4000" b="1">
                <a:solidFill>
                  <a:schemeClr val="tx1"/>
                </a:solidFill>
                <a:latin typeface="Arial" charset="0"/>
              </a:defRPr>
            </a:lvl9pPr>
          </a:lstStyle>
          <a:p>
            <a:pPr algn="l" eaLnBrk="1" hangingPunct="1"/>
            <a:r>
              <a:rPr lang="en-US" sz="1400" b="0" i="0" dirty="0">
                <a:solidFill>
                  <a:srgbClr val="0070C0"/>
                </a:solidFill>
                <a:latin typeface="+mn-lt"/>
              </a:rPr>
              <a:t> </a:t>
            </a:r>
          </a:p>
        </p:txBody>
      </p:sp>
    </p:spTree>
    <p:extLst>
      <p:ext uri="{BB962C8B-B14F-4D97-AF65-F5344CB8AC3E}">
        <p14:creationId xmlns:p14="http://schemas.microsoft.com/office/powerpoint/2010/main" val="3117746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bble slide">
    <p:spTree>
      <p:nvGrpSpPr>
        <p:cNvPr id="1" name=""/>
        <p:cNvGrpSpPr/>
        <p:nvPr/>
      </p:nvGrpSpPr>
      <p:grpSpPr>
        <a:xfrm>
          <a:off x="0" y="0"/>
          <a:ext cx="0" cy="0"/>
          <a:chOff x="0" y="0"/>
          <a:chExt cx="0" cy="0"/>
        </a:xfrm>
      </p:grpSpPr>
      <p:sp>
        <p:nvSpPr>
          <p:cNvPr id="6" name="Oval 5"/>
          <p:cNvSpPr/>
          <p:nvPr userDrawn="1"/>
        </p:nvSpPr>
        <p:spPr>
          <a:xfrm>
            <a:off x="1844937" y="503351"/>
            <a:ext cx="822960" cy="819288"/>
          </a:xfrm>
          <a:prstGeom prst="ellipse">
            <a:avLst/>
          </a:prstGeom>
          <a:solidFill>
            <a:srgbClr val="C4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w="0"/>
              <a:solidFill>
                <a:schemeClr val="bg1"/>
              </a:solidFill>
              <a:effectLst>
                <a:outerShdw blurRad="38100" dist="19050" dir="2700000" algn="tl" rotWithShape="0">
                  <a:schemeClr val="dk1">
                    <a:alpha val="40000"/>
                  </a:schemeClr>
                </a:outerShdw>
              </a:effectLst>
            </a:endParaRPr>
          </a:p>
        </p:txBody>
      </p:sp>
      <p:sp>
        <p:nvSpPr>
          <p:cNvPr id="2" name="Title 1"/>
          <p:cNvSpPr>
            <a:spLocks noGrp="1"/>
          </p:cNvSpPr>
          <p:nvPr>
            <p:ph type="title" hasCustomPrompt="1"/>
          </p:nvPr>
        </p:nvSpPr>
        <p:spPr>
          <a:xfrm>
            <a:off x="240631" y="406079"/>
            <a:ext cx="11710737" cy="1016850"/>
          </a:xfrm>
        </p:spPr>
        <p:txBody>
          <a:bodyPr>
            <a:normAutofit/>
          </a:bodyPr>
          <a:lstStyle>
            <a:lvl1pPr algn="l">
              <a:defRPr sz="3600" b="0" i="0" baseline="0">
                <a:latin typeface="+mj-lt"/>
              </a:defRPr>
            </a:lvl1pPr>
          </a:lstStyle>
          <a:p>
            <a:r>
              <a:rPr lang="en-US" dirty="0"/>
              <a:t>Criteria  d)1  : The rest of the text here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70B8FD-4E78-4B35-A716-A5D95B51713B}" type="datetimeFigureOut">
              <a:rPr lang="en-US" smtClean="0"/>
              <a:t>9/21/2023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FAFFD04-74A2-44C9-8AFA-777260B00FD3}" type="slidenum">
              <a:rPr lang="en-US" smtClean="0"/>
              <a:t>‹#›</a:t>
            </a:fld>
            <a:endParaRPr lang="en-US"/>
          </a:p>
        </p:txBody>
      </p:sp>
    </p:spTree>
    <p:extLst>
      <p:ext uri="{BB962C8B-B14F-4D97-AF65-F5344CB8AC3E}">
        <p14:creationId xmlns:p14="http://schemas.microsoft.com/office/powerpoint/2010/main" val="1620046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bble 2">
    <p:spTree>
      <p:nvGrpSpPr>
        <p:cNvPr id="1" name=""/>
        <p:cNvGrpSpPr/>
        <p:nvPr/>
      </p:nvGrpSpPr>
      <p:grpSpPr>
        <a:xfrm>
          <a:off x="0" y="0"/>
          <a:ext cx="0" cy="0"/>
          <a:chOff x="0" y="0"/>
          <a:chExt cx="0" cy="0"/>
        </a:xfrm>
      </p:grpSpPr>
      <p:sp>
        <p:nvSpPr>
          <p:cNvPr id="12" name="Date Placeholder 1"/>
          <p:cNvSpPr>
            <a:spLocks noGrp="1"/>
          </p:cNvSpPr>
          <p:nvPr>
            <p:ph type="dt" sz="half" idx="10"/>
          </p:nvPr>
        </p:nvSpPr>
        <p:spPr>
          <a:xfrm>
            <a:off x="838200" y="6356350"/>
            <a:ext cx="2743200" cy="365125"/>
          </a:xfrm>
          <a:prstGeom prst="rect">
            <a:avLst/>
          </a:prstGeom>
        </p:spPr>
        <p:txBody>
          <a:bodyPr/>
          <a:lstStyle/>
          <a:p>
            <a:fld id="{EC70B8FD-4E78-4B35-A716-A5D95B51713B}" type="datetimeFigureOut">
              <a:rPr lang="en-US" smtClean="0"/>
              <a:t>9/21/2023</a:t>
            </a:fld>
            <a:endParaRPr lang="en-US"/>
          </a:p>
        </p:txBody>
      </p:sp>
      <p:sp>
        <p:nvSpPr>
          <p:cNvPr id="1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14" name="Slide Number Placeholder 3"/>
          <p:cNvSpPr>
            <a:spLocks noGrp="1"/>
          </p:cNvSpPr>
          <p:nvPr>
            <p:ph type="sldNum" sz="quarter" idx="12"/>
          </p:nvPr>
        </p:nvSpPr>
        <p:spPr>
          <a:xfrm>
            <a:off x="8610600" y="6356350"/>
            <a:ext cx="2743200" cy="365125"/>
          </a:xfrm>
          <a:prstGeom prst="rect">
            <a:avLst/>
          </a:prstGeom>
        </p:spPr>
        <p:txBody>
          <a:bodyPr/>
          <a:lstStyle/>
          <a:p>
            <a:fld id="{EFAFFD04-74A2-44C9-8AFA-777260B00FD3}" type="slidenum">
              <a:rPr lang="en-US" smtClean="0"/>
              <a:t>‹#›</a:t>
            </a:fld>
            <a:endParaRPr lang="en-US"/>
          </a:p>
        </p:txBody>
      </p:sp>
      <p:sp>
        <p:nvSpPr>
          <p:cNvPr id="7" name="Oval 6"/>
          <p:cNvSpPr/>
          <p:nvPr userDrawn="1"/>
        </p:nvSpPr>
        <p:spPr>
          <a:xfrm>
            <a:off x="3091203" y="523356"/>
            <a:ext cx="822960" cy="819288"/>
          </a:xfrm>
          <a:prstGeom prst="ellipse">
            <a:avLst/>
          </a:prstGeom>
          <a:solidFill>
            <a:srgbClr val="C4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w="0"/>
              <a:solidFill>
                <a:schemeClr val="bg1"/>
              </a:solidFill>
              <a:effectLst>
                <a:outerShdw blurRad="38100" dist="19050" dir="2700000" algn="tl" rotWithShape="0">
                  <a:schemeClr val="dk1">
                    <a:alpha val="40000"/>
                  </a:schemeClr>
                </a:outerShdw>
              </a:effectLst>
            </a:endParaRPr>
          </a:p>
        </p:txBody>
      </p:sp>
      <p:sp>
        <p:nvSpPr>
          <p:cNvPr id="2" name="Title 1"/>
          <p:cNvSpPr>
            <a:spLocks noGrp="1"/>
          </p:cNvSpPr>
          <p:nvPr>
            <p:ph type="title" hasCustomPrompt="1"/>
          </p:nvPr>
        </p:nvSpPr>
        <p:spPr/>
        <p:txBody>
          <a:bodyPr/>
          <a:lstStyle>
            <a:lvl1pPr>
              <a:defRPr/>
            </a:lvl1pPr>
          </a:lstStyle>
          <a:p>
            <a:r>
              <a:rPr lang="en-US" dirty="0"/>
              <a:t>Requirement  1)  : Text here </a:t>
            </a:r>
          </a:p>
        </p:txBody>
      </p:sp>
    </p:spTree>
    <p:extLst>
      <p:ext uri="{BB962C8B-B14F-4D97-AF65-F5344CB8AC3E}">
        <p14:creationId xmlns:p14="http://schemas.microsoft.com/office/powerpoint/2010/main" val="2660758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70B8FD-4E78-4B35-A716-A5D95B51713B}"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AFFD04-74A2-44C9-8AFA-777260B00FD3}" type="slidenum">
              <a:rPr lang="en-US" smtClean="0"/>
              <a:t>‹#›</a:t>
            </a:fld>
            <a:endParaRPr lang="en-US"/>
          </a:p>
        </p:txBody>
      </p:sp>
    </p:spTree>
    <p:extLst>
      <p:ext uri="{BB962C8B-B14F-4D97-AF65-F5344CB8AC3E}">
        <p14:creationId xmlns:p14="http://schemas.microsoft.com/office/powerpoint/2010/main" val="2001040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70B8FD-4E78-4B35-A716-A5D95B51713B}"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AFFD04-74A2-44C9-8AFA-777260B00FD3}" type="slidenum">
              <a:rPr lang="en-US" smtClean="0"/>
              <a:t>‹#›</a:t>
            </a:fld>
            <a:endParaRPr lang="en-US"/>
          </a:p>
        </p:txBody>
      </p:sp>
    </p:spTree>
    <p:extLst>
      <p:ext uri="{BB962C8B-B14F-4D97-AF65-F5344CB8AC3E}">
        <p14:creationId xmlns:p14="http://schemas.microsoft.com/office/powerpoint/2010/main" val="776889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70B8FD-4E78-4B35-A716-A5D95B51713B}"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AFFD04-74A2-44C9-8AFA-777260B00FD3}" type="slidenum">
              <a:rPr lang="en-US" smtClean="0"/>
              <a:t>‹#›</a:t>
            </a:fld>
            <a:endParaRPr lang="en-US"/>
          </a:p>
        </p:txBody>
      </p:sp>
    </p:spTree>
    <p:extLst>
      <p:ext uri="{BB962C8B-B14F-4D97-AF65-F5344CB8AC3E}">
        <p14:creationId xmlns:p14="http://schemas.microsoft.com/office/powerpoint/2010/main" val="1039095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4" name="Straight Arrow Connector 5" descr="Decorative border lines for left side of slide"/>
          <p:cNvCxnSpPr>
            <a:cxnSpLocks noChangeShapeType="1"/>
          </p:cNvCxnSpPr>
          <p:nvPr userDrawn="1"/>
        </p:nvCxnSpPr>
        <p:spPr bwMode="auto">
          <a:xfrm rot="5400000">
            <a:off x="-2464551" y="2590536"/>
            <a:ext cx="5183188" cy="2116"/>
          </a:xfrm>
          <a:prstGeom prst="straightConnector1">
            <a:avLst/>
          </a:prstGeom>
          <a:noFill/>
          <a:ln w="28575" algn="ctr">
            <a:solidFill>
              <a:srgbClr val="0167BB"/>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 name="Straight Arrow Connector 7" descr="Decorative border lines for left side of slide"/>
          <p:cNvCxnSpPr>
            <a:cxnSpLocks noChangeShapeType="1"/>
          </p:cNvCxnSpPr>
          <p:nvPr userDrawn="1"/>
        </p:nvCxnSpPr>
        <p:spPr bwMode="auto">
          <a:xfrm rot="5400000">
            <a:off x="-2474203" y="2781036"/>
            <a:ext cx="5564188" cy="2117"/>
          </a:xfrm>
          <a:prstGeom prst="straightConnector1">
            <a:avLst/>
          </a:prstGeom>
          <a:noFill/>
          <a:ln w="28575" algn="ctr">
            <a:solidFill>
              <a:srgbClr val="658313"/>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Straight Arrow Connector 8" descr="Decorative border line for top of slide"/>
          <p:cNvCxnSpPr>
            <a:cxnSpLocks noChangeShapeType="1"/>
          </p:cNvCxnSpPr>
          <p:nvPr userDrawn="1"/>
        </p:nvCxnSpPr>
        <p:spPr bwMode="auto">
          <a:xfrm>
            <a:off x="0" y="133350"/>
            <a:ext cx="10363200" cy="1588"/>
          </a:xfrm>
          <a:prstGeom prst="straightConnector1">
            <a:avLst/>
          </a:prstGeom>
          <a:noFill/>
          <a:ln w="28575" algn="ctr">
            <a:solidFill>
              <a:srgbClr val="E4731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0000" dir="5400000" rotWithShape="0">
                    <a:srgbClr val="000000">
                      <a:alpha val="37999"/>
                    </a:srgbClr>
                  </a:outerShdw>
                </a:effectLst>
              </a14:hiddenEffects>
            </a:ext>
          </a:extLst>
        </p:spPr>
      </p:cxnSp>
      <p:sp>
        <p:nvSpPr>
          <p:cNvPr id="9" name="Title 1"/>
          <p:cNvSpPr>
            <a:spLocks noGrp="1"/>
          </p:cNvSpPr>
          <p:nvPr>
            <p:ph type="title"/>
          </p:nvPr>
        </p:nvSpPr>
        <p:spPr>
          <a:xfrm>
            <a:off x="365760" y="64008"/>
            <a:ext cx="11704320" cy="914400"/>
          </a:xfrm>
        </p:spPr>
        <p:txBody>
          <a:bodyPr>
            <a:normAutofit/>
          </a:bodyPr>
          <a:lstStyle>
            <a:lvl1pPr>
              <a:defRPr sz="3200"/>
            </a:lvl1pPr>
          </a:lstStyle>
          <a:p>
            <a:r>
              <a:rPr lang="en-US"/>
              <a:t>Click to edit Master title style</a:t>
            </a:r>
          </a:p>
        </p:txBody>
      </p:sp>
      <p:pic>
        <p:nvPicPr>
          <p:cNvPr id="13" name="Picture 7" descr="Logo-CDPH #1">
            <a:extLst>
              <a:ext uri="{FF2B5EF4-FFF2-40B4-BE49-F238E27FC236}">
                <a16:creationId xmlns:a16="http://schemas.microsoft.com/office/drawing/2014/main" id="{67594F4C-6396-4D4E-9016-68A25A2CDD3B}"/>
              </a:ext>
            </a:extLst>
          </p:cNvPr>
          <p:cNvPicPr>
            <a:picLocks noChangeAspect="1" noChangeArrowheads="1"/>
          </p:cNvPicPr>
          <p:nvPr userDrawn="1"/>
        </p:nvPicPr>
        <p:blipFill>
          <a:blip r:embed="rId2">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256673" y="5887684"/>
            <a:ext cx="860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CFC0CDA-7784-4E43-A4D3-1F948158443D}"/>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15" name="Rectangle 15">
            <a:extLst>
              <a:ext uri="{FF2B5EF4-FFF2-40B4-BE49-F238E27FC236}">
                <a16:creationId xmlns:a16="http://schemas.microsoft.com/office/drawing/2014/main" id="{582A6C20-15E6-4C97-8E3F-86BC33084870}"/>
              </a:ext>
            </a:extLst>
          </p:cNvPr>
          <p:cNvSpPr txBox="1">
            <a:spLocks noGrp="1" noChangeArrowheads="1"/>
          </p:cNvSpPr>
          <p:nvPr userDrawn="1"/>
        </p:nvSpPr>
        <p:spPr bwMode="auto">
          <a:xfrm>
            <a:off x="0" y="6562725"/>
            <a:ext cx="154605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sz="1000" b="1" dirty="0">
                <a:solidFill>
                  <a:srgbClr val="0167BB"/>
                </a:solidFill>
                <a:latin typeface="Arial" charset="0"/>
              </a:rPr>
              <a:t>STD Control Branch</a:t>
            </a:r>
          </a:p>
        </p:txBody>
      </p:sp>
    </p:spTree>
    <p:extLst>
      <p:ext uri="{BB962C8B-B14F-4D97-AF65-F5344CB8AC3E}">
        <p14:creationId xmlns:p14="http://schemas.microsoft.com/office/powerpoint/2010/main" val="377812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nd_Content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1"/>
          <p:cNvSpPr>
            <a:spLocks noGrp="1"/>
          </p:cNvSpPr>
          <p:nvPr>
            <p:ph idx="1"/>
          </p:nvPr>
        </p:nvSpPr>
        <p:spPr>
          <a:xfrm>
            <a:off x="414670" y="1533805"/>
            <a:ext cx="11387470" cy="4630718"/>
          </a:xfrm>
        </p:spPr>
        <p:txBody>
          <a:bodyPr/>
          <a:lstStyle>
            <a:lvl1pPr marL="228600" indent="-228600">
              <a:buFont typeface="Wingdings" panose="05000000000000000000" pitchFamily="2" charset="2"/>
              <a:buChar char="Ø"/>
              <a:defRPr/>
            </a:lvl1pPr>
            <a:lvl2pPr marL="685800" indent="-228600">
              <a:buFont typeface="Wingdings" panose="05000000000000000000" pitchFamily="2" charset="2"/>
              <a:buChar char="Ø"/>
              <a:defRPr sz="1350"/>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6C6A28A0-0ED0-4447-939E-B4E47DED0A26}"/>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10" name="rev_label">
            <a:extLst>
              <a:ext uri="{FF2B5EF4-FFF2-40B4-BE49-F238E27FC236}">
                <a16:creationId xmlns:a16="http://schemas.microsoft.com/office/drawing/2014/main" id="{4F9C54E4-E633-4AFF-9D10-FEC34B7D6399}"/>
              </a:ext>
            </a:extLst>
          </p:cNvPr>
          <p:cNvSpPr txBox="1">
            <a:spLocks noGrp="1" noChangeArrowheads="1"/>
          </p:cNvSpPr>
          <p:nvPr userDrawn="1"/>
        </p:nvSpPr>
        <p:spPr bwMode="auto">
          <a:xfrm>
            <a:off x="2447730" y="6483095"/>
            <a:ext cx="12534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endParaRPr lang="en-US" sz="1200" b="0" dirty="0">
              <a:solidFill>
                <a:srgbClr val="0167BB"/>
              </a:solidFill>
              <a:latin typeface="+mn-lt"/>
              <a:cs typeface="Calibri" panose="020F0502020204030204" pitchFamily="34" charset="0"/>
            </a:endParaRPr>
          </a:p>
        </p:txBody>
      </p:sp>
      <p:sp>
        <p:nvSpPr>
          <p:cNvPr id="9" name="Rectangle 15">
            <a:extLst>
              <a:ext uri="{FF2B5EF4-FFF2-40B4-BE49-F238E27FC236}">
                <a16:creationId xmlns:a16="http://schemas.microsoft.com/office/drawing/2014/main" id="{34AB9851-6FDE-4FC8-B2E1-F6357E54FE08}"/>
              </a:ext>
            </a:extLst>
          </p:cNvPr>
          <p:cNvSpPr txBox="1">
            <a:spLocks noGrp="1" noChangeArrowheads="1"/>
          </p:cNvSpPr>
          <p:nvPr userDrawn="1"/>
        </p:nvSpPr>
        <p:spPr bwMode="auto">
          <a:xfrm>
            <a:off x="0" y="6483096"/>
            <a:ext cx="256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7" name="Footnote_Label">
            <a:extLst>
              <a:ext uri="{FF2B5EF4-FFF2-40B4-BE49-F238E27FC236}">
                <a16:creationId xmlns:a16="http://schemas.microsoft.com/office/drawing/2014/main" id="{F66D7CE3-2955-4204-B454-3CA13BBF855B}"/>
              </a:ext>
            </a:extLst>
          </p:cNvPr>
          <p:cNvSpPr>
            <a:spLocks noGrp="1"/>
          </p:cNvSpPr>
          <p:nvPr>
            <p:ph idx="10"/>
          </p:nvPr>
        </p:nvSpPr>
        <p:spPr>
          <a:xfrm>
            <a:off x="2513045" y="6176963"/>
            <a:ext cx="9355494" cy="671257"/>
          </a:xfrm>
        </p:spPr>
        <p:txBody>
          <a:bodyPr>
            <a:normAutofit/>
          </a:bodyPr>
          <a:lstStyle>
            <a:lvl1pPr marL="0" indent="0">
              <a:lnSpc>
                <a:spcPct val="100000"/>
              </a:lnSpc>
              <a:buFont typeface="Wingdings" panose="05000000000000000000" pitchFamily="2" charset="2"/>
              <a:buNone/>
              <a:defRPr sz="1200"/>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p:txBody>
      </p:sp>
    </p:spTree>
    <p:extLst>
      <p:ext uri="{BB962C8B-B14F-4D97-AF65-F5344CB8AC3E}">
        <p14:creationId xmlns:p14="http://schemas.microsoft.com/office/powerpoint/2010/main" val="369733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_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1"/>
          <p:cNvSpPr>
            <a:spLocks noGrp="1"/>
          </p:cNvSpPr>
          <p:nvPr>
            <p:ph idx="1"/>
          </p:nvPr>
        </p:nvSpPr>
        <p:spPr>
          <a:xfrm>
            <a:off x="3612573" y="1433946"/>
            <a:ext cx="4339936" cy="5417636"/>
          </a:xfrm>
        </p:spPr>
        <p:txBody>
          <a:bodyPr/>
          <a:lstStyle>
            <a:lvl1pPr marL="228600" indent="-228600">
              <a:buFont typeface="Wingdings" panose="05000000000000000000" pitchFamily="2" charset="2"/>
              <a:buChar char="Ø"/>
              <a:defRPr sz="1600">
                <a:latin typeface="Tw Cen MT (Body)"/>
              </a:defRPr>
            </a:lvl1pPr>
            <a:lvl2pPr marL="685800" indent="-228600">
              <a:buFont typeface="Wingdings" panose="05000000000000000000" pitchFamily="2" charset="2"/>
              <a:buChar char="Ø"/>
              <a:defRPr>
                <a:latin typeface="Tw Cen MT (Body)"/>
              </a:defRPr>
            </a:lvl2pPr>
            <a:lvl3pPr marL="1143000" indent="-228600">
              <a:buFont typeface="Wingdings" panose="05000000000000000000" pitchFamily="2" charset="2"/>
              <a:buChar char="Ø"/>
              <a:defRPr>
                <a:latin typeface="Tw Cen MT (Body)"/>
              </a:defRPr>
            </a:lvl3pPr>
            <a:lvl4pPr marL="1600200" indent="-228600">
              <a:buFont typeface="Wingdings" panose="05000000000000000000" pitchFamily="2" charset="2"/>
              <a:buChar char="Ø"/>
              <a:defRPr>
                <a:latin typeface="Tw Cen MT (Body)"/>
              </a:defRPr>
            </a:lvl4pPr>
            <a:lvl5pPr marL="2057400" indent="-228600">
              <a:buFont typeface="Wingdings" panose="05000000000000000000" pitchFamily="2" charset="2"/>
              <a:buChar char="Ø"/>
              <a:defRPr>
                <a:latin typeface="Tw Cen MT (Bod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6C6A28A0-0ED0-4447-939E-B4E47DED0A26}"/>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9" name="Rectangle 15">
            <a:extLst>
              <a:ext uri="{FF2B5EF4-FFF2-40B4-BE49-F238E27FC236}">
                <a16:creationId xmlns:a16="http://schemas.microsoft.com/office/drawing/2014/main" id="{34AB9851-6FDE-4FC8-B2E1-F6357E54FE08}"/>
              </a:ext>
            </a:extLst>
          </p:cNvPr>
          <p:cNvSpPr txBox="1">
            <a:spLocks noGrp="1" noChangeArrowheads="1"/>
          </p:cNvSpPr>
          <p:nvPr userDrawn="1"/>
        </p:nvSpPr>
        <p:spPr bwMode="auto">
          <a:xfrm>
            <a:off x="0" y="6483096"/>
            <a:ext cx="256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6" name="Footnote_Label">
            <a:extLst>
              <a:ext uri="{FF2B5EF4-FFF2-40B4-BE49-F238E27FC236}">
                <a16:creationId xmlns:a16="http://schemas.microsoft.com/office/drawing/2014/main" id="{AFD15B5D-B106-487C-9764-C75BCAE6DC8A}"/>
              </a:ext>
            </a:extLst>
          </p:cNvPr>
          <p:cNvSpPr>
            <a:spLocks noGrp="1"/>
          </p:cNvSpPr>
          <p:nvPr>
            <p:ph idx="10"/>
          </p:nvPr>
        </p:nvSpPr>
        <p:spPr>
          <a:xfrm>
            <a:off x="8132618" y="5540984"/>
            <a:ext cx="3983182" cy="1016851"/>
          </a:xfrm>
        </p:spPr>
        <p:txBody>
          <a:bodyPr>
            <a:normAutofit/>
          </a:bodyPr>
          <a:lstStyle>
            <a:lvl1pPr marL="0" indent="0">
              <a:lnSpc>
                <a:spcPct val="100000"/>
              </a:lnSpc>
              <a:buFont typeface="Wingdings" panose="05000000000000000000" pitchFamily="2" charset="2"/>
              <a:buNone/>
              <a:defRPr sz="1200">
                <a:latin typeface="Tw Cen MT (Body)"/>
              </a:defRPr>
            </a:lvl1pPr>
            <a:lvl2pPr marL="685800" indent="-228600">
              <a:buFont typeface="Wingdings" panose="05000000000000000000" pitchFamily="2" charset="2"/>
              <a:buChar char="Ø"/>
              <a:defRPr>
                <a:latin typeface="Tw Cen MT (Body)"/>
              </a:defRPr>
            </a:lvl2pPr>
            <a:lvl3pPr marL="1143000" indent="-228600">
              <a:buFont typeface="Wingdings" panose="05000000000000000000" pitchFamily="2" charset="2"/>
              <a:buChar char="Ø"/>
              <a:defRPr>
                <a:latin typeface="Tw Cen MT (Body)"/>
              </a:defRPr>
            </a:lvl3pPr>
            <a:lvl4pPr marL="1600200" indent="-228600">
              <a:buFont typeface="Wingdings" panose="05000000000000000000" pitchFamily="2" charset="2"/>
              <a:buChar char="Ø"/>
              <a:defRPr>
                <a:latin typeface="Tw Cen MT (Body)"/>
              </a:defRPr>
            </a:lvl4pPr>
            <a:lvl5pPr marL="2057400" indent="-228600">
              <a:buFont typeface="Wingdings" panose="05000000000000000000" pitchFamily="2" charset="2"/>
              <a:buChar char="Ø"/>
              <a:defRPr>
                <a:latin typeface="Tw Cen MT (Body)"/>
              </a:defRPr>
            </a:lvl5pPr>
          </a:lstStyle>
          <a:p>
            <a:pPr lvl="0"/>
            <a:r>
              <a:rPr lang="en-US" dirty="0"/>
              <a:t>Click to edit Master text styles</a:t>
            </a:r>
          </a:p>
        </p:txBody>
      </p:sp>
    </p:spTree>
    <p:extLst>
      <p:ext uri="{BB962C8B-B14F-4D97-AF65-F5344CB8AC3E}">
        <p14:creationId xmlns:p14="http://schemas.microsoft.com/office/powerpoint/2010/main" val="2389212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_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1"/>
          <p:cNvSpPr>
            <a:spLocks noGrp="1"/>
          </p:cNvSpPr>
          <p:nvPr>
            <p:ph idx="1"/>
          </p:nvPr>
        </p:nvSpPr>
        <p:spPr>
          <a:xfrm>
            <a:off x="3697886" y="1433945"/>
            <a:ext cx="4116077" cy="5414275"/>
          </a:xfrm>
        </p:spPr>
        <p:txBody>
          <a:bodyPr/>
          <a:lstStyle>
            <a:lvl1pPr marL="228600" indent="-228600">
              <a:buFont typeface="Wingdings" panose="05000000000000000000" pitchFamily="2" charset="2"/>
              <a:buChar char="Ø"/>
              <a:defRPr sz="1600">
                <a:latin typeface="Tw Cen MT (Body)"/>
              </a:defRPr>
            </a:lvl1pPr>
            <a:lvl2pPr marL="685800" indent="-228600">
              <a:buFont typeface="Wingdings" panose="05000000000000000000" pitchFamily="2" charset="2"/>
              <a:buChar char="Ø"/>
              <a:defRPr>
                <a:latin typeface="Tw Cen MT (Body)"/>
              </a:defRPr>
            </a:lvl2pPr>
            <a:lvl3pPr marL="1143000" indent="-228600">
              <a:buFont typeface="Wingdings" panose="05000000000000000000" pitchFamily="2" charset="2"/>
              <a:buChar char="Ø"/>
              <a:defRPr>
                <a:latin typeface="Tw Cen MT (Body)"/>
              </a:defRPr>
            </a:lvl3pPr>
            <a:lvl4pPr marL="1600200" indent="-228600">
              <a:buFont typeface="Wingdings" panose="05000000000000000000" pitchFamily="2" charset="2"/>
              <a:buChar char="Ø"/>
              <a:defRPr>
                <a:latin typeface="Tw Cen MT (Body)"/>
              </a:defRPr>
            </a:lvl4pPr>
            <a:lvl5pPr marL="2057400" indent="-228600">
              <a:buFont typeface="Wingdings" panose="05000000000000000000" pitchFamily="2" charset="2"/>
              <a:buChar char="Ø"/>
              <a:defRPr>
                <a:latin typeface="Tw Cen MT (Bod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6C6A28A0-0ED0-4447-939E-B4E47DED0A26}"/>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9" name="Rectangle 15">
            <a:extLst>
              <a:ext uri="{FF2B5EF4-FFF2-40B4-BE49-F238E27FC236}">
                <a16:creationId xmlns:a16="http://schemas.microsoft.com/office/drawing/2014/main" id="{34AB9851-6FDE-4FC8-B2E1-F6357E54FE08}"/>
              </a:ext>
            </a:extLst>
          </p:cNvPr>
          <p:cNvSpPr txBox="1">
            <a:spLocks noGrp="1" noChangeArrowheads="1"/>
          </p:cNvSpPr>
          <p:nvPr userDrawn="1"/>
        </p:nvSpPr>
        <p:spPr bwMode="auto">
          <a:xfrm>
            <a:off x="0" y="6483096"/>
            <a:ext cx="256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7" name="Content 2">
            <a:extLst>
              <a:ext uri="{FF2B5EF4-FFF2-40B4-BE49-F238E27FC236}">
                <a16:creationId xmlns:a16="http://schemas.microsoft.com/office/drawing/2014/main" id="{C87BC58B-4E59-4864-92C9-50F6CD9E9541}"/>
              </a:ext>
            </a:extLst>
          </p:cNvPr>
          <p:cNvSpPr>
            <a:spLocks noGrp="1"/>
          </p:cNvSpPr>
          <p:nvPr>
            <p:ph idx="10"/>
          </p:nvPr>
        </p:nvSpPr>
        <p:spPr>
          <a:xfrm>
            <a:off x="6096000" y="1651170"/>
            <a:ext cx="3140652" cy="420558"/>
          </a:xfrm>
        </p:spPr>
        <p:txBody>
          <a:bodyPr>
            <a:noAutofit/>
          </a:bodyPr>
          <a:lstStyle>
            <a:lvl1pPr marL="0" indent="0">
              <a:buFont typeface="Wingdings" panose="05000000000000000000" pitchFamily="2" charset="2"/>
              <a:buNone/>
              <a:defRPr sz="1800" i="1">
                <a:solidFill>
                  <a:srgbClr val="0070C0"/>
                </a:solidFill>
                <a:latin typeface="Tw Cen MT (Body)"/>
              </a:defRPr>
            </a:lvl1pPr>
            <a:lvl2pPr marL="685800" indent="-228600">
              <a:buFont typeface="Wingdings" panose="05000000000000000000" pitchFamily="2" charset="2"/>
              <a:buChar char="Ø"/>
              <a:defRPr>
                <a:latin typeface="Tw Cen MT (Body)"/>
              </a:defRPr>
            </a:lvl2pPr>
            <a:lvl3pPr marL="1143000" indent="-228600">
              <a:buFont typeface="Wingdings" panose="05000000000000000000" pitchFamily="2" charset="2"/>
              <a:buChar char="Ø"/>
              <a:defRPr>
                <a:latin typeface="Tw Cen MT (Body)"/>
              </a:defRPr>
            </a:lvl3pPr>
            <a:lvl4pPr marL="1600200" indent="-228600">
              <a:buFont typeface="Wingdings" panose="05000000000000000000" pitchFamily="2" charset="2"/>
              <a:buChar char="Ø"/>
              <a:defRPr>
                <a:latin typeface="Tw Cen MT (Body)"/>
              </a:defRPr>
            </a:lvl4pPr>
            <a:lvl5pPr marL="2057400" indent="-228600">
              <a:buFont typeface="Wingdings" panose="05000000000000000000" pitchFamily="2" charset="2"/>
              <a:buChar char="Ø"/>
              <a:defRPr>
                <a:latin typeface="Tw Cen MT (Body)"/>
              </a:defRPr>
            </a:lvl5pPr>
          </a:lstStyle>
          <a:p>
            <a:pPr lvl="0"/>
            <a:r>
              <a:rPr lang="en-US" dirty="0"/>
              <a:t>Click to edit Master text styles</a:t>
            </a:r>
          </a:p>
        </p:txBody>
      </p:sp>
    </p:spTree>
    <p:extLst>
      <p:ext uri="{BB962C8B-B14F-4D97-AF65-F5344CB8AC3E}">
        <p14:creationId xmlns:p14="http://schemas.microsoft.com/office/powerpoint/2010/main" val="2602165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ny_Subgraphs_M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Box 7">
            <a:extLst>
              <a:ext uri="{FF2B5EF4-FFF2-40B4-BE49-F238E27FC236}">
                <a16:creationId xmlns:a16="http://schemas.microsoft.com/office/drawing/2014/main" id="{6C6A28A0-0ED0-4447-939E-B4E47DED0A26}"/>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9" name="Rectangle 15">
            <a:extLst>
              <a:ext uri="{FF2B5EF4-FFF2-40B4-BE49-F238E27FC236}">
                <a16:creationId xmlns:a16="http://schemas.microsoft.com/office/drawing/2014/main" id="{34AB9851-6FDE-4FC8-B2E1-F6357E54FE08}"/>
              </a:ext>
            </a:extLst>
          </p:cNvPr>
          <p:cNvSpPr txBox="1">
            <a:spLocks noGrp="1" noChangeArrowheads="1"/>
          </p:cNvSpPr>
          <p:nvPr userDrawn="1"/>
        </p:nvSpPr>
        <p:spPr bwMode="auto">
          <a:xfrm>
            <a:off x="0" y="6483096"/>
            <a:ext cx="256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pic>
        <p:nvPicPr>
          <p:cNvPr id="4" name="Picture 3">
            <a:extLst>
              <a:ext uri="{FF2B5EF4-FFF2-40B4-BE49-F238E27FC236}">
                <a16:creationId xmlns:a16="http://schemas.microsoft.com/office/drawing/2014/main" id="{34794DC0-F049-409E-B8F3-0DED6B54A406}"/>
              </a:ext>
            </a:extLst>
          </p:cNvPr>
          <p:cNvPicPr>
            <a:picLocks noChangeAspect="1"/>
          </p:cNvPicPr>
          <p:nvPr userDrawn="1"/>
        </p:nvPicPr>
        <p:blipFill>
          <a:blip r:embed="rId2"/>
          <a:stretch>
            <a:fillRect/>
          </a:stretch>
        </p:blipFill>
        <p:spPr>
          <a:xfrm>
            <a:off x="5135346" y="3113392"/>
            <a:ext cx="1903649" cy="1981205"/>
          </a:xfrm>
          <a:prstGeom prst="rect">
            <a:avLst/>
          </a:prstGeom>
        </p:spPr>
      </p:pic>
      <p:sp>
        <p:nvSpPr>
          <p:cNvPr id="13" name="sg8">
            <a:extLst>
              <a:ext uri="{FF2B5EF4-FFF2-40B4-BE49-F238E27FC236}">
                <a16:creationId xmlns:a16="http://schemas.microsoft.com/office/drawing/2014/main" id="{E43050FE-F4DE-4CD7-A093-26DD94464589}"/>
              </a:ext>
            </a:extLst>
          </p:cNvPr>
          <p:cNvSpPr>
            <a:spLocks noGrp="1"/>
          </p:cNvSpPr>
          <p:nvPr>
            <p:ph idx="14"/>
          </p:nvPr>
        </p:nvSpPr>
        <p:spPr>
          <a:xfrm>
            <a:off x="8297843" y="5006686"/>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4" name="sg7">
            <a:extLst>
              <a:ext uri="{FF2B5EF4-FFF2-40B4-BE49-F238E27FC236}">
                <a16:creationId xmlns:a16="http://schemas.microsoft.com/office/drawing/2014/main" id="{2E12E3C4-F70C-4C3D-9F6C-212BB71731DC}"/>
              </a:ext>
            </a:extLst>
          </p:cNvPr>
          <p:cNvSpPr>
            <a:spLocks noGrp="1"/>
          </p:cNvSpPr>
          <p:nvPr>
            <p:ph idx="15"/>
          </p:nvPr>
        </p:nvSpPr>
        <p:spPr>
          <a:xfrm>
            <a:off x="8297843" y="3222499"/>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5" name="sg6">
            <a:extLst>
              <a:ext uri="{FF2B5EF4-FFF2-40B4-BE49-F238E27FC236}">
                <a16:creationId xmlns:a16="http://schemas.microsoft.com/office/drawing/2014/main" id="{9683093F-FCB8-4CCF-B418-8802F897458A}"/>
              </a:ext>
            </a:extLst>
          </p:cNvPr>
          <p:cNvSpPr>
            <a:spLocks noGrp="1"/>
          </p:cNvSpPr>
          <p:nvPr>
            <p:ph idx="16"/>
          </p:nvPr>
        </p:nvSpPr>
        <p:spPr>
          <a:xfrm>
            <a:off x="8297843" y="1552040"/>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2" name="sg5">
            <a:extLst>
              <a:ext uri="{FF2B5EF4-FFF2-40B4-BE49-F238E27FC236}">
                <a16:creationId xmlns:a16="http://schemas.microsoft.com/office/drawing/2014/main" id="{A6108579-A479-41D2-9D08-DA641C000B1B}"/>
              </a:ext>
            </a:extLst>
          </p:cNvPr>
          <p:cNvSpPr>
            <a:spLocks noGrp="1"/>
          </p:cNvSpPr>
          <p:nvPr>
            <p:ph idx="13"/>
          </p:nvPr>
        </p:nvSpPr>
        <p:spPr>
          <a:xfrm>
            <a:off x="4291996" y="5111204"/>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6" name="sg4">
            <a:extLst>
              <a:ext uri="{FF2B5EF4-FFF2-40B4-BE49-F238E27FC236}">
                <a16:creationId xmlns:a16="http://schemas.microsoft.com/office/drawing/2014/main" id="{895441A5-A263-4226-BC53-E7FC5EA63399}"/>
              </a:ext>
            </a:extLst>
          </p:cNvPr>
          <p:cNvSpPr>
            <a:spLocks noGrp="1"/>
          </p:cNvSpPr>
          <p:nvPr>
            <p:ph idx="17"/>
          </p:nvPr>
        </p:nvSpPr>
        <p:spPr>
          <a:xfrm>
            <a:off x="4277257" y="1508924"/>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1" name="sg3">
            <a:extLst>
              <a:ext uri="{FF2B5EF4-FFF2-40B4-BE49-F238E27FC236}">
                <a16:creationId xmlns:a16="http://schemas.microsoft.com/office/drawing/2014/main" id="{A7E3B9C0-AA4E-49BE-B4E2-63F27E07DC8D}"/>
              </a:ext>
            </a:extLst>
          </p:cNvPr>
          <p:cNvSpPr>
            <a:spLocks noGrp="1"/>
          </p:cNvSpPr>
          <p:nvPr>
            <p:ph idx="12"/>
          </p:nvPr>
        </p:nvSpPr>
        <p:spPr>
          <a:xfrm>
            <a:off x="256673" y="5006686"/>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0" name="sg2">
            <a:extLst>
              <a:ext uri="{FF2B5EF4-FFF2-40B4-BE49-F238E27FC236}">
                <a16:creationId xmlns:a16="http://schemas.microsoft.com/office/drawing/2014/main" id="{D8D0991B-DFF7-4C28-9A95-C32DC994BF0F}"/>
              </a:ext>
            </a:extLst>
          </p:cNvPr>
          <p:cNvSpPr>
            <a:spLocks noGrp="1"/>
          </p:cNvSpPr>
          <p:nvPr>
            <p:ph idx="11"/>
          </p:nvPr>
        </p:nvSpPr>
        <p:spPr>
          <a:xfrm>
            <a:off x="256673" y="3332078"/>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3" name="sg1"/>
          <p:cNvSpPr>
            <a:spLocks noGrp="1"/>
          </p:cNvSpPr>
          <p:nvPr>
            <p:ph idx="1"/>
          </p:nvPr>
        </p:nvSpPr>
        <p:spPr>
          <a:xfrm>
            <a:off x="256672" y="1565031"/>
            <a:ext cx="3619827" cy="1579504"/>
          </a:xfrm>
        </p:spPr>
        <p:txBody>
          <a:bodyPr/>
          <a:lstStyle>
            <a:lvl1pPr marL="228600" indent="-228600">
              <a:buFont typeface="Wingdings" panose="05000000000000000000" pitchFamily="2" charset="2"/>
              <a:buChar char="Ø"/>
              <a:defRPr/>
            </a:lvl1pPr>
          </a:lstStyle>
          <a:p>
            <a:pPr lvl="0"/>
            <a:endParaRPr lang="en-US" dirty="0"/>
          </a:p>
        </p:txBody>
      </p:sp>
      <p:graphicFrame>
        <p:nvGraphicFramePr>
          <p:cNvPr id="18" name="Legend">
            <a:extLst>
              <a:ext uri="{FF2B5EF4-FFF2-40B4-BE49-F238E27FC236}">
                <a16:creationId xmlns:a16="http://schemas.microsoft.com/office/drawing/2014/main" id="{82D96B47-B6EA-4A05-BB2C-48AFFC13479A}"/>
              </a:ext>
              <a:ext uri="{C183D7F6-B498-43B3-948B-1728B52AA6E4}">
                <adec:decorative xmlns:adec="http://schemas.microsoft.com/office/drawing/2017/decorative" val="1"/>
              </a:ext>
            </a:extLst>
          </p:cNvPr>
          <p:cNvGraphicFramePr>
            <a:graphicFrameLocks noChangeAspect="1"/>
          </p:cNvGraphicFramePr>
          <p:nvPr userDrawn="1">
            <p:extLst>
              <p:ext uri="{D42A27DB-BD31-4B8C-83A1-F6EECF244321}">
                <p14:modId xmlns:p14="http://schemas.microsoft.com/office/powerpoint/2010/main" val="1374189490"/>
              </p:ext>
            </p:extLst>
          </p:nvPr>
        </p:nvGraphicFramePr>
        <p:xfrm>
          <a:off x="3900248" y="4225275"/>
          <a:ext cx="1393089" cy="7124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200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ny_Subgraphs_S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Box 7">
            <a:extLst>
              <a:ext uri="{FF2B5EF4-FFF2-40B4-BE49-F238E27FC236}">
                <a16:creationId xmlns:a16="http://schemas.microsoft.com/office/drawing/2014/main" id="{6C6A28A0-0ED0-4447-939E-B4E47DED0A26}"/>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9" name="Rectangle 15">
            <a:extLst>
              <a:ext uri="{FF2B5EF4-FFF2-40B4-BE49-F238E27FC236}">
                <a16:creationId xmlns:a16="http://schemas.microsoft.com/office/drawing/2014/main" id="{34AB9851-6FDE-4FC8-B2E1-F6357E54FE08}"/>
              </a:ext>
            </a:extLst>
          </p:cNvPr>
          <p:cNvSpPr txBox="1">
            <a:spLocks noGrp="1" noChangeArrowheads="1"/>
          </p:cNvSpPr>
          <p:nvPr userDrawn="1"/>
        </p:nvSpPr>
        <p:spPr bwMode="auto">
          <a:xfrm>
            <a:off x="0" y="6483096"/>
            <a:ext cx="256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pic>
        <p:nvPicPr>
          <p:cNvPr id="4" name="Picture 3">
            <a:extLst>
              <a:ext uri="{FF2B5EF4-FFF2-40B4-BE49-F238E27FC236}">
                <a16:creationId xmlns:a16="http://schemas.microsoft.com/office/drawing/2014/main" id="{34794DC0-F049-409E-B8F3-0DED6B54A406}"/>
              </a:ext>
            </a:extLst>
          </p:cNvPr>
          <p:cNvPicPr>
            <a:picLocks noChangeAspect="1"/>
          </p:cNvPicPr>
          <p:nvPr userDrawn="1"/>
        </p:nvPicPr>
        <p:blipFill>
          <a:blip r:embed="rId2"/>
          <a:stretch>
            <a:fillRect/>
          </a:stretch>
        </p:blipFill>
        <p:spPr>
          <a:xfrm>
            <a:off x="5135346" y="3038752"/>
            <a:ext cx="1903649" cy="1981205"/>
          </a:xfrm>
          <a:prstGeom prst="rect">
            <a:avLst/>
          </a:prstGeom>
        </p:spPr>
      </p:pic>
      <p:sp>
        <p:nvSpPr>
          <p:cNvPr id="13" name="sg8">
            <a:extLst>
              <a:ext uri="{FF2B5EF4-FFF2-40B4-BE49-F238E27FC236}">
                <a16:creationId xmlns:a16="http://schemas.microsoft.com/office/drawing/2014/main" id="{E43050FE-F4DE-4CD7-A093-26DD94464589}"/>
              </a:ext>
            </a:extLst>
          </p:cNvPr>
          <p:cNvSpPr>
            <a:spLocks noGrp="1"/>
          </p:cNvSpPr>
          <p:nvPr>
            <p:ph idx="14"/>
          </p:nvPr>
        </p:nvSpPr>
        <p:spPr>
          <a:xfrm>
            <a:off x="8297843" y="4726777"/>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4" name="sg7">
            <a:extLst>
              <a:ext uri="{FF2B5EF4-FFF2-40B4-BE49-F238E27FC236}">
                <a16:creationId xmlns:a16="http://schemas.microsoft.com/office/drawing/2014/main" id="{2E12E3C4-F70C-4C3D-9F6C-212BB71731DC}"/>
              </a:ext>
            </a:extLst>
          </p:cNvPr>
          <p:cNvSpPr>
            <a:spLocks noGrp="1"/>
          </p:cNvSpPr>
          <p:nvPr>
            <p:ph idx="15"/>
          </p:nvPr>
        </p:nvSpPr>
        <p:spPr>
          <a:xfrm>
            <a:off x="8297843" y="3091879"/>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5" name="sg6">
            <a:extLst>
              <a:ext uri="{FF2B5EF4-FFF2-40B4-BE49-F238E27FC236}">
                <a16:creationId xmlns:a16="http://schemas.microsoft.com/office/drawing/2014/main" id="{9683093F-FCB8-4CCF-B418-8802F897458A}"/>
              </a:ext>
            </a:extLst>
          </p:cNvPr>
          <p:cNvSpPr>
            <a:spLocks noGrp="1"/>
          </p:cNvSpPr>
          <p:nvPr>
            <p:ph idx="16"/>
          </p:nvPr>
        </p:nvSpPr>
        <p:spPr>
          <a:xfrm>
            <a:off x="8297843" y="1464960"/>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2" name="sg5">
            <a:extLst>
              <a:ext uri="{FF2B5EF4-FFF2-40B4-BE49-F238E27FC236}">
                <a16:creationId xmlns:a16="http://schemas.microsoft.com/office/drawing/2014/main" id="{A6108579-A479-41D2-9D08-DA641C000B1B}"/>
              </a:ext>
            </a:extLst>
          </p:cNvPr>
          <p:cNvSpPr>
            <a:spLocks noGrp="1"/>
          </p:cNvSpPr>
          <p:nvPr>
            <p:ph idx="13"/>
          </p:nvPr>
        </p:nvSpPr>
        <p:spPr>
          <a:xfrm>
            <a:off x="4291996" y="5005463"/>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6" name="sg4">
            <a:extLst>
              <a:ext uri="{FF2B5EF4-FFF2-40B4-BE49-F238E27FC236}">
                <a16:creationId xmlns:a16="http://schemas.microsoft.com/office/drawing/2014/main" id="{895441A5-A263-4226-BC53-E7FC5EA63399}"/>
              </a:ext>
            </a:extLst>
          </p:cNvPr>
          <p:cNvSpPr>
            <a:spLocks noGrp="1"/>
          </p:cNvSpPr>
          <p:nvPr>
            <p:ph idx="17"/>
          </p:nvPr>
        </p:nvSpPr>
        <p:spPr>
          <a:xfrm>
            <a:off x="4277257" y="1476643"/>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1" name="sg3">
            <a:extLst>
              <a:ext uri="{FF2B5EF4-FFF2-40B4-BE49-F238E27FC236}">
                <a16:creationId xmlns:a16="http://schemas.microsoft.com/office/drawing/2014/main" id="{A7E3B9C0-AA4E-49BE-B4E2-63F27E07DC8D}"/>
              </a:ext>
            </a:extLst>
          </p:cNvPr>
          <p:cNvSpPr>
            <a:spLocks noGrp="1"/>
          </p:cNvSpPr>
          <p:nvPr>
            <p:ph idx="12"/>
          </p:nvPr>
        </p:nvSpPr>
        <p:spPr>
          <a:xfrm>
            <a:off x="256673" y="4745438"/>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0" name="sg2">
            <a:extLst>
              <a:ext uri="{FF2B5EF4-FFF2-40B4-BE49-F238E27FC236}">
                <a16:creationId xmlns:a16="http://schemas.microsoft.com/office/drawing/2014/main" id="{D8D0991B-DFF7-4C28-9A95-C32DC994BF0F}"/>
              </a:ext>
            </a:extLst>
          </p:cNvPr>
          <p:cNvSpPr>
            <a:spLocks noGrp="1"/>
          </p:cNvSpPr>
          <p:nvPr>
            <p:ph idx="11"/>
          </p:nvPr>
        </p:nvSpPr>
        <p:spPr>
          <a:xfrm>
            <a:off x="256673" y="3114370"/>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3" name="sg1"/>
          <p:cNvSpPr>
            <a:spLocks noGrp="1"/>
          </p:cNvSpPr>
          <p:nvPr>
            <p:ph idx="1"/>
          </p:nvPr>
        </p:nvSpPr>
        <p:spPr>
          <a:xfrm>
            <a:off x="256672" y="1477951"/>
            <a:ext cx="3619827" cy="1579504"/>
          </a:xfrm>
        </p:spPr>
        <p:txBody>
          <a:bodyPr/>
          <a:lstStyle>
            <a:lvl1pPr marL="228600" indent="-228600">
              <a:buFont typeface="Wingdings" panose="05000000000000000000" pitchFamily="2" charset="2"/>
              <a:buChar char="Ø"/>
              <a:defRPr/>
            </a:lvl1pPr>
          </a:lstStyle>
          <a:p>
            <a:pPr lvl="0"/>
            <a:endParaRPr lang="en-US" dirty="0"/>
          </a:p>
        </p:txBody>
      </p:sp>
      <p:graphicFrame>
        <p:nvGraphicFramePr>
          <p:cNvPr id="18" name="Legend">
            <a:extLst>
              <a:ext uri="{FF2B5EF4-FFF2-40B4-BE49-F238E27FC236}">
                <a16:creationId xmlns:a16="http://schemas.microsoft.com/office/drawing/2014/main" id="{82D96B47-B6EA-4A05-BB2C-48AFFC13479A}"/>
              </a:ext>
              <a:ext uri="{C183D7F6-B498-43B3-948B-1728B52AA6E4}">
                <adec:decorative xmlns:adec="http://schemas.microsoft.com/office/drawing/2017/decorative" val="1"/>
              </a:ext>
            </a:extLst>
          </p:cNvPr>
          <p:cNvGraphicFramePr>
            <a:graphicFrameLocks noChangeAspect="1"/>
          </p:cNvGraphicFramePr>
          <p:nvPr userDrawn="1">
            <p:extLst>
              <p:ext uri="{D42A27DB-BD31-4B8C-83A1-F6EECF244321}">
                <p14:modId xmlns:p14="http://schemas.microsoft.com/office/powerpoint/2010/main" val="987069517"/>
              </p:ext>
            </p:extLst>
          </p:nvPr>
        </p:nvGraphicFramePr>
        <p:xfrm>
          <a:off x="4010141" y="3743395"/>
          <a:ext cx="1393089" cy="1145415"/>
        </p:xfrm>
        <a:graphic>
          <a:graphicData uri="http://schemas.openxmlformats.org/drawingml/2006/chart">
            <c:chart xmlns:c="http://schemas.openxmlformats.org/drawingml/2006/chart" xmlns:r="http://schemas.openxmlformats.org/officeDocument/2006/relationships" r:id="rId3"/>
          </a:graphicData>
        </a:graphic>
      </p:graphicFrame>
      <p:sp>
        <p:nvSpPr>
          <p:cNvPr id="17" name="Footnote_Label2">
            <a:extLst>
              <a:ext uri="{FF2B5EF4-FFF2-40B4-BE49-F238E27FC236}">
                <a16:creationId xmlns:a16="http://schemas.microsoft.com/office/drawing/2014/main" id="{DEEDF182-3C0D-4471-8D57-D765CF9C54B6}"/>
              </a:ext>
            </a:extLst>
          </p:cNvPr>
          <p:cNvSpPr>
            <a:spLocks noGrp="1"/>
          </p:cNvSpPr>
          <p:nvPr>
            <p:ph idx="18"/>
          </p:nvPr>
        </p:nvSpPr>
        <p:spPr>
          <a:xfrm>
            <a:off x="7976382" y="6326505"/>
            <a:ext cx="3854536" cy="486546"/>
          </a:xfrm>
        </p:spPr>
        <p:txBody>
          <a:bodyPr>
            <a:normAutofit/>
          </a:bodyPr>
          <a:lstStyle>
            <a:lvl1pPr marL="0" indent="0">
              <a:buFont typeface="Wingdings" panose="05000000000000000000" pitchFamily="2" charset="2"/>
              <a:buNone/>
              <a:defRPr sz="1200"/>
            </a:lvl1pPr>
          </a:lstStyle>
          <a:p>
            <a:pPr lvl="0"/>
            <a:endParaRPr lang="en-US" dirty="0"/>
          </a:p>
        </p:txBody>
      </p:sp>
      <p:sp>
        <p:nvSpPr>
          <p:cNvPr id="19" name="Footnote_Label">
            <a:extLst>
              <a:ext uri="{FF2B5EF4-FFF2-40B4-BE49-F238E27FC236}">
                <a16:creationId xmlns:a16="http://schemas.microsoft.com/office/drawing/2014/main" id="{E44C5438-EB7F-496F-BEB5-90834EB53D4A}"/>
              </a:ext>
            </a:extLst>
          </p:cNvPr>
          <p:cNvSpPr>
            <a:spLocks noGrp="1"/>
          </p:cNvSpPr>
          <p:nvPr>
            <p:ph idx="19"/>
          </p:nvPr>
        </p:nvSpPr>
        <p:spPr>
          <a:xfrm>
            <a:off x="2654908" y="6573341"/>
            <a:ext cx="5256913" cy="239710"/>
          </a:xfrm>
        </p:spPr>
        <p:txBody>
          <a:bodyPr>
            <a:normAutofit/>
          </a:bodyPr>
          <a:lstStyle>
            <a:lvl1pPr marL="0" indent="0">
              <a:buFont typeface="Wingdings" panose="05000000000000000000" pitchFamily="2" charset="2"/>
              <a:buNone/>
              <a:defRPr sz="1200"/>
            </a:lvl1pPr>
          </a:lstStyle>
          <a:p>
            <a:pPr lvl="0"/>
            <a:endParaRPr lang="en-US" dirty="0"/>
          </a:p>
        </p:txBody>
      </p:sp>
    </p:spTree>
    <p:extLst>
      <p:ext uri="{BB962C8B-B14F-4D97-AF65-F5344CB8AC3E}">
        <p14:creationId xmlns:p14="http://schemas.microsoft.com/office/powerpoint/2010/main" val="2861119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ny_Sub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Box 7">
            <a:extLst>
              <a:ext uri="{FF2B5EF4-FFF2-40B4-BE49-F238E27FC236}">
                <a16:creationId xmlns:a16="http://schemas.microsoft.com/office/drawing/2014/main" id="{6C6A28A0-0ED0-4447-939E-B4E47DED0A26}"/>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9" name="Rectangle 15">
            <a:extLst>
              <a:ext uri="{FF2B5EF4-FFF2-40B4-BE49-F238E27FC236}">
                <a16:creationId xmlns:a16="http://schemas.microsoft.com/office/drawing/2014/main" id="{34AB9851-6FDE-4FC8-B2E1-F6357E54FE08}"/>
              </a:ext>
            </a:extLst>
          </p:cNvPr>
          <p:cNvSpPr txBox="1">
            <a:spLocks noGrp="1" noChangeArrowheads="1"/>
          </p:cNvSpPr>
          <p:nvPr userDrawn="1"/>
        </p:nvSpPr>
        <p:spPr bwMode="auto">
          <a:xfrm>
            <a:off x="0" y="6483096"/>
            <a:ext cx="256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pic>
        <p:nvPicPr>
          <p:cNvPr id="4" name="Picture 3">
            <a:extLst>
              <a:ext uri="{FF2B5EF4-FFF2-40B4-BE49-F238E27FC236}">
                <a16:creationId xmlns:a16="http://schemas.microsoft.com/office/drawing/2014/main" id="{34794DC0-F049-409E-B8F3-0DED6B54A406}"/>
              </a:ext>
            </a:extLst>
          </p:cNvPr>
          <p:cNvPicPr>
            <a:picLocks noChangeAspect="1"/>
          </p:cNvPicPr>
          <p:nvPr userDrawn="1"/>
        </p:nvPicPr>
        <p:blipFill>
          <a:blip r:embed="rId2"/>
          <a:stretch>
            <a:fillRect/>
          </a:stretch>
        </p:blipFill>
        <p:spPr>
          <a:xfrm>
            <a:off x="5135346" y="3113392"/>
            <a:ext cx="1903649" cy="1981205"/>
          </a:xfrm>
          <a:prstGeom prst="rect">
            <a:avLst/>
          </a:prstGeom>
        </p:spPr>
      </p:pic>
      <p:sp>
        <p:nvSpPr>
          <p:cNvPr id="13" name="sg8">
            <a:extLst>
              <a:ext uri="{FF2B5EF4-FFF2-40B4-BE49-F238E27FC236}">
                <a16:creationId xmlns:a16="http://schemas.microsoft.com/office/drawing/2014/main" id="{E43050FE-F4DE-4CD7-A093-26DD94464589}"/>
              </a:ext>
            </a:extLst>
          </p:cNvPr>
          <p:cNvSpPr>
            <a:spLocks noGrp="1"/>
          </p:cNvSpPr>
          <p:nvPr>
            <p:ph idx="14"/>
          </p:nvPr>
        </p:nvSpPr>
        <p:spPr>
          <a:xfrm>
            <a:off x="8297843" y="5006686"/>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4" name="sg7">
            <a:extLst>
              <a:ext uri="{FF2B5EF4-FFF2-40B4-BE49-F238E27FC236}">
                <a16:creationId xmlns:a16="http://schemas.microsoft.com/office/drawing/2014/main" id="{2E12E3C4-F70C-4C3D-9F6C-212BB71731DC}"/>
              </a:ext>
            </a:extLst>
          </p:cNvPr>
          <p:cNvSpPr>
            <a:spLocks noGrp="1"/>
          </p:cNvSpPr>
          <p:nvPr>
            <p:ph idx="15"/>
          </p:nvPr>
        </p:nvSpPr>
        <p:spPr>
          <a:xfrm>
            <a:off x="8297843" y="3222499"/>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5" name="sg6">
            <a:extLst>
              <a:ext uri="{FF2B5EF4-FFF2-40B4-BE49-F238E27FC236}">
                <a16:creationId xmlns:a16="http://schemas.microsoft.com/office/drawing/2014/main" id="{9683093F-FCB8-4CCF-B418-8802F897458A}"/>
              </a:ext>
            </a:extLst>
          </p:cNvPr>
          <p:cNvSpPr>
            <a:spLocks noGrp="1"/>
          </p:cNvSpPr>
          <p:nvPr>
            <p:ph idx="16"/>
          </p:nvPr>
        </p:nvSpPr>
        <p:spPr>
          <a:xfrm>
            <a:off x="8297843" y="1552040"/>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2" name="sg5">
            <a:extLst>
              <a:ext uri="{FF2B5EF4-FFF2-40B4-BE49-F238E27FC236}">
                <a16:creationId xmlns:a16="http://schemas.microsoft.com/office/drawing/2014/main" id="{A6108579-A479-41D2-9D08-DA641C000B1B}"/>
              </a:ext>
            </a:extLst>
          </p:cNvPr>
          <p:cNvSpPr>
            <a:spLocks noGrp="1"/>
          </p:cNvSpPr>
          <p:nvPr>
            <p:ph idx="13"/>
          </p:nvPr>
        </p:nvSpPr>
        <p:spPr>
          <a:xfrm>
            <a:off x="4291996" y="5111204"/>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6" name="sg4">
            <a:extLst>
              <a:ext uri="{FF2B5EF4-FFF2-40B4-BE49-F238E27FC236}">
                <a16:creationId xmlns:a16="http://schemas.microsoft.com/office/drawing/2014/main" id="{895441A5-A263-4226-BC53-E7FC5EA63399}"/>
              </a:ext>
            </a:extLst>
          </p:cNvPr>
          <p:cNvSpPr>
            <a:spLocks noGrp="1"/>
          </p:cNvSpPr>
          <p:nvPr>
            <p:ph idx="17"/>
          </p:nvPr>
        </p:nvSpPr>
        <p:spPr>
          <a:xfrm>
            <a:off x="4277257" y="1508924"/>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1" name="sg3">
            <a:extLst>
              <a:ext uri="{FF2B5EF4-FFF2-40B4-BE49-F238E27FC236}">
                <a16:creationId xmlns:a16="http://schemas.microsoft.com/office/drawing/2014/main" id="{A7E3B9C0-AA4E-49BE-B4E2-63F27E07DC8D}"/>
              </a:ext>
            </a:extLst>
          </p:cNvPr>
          <p:cNvSpPr>
            <a:spLocks noGrp="1"/>
          </p:cNvSpPr>
          <p:nvPr>
            <p:ph idx="12"/>
          </p:nvPr>
        </p:nvSpPr>
        <p:spPr>
          <a:xfrm>
            <a:off x="256673" y="5006686"/>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10" name="sg2">
            <a:extLst>
              <a:ext uri="{FF2B5EF4-FFF2-40B4-BE49-F238E27FC236}">
                <a16:creationId xmlns:a16="http://schemas.microsoft.com/office/drawing/2014/main" id="{D8D0991B-DFF7-4C28-9A95-C32DC994BF0F}"/>
              </a:ext>
            </a:extLst>
          </p:cNvPr>
          <p:cNvSpPr>
            <a:spLocks noGrp="1"/>
          </p:cNvSpPr>
          <p:nvPr>
            <p:ph idx="11"/>
          </p:nvPr>
        </p:nvSpPr>
        <p:spPr>
          <a:xfrm>
            <a:off x="256673" y="3332078"/>
            <a:ext cx="3619826" cy="1556732"/>
          </a:xfrm>
        </p:spPr>
        <p:txBody>
          <a:bodyPr/>
          <a:lstStyle>
            <a:lvl1pPr marL="228600" indent="-228600">
              <a:buFont typeface="Wingdings" panose="05000000000000000000" pitchFamily="2" charset="2"/>
              <a:buChar char="Ø"/>
              <a:defRPr/>
            </a:lvl1pPr>
          </a:lstStyle>
          <a:p>
            <a:pPr lvl="0"/>
            <a:endParaRPr lang="en-US" dirty="0"/>
          </a:p>
        </p:txBody>
      </p:sp>
      <p:sp>
        <p:nvSpPr>
          <p:cNvPr id="3" name="sg1"/>
          <p:cNvSpPr>
            <a:spLocks noGrp="1"/>
          </p:cNvSpPr>
          <p:nvPr>
            <p:ph idx="1"/>
          </p:nvPr>
        </p:nvSpPr>
        <p:spPr>
          <a:xfrm>
            <a:off x="256672" y="1565031"/>
            <a:ext cx="3619827" cy="1579504"/>
          </a:xfrm>
        </p:spPr>
        <p:txBody>
          <a:bodyPr/>
          <a:lstStyle>
            <a:lvl1pPr marL="228600" indent="-228600">
              <a:buFont typeface="Wingdings" panose="05000000000000000000" pitchFamily="2" charset="2"/>
              <a:buChar char="Ø"/>
              <a:defRPr/>
            </a:lvl1pPr>
          </a:lstStyle>
          <a:p>
            <a:pPr lvl="0"/>
            <a:endParaRPr lang="en-US" dirty="0"/>
          </a:p>
        </p:txBody>
      </p:sp>
    </p:spTree>
    <p:extLst>
      <p:ext uri="{BB962C8B-B14F-4D97-AF65-F5344CB8AC3E}">
        <p14:creationId xmlns:p14="http://schemas.microsoft.com/office/powerpoint/2010/main" val="369767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_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Box 7">
            <a:extLst>
              <a:ext uri="{FF2B5EF4-FFF2-40B4-BE49-F238E27FC236}">
                <a16:creationId xmlns:a16="http://schemas.microsoft.com/office/drawing/2014/main" id="{6C6A28A0-0ED0-4447-939E-B4E47DED0A26}"/>
              </a:ext>
            </a:extLst>
          </p:cNvPr>
          <p:cNvSpPr txBox="1"/>
          <p:nvPr userDrawn="1"/>
        </p:nvSpPr>
        <p:spPr>
          <a:xfrm>
            <a:off x="11719538" y="6483096"/>
            <a:ext cx="396262" cy="307777"/>
          </a:xfrm>
          <a:prstGeom prst="rect">
            <a:avLst/>
          </a:prstGeom>
          <a:noFill/>
        </p:spPr>
        <p:txBody>
          <a:bodyPr wrap="none" rtlCol="0">
            <a:spAutoFit/>
          </a:bodyPr>
          <a:lstStyle/>
          <a:p>
            <a:pPr algn="r"/>
            <a:fld id="{1F3A2310-57FE-47D4-B4BE-2E16DC4FDCB0}" type="slidenum">
              <a:rPr lang="en-US" sz="1400" smtClean="0">
                <a:solidFill>
                  <a:schemeClr val="bg1">
                    <a:lumMod val="65000"/>
                  </a:schemeClr>
                </a:solidFill>
                <a:latin typeface="Calibri" panose="020F0502020204030204" pitchFamily="34" charset="0"/>
              </a:rPr>
              <a:pPr algn="r"/>
              <a:t>‹#›</a:t>
            </a:fld>
            <a:endParaRPr lang="en-US" sz="1400" dirty="0">
              <a:solidFill>
                <a:schemeClr val="bg1">
                  <a:lumMod val="65000"/>
                </a:schemeClr>
              </a:solidFill>
              <a:latin typeface="Calibri" panose="020F0502020204030204" pitchFamily="34" charset="0"/>
            </a:endParaRPr>
          </a:p>
        </p:txBody>
      </p:sp>
      <p:sp>
        <p:nvSpPr>
          <p:cNvPr id="9" name="Rectangle 15">
            <a:extLst>
              <a:ext uri="{FF2B5EF4-FFF2-40B4-BE49-F238E27FC236}">
                <a16:creationId xmlns:a16="http://schemas.microsoft.com/office/drawing/2014/main" id="{34AB9851-6FDE-4FC8-B2E1-F6357E54FE08}"/>
              </a:ext>
            </a:extLst>
          </p:cNvPr>
          <p:cNvSpPr txBox="1">
            <a:spLocks noGrp="1" noChangeArrowheads="1"/>
          </p:cNvSpPr>
          <p:nvPr userDrawn="1"/>
        </p:nvSpPr>
        <p:spPr bwMode="auto">
          <a:xfrm>
            <a:off x="0" y="6483096"/>
            <a:ext cx="256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a:defRPr/>
            </a:pPr>
            <a:r>
              <a:rPr lang="en-US" sz="1200" b="0" dirty="0">
                <a:solidFill>
                  <a:srgbClr val="0167BB"/>
                </a:solidFill>
                <a:latin typeface="+mn-lt"/>
                <a:cs typeface="Calibri" panose="020F0502020204030204" pitchFamily="34" charset="0"/>
              </a:rPr>
              <a:t>Prepared by CDPH STD Control Branch</a:t>
            </a:r>
          </a:p>
        </p:txBody>
      </p:sp>
      <p:sp>
        <p:nvSpPr>
          <p:cNvPr id="11" name="sg4">
            <a:extLst>
              <a:ext uri="{FF2B5EF4-FFF2-40B4-BE49-F238E27FC236}">
                <a16:creationId xmlns:a16="http://schemas.microsoft.com/office/drawing/2014/main" id="{A7E3B9C0-AA4E-49BE-B4E2-63F27E07DC8D}"/>
              </a:ext>
            </a:extLst>
          </p:cNvPr>
          <p:cNvSpPr>
            <a:spLocks noGrp="1"/>
          </p:cNvSpPr>
          <p:nvPr>
            <p:ph idx="12"/>
          </p:nvPr>
        </p:nvSpPr>
        <p:spPr>
          <a:xfrm>
            <a:off x="6352305" y="3801445"/>
            <a:ext cx="5343332" cy="2297938"/>
          </a:xfrm>
        </p:spPr>
        <p:txBody>
          <a:bodyPr/>
          <a:lstStyle>
            <a:lvl1pPr marL="228600" indent="-228600">
              <a:buFont typeface="Wingdings" panose="05000000000000000000" pitchFamily="2" charset="2"/>
              <a:buChar char="Ø"/>
              <a:defRPr/>
            </a:lvl1pPr>
          </a:lstStyle>
          <a:p>
            <a:pPr lvl="0"/>
            <a:endParaRPr lang="en-US" dirty="0"/>
          </a:p>
        </p:txBody>
      </p:sp>
      <p:sp>
        <p:nvSpPr>
          <p:cNvPr id="16" name="sg3">
            <a:extLst>
              <a:ext uri="{FF2B5EF4-FFF2-40B4-BE49-F238E27FC236}">
                <a16:creationId xmlns:a16="http://schemas.microsoft.com/office/drawing/2014/main" id="{895441A5-A263-4226-BC53-E7FC5EA63399}"/>
              </a:ext>
            </a:extLst>
          </p:cNvPr>
          <p:cNvSpPr>
            <a:spLocks noGrp="1"/>
          </p:cNvSpPr>
          <p:nvPr>
            <p:ph idx="17"/>
          </p:nvPr>
        </p:nvSpPr>
        <p:spPr>
          <a:xfrm>
            <a:off x="6352305" y="1434863"/>
            <a:ext cx="5343332" cy="2331553"/>
          </a:xfrm>
        </p:spPr>
        <p:txBody>
          <a:bodyPr/>
          <a:lstStyle>
            <a:lvl1pPr marL="228600" indent="-228600">
              <a:buFont typeface="Wingdings" panose="05000000000000000000" pitchFamily="2" charset="2"/>
              <a:buChar char="Ø"/>
              <a:defRPr/>
            </a:lvl1pPr>
          </a:lstStyle>
          <a:p>
            <a:pPr lvl="0"/>
            <a:endParaRPr lang="en-US" dirty="0"/>
          </a:p>
        </p:txBody>
      </p:sp>
      <p:sp>
        <p:nvSpPr>
          <p:cNvPr id="10" name="sg2">
            <a:extLst>
              <a:ext uri="{FF2B5EF4-FFF2-40B4-BE49-F238E27FC236}">
                <a16:creationId xmlns:a16="http://schemas.microsoft.com/office/drawing/2014/main" id="{D8D0991B-DFF7-4C28-9A95-C32DC994BF0F}"/>
              </a:ext>
            </a:extLst>
          </p:cNvPr>
          <p:cNvSpPr>
            <a:spLocks noGrp="1"/>
          </p:cNvSpPr>
          <p:nvPr>
            <p:ph idx="11"/>
          </p:nvPr>
        </p:nvSpPr>
        <p:spPr>
          <a:xfrm>
            <a:off x="512978" y="3805994"/>
            <a:ext cx="5343332" cy="2297938"/>
          </a:xfrm>
        </p:spPr>
        <p:txBody>
          <a:bodyPr/>
          <a:lstStyle>
            <a:lvl1pPr marL="228600" indent="-228600">
              <a:buFont typeface="Wingdings" panose="05000000000000000000" pitchFamily="2" charset="2"/>
              <a:buChar char="Ø"/>
              <a:defRPr/>
            </a:lvl1pPr>
          </a:lstStyle>
          <a:p>
            <a:pPr lvl="0"/>
            <a:endParaRPr lang="en-US" dirty="0"/>
          </a:p>
        </p:txBody>
      </p:sp>
      <p:sp>
        <p:nvSpPr>
          <p:cNvPr id="3" name="sg1"/>
          <p:cNvSpPr>
            <a:spLocks noGrp="1"/>
          </p:cNvSpPr>
          <p:nvPr>
            <p:ph idx="1"/>
          </p:nvPr>
        </p:nvSpPr>
        <p:spPr>
          <a:xfrm>
            <a:off x="512978" y="1442184"/>
            <a:ext cx="5343335" cy="2331553"/>
          </a:xfrm>
        </p:spPr>
        <p:txBody>
          <a:bodyPr/>
          <a:lstStyle>
            <a:lvl1pPr marL="228600" indent="-228600">
              <a:buFont typeface="Wingdings" panose="05000000000000000000" pitchFamily="2" charset="2"/>
              <a:buChar char="Ø"/>
              <a:defRPr/>
            </a:lvl1pPr>
          </a:lstStyle>
          <a:p>
            <a:pPr lvl="0"/>
            <a:endParaRPr lang="en-US" dirty="0"/>
          </a:p>
        </p:txBody>
      </p:sp>
      <p:sp>
        <p:nvSpPr>
          <p:cNvPr id="15" name="Footnote_Label">
            <a:extLst>
              <a:ext uri="{FF2B5EF4-FFF2-40B4-BE49-F238E27FC236}">
                <a16:creationId xmlns:a16="http://schemas.microsoft.com/office/drawing/2014/main" id="{9683093F-FCB8-4CCF-B418-8802F897458A}"/>
              </a:ext>
            </a:extLst>
          </p:cNvPr>
          <p:cNvSpPr>
            <a:spLocks noGrp="1"/>
          </p:cNvSpPr>
          <p:nvPr>
            <p:ph idx="16"/>
          </p:nvPr>
        </p:nvSpPr>
        <p:spPr>
          <a:xfrm>
            <a:off x="2562225" y="6394580"/>
            <a:ext cx="8497661" cy="428309"/>
          </a:xfrm>
        </p:spPr>
        <p:txBody>
          <a:bodyPr>
            <a:normAutofit/>
          </a:bodyPr>
          <a:lstStyle>
            <a:lvl1pPr marL="0" indent="0">
              <a:lnSpc>
                <a:spcPct val="100000"/>
              </a:lnSpc>
              <a:buFontTx/>
              <a:buNone/>
              <a:defRPr sz="1200"/>
            </a:lvl1pPr>
          </a:lstStyle>
          <a:p>
            <a:pPr lvl="0"/>
            <a:endParaRPr lang="en-US" dirty="0"/>
          </a:p>
        </p:txBody>
      </p:sp>
      <p:graphicFrame>
        <p:nvGraphicFramePr>
          <p:cNvPr id="18" name="Legend">
            <a:extLst>
              <a:ext uri="{FF2B5EF4-FFF2-40B4-BE49-F238E27FC236}">
                <a16:creationId xmlns:a16="http://schemas.microsoft.com/office/drawing/2014/main" id="{82D96B47-B6EA-4A05-BB2C-48AFFC13479A}"/>
              </a:ext>
              <a:ext uri="{C183D7F6-B498-43B3-948B-1728B52AA6E4}">
                <adec:decorative xmlns:adec="http://schemas.microsoft.com/office/drawing/2017/decorative" val="1"/>
              </a:ext>
            </a:extLst>
          </p:cNvPr>
          <p:cNvGraphicFramePr>
            <a:graphicFrameLocks noChangeAspect="1"/>
          </p:cNvGraphicFramePr>
          <p:nvPr userDrawn="1">
            <p:extLst>
              <p:ext uri="{D42A27DB-BD31-4B8C-83A1-F6EECF244321}">
                <p14:modId xmlns:p14="http://schemas.microsoft.com/office/powerpoint/2010/main" val="2591698023"/>
              </p:ext>
            </p:extLst>
          </p:nvPr>
        </p:nvGraphicFramePr>
        <p:xfrm>
          <a:off x="10722711" y="6038337"/>
          <a:ext cx="1393089" cy="7124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961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674" y="417096"/>
            <a:ext cx="11710736" cy="10168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4000" dirty="0">
              <a:solidFill>
                <a:schemeClr val="bg1"/>
              </a:solidFill>
              <a:latin typeface="Bahnschrift SemiBold SemiConden" panose="020B0502040204020203" pitchFamily="34" charset="0"/>
            </a:endParaRPr>
          </a:p>
        </p:txBody>
      </p:sp>
      <p:sp>
        <p:nvSpPr>
          <p:cNvPr id="2" name="Title Placeholder 1"/>
          <p:cNvSpPr>
            <a:spLocks noGrp="1"/>
          </p:cNvSpPr>
          <p:nvPr>
            <p:ph type="title"/>
          </p:nvPr>
        </p:nvSpPr>
        <p:spPr>
          <a:xfrm>
            <a:off x="256673" y="417096"/>
            <a:ext cx="11710737" cy="10168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14670" y="1546245"/>
            <a:ext cx="11387470" cy="46307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256673" y="176460"/>
            <a:ext cx="3710416" cy="128336"/>
          </a:xfrm>
          <a:prstGeom prst="rect">
            <a:avLst/>
          </a:prstGeom>
          <a:solidFill>
            <a:srgbClr val="4F2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166295" y="176460"/>
            <a:ext cx="3801114" cy="128337"/>
          </a:xfrm>
          <a:prstGeom prst="rect">
            <a:avLst/>
          </a:prstGeom>
          <a:solidFill>
            <a:srgbClr val="C44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149969" y="176460"/>
            <a:ext cx="3833446" cy="128337"/>
          </a:xfrm>
          <a:prstGeom prst="rect">
            <a:avLst/>
          </a:prstGeom>
          <a:solidFill>
            <a:srgbClr val="068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035121"/>
      </p:ext>
    </p:extLst>
  </p:cSld>
  <p:clrMap bg1="lt1" tx1="dk1" bg2="lt2" tx2="dk2" accent1="accent1" accent2="accent2" accent3="accent3" accent4="accent4" accent5="accent5" accent6="accent6" hlink="hlink" folHlink="folHlink"/>
  <p:sldLayoutIdLst>
    <p:sldLayoutId id="2147483805" r:id="rId1"/>
    <p:sldLayoutId id="2147483829" r:id="rId2"/>
    <p:sldLayoutId id="2147483806" r:id="rId3"/>
    <p:sldLayoutId id="2147483819" r:id="rId4"/>
    <p:sldLayoutId id="2147483832" r:id="rId5"/>
    <p:sldLayoutId id="2147483820" r:id="rId6"/>
    <p:sldLayoutId id="2147483836" r:id="rId7"/>
    <p:sldLayoutId id="2147483821" r:id="rId8"/>
    <p:sldLayoutId id="2147483833" r:id="rId9"/>
    <p:sldLayoutId id="2147483822" r:id="rId10"/>
    <p:sldLayoutId id="2147483807" r:id="rId11"/>
    <p:sldLayoutId id="2147483808" r:id="rId12"/>
    <p:sldLayoutId id="2147483823" r:id="rId13"/>
    <p:sldLayoutId id="2147483834" r:id="rId14"/>
    <p:sldLayoutId id="2147483835" r:id="rId15"/>
    <p:sldLayoutId id="2147483824" r:id="rId16"/>
    <p:sldLayoutId id="2147483830" r:id="rId17"/>
    <p:sldLayoutId id="2147483810" r:id="rId18"/>
    <p:sldLayoutId id="2147483811" r:id="rId19"/>
    <p:sldLayoutId id="2147483816" r:id="rId20"/>
    <p:sldLayoutId id="2147483812" r:id="rId21"/>
    <p:sldLayoutId id="2147483813" r:id="rId22"/>
    <p:sldLayoutId id="2147483814" r:id="rId23"/>
    <p:sldLayoutId id="2147483815" r:id="rId24"/>
    <p:sldLayoutId id="2147483817" r:id="rId25"/>
  </p:sldLayoutIdLst>
  <p:txStyles>
    <p:titleStyle>
      <a:lvl1pPr algn="l" defTabSz="914400" rtl="0" eaLnBrk="1" latinLnBrk="0" hangingPunct="1">
        <a:lnSpc>
          <a:spcPct val="9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8.xml"/><Relationship Id="rId1" Type="http://schemas.openxmlformats.org/officeDocument/2006/relationships/slideLayout" Target="../slideLayouts/slideLayout16.xml"/><Relationship Id="rId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9.xml"/><Relationship Id="rId1" Type="http://schemas.openxmlformats.org/officeDocument/2006/relationships/slideLayout" Target="../slideLayouts/slideLayout16.xml"/><Relationship Id="rId4" Type="http://schemas.openxmlformats.org/officeDocument/2006/relationships/image" Target="../media/image148.png"/></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1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0.xml"/><Relationship Id="rId1" Type="http://schemas.openxmlformats.org/officeDocument/2006/relationships/slideLayout" Target="../slideLayouts/slideLayout14.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1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1.xml"/><Relationship Id="rId1" Type="http://schemas.openxmlformats.org/officeDocument/2006/relationships/slideLayout" Target="../slideLayouts/slideLayout14.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1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5.xml"/><Relationship Id="rId1" Type="http://schemas.openxmlformats.org/officeDocument/2006/relationships/slideLayout" Target="../slideLayouts/slideLayout16.xml"/><Relationship Id="rId4" Type="http://schemas.openxmlformats.org/officeDocument/2006/relationships/image" Target="../media/image187.png"/></Relationships>
</file>

<file path=ppt/slides/_rels/slide1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1.xml"/><Relationship Id="rId1" Type="http://schemas.openxmlformats.org/officeDocument/2006/relationships/slideLayout" Target="../slideLayouts/slideLayout16.xml"/><Relationship Id="rId4" Type="http://schemas.openxmlformats.org/officeDocument/2006/relationships/image" Target="../media/image187.png"/></Relationships>
</file>

<file path=ppt/slides/_rels/slide13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4475" y="1754631"/>
            <a:ext cx="11057860" cy="2078037"/>
          </a:xfrm>
        </p:spPr>
        <p:txBody>
          <a:bodyPr/>
          <a:lstStyle/>
          <a:p>
            <a:r>
              <a:rPr dirty="0"/>
              <a:t>California STI Surveillance
2021 Data Graph Set</a:t>
            </a:r>
          </a:p>
        </p:txBody>
      </p:sp>
      <p:sp>
        <p:nvSpPr>
          <p:cNvPr id="3" name="rev_date">
            <a:extLst>
              <a:ext uri="{C183D7F6-B498-43B3-948B-1728B52AA6E4}">
                <adec:decorative xmlns:adec="http://schemas.microsoft.com/office/drawing/2017/decorative" val="0"/>
              </a:ext>
            </a:extLst>
          </p:cNvPr>
          <p:cNvSpPr>
            <a:spLocks noGrp="1"/>
          </p:cNvSpPr>
          <p:nvPr>
            <p:ph/>
          </p:nvPr>
        </p:nvSpPr>
        <p:spPr>
          <a:xfrm>
            <a:off x="4788607" y="6049249"/>
            <a:ext cx="2649596" cy="365125"/>
          </a:xfrm>
        </p:spPr>
        <p:txBody>
          <a:bodyPr/>
          <a:lstStyle/>
          <a:p>
            <a:pPr marL="0" marR="0" algn="ctr">
              <a:lnSpc>
                <a:spcPct val="100000"/>
              </a:lnSpc>
              <a:spcBef>
                <a:spcPts val="0"/>
              </a:spcBef>
              <a:spcAft>
                <a:spcPts val="0"/>
              </a:spcAft>
              <a:buNone/>
            </a:pPr>
            <a:r>
              <a:rPr sz="1400" b="0" i="0" u="none" cap="none" dirty="0">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Gonorrhea, and Early Syphilis* Incidence Rates by County, California, 2021</a:t>
            </a:r>
          </a:p>
        </p:txBody>
      </p:sp>
      <p:pic>
        <p:nvPicPr>
          <p:cNvPr id="3" name="Content 1" descr="Map of 2021 chlamydia incidence rates (per 100,000 population) for California’s 58 counties in 5 categories:&#10;•  0 cases reported include Sierra&#10;•  &lt;300 rates include Alpine, Amador, Calaveras, Colusa, Del Norte, El Dorado, Glenn, Inyo, Lassen, Marin, Mariposa, Mono, Nevada, Placer, Plumas, San Benito, Santa Clara, Shasta, Siskiyou, Sutter, Trinity, Tuolumne &#10;•  300-399 rates include Humboldt, Lake, Merced, Modoc, Napa, Orange, San Luis Obispo, San Mateo, Santa Barbara, Santa Cruz, Sonoma, Tehama, Ventura &#10;•  400-499 rates include Alameda, Contra Costa, Imperial, Mendocino, Riverside, Sacramento, Stanislaus, Yolo, Yuba &#10;•  500+ rates include Butte, Fresno, Kern, Kings, Los Angeles, Madera, Monterey, San Bernardino, San Diego, San Francisco, San Joaquin, Solano, Tulare&#10;"/>
          <p:cNvPicPr>
            <a:picLocks noGrp="1"/>
          </p:cNvPicPr>
          <p:nvPr>
            <p:ph sz="half" idx="1"/>
          </p:nvPr>
        </p:nvPicPr>
        <p:blipFill>
          <a:blip r:embed="rId3" cstate="print"/>
          <a:stretch>
            <a:fillRect/>
          </a:stretch>
        </p:blipFill>
        <p:spPr>
          <a:xfrm>
            <a:off x="435935" y="1446138"/>
            <a:ext cx="3858768" cy="5036889"/>
          </a:xfrm>
          <a:prstGeom prst="rect">
            <a:avLst/>
          </a:prstGeom>
        </p:spPr>
      </p:pic>
      <p:pic>
        <p:nvPicPr>
          <p:cNvPr id="4" name="Content 2" descr="Map of 2021 gonorrhea incidence rates (per 100,000 population) for California’s 58 counties in 5 categories:&#10;•  0 cases reported include no counties&#10;•  &lt;60 rates include Amador, El Dorado, Lassen, Mariposa, Mono, Plumas, Sierra &#10;•  60-99 rates include Alpine, Calaveras, Glenn, Marin, Modoc, Nevada, Placer, San Benito, San Luis Obispo, Trinity, Tuolumne &#10;•  100-174 rates include Colusa, Del Norte, Humboldt, Imperial, Inyo, Madera, Merced, Monterey, Napa, Orange, San Mateo, Santa Barbara, Santa Clara, Santa Cruz, Siskiyou, Sonoma, Stanislaus, Sutter, Tehama, Tulare, Ventura, Yolo  &#10;•  175+ rates include Alameda, Butte, Contra Costa, Fresno, Kern, Kings, Lake, Los Angeles, Mendocino, Riverside, Sacramento, San Bernardino, San Diego, San Francisco, San Joaquin, Shasta, Solano, Yuba&#10;"/>
          <p:cNvPicPr>
            <a:picLocks noGrp="1"/>
          </p:cNvPicPr>
          <p:nvPr>
            <p:ph sz="half" idx="2"/>
          </p:nvPr>
        </p:nvPicPr>
        <p:blipFill>
          <a:blip r:embed="rId4" cstate="print"/>
          <a:stretch>
            <a:fillRect/>
          </a:stretch>
        </p:blipFill>
        <p:spPr>
          <a:xfrm>
            <a:off x="4294703" y="1437925"/>
            <a:ext cx="3858768" cy="5034391"/>
          </a:xfrm>
          <a:prstGeom prst="rect">
            <a:avLst/>
          </a:prstGeom>
        </p:spPr>
      </p:pic>
      <p:pic>
        <p:nvPicPr>
          <p:cNvPr id="5" name="Content 3" descr="Map of 2021 early syphilis incidence rates (per 100,000 population) for California’s 58 counties in 5 categories:&#10;•  0 cases reported include Alpine, Mono, Sierra&#10;•  &lt;10 rates include Calaveras, Lassen, Nevada, San Luis Obispo&#10;•  10-19.9 rates include Amador, Del Norte, El Dorado, Imperial, Inyo, Marin, Mariposa, Monterey, Placer, Plumas, San Benito, San Mateo, Santa Barbara, Tuolumne&#10;•  20-29.9 rates include Alameda, Colusa, Contra Costa, Glenn, Kings, Madera, Mendocino, Modoc, Orange, Santa Clara, Sonoma, Ventura, Yolo&#10;•  30+ rates include Butte, Fresno, Humboldt, Kern, Lake, Los Angeles, Merced, Napa, Riverside, Sacramento, San Bernardino, San Diego, San Francisco, San Joaquin, Santa Cruz, Shasta, Siskiyou, Solano, Stanislaus, Sutter, Tehama, Trinity, Tulare, Yuba&#10;"/>
          <p:cNvPicPr>
            <a:picLocks noGrp="1"/>
          </p:cNvPicPr>
          <p:nvPr>
            <p:ph sz="half" idx="10"/>
          </p:nvPr>
        </p:nvPicPr>
        <p:blipFill>
          <a:blip r:embed="rId5" cstate="print"/>
          <a:stretch>
            <a:fillRect/>
          </a:stretch>
        </p:blipFill>
        <p:spPr>
          <a:xfrm>
            <a:off x="8153471" y="1450118"/>
            <a:ext cx="3858768" cy="5022198"/>
          </a:xfrm>
          <a:prstGeom prst="rect">
            <a:avLst/>
          </a:prstGeom>
        </p:spPr>
      </p:pic>
      <p:sp>
        <p:nvSpPr>
          <p:cNvPr id="6" name="Footnote_Label"/>
          <p:cNvSpPr>
            <a:spLocks noGrp="1"/>
          </p:cNvSpPr>
          <p:nvPr>
            <p:ph sz="half" idx="11"/>
          </p:nvPr>
        </p:nvSpPr>
        <p:spPr>
          <a:xfrm>
            <a:off x="2653146" y="6510288"/>
            <a:ext cx="9162296" cy="375905"/>
          </a:xfrm>
        </p:spPr>
        <p:txBody>
          <a:bodyPr/>
          <a:lstStyle/>
          <a:p>
            <a:r>
              <a:t>* Early syphilis includes primary, secondary, and early non-primary non-secondary syphilis.</a:t>
            </a:r>
          </a:p>
        </p:txBody>
      </p:sp>
      <p:sp>
        <p:nvSpPr>
          <p:cNvPr id="7" name="TextBox 1">
            <a:extLst>
              <a:ext uri="{C183D7F6-B498-43B3-948B-1728B52AA6E4}">
                <adec:decorative xmlns:adec="http://schemas.microsoft.com/office/drawing/2017/decorative" val="1"/>
              </a:ext>
            </a:extLst>
          </p:cNvPr>
          <p:cNvSpPr>
            <a:spLocks noGrp="1"/>
          </p:cNvSpPr>
          <p:nvPr>
            <p:ph/>
          </p:nvPr>
        </p:nvSpPr>
        <p:spPr>
          <a:xfrm>
            <a:off x="1341128" y="1629785"/>
            <a:ext cx="2688920" cy="307777"/>
          </a:xfrm>
        </p:spPr>
        <p:txBody>
          <a:bodyPr/>
          <a:lstStyle/>
          <a:p>
            <a:pPr marL="0" marR="0" algn="l">
              <a:lnSpc>
                <a:spcPct val="100000"/>
              </a:lnSpc>
              <a:spcBef>
                <a:spcPts val="0"/>
              </a:spcBef>
              <a:spcAft>
                <a:spcPts val="0"/>
              </a:spcAft>
              <a:buNone/>
            </a:pPr>
            <a:r>
              <a:rPr sz="1400" b="1" i="0" u="none" cap="none">
                <a:solidFill>
                  <a:srgbClr val="C44A07">
                    <a:alpha val="100000"/>
                  </a:srgbClr>
                </a:solidFill>
                <a:latin typeface="Arial"/>
                <a:cs typeface="Arial"/>
                <a:sym typeface="Arial"/>
              </a:rPr>
              <a:t>Chlamydia</a:t>
            </a:r>
          </a:p>
        </p:txBody>
      </p:sp>
      <p:sp>
        <p:nvSpPr>
          <p:cNvPr id="8" name="TextBox 2">
            <a:extLst>
              <a:ext uri="{C183D7F6-B498-43B3-948B-1728B52AA6E4}">
                <adec:decorative xmlns:adec="http://schemas.microsoft.com/office/drawing/2017/decorative" val="1"/>
              </a:ext>
            </a:extLst>
          </p:cNvPr>
          <p:cNvSpPr>
            <a:spLocks noGrp="1"/>
          </p:cNvSpPr>
          <p:nvPr>
            <p:ph/>
          </p:nvPr>
        </p:nvSpPr>
        <p:spPr>
          <a:xfrm>
            <a:off x="5267753" y="1629785"/>
            <a:ext cx="2688920" cy="307777"/>
          </a:xfrm>
        </p:spPr>
        <p:txBody>
          <a:bodyPr/>
          <a:lstStyle/>
          <a:p>
            <a:pPr marL="0" marR="0" algn="l">
              <a:lnSpc>
                <a:spcPct val="100000"/>
              </a:lnSpc>
              <a:spcBef>
                <a:spcPts val="0"/>
              </a:spcBef>
              <a:spcAft>
                <a:spcPts val="0"/>
              </a:spcAft>
              <a:buNone/>
            </a:pPr>
            <a:r>
              <a:rPr sz="1400" b="1" i="0" u="none" cap="none">
                <a:solidFill>
                  <a:srgbClr val="068190">
                    <a:alpha val="100000"/>
                  </a:srgbClr>
                </a:solidFill>
                <a:latin typeface="Arial"/>
                <a:cs typeface="Arial"/>
                <a:sym typeface="Arial"/>
              </a:rPr>
              <a:t>Gonorrhea</a:t>
            </a:r>
          </a:p>
        </p:txBody>
      </p:sp>
      <p:sp>
        <p:nvSpPr>
          <p:cNvPr id="9" name="TextBox 3">
            <a:extLst>
              <a:ext uri="{C183D7F6-B498-43B3-948B-1728B52AA6E4}">
                <adec:decorative xmlns:adec="http://schemas.microsoft.com/office/drawing/2017/decorative" val="1"/>
              </a:ext>
            </a:extLst>
          </p:cNvPr>
          <p:cNvSpPr>
            <a:spLocks noGrp="1"/>
          </p:cNvSpPr>
          <p:nvPr>
            <p:ph/>
          </p:nvPr>
        </p:nvSpPr>
        <p:spPr>
          <a:xfrm>
            <a:off x="9179191" y="1629785"/>
            <a:ext cx="2630738" cy="307777"/>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Early Syphilis*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by County and Gender,
California, 2021</a:t>
            </a:r>
          </a:p>
        </p:txBody>
      </p:sp>
      <p:pic>
        <p:nvPicPr>
          <p:cNvPr id="3" name="Content 1" descr="Map of 2021 early syphilis female incidence rates (per 100,000 population) for California’s 58 counties in 4 categories:&#10;•  0 cases reported includes Alpine, Mono, Sierra&#10;•  &lt;6 rates include Nevada, San Benito, San Luis Obispo&#10;•  6-14.9 rates include Alameda, Contra Costa, El Dorado, Imperial, Madera, Marin, Monterey, Orange, Placer, Riverside, San Diego, San Mateo, Santa Barbara, Santa Clara, Sonoma, Ventura  &#10;•  15+ rates include Butte, Fresno, Humboldt, Kern, Kings, Lake, Los Angeles, Mendocino, Merced, Napa, Sacramento, San Bernardino, San Francisco, San Joaquin, Santa Cruz, Shasta, Solano, Stanislaus, Sutter, Tehama, Tulare, Tuolumne, Yolo, Yuba"/>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early syphilis male incidence rates (per 100,000 population) for California’s 58 counties in 4 categories:&#10;•  0 cases reported includes Alpine, Mono, Sierra&#10;•  &lt;20 rates include  El Dorado, Nevada, Placer, San Luis Obispo, Tuolumne&#10;•  20-44.9 rates include Alameda, Contra Costa, Humboldt, Imperial, Kings, Madera, Marin, Mendocino, Merced, Monterey, Napa, San Benito, San Mateo, Santa Barbara, Santa Clara, Sonoma, Tulare, Ventura, Yolo &#10;•  45+ rates include Butte, Fresno, Kern, Lake, Los Angeles, Orange, Riverside, Sacramento, San Bernardino, San Diego, San Francisco, San Joaquin, Santa Cruz, Shasta, Solano, Stanislaus, Sutter, Tehama, Yuba"/>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7" name="Footnote_Label"/>
          <p:cNvSpPr>
            <a:spLocks noGrp="1"/>
          </p:cNvSpPr>
          <p:nvPr>
            <p:ph sz="half" idx="12"/>
          </p:nvPr>
        </p:nvSpPr>
        <p:spPr>
          <a:xfrm>
            <a:off x="2560321" y="6509063"/>
            <a:ext cx="9283336" cy="338327"/>
          </a:xfrm>
        </p:spPr>
        <p:txBody>
          <a:bodyPr>
            <a:normAutofit fontScale="92500" lnSpcReduction="20000"/>
          </a:bodyPr>
          <a:lstStyle/>
          <a:p>
            <a:pPr marL="0" marR="0" algn="ctr">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 Early syphilis includes primary, secondary, and early non-primary non-secondary syphilis.
Different scales are displayed for female versus male rate ranges.</a:t>
            </a:r>
          </a:p>
        </p:txBody>
      </p:sp>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Early Syphilis Female Rates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Early Syphilis Male Rates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among Females Ages 15-44, Case Counts and Incidence Rates by County, California, 2021</a:t>
            </a:r>
          </a:p>
        </p:txBody>
      </p:sp>
      <p:pic>
        <p:nvPicPr>
          <p:cNvPr id="3" name="Content 1" descr="Map of 2021 early syphilis females age 15-44 case counts for California’s 58 counties in 5 categories:&#10;•  0 cases reported includes Alpine, Calaveras, Inyo, Modoc, Mono, Sierra&#10;•  1-2 cases include no counties&#10;•  3-9 cases include Marin, San Luis Obispo&#10;•  10-49 cases include Butte, El Dorado, Humboldt, Kings, Merced, Monterey, Placer, San Mateo, Santa Barbara, Santa Cruz, Shasta, Solano, Sonoma, Sutter, Ventura, Yolo  &#10;•  50+ cases include Alameda, Contra Costa, Fresno, Kern, Los Angeles, Orange, Riverside, Sacramento, San Bernardino, San Diego, San Francisco, San Joaquin, Santa Clara, Stanislaus, Tulare"/>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early syphilis females age 15-44 rates (per 100,000 population) for California’s 58 counties in 5 categories:&#10;•  0 cases reported includes Alpine, Calaveras, Inyo, Modoc, Mono, Sierra&#10;•  &lt;10 rates include San Luis Obispo&#10;•  10-24.9 rates include Alameda, Contra Costa, Marin, Monterey, Orange, Placer, Riverside, San Diego, San Mateo, Santa Barbara, Santa Clara, Ventura &#10;•  25-49.9 rates include El Dorado, Humboldt, Kings, San Francisco, Santa Cruz, Solano, Sonoma, Yolo&#10;•  50+ rates include Butte, Fresno, Kern, Los Angeles, Merced, Sacramento, San Bernardino, San Joaquin, Shasta, Stanislaus, Sutter, Tulare"/>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7" name="Footnote_Label"/>
          <p:cNvSpPr>
            <a:spLocks noGrp="1"/>
          </p:cNvSpPr>
          <p:nvPr>
            <p:ph sz="half" idx="12"/>
          </p:nvPr>
        </p:nvSpPr>
        <p:spPr>
          <a:xfrm>
            <a:off x="2560321" y="6509063"/>
            <a:ext cx="9283336" cy="338327"/>
          </a:xfrm>
        </p:spPr>
        <p:txBody>
          <a:bodyPr/>
          <a:lstStyle/>
          <a:p>
            <a:pPr marL="0" marR="0" algn="ctr">
              <a:lnSpc>
                <a:spcPct val="100000"/>
              </a:lnSpc>
              <a:spcBef>
                <a:spcPts val="0"/>
              </a:spcBef>
              <a:spcAft>
                <a:spcPts val="0"/>
              </a:spcAft>
              <a:buNone/>
            </a:pPr>
            <a:r>
              <a:t>* Early syphilis includes primary, secondary, and early non-primary non-secondary syphilis.</a:t>
            </a:r>
          </a:p>
        </p:txBody>
      </p:sp>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Early Syphilis Female Ages 15-44 Cases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Early Syphilis Female Ages 15-44 Rates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by Region, California, 2012–2021</a:t>
            </a:r>
          </a:p>
        </p:txBody>
      </p:sp>
      <p:pic>
        <p:nvPicPr>
          <p:cNvPr id="3" name="Content 1" descr="Map of California with counties separated into regions:&#10;•  Northern includes Butte, Colusa, Del Norte, Glenn, Humboldt, Lake, Lassen, Mendocino, Modoc, Nevada, Plumas, Shasta, Sierra, Siskiyou, Sutter, Tehama, Trinity, Yuba&#10;•  Sacramento Area includes El Dorado, Placer, Sacramento, Yolo&#10;•  San Francisco includes just San Francisco&#10;•  Bay Area includes Alameda, Contra Costa, Marin, Napa, San Mateo, Santa Clara, Solano, Sonoma &#10;•  Central Coast includes Monterey, San Luis Obispo, Santa Barbara, Santa Cruz, Ventura&#10;•  Central Inland includes Alpine, Amador, Calaveras, Fresno, Inyo, Kern, Kings, Madera, Mariposa, Merced, Mono, San Benito, San Joaquin, Stanislaus, Tulare, Tuolumne&#10;•  Los Angeles includes Los Angeles excluding the cities of Long Beach and Pasadena&#10;•  Southern includes Imperial, Orange, Riverside, San Bernardino, San Diego, and the cities of Long Beach and Pasadena&#10;&#10;2012-2021 trendline graph of early syphilis incidence rates (per 100,000 population) by region&#10;•  Northern region rates ranged from 1.3 in 2012 to 48.8 in 2021&#10;•  Sacramento Area region rates ranged from 9.1 in 2012 to 35.5 in 2021&#10;•  San Francisco region rates ranged from 103.4 in 2012 to 147.2 in 2021&#10;•  Bay Area region rates ranged from 9.4 in 2012 to 25.1 in 2021 &#10;•  Central Coast region rates ranged from 4.4 in 2012 to 22.2 in 2021 &#10;•  Central Inland region rates ranged from 8.7 in 2012 to 46.1 in 2021&#10;•  Los Angeles region rates ranged from 23.1 in 2012 to 61.7 in 2021&#10;•  Southern region rates ranged from 10.2 in 2012 to 37.9 in 2021"/>
          <p:cNvPicPr>
            <a:picLocks noGrp="1"/>
          </p:cNvPicPr>
          <p:nvPr>
            <p:ph idx="10"/>
          </p:nvPr>
        </p:nvPicPr>
        <p:blipFill>
          <a:blip r:embed="rId3" cstate="print"/>
          <a:stretch>
            <a:fillRect/>
          </a:stretch>
        </p:blipFill>
        <p:spPr>
          <a:xfrm>
            <a:off x="4019341" y="1461819"/>
            <a:ext cx="7881131" cy="5021278"/>
          </a:xfrm>
          <a:prstGeom prst="rect">
            <a:avLst/>
          </a:prstGeom>
        </p:spPr>
      </p:pic>
      <p:sp>
        <p:nvSpPr>
          <p:cNvPr id="4" name="Footnote_Label"/>
          <p:cNvSpPr>
            <a:spLocks noGrp="1"/>
          </p:cNvSpPr>
          <p:nvPr>
            <p:ph idx="11"/>
          </p:nvPr>
        </p:nvSpPr>
        <p:spPr>
          <a:xfrm>
            <a:off x="2743200" y="6510970"/>
            <a:ext cx="9066805" cy="365125"/>
          </a:xfrm>
        </p:spPr>
        <p:txBody>
          <a:bodyPr/>
          <a:lstStyle/>
          <a:p>
            <a:pPr marL="0" marR="0" algn="ctr">
              <a:lnSpc>
                <a:spcPct val="100000"/>
              </a:lnSpc>
              <a:spcBef>
                <a:spcPts val="0"/>
              </a:spcBef>
              <a:spcAft>
                <a:spcPts val="0"/>
              </a:spcAft>
              <a:buNone/>
            </a:pPr>
            <a:r>
              <a:t>* Early syphilis includes primary, secondary, and early non-primary non-secondary syphilis.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Number of Early Syphilis* Cases by Region, Gender, Gender of Sex Partners, and Year, California, 2012–2021</a:t>
            </a:r>
          </a:p>
        </p:txBody>
      </p:sp>
      <p:pic>
        <p:nvPicPr>
          <p:cNvPr id="6" name="sg1" descr="Bay Area region graph of early syphilis case counts by year and gender of sex partners with total case counts ranging from 615 in 2012 to 1,719 in 2021 with percent MSM ranging from 66.2% in 2012 to 42.6% in 2021, percent MSU ranging from 8.1% in 2012 to 14.4% in 2021, percent MSMW ranging from 8.3% in 2012 to 6.3% in 2021, percent MSW ranging from 11.1% in 2012 to 15.4% in 2021 and percent female ranging from 6.0% in 2012 to 21.2% in 2021&#10;"/>
          <p:cNvPicPr>
            <a:picLocks noGrp="1"/>
          </p:cNvPicPr>
          <p:nvPr>
            <p:ph idx="1"/>
          </p:nvPr>
        </p:nvPicPr>
        <p:blipFill>
          <a:blip r:embed="rId3" cstate="print"/>
          <a:stretch>
            <a:fillRect/>
          </a:stretch>
        </p:blipFill>
        <p:spPr>
          <a:xfrm>
            <a:off x="256672" y="1477951"/>
            <a:ext cx="3619827" cy="1579504"/>
          </a:xfrm>
          <a:prstGeom prst="rect">
            <a:avLst/>
          </a:prstGeom>
        </p:spPr>
      </p:pic>
      <p:pic>
        <p:nvPicPr>
          <p:cNvPr id="3" name="sg4" descr="Northern region graph of early syphilis case counts by year and gender of sex partners with total case counts ranging from 16 in 2012 to 601 in 2021 with percent MSM ranging from 50% in 2012 to 5.3% in 2021, percent MSU ranging from 18.8% in 2012 to 24.1% in 2021, percent MSMW ranging from 0% in 2012 to 2.5% in 2021, percent MSW ranging from 18.8% in 2012 to 23.5% in 2021, and percent female ranging from 12.5% in 2012 to 44.4% in 2021&#10;"/>
          <p:cNvPicPr>
            <a:picLocks noGrp="1"/>
          </p:cNvPicPr>
          <p:nvPr>
            <p:ph idx="17"/>
          </p:nvPr>
        </p:nvPicPr>
        <p:blipFill>
          <a:blip r:embed="rId4" cstate="print"/>
          <a:stretch>
            <a:fillRect/>
          </a:stretch>
        </p:blipFill>
        <p:spPr>
          <a:xfrm>
            <a:off x="4277257" y="1476643"/>
            <a:ext cx="3619826" cy="1556732"/>
          </a:xfrm>
          <a:prstGeom prst="rect">
            <a:avLst/>
          </a:prstGeom>
        </p:spPr>
      </p:pic>
      <p:pic>
        <p:nvPicPr>
          <p:cNvPr id="4" name="sg6" descr="Sacramento Area region graph of early syphilis case counts by year and gender of sex partners with total case counts ranging from 200 in 2012 to 853 in 2021 with percent MSM ranging from 64.5% in 2012 to 28.6% in 2021, percent MSU ranging from 14% in 2012 to 22.5% in 2021, percent MSMW ranging from 8% in 2012 to 2.9% in 2021, percent MSW ranging from 7.5% in 2012 to 10.9% in 2021, and percent female ranging from 5.5% in 2012 to 34.6% in 2021&#10;"/>
          <p:cNvPicPr>
            <a:picLocks noGrp="1"/>
          </p:cNvPicPr>
          <p:nvPr>
            <p:ph idx="16"/>
          </p:nvPr>
        </p:nvPicPr>
        <p:blipFill>
          <a:blip r:embed="rId5" cstate="print"/>
          <a:stretch>
            <a:fillRect/>
          </a:stretch>
        </p:blipFill>
        <p:spPr>
          <a:xfrm>
            <a:off x="8297843" y="1464960"/>
            <a:ext cx="3619826" cy="1556732"/>
          </a:xfrm>
          <a:prstGeom prst="rect">
            <a:avLst/>
          </a:prstGeom>
        </p:spPr>
      </p:pic>
      <p:pic>
        <p:nvPicPr>
          <p:cNvPr id="5" name="sg2" descr="San Francisco region graph of early syphilis case counts by year and gender of sex partners with total case counts ranging from 860 in 2012 to 1,259 in 2021 with percent MSM ranging from 67.7% in 2012 to 72.2% in 2021, percent MSU ranging from 21.9% in 2012 to 7.7% in 2021, percent MSMW ranging from 3.3% in 2012 to 4.3% in 2021, percent MSW ranging from 3.0% in 2012 to 5.4% in 2021, and percent female ranging from 3.8% in 2012 to 8.9% in 2021&#10;"/>
          <p:cNvPicPr>
            <a:picLocks noGrp="1"/>
          </p:cNvPicPr>
          <p:nvPr>
            <p:ph idx="11"/>
          </p:nvPr>
        </p:nvPicPr>
        <p:blipFill>
          <a:blip r:embed="rId6" cstate="print"/>
          <a:stretch>
            <a:fillRect/>
          </a:stretch>
        </p:blipFill>
        <p:spPr>
          <a:xfrm>
            <a:off x="256673" y="3114370"/>
            <a:ext cx="3619826" cy="1556732"/>
          </a:xfrm>
          <a:prstGeom prst="rect">
            <a:avLst/>
          </a:prstGeom>
        </p:spPr>
      </p:pic>
      <p:pic>
        <p:nvPicPr>
          <p:cNvPr id="9" name="sg7" descr="Central Inland region graph of early syphilis case counts by year and gender of sex partners with total case counts ranging from 372 in 2012 to 2,113 in 2021 with percent MSM ranging from 49.7% in 2012 to 20.4% in 2021, percent MSU ranging from 15.9% in 2012 to 17.0% in 2021, percent MSMW ranging from 8.3% in 2012 to 3.8% in 2021, percent MSW ranging from 12.6% in 2012 to 23.0% in 2021, and percent female ranging from 13.2% in 2012 to 35.7% in 2021&#10;"/>
          <p:cNvPicPr>
            <a:picLocks noGrp="1"/>
          </p:cNvPicPr>
          <p:nvPr>
            <p:ph idx="15"/>
          </p:nvPr>
        </p:nvPicPr>
        <p:blipFill>
          <a:blip r:embed="rId7" cstate="print"/>
          <a:stretch>
            <a:fillRect/>
          </a:stretch>
        </p:blipFill>
        <p:spPr>
          <a:xfrm>
            <a:off x="8297843" y="3091879"/>
            <a:ext cx="3619826" cy="1556732"/>
          </a:xfrm>
          <a:prstGeom prst="rect">
            <a:avLst/>
          </a:prstGeom>
        </p:spPr>
      </p:pic>
      <p:pic>
        <p:nvPicPr>
          <p:cNvPr id="7" name="sg3" descr="Central Coast region graph of early syphilis case counts by year and gender of sex partners with total case counts ranging from 99 in 2012 to 503 in 2021 with percent MSM ranging from 66.7% in 2012 to 35.6% in 2021, percent MSU ranging from 5.1% in 2012 to 22.5% in 2021, percent MSMW ranging from 10.1% in 2012 to 6.0% in 2021, percent MSW ranging from 10.1% in 2012 to 15.9% in 2021, and percent female ranging from 6.1% in 2012 to 19.9% in 2021&#10;"/>
          <p:cNvPicPr>
            <a:picLocks noGrp="1"/>
          </p:cNvPicPr>
          <p:nvPr>
            <p:ph idx="12"/>
          </p:nvPr>
        </p:nvPicPr>
        <p:blipFill>
          <a:blip r:embed="rId8" cstate="print"/>
          <a:stretch>
            <a:fillRect/>
          </a:stretch>
        </p:blipFill>
        <p:spPr>
          <a:xfrm>
            <a:off x="256673" y="4745438"/>
            <a:ext cx="3619826" cy="1556732"/>
          </a:xfrm>
          <a:prstGeom prst="rect">
            <a:avLst/>
          </a:prstGeom>
        </p:spPr>
      </p:pic>
      <p:pic>
        <p:nvPicPr>
          <p:cNvPr id="8" name="sg5" descr="Los Angeles region graph of early syphilis case counts by year and gender of sex partners with total case counts ranging from 2,160 in 2012 to 5,769 in 2021 with percent MSM ranging from 73.7% in 2012 to 53.9% in 2021, percent MSU ranging from 9.2% in 2012 to 15.3% in 2021, percent MSMW ranging from 3.1% in 2012 to 3.4% in 2021, percent MSW ranging from 7.6% in 2012 to 8.7% in 2021, and percent female ranging from 6.3% in 2012 to 18.6% in 2021&#10;"/>
          <p:cNvPicPr>
            <a:picLocks noGrp="1"/>
          </p:cNvPicPr>
          <p:nvPr>
            <p:ph idx="13"/>
          </p:nvPr>
        </p:nvPicPr>
        <p:blipFill>
          <a:blip r:embed="rId9" cstate="print"/>
          <a:stretch>
            <a:fillRect/>
          </a:stretch>
        </p:blipFill>
        <p:spPr>
          <a:xfrm>
            <a:off x="4291996" y="5005463"/>
            <a:ext cx="3619826" cy="1556732"/>
          </a:xfrm>
          <a:prstGeom prst="rect">
            <a:avLst/>
          </a:prstGeom>
        </p:spPr>
      </p:pic>
      <p:pic>
        <p:nvPicPr>
          <p:cNvPr id="10" name="sg8" descr="Southern region graph of early syphilis case counts by year and gender of sex partners with total case counts ranging from 1,164 in 2012 to 4,485 in 2021 with percent MSM ranging from 78.4% in 2012 to 53.3% in 2021, percent MSU ranging from 7.5% in 2012 to 8.3% in 2021, percent MSMW ranging from 4.8% in 2012 to 5.3% in 2021, percent MSW ranging from 5.8% in 2012 to 14.3% in 2021, and percent female ranging from 3.4% in 2012 to 18.6% in 2021&#10;"/>
          <p:cNvPicPr>
            <a:picLocks noGrp="1"/>
          </p:cNvPicPr>
          <p:nvPr>
            <p:ph idx="14"/>
          </p:nvPr>
        </p:nvPicPr>
        <p:blipFill>
          <a:blip r:embed="rId10" cstate="print"/>
          <a:stretch>
            <a:fillRect/>
          </a:stretch>
        </p:blipFill>
        <p:spPr>
          <a:xfrm>
            <a:off x="8297843" y="4726777"/>
            <a:ext cx="3619826" cy="1556732"/>
          </a:xfrm>
          <a:prstGeom prst="rect">
            <a:avLst/>
          </a:prstGeom>
        </p:spPr>
      </p:pic>
      <p:sp>
        <p:nvSpPr>
          <p:cNvPr id="11" name="Footnote_Label"/>
          <p:cNvSpPr>
            <a:spLocks noGrp="1"/>
          </p:cNvSpPr>
          <p:nvPr>
            <p:ph idx="19"/>
          </p:nvPr>
        </p:nvSpPr>
        <p:spPr>
          <a:xfrm>
            <a:off x="2654908" y="6573341"/>
            <a:ext cx="5256913" cy="239710"/>
          </a:xfrm>
        </p:spPr>
        <p:txBody>
          <a:bodyPr>
            <a:normAutofit lnSpcReduction="10000"/>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 Early syphilis includes primary, secondary, and early non-primary non-secondary syphilis.</a:t>
            </a:r>
          </a:p>
        </p:txBody>
      </p:sp>
      <p:sp>
        <p:nvSpPr>
          <p:cNvPr id="12" name="Footnote_Label2"/>
          <p:cNvSpPr>
            <a:spLocks noGrp="1"/>
          </p:cNvSpPr>
          <p:nvPr>
            <p:ph idx="18"/>
          </p:nvPr>
        </p:nvSpPr>
        <p:spPr>
          <a:xfrm>
            <a:off x="7976382" y="6326505"/>
            <a:ext cx="3854536" cy="486546"/>
          </a:xfrm>
        </p:spPr>
        <p:txBody>
          <a:bodyPr>
            <a:normAutofit fontScale="92500" lnSpcReduction="100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MSM includes Men who had sex with Men only. MSMW includes Men who had sex with both Men and Women.</a:t>
            </a:r>
            <a:r>
              <a:rPr lang="en-US" sz="1000" b="0" i="0" u="none" cap="none" dirty="0">
                <a:solidFill>
                  <a:srgbClr val="000000">
                    <a:alpha val="100000"/>
                  </a:srgbClr>
                </a:solidFill>
                <a:latin typeface="Tw Cen MT (Body)"/>
                <a:cs typeface="Tw Cen MT (Body)"/>
                <a:sym typeface="Tw Cen MT (Body)"/>
              </a:rPr>
              <a:t> </a:t>
            </a:r>
            <a:r>
              <a:rPr sz="1000" b="0" i="0" u="none" cap="none" dirty="0">
                <a:solidFill>
                  <a:srgbClr val="000000">
                    <a:alpha val="100000"/>
                  </a:srgbClr>
                </a:solidFill>
                <a:latin typeface="Tw Cen MT (Body)"/>
                <a:cs typeface="Tw Cen MT (Body)"/>
                <a:sym typeface="Tw Cen MT (Body)"/>
              </a:rPr>
              <a:t>MSU includes Men with unknown gender of sex partners.</a:t>
            </a:r>
            <a:r>
              <a:rPr lang="en-US" sz="1000" b="0" i="0" u="none" cap="none" dirty="0">
                <a:solidFill>
                  <a:srgbClr val="000000">
                    <a:alpha val="100000"/>
                  </a:srgbClr>
                </a:solidFill>
                <a:latin typeface="Tw Cen MT (Body)"/>
                <a:cs typeface="Tw Cen MT (Body)"/>
                <a:sym typeface="Tw Cen MT (Body)"/>
              </a:rPr>
              <a:t> MSW includes Men who had sex with Women only</a:t>
            </a:r>
            <a:endParaRPr sz="1000" b="0" i="0" u="none" cap="none" dirty="0">
              <a:solidFill>
                <a:srgbClr val="000000">
                  <a:alpha val="100000"/>
                </a:srgbClr>
              </a:solidFill>
              <a:latin typeface="Tw Cen MT (Body)"/>
              <a:cs typeface="Tw Cen MT (Body)"/>
              <a:sym typeface="Tw Cen MT (Body)"/>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Case Counts by Gender, California, 2002-2021</a:t>
            </a:r>
          </a:p>
        </p:txBody>
      </p:sp>
      <p:pic>
        <p:nvPicPr>
          <p:cNvPr id="3" name="Content 1" descr="2002-2021 trendline graph of early syphilis case counts by gender&#10;•  Total male case counts increased from 1,672 in 2002 to 13,468 in 2021&#10;•  Female case counts increased from 124 in 2002 to 3,798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Early syphilis includes primary, secondary, and early non-primary non-secondary syphilis.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Male Case Counts by Gender of Sex Partners, California, 2002-2021</a:t>
            </a:r>
          </a:p>
        </p:txBody>
      </p:sp>
      <p:pic>
        <p:nvPicPr>
          <p:cNvPr id="3" name="Content 1" descr="2002-2021 trendline graph of early syphilis case counts by sexual orientation&#10;Total MSM only case count increased from 1,240 in 2002 to 8,028 in 2021&#10;Total MSU case count increased from 185 in 2002 to 2,413 in 2021&#10;Total MSW case count increased from 155 in 2002 to 2,280 in 2021&#10;Total MSM&amp;W case count increased from 92 in 2002 to 747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 Early syphilis includes primary, secondary, and early non-primary non-secondary syphilis.
MSM includes Men who had sex with Men only. MSMW includes Men who had sex with both Men and Women.
MSU includes Men with unknown gender of sex partners.</a:t>
            </a:r>
            <a:r>
              <a:rPr lang="en-US" sz="1200" b="0" i="0" u="none" cap="none" dirty="0">
                <a:solidFill>
                  <a:srgbClr val="000000">
                    <a:alpha val="100000"/>
                  </a:srgbClr>
                </a:solidFill>
                <a:latin typeface="Tw Cen MT (Body)"/>
                <a:cs typeface="Tw Cen MT (Body)"/>
                <a:sym typeface="Tw Cen MT (Body)"/>
              </a:rPr>
              <a:t> MSW includes Men who had sex with Women only</a:t>
            </a:r>
            <a:endParaRPr sz="1200" b="0" i="0" u="none" cap="none" dirty="0">
              <a:solidFill>
                <a:srgbClr val="000000">
                  <a:alpha val="100000"/>
                </a:srgbClr>
              </a:solidFill>
              <a:latin typeface="Tw Cen MT (Body)"/>
              <a:cs typeface="Tw Cen MT (Body)"/>
              <a:sym typeface="Tw Cen MT (Body)"/>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Cases by Gender and Gender of Sex Partners, California, 2021</a:t>
            </a:r>
          </a:p>
        </p:txBody>
      </p:sp>
      <p:pic>
        <p:nvPicPr>
          <p:cNvPr id="3" name="Content 1" descr="Bar chart of distribution of 2021 early syphilis case counts by sex and gender of sex partners&#10;•  25% MSM (HIV Positive)&#10;•  26% MSM (HIV Neg/Unknown)&#10;•  27% MSW/Unknown&#10;•  22% Female&#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 Early syphilis includes primary, secondary, and early non-primary non-secondary syphilis.
MSM includes Men who had sex with Men only. MSMW includes Men who had sex with both Men and Women.</a:t>
            </a:r>
            <a:endParaRPr lang="en-US" sz="1200" b="0" i="0" u="none" cap="none" dirty="0">
              <a:solidFill>
                <a:srgbClr val="000000">
                  <a:alpha val="100000"/>
                </a:srgbClr>
              </a:solidFill>
              <a:latin typeface="Tw Cen MT (Body)"/>
              <a:cs typeface="Tw Cen MT (Body)"/>
              <a:sym typeface="Tw Cen MT (Body)"/>
            </a:endParaRPr>
          </a:p>
          <a:p>
            <a:pPr marL="0" marR="0" algn="l">
              <a:lnSpc>
                <a:spcPct val="100000"/>
              </a:lnSpc>
              <a:spcBef>
                <a:spcPts val="0"/>
              </a:spcBef>
              <a:spcAft>
                <a:spcPts val="0"/>
              </a:spcAft>
              <a:buNone/>
            </a:pPr>
            <a:r>
              <a:rPr lang="en-US" sz="1200" b="0" i="0" u="none" cap="none" dirty="0">
                <a:solidFill>
                  <a:srgbClr val="000000">
                    <a:alpha val="100000"/>
                  </a:srgbClr>
                </a:solidFill>
                <a:latin typeface="Tw Cen MT (Body)"/>
                <a:cs typeface="Tw Cen MT (Body)"/>
                <a:sym typeface="Tw Cen MT (Body)"/>
              </a:rPr>
              <a:t>MSU includes Men with unknown gender of sex partners. MSW includes Men who had sex with Women only</a:t>
            </a:r>
            <a:endParaRPr sz="1200" b="0" i="0" u="none" cap="none" dirty="0">
              <a:solidFill>
                <a:srgbClr val="000000">
                  <a:alpha val="100000"/>
                </a:srgbClr>
              </a:solidFill>
              <a:latin typeface="Tw Cen MT (Body)"/>
              <a:cs typeface="Tw Cen MT (Body)"/>
              <a:sym typeface="Tw Cen MT (Body)"/>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by and Gender, California, 2002-2021</a:t>
            </a:r>
          </a:p>
        </p:txBody>
      </p:sp>
      <p:pic>
        <p:nvPicPr>
          <p:cNvPr id="3" name="Content 1" descr="2002-2021 trendline graph of early syphilis incidence rates (per 100,000 population) by gender&#10;•  Female rates started at 0.7 in 2002 and increased to 19.3 in 2021&#10;•  Male rates started at 9.6 in 2002 and increased to 68.6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Early syphilis includes primary, secondary, and early non-primary non-secondary syphilis.
Age was “Not Specified” for 0.05% of female cases and 0% of male cases in 2021.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by Age Group (in years) and Gender, California, 2021</a:t>
            </a:r>
          </a:p>
        </p:txBody>
      </p:sp>
      <p:pic>
        <p:nvPicPr>
          <p:cNvPr id="3" name="Content 1" descr="Graph of early syphilis incidence rates per 100,000 population by age group and gender&#10;•  Ages 0-14 female rate 0.1, male rate 0.0&#10;•  Ages 15-19 female rate 13.0, male rate 20.6&#10;•  Ages 20-24 female rate 41.6, male rate 90.8&#10;•  Ages 25-29 female rate 60.9, male rate 167.5&#10;•  Ages 30-34 female rate 60.6, male rate 196.9&#10;•  Ages 35-44 female rate 40.8, male rate 131.1&#10;•  Ages 45+ female rate 6.1, male rate 45.4&#10;•  Total female rate 19.3, male rate 68.6"/>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Early syphilis includes primary, secondary, and early non-primary non-secondary syphilis.
Age was “Not Specified” for 0.05% of female cases and 0% of male cases in 2021.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for Females by Age Group (in years), California, 2012–2021</a:t>
            </a:r>
          </a:p>
        </p:txBody>
      </p:sp>
      <p:pic>
        <p:nvPicPr>
          <p:cNvPr id="3" name="Content 1" descr="2012-2021 trendline graph of female early syphilis incidence rates by age group&#10;•  Ages 15-19 rates ranged from 1.6 in 2012 to 13.0 in 2021&#10;•  Ages 20-24 rates ranged from 5.5 in 2012 to 41.6 in 2021&#10;•  Ages 25-29 rates ranged from 5.1 in 2012 to 60.9 in 2021&#10;•  Ages 30-34 rates ranged from 3.6 in 2012 to 60.6 in 2021&#10;•  Ages 35-44 rates ranged from 2.1 in 2012 to 40.8 in 2021&#10;•  Ages 45+ rates ranged from 0.6 in 2012 to 6.1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Early syphilis includes primary, secondary, and early non-primary non-secondary syphilis.
Age “Not Specified” ranged from 0% to 0.07% of cases for females in any given year.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Chlamydia</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for Males by Age Group (in years), 
California, 2012–2021</a:t>
            </a:r>
          </a:p>
        </p:txBody>
      </p:sp>
      <p:pic>
        <p:nvPicPr>
          <p:cNvPr id="3" name="Content 1" descr="2012-2021 trendline graph of male early syphilis incidence rates by age group&#10;•  Ages 15-19 rates ranged from 8.9 in 2012 to 20.6 in 2021&#10;•  Ages 20-24 rates ranged from 45 in 2012 to 90.8 in 2021&#10;•  Ages 25-29 rates ranged from 57.8 in 2012 to 167.5 in 2021&#10;•  Ages 30-34 rates ranged from 51.2 in 2012 to 196.9 in 2021&#10;•  Ages 35-44 rates ranged from 52.2 in 2012 to 131.1 in 2021&#10;•  Ages 45+ rates ranged from 22.4 in 2012 to 45.4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Early syphilis includes primary, secondary, and early non-primary non-secondary syphilis.
Age “Not Specified” ranged from 0% to 0.06% of cases for males in any given year.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by Race/Ethnicity and Gender,
California, 2021</a:t>
            </a:r>
          </a:p>
        </p:txBody>
      </p:sp>
      <p:pic>
        <p:nvPicPr>
          <p:cNvPr id="3" name="Content 1" descr="Graph of early syphilis incidence rates per 100,000 population by race ethnicity and gender&#10;•  American Indian/Alaska Native female rate 31.3, male rate 55.1&#10;•  Asian female rate 3.2, male rate 27.9&#10;•  Black female rate 48.7, male rate 160.5&#10;•  Hispanic female rate 19.0, male rate 72.9&#10;•  Native Hawaiian/Other Pacific Islander female rate 16.8, male rate 51.1&#10;•  White female rate 13.7, male rate 47.5"/>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AI/AN = American Indian/Alaska Native; NHPI = Native Hawaiian/Other Pacific Islander.
* Early syphilis includes primary, secondary, and early non-primary non-secondary syphilis.
Race/Ethnicity was “Not Specified” for 14.17% of female cases and 8.64% of male cases in 2021.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Female Incidence Rates by Race/Ethnicity and Age Group (in years), California, 2021</a:t>
            </a:r>
          </a:p>
        </p:txBody>
      </p:sp>
      <p:sp>
        <p:nvSpPr>
          <p:cNvPr id="7" name="axis_title"/>
          <p:cNvSpPr>
            <a:spLocks noGrp="1"/>
          </p:cNvSpPr>
          <p:nvPr>
            <p:ph sz="half" idx="14" hasCustomPrompt="1"/>
          </p:nvPr>
        </p:nvSpPr>
        <p:spPr>
          <a:xfrm>
            <a:off x="4870857" y="6268443"/>
            <a:ext cx="2217211" cy="256000"/>
          </a:xfrm>
        </p:spPr>
        <p:txBody>
          <a:bodyPr>
            <a:normAutofit fontScale="92500" lnSpcReduction="10000"/>
          </a:bodyPr>
          <a:lstStyle/>
          <a:p>
            <a:endParaRPr/>
          </a:p>
        </p:txBody>
      </p:sp>
      <p:pic>
        <p:nvPicPr>
          <p:cNvPr id="3" name="Content 1" descr="Black/African American female rate&#10;Ages 15-19 rate 47.3&#10;Ages 20-24 rate 123.1&#10;Ages 25-29 rate 154.2 &#10;Ages 30-34 rate 141.6 &#10;Ages 35-44 rate 84.2 &#10;Ages 45+ rate 13.3"/>
          <p:cNvPicPr>
            <a:picLocks noGrp="1"/>
          </p:cNvPicPr>
          <p:nvPr>
            <p:ph sz="half" idx="2" hasCustomPrompt="1"/>
          </p:nvPr>
        </p:nvPicPr>
        <p:blipFill>
          <a:blip r:embed="rId3" cstate="print"/>
          <a:stretch>
            <a:fillRect/>
          </a:stretch>
        </p:blipFill>
        <p:spPr>
          <a:xfrm>
            <a:off x="279064" y="1441327"/>
            <a:ext cx="5449932" cy="4889668"/>
          </a:xfrm>
          <a:prstGeom prst="rect">
            <a:avLst/>
          </a:prstGeom>
        </p:spPr>
      </p:pic>
      <p:pic>
        <p:nvPicPr>
          <p:cNvPr id="4" name="Content 2" descr="Hispanic female rate&#10;Ages 15-19 rate 11&#10;Ages 20-24 rate 34.4&#10;Ages 25-29 rate 53.4 &#10;Ages 30-34 rate 57.3 &#10;Ages 35-44 rate 35.3 &#10;Ages 45+ rate 6.9"/>
          <p:cNvPicPr>
            <a:picLocks noGrp="1"/>
          </p:cNvPicPr>
          <p:nvPr>
            <p:ph sz="half" idx="10" hasCustomPrompt="1"/>
          </p:nvPr>
        </p:nvPicPr>
        <p:blipFill>
          <a:blip r:embed="rId4" cstate="print"/>
          <a:stretch>
            <a:fillRect/>
          </a:stretch>
        </p:blipFill>
        <p:spPr>
          <a:xfrm>
            <a:off x="5736087" y="1442709"/>
            <a:ext cx="2738571" cy="4889667"/>
          </a:xfrm>
          <a:prstGeom prst="rect">
            <a:avLst/>
          </a:prstGeom>
        </p:spPr>
      </p:pic>
      <p:pic>
        <p:nvPicPr>
          <p:cNvPr id="5" name="Content 3" descr="White female rate&#10;Ages 15-19 rate 8.2 &#10;Ages 20-24 rate 27 &#10;Ages 25-29 rate 47.8&#10;Ages 30-34 rate 45.7 &#10;Ages 35-44 rate 38.3 &#10;Ages 45+ rate 4.6"/>
          <p:cNvPicPr>
            <a:picLocks noGrp="1"/>
          </p:cNvPicPr>
          <p:nvPr>
            <p:ph sz="half" idx="12" hasCustomPrompt="1"/>
          </p:nvPr>
        </p:nvPicPr>
        <p:blipFill>
          <a:blip r:embed="rId5" cstate="print"/>
          <a:stretch>
            <a:fillRect/>
          </a:stretch>
        </p:blipFill>
        <p:spPr>
          <a:xfrm>
            <a:off x="8481932" y="1447991"/>
            <a:ext cx="2688920" cy="4889667"/>
          </a:xfrm>
          <a:prstGeom prst="rect">
            <a:avLst/>
          </a:prstGeom>
        </p:spPr>
      </p:pic>
      <p:pic>
        <p:nvPicPr>
          <p:cNvPr id="6" name="Content 4" descr="Percentage of race unknown&#10;Ages 15-19 rate 14&#10;Ages 20-24 rate 17.9&#10;Ages 25-29 rate 13.4&#10;Ages 30-34 rate 14.2&#10;Ages 35-44 rate 13.3&#10;Ages 45+ rate 13"/>
          <p:cNvPicPr>
            <a:picLocks noGrp="1"/>
          </p:cNvPicPr>
          <p:nvPr>
            <p:ph sz="half" idx="13" hasCustomPrompt="1"/>
          </p:nvPr>
        </p:nvPicPr>
        <p:blipFill>
          <a:blip r:embed="rId6" cstate="print"/>
          <a:stretch>
            <a:fillRect/>
          </a:stretch>
        </p:blipFill>
        <p:spPr>
          <a:xfrm>
            <a:off x="11177943" y="1447546"/>
            <a:ext cx="795119" cy="4889667"/>
          </a:xfrm>
          <a:prstGeom prst="rect">
            <a:avLst/>
          </a:prstGeom>
        </p:spPr>
      </p:pic>
      <p:sp>
        <p:nvSpPr>
          <p:cNvPr id="8" name="Footnote_Label"/>
          <p:cNvSpPr>
            <a:spLocks noGrp="1"/>
          </p:cNvSpPr>
          <p:nvPr>
            <p:ph sz="half" idx="11"/>
          </p:nvPr>
        </p:nvSpPr>
        <p:spPr>
          <a:xfrm>
            <a:off x="2653146" y="6491628"/>
            <a:ext cx="9162296" cy="365125"/>
          </a:xfrm>
        </p:spPr>
        <p:txBody>
          <a:bodyPr>
            <a:noAutofit/>
          </a:bodyPr>
          <a:lstStyle/>
          <a:p>
            <a:pPr marL="0" marR="0" algn="l">
              <a:lnSpc>
                <a:spcPct val="100000"/>
              </a:lnSpc>
              <a:spcBef>
                <a:spcPts val="0"/>
              </a:spcBef>
              <a:spcAft>
                <a:spcPts val="0"/>
              </a:spcAft>
              <a:buNone/>
            </a:pPr>
            <a:r>
              <a:rPr sz="900" b="0" i="0" u="none" cap="none" dirty="0">
                <a:solidFill>
                  <a:srgbClr val="000000">
                    <a:alpha val="100000"/>
                  </a:srgbClr>
                </a:solidFill>
                <a:latin typeface="Tw Cen MT (Body)"/>
                <a:cs typeface="Tw Cen MT (Body)"/>
                <a:sym typeface="Tw Cen MT (Body)"/>
              </a:rPr>
              <a:t>* Early syphilis includes primary, secondary, and early non-primary non-secondary syphilis.
American Indian/Alaska Native and Native Hawaiian/Other Pacific Islander and race-specific data for ages 0-14 </a:t>
            </a:r>
            <a:r>
              <a:rPr lang="en-US" sz="900" b="0" i="0" u="none" cap="none" dirty="0">
                <a:solidFill>
                  <a:srgbClr val="000000">
                    <a:alpha val="100000"/>
                  </a:srgbClr>
                </a:solidFill>
                <a:latin typeface="Tw Cen MT (Body)"/>
                <a:cs typeface="Tw Cen MT (Body)"/>
                <a:sym typeface="Tw Cen MT (Body)"/>
              </a:rPr>
              <a:t>were</a:t>
            </a:r>
            <a:r>
              <a:rPr sz="900" b="0" i="0" u="none" cap="none" dirty="0">
                <a:solidFill>
                  <a:srgbClr val="000000">
                    <a:alpha val="100000"/>
                  </a:srgbClr>
                </a:solidFill>
                <a:latin typeface="Tw Cen MT (Body)"/>
                <a:cs typeface="Tw Cen MT (Body)"/>
                <a:sym typeface="Tw Cen MT (Body)"/>
              </a:rPr>
              <a:t> suppressed as per agency Data De-Identification Guidelines (DDG).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Male Incidence Rates by Race/Ethnicity and Age Group (in years), California, 2021</a:t>
            </a:r>
          </a:p>
        </p:txBody>
      </p:sp>
      <p:sp>
        <p:nvSpPr>
          <p:cNvPr id="7" name="axis_title"/>
          <p:cNvSpPr>
            <a:spLocks noGrp="1"/>
          </p:cNvSpPr>
          <p:nvPr>
            <p:ph sz="half" idx="14" hasCustomPrompt="1"/>
          </p:nvPr>
        </p:nvSpPr>
        <p:spPr>
          <a:xfrm>
            <a:off x="4870857" y="6268443"/>
            <a:ext cx="2217211" cy="256000"/>
          </a:xfrm>
        </p:spPr>
        <p:txBody>
          <a:bodyPr>
            <a:normAutofit fontScale="92500" lnSpcReduction="10000"/>
          </a:bodyPr>
          <a:lstStyle/>
          <a:p>
            <a:endParaRPr/>
          </a:p>
        </p:txBody>
      </p:sp>
      <p:pic>
        <p:nvPicPr>
          <p:cNvPr id="3" name="Content 1" descr="Black/African American male rate&#10;Ages 15-19 rate 48 (46.8 in tables)&#10;Ages 20-24 rate 234.4 &#10;Ages 25-29 rate 366.3 (367.4)&#10;Ages 30-34 rate 497.7&#10;Ages 35-44 rate 304.2 (304.9)&#10;Ages 45+ rate 83.9"/>
          <p:cNvPicPr>
            <a:picLocks noGrp="1"/>
          </p:cNvPicPr>
          <p:nvPr>
            <p:ph sz="half" idx="2" hasCustomPrompt="1"/>
          </p:nvPr>
        </p:nvPicPr>
        <p:blipFill>
          <a:blip r:embed="rId3" cstate="print"/>
          <a:stretch>
            <a:fillRect/>
          </a:stretch>
        </p:blipFill>
        <p:spPr>
          <a:xfrm>
            <a:off x="279064" y="1441327"/>
            <a:ext cx="5449932" cy="4889668"/>
          </a:xfrm>
          <a:prstGeom prst="rect">
            <a:avLst/>
          </a:prstGeom>
        </p:spPr>
      </p:pic>
      <p:pic>
        <p:nvPicPr>
          <p:cNvPr id="4" name="Content 2" descr="Hispanic male rate&#10;Ages 15-19 rate 22.2&#10;Ages 20-24 rate 91.4 (91.5)&#10;Ages 25-29 rate 167.3 (167.0)&#10;Ages 30-34 rate 196.3 &#10;Ages 35-44 rate 132.9 (132.6)&#10;Ages 45+ rate 51.9 (51.8)"/>
          <p:cNvPicPr>
            <a:picLocks noGrp="1"/>
          </p:cNvPicPr>
          <p:nvPr>
            <p:ph sz="half" idx="10" hasCustomPrompt="1"/>
          </p:nvPr>
        </p:nvPicPr>
        <p:blipFill>
          <a:blip r:embed="rId4" cstate="print"/>
          <a:stretch>
            <a:fillRect/>
          </a:stretch>
        </p:blipFill>
        <p:spPr>
          <a:xfrm>
            <a:off x="5736087" y="1442709"/>
            <a:ext cx="2738571" cy="4889667"/>
          </a:xfrm>
          <a:prstGeom prst="rect">
            <a:avLst/>
          </a:prstGeom>
        </p:spPr>
      </p:pic>
      <p:pic>
        <p:nvPicPr>
          <p:cNvPr id="5" name="Content 3" descr="White male rate&#10;Ages 15-19 rate 9.0&#10;Ages 20-24 rate 46.4&#10;Ages 25-29 rate 98.7 (98.2)&#10;Ages 30-34 rate 131.4 &#10;Ages 35-44 rate 96.8 (97.0)&#10;Ages 45+ rate 38.5 (38.6)"/>
          <p:cNvPicPr>
            <a:picLocks noGrp="1"/>
          </p:cNvPicPr>
          <p:nvPr>
            <p:ph sz="half" idx="12" hasCustomPrompt="1"/>
          </p:nvPr>
        </p:nvPicPr>
        <p:blipFill>
          <a:blip r:embed="rId5" cstate="print"/>
          <a:stretch>
            <a:fillRect/>
          </a:stretch>
        </p:blipFill>
        <p:spPr>
          <a:xfrm>
            <a:off x="8481932" y="1447991"/>
            <a:ext cx="2688920" cy="4889667"/>
          </a:xfrm>
          <a:prstGeom prst="rect">
            <a:avLst/>
          </a:prstGeom>
        </p:spPr>
      </p:pic>
      <p:pic>
        <p:nvPicPr>
          <p:cNvPr id="6" name="Content 4" descr="Percentage of race unknown&#10;Ages 15-19 rate 12.1&#10;Ages 20-24 rate 10.9&#10;Ages 25-29 rate 9.7&#10;Ages 30-34 rate 8&#10;Ages 35-44 rate 8.6&#10;Ages 45+ rate 7.3"/>
          <p:cNvPicPr>
            <a:picLocks noGrp="1"/>
          </p:cNvPicPr>
          <p:nvPr>
            <p:ph sz="half" idx="13" hasCustomPrompt="1"/>
          </p:nvPr>
        </p:nvPicPr>
        <p:blipFill>
          <a:blip r:embed="rId6" cstate="print"/>
          <a:stretch>
            <a:fillRect/>
          </a:stretch>
        </p:blipFill>
        <p:spPr>
          <a:xfrm>
            <a:off x="11177943" y="1447546"/>
            <a:ext cx="795119" cy="4889667"/>
          </a:xfrm>
          <a:prstGeom prst="rect">
            <a:avLst/>
          </a:prstGeom>
        </p:spPr>
      </p:pic>
      <p:sp>
        <p:nvSpPr>
          <p:cNvPr id="8" name="Footnote_Label"/>
          <p:cNvSpPr>
            <a:spLocks noGrp="1"/>
          </p:cNvSpPr>
          <p:nvPr>
            <p:ph sz="half" idx="11"/>
          </p:nvPr>
        </p:nvSpPr>
        <p:spPr>
          <a:xfrm>
            <a:off x="2653146" y="6491628"/>
            <a:ext cx="9162296" cy="365125"/>
          </a:xfrm>
        </p:spPr>
        <p:txBody>
          <a:bodyPr>
            <a:noAutofit/>
          </a:bodyPr>
          <a:lstStyle/>
          <a:p>
            <a:pPr marL="0" marR="0" algn="l">
              <a:lnSpc>
                <a:spcPct val="100000"/>
              </a:lnSpc>
              <a:spcBef>
                <a:spcPts val="0"/>
              </a:spcBef>
              <a:spcAft>
                <a:spcPts val="0"/>
              </a:spcAft>
              <a:buNone/>
            </a:pPr>
            <a:r>
              <a:rPr sz="900" b="0" i="0" u="none" cap="none" dirty="0">
                <a:solidFill>
                  <a:srgbClr val="000000">
                    <a:alpha val="100000"/>
                  </a:srgbClr>
                </a:solidFill>
                <a:latin typeface="Tw Cen MT (Body)"/>
                <a:cs typeface="Tw Cen MT (Body)"/>
                <a:sym typeface="Tw Cen MT (Body)"/>
              </a:rPr>
              <a:t>* Early syphilis includes primary, secondary, and early non-primary non-secondary syphilis.
American Indian/Alaska Native and Native Hawaiian/Other Pacific Islander and race-specific data for ages 0-14 </a:t>
            </a:r>
            <a:r>
              <a:rPr lang="en-US" sz="900" b="0" i="0" u="none" cap="none" dirty="0">
                <a:solidFill>
                  <a:srgbClr val="000000">
                    <a:alpha val="100000"/>
                  </a:srgbClr>
                </a:solidFill>
                <a:latin typeface="Tw Cen MT (Body)"/>
                <a:cs typeface="Tw Cen MT (Body)"/>
                <a:sym typeface="Tw Cen MT (Body)"/>
              </a:rPr>
              <a:t>were</a:t>
            </a:r>
            <a:r>
              <a:rPr sz="900" b="0" i="0" u="none" cap="none" dirty="0">
                <a:solidFill>
                  <a:srgbClr val="000000">
                    <a:alpha val="100000"/>
                  </a:srgbClr>
                </a:solidFill>
                <a:latin typeface="Tw Cen MT (Body)"/>
                <a:cs typeface="Tw Cen MT (Body)"/>
                <a:sym typeface="Tw Cen MT (Body)"/>
              </a:rPr>
              <a:t> suppressed as per agency Data De-Identification Guidelines (DDG).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for Females by Race/Ethnicity, 
California, 2012–2021</a:t>
            </a:r>
          </a:p>
        </p:txBody>
      </p:sp>
      <p:pic>
        <p:nvPicPr>
          <p:cNvPr id="3" name="Content 1" descr="2012-2021 trendline graph of female early syphilis incidence rates by race/ethnicity&#10;•  AI/AN rates ranged from 2.4 in 2012 to 31.3 in 2021&#10;•  Asian rates ranged from 0.3 in 2012 to 3.2 in 2021&#10;•  Black rates ranged from 7.9 in 2012 to 48.7 in 2021&#10;•  Hispanic rates ranged from 1.8 in 2012 to 19.0 in 2021&#10;•  Native Hawaiian/Other Pacific Islander rates ranged from 2.9 in 2012 to 16.8 in 2021&#10;•  White rates ranged from 1 in 2012 to 13.7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 Early syphilis includes primary, secondary, and early non-primary non-secondary syphilis.
AI/AN = American Indian/Alaska Native; NHPI = Native Hawaiian/Other Pacific Islander.
Race/ethnicity “Not Specified” ranged from 2.88% to 14.17% of cases for females in any given year.</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for Males by Race/Ethnicity, 
California, 2012–2021</a:t>
            </a:r>
          </a:p>
        </p:txBody>
      </p:sp>
      <p:pic>
        <p:nvPicPr>
          <p:cNvPr id="3" name="Content 1" descr="2012-2021 trendline graph of male early syphilis incidence rates by race/ethnicity&#10;•  AI/AN rates ranged from 24.1 in 2012 to 55.1 in 2021&#10;•  Asian rates ranged from 9.5 in 2012 to 27.9 in 2021&#10;•  Black rates ranged from 66.7 in 2012 to 160.5 in 2021&#10;•  Hispanic rates ranged from 26.4 in 2012 to 72.9 in 2021&#10;•  Native Hawaiian/Other Pacific Islander rates ranged from 31.1 in 2012 to 51.1 in 2021&#10;•  White rates ranged from 26.5 in 2012 to 47.5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 Early syphilis includes primary, secondary, and early non-primary non-secondary syphilis.
AI/AN = American Indian/Alaska Native; NHPI = Native Hawaiian/Other Pacific Islander.
Race/ethnicity “Not Specified” ranged from 3.24% to 10.95% of cases for males in any given year.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HIV Status among Early Syphilis* Men </a:t>
            </a:r>
            <a:r>
              <a:rPr lang="en-US" dirty="0"/>
              <a:t>W</a:t>
            </a:r>
            <a:r>
              <a:rPr dirty="0"/>
              <a:t>ho Ha</a:t>
            </a:r>
            <a:r>
              <a:rPr lang="en-US" dirty="0"/>
              <a:t>d</a:t>
            </a:r>
            <a:r>
              <a:rPr dirty="0"/>
              <a:t> Sex with Men Cases, California, 2021</a:t>
            </a:r>
          </a:p>
        </p:txBody>
      </p:sp>
      <p:pic>
        <p:nvPicPr>
          <p:cNvPr id="3" name="Content 1" descr="Pie chart of HIV status among early syphilis MSM 2021 cases, N=8,134 excluding unknown and refused to state status&#10;•  52.5% HIV positive&#10;•  47.5% HIV negative"/>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 Early syphilis includes primary, secondary, and early non-primary non-secondary syphilis.
MSM includes Men who ha</a:t>
            </a:r>
            <a:r>
              <a:rPr lang="en-US" sz="1200" b="0" i="0" u="none" cap="none" dirty="0">
                <a:solidFill>
                  <a:srgbClr val="000000">
                    <a:alpha val="100000"/>
                  </a:srgbClr>
                </a:solidFill>
                <a:latin typeface="Tw Cen MT (Body)"/>
                <a:cs typeface="Tw Cen MT (Body)"/>
                <a:sym typeface="Tw Cen MT (Body)"/>
              </a:rPr>
              <a:t>d</a:t>
            </a:r>
            <a:r>
              <a:rPr sz="1200" b="0" i="0" u="none" cap="none" dirty="0">
                <a:solidFill>
                  <a:srgbClr val="000000">
                    <a:alpha val="100000"/>
                  </a:srgbClr>
                </a:solidFill>
                <a:latin typeface="Tw Cen MT (Body)"/>
                <a:cs typeface="Tw Cen MT (Body)"/>
                <a:sym typeface="Tw Cen MT (Body)"/>
              </a:rPr>
              <a:t> sex with Men only.
N does not include HIV status unknown or refused to state: 641 cases in 2021.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HIV </a:t>
            </a:r>
            <a:r>
              <a:rPr dirty="0" err="1"/>
              <a:t>PrEP</a:t>
            </a:r>
            <a:r>
              <a:rPr dirty="0"/>
              <a:t> Use among Early Syphilis* HIV Negative Men </a:t>
            </a:r>
            <a:r>
              <a:rPr lang="en-US" dirty="0"/>
              <a:t>W</a:t>
            </a:r>
            <a:r>
              <a:rPr dirty="0"/>
              <a:t>ho Ha</a:t>
            </a:r>
            <a:r>
              <a:rPr lang="en-US" dirty="0"/>
              <a:t>d</a:t>
            </a:r>
            <a:r>
              <a:rPr dirty="0"/>
              <a:t> Sex with Men Cases, California Project Area‡, 2021</a:t>
            </a:r>
          </a:p>
        </p:txBody>
      </p:sp>
      <p:pic>
        <p:nvPicPr>
          <p:cNvPr id="3" name="Content 1" descr="Pie chart of HIV PrEP use among early syphilis HIV negative MSM 2021 cases, N=1,755 excluding unknown and refused to state PrEP status&#10;•  51.3% receiving PrEP&#10;•  48.7% non on PrEP&#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normAutofit lnSpcReduction="10000"/>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 Early syphilis includes primary, secondary, and early non-primary non-secondary syphilis.
‡California Project Area (CPA) excludes Los Angeles and San Francisco local health jurisdictions.
MSM includes Men who had sex with Men only.
PrEP=Pre-exposure prophylaxis. N does not include PrEP status unknown or refused to state: 268 cases in 2021.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by Sex, Gender of Sex Partners, and HIV Status, California, 2021</a:t>
            </a:r>
          </a:p>
        </p:txBody>
      </p:sp>
      <p:pic>
        <p:nvPicPr>
          <p:cNvPr id="3" name="Content 1" descr="2021 bar graph of early syphilis incidence rates per 100,000 by sex, gender of sex partners, and HIV Status&#10;•  HIV+ MSM rate 4,210.8&#10;•  HIV- MSM rate 379.1&#10;•  Non-MSM Males rate 25.3&#10;•  Females rate 19.3&#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Early syphilis includes primary, secondary, and early non-primary non-secondary syphilis.
MSM includes Men who had sex with Men and Men who had sex with both Men and Women.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Percent of Interviewed Early Syphilis* Men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Ha</a:t>
            </a:r>
            <a:r>
              <a:rPr lang="en-US" sz="2500" b="0" i="0" u="none" cap="none" dirty="0">
                <a:solidFill>
                  <a:srgbClr val="FFFFFF">
                    <a:alpha val="100000"/>
                  </a:srgbClr>
                </a:solidFill>
                <a:latin typeface="Tw Cen MT (Headings)"/>
                <a:cs typeface="Tw Cen MT (Headings)"/>
                <a:sym typeface="Tw Cen MT (Headings)"/>
              </a:rPr>
              <a:t>d</a:t>
            </a:r>
            <a:r>
              <a:rPr sz="2500" b="0" i="0" u="none" cap="none" dirty="0">
                <a:solidFill>
                  <a:srgbClr val="FFFFFF">
                    <a:alpha val="100000"/>
                  </a:srgbClr>
                </a:solidFill>
                <a:latin typeface="Tw Cen MT (Headings)"/>
                <a:cs typeface="Tw Cen MT (Headings)"/>
                <a:sym typeface="Tw Cen MT (Headings)"/>
              </a:rPr>
              <a:t> Sex with Men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Meeting Sex Partners at Specified Venues, California, 2012–2021</a:t>
            </a:r>
          </a:p>
        </p:txBody>
      </p:sp>
      <p:pic>
        <p:nvPicPr>
          <p:cNvPr id="3" name="Content 1" descr="2012-2021 trendline graph of venues for interviewed early syphilis MSM cases&#10;•  Internet percents ranged from 40.8% in 2012 to 39% in 2021&#10;•  Bathhouses/Sex Clubs percents ranged from 9.7% in 2012 to 1.4% in 2021&#10;•  Bars/Clubs percents ranged from 21.3% in 2012 to 6.2%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Early syphilis includes primary, secondary, and early non-primary non-secondary syphilis.
MSM includes Men who had sex with Men only.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California versus United States Incidence Rates, 1995–2021</a:t>
            </a:r>
          </a:p>
        </p:txBody>
      </p:sp>
      <p:pic>
        <p:nvPicPr>
          <p:cNvPr id="3" name="Content 1" descr="1995-2021 trendline graph of chlamydia California versus United States incidence rates (per 100,000 population)&#10;•  California increased from a rate of 194.1 in 1995 to 597.6 in 2019. In 2020 the rate decreased slightly to 445.6 and then increased to 484.7 in 2021&#10;•  United States increased from a rate of 182.2 in 1995 to 490.6 in 2021; The U.S. rate is slightly higher than the California rate"/>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Percent of Interviewed Early Syphilis* Men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Ha</a:t>
            </a:r>
            <a:r>
              <a:rPr lang="en-US" sz="2500" b="0" i="0" u="none" cap="none" dirty="0">
                <a:solidFill>
                  <a:srgbClr val="FFFFFF">
                    <a:alpha val="100000"/>
                  </a:srgbClr>
                </a:solidFill>
                <a:latin typeface="Tw Cen MT (Headings)"/>
                <a:cs typeface="Tw Cen MT (Headings)"/>
                <a:sym typeface="Tw Cen MT (Headings)"/>
              </a:rPr>
              <a:t>d</a:t>
            </a:r>
            <a:r>
              <a:rPr sz="2500" b="0" i="0" u="none" cap="none" dirty="0">
                <a:solidFill>
                  <a:srgbClr val="FFFFFF">
                    <a:alpha val="100000"/>
                  </a:srgbClr>
                </a:solidFill>
                <a:latin typeface="Tw Cen MT (Headings)"/>
                <a:cs typeface="Tw Cen MT (Headings)"/>
                <a:sym typeface="Tw Cen MT (Headings)"/>
              </a:rPr>
              <a:t> Sex with Women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Meeting Sex Partners at Specified Venues, California, 2012–2021</a:t>
            </a:r>
          </a:p>
        </p:txBody>
      </p:sp>
      <p:pic>
        <p:nvPicPr>
          <p:cNvPr id="3" name="Content 1" descr="2012-2021 trendline graph of venues for interviewed early syphilis MSW cases&#10;•  Internet percents ranged from 4.9% in 2012 to 8.5% in 2021&#10;•  Bathhouses/Sex Clubs percents ranged from 0.5% in 2012 to 0% in 2021&#10;•  Bars/Clubs percents ranged from 17.6% in 2012 to 4.7%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 Early syphilis includes primary, secondary, and early non-primary non-secondary syphilis.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Percent of Interviewed Early Syphilis* Female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Meeting Sex Partners at Specified Venues, California, 2012–2021</a:t>
            </a:r>
          </a:p>
        </p:txBody>
      </p:sp>
      <p:pic>
        <p:nvPicPr>
          <p:cNvPr id="3" name="Content 1" descr="2012-2021 trendline graph of venues for interviewed early syphilis female cases&#10;•  Internet percents ranged from 6.1% in 2012 to 5% in 2021&#10;•  Bars/Clubs percents ranged from 8.6% in 2012 to 1.8%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Early syphilis includes primary, secondary, and early non-primary non-secondary syphilis.
Bathhouses/Sex Clubs have been excluded as each year was under 1% of cases.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Percent of Interviewed Early Syphilis* Syphilis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Methamphetamine Use, by Gender and Gender of Sex Partners, California, 2012-2021</a:t>
            </a:r>
          </a:p>
        </p:txBody>
      </p:sp>
      <p:pic>
        <p:nvPicPr>
          <p:cNvPr id="3" name="Content 1" descr="2012-2021 trendline graph of reported meth use among interviewed early syphilis cases by gender of sex partners &#10;•  MSM only meth use percents ranged from 16% in 2012 to 8.2% in 2021&#10;•  MSW meth use percents ranged from 12.4% in 2012 to 15.9% in 2021&#10;•  MSMW meth use percents ranged from 19.8% in 2012 to 16.6% in 2021&#10;•  Female meth use percents ranged from 17.9% in 2012 to 17.3%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 Early syphilis includes primary, secondary, and early non-primary non-secondary syphilis.
MSM includes Men who had sex with Men only. MSMW includes Men who had sex with both Men and Women. MSW includes Men who had sex with Women only.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for Males by Gender of Sex Partners, California, 2012-2021</a:t>
            </a:r>
          </a:p>
        </p:txBody>
      </p:sp>
      <p:pic>
        <p:nvPicPr>
          <p:cNvPr id="3" name="Content 1" descr="2012-2021 trendline graph of early syphilis rates for males by gender of sex partners&#10;•  MSM &amp; MSMW rates ranged from 383.5 in 2012 to 783.6 in 2021&#10;•  All Males rates ranged from 27.2 in 2012 to 68.6 in 2021&#10;•  Non-MSM rates ranged from 5.7 in 2012 to 25.3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normAutofit fontScale="92500" lnSpcReduction="20000"/>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 Early syphilis includes primary, secondary, and early non-primary non-secondary syphilis.
MSM includes Men who had sex with Men only. MSMW includes Men who had sex with both Men and Women.
Estimates for MSM population were calcuated from the American Community Survey (ACS) data (2009-2013) and estimated to be 5.7% of the Male population in California.
Grey et al. Estimating the Population Sizes of Men Who Have Sex With Men in US States and Counties Using Data From the American Community Survey. 2016. JMIR Public Health Surveillance. https://publichealth.jmir.org/2016/1/e14/</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Incidence Rates by Gender Identity, California, 2016-2021</a:t>
            </a:r>
          </a:p>
        </p:txBody>
      </p:sp>
      <p:pic>
        <p:nvPicPr>
          <p:cNvPr id="3" name="Content 1" descr="2016-2021 trendline graph of Early Syphilis rates by gender identity&#10;•  Transgender Women rates ranged from 118.2 in 2016 to 400.8 in 2021&#10;•  Cisgender Men rates ranged from 50.1 in 2016 to 68.8 in 2021&#10;•  Cisgender Women rates ranged from 6.8 in 2016 to 17.3 in 2021&#10;•  Transgender Men rates ranged from 3 in 2016 to 17.9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 Early syphilis includes primary, secondary, and early non-primary non-secondary syphilis.
Transgender population estimates were calculated using Herman, J.L., Flores, A.R., O’Neill, K.K. (2022). How Many Adults and Youth Identify as Transgender in the United States? The Williams Institute, UCLA School of Law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Congenital Syphilis</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(all stages), California Incidence Rates, 1941–2021</a:t>
            </a:r>
          </a:p>
        </p:txBody>
      </p:sp>
      <p:pic>
        <p:nvPicPr>
          <p:cNvPr id="3" name="Content 1" descr="1941-2021 trendline graph of congenital syphilis incidence rates (per 100,000 live births)&#10;•  Rates have had increases and decreases over time, starting at 704.5 in 1941, hitting an all time low of 4.4 in 1983, began rising again to a high of 113.6 in 1990, a low again of 6.6 in 2012, and have been continually rising since then; the 2021 rate was 120.9"/>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California versus United States 
Incidence Rates, 1963–2021</a:t>
            </a:r>
          </a:p>
        </p:txBody>
      </p:sp>
      <p:pic>
        <p:nvPicPr>
          <p:cNvPr id="3" name="Content 1" descr="1963-2021 trendline graph of congenital syphilis California versus United States incidence rates (per 100,000 live births)&#10;•  California rates have had increases and decreases over time, starting at 853.9 in 1963, hitting an all time low of 4.4 in 1983, began rising again to a high of 113.6 in 1990, a low again of 6.6 in 2012, and have been continually rising since then; the 2021 rate was 120.9&#10;•  United States rates have similarly had increases and decreases over time, starting at 98.4 in 1963, hitting an all time low of 6.6 in 1983, began rising again to a high of 107.6 in 1991, a low again of 8.2 in 2005, and have been continually rising since then; the 2021 rate was 74.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The Modified Kaufman Criteria were used through 1989. The CDC Case Definition (MMWR 1989; 48: 828) was used effective January 1, 1990. California data prior to 1985 include all cases of congenital syphilis, regardless of age.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Case Counts and Incidence Rates by County, 
California, 2021</a:t>
            </a:r>
          </a:p>
        </p:txBody>
      </p:sp>
      <p:pic>
        <p:nvPicPr>
          <p:cNvPr id="3" name="Content 1" descr="Map of 2021 congenital syphilis case counts for California’s 58 counties in 4 categories:&#10;•  0 cases reported includes Alpine, Amador, Calaveras, Colusa, Del Norte, El Dorado, Glenn, Inyo, Lassen, Marin, Mariposa, Mendocino, Modoc, Mono, Napa, Nevada, Plumas, San Benito, San Luis Obispo, Sierra, Siskiyou, Trinity, Tuolumne&#10;•  1-2 cases include Humboldt, Lake, Madera, Placer, Santa Barbara, Tehama, Yolo&#10;•  3-9 cases include Alameda, Butte, Contra Costa, Imperial, Kings, Merced, Monterey, San Francisco, San Mateo, Santa Cruz, Shasta, Solano, Sonoma, Sutter, Ventura, Yuba&#10;•  10+ cases include Fresno, Kern, Los Angeles, Orange, Riverside, Sacramento, San Bernardino, San Diego, San Joaquin, Santa Clara, Stanislaus, Tulare"/>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congenital syphilis incidence rates (per 100,000 live births) for California’s 58 counties in 4 categories:&#10;•  0 cases reported includes Alpine, Amador, Calaveras, Colusa, Del Norte, El Dorado, Glenn, Inyo, Lassen, Marin, Mariposa, Mendocino, Modoc, Mono, Napa, Nevada, Plumas, San Benito, San Luis Obispo, Sierra, Siskiyou, Trinity, Tuolumne &#10;•  &lt;40 rates include Contra Costa, San Francisco, San Mateo, Santa Barbara &#10;•  40-129 rates include Alameda, Los Angeles, Madera, Monterey, Orange, Placer, San Diego, Santa Clara, Solano, Sonoma, Tehama, Ventura, Yolo&#10;•  130+ rates include Butte, Fresno, Humboldt, Imperial, Kern, Kings, Lake, Merced, Riverside, Sacramento, San Bernardino, San Joaquin, Santa Cruz, Shasta, Stanislaus, Sutter, Tulare, Yuba"/>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dirty="0">
                <a:solidFill>
                  <a:srgbClr val="9E4770">
                    <a:alpha val="100000"/>
                  </a:srgbClr>
                </a:solidFill>
                <a:latin typeface="Arial"/>
                <a:cs typeface="Arial"/>
                <a:sym typeface="Arial"/>
              </a:rPr>
              <a:t>Congenital Syphilis Cases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9E4770">
                    <a:alpha val="100000"/>
                  </a:srgbClr>
                </a:solidFill>
                <a:latin typeface="Arial"/>
                <a:cs typeface="Arial"/>
                <a:sym typeface="Arial"/>
              </a:rPr>
              <a:t>Congenital Syphilis Rates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Ranked Incidence Rates by County, 
California, 2021</a:t>
            </a:r>
          </a:p>
        </p:txBody>
      </p:sp>
      <p:pic>
        <p:nvPicPr>
          <p:cNvPr id="3" name="Content 1" descr="Ranking bar chart of 2020 congenital syphilis incidence rates (per 100,000 live births) with the highest rate in Yuba at 412.54 and the lowest non-zero in Contra Costa at 33.62. The 23 counties with no cases include Alpine, Amador, Calaveras, Colusa, Del Norte, El Dorado, Glenn, Inyo, Lassen, Marin, Mariposa, Mendocino, Modoc, Mono, Napa, Nevada, Plumas, San Benito, San Luis Obispo, Sierra, Siskiyou, Trinity, Tuolumne. There were 20 counties above the overall state rate of 120.9. In descending rate order, those counties were Yuba, Shasta, Stanislaus, Kern, Lake Imperial, Sutter, Fresno, Santa Cruz, San Bernardino, Kings, San Joaquin, Merced, Tulare, Riverside, Butte, Humboldt, Sacramento, Tehama, Los Angeles."/>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This figure excludes counties with zero cases (24 counties had zero cases in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Case Counts and Incidence Rates by County, California, 2021</a:t>
            </a:r>
          </a:p>
        </p:txBody>
      </p:sp>
      <p:pic>
        <p:nvPicPr>
          <p:cNvPr id="3" name="Content 1" descr="Map of 2021 chlamydia case counts for California’s 58 counties in 5 categories:&#10;•  0 cases reported include Sierra&#10;•  1-99 cases include Alpine, Amador, Calaveras, Colusa, Del Norte, Glenn, Inyo, Lassen, Mariposa, Modoc, Mono, Plumas, Siskiyou, Trinity&#10;•  100-999 cases include El Dorado, Humboldt, Imperial, Lake, Madera, Marin, Mendocino, Napa, Nevada, Placer, San Benito, San Luis Obispo, Santa Cruz, Shasta, Sutter, Tehama, Tuolumne, Yolo, Yuba&#10;•  1000-4999 cases include Butte, Contra Costa, Kings, Merced, Monterey, San Joaquin, San Mateo, Santa Barbara, Solano, Sonoma, Stanislaus, Tulare, Ventura&#10;•  5000+ cases include Alameda, Fresno, Kern, Los Angeles, Orange, Riverside, Sacramento, San Bernardino, San Diego, San Francisco, Santa Clara"/>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chlamydia incidence rates (per 100,000 population) for California’s 58 counties in 5 categories:&#10;•  0 cases reported include Sierra&#10;•  &lt;300 rates include Alpine, Amador, Calaveras, Colusa, Del Norte, El Dorado, Glenn, Inyo, Lassen, Marin, Mariposa, Mono, Nevada, Placer, Plumas, San Benito, Santa Clara, Shasta, Siskiyou, Sutter, Trinity, Tuolumne &#10;•  300-399 rates include Humboldt, Lake, Merced, Modoc, Napa, Orange, San Luis Obispo, San Mateo, Santa Barbara, Santa Cruz, Sonoma, Tehama, Ventura &#10;•  400-499 rates include Alameda, Contra Costa, Imperial, Mendocino, Riverside, Sacramento, Stanislaus, Yolo, Yuba &#10;•  500+ rates include Butte, Fresno, Kern, Kings, Los Angeles, Madera, Monterey, San Bernardino, San Diego, San Francisco, San Joaquin, Solano, Tulare"/>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dirty="0">
                <a:solidFill>
                  <a:srgbClr val="C44A07">
                    <a:alpha val="100000"/>
                  </a:srgbClr>
                </a:solidFill>
                <a:latin typeface="Arial"/>
                <a:cs typeface="Arial"/>
                <a:sym typeface="Arial"/>
              </a:rPr>
              <a:t>Chlamydia Cases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C44A07">
                    <a:alpha val="100000"/>
                  </a:srgbClr>
                </a:solidFill>
                <a:latin typeface="Arial"/>
                <a:cs typeface="Arial"/>
                <a:sym typeface="Arial"/>
              </a:rPr>
              <a:t>Chlamydia Rates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Cases by Vital Status and Presence of 
Signs/Symptoms, California, 2012-2021</a:t>
            </a:r>
          </a:p>
        </p:txBody>
      </p:sp>
      <p:pic>
        <p:nvPicPr>
          <p:cNvPr id="3" name="Content 1" descr="2012-2021 area graph of congenital syphilis cases by vital status and presence of signs/symptoms&#10;•  Total Cases started at 33 in 2012, then increased to 528 in 2021&#10;•  Stillbirths or neonatal deaths ranged from 1 in 2012 to 49 in 2021&#10;•  Alive, signs/symptoms of CS (met infant criteria) ranged from 6 in 2012 to 53 in 2021&#10;•  Alive, no signs/symptoms of CS ranged from 26 in 2012 to 424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Alive, no signs</a:t>
            </a:r>
            <a:r>
              <a:rPr lang="en-US" sz="1200" b="0" i="0" u="none" cap="none" dirty="0">
                <a:solidFill>
                  <a:srgbClr val="000000">
                    <a:alpha val="100000"/>
                  </a:srgbClr>
                </a:solidFill>
                <a:latin typeface="Tw Cen MT (Body)"/>
                <a:cs typeface="Tw Cen MT (Body)"/>
                <a:sym typeface="Tw Cen MT (Body)"/>
              </a:rPr>
              <a:t> of CS </a:t>
            </a:r>
            <a:r>
              <a:rPr sz="1200" b="0" i="0" u="none" cap="none" dirty="0">
                <a:solidFill>
                  <a:srgbClr val="000000">
                    <a:alpha val="100000"/>
                  </a:srgbClr>
                </a:solidFill>
                <a:latin typeface="Tw Cen MT (Body)"/>
                <a:cs typeface="Tw Cen MT (Body)"/>
                <a:sym typeface="Tw Cen MT (Body)"/>
              </a:rPr>
              <a:t>includes </a:t>
            </a:r>
            <a:r>
              <a:rPr lang="en-US" sz="1200" b="0" i="0" u="none" cap="none" dirty="0">
                <a:solidFill>
                  <a:srgbClr val="000000">
                    <a:alpha val="100000"/>
                  </a:srgbClr>
                </a:solidFill>
                <a:latin typeface="Tw Cen MT (Body)"/>
                <a:cs typeface="Tw Cen MT (Body)"/>
                <a:sym typeface="Tw Cen MT (Body)"/>
              </a:rPr>
              <a:t>cases that were </a:t>
            </a:r>
            <a:r>
              <a:rPr sz="1200" b="0" i="0" u="none" cap="none" dirty="0">
                <a:solidFill>
                  <a:srgbClr val="000000">
                    <a:alpha val="100000"/>
                  </a:srgbClr>
                </a:solidFill>
                <a:latin typeface="Tw Cen MT (Body)"/>
                <a:cs typeface="Tw Cen MT (Body)"/>
                <a:sym typeface="Tw Cen MT (Body)"/>
              </a:rPr>
              <a:t>alive </a:t>
            </a:r>
            <a:r>
              <a:rPr lang="en-US" sz="1200" b="0" i="0" u="none" cap="none" dirty="0">
                <a:solidFill>
                  <a:srgbClr val="000000">
                    <a:alpha val="100000"/>
                  </a:srgbClr>
                </a:solidFill>
                <a:latin typeface="Tw Cen MT (Body)"/>
                <a:cs typeface="Tw Cen MT (Body)"/>
                <a:sym typeface="Tw Cen MT (Body)"/>
              </a:rPr>
              <a:t>but were</a:t>
            </a:r>
            <a:r>
              <a:rPr sz="1200" b="0" i="0" u="none" cap="none" dirty="0">
                <a:solidFill>
                  <a:srgbClr val="000000">
                    <a:alpha val="100000"/>
                  </a:srgbClr>
                </a:solidFill>
                <a:latin typeface="Tw Cen MT (Body)"/>
                <a:cs typeface="Tw Cen MT (Body)"/>
                <a:sym typeface="Tw Cen MT (Body)"/>
              </a:rPr>
              <a:t> missing documentation o</a:t>
            </a:r>
            <a:r>
              <a:rPr lang="en-US" sz="1200" b="0" i="0" u="none" cap="none" dirty="0">
                <a:solidFill>
                  <a:srgbClr val="000000">
                    <a:alpha val="100000"/>
                  </a:srgbClr>
                </a:solidFill>
                <a:latin typeface="Tw Cen MT (Body)"/>
                <a:cs typeface="Tw Cen MT (Body)"/>
                <a:sym typeface="Tw Cen MT (Body)"/>
              </a:rPr>
              <a:t>f</a:t>
            </a:r>
            <a:r>
              <a:rPr sz="1200" b="0" i="0" u="none" cap="none" dirty="0">
                <a:solidFill>
                  <a:srgbClr val="000000">
                    <a:alpha val="100000"/>
                  </a:srgbClr>
                </a:solidFill>
                <a:latin typeface="Tw Cen MT (Body)"/>
                <a:cs typeface="Tw Cen MT (Body)"/>
                <a:sym typeface="Tw Cen MT (Body)"/>
              </a:rPr>
              <a:t> signs/symptoms.
Of the 528 total </a:t>
            </a:r>
            <a:r>
              <a:rPr lang="en-US" sz="1200" b="0" i="0" u="none" cap="none" dirty="0">
                <a:solidFill>
                  <a:srgbClr val="000000">
                    <a:alpha val="100000"/>
                  </a:srgbClr>
                </a:solidFill>
                <a:latin typeface="Tw Cen MT (Body)"/>
                <a:cs typeface="Tw Cen MT (Body)"/>
                <a:sym typeface="Tw Cen MT (Body)"/>
              </a:rPr>
              <a:t>CS </a:t>
            </a:r>
            <a:r>
              <a:rPr sz="1200" b="0" i="0" u="none" cap="none" dirty="0">
                <a:solidFill>
                  <a:srgbClr val="000000">
                    <a:alpha val="100000"/>
                  </a:srgbClr>
                </a:solidFill>
                <a:latin typeface="Tw Cen MT (Body)"/>
                <a:cs typeface="Tw Cen MT (Body)"/>
                <a:sym typeface="Tw Cen MT (Body)"/>
              </a:rPr>
              <a:t>cases in 2021, 424</a:t>
            </a:r>
            <a:r>
              <a:rPr lang="en-US" sz="1200" b="0" i="0" u="none" cap="none" dirty="0">
                <a:solidFill>
                  <a:srgbClr val="000000">
                    <a:alpha val="100000"/>
                  </a:srgbClr>
                </a:solidFill>
                <a:latin typeface="Tw Cen MT (Body)"/>
                <a:cs typeface="Tw Cen MT (Body)"/>
                <a:sym typeface="Tw Cen MT (Body)"/>
              </a:rPr>
              <a:t> were</a:t>
            </a:r>
            <a:r>
              <a:rPr sz="1200" b="0" i="0" u="none" cap="none" dirty="0">
                <a:solidFill>
                  <a:srgbClr val="000000">
                    <a:alpha val="100000"/>
                  </a:srgbClr>
                </a:solidFill>
                <a:latin typeface="Tw Cen MT (Body)"/>
                <a:cs typeface="Tw Cen MT (Body)"/>
                <a:sym typeface="Tw Cen MT (Body)"/>
              </a:rPr>
              <a:t> alive with no signs, 53 </a:t>
            </a:r>
            <a:r>
              <a:rPr lang="en-US" sz="1200" b="0" i="0" u="none" cap="none" dirty="0">
                <a:solidFill>
                  <a:srgbClr val="000000">
                    <a:alpha val="100000"/>
                  </a:srgbClr>
                </a:solidFill>
                <a:latin typeface="Tw Cen MT (Body)"/>
                <a:cs typeface="Tw Cen MT (Body)"/>
                <a:sym typeface="Tw Cen MT (Body)"/>
              </a:rPr>
              <a:t>were </a:t>
            </a:r>
            <a:r>
              <a:rPr sz="1200" b="0" i="0" u="none" cap="none" dirty="0">
                <a:solidFill>
                  <a:srgbClr val="000000">
                    <a:alpha val="100000"/>
                  </a:srgbClr>
                </a:solidFill>
                <a:latin typeface="Tw Cen MT (Body)"/>
                <a:cs typeface="Tw Cen MT (Body)"/>
                <a:sym typeface="Tw Cen MT (Body)"/>
              </a:rPr>
              <a:t>alive with signs of CS, 49 </a:t>
            </a:r>
            <a:r>
              <a:rPr lang="en-US" sz="1200" b="0" i="0" u="none" cap="none" dirty="0">
                <a:solidFill>
                  <a:srgbClr val="000000">
                    <a:alpha val="100000"/>
                  </a:srgbClr>
                </a:solidFill>
                <a:latin typeface="Tw Cen MT (Body)"/>
                <a:cs typeface="Tw Cen MT (Body)"/>
                <a:sym typeface="Tw Cen MT (Body)"/>
              </a:rPr>
              <a:t>were </a:t>
            </a:r>
            <a:r>
              <a:rPr sz="1200" b="0" i="0" u="none" cap="none" dirty="0">
                <a:solidFill>
                  <a:srgbClr val="000000">
                    <a:alpha val="100000"/>
                  </a:srgbClr>
                </a:solidFill>
                <a:latin typeface="Tw Cen MT (Body)"/>
                <a:cs typeface="Tw Cen MT (Body)"/>
                <a:sym typeface="Tw Cen MT (Body)"/>
              </a:rPr>
              <a:t>stillbirth</a:t>
            </a:r>
            <a:r>
              <a:rPr lang="en-US" sz="1200" b="0" i="0" u="none" cap="none" dirty="0">
                <a:solidFill>
                  <a:srgbClr val="000000">
                    <a:alpha val="100000"/>
                  </a:srgbClr>
                </a:solidFill>
                <a:latin typeface="Tw Cen MT (Body)"/>
                <a:cs typeface="Tw Cen MT (Body)"/>
                <a:sym typeface="Tw Cen MT (Body)"/>
              </a:rPr>
              <a:t>s</a:t>
            </a:r>
            <a:r>
              <a:rPr sz="1200" b="0" i="0" u="none" cap="none" dirty="0">
                <a:solidFill>
                  <a:srgbClr val="000000">
                    <a:alpha val="100000"/>
                  </a:srgbClr>
                </a:solidFill>
                <a:latin typeface="Tw Cen MT (Body)"/>
                <a:cs typeface="Tw Cen MT (Body)"/>
                <a:sym typeface="Tw Cen MT (Body)"/>
              </a:rPr>
              <a:t> or neonatal death</a:t>
            </a:r>
            <a:r>
              <a:rPr lang="en-US" sz="1200" b="0" i="0" u="none" cap="none" dirty="0">
                <a:solidFill>
                  <a:srgbClr val="000000">
                    <a:alpha val="100000"/>
                  </a:srgbClr>
                </a:solidFill>
                <a:latin typeface="Tw Cen MT (Body)"/>
                <a:cs typeface="Tw Cen MT (Body)"/>
                <a:sym typeface="Tw Cen MT (Body)"/>
              </a:rPr>
              <a:t>s.</a:t>
            </a:r>
            <a:endParaRPr sz="1200" b="0" i="0" u="none" cap="none" dirty="0">
              <a:solidFill>
                <a:srgbClr val="000000">
                  <a:alpha val="100000"/>
                </a:srgbClr>
              </a:solidFill>
              <a:latin typeface="Tw Cen MT (Body)"/>
              <a:cs typeface="Tw Cen MT (Body)"/>
              <a:sym typeface="Tw Cen MT (Body)"/>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Congenital Syphilis Stillbirths</a:t>
            </a:r>
            <a:r>
              <a:rPr lang="en-US" dirty="0"/>
              <a:t> or </a:t>
            </a:r>
            <a:r>
              <a:rPr lang="en-US"/>
              <a:t>Neonatal Deaths</a:t>
            </a:r>
            <a:r>
              <a:t>, California, 2012-2021</a:t>
            </a:r>
          </a:p>
        </p:txBody>
      </p:sp>
      <p:pic>
        <p:nvPicPr>
          <p:cNvPr id="3" name="Content 1" descr="2012-2021 bar chart of congenital syphilis stillbirth case counts, ranging from: &#10;1 in 2012&#10;7 in 2013&#10;9 in 2014&#10;14 in 2015&#10;12 in 2016&#10;37 in 2017&#10;22 in 2018&#10;44 in 2019&#10;31 in 2020&#10;49 in 2021"/>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Stillbirth versus Live Birth Case Counts, California, 1990-2021</a:t>
            </a:r>
          </a:p>
        </p:txBody>
      </p:sp>
      <p:pic>
        <p:nvPicPr>
          <p:cNvPr id="3" name="Content 1" descr="1990-2021 stacked bar chart of congenital syphilis stillbirth versus live birth case counts&#10;•  Live birth counts ranged from 695 in 1990 to a low of 32 in 2012, then increased to 482 in 2021&#10;•  Stillbirths counts started at 4 in 1998, decreased back to 0 in 2010, then increased to 46 in 2021"/>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Congenital Syphilis versus Female Primary &amp; Secondary Syphilis Incidence Rates, California, </a:t>
            </a:r>
            <a:r>
              <a:rPr lang="en-US" dirty="0"/>
              <a:t>1990</a:t>
            </a:r>
            <a:r>
              <a:rPr dirty="0"/>
              <a:t>-2021</a:t>
            </a:r>
          </a:p>
        </p:txBody>
      </p:sp>
      <p:pic>
        <p:nvPicPr>
          <p:cNvPr id="3" name="Content 1" descr="1990-2021 trendline graph of congenital syphilis rates versus female P&amp;S syphilis rates&#10;•  Congenital syphilis rates  (per 100,000 live births) continued to present increases and decreases, starting at 113.6 in 1990, decreasing to 6.6 in 2012, then increasing to 120.9 in 2021&#10;•  Female P&amp;S syphilis rates  (per 100,000 population) also presented increases and decreases, starting in 1990 at 11.7, decreasing to 0.2 in 2002, then increasing to 10.7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P&amp;S rates include Primary and Secondary Syphilis Rates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Early Syphilis* Incidence Rates among Women Age (15-44) &amp; Congenital Syphilis Incidence Rates, by County, California, 2021</a:t>
            </a:r>
          </a:p>
        </p:txBody>
      </p:sp>
      <p:pic>
        <p:nvPicPr>
          <p:cNvPr id="3" name="Content 1" descr="Map of 2021 early syphilis females age 15-44 rates (per 100,000 population) for California’s 58 counties in 5 categories:&#10;•  0 cases reported includes Alpine, Calaveras, Inyo, Modoc, Mono, Sierra&#10;•  &lt;10 rates include San Luis Obispo&#10;•  10-24.9 rates include Alameda, Contra Costa, Marin, Monterey, Orange, Placer, Riverside, San Diego, San Mateo, Santa Barbara, Santa Clara, Ventura &#10;•  25-49.9 rates include El Dorado, Humboldt, Kings, San Francisco, Santa Cruz, Solano, Sonoma, Yolo&#10;•  50+ rates include Butte, Fresno, Kern, Los Angeles, Merced, Sacramento, San Bernardino, San Joaquin, Shasta, Stanislaus, Sutter, Tulare"/>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congenital syphilis incidence rates (per 100,000 live births) for California’s 58 counties in 4 categories:&#10;•  0 cases reported includes Alpine, Amador, Calaveras, Colusa, Del Norte, El Dorado, Glenn, Inyo, Lassen, Marin, Mariposa, Mendocino, Modoc, Mono, Napa, Nevada, Plumas, San Benito, San Luis Obispo, Sierra, Siskiyou, Trinity, Tuolumne &#10;•  &lt;40 rates include Contra Costa, San Francisco, San Mateo, Santa Barbara &#10;•  40-129 rates include Alameda, Los Angeles, Madera, Monterey, Orange, Placer, San Diego, Santa Clara, Solano, Sonoma, Tehama, Ventura, Yolo&#10;•  130+ rates include Butte, Fresno, Humboldt, Imperial, Kern, Kings, Lake, Merced, Riverside, Sacramento, San Bernardino, San Joaquin, Santa Cruz, Shasta, Stanislaus, Sutter, Tulare, Yuba"/>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7" name="Footnote_Label"/>
          <p:cNvSpPr>
            <a:spLocks noGrp="1"/>
          </p:cNvSpPr>
          <p:nvPr>
            <p:ph sz="half" idx="12"/>
          </p:nvPr>
        </p:nvSpPr>
        <p:spPr>
          <a:xfrm>
            <a:off x="2560321" y="6509063"/>
            <a:ext cx="9283336" cy="338327"/>
          </a:xfrm>
        </p:spPr>
        <p:txBody>
          <a:bodyPr/>
          <a:lstStyle/>
          <a:p>
            <a:r>
              <a:t>* Early syphilis includes primary, secondary, and early non-primary non-secondary syphilis.</a:t>
            </a:r>
          </a:p>
        </p:txBody>
      </p:sp>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Early Syphilis Female Ages 15-44 Rates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9E4770">
                    <a:alpha val="100000"/>
                  </a:srgbClr>
                </a:solidFill>
                <a:latin typeface="Arial"/>
                <a:cs typeface="Arial"/>
                <a:sym typeface="Arial"/>
              </a:rPr>
              <a:t>Congenital Syphilis Rates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Cases and Early Syphilis* Incidence Rates among Females Ages 15-44, California, 2012-2021</a:t>
            </a:r>
          </a:p>
        </p:txBody>
      </p:sp>
      <p:sp>
        <p:nvSpPr>
          <p:cNvPr id="4" name="Footnote_Label"/>
          <p:cNvSpPr>
            <a:spLocks noGrp="1"/>
          </p:cNvSpPr>
          <p:nvPr>
            <p:ph idx="10"/>
          </p:nvPr>
        </p:nvSpPr>
        <p:spPr>
          <a:xfrm>
            <a:off x="2513045" y="6176963"/>
            <a:ext cx="9355494" cy="671257"/>
          </a:xfrm>
        </p:spPr>
        <p:txBody>
          <a:bodyPr/>
          <a:lstStyle/>
          <a:p>
            <a:r>
              <a:t>* Early syphilis includes primary, secondary, and early non-primary non-secondary syphilis.</a:t>
            </a:r>
          </a:p>
        </p:txBody>
      </p:sp>
      <p:pic>
        <p:nvPicPr>
          <p:cNvPr id="9" name="Content 1" descr="2012-2021 comparison graph of congenital syphilis case counts versus rates for early syphilis among females ages 15-44&#10;•  Congenital syphilis case counts started at 33 in 2012, increased to 58 in 2013, 104 in 2014, 148 in 2015, 214 in 2016, 288 in 2017, 328 in 2018, 446 in 2019, 483 in 2020 and 528 in 2021&#10;•  Early syphilis rates for females of childbearing age increased from 3.3 in 2012 to 4.8 in 2013, 7.2 in 2014, 10.4 in 2015, 15.9 in 2016, 20.2 in 2017, 28.3 in 2018, 32.9 in 2019, 32.8 in 2020 and 42.5 in 2021">
            <a:extLst>
              <a:ext uri="{FF2B5EF4-FFF2-40B4-BE49-F238E27FC236}">
                <a16:creationId xmlns:a16="http://schemas.microsoft.com/office/drawing/2014/main" id="{8D645F21-6A8A-1A8B-EF6C-D6A89C156B07}"/>
              </a:ext>
            </a:extLst>
          </p:cNvPr>
          <p:cNvPicPr>
            <a:picLocks noGrp="1"/>
          </p:cNvPicPr>
          <p:nvPr>
            <p:ph idx="1"/>
          </p:nvPr>
        </p:nvPicPr>
        <p:blipFill>
          <a:blip r:embed="rId3" cstate="print"/>
          <a:stretch>
            <a:fillRect/>
          </a:stretch>
        </p:blipFill>
        <p:spPr>
          <a:xfrm>
            <a:off x="414338" y="1533977"/>
            <a:ext cx="11387137" cy="4629833"/>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Cases and Syphilis (all stages*) Incidence Rates among Females Ages 15-44, California, 2012-2021</a:t>
            </a:r>
          </a:p>
        </p:txBody>
      </p:sp>
      <p:pic>
        <p:nvPicPr>
          <p:cNvPr id="3" name="Content 1" descr="2012-2021 comparison graph of congenital syphilis case counts versus rates for syphilis (all stages) among females age (15-44)&#10;•  Congenital syphilis case counts started at 33 in 2012, increased to 58 in 2013, 104 in 2014, 148 in 2015, 214 in 2016, 288 in 2017, 328 in 2018, 446 in 2019, 483 in 2020 and 528 in 2021&#10;•  Syphilis (all stages) rates for females of childbearing age increased from 8.5 in 2012 to 12.4 in 2013, 17.1 in 2014, 24.5 in 2015, 33 in 2016, 44.9 in 2017, 59.6 in 2018, 78.9 in 2019, decreased to 75 in 2020 and increased again to 100.6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Includes primary, secondary, early non-primary non-secondary, and unknown duration or late syphilis.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Cases and Female Early Syphilis* Cases by Pregnancy Status, California, 2012-2021</a:t>
            </a:r>
          </a:p>
        </p:txBody>
      </p:sp>
      <p:pic>
        <p:nvPicPr>
          <p:cNvPr id="3" name="Content 1" descr="2012-2021 comparison graph of congenital syphilis case counts versus female early syphilis case counts by pregnancy status&#10;&#10;•  Female early syphilis case counts by pregnancy status range from 25 pregnant, 222 not pregnant and 66 unknown pregnancy status in 2012 to 362 pregnant, 2,860 not pregnant and 576 unknown pregnancy status in 2021&#10;•  Congenital syphilis case counts started at 33 in 2012 and have continually increased since then to 58 in 2013, 104 in 2014, 148 in 2015, 214 in 2016, 288 in 2017, 328 in 2018, 446 in 2019, 483 in 2020 and 528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Early syphilis includes primary, secondary, and early non-primary non-secondary syphilis.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Cases and Female Syphilis (all stages*) Cases by Pregnancy Status, California, 2012-2021</a:t>
            </a:r>
          </a:p>
        </p:txBody>
      </p:sp>
      <p:pic>
        <p:nvPicPr>
          <p:cNvPr id="3" name="Content 1" descr="2012-2021 comparison graph of congenital syphilis case counts versus female syphilis (all stages) case counts by pregnancy status&#10;•  Congenital syphilis case counts started at 33 in 2012 and have continually increased since then to 58 in 2013, 104 in 2014, 148 in 2015, 214 in 2016, 288 in 2017, 328 in 2018, 446 in 2019, 483 in 2020 and 528 in 2021&#10;•  Female syphilis (all stages) case counts by pregnancy status range from 120 pregnant, 524 not pregnant and 236 unknown pregnancy status in 2012 to 1,306 pregnant, 6,651 not pregnant and 1,061 unknown pregnancy status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Includes primary, secondary, early non-primary non-secondary, and unknown duration or late syphilis.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Cases and Females Ages 15-44 Early Syphilis* Cases by Pregnancy Status, California, 2012-2021</a:t>
            </a:r>
          </a:p>
        </p:txBody>
      </p:sp>
      <p:pic>
        <p:nvPicPr>
          <p:cNvPr id="3" name="Content 1" descr="2012-2021 comparison graph of congenital syphilis case counts versus females of childbearing age early syphilis case counts by pregnancy status&#10;•  Congenital syphilis case counts started at 33 in 2012 and have continually increased since then to 58 in 2013, 104 in 2014, 148 in 2015, 214 in 2016, 288 in 2017, 328 in 2018, 446 in 2019, 483 in 2020 and 528 in 2021&#10;•  Females of childbearing age 15-44 early syphilis case counts by pregnancy status range from 24 pregnant, 181 not pregnant and 60 unknown pregnancy status in 2012 to 361 pregnant, 2,469 not pregnant and 447 unknown pregnancy status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Early syphilis includes primary, secondary, and early non-primary non-secondary syphilis.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Ranked Incidence Rates by County, California, 2021</a:t>
            </a:r>
          </a:p>
        </p:txBody>
      </p:sp>
      <p:pic>
        <p:nvPicPr>
          <p:cNvPr id="3" name="Content 1" descr="Ranking bar chart of 2021 chlamydia incidence rates (per 100,000 population) with the highest rate in San Francisco at 725.1 and the lowest in Calaveras at 26.6.  There were 14 counties above the overall state rate of 484.7.  In descending rate order, those counties were San Francisco, Kings, Kern, Fresno, Tulare, San Bernardino, Los Angeles, Madera, San Diego, San Joaquin, Solano, Butte, Monterey, Riverside."/>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rPr dirty="0"/>
              <a:t>	This figure excludes counties with zero cases (1 count</a:t>
            </a:r>
            <a:r>
              <a:rPr lang="en-US" dirty="0"/>
              <a:t>y</a:t>
            </a:r>
            <a:r>
              <a:rPr dirty="0"/>
              <a:t> had zero cases in 2021)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Cases and Females Ages 15-44 Syphilis (all stages*) Cases by Pregnancy Status, California, 2012-2021</a:t>
            </a:r>
          </a:p>
        </p:txBody>
      </p:sp>
      <p:pic>
        <p:nvPicPr>
          <p:cNvPr id="3" name="Content 1" descr="2012-2021 comparison graph of congenital syphilis case counts versus females of childbearing age syphilis (all stages) case counts by pregnancy status&#10;•  Congenital syphilis case counts started at 33 in 2012 and have continually increased since then to 58 in 2013, 104 in 2014, 148 in 2015, 214 in 2016, 288 in 2017, 328 in 2018, 446 in 2019, 483 in 2020 and 528 in 2021&#10;•  Females of childbearing age 15-44 syphilis (all stages) case counts by pregnancy status range from 118 pregnant, 372 not pregnant and 181 unknown pregnancy status in 2012 to 1,303 pregnant, 5,666 not pregnant and 785 unknown pregnancy status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Includes primary, secondary, early non-primary non-secondary, and unknown duration or late syphilis.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Female Early Syphilis* and Congenital Syphilis Cases, California, 2012–2021</a:t>
            </a:r>
          </a:p>
        </p:txBody>
      </p:sp>
      <p:pic>
        <p:nvPicPr>
          <p:cNvPr id="3" name="Content 1" descr="2012-2021 trendline of female early syphilis and congenital syphilis case counts&#10;•  Congenital syphilis case counts started at 33 in 2012 and has continually increased since then to 528 in 2021&#10;•  Female early syphilis case counts ranged from 313 in 2012 to 3,798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Early syphilis includes primary, secondary, and early non-primary non-secondary syphilis.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Female Syphilis (all stages*) and Congenital Syphilis Cases, California, 2012–2021</a:t>
            </a:r>
          </a:p>
        </p:txBody>
      </p:sp>
      <p:pic>
        <p:nvPicPr>
          <p:cNvPr id="3" name="Content 1" descr="2012-2021 trendline of female syphilis and congenital syphilis case counts&#10;•  Congenital syphilis case counts started at 33 in 2012, and has continually increased since then to 528 in 2021&#10;•  Female syphilis case counts ranged from 880 in 2012 to 9,018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Includes primary, secondary, early non-primary non-secondary, and unknown duration or late syphilis.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Incidence Rates for Females by Race/Ethnicity, 
California, 2012–2021</a:t>
            </a:r>
          </a:p>
        </p:txBody>
      </p:sp>
      <p:pic>
        <p:nvPicPr>
          <p:cNvPr id="3" name="Content 1" descr="2012-2021 trendline graph of congenital syphilis incidence rates by race/ethnicity of mother&#10;&#10;Data excluded for American Indian/Alaska Native due to small numbers of cases causing unstable rates.&#10;&#10;•  Asian rates ranged from 2.9 in 2012 to 10 in 2021&#10;•  Black rates ranged from 26.4 in 2012 to 309.5 in 2021&#10;•  Hispanic rates ranged from 7.4 in 2012 to 135.0 in 2021&#10;•  White rates ranged from 4.4 in 2012 to 126.5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Data </a:t>
            </a:r>
            <a:r>
              <a:rPr lang="en-US" sz="1200" b="0" i="0" u="none" cap="none" dirty="0">
                <a:solidFill>
                  <a:srgbClr val="000000">
                    <a:alpha val="100000"/>
                  </a:srgbClr>
                </a:solidFill>
                <a:latin typeface="Tw Cen MT (Body)"/>
                <a:cs typeface="Tw Cen MT (Body)"/>
                <a:sym typeface="Tw Cen MT (Body)"/>
              </a:rPr>
              <a:t>were</a:t>
            </a:r>
            <a:r>
              <a:rPr sz="1200" b="0" i="0" u="none" cap="none" dirty="0">
                <a:solidFill>
                  <a:srgbClr val="000000">
                    <a:alpha val="100000"/>
                  </a:srgbClr>
                </a:solidFill>
                <a:latin typeface="Tw Cen MT (Body)"/>
                <a:cs typeface="Tw Cen MT (Body)"/>
                <a:sym typeface="Tw Cen MT (Body)"/>
              </a:rPr>
              <a:t> excluded for American Indian/Alaska Native and Native Hawaiian/Other Pacific Islander due to small number of cases causing unstable rates.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Congenital Syphilis, Incidence Rates by Race/Ethnicity, California, 2021</a:t>
            </a:r>
          </a:p>
        </p:txBody>
      </p:sp>
      <p:pic>
        <p:nvPicPr>
          <p:cNvPr id="3" name="Content 1" descr="Graph of 2021 congenital syphilis case counts by mother’s race/ethnicity for 4 categories:&#10;•  Asian/Pacific Islander = 6&#10;•  Black = 68&#10;•  Hispanic = 272&#10;•  White = 151&#10;Unknown= 26&#10;&#10;Graph of 2021 congenital syphilis rates (per 100,000 live births) by mother’s race/ethnicity for 4 categories:&#10;•  Asian/Pacific Islander = 10.0&#10;•  Black = 309.5&#10;•  Hispanic = 135.0&#10;•  White = 126.5"/>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Data </a:t>
            </a:r>
            <a:r>
              <a:rPr lang="en-US" sz="1200" b="0" i="0" u="none" cap="none" dirty="0">
                <a:solidFill>
                  <a:srgbClr val="000000">
                    <a:alpha val="100000"/>
                  </a:srgbClr>
                </a:solidFill>
                <a:latin typeface="Tw Cen MT (Body)"/>
                <a:cs typeface="Tw Cen MT (Body)"/>
                <a:sym typeface="Tw Cen MT (Body)"/>
              </a:rPr>
              <a:t>were</a:t>
            </a:r>
            <a:r>
              <a:rPr sz="1200" b="0" i="0" u="none" cap="none" dirty="0">
                <a:solidFill>
                  <a:srgbClr val="000000">
                    <a:alpha val="100000"/>
                  </a:srgbClr>
                </a:solidFill>
                <a:latin typeface="Tw Cen MT (Body)"/>
                <a:cs typeface="Tw Cen MT (Body)"/>
                <a:sym typeface="Tw Cen MT (Body)"/>
              </a:rPr>
              <a:t> excluded for American Indian/Alaska Native and Native Hawaiian/Other Pacific Islander due to small number of cases causing unstable rates.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Risk Factors Reported by Mothers of CS Infants, California Project Area (CPA), 2021</a:t>
            </a:r>
          </a:p>
        </p:txBody>
      </p:sp>
      <p:pic>
        <p:nvPicPr>
          <p:cNvPr id="3" name="Content 1" descr="Graph of 2021 risk factors reported by Mothers of infants with congenital syphilis&#10;&#10;•  59 percent reported delayed/no prenatal care&#10;•  50 percent reported meth use&#10;•  22 percent reported homelessness&#10;•  17 percent reported history of syphilis &#10;•  12 percent reported incarceration&#10;•  3 percent reported injection drug use&#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These data do not include Los Angeles or San Francisco local health jurisdictions.
</a:t>
            </a:r>
            <a:r>
              <a:rPr lang="en-US" sz="1000" b="0" i="0" u="none" cap="none" dirty="0">
                <a:solidFill>
                  <a:srgbClr val="000000">
                    <a:alpha val="100000"/>
                  </a:srgbClr>
                </a:solidFill>
                <a:latin typeface="Tw Cen MT (Body)"/>
                <a:cs typeface="Tw Cen MT (Body)"/>
                <a:sym typeface="Tw Cen MT (Body)"/>
              </a:rPr>
              <a:t>*</a:t>
            </a:r>
            <a:r>
              <a:rPr sz="1000" b="0" i="0" u="none" cap="none" dirty="0">
                <a:solidFill>
                  <a:srgbClr val="000000">
                    <a:alpha val="100000"/>
                  </a:srgbClr>
                </a:solidFill>
                <a:latin typeface="Tw Cen MT (Body)"/>
                <a:cs typeface="Tw Cen MT (Body)"/>
                <a:sym typeface="Tw Cen MT (Body)"/>
              </a:rPr>
              <a:t>Prenatal care information was collected from CS cases in the CPA (N=405).
Additional risk information were collected through CS quality assurance review of case interview records (N=175 interviewed/405 (43.2) total CS cases in CPA).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California County Map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Chlamydia among Youth Ages 15-19, Incidence Rates by County, California, 2021</a:t>
            </a:r>
          </a:p>
        </p:txBody>
      </p:sp>
      <p:pic>
        <p:nvPicPr>
          <p:cNvPr id="3" name="Content 1" descr="Map of 2021 chlamydia youth ages 15-19 incidence rates (per 100,000 population) for California’s 58 counties in 5 categories:&#10;•  0 cases reported include Sierra&#10;•  &lt;900 rates include Amador, Calaveras, Colusa, Del Norte, El Dorado, Glenn, Humboldt, Lassen, Marin, Mariposa, Merced, Mono, Napa, Nevada, Orange, Placer, San Benito, San Mateo, Santa Barbara, Santa Clara, Santa Cruz, Shasta, Siskiyou, Sutter, Tehama, Trinity, Tuolumne, Ventura, Yolo&#10;•  900-1249 rates include Alameda, Imperial, Inyo, Lake, Los Angeles, Madera, Plumas, Riverside, Sacramento, San Diego, San Francisco, San Luis Obispo, Sonoma, Stanislaus, Yuba&#10;•  1250-1749 rates include Alpine, Butte, Contra Costa, Fresno, Kern, Kings, Mendocino, Monterey, San Bernardino, San Joaquin, Solano, Tulare &#10;•  1750+ rates include Modoc"/>
          <p:cNvPicPr>
            <a:picLocks noGrp="1"/>
          </p:cNvPicPr>
          <p:nvPr>
            <p:ph idx="1"/>
          </p:nvPr>
        </p:nvPicPr>
        <p:blipFill>
          <a:blip r:embed="rId3" cstate="print"/>
          <a:stretch>
            <a:fillRect/>
          </a:stretch>
        </p:blipFill>
        <p:spPr>
          <a:xfrm>
            <a:off x="3612573" y="1433946"/>
            <a:ext cx="4339936" cy="54176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Chlamydia among Females Ages 15-24, Incidence Rates by County, California, 2021</a:t>
            </a:r>
          </a:p>
        </p:txBody>
      </p:sp>
      <p:pic>
        <p:nvPicPr>
          <p:cNvPr id="3" name="Content 1" descr="Map of 2021 chlamydia female ages 15-24 incidence rates (per 100,000 population) for California’s 58 counties in 5 categories:&#10;•  0 cases reported include Sierra&#10;•  &lt;2000 rates include El Dorado, Humboldt, Marin, Merced, Napa, Nevada, Orange, Placer, San Luis Obispo, San Mateo, Santa Barbara, Santa Clara, Santa Cruz, Shasta, Sutter, Yolo&#10;•  2000-2999 rates include Alameda, Butte, Contra Costa, Imperial, Los Angeles, Madera, Monterey, Riverside, Sacramento, San Diego, San Francisco, San Joaquin, Sonoma, Stanislaus, Ventura&#10;•  3000-3499 rates include Fresno, Kern, Kings, San Bernardino, Solano, Tulare&#10;•  3500+ rates include no counties"/>
          <p:cNvPicPr>
            <a:picLocks noGrp="1"/>
          </p:cNvPicPr>
          <p:nvPr>
            <p:ph idx="1"/>
          </p:nvPr>
        </p:nvPicPr>
        <p:blipFill>
          <a:blip r:embed="rId3" cstate="print"/>
          <a:stretch>
            <a:fillRect/>
          </a:stretch>
        </p:blipFill>
        <p:spPr>
          <a:xfrm>
            <a:off x="3612573" y="1433946"/>
            <a:ext cx="4339936" cy="54176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Incidence Rates by Region, California, 2012–2021</a:t>
            </a:r>
          </a:p>
        </p:txBody>
      </p:sp>
      <p:pic>
        <p:nvPicPr>
          <p:cNvPr id="3" name="Content 1" descr="Map of California with counties separated into regions:&#10;•  Northern includes Butte, Colusa, Del Norte, Glenn, Humboldt, Lake, Lassen, Mendocino, Modoc, Nevada, Plumas, Shasta, Sierra, Siskiyou, Sutter, Tehama, Trinity, Yuba&#10;•  Sacramento Area includes El Dorado, Placer, Sacramento, Yolo&#10;•  San Francisco includes just San Francisco&#10;•  Bay Area includes Alameda, Contra Costa, Marin, Napa, San Mateo, Santa Clara, Solano, Sonoma &#10;•  Central Coast includes Monterey, San Luis Obispo, Santa Barbara, Santa Cruz, Ventura&#10;•  Central Inland includes Alpine, Amador, Calaveras, Fresno, Inyo, Kern, Kings, Madera, Mariposa, Merced, Mono, San Benito, San Joaquin, Stanislaus, Tulare, Tuolumne&#10;•  Los Angeles includes Los Angeles excluding the cities of Long Beach and Pasadena&#10;•  Southern includes Imperial, Orange, Riverside, San Bernardino, San Diego, and the cities of Long Beach and Pasadena&#10;&#10;2012-2021 trendline graph of chlamydia incidence rates (per 100,000 population) by region&#10;•  Northern region rates ranged from 291.1 in 2012 to 324.1 in 2021&#10;•  Sacramento Area region rates ranged from 448.8 in 2012 to 406.2 in 2021 &#10;•  San Francisco region rates ranged from 586.2 in 2012 to 725.1 in 2021 &#10;•  Bay Area region rates ranged from 336.4 in 2012 to 363.2 in 2021&#10;•  Central Coast region rates ranged from 351.9 in 2012 to 377.7 in 2021&#10;•  Central Inland region rates ranged from 530.7 in 2012 to 555.5 in 2021&#10;•  Los Angeles region rates ranged from 521.9 in 2012 to 568.8 in 2021 &#10;•  Southern region rates ranged from 436.5 in 2012 to 496.7 in 2021"/>
          <p:cNvPicPr>
            <a:picLocks noGrp="1"/>
          </p:cNvPicPr>
          <p:nvPr>
            <p:ph idx="10"/>
          </p:nvPr>
        </p:nvPicPr>
        <p:blipFill>
          <a:blip r:embed="rId3" cstate="print"/>
          <a:stretch>
            <a:fillRect/>
          </a:stretch>
        </p:blipFill>
        <p:spPr>
          <a:xfrm>
            <a:off x="4019341" y="1461819"/>
            <a:ext cx="7881131" cy="502127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Number of Chlamydia Cases by Region, Gender, and Year, California, 2012–2021</a:t>
            </a:r>
          </a:p>
        </p:txBody>
      </p:sp>
      <p:pic>
        <p:nvPicPr>
          <p:cNvPr id="6" name="sg1" descr="Bay Area region graph of chlamydia case counts by year and gender with total case counts ranging from 21,984 in 2012 to 24,844 in 2021 and female percent ranging from 68.8% in 2012 to 59.6% in 2021"/>
          <p:cNvPicPr>
            <a:picLocks noGrp="1"/>
          </p:cNvPicPr>
          <p:nvPr>
            <p:ph idx="1"/>
          </p:nvPr>
        </p:nvPicPr>
        <p:blipFill>
          <a:blip r:embed="rId3" cstate="print"/>
          <a:stretch>
            <a:fillRect/>
          </a:stretch>
        </p:blipFill>
        <p:spPr>
          <a:xfrm>
            <a:off x="256672" y="1565031"/>
            <a:ext cx="3619827" cy="1579504"/>
          </a:xfrm>
          <a:prstGeom prst="rect">
            <a:avLst/>
          </a:prstGeom>
        </p:spPr>
      </p:pic>
      <p:pic>
        <p:nvPicPr>
          <p:cNvPr id="3" name="sg4" descr="Northern region graph of chlamydia case counts by year and gender with total case counts ranging from 3,576 in 2012 to 3,988 in 2021 and female percent ranging from 71.6% in 2012 to 67.0% in 2021"/>
          <p:cNvPicPr>
            <a:picLocks noGrp="1"/>
          </p:cNvPicPr>
          <p:nvPr>
            <p:ph idx="17"/>
          </p:nvPr>
        </p:nvPicPr>
        <p:blipFill>
          <a:blip r:embed="rId4" cstate="print"/>
          <a:stretch>
            <a:fillRect/>
          </a:stretch>
        </p:blipFill>
        <p:spPr>
          <a:xfrm>
            <a:off x="4277257" y="1508924"/>
            <a:ext cx="3619826" cy="1556732"/>
          </a:xfrm>
          <a:prstGeom prst="rect">
            <a:avLst/>
          </a:prstGeom>
        </p:spPr>
      </p:pic>
      <p:pic>
        <p:nvPicPr>
          <p:cNvPr id="4" name="sg6" descr="Sacramento Area region graph of chlamydia case counts by year and gender with total case counts ranging from 9,882 in 2012 to 9,765 in 2021 and female percent ranging from 72.1% in 2012 to 62.9% in 2021"/>
          <p:cNvPicPr>
            <a:picLocks noGrp="1"/>
          </p:cNvPicPr>
          <p:nvPr>
            <p:ph idx="16"/>
          </p:nvPr>
        </p:nvPicPr>
        <p:blipFill>
          <a:blip r:embed="rId5" cstate="print"/>
          <a:stretch>
            <a:fillRect/>
          </a:stretch>
        </p:blipFill>
        <p:spPr>
          <a:xfrm>
            <a:off x="8297843" y="1552040"/>
            <a:ext cx="3619826" cy="1556732"/>
          </a:xfrm>
          <a:prstGeom prst="rect">
            <a:avLst/>
          </a:prstGeom>
        </p:spPr>
      </p:pic>
      <p:pic>
        <p:nvPicPr>
          <p:cNvPr id="5" name="sg2" descr="San Francisco region graph of chlamydia case counts by year and gender with total case counts ranging from 4,874 in 2012 to 6,204 in 2021 and female percent ranging from 40.6% in 2012 to 31.9% in 2021"/>
          <p:cNvPicPr>
            <a:picLocks noGrp="1"/>
          </p:cNvPicPr>
          <p:nvPr>
            <p:ph idx="11"/>
          </p:nvPr>
        </p:nvPicPr>
        <p:blipFill>
          <a:blip r:embed="rId6" cstate="print"/>
          <a:stretch>
            <a:fillRect/>
          </a:stretch>
        </p:blipFill>
        <p:spPr>
          <a:xfrm>
            <a:off x="256673" y="3332078"/>
            <a:ext cx="3619826" cy="1556732"/>
          </a:xfrm>
          <a:prstGeom prst="rect">
            <a:avLst/>
          </a:prstGeom>
        </p:spPr>
      </p:pic>
      <p:pic>
        <p:nvPicPr>
          <p:cNvPr id="9" name="sg7" descr="Central Inland region graph of chlamydia case counts by year and gender with total case counts ranging from 22,783 in 2012 to 25,475 in 2021 and female percent ranging from 72.8% in 2012 to 67.6% in 2021"/>
          <p:cNvPicPr>
            <a:picLocks noGrp="1"/>
          </p:cNvPicPr>
          <p:nvPr>
            <p:ph idx="15"/>
          </p:nvPr>
        </p:nvPicPr>
        <p:blipFill>
          <a:blip r:embed="rId7" cstate="print"/>
          <a:stretch>
            <a:fillRect/>
          </a:stretch>
        </p:blipFill>
        <p:spPr>
          <a:xfrm>
            <a:off x="8297843" y="3222499"/>
            <a:ext cx="3619826" cy="1556732"/>
          </a:xfrm>
          <a:prstGeom prst="rect">
            <a:avLst/>
          </a:prstGeom>
        </p:spPr>
      </p:pic>
      <p:pic>
        <p:nvPicPr>
          <p:cNvPr id="7" name="sg3" descr="Central Coast region graph of chlamydia case counts by year and gender with total case counts ranging from 7,865 in 2012 to 8,561 in 2021 and female percent ranging from 72.9% in 2012 to 66.1% in 2021"/>
          <p:cNvPicPr>
            <a:picLocks noGrp="1"/>
          </p:cNvPicPr>
          <p:nvPr>
            <p:ph idx="12"/>
          </p:nvPr>
        </p:nvPicPr>
        <p:blipFill>
          <a:blip r:embed="rId8" cstate="print"/>
          <a:stretch>
            <a:fillRect/>
          </a:stretch>
        </p:blipFill>
        <p:spPr>
          <a:xfrm>
            <a:off x="256673" y="5006686"/>
            <a:ext cx="3619826" cy="1556732"/>
          </a:xfrm>
          <a:prstGeom prst="rect">
            <a:avLst/>
          </a:prstGeom>
        </p:spPr>
      </p:pic>
      <p:pic>
        <p:nvPicPr>
          <p:cNvPr id="8" name="sg5" descr="Los Angeles region graph of chlamydia case counts by year and gender with total case counts ranging from 48,856 in 2012 to 53,159 in 2021 and female percent ranging from 64.6% in 2012 to 55.8% in 2021"/>
          <p:cNvPicPr>
            <a:picLocks noGrp="1"/>
          </p:cNvPicPr>
          <p:nvPr>
            <p:ph idx="13"/>
          </p:nvPr>
        </p:nvPicPr>
        <p:blipFill>
          <a:blip r:embed="rId9" cstate="print"/>
          <a:stretch>
            <a:fillRect/>
          </a:stretch>
        </p:blipFill>
        <p:spPr>
          <a:xfrm>
            <a:off x="4291996" y="5111204"/>
            <a:ext cx="3619826" cy="1556732"/>
          </a:xfrm>
          <a:prstGeom prst="rect">
            <a:avLst/>
          </a:prstGeom>
        </p:spPr>
      </p:pic>
      <p:pic>
        <p:nvPicPr>
          <p:cNvPr id="10" name="sg8" descr="Southern region graph of chlamydia case counts by year and gender with total case counts ranging from 49,629 in 2012 to 58,810 in 2021 and female percent ranging from 70.2% in 2012 to 62.5% in 2021"/>
          <p:cNvPicPr>
            <a:picLocks noGrp="1"/>
          </p:cNvPicPr>
          <p:nvPr>
            <p:ph idx="14"/>
          </p:nvPr>
        </p:nvPicPr>
        <p:blipFill>
          <a:blip r:embed="rId10" cstate="print"/>
          <a:stretch>
            <a:fillRect/>
          </a:stretch>
        </p:blipFill>
        <p:spPr>
          <a:xfrm>
            <a:off x="8297843" y="5006686"/>
            <a:ext cx="3619826" cy="15567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Incidence Rates by Gender, California, 2002–2021</a:t>
            </a:r>
          </a:p>
        </p:txBody>
      </p:sp>
      <p:pic>
        <p:nvPicPr>
          <p:cNvPr id="3" name="Content 1" descr="2002-2020 trendline graph of chlamydia incidence rates (per 100,000 population) by gender&#10;•  Female rates increased from 464.7 in 2002 to 582.7 in 2021&#10;•  Male rates increased from 164.1 in 2002 to 382.5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Screening guidelines recommend routine screening for specific populations, therefore higher rates of reported cases may in part reflect the targeted nature of screening programs.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Data Sources</a:t>
            </a:r>
          </a:p>
        </p:txBody>
      </p:sp>
      <p:sp>
        <p:nvSpPr>
          <p:cNvPr id="3" name="Content 1"/>
          <p:cNvSpPr>
            <a:spLocks noGrp="1"/>
          </p:cNvSpPr>
          <p:nvPr>
            <p:ph idx="1"/>
          </p:nvPr>
        </p:nvSpPr>
        <p:spPr>
          <a:xfrm>
            <a:off x="414670" y="1533805"/>
            <a:ext cx="11387470" cy="4630718"/>
          </a:xfrm>
        </p:spPr>
        <p:txBody>
          <a:bodyPr>
            <a:normAutofit fontScale="92500"/>
          </a:bodyPr>
          <a:lstStyle/>
          <a:p>
            <a:r>
              <a:rPr dirty="0"/>
              <a:t>The STI surveillance systems operated by state and local STD control programs are the sources of California data in </a:t>
            </a:r>
            <a:r>
              <a:rPr lang="en-US" dirty="0"/>
              <a:t>these slides</a:t>
            </a:r>
            <a:r>
              <a:rPr dirty="0"/>
              <a:t>. Case reports are submitted to local health jurisdictions in the form of laboratory reports and Confidential Morbidity Reports (CMRs). The local health jurisdictions then submit the data to the California Department of Public Health (CDPH), with the majority using the California Reportable Disease Information Exchange (CalREDIE) system. A small number of health jurisdictions report case data from county-generated databases.</a:t>
            </a:r>
          </a:p>
          <a:p>
            <a:r>
              <a:rPr dirty="0"/>
              <a:t>Rates by county and selected city health jurisdictions were calculated using State of California, Department of Finance, E-6.  Population Estimates and Components of Change by County, July 1, 2010-2021. Sacramento, California, December 2021.</a:t>
            </a:r>
          </a:p>
          <a:p>
            <a:r>
              <a:rPr dirty="0"/>
              <a:t>Rates by age, race/ethnicity, and gender were calculated using State of California, Department of Finance, Report P-3: State and County Population Projections by Race/Ethnicity,</a:t>
            </a:r>
            <a:r>
              <a:rPr lang="en-US" dirty="0"/>
              <a:t> </a:t>
            </a:r>
            <a:r>
              <a:rPr dirty="0"/>
              <a:t>Detailed Age, and Gender, 2010-2060, Baseline 2019.  Sacramento, California, July 2021.</a:t>
            </a:r>
          </a:p>
          <a:p>
            <a:r>
              <a:rPr dirty="0"/>
              <a:t>The race and ethnicity information listed and the corresponding census categories are:</a:t>
            </a:r>
          </a:p>
          <a:p>
            <a:pPr lvl="1"/>
            <a:r>
              <a:rPr dirty="0"/>
              <a:t>American Indian/Alaska Native (American Indian/Alaska Native, non-Hispanic)</a:t>
            </a:r>
          </a:p>
          <a:p>
            <a:pPr lvl="1"/>
            <a:r>
              <a:rPr dirty="0"/>
              <a:t>Asian American (Asian American, non-Hispanic)</a:t>
            </a:r>
          </a:p>
          <a:p>
            <a:pPr lvl="1"/>
            <a:r>
              <a:rPr dirty="0"/>
              <a:t>Black/African American (Black or African-American, non-Hispanic)</a:t>
            </a:r>
          </a:p>
          <a:p>
            <a:pPr lvl="1"/>
            <a:r>
              <a:rPr dirty="0"/>
              <a:t>Hispanic/Latino (Hispanic ethnicity, regardless of race designation)</a:t>
            </a:r>
          </a:p>
          <a:p>
            <a:pPr lvl="1"/>
            <a:r>
              <a:rPr dirty="0"/>
              <a:t>Native Hawaiian/Other Pacific Islander, (Native Hawaiian/Other Pacific Islander, non-Hispanic)</a:t>
            </a:r>
          </a:p>
          <a:p>
            <a:pPr lvl="1"/>
            <a:r>
              <a:rPr dirty="0"/>
              <a:t>White (White, non-Hispanic)</a:t>
            </a:r>
          </a:p>
          <a:p>
            <a:pPr lvl="1"/>
            <a:r>
              <a:rPr dirty="0"/>
              <a:t>Other (Other, non-Hispanic)</a:t>
            </a:r>
          </a:p>
          <a:p>
            <a:pPr lvl="1"/>
            <a:r>
              <a:rPr dirty="0"/>
              <a:t>Multi (two or more races, non-Hispanic)</a:t>
            </a:r>
          </a:p>
          <a:p>
            <a:pPr lvl="1"/>
            <a:r>
              <a:rPr dirty="0"/>
              <a:t>Not Specified (no race or ethnicity information was available)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Incidence Rates by Age Group (in years) and Gender, California, 2021</a:t>
            </a:r>
          </a:p>
        </p:txBody>
      </p:sp>
      <p:pic>
        <p:nvPicPr>
          <p:cNvPr id="3" name="Content 1" descr="Graph of chlamydia incidence rates per 100,000 population by age group and gender&#10;•  Ages 0-14 female rate 13.6, male rate 2.5&#10;•  Ages 15-19 female rate 1,685.0, male rate 479.4&#10;•  Ages 20-24 female rate 3,132.2, male rate 1,285.5&#10;•  Ages 25-29 female rate 1,843.9, male rate 1,232.5&#10;•  Ages 30-34 female rate 1,022.1, male rate 981.1&#10;•  Ages 35-44 female rate 366.8, male rate 455.6&#10;•  Ages 45+ female rate 43.0, male rate 94.0&#10;•  Total female rate 582.7, male rate 382.5"/>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Age was “Not Specified” for 0.09% of female cases and 0.11% of male cases in 2021.
Screening guidelines recommend routine screening for specific populations, therefore higher rates of reported cases may in part reflect the targeted nature of screening programs.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Incidence Rates for Females by Age Group (in years), California, 2012–2021</a:t>
            </a:r>
          </a:p>
        </p:txBody>
      </p:sp>
      <p:pic>
        <p:nvPicPr>
          <p:cNvPr id="3" name="Content 1" descr="2012-2021 trendline graph of female chlamydia incidence rates by age group&#10;•  Ages 0-14 rates ranged from 71.1 in 2012 to 13.6 in 2021 &#10;•  Ages 15-19 rates ranged from 2,355.0 in 2012 to 1,685.0 in 2021&#10;•  Ages 20-24 rates ranged from 3,455.9 in 2012 to 3,132.2 in 2021&#10;•  Ages 25-29 rates ranged from 1,460.3 in 2012 to 1,843.9 in 2021&#10;•  Ages 30-34 rates ranged from 623.7 in 2012 to 1,022.1 in 2021&#10;•  Ages 35-44 rates ranged from 233.9 in 2012 to 366.8 in 2021&#10;•  Ages 45+ rates ranged from 26.8 in 2012 to 43.0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Age “Not Specified” ranged from 0.09% to 0.38% of cases for females in any given year.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Incidence Rates for Males by Age Group (in years), 
California, 2012–2021</a:t>
            </a:r>
          </a:p>
        </p:txBody>
      </p:sp>
      <p:pic>
        <p:nvPicPr>
          <p:cNvPr id="3" name="Content 1" descr="2012-2021 trendline graph of male chlamydia incidence rates by age group&#10;•  Ages 0-14 rates ranged from 10.3 in 2012 to 2.5 in 2021&#10;•  Ages 15-19 rates ranged from 562.7 in 2012 to 479.4 in 2021&#10;•  Ages 20-24 rates ranged from 1,245.7 in 2012 to 1,285.5 in 2021&#10;•  Ages 25-29 rates ranged from 804.9 in 2012 to 1,232.5 in 2021&#10;•  Ages 30-34 rates ranged from 451.8 in 2012 to 981.1 in 2021&#10;•  Ages 35-44 rates ranged from 223.5 in 2012 to 455.6 in 2021&#10;•  Ages 45+ rates ranged from 53.6 in 2012 to 94.0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Age “Not Specified” ranged from 0.11% to 0.51% of cases for males in any given year.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Incidence Rates by Race/Ethnicity and Gender,
California, 2021</a:t>
            </a:r>
          </a:p>
        </p:txBody>
      </p:sp>
      <p:pic>
        <p:nvPicPr>
          <p:cNvPr id="3" name="Content 1" descr="Graph of chlamydia incidence rates per 100,000 population by race/ethnicity and gender&#10;•  American Indian/Alaska Native female rate 209.6, male rate 194.8&#10;•  Asian female rate 83.1, male rate 93.3&#10;•  Black female rate 675.0, male rate 616.5&#10;•  Hispanic female rate 280.7, male rate 167.3&#10;•  Native Hawaiian/Other Pacific Islander female rate 432.0, male rate 276.9&#10;•  White female rate 136.5, male rate 133.2"/>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AI/AN = American Indian/Alaska Native, NHPI = Native Hawaiian/ Other Pacific Islander
Race/Ethnicity was “Not Specified” for 54.25% of female cases and 47.12% of male cases in 2021.
Screening guidelines recommend routine screening for specific populations, therefore higher rates of reported cases may in part reflect the targeted nature of screening programs.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Female Incidence Rates by Race/Ethnicity and Age Group (in years), California, 2021</a:t>
            </a:r>
          </a:p>
        </p:txBody>
      </p:sp>
      <p:sp>
        <p:nvSpPr>
          <p:cNvPr id="8" name="axis_title"/>
          <p:cNvSpPr>
            <a:spLocks noGrp="1"/>
          </p:cNvSpPr>
          <p:nvPr>
            <p:ph sz="half" idx="14" hasCustomPrompt="1"/>
          </p:nvPr>
        </p:nvSpPr>
        <p:spPr>
          <a:xfrm>
            <a:off x="4870857" y="6262223"/>
            <a:ext cx="2217211" cy="256000"/>
          </a:xfrm>
        </p:spPr>
        <p:txBody>
          <a:bodyPr>
            <a:normAutofit fontScale="92500" lnSpcReduction="10000"/>
          </a:bodyPr>
          <a:lstStyle/>
          <a:p>
            <a:endParaRPr/>
          </a:p>
        </p:txBody>
      </p:sp>
      <p:pic>
        <p:nvPicPr>
          <p:cNvPr id="3" name="Content 1" descr="Asian female rate&#10;Ages 15-19 rate 187.7&#10;•  Ages 20-24 rate 524.8&#10;•  Ages 25-29 rate 309.3&#10;•  Ages 30-34 rate 188.9&#10;•  Ages 35-44 rate 69.3&#10;Ages 45+ rate 9.9"/>
          <p:cNvPicPr>
            <a:picLocks noGrp="1"/>
          </p:cNvPicPr>
          <p:nvPr>
            <p:ph sz="half" idx="1" hasCustomPrompt="1"/>
          </p:nvPr>
        </p:nvPicPr>
        <p:blipFill>
          <a:blip r:embed="rId3" cstate="print"/>
          <a:stretch>
            <a:fillRect/>
          </a:stretch>
        </p:blipFill>
        <p:spPr>
          <a:xfrm>
            <a:off x="256673" y="1446139"/>
            <a:ext cx="2217211" cy="4886236"/>
          </a:xfrm>
          <a:prstGeom prst="rect">
            <a:avLst/>
          </a:prstGeom>
        </p:spPr>
      </p:pic>
      <p:pic>
        <p:nvPicPr>
          <p:cNvPr id="4" name="Content 2" descr="Black/African American female rate&#10;Ages 15-19 rate 2,389.7&#10;•  Ages 20-24 rate 3,545.3&#10;•  Ages 25-29 rate 1,884.4&#10;•  Ages 30-34 rate 1,027.5&#10;•  Ages 35-44 rate 324.4&#10;Ages 45+ rate 34.1"/>
          <p:cNvPicPr>
            <a:picLocks noGrp="1"/>
          </p:cNvPicPr>
          <p:nvPr>
            <p:ph sz="half" idx="2" hasCustomPrompt="1"/>
          </p:nvPr>
        </p:nvPicPr>
        <p:blipFill>
          <a:blip r:embed="rId4" cstate="print"/>
          <a:stretch>
            <a:fillRect/>
          </a:stretch>
        </p:blipFill>
        <p:spPr>
          <a:xfrm>
            <a:off x="2481076" y="1441327"/>
            <a:ext cx="4369868" cy="4884386"/>
          </a:xfrm>
          <a:prstGeom prst="rect">
            <a:avLst/>
          </a:prstGeom>
        </p:spPr>
      </p:pic>
      <p:pic>
        <p:nvPicPr>
          <p:cNvPr id="5" name="Content 3" descr="Hispanic female rate&#10;Ages 15-19 rate 567.9&#10;•  Ages 20-24 rate 1,157.1&#10;•  Ages 25-29 rate 822.5&#10;•  Ages 30-34 rate 481.3&#10;•  Ages 35-44 rate 175.7&#10;Ages 45+ rate 22.9"/>
          <p:cNvPicPr>
            <a:picLocks noGrp="1"/>
          </p:cNvPicPr>
          <p:nvPr>
            <p:ph sz="half" idx="10" hasCustomPrompt="1"/>
          </p:nvPr>
        </p:nvPicPr>
        <p:blipFill>
          <a:blip r:embed="rId5" cstate="print"/>
          <a:stretch>
            <a:fillRect/>
          </a:stretch>
        </p:blipFill>
        <p:spPr>
          <a:xfrm>
            <a:off x="6855640" y="1442709"/>
            <a:ext cx="2310537" cy="4884385"/>
          </a:xfrm>
          <a:prstGeom prst="rect">
            <a:avLst/>
          </a:prstGeom>
        </p:spPr>
      </p:pic>
      <p:pic>
        <p:nvPicPr>
          <p:cNvPr id="6" name="Content 4" descr="White female rate&#10;Ages 15-19 rate 535.2&#10;•  Ages 20-24 rate 931.9&#10;•  Ages 25-29 rate 469.1&#10;•  Ages 30-34 rate 281.8&#10;•  Ages 35-44 rate 118.4&#10;Ages 45+ rate 10.9"/>
          <p:cNvPicPr>
            <a:picLocks noGrp="1"/>
          </p:cNvPicPr>
          <p:nvPr>
            <p:ph sz="half" idx="12" hasCustomPrompt="1"/>
          </p:nvPr>
        </p:nvPicPr>
        <p:blipFill>
          <a:blip r:embed="rId6" cstate="print"/>
          <a:stretch>
            <a:fillRect/>
          </a:stretch>
        </p:blipFill>
        <p:spPr>
          <a:xfrm>
            <a:off x="9166177" y="1447991"/>
            <a:ext cx="1993100" cy="4884385"/>
          </a:xfrm>
          <a:prstGeom prst="rect">
            <a:avLst/>
          </a:prstGeom>
        </p:spPr>
      </p:pic>
      <p:pic>
        <p:nvPicPr>
          <p:cNvPr id="7" name="Content 5" descr="Percentage of race unknown&#10;Ages 15-19 rate 55.8&#10;•  Ages 20-24 rate 54.5&#10;•  Ages 25-29 rate 53&#10;•  Ages 30-34 rate 52.7&#10;•  Ages 35-44 rate 53.4&#10;Ages 45+ rate 57.3"/>
          <p:cNvPicPr>
            <a:picLocks noGrp="1"/>
          </p:cNvPicPr>
          <p:nvPr>
            <p:ph sz="half" idx="13" hasCustomPrompt="1"/>
          </p:nvPr>
        </p:nvPicPr>
        <p:blipFill>
          <a:blip r:embed="rId7" cstate="print"/>
          <a:stretch>
            <a:fillRect/>
          </a:stretch>
        </p:blipFill>
        <p:spPr>
          <a:xfrm>
            <a:off x="11159277" y="1447546"/>
            <a:ext cx="795119" cy="4884385"/>
          </a:xfrm>
          <a:prstGeom prst="rect">
            <a:avLst/>
          </a:prstGeom>
        </p:spPr>
      </p:pic>
      <p:sp>
        <p:nvSpPr>
          <p:cNvPr id="9" name="Footnote_Label"/>
          <p:cNvSpPr>
            <a:spLocks noGrp="1"/>
          </p:cNvSpPr>
          <p:nvPr>
            <p:ph sz="half" idx="11"/>
          </p:nvPr>
        </p:nvSpPr>
        <p:spPr>
          <a:xfrm>
            <a:off x="2653146" y="6491628"/>
            <a:ext cx="9162296" cy="365125"/>
          </a:xfrm>
        </p:spPr>
        <p:txBody>
          <a:bodyPr>
            <a:normAutofit fontScale="925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American Indian/Alaska Native and Native Hawaiian/ Other Pacific Islander and race-specific data for ages 0-14 </a:t>
            </a:r>
            <a:r>
              <a:rPr lang="en-US" sz="1000" b="0" i="0" u="none" cap="none" dirty="0">
                <a:solidFill>
                  <a:srgbClr val="000000">
                    <a:alpha val="100000"/>
                  </a:srgbClr>
                </a:solidFill>
                <a:latin typeface="Tw Cen MT (Body)"/>
                <a:cs typeface="Tw Cen MT (Body)"/>
                <a:sym typeface="Tw Cen MT (Body)"/>
              </a:rPr>
              <a:t>were</a:t>
            </a:r>
            <a:r>
              <a:rPr sz="1000" b="0" i="0" u="none" cap="none" dirty="0">
                <a:solidFill>
                  <a:srgbClr val="000000">
                    <a:alpha val="100000"/>
                  </a:srgbClr>
                </a:solidFill>
                <a:latin typeface="Tw Cen MT (Body)"/>
                <a:cs typeface="Tw Cen MT (Body)"/>
                <a:sym typeface="Tw Cen MT (Body)"/>
              </a:rPr>
              <a:t> suppressed as per agency Data De-Identification Guidelines (DDG).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Male Incidence Rates by Race/Ethnicity and Age Group (in years), California, 2021</a:t>
            </a:r>
          </a:p>
        </p:txBody>
      </p:sp>
      <p:sp>
        <p:nvSpPr>
          <p:cNvPr id="8" name="axis_title"/>
          <p:cNvSpPr>
            <a:spLocks noGrp="1"/>
          </p:cNvSpPr>
          <p:nvPr>
            <p:ph sz="half" idx="14" hasCustomPrompt="1"/>
          </p:nvPr>
        </p:nvSpPr>
        <p:spPr>
          <a:xfrm>
            <a:off x="4870857" y="6262223"/>
            <a:ext cx="2217211" cy="256000"/>
          </a:xfrm>
        </p:spPr>
        <p:txBody>
          <a:bodyPr>
            <a:normAutofit fontScale="92500" lnSpcReduction="10000"/>
          </a:bodyPr>
          <a:lstStyle/>
          <a:p>
            <a:endParaRPr/>
          </a:p>
        </p:txBody>
      </p:sp>
      <p:pic>
        <p:nvPicPr>
          <p:cNvPr id="3" name="Content 1" descr="Asian male rate&#10;Ages 15-19 rate 50.3&#10;•  Ages 20-24 rate 221.3&#10;•  Ages 25-29 rate 340.0&#10;•  Ages 30-34 rate 299.8&#10;•  Ages 35-44 rate 158.3&#10;Ages 45+ rate 27.0"/>
          <p:cNvPicPr>
            <a:picLocks noGrp="1"/>
          </p:cNvPicPr>
          <p:nvPr>
            <p:ph sz="half" idx="1" hasCustomPrompt="1"/>
          </p:nvPr>
        </p:nvPicPr>
        <p:blipFill>
          <a:blip r:embed="rId3" cstate="print"/>
          <a:stretch>
            <a:fillRect/>
          </a:stretch>
        </p:blipFill>
        <p:spPr>
          <a:xfrm>
            <a:off x="256673" y="1446139"/>
            <a:ext cx="2217211" cy="4886236"/>
          </a:xfrm>
          <a:prstGeom prst="rect">
            <a:avLst/>
          </a:prstGeom>
        </p:spPr>
      </p:pic>
      <p:pic>
        <p:nvPicPr>
          <p:cNvPr id="4" name="Content 2" descr="Black/African American male rate&#10;•  Ages 15-19 rate 992.9&#10;•  Ages 20-24 rate 1,955.7&#10;•  Ages 25-29 rate 1,675.5&#10;•  Ages 30-34 rate 1,479.6&#10;•  Ages 35-44 rate 672.2&#10;•  Ages 45+ rate 123.4"/>
          <p:cNvPicPr>
            <a:picLocks noGrp="1"/>
          </p:cNvPicPr>
          <p:nvPr>
            <p:ph sz="half" idx="2" hasCustomPrompt="1"/>
          </p:nvPr>
        </p:nvPicPr>
        <p:blipFill>
          <a:blip r:embed="rId4" cstate="print"/>
          <a:stretch>
            <a:fillRect/>
          </a:stretch>
        </p:blipFill>
        <p:spPr>
          <a:xfrm>
            <a:off x="2481076" y="1441327"/>
            <a:ext cx="4369868" cy="4884386"/>
          </a:xfrm>
          <a:prstGeom prst="rect">
            <a:avLst/>
          </a:prstGeom>
        </p:spPr>
      </p:pic>
      <p:pic>
        <p:nvPicPr>
          <p:cNvPr id="5" name="Content 3" descr="Hispanic male rate&#10;Ages 15-19 rate 151.5&#10;•  Ages 20-24 rate 395.0&#10;•  Ages 25-29 rate 467.2&#10;•  Ages 30-34 rate 411.4&#10;•  Ages 35-44 rate 221.8&#10;Ages 45+ rate 56.1"/>
          <p:cNvPicPr>
            <a:picLocks noGrp="1"/>
          </p:cNvPicPr>
          <p:nvPr>
            <p:ph sz="half" idx="10" hasCustomPrompt="1"/>
          </p:nvPr>
        </p:nvPicPr>
        <p:blipFill>
          <a:blip r:embed="rId5" cstate="print"/>
          <a:stretch>
            <a:fillRect/>
          </a:stretch>
        </p:blipFill>
        <p:spPr>
          <a:xfrm>
            <a:off x="6855640" y="1442709"/>
            <a:ext cx="2310537" cy="4884385"/>
          </a:xfrm>
          <a:prstGeom prst="rect">
            <a:avLst/>
          </a:prstGeom>
        </p:spPr>
      </p:pic>
      <p:pic>
        <p:nvPicPr>
          <p:cNvPr id="6" name="Content 4" descr="•  White male rate&#10;Ages 15-19 rate 130.3&#10;•  Ages 20-24 rate 390.2&#10;•  Ages 25-29 rate 419.4&#10;•  Ages 30-34 rate 425.9&#10;•  Ages 35-44 rate 229.1&#10;Ages 45+ rate 53.4"/>
          <p:cNvPicPr>
            <a:picLocks noGrp="1"/>
          </p:cNvPicPr>
          <p:nvPr>
            <p:ph sz="half" idx="12" hasCustomPrompt="1"/>
          </p:nvPr>
        </p:nvPicPr>
        <p:blipFill>
          <a:blip r:embed="rId6" cstate="print"/>
          <a:stretch>
            <a:fillRect/>
          </a:stretch>
        </p:blipFill>
        <p:spPr>
          <a:xfrm>
            <a:off x="9166177" y="1447991"/>
            <a:ext cx="1993100" cy="4884385"/>
          </a:xfrm>
          <a:prstGeom prst="rect">
            <a:avLst/>
          </a:prstGeom>
        </p:spPr>
      </p:pic>
      <p:pic>
        <p:nvPicPr>
          <p:cNvPr id="7" name="Content 5" descr="Percentage of race unknown&#10;Ages 15-19 rate 53.7&#10;•  Ages 20-24 rate 55.1&#10;•  Ages 25-29 rate 48.7&#10;•  Ages 30-34 rate 43.1&#10;•  Ages 35-44 rate 39.2&#10;Ages 45+ rate 35.9"/>
          <p:cNvPicPr>
            <a:picLocks noGrp="1"/>
          </p:cNvPicPr>
          <p:nvPr>
            <p:ph sz="half" idx="13" hasCustomPrompt="1"/>
          </p:nvPr>
        </p:nvPicPr>
        <p:blipFill>
          <a:blip r:embed="rId7" cstate="print"/>
          <a:stretch>
            <a:fillRect/>
          </a:stretch>
        </p:blipFill>
        <p:spPr>
          <a:xfrm>
            <a:off x="11159277" y="1447546"/>
            <a:ext cx="795119" cy="4884385"/>
          </a:xfrm>
          <a:prstGeom prst="rect">
            <a:avLst/>
          </a:prstGeom>
        </p:spPr>
      </p:pic>
      <p:sp>
        <p:nvSpPr>
          <p:cNvPr id="9" name="Footnote_Label"/>
          <p:cNvSpPr>
            <a:spLocks noGrp="1"/>
          </p:cNvSpPr>
          <p:nvPr>
            <p:ph sz="half" idx="11"/>
          </p:nvPr>
        </p:nvSpPr>
        <p:spPr>
          <a:xfrm>
            <a:off x="2653146" y="6491628"/>
            <a:ext cx="9162296" cy="365125"/>
          </a:xfrm>
        </p:spPr>
        <p:txBody>
          <a:bodyPr>
            <a:normAutofit fontScale="925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American Indian/Alaska Native and Native Hawaiian/ Other Pacific Islander and race-specific data for ages 0-14 </a:t>
            </a:r>
            <a:r>
              <a:rPr lang="en-US" sz="1000" b="0" i="0" u="none" cap="none" dirty="0">
                <a:solidFill>
                  <a:srgbClr val="000000">
                    <a:alpha val="100000"/>
                  </a:srgbClr>
                </a:solidFill>
                <a:latin typeface="Tw Cen MT (Body)"/>
                <a:cs typeface="Tw Cen MT (Body)"/>
                <a:sym typeface="Tw Cen MT (Body)"/>
              </a:rPr>
              <a:t>were</a:t>
            </a:r>
            <a:r>
              <a:rPr sz="1000" b="0" i="0" u="none" cap="none" dirty="0">
                <a:solidFill>
                  <a:srgbClr val="000000">
                    <a:alpha val="100000"/>
                  </a:srgbClr>
                </a:solidFill>
                <a:latin typeface="Tw Cen MT (Body)"/>
                <a:cs typeface="Tw Cen MT (Body)"/>
                <a:sym typeface="Tw Cen MT (Body)"/>
              </a:rPr>
              <a:t> suppressed as per agency Data De-Identification Guidelines (DDG).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Incidence Rates for Females by Race/Ethnicity, 
California, 2012–2021</a:t>
            </a:r>
          </a:p>
        </p:txBody>
      </p:sp>
      <p:pic>
        <p:nvPicPr>
          <p:cNvPr id="3" name="Content 1" descr="2012-2021 trendline graph of female chlamydia incidence rates by race/ethnicity&#10;•  AI/AN rates ranged from 451.3 in 2012 to 209.6 in 2021&#10;•  Asian rates ranged from 157.2 in 2012 to 83.1 in 2021&#10;•  Black rates ranged from 1,266.3 in 2012 to 675.0 in 2021&#10;•  Hispanic rates ranged from 560.4 in 2012 to 280.7 in 2021&#10;•  Native Hawaiian/Other Pacific Islander rates ranged from 754.7 in 2012 to 432.0 in 2021&#10;•  White rates ranged from 213.3 in 2012 to 136.5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AI/AN = American Indian/Alaska Native, NHPI = Native Hawaiian/ Other Pacific Islander.
Race/ethnicity “Not Specified” ranged from 32.35% to 55.68% of cases for females in any given year.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Incidence Rates for Males by Race/Ethnicity, 
California, 2012–2021</a:t>
            </a:r>
          </a:p>
        </p:txBody>
      </p:sp>
      <p:pic>
        <p:nvPicPr>
          <p:cNvPr id="3" name="Content 1" descr="2012-2021 trendline graph of male chlamydia incidence rates by race/ethnicity&#10;•  AI/AN rates ranged from 183 in 2012 to 194.8 in 2021&#10;•  Asian rates ranged from 70.9 in 2012 to 93.3 in 2021&#10;•  Black rates ranged from 726 in 2012 to 616.5 in 2021&#10;•  Hispanic rates ranged from 213.7 in 2012 to 167.3 in 2021&#10;•  Native Hawaiian/Other Pacific Islander rates ranged from 258.8 in 2012 to 276.9 in 2021&#10;•  White rates ranged from 124.5 in 2012 to 133.2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AI/AN = American Indian/Alaska Native, NHPI = Native Hawaiian/ Other Pacific Islander.
Race/ethnicity “Not Specified” ranged from 29.37% to 47.76% of cases for males in any given year.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Prevalence Monitoring, Percent Positive for Females of Selected Age Groups, by Health Care Setting, California, 2021</a:t>
            </a:r>
          </a:p>
        </p:txBody>
      </p:sp>
      <p:pic>
        <p:nvPicPr>
          <p:cNvPr id="3" name="Content 1" descr="Kaiser Northern California (2021 data)&#10;• Females ages 15-19 percent positive = 6.3&#10;• Females ages 20-24 percent positive = 5.0&#10;• Females ages 25+ percent positive =  2.2&#10;Family Planning Title X Clinics (2021 data)&#10;• Females ages 15-19 percent positive = 12.0&#10;• Females ages 20-24 percent positive = 7.3&#10;• Females ages 25+ percent positive = 2.5&#10;Family Planning Clinics served by Quest (2021 data)&#10;• Females ages 15-19 percent positive = 10.6&#10;• Females ages 20-24 percent positive = 8.8&#10;• Females ages 25+ percent positive = 2.6"/>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rPr dirty="0"/>
              <a:t>	Sources: Kaiser Permanente Northern California, Essential Access</a:t>
            </a:r>
            <a:r>
              <a:rPr lang="en-US" dirty="0"/>
              <a:t> Health</a:t>
            </a:r>
            <a:r>
              <a:rPr dirty="0"/>
              <a:t>, Quest Diagnostics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Prevalence Monitoring, Percent Positive for Females, by
Health Care Setting, California, 2012-2021</a:t>
            </a:r>
          </a:p>
        </p:txBody>
      </p:sp>
      <p:pic>
        <p:nvPicPr>
          <p:cNvPr id="3" name="Content 1" descr="2012-2021 trendline graph of female chlamydia percent positive by health care setting&#10;•  FP Title X positivity ranged from 3.8 in 2012 to 4.2 in 2021&#10;•  FP Quest positivity ranged from 3.4 in 2012 to 9.3 in 2021&#10;•  KNC positivity ranged from 3.3 in 2012 to 3.4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rPr dirty="0"/>
              <a:t>	Sources: Kaiser Permanente Northern California, Essential Access</a:t>
            </a:r>
            <a:r>
              <a:rPr lang="en-US" dirty="0"/>
              <a:t> Health</a:t>
            </a:r>
            <a:r>
              <a:rPr dirty="0"/>
              <a:t>, Quest Diagnostics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Data Limitations/Notes</a:t>
            </a:r>
          </a:p>
        </p:txBody>
      </p:sp>
      <p:sp>
        <p:nvSpPr>
          <p:cNvPr id="3" name="Content 1"/>
          <p:cNvSpPr>
            <a:spLocks noGrp="1"/>
          </p:cNvSpPr>
          <p:nvPr>
            <p:ph idx="1"/>
          </p:nvPr>
        </p:nvSpPr>
        <p:spPr>
          <a:xfrm>
            <a:off x="414670" y="1533805"/>
            <a:ext cx="11387470" cy="4630718"/>
          </a:xfrm>
        </p:spPr>
        <p:txBody>
          <a:bodyPr/>
          <a:lstStyle/>
          <a:p>
            <a:r>
              <a:rPr dirty="0"/>
              <a:t>Missing race/ethnicity data hampers the interpretation of disease burden by race/ethnicity from surveillance data. The observed racial/ethnic disparities may reflect true differences in the infection rates</a:t>
            </a:r>
            <a:r>
              <a:rPr lang="en-US" dirty="0"/>
              <a:t>,</a:t>
            </a:r>
            <a:r>
              <a:rPr dirty="0"/>
              <a:t> or reporting practices of different types of providers that serve different populations, among other factors that influence completeness of these data.</a:t>
            </a:r>
          </a:p>
          <a:p>
            <a:r>
              <a:rPr dirty="0"/>
              <a:t>The “year” for California data presented in these slides is based on a hierarchy of dates (i.e., the earliest of the following dates: clinic visit, specimen collection, diagnosis, treatment, and lab report/CMR received by the health jurisdiction).</a:t>
            </a:r>
          </a:p>
          <a:p>
            <a:r>
              <a:rPr dirty="0"/>
              <a:t>In slides on race/ethnicity, where space is limited, the following abbreviations are used:</a:t>
            </a:r>
          </a:p>
          <a:p>
            <a:pPr lvl="1"/>
            <a:r>
              <a:rPr dirty="0"/>
              <a:t>AI/AN = American Indian/Alaska Native</a:t>
            </a:r>
          </a:p>
          <a:p>
            <a:pPr lvl="1"/>
            <a:r>
              <a:rPr dirty="0"/>
              <a:t>NHPI = Native Hawaiian/Other Pacific Islander</a:t>
            </a:r>
          </a:p>
          <a:p>
            <a:r>
              <a:rPr dirty="0"/>
              <a:t>Chlamydia trends are difficult to interpret due to the often-asymptomatic presentation of the disease, provider reporting patterns, access to screening programs in different health care settings, and recent increased availability of more sensitive diagnostic tests.</a:t>
            </a:r>
          </a:p>
          <a:p>
            <a:r>
              <a:rPr dirty="0"/>
              <a:t>For prevalence monitoring slides, percent positive in males is generally higher than females, not necessarily because the true prevalence is higher, but most likely because men seen in these venues are typically tested for symptomatic reasons whereas several screening programs specifically target women.</a:t>
            </a:r>
          </a:p>
          <a:p>
            <a:r>
              <a:rPr dirty="0"/>
              <a:t>CDPH continues to explore the factors that led to changes in STI morbidity in California during the COVID-19 pandemic.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Repeat Infection among Females 1-6 Months after Infection, by Data Source, California, 2021</a:t>
            </a:r>
          </a:p>
        </p:txBody>
      </p:sp>
      <p:pic>
        <p:nvPicPr>
          <p:cNvPr id="3" name="Content 1" descr="Graph of 2021 chlamydia repeat infection among females 1-6 months after infection&#10;•  Chlamydia case reports repeat infection was 7.3%&#10;•  Family Planning Clinics served by Quest repeat infection was 13.9%&#10;•  Kaiser Northern California repeat infection was 11.5%"/>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 Excludes Los Angeles and San Francisco</a:t>
            </a:r>
            <a:r>
              <a:rPr lang="en-US" sz="1200" b="0" i="0" u="none" cap="none" dirty="0">
                <a:solidFill>
                  <a:srgbClr val="000000">
                    <a:alpha val="100000"/>
                  </a:srgbClr>
                </a:solidFill>
                <a:latin typeface="Tw Cen MT (Body)"/>
                <a:cs typeface="Tw Cen MT (Body)"/>
                <a:sym typeface="Tw Cen MT (Body)"/>
              </a:rPr>
              <a:t> local health jurisdictions</a:t>
            </a:r>
            <a:endParaRPr sz="1200" b="0" i="0" u="none" cap="none" dirty="0">
              <a:solidFill>
                <a:srgbClr val="000000">
                  <a:alpha val="100000"/>
                </a:srgbClr>
              </a:solidFill>
              <a:latin typeface="Tw Cen MT (Body)"/>
              <a:cs typeface="Tw Cen MT (Body)"/>
              <a:sym typeface="Tw Cen MT (Bod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Gonorrhea</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California Incidence Rates, 1913–2021</a:t>
            </a:r>
          </a:p>
        </p:txBody>
      </p:sp>
      <p:pic>
        <p:nvPicPr>
          <p:cNvPr id="3" name="Content 1" descr="1913-2021 trendline graph of gonorrhea California incidence rates (per 100,000 population)&#10;•  California rates have had increases and decreases over time, starting at 4.3 in 1913 and hitting a high of 595.9 in 1978; the 2021 rate was 230.9"/>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California versus United States 
Incidence Rates, 1941–2021</a:t>
            </a:r>
          </a:p>
        </p:txBody>
      </p:sp>
      <p:pic>
        <p:nvPicPr>
          <p:cNvPr id="3" name="Content 1" descr="1941-2021 trendline graph of gonorrhea California versus United States incidence rates (per 100,000 population)&#10;•  California rates have had increases and decreases over time, starting at 222.4 in 1941, hitting a high of 595.9 in 1978; the 2021 rate was 230.9&#10;•  United States rates have similarly had increases and decreases over time, starting at 146.7 in 1941, hitting a high of 464.1 in 1975; the 2021 rate was 209.9"/>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Case Counts and Incidence Rates by County, California, 2021</a:t>
            </a:r>
          </a:p>
        </p:txBody>
      </p:sp>
      <p:pic>
        <p:nvPicPr>
          <p:cNvPr id="3" name="Content 1" descr="Map of 2021 gonorrhea case counts for California’s 58 counties in 5 categories:&#10;•  0 cases reported includes no counties&#10;•  1-19 cases include Alpine, Lassen, Mariposa, Modoc, Mono, Plumas, Sierra, Trinity&#10;•  20-199 cases include Amador, Calaveras, Colusa, Del Norte, El Dorado, Glenn, Inyo, Lake, Napa, Nevada, San Benito, Siskiyou, Sutter, Tehama, Tuolumne, Yuba&#10;•  200-999 cases include Butte, Humboldt, Imperial, Kings, Madera, Marin, Mendocino, Merced, Monterey, Placer, San Luis Obispo, San Mateo, Santa Barbara, Santa Cruz, Shasta, Sonoma, Stanislaus, Tulare, Ventura, Yolo&#10;•  1000+ cases include Alameda, Contra Costa, Fresno, Kern, Los Angeles, Orange, Riverside, Sacramento, San Bernardino, San Diego, San Francisco, San Joaquin, Santa Clara, Solano"/>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gonorrhea incidence rates (per 100,000 population) for California’s 58 counties in 5 categories:&#10;•  0 cases reported includes no counties&#10;•  &lt;60 rates include Amador, El Dorado, Lassen, Mariposa, Mono, Plumas, Sierra&#10;•  60-99 rates include Alpine, Calaveras, Glenn, Marin, Modoc, Nevada, Placer, San Benito, San Luis Obispo, Trinity, Tuolumne&#10;•  100-174 rates include Colusa, Del Norte, Humboldt, Imperial, Inyo, Madera, Merced, Monterey, Napa, Orange, San Mateo, Santa Barbara, Santa Clara, Santa Cruz, Siskiyou, Sonoma, Stanislaus, Sutter, Tehama, Tulare, Ventura, Yolo&#10;•  175+ rates include Alameda, Butte, Contra Costa, Fresno, Kern, Kings, Lake, Los Angeles, Mendocino, Riverside, Sacramento, San Bernardino, San Diego, San Francisco, San Joaquin, Shasta, Solano, Yuba"/>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dirty="0">
                <a:solidFill>
                  <a:srgbClr val="068190">
                    <a:alpha val="100000"/>
                  </a:srgbClr>
                </a:solidFill>
                <a:latin typeface="Arial"/>
                <a:cs typeface="Arial"/>
                <a:sym typeface="Arial"/>
              </a:rPr>
              <a:t>Gonorrhea Cases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068190">
                    <a:alpha val="100000"/>
                  </a:srgbClr>
                </a:solidFill>
                <a:latin typeface="Arial"/>
                <a:cs typeface="Arial"/>
                <a:sym typeface="Arial"/>
              </a:rPr>
              <a:t>Gonorrhea Rates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Ranked Incidence Rates by County, California, 2021</a:t>
            </a:r>
          </a:p>
        </p:txBody>
      </p:sp>
      <p:pic>
        <p:nvPicPr>
          <p:cNvPr id="3" name="Content 1" descr="Ranking bar chart of 2021 gonorrhea incidence rates (per 100,000 population) with the highest rate in San Francisco at 616.9 and the lowest rate in Lassen at 25.5. There were 10 counties above the overall state rate of 230.9.  In descending rate order, those counties were San Francisco, Los Angeles, Sacramento, Fresno, San Bernardino, Lake, Kern, Mendocino, San Diego, Butte."/>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This figure excludes counties with zero cases (0 counties had zero cases in 2021)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Gonorrhea among Youth Ages 15-19, Incidence Rates by County, California, 2021</a:t>
            </a:r>
          </a:p>
        </p:txBody>
      </p:sp>
      <p:pic>
        <p:nvPicPr>
          <p:cNvPr id="3" name="Content 1" descr="Map of 2021 gonorrhea youth ages 15-19 incidence rates (per 100,000 population) for California’s 58 counties in 5 categories:&#10;•  0 cases reported include Alpine, Amador, Calaveras, Del Norte, Lassen, Mariposa, Modoc, Mono, Trinity&#10;•  &lt;100 rates include El Dorado, Inyo, Napa, Nevada, Placer, Santa Cruz, Siskiyou, Tehama, Yolo&#10;•  100-149 rates include Glenn, Humboldt, Madera, Marin, San Luis Obispo, San Mateo, Santa Barbara, Santa Clara, Sonoma, Sutter, Tuolumne  &#10;•  150-299 rates include Alameda, Butte, Colusa, Contra Costa, Imperial, Kings, Mendocino, Merced, Monterey, Orange, Plumas, Riverside, San Benito, San Diego, San Francisco, Shasta, Stanislaus, Tulare, Ventura, Yuba  &#10;•  300+ rates include Fresno, Kern, Lake, Los Angeles, Sacramento, San Bernardino, San Joaquin, Sierra, Solano"/>
          <p:cNvPicPr>
            <a:picLocks noGrp="1"/>
          </p:cNvPicPr>
          <p:nvPr>
            <p:ph idx="1"/>
          </p:nvPr>
        </p:nvPicPr>
        <p:blipFill>
          <a:blip r:embed="rId3" cstate="print"/>
          <a:stretch>
            <a:fillRect/>
          </a:stretch>
        </p:blipFill>
        <p:spPr>
          <a:xfrm>
            <a:off x="3612573" y="1433946"/>
            <a:ext cx="4339936" cy="541763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among Females Ages 15-24, Incidence Rates by County, California, 2021</a:t>
            </a:r>
          </a:p>
        </p:txBody>
      </p:sp>
      <p:pic>
        <p:nvPicPr>
          <p:cNvPr id="3" name="Content 1" descr="Map of 2021 gonorrhea female ages 15-24 incidence rates (per 100,000 population) for California’s 58 counties in 5 categories:&#10;•  0 cases reported include Mariposa, Modoc, Trinity&#10;•  &lt;190 rates include El Dorado, Placer, Santa Cruz, Yolo &#10;•  190-299 rates include Humboldt, Madera, Marin, Napa, San Luis Obispo, San Mateo, Santa Barbara, Santa Clara, Sonoma, Ventura&#10;•  300-449 rates include Alameda, Butte, Imperial, Merced, Monterey, Orange, Riverside, Shasta, Stanislaus, Sutter, Tulare &#10;•  450+ rates include Contra Costa, Fresno, Kern, Kings, Los Angeles, Sacramento, San Bernardino, San Diego, San Francisco, San Joaquin, Solano"/>
          <p:cNvPicPr>
            <a:picLocks noGrp="1"/>
          </p:cNvPicPr>
          <p:nvPr>
            <p:ph idx="1"/>
          </p:nvPr>
        </p:nvPicPr>
        <p:blipFill>
          <a:blip r:embed="rId3" cstate="print"/>
          <a:stretch>
            <a:fillRect/>
          </a:stretch>
        </p:blipFill>
        <p:spPr>
          <a:xfrm>
            <a:off x="3612573" y="1433946"/>
            <a:ext cx="4339936" cy="541763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Incidence Rates by Region, California, 2012–2021</a:t>
            </a:r>
          </a:p>
        </p:txBody>
      </p:sp>
      <p:pic>
        <p:nvPicPr>
          <p:cNvPr id="3" name="Content 1" descr="Map of California with counties separated into regions:&#10;•  Northern includes Butte, Colusa, Del Norte, Glenn, Humboldt, Lake, Lassen, Mendocino, Modoc, Nevada, Plumas, Shasta, Sierra, Siskiyou, Sutter, Tehama, Trinity, Yuba&#10;•  Sacramento Area includes El Dorado, Placer, Sacramento, Yolo&#10;•  San Francisco includes just San Francisco&#10;•  Bay Area includes Alameda, Contra Costa, Marin, Napa, San Mateo, Santa Clara, Solano, Sonoma &#10;•  Central Coast includes Monterey, San Luis Obispo, Santa Barbara, Santa Cruz, Ventura&#10;•  Central Inland includes Alpine, Amador, Calaveras, Fresno, Inyo, Kern, Kings, Madera, Mariposa, Merced, Mono, San Benito, San Joaquin, Stanislaus, Tulare, Tuolumne&#10;•  Los Angeles includes Los Angeles excluding the cities of Long Beach and Pasadena&#10;•  Southern includes Imperial, Orange, Riverside, San Bernardino, San Diego, and the cities of Long Beach and Pasadena&#10;&#10;2012-2021 trendline graph of gonorrhea incidence rates (per 100,000 population) by region&#10;•  Northern region rates ranged from 41.4 in 2012 to 171.4 in 2021 &#10;•  Sacramento Area region rates ranged from 107.1 in 2012 to 215.5 in 2021 &#10;•  San Francisco region rates ranged from 298.3 in 2012 to 616.9 in 2021&#10;•  Bay Area region rates ranged from 66.8 in 2012 to 162.4 in 2021 &#10;•  Central Coast region rates ranged from 42.1 in 2012 to 114.7 in 2021 &#10;•  Central Inland region rates ranged from 99.8 in 2012 to 211.6 in 2021 &#10;•  Los Angeles region rates ranged from 122.4 in 2012 to 305.5 in 2021&#10;•  Southern region rates ranged from 64.7 in 2012 to 222.6 in 2021"/>
          <p:cNvPicPr>
            <a:picLocks noGrp="1"/>
          </p:cNvPicPr>
          <p:nvPr>
            <p:ph idx="10"/>
          </p:nvPr>
        </p:nvPicPr>
        <p:blipFill>
          <a:blip r:embed="rId3" cstate="print"/>
          <a:stretch>
            <a:fillRect/>
          </a:stretch>
        </p:blipFill>
        <p:spPr>
          <a:xfrm>
            <a:off x="4019341" y="1461819"/>
            <a:ext cx="7881131" cy="502127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Number of Gonorrhea Cases by Region, Gender, and Year
California, 2012–2021</a:t>
            </a:r>
          </a:p>
        </p:txBody>
      </p:sp>
      <p:pic>
        <p:nvPicPr>
          <p:cNvPr id="6" name="sg1" descr="Bay Area region graph of gonorrhea case counts by year and gender with total case counts ranging from 4,362 in 2012 to 11,112 in 2021 and female percent ranging from 44.0% in 2012 to 33.5% in 2021"/>
          <p:cNvPicPr>
            <a:picLocks noGrp="1"/>
          </p:cNvPicPr>
          <p:nvPr>
            <p:ph idx="1"/>
          </p:nvPr>
        </p:nvPicPr>
        <p:blipFill>
          <a:blip r:embed="rId3" cstate="print"/>
          <a:stretch>
            <a:fillRect/>
          </a:stretch>
        </p:blipFill>
        <p:spPr>
          <a:xfrm>
            <a:off x="256672" y="1565031"/>
            <a:ext cx="3619827" cy="1579504"/>
          </a:xfrm>
          <a:prstGeom prst="rect">
            <a:avLst/>
          </a:prstGeom>
        </p:spPr>
      </p:pic>
      <p:pic>
        <p:nvPicPr>
          <p:cNvPr id="3" name="sg4" descr="Northern region graph of gonorrhea case counts by year and gender with total case counts ranging from 508 in 2012 to 2,109 in 2021 and female percent ranging from 57.3% in 2012 to 48.2% in 2021"/>
          <p:cNvPicPr>
            <a:picLocks noGrp="1"/>
          </p:cNvPicPr>
          <p:nvPr>
            <p:ph idx="17"/>
          </p:nvPr>
        </p:nvPicPr>
        <p:blipFill>
          <a:blip r:embed="rId4" cstate="print"/>
          <a:stretch>
            <a:fillRect/>
          </a:stretch>
        </p:blipFill>
        <p:spPr>
          <a:xfrm>
            <a:off x="4277257" y="1508924"/>
            <a:ext cx="3619826" cy="1556732"/>
          </a:xfrm>
          <a:prstGeom prst="rect">
            <a:avLst/>
          </a:prstGeom>
        </p:spPr>
      </p:pic>
      <p:pic>
        <p:nvPicPr>
          <p:cNvPr id="4" name="sg6" descr="Sacramento Area region graph of gonorrhea case counts by year and gender with total case counts ranging from 2,358 in 2012 to 5,181 in 2021 and female percent ranging from 52.2% in 2012 to 42.4% in 2021"/>
          <p:cNvPicPr>
            <a:picLocks noGrp="1"/>
          </p:cNvPicPr>
          <p:nvPr>
            <p:ph idx="16"/>
          </p:nvPr>
        </p:nvPicPr>
        <p:blipFill>
          <a:blip r:embed="rId5" cstate="print"/>
          <a:stretch>
            <a:fillRect/>
          </a:stretch>
        </p:blipFill>
        <p:spPr>
          <a:xfrm>
            <a:off x="8297843" y="1552040"/>
            <a:ext cx="3619826" cy="1556732"/>
          </a:xfrm>
          <a:prstGeom prst="rect">
            <a:avLst/>
          </a:prstGeom>
        </p:spPr>
      </p:pic>
      <p:pic>
        <p:nvPicPr>
          <p:cNvPr id="5" name="sg2" descr="San Francisco region graph of gonorrhea case counts by year and gender with total case counts ranging from 2,480 in 2012 to 5,278 in 2021 and female percent ranging from 8.6% in 2012 to 11.5% in 2021"/>
          <p:cNvPicPr>
            <a:picLocks noGrp="1"/>
          </p:cNvPicPr>
          <p:nvPr>
            <p:ph idx="11"/>
          </p:nvPr>
        </p:nvPicPr>
        <p:blipFill>
          <a:blip r:embed="rId6" cstate="print"/>
          <a:stretch>
            <a:fillRect/>
          </a:stretch>
        </p:blipFill>
        <p:spPr>
          <a:xfrm>
            <a:off x="256673" y="3332078"/>
            <a:ext cx="3619826" cy="1556732"/>
          </a:xfrm>
          <a:prstGeom prst="rect">
            <a:avLst/>
          </a:prstGeom>
        </p:spPr>
      </p:pic>
      <p:pic>
        <p:nvPicPr>
          <p:cNvPr id="9" name="sg7" descr="Central Inland region graph of gonorrhea case counts by year and gender with total case counts ranging from 4,284 in 2012 to 9,705 in 2021 and female percent ranging from 51.9% in 2012 to 47.2% in 2021"/>
          <p:cNvPicPr>
            <a:picLocks noGrp="1"/>
          </p:cNvPicPr>
          <p:nvPr>
            <p:ph idx="15"/>
          </p:nvPr>
        </p:nvPicPr>
        <p:blipFill>
          <a:blip r:embed="rId7" cstate="print"/>
          <a:stretch>
            <a:fillRect/>
          </a:stretch>
        </p:blipFill>
        <p:spPr>
          <a:xfrm>
            <a:off x="8297843" y="3222499"/>
            <a:ext cx="3619826" cy="1556732"/>
          </a:xfrm>
          <a:prstGeom prst="rect">
            <a:avLst/>
          </a:prstGeom>
        </p:spPr>
      </p:pic>
      <p:pic>
        <p:nvPicPr>
          <p:cNvPr id="7" name="sg3" descr="Central Coast region graph of gonorrhea case counts by year and gender with total case counts ranging from 940 in 2012 to 2,600 in 2021 and female percent ranging from 46.8% in 2012 to 40.1% in 2021"/>
          <p:cNvPicPr>
            <a:picLocks noGrp="1"/>
          </p:cNvPicPr>
          <p:nvPr>
            <p:ph idx="12"/>
          </p:nvPr>
        </p:nvPicPr>
        <p:blipFill>
          <a:blip r:embed="rId8" cstate="print"/>
          <a:stretch>
            <a:fillRect/>
          </a:stretch>
        </p:blipFill>
        <p:spPr>
          <a:xfrm>
            <a:off x="256673" y="5006686"/>
            <a:ext cx="3619826" cy="1556732"/>
          </a:xfrm>
          <a:prstGeom prst="rect">
            <a:avLst/>
          </a:prstGeom>
        </p:spPr>
      </p:pic>
      <p:pic>
        <p:nvPicPr>
          <p:cNvPr id="8" name="sg5" descr="Los Angeles region graph of gonorrhea case counts by year and gender with total case counts ranging from 11,459 in 2012 to 28,552 in 2021 and female percent ranging from 32.8% in 2012 to 28.5% in 2021"/>
          <p:cNvPicPr>
            <a:picLocks noGrp="1"/>
          </p:cNvPicPr>
          <p:nvPr>
            <p:ph idx="13"/>
          </p:nvPr>
        </p:nvPicPr>
        <p:blipFill>
          <a:blip r:embed="rId9" cstate="print"/>
          <a:stretch>
            <a:fillRect/>
          </a:stretch>
        </p:blipFill>
        <p:spPr>
          <a:xfrm>
            <a:off x="4291996" y="5111204"/>
            <a:ext cx="3619826" cy="1556732"/>
          </a:xfrm>
          <a:prstGeom prst="rect">
            <a:avLst/>
          </a:prstGeom>
        </p:spPr>
      </p:pic>
      <p:pic>
        <p:nvPicPr>
          <p:cNvPr id="10" name="sg8" descr="Southern region graph of gonorrhea case counts by year and gender with total case counts ranging from 7,360 in 2012 to 26,353 in 2021 and female percent ranging from 41.3% in 2012 to 37.7% in 2021"/>
          <p:cNvPicPr>
            <a:picLocks noGrp="1"/>
          </p:cNvPicPr>
          <p:nvPr>
            <p:ph idx="14"/>
          </p:nvPr>
        </p:nvPicPr>
        <p:blipFill>
          <a:blip r:embed="rId10" cstate="print"/>
          <a:stretch>
            <a:fillRect/>
          </a:stretch>
        </p:blipFill>
        <p:spPr>
          <a:xfrm>
            <a:off x="8297843" y="5006686"/>
            <a:ext cx="3619826" cy="15567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Social Determinants of Health &amp; Racial Equity</a:t>
            </a:r>
          </a:p>
        </p:txBody>
      </p:sp>
      <p:sp>
        <p:nvSpPr>
          <p:cNvPr id="3" name="subhead 1"/>
          <p:cNvSpPr>
            <a:spLocks noGrp="1"/>
          </p:cNvSpPr>
          <p:nvPr>
            <p:ph sz="half" idx="10"/>
          </p:nvPr>
        </p:nvSpPr>
        <p:spPr>
          <a:xfrm>
            <a:off x="432392" y="1699531"/>
            <a:ext cx="5583865" cy="457201"/>
          </a:xfrm>
        </p:spPr>
        <p:txBody>
          <a:bodyPr/>
          <a:lstStyle/>
          <a:p>
            <a:r>
              <a:t>Social Determinants of Health (SDOH)</a:t>
            </a:r>
          </a:p>
        </p:txBody>
      </p:sp>
      <p:sp>
        <p:nvSpPr>
          <p:cNvPr id="4" name="Content Placeholder 2"/>
          <p:cNvSpPr>
            <a:spLocks noGrp="1"/>
          </p:cNvSpPr>
          <p:nvPr>
            <p:ph sz="half" idx="1"/>
          </p:nvPr>
        </p:nvSpPr>
        <p:spPr>
          <a:xfrm>
            <a:off x="435935" y="2164701"/>
            <a:ext cx="5583865" cy="4012261"/>
          </a:xfrm>
        </p:spPr>
        <p:txBody>
          <a:bodyPr/>
          <a:lstStyle/>
          <a:p>
            <a:r>
              <a:rPr dirty="0"/>
              <a:t>SDOH are the conditions in which people are born, grow, live, learn, work, play, and age. They include a broad range of socioeconomic and environmental factors.</a:t>
            </a:r>
          </a:p>
          <a:p>
            <a:r>
              <a:rPr dirty="0"/>
              <a:t>SDOH are caused by social and institutional inequities.</a:t>
            </a:r>
          </a:p>
          <a:p>
            <a:r>
              <a:rPr dirty="0"/>
              <a:t>SDOH influence how we think about health behaviors.</a:t>
            </a:r>
          </a:p>
          <a:p>
            <a:r>
              <a:rPr dirty="0"/>
              <a:t>SDOH influence health outcomes.</a:t>
            </a:r>
          </a:p>
        </p:txBody>
      </p:sp>
      <p:sp>
        <p:nvSpPr>
          <p:cNvPr id="6" name="subhead 2"/>
          <p:cNvSpPr>
            <a:spLocks noGrp="1"/>
          </p:cNvSpPr>
          <p:nvPr>
            <p:ph sz="half" idx="11"/>
          </p:nvPr>
        </p:nvSpPr>
        <p:spPr>
          <a:xfrm>
            <a:off x="6168655" y="1699531"/>
            <a:ext cx="5590953" cy="457201"/>
          </a:xfrm>
        </p:spPr>
        <p:txBody>
          <a:bodyPr/>
          <a:lstStyle/>
          <a:p>
            <a:r>
              <a:t>Racial Equity and the Impact of Racism</a:t>
            </a:r>
          </a:p>
        </p:txBody>
      </p:sp>
      <p:sp>
        <p:nvSpPr>
          <p:cNvPr id="5" name="Content Placeholder 3"/>
          <p:cNvSpPr>
            <a:spLocks noGrp="1"/>
          </p:cNvSpPr>
          <p:nvPr>
            <p:ph sz="half" idx="2"/>
          </p:nvPr>
        </p:nvSpPr>
        <p:spPr>
          <a:xfrm>
            <a:off x="6172199" y="2164701"/>
            <a:ext cx="5587409" cy="4012261"/>
          </a:xfrm>
        </p:spPr>
        <p:txBody>
          <a:bodyPr/>
          <a:lstStyle/>
          <a:p>
            <a:r>
              <a:rPr dirty="0"/>
              <a:t>Racial and Health Equity will be achieved when race can no longer be used to predict health outcomes and SDOH among all populations are evenly distributed.</a:t>
            </a:r>
          </a:p>
          <a:p>
            <a:r>
              <a:rPr dirty="0"/>
              <a:t>Racism is a root cause of health inequities and disparities – historical and current experiences of racism impact the health and wellbeing of Californians.</a:t>
            </a:r>
          </a:p>
          <a:p>
            <a:r>
              <a:rPr dirty="0"/>
              <a:t>In this report, we include data broken down by race/ethnicity to describe differences in disease burden. The differences in disease burden between these populations are driven by the political, social, and cultural factors that lead to the inequitable distribution of resources and opportunities.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Incidence Rates by Gender, California, 2002–2021</a:t>
            </a:r>
          </a:p>
        </p:txBody>
      </p:sp>
      <p:pic>
        <p:nvPicPr>
          <p:cNvPr id="3" name="Content 1" descr="2002-2021 trendline graph of gonorrhea incidence rates (per 100,000 population) by gender&#10;•  Female rates continued to present increases and decreases, starting in 2002 at 62.1, decreasing to 52.9 in 2009, then increasing to 158.4 in 2021&#10;•  Male rates also continued to present increases and decreases, starting in 2002 at 78.3, decreasing to 75.7 in 2008, then increasing to 301.9 in 2021"/>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Incidence Rates by Age Group (in years) and Gender,
California, 2021</a:t>
            </a:r>
          </a:p>
        </p:txBody>
      </p:sp>
      <p:pic>
        <p:nvPicPr>
          <p:cNvPr id="3" name="Content 1" descr="Graph of 2021 gonorrhea incidence rates per 100,000 population by age group and gender&#10;•  Ages 0-14 female rate 4.7, male rate 1.3&#10;•  Ages 15-19 female rate 328.5, male rate 215.7&#10;•  Ages 20-24 female rate 621.1, male rate 680.8&#10;•  Ages 25-29 female rate 523.0, male rate 927.9&#10;•  Ages 30-34 female rate 395.0, male rate 928.3&#10;•  Ages 35-44 female rate 182.5, male rate 488.7&#10;•  Ages 45+ female rate 24.5, male rate 107.0&#10;•  Total female rate 158.4, male rate 301.9"/>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Age was “Not Specified” for 0.2% of female cases and 0.15% of male cases in 2021.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Incidence Rates for Females by Age Group (in years), 
California, 2012–2021</a:t>
            </a:r>
          </a:p>
        </p:txBody>
      </p:sp>
      <p:pic>
        <p:nvPicPr>
          <p:cNvPr id="3" name="Content 1" descr="2012-2021 trendline graph of female gonorrhea incidence rates by age group&#10;•  Ages 0-14 rates ranged from 9.4 in 2012 to 4.7 in 2021&#10;•  Ages 15-19 rates ranged from 228.6 in 2012 to 328.5 in 2021&#10;•  Ages 20-24 rates ranged from 341.9 in 2012 to 621.1 in 2021&#10;•  Ages 25-29 rates ranged from 184.2 in 2012 to 523.0 in 2021&#10;•  Ages 30-34 rates ranged from 94.7 in 2012 to 395.0 in 2021&#10;•  Ages 35-44 rates ranged from 40.8 in 2012 to 182.5 in 2021&#10;•  Ages 45+ rates ranged from 6.5 in 2012 to 24.5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Age “Not Specified” ranged from 0.14% to 0.45% of cases for females in any given year.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Incidence Rates for Males by Age Group (in years), 
California, 2012–2021</a:t>
            </a:r>
          </a:p>
        </p:txBody>
      </p:sp>
      <p:pic>
        <p:nvPicPr>
          <p:cNvPr id="3" name="Content 1" descr="2012-2021 trendline graph of male gonorrhea incidence rates by age group&#10;•  Ages 0-14 rates ranged from 1 in 2012 to 1.3 in 2021&#10;•  Ages 15-19 rates ranged from 123.9 in 2012 to 215.7 in 2021&#10;•  Ages 20-24 rates ranged from 343.6 in 2012 to 680.8 in 2021&#10;•  Ages 25-29 rates ranged from 318.3 in 2012 to 927.9 in 2021&#10;•  Ages 30-34 rates ranged from 222.5 in 2012 to 928.3 in 2021&#10;•  Ages 35-44 rates ranged from 130.9 in 2012 to 488.7 in 2021&#10;•  Ages 45+ rates ranged from 39.3 in 2012 to 107.0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Age “Not Specified” ranged from 0.1% to 0.57% of cases for males in any given year.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Incidence Rates by Race/Ethnicity and Gender,
California, 2021</a:t>
            </a:r>
          </a:p>
        </p:txBody>
      </p:sp>
      <p:pic>
        <p:nvPicPr>
          <p:cNvPr id="3" name="Content 1" descr="Graph of 2021 gonorrhea incidence rates per 100,000 population by race ethnicity and gender&#10;•  American Indian/Alaska Native female rate 160.9, male rate 242.9&#10;•  Asian female rate 23.7, male rate 89.4&#10;•  Black female rate 397.3, male rate 788.1&#10;•  Hispanic female rate 104.3, male rate 185.3&#10;•  Native Hawaiian/Other Pacific Islander female rate 169.7, male rate 279.7&#10;•  White female rate 67.0, male rate 152.1&#10;•  Total female rate 158.4, male rate 301.9"/>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AI/AN = American Indian/Alaska Native, NHPI = Native Hawaiian/Other Pacific Islander.
Race/Ethnicity was “Not Specified” for 35.24% of female cases and 30.51% of male cases in 2021.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Female Incidence Rates by Race/Ethnicity and Age Group (in years), California, 2021</a:t>
            </a:r>
          </a:p>
        </p:txBody>
      </p:sp>
      <p:sp>
        <p:nvSpPr>
          <p:cNvPr id="8" name="axis_title"/>
          <p:cNvSpPr>
            <a:spLocks noGrp="1"/>
          </p:cNvSpPr>
          <p:nvPr>
            <p:ph sz="half" idx="14" hasCustomPrompt="1"/>
          </p:nvPr>
        </p:nvSpPr>
        <p:spPr>
          <a:xfrm>
            <a:off x="4870857" y="6262223"/>
            <a:ext cx="2217211" cy="256000"/>
          </a:xfrm>
        </p:spPr>
        <p:txBody>
          <a:bodyPr>
            <a:normAutofit fontScale="92500" lnSpcReduction="10000"/>
          </a:bodyPr>
          <a:lstStyle/>
          <a:p>
            <a:endParaRPr/>
          </a:p>
        </p:txBody>
      </p:sp>
      <p:pic>
        <p:nvPicPr>
          <p:cNvPr id="3" name="Content 1" descr="Asian&#10;Ages 15-19 rate 41.5&#10;Ages 20-24 rate 124.5&#10;Ages 25-29 rate 90.6&#10;Ages 30-34 rate 68.0&#10;Ages 35-44 rate 24.1&#10;Ages 45+ rate 4.0"/>
          <p:cNvPicPr>
            <a:picLocks noGrp="1"/>
          </p:cNvPicPr>
          <p:nvPr>
            <p:ph sz="half" idx="1" hasCustomPrompt="1"/>
          </p:nvPr>
        </p:nvPicPr>
        <p:blipFill>
          <a:blip r:embed="rId3" cstate="print"/>
          <a:stretch>
            <a:fillRect/>
          </a:stretch>
        </p:blipFill>
        <p:spPr>
          <a:xfrm>
            <a:off x="256673" y="1446139"/>
            <a:ext cx="2217211" cy="4886236"/>
          </a:xfrm>
          <a:prstGeom prst="rect">
            <a:avLst/>
          </a:prstGeom>
        </p:spPr>
      </p:pic>
      <p:pic>
        <p:nvPicPr>
          <p:cNvPr id="4" name="Content 2" descr="Black/African American female rate&#10;Ages 15-19 rate 1,183.7&#10;Ages 20-24 rate 1,807.4&#10;Ages 25-29 rate 1,207.2&#10;Ages 30-34 rate 746.9&#10;Ages 35-44 rate 292.8&#10;Ages 45+ rate 31.9"/>
          <p:cNvPicPr>
            <a:picLocks noGrp="1"/>
          </p:cNvPicPr>
          <p:nvPr>
            <p:ph sz="half" idx="2" hasCustomPrompt="1"/>
          </p:nvPr>
        </p:nvPicPr>
        <p:blipFill>
          <a:blip r:embed="rId4" cstate="print"/>
          <a:stretch>
            <a:fillRect/>
          </a:stretch>
        </p:blipFill>
        <p:spPr>
          <a:xfrm>
            <a:off x="2481076" y="1441327"/>
            <a:ext cx="4369868" cy="4884386"/>
          </a:xfrm>
          <a:prstGeom prst="rect">
            <a:avLst/>
          </a:prstGeom>
        </p:spPr>
      </p:pic>
      <p:pic>
        <p:nvPicPr>
          <p:cNvPr id="5" name="Content 3" descr="Hispanic female rate&#10;Ages 15-19 rate 165.6&#10;Ages 20-24 rate 329.9&#10;Ages 25-29 rate 306.5&#10;Ages 30-34 rate 233.0&#10;Ages 35-44 rate 110.8&#10;Ages 45+ rate 16.5"/>
          <p:cNvPicPr>
            <a:picLocks noGrp="1"/>
          </p:cNvPicPr>
          <p:nvPr>
            <p:ph sz="half" idx="10" hasCustomPrompt="1"/>
          </p:nvPr>
        </p:nvPicPr>
        <p:blipFill>
          <a:blip r:embed="rId5" cstate="print"/>
          <a:stretch>
            <a:fillRect/>
          </a:stretch>
        </p:blipFill>
        <p:spPr>
          <a:xfrm>
            <a:off x="6855640" y="1442709"/>
            <a:ext cx="2310537" cy="4884385"/>
          </a:xfrm>
          <a:prstGeom prst="rect">
            <a:avLst/>
          </a:prstGeom>
        </p:spPr>
      </p:pic>
      <p:pic>
        <p:nvPicPr>
          <p:cNvPr id="6" name="Content 4" descr="White female rate&#10;Ages 15-19 rate 124.2&#10;Ages 20-24 rate 267.1&#10;Ages 25-29 rate 249.8&#10;Ages 30-34 rate 223.3&#10;Ages 35-44 rate 119.6&#10;Ages 45+ rate 13.8"/>
          <p:cNvPicPr>
            <a:picLocks noGrp="1"/>
          </p:cNvPicPr>
          <p:nvPr>
            <p:ph sz="half" idx="12" hasCustomPrompt="1"/>
          </p:nvPr>
        </p:nvPicPr>
        <p:blipFill>
          <a:blip r:embed="rId6" cstate="print"/>
          <a:stretch>
            <a:fillRect/>
          </a:stretch>
        </p:blipFill>
        <p:spPr>
          <a:xfrm>
            <a:off x="9166177" y="1447991"/>
            <a:ext cx="1993100" cy="4884385"/>
          </a:xfrm>
          <a:prstGeom prst="rect">
            <a:avLst/>
          </a:prstGeom>
        </p:spPr>
      </p:pic>
      <p:pic>
        <p:nvPicPr>
          <p:cNvPr id="7" name="Content 5" descr="Percentage of race unknown&#10;Ages 15-19 rate 34.9&#10;Ages 20-24 rate 35.5&#10;Ages 25-29 rate 34.8&#10;Ages 30-34 rate 34.7&#10;Ages 35-44 rate 35.6&#10;Ages 45+ rate 37.2"/>
          <p:cNvPicPr>
            <a:picLocks noGrp="1"/>
          </p:cNvPicPr>
          <p:nvPr>
            <p:ph sz="half" idx="13" hasCustomPrompt="1"/>
          </p:nvPr>
        </p:nvPicPr>
        <p:blipFill>
          <a:blip r:embed="rId7" cstate="print"/>
          <a:stretch>
            <a:fillRect/>
          </a:stretch>
        </p:blipFill>
        <p:spPr>
          <a:xfrm>
            <a:off x="11159277" y="1447546"/>
            <a:ext cx="795119" cy="4884385"/>
          </a:xfrm>
          <a:prstGeom prst="rect">
            <a:avLst/>
          </a:prstGeom>
        </p:spPr>
      </p:pic>
      <p:sp>
        <p:nvSpPr>
          <p:cNvPr id="9" name="Footnote_Label"/>
          <p:cNvSpPr>
            <a:spLocks noGrp="1"/>
          </p:cNvSpPr>
          <p:nvPr>
            <p:ph sz="half" idx="11"/>
          </p:nvPr>
        </p:nvSpPr>
        <p:spPr>
          <a:xfrm>
            <a:off x="2653146" y="6491628"/>
            <a:ext cx="9162296" cy="365125"/>
          </a:xfrm>
        </p:spPr>
        <p:txBody>
          <a:bodyPr>
            <a:normAutofit fontScale="925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American Indian/Alaska Native and Native Hawaiian/ Other Pacific Islander and race-specific data for ages 0-14 </a:t>
            </a:r>
            <a:r>
              <a:rPr lang="en-US" sz="1000" b="0" i="0" u="none" cap="none" dirty="0">
                <a:solidFill>
                  <a:srgbClr val="000000">
                    <a:alpha val="100000"/>
                  </a:srgbClr>
                </a:solidFill>
                <a:latin typeface="Tw Cen MT (Body)"/>
                <a:cs typeface="Tw Cen MT (Body)"/>
                <a:sym typeface="Tw Cen MT (Body)"/>
              </a:rPr>
              <a:t>were</a:t>
            </a:r>
            <a:r>
              <a:rPr sz="1000" b="0" i="0" u="none" cap="none" dirty="0">
                <a:solidFill>
                  <a:srgbClr val="000000">
                    <a:alpha val="100000"/>
                  </a:srgbClr>
                </a:solidFill>
                <a:latin typeface="Tw Cen MT (Body)"/>
                <a:cs typeface="Tw Cen MT (Body)"/>
                <a:sym typeface="Tw Cen MT (Body)"/>
              </a:rPr>
              <a:t> suppressed as per agency Data De-Identification Guidelines (DDG).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Male Incidence Rates by Race/Ethnicity and Age Group (in years), California, 2021</a:t>
            </a:r>
          </a:p>
        </p:txBody>
      </p:sp>
      <p:sp>
        <p:nvSpPr>
          <p:cNvPr id="8" name="axis_title"/>
          <p:cNvSpPr>
            <a:spLocks noGrp="1"/>
          </p:cNvSpPr>
          <p:nvPr>
            <p:ph sz="half" idx="14" hasCustomPrompt="1"/>
          </p:nvPr>
        </p:nvSpPr>
        <p:spPr>
          <a:xfrm>
            <a:off x="4870857" y="6262223"/>
            <a:ext cx="2217211" cy="256000"/>
          </a:xfrm>
        </p:spPr>
        <p:txBody>
          <a:bodyPr>
            <a:normAutofit fontScale="92500" lnSpcReduction="10000"/>
          </a:bodyPr>
          <a:lstStyle/>
          <a:p>
            <a:endParaRPr/>
          </a:p>
        </p:txBody>
      </p:sp>
      <p:pic>
        <p:nvPicPr>
          <p:cNvPr id="3" name="Content 1" descr="Asian male rate&#10;Ages 15-19 rate 38.6&#10;Ages 20-24 rate 191.0&#10;Ages 25-29 rate 336.1&#10;Ages 30-34 rate 294.1&#10;Ages 35-44 rate 152.9&#10;Ages 45+ rate 27.5"/>
          <p:cNvPicPr>
            <a:picLocks noGrp="1"/>
          </p:cNvPicPr>
          <p:nvPr>
            <p:ph sz="half" idx="1" hasCustomPrompt="1"/>
          </p:nvPr>
        </p:nvPicPr>
        <p:blipFill>
          <a:blip r:embed="rId3" cstate="print"/>
          <a:stretch>
            <a:fillRect/>
          </a:stretch>
        </p:blipFill>
        <p:spPr>
          <a:xfrm>
            <a:off x="256673" y="1446139"/>
            <a:ext cx="2217211" cy="4886236"/>
          </a:xfrm>
          <a:prstGeom prst="rect">
            <a:avLst/>
          </a:prstGeom>
        </p:spPr>
      </p:pic>
      <p:pic>
        <p:nvPicPr>
          <p:cNvPr id="4" name="Content 2" descr="Black/African American male rate&#10;Ages 15-19 rate 789.4&#10;Ages 20-24 rate 1,940.0&#10;Ages 25-29 rate 2,108.0&#10;Ages 30-34 rate 2,113.2&#10;Ages 35-44 rate 1,160.7&#10;Ages 45+ rate 238.3"/>
          <p:cNvPicPr>
            <a:picLocks noGrp="1"/>
          </p:cNvPicPr>
          <p:nvPr>
            <p:ph sz="half" idx="2" hasCustomPrompt="1"/>
          </p:nvPr>
        </p:nvPicPr>
        <p:blipFill>
          <a:blip r:embed="rId4" cstate="print"/>
          <a:stretch>
            <a:fillRect/>
          </a:stretch>
        </p:blipFill>
        <p:spPr>
          <a:xfrm>
            <a:off x="2481076" y="1441327"/>
            <a:ext cx="4369868" cy="4884386"/>
          </a:xfrm>
          <a:prstGeom prst="rect">
            <a:avLst/>
          </a:prstGeom>
        </p:spPr>
      </p:pic>
      <p:pic>
        <p:nvPicPr>
          <p:cNvPr id="5" name="Content 3" descr="Hispanic male rate&#10;Ages 15-19 rate 98.1&#10;Ages 20-24 rate 339.6&#10;Ages 25-29 rate 514.0&#10;Ages 30-34 rate 536.9&#10;Ages 35-44 rate 294.4&#10;Ages 45+ rate 71.0"/>
          <p:cNvPicPr>
            <a:picLocks noGrp="1"/>
          </p:cNvPicPr>
          <p:nvPr>
            <p:ph sz="half" idx="10" hasCustomPrompt="1"/>
          </p:nvPr>
        </p:nvPicPr>
        <p:blipFill>
          <a:blip r:embed="rId5" cstate="print"/>
          <a:stretch>
            <a:fillRect/>
          </a:stretch>
        </p:blipFill>
        <p:spPr>
          <a:xfrm>
            <a:off x="6855640" y="1442709"/>
            <a:ext cx="2310537" cy="4884385"/>
          </a:xfrm>
          <a:prstGeom prst="rect">
            <a:avLst/>
          </a:prstGeom>
        </p:spPr>
      </p:pic>
      <p:pic>
        <p:nvPicPr>
          <p:cNvPr id="6" name="Content 4" descr="White male rate&#10;Ages 15-19 rate 65.4&#10;Ages 20-24 rate 272.8&#10;Ages 25-29 rate 458.5&#10;Ages 30-34 rate 532.4&#10;Ages 35-44 rate 311.4&#10;Ages 45+ rate 74.9"/>
          <p:cNvPicPr>
            <a:picLocks noGrp="1"/>
          </p:cNvPicPr>
          <p:nvPr>
            <p:ph sz="half" idx="12" hasCustomPrompt="1"/>
          </p:nvPr>
        </p:nvPicPr>
        <p:blipFill>
          <a:blip r:embed="rId6" cstate="print"/>
          <a:stretch>
            <a:fillRect/>
          </a:stretch>
        </p:blipFill>
        <p:spPr>
          <a:xfrm>
            <a:off x="9166177" y="1447991"/>
            <a:ext cx="1993100" cy="4884385"/>
          </a:xfrm>
          <a:prstGeom prst="rect">
            <a:avLst/>
          </a:prstGeom>
        </p:spPr>
      </p:pic>
      <p:pic>
        <p:nvPicPr>
          <p:cNvPr id="7" name="Content 5" descr="Percentage of race unknown&#10;Ages 15-19 rate 38.1&#10;Ages 20-24 rate 36.2&#10;Ages 25-29 rate 31.6&#10;Ages 30-34 rate 29.0&#10;Ages 35-44 rate 27.7&#10;Ages 45+ rate 25.4"/>
          <p:cNvPicPr>
            <a:picLocks noGrp="1"/>
          </p:cNvPicPr>
          <p:nvPr>
            <p:ph sz="half" idx="13" hasCustomPrompt="1"/>
          </p:nvPr>
        </p:nvPicPr>
        <p:blipFill>
          <a:blip r:embed="rId7" cstate="print"/>
          <a:stretch>
            <a:fillRect/>
          </a:stretch>
        </p:blipFill>
        <p:spPr>
          <a:xfrm>
            <a:off x="11159277" y="1447546"/>
            <a:ext cx="795119" cy="4884385"/>
          </a:xfrm>
          <a:prstGeom prst="rect">
            <a:avLst/>
          </a:prstGeom>
        </p:spPr>
      </p:pic>
      <p:sp>
        <p:nvSpPr>
          <p:cNvPr id="9" name="Footnote_Label"/>
          <p:cNvSpPr>
            <a:spLocks noGrp="1"/>
          </p:cNvSpPr>
          <p:nvPr>
            <p:ph sz="half" idx="11"/>
          </p:nvPr>
        </p:nvSpPr>
        <p:spPr>
          <a:xfrm>
            <a:off x="2653146" y="6491628"/>
            <a:ext cx="9162296" cy="365125"/>
          </a:xfrm>
        </p:spPr>
        <p:txBody>
          <a:bodyPr>
            <a:normAutofit fontScale="925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American Indian/Alaska Native and Native Hawaiian/ Other Pacific Islander and race-specific data for ages 0-14 </a:t>
            </a:r>
            <a:r>
              <a:rPr lang="en-US" sz="1000" b="0" i="0" u="none" cap="none" dirty="0">
                <a:solidFill>
                  <a:srgbClr val="000000">
                    <a:alpha val="100000"/>
                  </a:srgbClr>
                </a:solidFill>
                <a:latin typeface="Tw Cen MT (Body)"/>
                <a:cs typeface="Tw Cen MT (Body)"/>
                <a:sym typeface="Tw Cen MT (Body)"/>
              </a:rPr>
              <a:t>were</a:t>
            </a:r>
            <a:r>
              <a:rPr sz="1000" b="0" i="0" u="none" cap="none" dirty="0">
                <a:solidFill>
                  <a:srgbClr val="000000">
                    <a:alpha val="100000"/>
                  </a:srgbClr>
                </a:solidFill>
                <a:latin typeface="Tw Cen MT (Body)"/>
                <a:cs typeface="Tw Cen MT (Body)"/>
                <a:sym typeface="Tw Cen MT (Body)"/>
              </a:rPr>
              <a:t> suppressed as per agency Data De-Identification Guidelines (DDG).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Incidence Rates for Females by Race/Ethnicity, 
California, 2012–2021</a:t>
            </a:r>
          </a:p>
        </p:txBody>
      </p:sp>
      <p:pic>
        <p:nvPicPr>
          <p:cNvPr id="3" name="Content 1" descr="2012-2021 trendline graph of female gonorrhea incidence rates by race/ethnicity&#10;•  AI/AN rates ranged from 67.3 in 2012 to 160.9 in 2021&#10;•  Asian rates ranged from 11.5 in 2012 to 23.7 in 2021&#10;•  Black rates ranged from 297.5 in 2012 to 397.3 in 2021&#10;•  Hispanic rates ranged from 46.9 in 2012 to 104.3 in 2021&#10;•  Native Hawaiian/Other Pacific Islander rates ranged from 71.5 in 2012 to 169.7 in 2021&#10;•  White rates ranged from 30.2 in 2012 to 67.0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AI/AN = American Indian/Alaska Native; NHPI = Native Hawaiian/Other Pacific Islander.
Race/ethnicity “Not Specified” ranged from 21.4% to 35.24% of cases for females in any given year.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Incidence Rates for Males by Race/Ethnicity, 
California, 2012–2021</a:t>
            </a:r>
          </a:p>
        </p:txBody>
      </p:sp>
      <p:pic>
        <p:nvPicPr>
          <p:cNvPr id="3" name="Content 1" descr="2012-2021 trendline graph of male gonorrhea incidence rates by race/ethnicity&#10;•  AI/AN rates ranged from 60.2 in 2012 to 242.9 in 2021&#10;•  Asian rates ranged from 27.3 in 2012 to 89.4 in 2021&#10;•  Black rates ranged from 362.6 in 2012 to 788.1 in 2021&#10;•  Hispanic rates ranged from 70.6 in 2012 to 185.3 in 2021&#10;•  Native Hawaiian/Other Pacific Islander rates ranged from 94.7 in 2012 to 279.7 in 2021&#10;•  White rates ranged from 72.7 in 2012 to 152.1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AI/AN = American Indian/Alaska Native; NHPI = Native Hawaiian/Other Pacific Islander.
Race/ethnicity “Not Specified” ranged from 19.65% to 30.51% of cases for males in any given year.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Prevalence Monitoring, Percent Positive for Females of Selected Age Groups, by Health Care Setting, California, 2021</a:t>
            </a:r>
          </a:p>
        </p:txBody>
      </p:sp>
      <p:pic>
        <p:nvPicPr>
          <p:cNvPr id="3" name="Content 1" descr="Kaiser Northern California (2021 data)&#10;• Females ages 15-19 percent positive = 0.8&#10;• Females ages 20-24 percent positive = 0.7&#10;• Females ages 25+ percent positive = 0.6&#10;Family Planning Title X Clinics (2021 data)&#10;• Females ages 15-19 percent positive = 1.5&#10;• Females ages 20-24 percent positive = 1.2&#10;• Females ages 25+ percent positive = 0.8&#10;Family Planning Clinics served by Quest (2021 data)&#10;• Females ages 15-19 percent positive = 1.3&#10;• Females ages 20-24 percent positive = 1.5&#10;• Females ages 35+ percent positive = 1.3"/>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rPr dirty="0"/>
              <a:t>	Sources: Kaiser Permanente Northern California, Essential Access</a:t>
            </a:r>
            <a:r>
              <a:rPr lang="en-US" dirty="0"/>
              <a:t> Health</a:t>
            </a:r>
            <a:r>
              <a:rPr dirty="0"/>
              <a:t>, Quest Diagnostics)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State Summary</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Gonorrhea Prevalence Monitoring, Percent Positive for Females, by
Health Care Setting, California, 2012-2021</a:t>
            </a:r>
          </a:p>
        </p:txBody>
      </p:sp>
      <p:pic>
        <p:nvPicPr>
          <p:cNvPr id="3" name="Content 1" descr="2012-2021 trendline graph of female gonorrhea percent positive by health care setting&#10;•  FP Title X positivity ranged from 0.4 in 2012 to 1.0 in 2021&#10;•  FP Quest positivity ranged from 0.3 in 2012 to 1.4 in 2021&#10;•  KNC positivity ranged from 0.3 in 2012 to 0.7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FP Quest=Family Planning Clinics served by Quest, FP Title X = Family Planning Title X Clinics, KNC = Kaiser Northern California
Source: Kaiser Permanente Northern California, Essential Access</a:t>
            </a:r>
            <a:r>
              <a:rPr lang="en-US" sz="1200" b="0" i="0" u="none" cap="none" dirty="0">
                <a:solidFill>
                  <a:srgbClr val="000000">
                    <a:alpha val="100000"/>
                  </a:srgbClr>
                </a:solidFill>
                <a:latin typeface="Tw Cen MT (Body)"/>
                <a:cs typeface="Tw Cen MT (Body)"/>
                <a:sym typeface="Tw Cen MT (Body)"/>
              </a:rPr>
              <a:t> Health</a:t>
            </a:r>
            <a:r>
              <a:rPr sz="1200" b="0" i="0" u="none" cap="none" dirty="0">
                <a:solidFill>
                  <a:srgbClr val="000000">
                    <a:alpha val="100000"/>
                  </a:srgbClr>
                </a:solidFill>
                <a:latin typeface="Tw Cen MT (Body)"/>
                <a:cs typeface="Tw Cen MT (Body)"/>
                <a:sym typeface="Tw Cen MT (Body)"/>
              </a:rPr>
              <a:t>, Quest Diagnostics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Gonorrhea Repeat Infection among Females 1-6 Months after Infection, by Data Source, California, 2021</a:t>
            </a:r>
          </a:p>
        </p:txBody>
      </p:sp>
      <p:pic>
        <p:nvPicPr>
          <p:cNvPr id="3" name="Content 1" descr="Graph of 2021 gonorrhea repeat infection among females 1-6 months after infection&#10;•  Gonorrhea case reports repeat infection was 4%&#10;•  Kaiser Northern California repeat infection was 7.3%&#10;•  Family Planning Clinics served by Quest repeat infection was 2.8%"/>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 Excludes Los Angeles and San Francisco</a:t>
            </a:r>
            <a:r>
              <a:rPr lang="en-US" sz="1200" b="0" i="0" u="none" cap="none" dirty="0">
                <a:solidFill>
                  <a:srgbClr val="000000">
                    <a:alpha val="100000"/>
                  </a:srgbClr>
                </a:solidFill>
                <a:latin typeface="Tw Cen MT (Body)"/>
                <a:cs typeface="Tw Cen MT (Body)"/>
                <a:sym typeface="Tw Cen MT (Body)"/>
              </a:rPr>
              <a:t> local health jurisdictions</a:t>
            </a:r>
            <a:endParaRPr sz="1200" b="0" i="0" u="none" cap="none" dirty="0">
              <a:solidFill>
                <a:srgbClr val="000000">
                  <a:alpha val="100000"/>
                </a:srgbClr>
              </a:solidFill>
              <a:latin typeface="Tw Cen MT (Body)"/>
              <a:cs typeface="Tw Cen MT (Body)"/>
              <a:sym typeface="Tw Cen MT (Body)"/>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California Gonococcal 
Surveillance System (CGSS)</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California Gonococcal Surveillance System (CGSS), HIV Status among Sampled and Interviewed Men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Ha</a:t>
            </a:r>
            <a:r>
              <a:rPr lang="en-US" sz="2500" b="0" i="0" u="none" cap="none" dirty="0">
                <a:solidFill>
                  <a:srgbClr val="FFFFFF">
                    <a:alpha val="100000"/>
                  </a:srgbClr>
                </a:solidFill>
                <a:latin typeface="Tw Cen MT (Headings)"/>
                <a:cs typeface="Tw Cen MT (Headings)"/>
                <a:sym typeface="Tw Cen MT (Headings)"/>
              </a:rPr>
              <a:t>d</a:t>
            </a:r>
            <a:r>
              <a:rPr sz="2500" b="0" i="0" u="none" cap="none" dirty="0">
                <a:solidFill>
                  <a:srgbClr val="FFFFFF">
                    <a:alpha val="100000"/>
                  </a:srgbClr>
                </a:solidFill>
                <a:latin typeface="Tw Cen MT (Headings)"/>
                <a:cs typeface="Tw Cen MT (Headings)"/>
                <a:sym typeface="Tw Cen MT (Headings)"/>
              </a:rPr>
              <a:t> Sex with Men* Cases, California, 2021</a:t>
            </a:r>
          </a:p>
        </p:txBody>
      </p:sp>
      <p:pic>
        <p:nvPicPr>
          <p:cNvPr id="3" name="Content 1" descr="Pie chart of HIV status among 2021 sampled and interviewed CGSS MSM cases, N=190 excluding unknown and refused to state status&#10;•  26.3% HIV positive&#10;•  73.7% HIV negative"/>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 Includes men who ha</a:t>
            </a:r>
            <a:r>
              <a:rPr lang="en-US" sz="1200" b="0" i="0" u="none" cap="none" dirty="0">
                <a:solidFill>
                  <a:srgbClr val="000000">
                    <a:alpha val="100000"/>
                  </a:srgbClr>
                </a:solidFill>
                <a:latin typeface="Tw Cen MT (Body)"/>
                <a:cs typeface="Tw Cen MT (Body)"/>
                <a:sym typeface="Tw Cen MT (Body)"/>
              </a:rPr>
              <a:t>d</a:t>
            </a:r>
            <a:r>
              <a:rPr sz="1200" b="0" i="0" u="none" cap="none" dirty="0">
                <a:solidFill>
                  <a:srgbClr val="000000">
                    <a:alpha val="100000"/>
                  </a:srgbClr>
                </a:solidFill>
                <a:latin typeface="Tw Cen MT (Body)"/>
                <a:cs typeface="Tw Cen MT (Body)"/>
                <a:sym typeface="Tw Cen MT (Body)"/>
              </a:rPr>
              <a:t> sex with men only and men who ha</a:t>
            </a:r>
            <a:r>
              <a:rPr lang="en-US" sz="1200" b="0" i="0" u="none" cap="none" dirty="0">
                <a:solidFill>
                  <a:srgbClr val="000000">
                    <a:alpha val="100000"/>
                  </a:srgbClr>
                </a:solidFill>
                <a:latin typeface="Tw Cen MT (Body)"/>
                <a:cs typeface="Tw Cen MT (Body)"/>
                <a:sym typeface="Tw Cen MT (Body)"/>
              </a:rPr>
              <a:t>d</a:t>
            </a:r>
            <a:r>
              <a:rPr sz="1200" b="0" i="0" u="none" cap="none" dirty="0">
                <a:solidFill>
                  <a:srgbClr val="000000">
                    <a:alpha val="100000"/>
                  </a:srgbClr>
                </a:solidFill>
                <a:latin typeface="Tw Cen MT (Body)"/>
                <a:cs typeface="Tw Cen MT (Body)"/>
                <a:sym typeface="Tw Cen MT (Body)"/>
              </a:rPr>
              <a:t> sex with men and women
N does not include HIV status unknown or refused to state: 23 cases in 2021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California Gonococcal Surveillance System (CGSS), HIV </a:t>
            </a:r>
            <a:r>
              <a:rPr sz="2500" b="0" i="0" u="none" cap="none" dirty="0" err="1">
                <a:solidFill>
                  <a:srgbClr val="FFFFFF">
                    <a:alpha val="100000"/>
                  </a:srgbClr>
                </a:solidFill>
                <a:latin typeface="Tw Cen MT (Headings)"/>
                <a:cs typeface="Tw Cen MT (Headings)"/>
                <a:sym typeface="Tw Cen MT (Headings)"/>
              </a:rPr>
              <a:t>PrEP</a:t>
            </a:r>
            <a:r>
              <a:rPr sz="2500" b="0" i="0" u="none" cap="none" dirty="0">
                <a:solidFill>
                  <a:srgbClr val="FFFFFF">
                    <a:alpha val="100000"/>
                  </a:srgbClr>
                </a:solidFill>
                <a:latin typeface="Tw Cen MT (Headings)"/>
                <a:cs typeface="Tw Cen MT (Headings)"/>
                <a:sym typeface="Tw Cen MT (Headings)"/>
              </a:rPr>
              <a:t> Use among Sampled and Interviewed HIV Negative Men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Ha</a:t>
            </a:r>
            <a:r>
              <a:rPr lang="en-US" sz="2500" b="0" i="0" u="none" cap="none" dirty="0">
                <a:solidFill>
                  <a:srgbClr val="FFFFFF">
                    <a:alpha val="100000"/>
                  </a:srgbClr>
                </a:solidFill>
                <a:latin typeface="Tw Cen MT (Headings)"/>
                <a:cs typeface="Tw Cen MT (Headings)"/>
                <a:sym typeface="Tw Cen MT (Headings)"/>
              </a:rPr>
              <a:t>d</a:t>
            </a:r>
            <a:r>
              <a:rPr sz="2500" b="0" i="0" u="none" cap="none" dirty="0">
                <a:solidFill>
                  <a:srgbClr val="FFFFFF">
                    <a:alpha val="100000"/>
                  </a:srgbClr>
                </a:solidFill>
                <a:latin typeface="Tw Cen MT (Headings)"/>
                <a:cs typeface="Tw Cen MT (Headings)"/>
                <a:sym typeface="Tw Cen MT (Headings)"/>
              </a:rPr>
              <a:t> Sex with Men* Cases, California, 2021</a:t>
            </a:r>
          </a:p>
        </p:txBody>
      </p:sp>
      <p:pic>
        <p:nvPicPr>
          <p:cNvPr id="3" name="Content 1" descr="Pie chart of HIV PrEP use among 2021 sampled and interviewed CGSS HIV negative MSM cases, N=135 excluding unknown and refused to state status&#10;•  63% receiving PrEP&#10;•  37% not on PrEP"/>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 Includes men who ha</a:t>
            </a:r>
            <a:r>
              <a:rPr lang="en-US" sz="1200" b="0" i="0" u="none" cap="none" dirty="0">
                <a:solidFill>
                  <a:srgbClr val="000000">
                    <a:alpha val="100000"/>
                  </a:srgbClr>
                </a:solidFill>
                <a:latin typeface="Tw Cen MT (Body)"/>
                <a:cs typeface="Tw Cen MT (Body)"/>
                <a:sym typeface="Tw Cen MT (Body)"/>
              </a:rPr>
              <a:t>d</a:t>
            </a:r>
            <a:r>
              <a:rPr sz="1200" b="0" i="0" u="none" cap="none" dirty="0">
                <a:solidFill>
                  <a:srgbClr val="000000">
                    <a:alpha val="100000"/>
                  </a:srgbClr>
                </a:solidFill>
                <a:latin typeface="Tw Cen MT (Body)"/>
                <a:cs typeface="Tw Cen MT (Body)"/>
                <a:sym typeface="Tw Cen MT (Body)"/>
              </a:rPr>
              <a:t> sex with men only and men who ha</a:t>
            </a:r>
            <a:r>
              <a:rPr lang="en-US" sz="1200" b="0" i="0" u="none" cap="none" dirty="0">
                <a:solidFill>
                  <a:srgbClr val="000000">
                    <a:alpha val="100000"/>
                  </a:srgbClr>
                </a:solidFill>
                <a:latin typeface="Tw Cen MT (Body)"/>
                <a:cs typeface="Tw Cen MT (Body)"/>
                <a:sym typeface="Tw Cen MT (Body)"/>
              </a:rPr>
              <a:t>d</a:t>
            </a:r>
            <a:r>
              <a:rPr sz="1200" b="0" i="0" u="none" cap="none" dirty="0">
                <a:solidFill>
                  <a:srgbClr val="000000">
                    <a:alpha val="100000"/>
                  </a:srgbClr>
                </a:solidFill>
                <a:latin typeface="Tw Cen MT (Body)"/>
                <a:cs typeface="Tw Cen MT (Body)"/>
                <a:sym typeface="Tw Cen MT (Body)"/>
              </a:rPr>
              <a:t> sex with men and women
N does not include </a:t>
            </a:r>
            <a:r>
              <a:rPr sz="1200" b="0" i="0" u="none" cap="none" dirty="0" err="1">
                <a:solidFill>
                  <a:srgbClr val="000000">
                    <a:alpha val="100000"/>
                  </a:srgbClr>
                </a:solidFill>
                <a:latin typeface="Tw Cen MT (Body)"/>
                <a:cs typeface="Tw Cen MT (Body)"/>
                <a:sym typeface="Tw Cen MT (Body)"/>
              </a:rPr>
              <a:t>PrEP</a:t>
            </a:r>
            <a:r>
              <a:rPr sz="1200" b="0" i="0" u="none" cap="none" dirty="0">
                <a:solidFill>
                  <a:srgbClr val="000000">
                    <a:alpha val="100000"/>
                  </a:srgbClr>
                </a:solidFill>
                <a:latin typeface="Tw Cen MT (Body)"/>
                <a:cs typeface="Tw Cen MT (Body)"/>
                <a:sym typeface="Tw Cen MT (Body)"/>
              </a:rPr>
              <a:t> status unknown or refused to state: 5 cases in 2021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California Gonococcal Surveillance System (CGSS), Anatomic Site of Infection among Sampled and Interviewed Cases, by Gender and Gender of Sex Partners, California, 2021</a:t>
            </a:r>
          </a:p>
        </p:txBody>
      </p:sp>
      <p:pic>
        <p:nvPicPr>
          <p:cNvPr id="3" name="Content 1" descr="Stacked bar chart of anatomic site of infection of 2021 sampled and interviewed CGSS cases by gender of sex partner, excluding unknown specimen site&#10;•  Female:  N=237; 96.6% genital source, 0% rectal only, 2.6% throat only, 0.4% rectal and throat&#10;•  MSM &amp; MSMW:  N=193; 35.8% genital source, 28.0% rectal only, 21.8% throat only, 14.5% rectal and throat&#10;•  MSW:  N=147; 93.2% genital source, 0.7% rectal only, 6.1% throat only, 0% rectal and throat&#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Genital includes urine, urethral, and other unspecified “genital” sites.
MSM includes Men who had sex with Men only. MSMW includes Men who had sex with both Men and Women.
MSW includes Men who had sex with Women only.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California Gonococcal Surveillance System (CGSS), Percent of Sampled and Interviewed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Meeting Sex Partners at Specified Venues, by Gender and Gender of Sex Partners, California, 2021</a:t>
            </a:r>
          </a:p>
        </p:txBody>
      </p:sp>
      <p:pic>
        <p:nvPicPr>
          <p:cNvPr id="3" name="Content 1" descr="Bar chart of 2021 sampled and interviewed CGSS cases by gender of sex partner and reported venue&#10;•  Female:  2.3% bars, 0.4% bathhouses/sex clubs, 13.3% internet&#10;•  MSM &amp; MSMW:  7.5% bars, 0% bathhouses/sex clubs, 62.4% internet&#10;•  MSW:  6.5% bars, 1.9% bathhouses/sex clubs, 21.4% internet&#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7" name="Footnote_Label">
            <a:extLst>
              <a:ext uri="{FF2B5EF4-FFF2-40B4-BE49-F238E27FC236}">
                <a16:creationId xmlns:a16="http://schemas.microsoft.com/office/drawing/2014/main" id="{946098A7-03E5-9DE1-FAF0-EB5A33D2520C}"/>
              </a:ext>
            </a:extLst>
          </p:cNvPr>
          <p:cNvSpPr txBox="1">
            <a:spLocks/>
          </p:cNvSpPr>
          <p:nvPr/>
        </p:nvSpPr>
        <p:spPr>
          <a:xfrm>
            <a:off x="2446646" y="6105275"/>
            <a:ext cx="9355494" cy="67125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Wingdings" panose="05000000000000000000" pitchFamily="2" charset="2"/>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solidFill>
                  <a:srgbClr val="000000">
                    <a:alpha val="100000"/>
                  </a:srgbClr>
                </a:solidFill>
                <a:latin typeface="Tw Cen MT (Body)"/>
                <a:cs typeface="Tw Cen MT (Body)"/>
                <a:sym typeface="Tw Cen MT (Body)"/>
              </a:rPr>
              <a:t>MSM includes Men who had sex with Men only. MSMW includes Men who had sex with both Men and Women.
MSW includes Men who had sex with Women only. MSU includes Men whose sex partners’ gender(s) was/were unknown.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California Gonococcal Surveillance System (CGSS), Percent of Sampled and Interviewed Cases Who Reported Methamphetamine Use, by Gender and Gender of Sex Partners, California, 2021</a:t>
            </a:r>
          </a:p>
        </p:txBody>
      </p:sp>
      <p:pic>
        <p:nvPicPr>
          <p:cNvPr id="3" name="Content 1" descr="Bar chart of 2021 sampled and interviewed CGSS cases who reported meth use by gender of sex partner&#10;•  Female: 4.3% meth use&#10;•  MSM only: 4.9% meth use&#10;•  MSU: 0% meth use&#10;•  MSW &amp; MSMW: 5% meth use&#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611916" y="6164523"/>
            <a:ext cx="9355494" cy="671257"/>
          </a:xfrm>
        </p:spPr>
        <p:txBody>
          <a:bodyPr/>
          <a:lstStyle/>
          <a:p>
            <a:pPr marL="0" marR="0" algn="l">
              <a:lnSpc>
                <a:spcPct val="100000"/>
              </a:lnSpc>
              <a:spcBef>
                <a:spcPts val="0"/>
              </a:spcBef>
              <a:spcAft>
                <a:spcPts val="0"/>
              </a:spcAft>
              <a:buNone/>
            </a:pPr>
            <a:r>
              <a:rPr sz="1200" b="0" i="0" u="none" cap="none" dirty="0">
                <a:solidFill>
                  <a:srgbClr val="000000">
                    <a:alpha val="100000"/>
                  </a:srgbClr>
                </a:solidFill>
                <a:latin typeface="Tw Cen MT (Body)"/>
                <a:cs typeface="Tw Cen MT (Body)"/>
                <a:sym typeface="Tw Cen MT (Body)"/>
              </a:rPr>
              <a:t>MSM includes Men who had sex with Men only.
MSMW includes Men who had sex with both Men and Women. MSW includes Men who had sex with Women only.
MSU includes Men with unknown gender of sex partners.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California Gonococcal Surveillance System (CGSS), Percent of Sampled and Interviewed Cases Who Reported Correctional History*, by Gender and Gender of Sex Partners, California, 2021</a:t>
            </a:r>
          </a:p>
        </p:txBody>
      </p:sp>
      <p:pic>
        <p:nvPicPr>
          <p:cNvPr id="3" name="Content 1" descr="Bar chart of 2021 sampled and interviewed CGSS cases who reported correctional history by gender of sex partner&#10;•  Female: 10.9% correctional history&#10;•  MSM &amp; MSMW: 8% correctional history&#10;•  MSU: 0% correctional history&#10;•  MSW: 20.1% correctional history&#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Responded “Yes” to being in jail, juvenile hall, prison, incarcerated, on probation, or had an incarcerated partner in the 12 months prior to diagnosis.
MSM includes Men who had sex with Men only. MSMW includes Men who had sex with both Men and Women.
MSW includes Men who had sex with Women only. MSU includes Men with unknown gender of sex partners.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Gonococcal Isolate Surveillance 
Project (GISP)</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Gonorrhea, and Primary &amp; Secondary Syphilis California Incidence Rates, 2002–2021</a:t>
            </a:r>
          </a:p>
        </p:txBody>
      </p:sp>
      <p:pic>
        <p:nvPicPr>
          <p:cNvPr id="3" name="Content 1" descr="2002-2021 trendline graph of incidence rates (per 100,000 population) for chlamydia, gonorrhea, and primary &amp; secondary syphilis.&#10;•  Chlamydia increased from 110,760 cases in 2002 (rate=317.0) to 190,806 cases in 2021 (rate=484.7)&#10;•  Gonorrhea increased from 24,672 cases in 2002 (rate=70.6) to 90,890 cases in 2021 (rate=230.9)&#10;•  Primary &amp; secondary syphilis increased from 1,064 cases in 2002 (rate=3.0) to 8,770 cases in 2021 (rate=22.3).&#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P&amp;S syphilis includes primary and secondary syphilis.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Gonococcal Isolate Surveillance Project (GISP), Percent of Neisseria Gonorrhoeae Isolates Obtained from Men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Ha</a:t>
            </a:r>
            <a:r>
              <a:rPr lang="en-US" sz="2500" b="0" i="0" u="none" cap="none" dirty="0">
                <a:solidFill>
                  <a:srgbClr val="FFFFFF">
                    <a:alpha val="100000"/>
                  </a:srgbClr>
                </a:solidFill>
                <a:latin typeface="Tw Cen MT (Headings)"/>
                <a:cs typeface="Tw Cen MT (Headings)"/>
                <a:sym typeface="Tw Cen MT (Headings)"/>
              </a:rPr>
              <a:t>d</a:t>
            </a:r>
            <a:r>
              <a:rPr sz="2500" b="0" i="0" u="none" cap="none" dirty="0">
                <a:solidFill>
                  <a:srgbClr val="FFFFFF">
                    <a:alpha val="100000"/>
                  </a:srgbClr>
                </a:solidFill>
                <a:latin typeface="Tw Cen MT (Headings)"/>
                <a:cs typeface="Tw Cen MT (Headings)"/>
                <a:sym typeface="Tw Cen MT (Headings)"/>
              </a:rPr>
              <a:t> Sex with Men in California GISP STD Clinic Sites, 1992-2021</a:t>
            </a:r>
          </a:p>
        </p:txBody>
      </p:sp>
      <p:pic>
        <p:nvPicPr>
          <p:cNvPr id="3" name="Content 1" descr="1992-2021 trendline graph of percent of GISP isolates from MSM in 5 STD clinics&#10;•  Long Beach percents ranged from 5.4% in 1992 to 53.6% in 2007&#10;•  Los Angeles percents ranged from 41.6% in 2003 to 78.6% in 2021&#10;•  Orange percents ranged from 5.8% in 1992 to 34.9% in 2021&#10;•  San Diego percents ranged from 7.5% in 1992 to 70.4% in 2021&#10;•  San Francisco percents ranged from 25.8% in 1992 to 67.3% in 2019&#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MSM includes Men who had sex with Men only.
STD Clinic Sites: Long Beach (discontinued in 2007), Los Angeles (added in 2003), Orange, San Diego, San Francisco (discontinued mid-2019)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Gonococcal Isolate Surveillance Project (GISP), Percent of Neisseria Gonorrhoeae Isolates with Decreased Susceptibility or Resistance to Ciprofloxacin in California GISP STD Clinic Sites, 1992-2021</a:t>
            </a:r>
          </a:p>
        </p:txBody>
      </p:sp>
      <p:pic>
        <p:nvPicPr>
          <p:cNvPr id="3" name="Content 1" descr="Bar chart of 1992-2021 percent of GISP isolates with decreased susceptibility or resistance to ciprofloxacin&#10;•  Resistant percents ranged from 0.0% in 1992 to 36.1% in 2021&#10;•  Decreased Susceptibility percents ranged from 0.5% in 1992 to 4.3%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Resistant isolates </a:t>
            </a:r>
            <a:r>
              <a:rPr lang="en-US" sz="1000" b="0" i="0" u="none" cap="none" dirty="0">
                <a:solidFill>
                  <a:srgbClr val="000000">
                    <a:alpha val="100000"/>
                  </a:srgbClr>
                </a:solidFill>
                <a:latin typeface="Tw Cen MT (Body)"/>
                <a:cs typeface="Tw Cen MT (Body)"/>
                <a:sym typeface="Tw Cen MT (Body)"/>
              </a:rPr>
              <a:t>had</a:t>
            </a:r>
            <a:r>
              <a:rPr sz="1000" b="0" i="0" u="none" cap="none" dirty="0">
                <a:solidFill>
                  <a:srgbClr val="000000">
                    <a:alpha val="100000"/>
                  </a:srgbClr>
                </a:solidFill>
                <a:latin typeface="Tw Cen MT (Body)"/>
                <a:cs typeface="Tw Cen MT (Body)"/>
                <a:sym typeface="Tw Cen MT (Body)"/>
              </a:rPr>
              <a:t> minimum inhibitory concentrations (MICs) ≥ 1 </a:t>
            </a:r>
            <a:r>
              <a:rPr sz="1000" b="0" i="0" u="none" cap="none" dirty="0" err="1">
                <a:solidFill>
                  <a:srgbClr val="000000">
                    <a:alpha val="100000"/>
                  </a:srgbClr>
                </a:solidFill>
                <a:latin typeface="Tw Cen MT (Body)"/>
                <a:cs typeface="Tw Cen MT (Body)"/>
                <a:sym typeface="Tw Cen MT (Body)"/>
              </a:rPr>
              <a:t>μg</a:t>
            </a:r>
            <a:r>
              <a:rPr sz="1000" b="0" i="0" u="none" cap="none" dirty="0">
                <a:solidFill>
                  <a:srgbClr val="000000">
                    <a:alpha val="100000"/>
                  </a:srgbClr>
                </a:solidFill>
                <a:latin typeface="Tw Cen MT (Body)"/>
                <a:cs typeface="Tw Cen MT (Body)"/>
                <a:sym typeface="Tw Cen MT (Body)"/>
              </a:rPr>
              <a:t> ciprofloxacin/</a:t>
            </a:r>
            <a:r>
              <a:rPr sz="1000" b="0" i="0" u="none" cap="none" dirty="0" err="1">
                <a:solidFill>
                  <a:srgbClr val="000000">
                    <a:alpha val="100000"/>
                  </a:srgbClr>
                </a:solidFill>
                <a:latin typeface="Tw Cen MT (Body)"/>
                <a:cs typeface="Tw Cen MT (Body)"/>
                <a:sym typeface="Tw Cen MT (Body)"/>
              </a:rPr>
              <a:t>mL.</a:t>
            </a:r>
            <a:r>
              <a:rPr sz="1000" b="0" i="0" u="none" cap="none" dirty="0">
                <a:solidFill>
                  <a:srgbClr val="000000">
                    <a:alpha val="100000"/>
                  </a:srgbClr>
                </a:solidFill>
                <a:latin typeface="Tw Cen MT (Body)"/>
                <a:cs typeface="Tw Cen MT (Body)"/>
                <a:sym typeface="Tw Cen MT (Body)"/>
              </a:rPr>
              <a:t> Isolates with decreased susceptibility </a:t>
            </a:r>
            <a:r>
              <a:rPr lang="en-US" sz="1000" b="0" i="0" u="none" cap="none" dirty="0">
                <a:solidFill>
                  <a:srgbClr val="000000">
                    <a:alpha val="100000"/>
                  </a:srgbClr>
                </a:solidFill>
                <a:latin typeface="Tw Cen MT (Body)"/>
                <a:cs typeface="Tw Cen MT (Body)"/>
                <a:sym typeface="Tw Cen MT (Body)"/>
              </a:rPr>
              <a:t>had</a:t>
            </a:r>
            <a:r>
              <a:rPr sz="1000" b="0" i="0" u="none" cap="none" dirty="0">
                <a:solidFill>
                  <a:srgbClr val="000000">
                    <a:alpha val="100000"/>
                  </a:srgbClr>
                </a:solidFill>
                <a:latin typeface="Tw Cen MT (Body)"/>
                <a:cs typeface="Tw Cen MT (Body)"/>
                <a:sym typeface="Tw Cen MT (Body)"/>
              </a:rPr>
              <a:t> MICs of 0.125 – 0.5 </a:t>
            </a:r>
            <a:r>
              <a:rPr sz="1000" b="0" i="0" u="none" cap="none" dirty="0" err="1">
                <a:solidFill>
                  <a:srgbClr val="000000">
                    <a:alpha val="100000"/>
                  </a:srgbClr>
                </a:solidFill>
                <a:latin typeface="Tw Cen MT (Body)"/>
                <a:cs typeface="Tw Cen MT (Body)"/>
                <a:sym typeface="Tw Cen MT (Body)"/>
              </a:rPr>
              <a:t>μg</a:t>
            </a:r>
            <a:r>
              <a:rPr sz="1000" b="0" i="0" u="none" cap="none" dirty="0">
                <a:solidFill>
                  <a:srgbClr val="000000">
                    <a:alpha val="100000"/>
                  </a:srgbClr>
                </a:solidFill>
                <a:latin typeface="Tw Cen MT (Body)"/>
                <a:cs typeface="Tw Cen MT (Body)"/>
                <a:sym typeface="Tw Cen MT (Body)"/>
              </a:rPr>
              <a:t> ciprofloxacin/</a:t>
            </a:r>
            <a:r>
              <a:rPr sz="1000" b="0" i="0" u="none" cap="none" dirty="0" err="1">
                <a:solidFill>
                  <a:srgbClr val="000000">
                    <a:alpha val="100000"/>
                  </a:srgbClr>
                </a:solidFill>
                <a:latin typeface="Tw Cen MT (Body)"/>
                <a:cs typeface="Tw Cen MT (Body)"/>
                <a:sym typeface="Tw Cen MT (Body)"/>
              </a:rPr>
              <a:t>mL.</a:t>
            </a:r>
            <a:r>
              <a:rPr sz="1000" b="0" i="0" u="none" cap="none" dirty="0">
                <a:solidFill>
                  <a:srgbClr val="000000">
                    <a:alpha val="100000"/>
                  </a:srgbClr>
                </a:solidFill>
                <a:latin typeface="Tw Cen MT (Body)"/>
                <a:cs typeface="Tw Cen MT (Body)"/>
                <a:sym typeface="Tw Cen MT (Body)"/>
              </a:rPr>
              <a:t>
STD Clinic Sites: Long Beach (discontinued in 2007), Los Angeles (added in 2003), Orange, San Diego, San Francisco (discontinued mid-2019)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Gonococcal Isolate Surveillance Project (GISP), Percent of Neisseria Gonorrhoeae Isolates with CDC "Alert" Values for Azithromycin in California GISP STD Clinic Sites, 1992-2021</a:t>
            </a:r>
          </a:p>
        </p:txBody>
      </p:sp>
      <p:pic>
        <p:nvPicPr>
          <p:cNvPr id="3" name="Content 1" descr="Bar chart of 1992-2021 percent of GISP isolates with CDC alert values for azithromycin &#10;•  Percents ranged from 0.0% in 1992 to 6.5%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"Alert" values </a:t>
            </a:r>
            <a:r>
              <a:rPr lang="en-US" sz="1000" b="0" i="0" u="none" cap="none" dirty="0">
                <a:solidFill>
                  <a:srgbClr val="000000">
                    <a:alpha val="100000"/>
                  </a:srgbClr>
                </a:solidFill>
                <a:latin typeface="Tw Cen MT (Body)"/>
                <a:cs typeface="Tw Cen MT (Body)"/>
                <a:sym typeface="Tw Cen MT (Body)"/>
              </a:rPr>
              <a:t>were</a:t>
            </a:r>
            <a:r>
              <a:rPr sz="1000" b="0" i="0" u="none" cap="none" dirty="0">
                <a:solidFill>
                  <a:srgbClr val="000000">
                    <a:alpha val="100000"/>
                  </a:srgbClr>
                </a:solidFill>
                <a:latin typeface="Tw Cen MT (Body)"/>
                <a:cs typeface="Tw Cen MT (Body)"/>
                <a:sym typeface="Tw Cen MT (Body)"/>
              </a:rPr>
              <a:t> set by CDC as markers to look at possible decreased susceptibility. Azithromycin alerts </a:t>
            </a:r>
            <a:r>
              <a:rPr lang="en-US" sz="1000" b="0" i="0" u="none" cap="none" dirty="0">
                <a:solidFill>
                  <a:srgbClr val="000000">
                    <a:alpha val="100000"/>
                  </a:srgbClr>
                </a:solidFill>
                <a:latin typeface="Tw Cen MT (Body)"/>
                <a:cs typeface="Tw Cen MT (Body)"/>
                <a:sym typeface="Tw Cen MT (Body)"/>
              </a:rPr>
              <a:t>had</a:t>
            </a:r>
            <a:r>
              <a:rPr sz="1000" b="0" i="0" u="none" cap="none" dirty="0">
                <a:solidFill>
                  <a:srgbClr val="000000">
                    <a:alpha val="100000"/>
                  </a:srgbClr>
                </a:solidFill>
                <a:latin typeface="Tw Cen MT (Body)"/>
                <a:cs typeface="Tw Cen MT (Body)"/>
                <a:sym typeface="Tw Cen MT (Body)"/>
              </a:rPr>
              <a:t> minimum inhibitory concentrations (MICs) ≥ 2.0 </a:t>
            </a:r>
            <a:r>
              <a:rPr sz="1000" b="0" i="0" u="none" cap="none" dirty="0" err="1">
                <a:solidFill>
                  <a:srgbClr val="000000">
                    <a:alpha val="100000"/>
                  </a:srgbClr>
                </a:solidFill>
                <a:latin typeface="Tw Cen MT (Body)"/>
                <a:cs typeface="Tw Cen MT (Body)"/>
                <a:sym typeface="Tw Cen MT (Body)"/>
              </a:rPr>
              <a:t>μg</a:t>
            </a:r>
            <a:r>
              <a:rPr sz="1000" b="0" i="0" u="none" cap="none" dirty="0">
                <a:solidFill>
                  <a:srgbClr val="000000">
                    <a:alpha val="100000"/>
                  </a:srgbClr>
                </a:solidFill>
                <a:latin typeface="Tw Cen MT (Body)"/>
                <a:cs typeface="Tw Cen MT (Body)"/>
                <a:sym typeface="Tw Cen MT (Body)"/>
              </a:rPr>
              <a:t>/</a:t>
            </a:r>
            <a:r>
              <a:rPr sz="1000" b="0" i="0" u="none" cap="none" dirty="0" err="1">
                <a:solidFill>
                  <a:srgbClr val="000000">
                    <a:alpha val="100000"/>
                  </a:srgbClr>
                </a:solidFill>
                <a:latin typeface="Tw Cen MT (Body)"/>
                <a:cs typeface="Tw Cen MT (Body)"/>
                <a:sym typeface="Tw Cen MT (Body)"/>
              </a:rPr>
              <a:t>mL.</a:t>
            </a:r>
            <a:r>
              <a:rPr sz="1000" b="0" i="0" u="none" cap="none" dirty="0">
                <a:solidFill>
                  <a:srgbClr val="000000">
                    <a:alpha val="100000"/>
                  </a:srgbClr>
                </a:solidFill>
                <a:latin typeface="Tw Cen MT (Body)"/>
                <a:cs typeface="Tw Cen MT (Body)"/>
                <a:sym typeface="Tw Cen MT (Body)"/>
              </a:rPr>
              <a:t>
STD Clinic Sites: Long Beach (discontinued in 2007), Los Angeles (added in 2003), Orange, San Diego, San Francisco (discontinued mid-2019)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Gonococcal Isolate Surveillance Project (GISP), Percent of Neisseria Gonorrhoeae Isolates with CDC "Alert" Values for Azithromycin, by Gender and Gender of Sex Partners, in California GISP STD Clinic Sites, 1992-2021</a:t>
            </a:r>
          </a:p>
        </p:txBody>
      </p:sp>
      <p:pic>
        <p:nvPicPr>
          <p:cNvPr id="3" name="Content 1" descr="Bar chart of 1992-2021 percent of GISP isolates with CDC alert values for azithromycin by gender of sex partner&#10;• MSM percents ranged from 0.0% in 1992 to 9.12% in 2021&#10;• MSW Percents ranged from 0.0% in 1992 to 5.88%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MSM includes Men who had sex with Men only. MSW includes Men who had sex with Women only.
"Alert" values were set by CDC as markers to look at possible decreased susceptibility. Azithromycin alerts had minimum inhibitory concentrations (MICs) ≥ 2.0 μg/mL.
STD Clinic Sites: Long Beach (discontinued in 2007), Los Angeles (added in 2003), Orange, San Diego, San Francisco (discontinued mid-2019)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Gonococcal Isolate Surveillance Project (GISP), Percent of Neisseria Gonorrhoeae Isolates with CDC "Alert" Values for Selected Cephalosporins in California GISP STD Clinic Sites, 1992-2021</a:t>
            </a:r>
          </a:p>
        </p:txBody>
      </p:sp>
      <p:pic>
        <p:nvPicPr>
          <p:cNvPr id="3" name="Content 1" descr="1992-2021 bar chart of percent of GISP isolates with CDC alert values for selected cephalosporins&#10;•  Ceftriaxone percents started at 0.1% in 1992 then continually increased and decreased over time to 0% in 2021&#10;•  Cefixime percents started at 1.6% in 1992 then continually increased and decreased over time to 0%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normAutofit lnSpcReduction="100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Cefixime susceptibility testing was not performed in 2007-2008.
“Alert” values </a:t>
            </a:r>
            <a:r>
              <a:rPr lang="en-US" sz="1000" b="0" i="0" u="none" cap="none" dirty="0">
                <a:solidFill>
                  <a:srgbClr val="000000">
                    <a:alpha val="100000"/>
                  </a:srgbClr>
                </a:solidFill>
                <a:latin typeface="Tw Cen MT (Body)"/>
                <a:cs typeface="Tw Cen MT (Body)"/>
                <a:sym typeface="Tw Cen MT (Body)"/>
              </a:rPr>
              <a:t>were</a:t>
            </a:r>
            <a:r>
              <a:rPr sz="1000" b="0" i="0" u="none" cap="none" dirty="0">
                <a:solidFill>
                  <a:srgbClr val="000000">
                    <a:alpha val="100000"/>
                  </a:srgbClr>
                </a:solidFill>
                <a:latin typeface="Tw Cen MT (Body)"/>
                <a:cs typeface="Tw Cen MT (Body)"/>
                <a:sym typeface="Tw Cen MT (Body)"/>
              </a:rPr>
              <a:t> set by CDC as markers to look at possible decreased susceptibility. Cefixime alerts </a:t>
            </a:r>
            <a:r>
              <a:rPr lang="en-US" sz="1000" b="0" i="0" u="none" cap="none" dirty="0">
                <a:solidFill>
                  <a:srgbClr val="000000">
                    <a:alpha val="100000"/>
                  </a:srgbClr>
                </a:solidFill>
                <a:latin typeface="Tw Cen MT (Body)"/>
                <a:cs typeface="Tw Cen MT (Body)"/>
                <a:sym typeface="Tw Cen MT (Body)"/>
              </a:rPr>
              <a:t>had</a:t>
            </a:r>
            <a:r>
              <a:rPr sz="1000" b="0" i="0" u="none" cap="none" dirty="0">
                <a:solidFill>
                  <a:srgbClr val="000000">
                    <a:alpha val="100000"/>
                  </a:srgbClr>
                </a:solidFill>
                <a:latin typeface="Tw Cen MT (Body)"/>
                <a:cs typeface="Tw Cen MT (Body)"/>
                <a:sym typeface="Tw Cen MT (Body)"/>
              </a:rPr>
              <a:t> minimum inhibitory concentrations (MICs) ≥ 0.25 </a:t>
            </a:r>
            <a:r>
              <a:rPr sz="1000" b="0" i="0" u="none" cap="none" dirty="0" err="1">
                <a:solidFill>
                  <a:srgbClr val="000000">
                    <a:alpha val="100000"/>
                  </a:srgbClr>
                </a:solidFill>
                <a:latin typeface="Tw Cen MT (Body)"/>
                <a:cs typeface="Tw Cen MT (Body)"/>
                <a:sym typeface="Tw Cen MT (Body)"/>
              </a:rPr>
              <a:t>μg</a:t>
            </a:r>
            <a:r>
              <a:rPr sz="1000" b="0" i="0" u="none" cap="none" dirty="0">
                <a:solidFill>
                  <a:srgbClr val="000000">
                    <a:alpha val="100000"/>
                  </a:srgbClr>
                </a:solidFill>
                <a:latin typeface="Tw Cen MT (Body)"/>
                <a:cs typeface="Tw Cen MT (Body)"/>
                <a:sym typeface="Tw Cen MT (Body)"/>
              </a:rPr>
              <a:t>/</a:t>
            </a:r>
            <a:r>
              <a:rPr sz="1000" b="0" i="0" u="none" cap="none" dirty="0" err="1">
                <a:solidFill>
                  <a:srgbClr val="000000">
                    <a:alpha val="100000"/>
                  </a:srgbClr>
                </a:solidFill>
                <a:latin typeface="Tw Cen MT (Body)"/>
                <a:cs typeface="Tw Cen MT (Body)"/>
                <a:sym typeface="Tw Cen MT (Body)"/>
              </a:rPr>
              <a:t>mL.</a:t>
            </a:r>
            <a:r>
              <a:rPr sz="1000" b="0" i="0" u="none" cap="none" dirty="0">
                <a:solidFill>
                  <a:srgbClr val="000000">
                    <a:alpha val="100000"/>
                  </a:srgbClr>
                </a:solidFill>
                <a:latin typeface="Tw Cen MT (Body)"/>
                <a:cs typeface="Tw Cen MT (Body)"/>
                <a:sym typeface="Tw Cen MT (Body)"/>
              </a:rPr>
              <a:t> Ceftriaxone alerts have MICs ≥ 0.125 </a:t>
            </a:r>
            <a:r>
              <a:rPr sz="1000" b="0" i="0" u="none" cap="none" dirty="0" err="1">
                <a:solidFill>
                  <a:srgbClr val="000000">
                    <a:alpha val="100000"/>
                  </a:srgbClr>
                </a:solidFill>
                <a:latin typeface="Tw Cen MT (Body)"/>
                <a:cs typeface="Tw Cen MT (Body)"/>
                <a:sym typeface="Tw Cen MT (Body)"/>
              </a:rPr>
              <a:t>μg</a:t>
            </a:r>
            <a:r>
              <a:rPr sz="1000" b="0" i="0" u="none" cap="none" dirty="0">
                <a:solidFill>
                  <a:srgbClr val="000000">
                    <a:alpha val="100000"/>
                  </a:srgbClr>
                </a:solidFill>
                <a:latin typeface="Tw Cen MT (Body)"/>
                <a:cs typeface="Tw Cen MT (Body)"/>
                <a:sym typeface="Tw Cen MT (Body)"/>
              </a:rPr>
              <a:t>/</a:t>
            </a:r>
            <a:r>
              <a:rPr sz="1000" b="0" i="0" u="none" cap="none" dirty="0" err="1">
                <a:solidFill>
                  <a:srgbClr val="000000">
                    <a:alpha val="100000"/>
                  </a:srgbClr>
                </a:solidFill>
                <a:latin typeface="Tw Cen MT (Body)"/>
                <a:cs typeface="Tw Cen MT (Body)"/>
                <a:sym typeface="Tw Cen MT (Body)"/>
              </a:rPr>
              <a:t>mL.</a:t>
            </a:r>
            <a:r>
              <a:rPr sz="1000" b="0" i="0" u="none" cap="none" dirty="0">
                <a:solidFill>
                  <a:srgbClr val="000000">
                    <a:alpha val="100000"/>
                  </a:srgbClr>
                </a:solidFill>
                <a:latin typeface="Tw Cen MT (Body)"/>
                <a:cs typeface="Tw Cen MT (Body)"/>
                <a:sym typeface="Tw Cen MT (Body)"/>
              </a:rPr>
              <a:t>
STD Clinic Sites: Long Beach (discontinued in 2007), Los Angeles (added in 2003), Orange, San Diego, San Francisco (discontinued mid-2019)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normAutofit fontScale="90000"/>
          </a:bodyPr>
          <a:lstStyle/>
          <a:p>
            <a:pPr marL="0" marR="0" algn="l">
              <a:lnSpc>
                <a:spcPct val="100000"/>
              </a:lnSpc>
              <a:spcBef>
                <a:spcPts val="0"/>
              </a:spcBef>
              <a:spcAft>
                <a:spcPts val="0"/>
              </a:spcAft>
              <a:buNone/>
            </a:pPr>
            <a:r>
              <a:rPr sz="2500" b="0" i="0" u="none" cap="none">
                <a:solidFill>
                  <a:srgbClr val="FFFFFF">
                    <a:alpha val="100000"/>
                  </a:srgbClr>
                </a:solidFill>
                <a:latin typeface="Tw Cen MT (Headings)"/>
                <a:cs typeface="Tw Cen MT (Headings)"/>
                <a:sym typeface="Tw Cen MT (Headings)"/>
              </a:rPr>
              <a:t>Gonococcal Isolate Surveillance Project (GISP), Percent of Neisseria Gonorrhoeae Isolates with CDC "Alert" Values for Selected Cephalosporins, by Gender and Gender of Sex Partners, in California GISP STD Clinic Sites, 1992-2021</a:t>
            </a:r>
          </a:p>
        </p:txBody>
      </p:sp>
      <p:pic>
        <p:nvPicPr>
          <p:cNvPr id="3" name="Content 1" descr="Left graph&#10;1992-2021 bar chart of percent of GISP isolates with CDC alert values for selected cephalosporins among MSM&#10;•  Ceftriaxone percents started at 0.9% in 1992 then continually increased and decreased over time to 0% in 2021&#10;•  Cefixime percents started at 0.9% in 1992 then continually increased and decreased over time to 0% in 2021&#10;&#10;Right graph&#10;1992-2021 bar chart of percent of GISP isolates with CDC alert values for selected cephalosporins among MSW&#10;•  Ceftriaxone percents started at 0% in 1992 then continually increased and decreased over time, returning to 0% in 2021&#10;•  Cefixime percents started at 1.8% in 1992 then continually increased and decreased over time to 0%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Cefixime susceptibility testing was not performed in 2007-2008.
MSM includes Men who had sex with Men only. MSW includes Men who had sex with Women only.
STD Clinic Sites: Long Beach (discontinued in 2007), Los Angeles (added in 2003), Orange, San Diego, San Francisco (discontinued mid-2019)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normAutofit fontScale="90000"/>
          </a:bodyPr>
          <a:lstStyle/>
          <a:p>
            <a:pPr marL="0" marR="0" algn="l">
              <a:lnSpc>
                <a:spcPct val="100000"/>
              </a:lnSpc>
              <a:spcBef>
                <a:spcPts val="0"/>
              </a:spcBef>
              <a:spcAft>
                <a:spcPts val="0"/>
              </a:spcAft>
              <a:buNone/>
            </a:pPr>
            <a:r>
              <a:t>Syphilis by Stage</a:t>
            </a:r>
          </a:p>
          <a:p>
            <a:pPr marL="0" marR="0" algn="l">
              <a:lnSpc>
                <a:spcPct val="100000"/>
              </a:lnSpc>
              <a:spcBef>
                <a:spcPts val="0"/>
              </a:spcBef>
              <a:spcAft>
                <a:spcPts val="0"/>
              </a:spcAft>
              <a:buNone/>
            </a:pPr>
            <a:r>
              <a:rPr sz="2800" b="0" i="0" u="none" cap="none">
                <a:solidFill>
                  <a:srgbClr val="FFFFFF">
                    <a:alpha val="100000"/>
                  </a:srgbClr>
                </a:solidFill>
                <a:latin typeface="Tw Cen MT (Headings)"/>
                <a:cs typeface="Tw Cen MT (Headings)"/>
                <a:sym typeface="Tw Cen MT (Headings)"/>
              </a:rPr>
              <a:t>
  Total Syphilis 
  Primary &amp; Secondary Syphilis 
  Early Syphilis 
  Congenital Syphilis</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Total Syphilis</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Total Syphilis (all stages), California Incidence Rates, 1913–2021</a:t>
            </a:r>
          </a:p>
        </p:txBody>
      </p:sp>
      <p:pic>
        <p:nvPicPr>
          <p:cNvPr id="3" name="Content 1" descr="1913-2021 trendline graph of total syphilis California incidence rates (per 100,000 population)&#10;•  California rates have had increases and decreases over time, starting at 1.2 in 1913, hitting a high of 348.1 in 1938 then a new low of 8.6 in 1999; the 2021 rate was 79.6"/>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Syphilis Incidence Rates by Stage, California, 2012–2021</a:t>
            </a:r>
          </a:p>
        </p:txBody>
      </p:sp>
      <p:pic>
        <p:nvPicPr>
          <p:cNvPr id="3" name="Content 1" descr="1990-2021 area graph of syphilis California incidence rates by stage (per 100,000 population)&#10;•  Primary &amp; secondary syphilis rate decreased from 15.1 in 1990 to a low of 0.9 in 1999 and has since continually increased to 22.3 in 2021&#10;•  Early non-Primary non-Secondary syphilis rate decreased from 19.1 in 1990 to a low of 1.0 in 2000 and has since continually increased to 21.7 in 2021&#10;•  Unknown Duration and Late Syphilis rate decreased from 20.8 in 1990 to a low of 5.3 in 1998 and has since continually increased to 34.4 in 2021"/>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Chlamydia, Gonorrhea, and Early Syphilis* California Incidence Rates, 2002–2021</a:t>
            </a:r>
          </a:p>
        </p:txBody>
      </p:sp>
      <p:pic>
        <p:nvPicPr>
          <p:cNvPr id="3" name="Content 1" descr="2002-2021 trendline graph of incidence rates (per 100,000 population) for chlamydia, gonorrhea, and early syphilis.&#10;•  Chlamydia increased from 110,760 cases in 2002 (rate=317.0) to 190,806 cases in 2021 (rate=484.7)&#10;•  Gonorrhea increased from 24,672 cases in 2002 (rate=70.6) to 90,890 cases in 2021 (rate=230.9)&#10;•  Early syphilis increased from 1,798 cases in 2002 (rate=5.1) to 17,302 cases in 2021 (rate=43.9).&#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Early syphilis includes primary, secondary, and early non-primary non-secondary syphilis.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Neurosyphilis Case Count and Percent of All Syphilis Cases,
California Project Area‡, 2012–2021</a:t>
            </a:r>
          </a:p>
        </p:txBody>
      </p:sp>
      <p:pic>
        <p:nvPicPr>
          <p:cNvPr id="3" name="Content 1" descr="2012-2021 comparison graph of neurosyphilis case counts in the California Project Area versus the percent that represents of all syphilis cases&#10;•  Neurosyphilis case counts ranged from 87 in 2012 to 511 in 2021&#10;•  Neurosyphilis as a percent of all syphilis cases ranged from 2.2% in 2012 to 2.6%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rPr dirty="0"/>
              <a:t>‡California Project Area (CPA) excludes Los Angeles and San Francisco</a:t>
            </a:r>
            <a:r>
              <a:rPr lang="en-US" dirty="0"/>
              <a:t> local health jurisdictions</a:t>
            </a:r>
            <a:r>
              <a:rPr dirty="0"/>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Ocular Syphilis Case Count and Percent of All Syphilis Cases,
California Project Area‡, 2012–2021</a:t>
            </a:r>
          </a:p>
        </p:txBody>
      </p:sp>
      <p:pic>
        <p:nvPicPr>
          <p:cNvPr id="3" name="Content 1" descr="2012-2021 comparison graph of ocular syphilis case counts in the California Project Area versus the percent that represents of all syphilis cases&#10;•  Ocular syphilis case counts ranged from 10 in 2012 to 235 in 2021&#10;•  Ocular syphilis as a percent of all syphilis cases ranged from 0.3% in 2012 to 1.2%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California Project Area (CPA) excludes Los Angeles and San Francisco</a:t>
            </a:r>
            <a:r>
              <a:rPr lang="en-US" sz="1000" b="0" i="0" u="none" cap="none" dirty="0">
                <a:solidFill>
                  <a:srgbClr val="000000">
                    <a:alpha val="100000"/>
                  </a:srgbClr>
                </a:solidFill>
                <a:latin typeface="Tw Cen MT (Body)"/>
                <a:cs typeface="Tw Cen MT (Body)"/>
                <a:sym typeface="Tw Cen MT (Body)"/>
              </a:rPr>
              <a:t> local health jurisdictions</a:t>
            </a:r>
            <a:r>
              <a:rPr sz="1000" b="0" i="0" u="none" cap="none" dirty="0">
                <a:solidFill>
                  <a:srgbClr val="000000">
                    <a:alpha val="100000"/>
                  </a:srgbClr>
                </a:solidFill>
                <a:latin typeface="Tw Cen MT (Body)"/>
                <a:cs typeface="Tw Cen MT (Body)"/>
                <a:sym typeface="Tw Cen MT (Body)"/>
              </a:rPr>
              <a:t>.
Trends in ocular syphilis should be interpreted with caution due to inconsistent data collection of eye-related symptoms over time and data systems.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Primary &amp; Secondary Syphilis</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California versus United States 
Incidence Rates, 1941–2021</a:t>
            </a:r>
          </a:p>
        </p:txBody>
      </p:sp>
      <p:pic>
        <p:nvPicPr>
          <p:cNvPr id="3" name="Content 1" descr="1941-2021 trendline graph of primary &amp; secondary syphilis California versus United States incidence rates (per 100,000 population)&#10;•  California rates have had increases and decreases over time, starting at 42.3 in 1941, hitting a high of 64.0 in 1946, then a new low of 0.9 in 1999; the 2021 rate was 22.3&#10;•  United States rates have similarly had increases and decreases over time, starting at 51.7 in 1941, hitting a high of 70.9 in 1946, then a new low of 2.1 in 2000; the 2021 rate was 15.8"/>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Case Counts and Incidence Rates by 
County, California, 2021</a:t>
            </a:r>
          </a:p>
        </p:txBody>
      </p:sp>
      <p:pic>
        <p:nvPicPr>
          <p:cNvPr id="3" name="Content 1" descr="Map of 2021 P&amp;S syphilis case counts for California’s 58 counties in 4 categories:&#10;•  0 cases reported includes Alpine, Mono, Sierra  &#10;•  &lt;10 cases include Amador, Calaveras, Colusa, Del Norte, Glenn, Inyo, Lassen, Mariposa, Modoc, Nevada, Plumas, San Benito, Trinity, Tuolumne  &#10;•  10-99 cases include Butte, El Dorado, Humboldt, Imperial, Kings, Lake, Madera, Marin, Mendocino, Merced, Monterey, Napa, Placer, San Luis Obispo, San Mateo, Santa Barbara, Santa Cruz, Shasta, Siskiyou, Solano, Sonoma, Sutter, Tehama, Yolo, Yuba&#10;•  100+ cases include Alameda, Contra Costa, Fresno, Kern, Los Angeles, Orange, Riverside, Sacramento, San Bernardino, San Diego, San Francisco, San Joaquin, Santa Clara, Stanislaus, Tulare, Ventura"/>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P&amp;S syphilis rates (per 100,000 population) for California’s 58 counties in 4 categories:&#10;•  0 cases reported includes Alpine, Mono, Sierra &#10;•  &lt;10 rates include Amador, Calaveras, Del Norte, El Dorado, Lassen, Marin, Mariposa, Nevada, Placer, San Benito, San Luis Obispo, San Mateo &#10;•  10-19.9 rates include Alameda, Colusa, Contra Costa, Humboldt, Imperial, Inyo, Kings, Mendocino, Monterey, Orange, Plumas, Riverside, San Diego, Santa Barbara, Santa Clara, Sonoma, Tuolumne, Ventura, Yolo &#10;•  20+ rates include Butte, Fresno, Glenn, Kern, Lake, Los Angeles, Madera, Merced, Modoc, Napa, Sacramento, San Bernardino, San Francisco, San Joaquin, Santa Cruz, Shasta, Siskiyou, Solano, Stanislaus, Sutter, Tehama, Trinity, Tulare, Yuba"/>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7" name="Footnote_Label"/>
          <p:cNvSpPr>
            <a:spLocks noGrp="1"/>
          </p:cNvSpPr>
          <p:nvPr>
            <p:ph sz="half" idx="12"/>
          </p:nvPr>
        </p:nvSpPr>
        <p:spPr>
          <a:xfrm>
            <a:off x="2560321" y="6509063"/>
            <a:ext cx="9283336" cy="338327"/>
          </a:xfrm>
        </p:spPr>
        <p:txBody>
          <a:bodyPr/>
          <a:lstStyle/>
          <a:p>
            <a:pPr marL="0" marR="0" algn="ctr">
              <a:lnSpc>
                <a:spcPct val="100000"/>
              </a:lnSpc>
              <a:spcBef>
                <a:spcPts val="0"/>
              </a:spcBef>
              <a:spcAft>
                <a:spcPts val="0"/>
              </a:spcAft>
              <a:buNone/>
            </a:pPr>
            <a:r>
              <a:t>* P&amp;S syphilis includes primary and secondary syphilis.</a:t>
            </a:r>
          </a:p>
        </p:txBody>
      </p:sp>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P&amp;S Syphilis Cases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P&amp;S Syphilis Rates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Ranked Incidence Rates by County, 
California, 2021</a:t>
            </a:r>
          </a:p>
        </p:txBody>
      </p:sp>
      <p:pic>
        <p:nvPicPr>
          <p:cNvPr id="3" name="Content 1" descr="Ranking bar chart of 2021 primary &amp; secondary syphilis incidence rates (per 100,000 population) with the highest rate in Lake at 88.1 and the lowest non-zero in Calaveras at 4.4. The 3 counties with no cases include Alpine, Mono, and Sierra. There were 20 counties above the overall state rate of 22.3.  In descending rate order, those counties were Lake, Tehama, San Francisco, Butte, Stanislaus, Yuba, Shasta, Sutter, Siskiyou, Kern, Sacramento, Tulare, Los Angeles, Merced, Fresno, Trinity, San Joaquin, Santa Cruz, Modoc, Madera."/>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This figure excludes counties with zero cases (3 counties had zero cases in 2021)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among Females Ages 15-44, 
Case Counts and Incidence Rates by County, California, 2021</a:t>
            </a:r>
          </a:p>
        </p:txBody>
      </p:sp>
      <p:pic>
        <p:nvPicPr>
          <p:cNvPr id="3" name="Content 1" descr="Map of 2021 P&amp;S Syphilis females age 15-44 case counts for California’s 58 counties in 5 categories:&#10;•  0 cases reported includes Alpine, Calaveras, Del Norte, Inyo, Modoc, Mono, Sierra, Trinity &#10;•  1-3 cases include San Luis Obispo&#10;•  4-9 cases include Marin, Santa Barbara&#10;•  10-29 cases include Butte, Contra Costa, Merced, Monterey, Placer, San Francisco, San Mateo, Santa Cruz, Solano, Sonoma, Sutter, Ventura, Yolo&#10;•  30+ cases include Alameda, Fresno, Kern, Los Angeles, Orange, Riverside, Sacramento, San Bernardino, San Diego, San Joaquin, Santa Clara, Shasta, Stanislaus, Tulare"/>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P&amp;S Syphilis females age 15-44 rates (per 100,000 population) for California’s 58 counties in 5 categories:&#10;•  0 cases reported includes Alpine, Calaveras, Del Norte, Inyo, Modoc, Mono, Sierra, Trinity&#10;•  &lt;5 rates include San Luis Obispo&#10;•  5-9.9 rates include San Mateo, Santa Barbara, Ventura  &#10;•  10-29.9 rates include Alameda, Contra Costa, Los Angeles, Marin, Monterey, Orange, Placer, Riverside, San Bernardino, San Diego, San Francisco, Santa Clara, Solano, Sonoma, Yolo  &#10;•  30+ rates include Butte, Fresno, Kern, Merced, Sacramento, San Joaquin, Santa Cruz, Shasta, Stanislaus, Sutter, Tulare"/>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7" name="Footnote_Label"/>
          <p:cNvSpPr>
            <a:spLocks noGrp="1"/>
          </p:cNvSpPr>
          <p:nvPr>
            <p:ph sz="half" idx="12"/>
          </p:nvPr>
        </p:nvSpPr>
        <p:spPr>
          <a:xfrm>
            <a:off x="2560321" y="6509063"/>
            <a:ext cx="9283336" cy="338327"/>
          </a:xfrm>
        </p:spPr>
        <p:txBody>
          <a:bodyPr/>
          <a:lstStyle/>
          <a:p>
            <a:pPr marL="0" marR="0" algn="ctr">
              <a:lnSpc>
                <a:spcPct val="100000"/>
              </a:lnSpc>
              <a:spcBef>
                <a:spcPts val="0"/>
              </a:spcBef>
              <a:spcAft>
                <a:spcPts val="0"/>
              </a:spcAft>
              <a:buNone/>
            </a:pPr>
            <a:r>
              <a:t>* P&amp;S syphilis includes primary and secondary syphilis.</a:t>
            </a:r>
          </a:p>
        </p:txBody>
      </p:sp>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P&amp;S Syphilis Female Age 15-44 Cases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P&amp;S Syphilis Female Age 15-44 Rates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by Region, 
California, 2012–2021</a:t>
            </a:r>
          </a:p>
        </p:txBody>
      </p:sp>
      <p:pic>
        <p:nvPicPr>
          <p:cNvPr id="3" name="Content 1" descr="Map of California with counties separated into regions:&#10;•  Northern includes Butte, Colusa, Del Norte, Glenn, Humboldt, Lake, Lassen, Mendocino, Modoc, Nevada, Plumas, Shasta, Sierra, Siskiyou, Sutter, Tehama, Trinity, Yuba&#10;•  Sacramento Area includes El Dorado, Placer, Sacramento, Yolo&#10;•  San Francisco includes just San Francisco&#10;•  Bay Area includes Alameda, Contra Costa, Marin, Napa, San Mateo, Santa Clara, Solano, Sonoma &#10;•  Central Coast includes Monterey, San Luis Obispo, Santa Barbara, Santa Cruz, Ventura&#10;•  Central Inland includes Alpine, Amador, Calaveras, Fresno, Inyo, Kern, Kings, Madera, Mariposa, Merced, Mono, San Benito, San Joaquin, Stanislaus, Tulare, Tuolumne&#10;•  Los Angeles includes Los Angeles excluding the cities of Long Beach and Pasadena&#10;•  Southern includes Imperial, Orange, Riverside, San Bernardino, San Diego, and the cities of Long Beach and Pasadena&#10;&#10;2012-2021 trendline graph of primary &amp; secondary syphilis incidence rates (per 100,000 population) by region&#10;•  Northern region rates ranged from 1.1 in 2012 to 35.8 in 2021 &#10;•  Sacramento Area region rates ranged from 7.3 in 2012 to 23.5 in 2021&#10;•  San Francisco region rates ranged from 58.2 in 2012 to 49.1 in 2021 &#10;•  Bay Area region rates ranged from 6.4 in 2012 to 14 in 2021 &#10;•  Central Coast region rates ranged from 3.2 in 2012 to 14.2 in 2021&#10;•  Central Inland region rates ranged from 6.4 in 2012 to 28.2 in 2021 &#10;•  Los Angeles region rates ranged from 9.3 in 2012 to 26.6 in 2021 &#10;•  Southern region rates ranged from 5.9 in 2012 to 19.3 in 2021"/>
          <p:cNvPicPr>
            <a:picLocks noGrp="1"/>
          </p:cNvPicPr>
          <p:nvPr>
            <p:ph idx="10"/>
          </p:nvPr>
        </p:nvPicPr>
        <p:blipFill>
          <a:blip r:embed="rId3" cstate="print"/>
          <a:stretch>
            <a:fillRect/>
          </a:stretch>
        </p:blipFill>
        <p:spPr>
          <a:xfrm>
            <a:off x="4019341" y="1461819"/>
            <a:ext cx="7881131" cy="502127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Number of Primary &amp; Secondary Syphilis Cases by Region, Gender, Gender of Sex Partners, and Year, California, 2012–2021</a:t>
            </a:r>
          </a:p>
        </p:txBody>
      </p:sp>
      <p:pic>
        <p:nvPicPr>
          <p:cNvPr id="6" name="sg1" descr="Bay Area region graph of P&amp;S syphilis case counts by year and gender of sex partners with total case counts ranging from 418 in 2012 to 959 in 2021 with percent MSM ranging from 63.2% in 2012 to 39.5% in 2021, percent MSU ranging from 7.7% in 2012 to 10% in 2021, percent MSMW ranging from 10.5% in 2012 to 6.9% in 2021, percent MSW ranging from 12.2% in 2012 to 21.9% in 2021 and percent female ranging from 6.5% in 2012 to 21.7% in 2021&#10;"/>
          <p:cNvPicPr>
            <a:picLocks noGrp="1"/>
          </p:cNvPicPr>
          <p:nvPr>
            <p:ph idx="1"/>
          </p:nvPr>
        </p:nvPicPr>
        <p:blipFill>
          <a:blip r:embed="rId3" cstate="print"/>
          <a:stretch>
            <a:fillRect/>
          </a:stretch>
        </p:blipFill>
        <p:spPr>
          <a:xfrm>
            <a:off x="256672" y="1477951"/>
            <a:ext cx="3619827" cy="1579504"/>
          </a:xfrm>
          <a:prstGeom prst="rect">
            <a:avLst/>
          </a:prstGeom>
        </p:spPr>
      </p:pic>
      <p:pic>
        <p:nvPicPr>
          <p:cNvPr id="3" name="sg4" descr="Northern region graph of P&amp;S syphilis case counts by year and gender of sex partners with total case counts ranging from 13 in 2012 to 440 in 2021 with percent MSM ranging from 53.8% in 2012 to 5.0% in 2021, percent MSU ranging from 7.7% in 2012 to 25.9% in 2021, percent MSMW ranging from 0% in 2012 to 2.7% in 2021, percent MSW ranging from 23.1% in 2012 to 26.1% in 2021, and percent female ranging from 15.4% in 2012 to 40.2% in 2021&#10;"/>
          <p:cNvPicPr>
            <a:picLocks noGrp="1"/>
          </p:cNvPicPr>
          <p:nvPr>
            <p:ph idx="17"/>
          </p:nvPr>
        </p:nvPicPr>
        <p:blipFill>
          <a:blip r:embed="rId4" cstate="print"/>
          <a:stretch>
            <a:fillRect/>
          </a:stretch>
        </p:blipFill>
        <p:spPr>
          <a:xfrm>
            <a:off x="4277257" y="1476643"/>
            <a:ext cx="3619826" cy="1556732"/>
          </a:xfrm>
          <a:prstGeom prst="rect">
            <a:avLst/>
          </a:prstGeom>
        </p:spPr>
      </p:pic>
      <p:pic>
        <p:nvPicPr>
          <p:cNvPr id="4" name="sg6" descr="Sacramento Area region graph of P&amp;S syphilis case counts by year and gender of sex partners with total case counts ranging from 159 in 2012 to 561 in 2021 with percent MSM ranging from 63.5% in 2012 to 21.9% in 2021, percent MSU ranging from 15.1% in 2012 to 26.7% in 2021, percent MSMW ranging from 9.4% in 2012 to 3.0% in 2021, percent MSW ranging from 8.2% in 2012 to 12.8% in 2021, and percent female ranging from 3.8% in 2012 to 35.5% in 2021&#10;"/>
          <p:cNvPicPr>
            <a:picLocks noGrp="1"/>
          </p:cNvPicPr>
          <p:nvPr>
            <p:ph idx="16"/>
          </p:nvPr>
        </p:nvPicPr>
        <p:blipFill>
          <a:blip r:embed="rId5" cstate="print"/>
          <a:stretch>
            <a:fillRect/>
          </a:stretch>
        </p:blipFill>
        <p:spPr>
          <a:xfrm>
            <a:off x="8297843" y="1464960"/>
            <a:ext cx="3619826" cy="1556732"/>
          </a:xfrm>
          <a:prstGeom prst="rect">
            <a:avLst/>
          </a:prstGeom>
        </p:spPr>
      </p:pic>
      <p:pic>
        <p:nvPicPr>
          <p:cNvPr id="5" name="sg2" descr="San Francisco region graph of P&amp;S syphilis case counts by year and gender of sex partners with total case counts ranging from 482 in 2012 to 417 in 2021 with percent MSM ranging from 78.8% in 2012 to 67.4% in 2021, percent MSU ranging from 10.0% in 2012 to 8.6% in 2021, percent MSMW ranging from 4.4% in 2012 to 6.2% in 2021, percent MSW ranging from 3.5% in 2012 to 9.1% in 2021, and percent female ranging from 3.3% in 2012 to 8.6% in 2021&#10;"/>
          <p:cNvPicPr>
            <a:picLocks noGrp="1"/>
          </p:cNvPicPr>
          <p:nvPr>
            <p:ph idx="11"/>
          </p:nvPr>
        </p:nvPicPr>
        <p:blipFill>
          <a:blip r:embed="rId6" cstate="print"/>
          <a:stretch>
            <a:fillRect/>
          </a:stretch>
        </p:blipFill>
        <p:spPr>
          <a:xfrm>
            <a:off x="256673" y="3114370"/>
            <a:ext cx="3619826" cy="1556732"/>
          </a:xfrm>
          <a:prstGeom prst="rect">
            <a:avLst/>
          </a:prstGeom>
        </p:spPr>
      </p:pic>
      <p:pic>
        <p:nvPicPr>
          <p:cNvPr id="9" name="sg7" descr="Central Inland region graph of P&amp;S syphilis case counts by year and gender of sex partners with total case counts ranging from 273 in 2012 to 1,294 in 2021 with percent MSM ranging from 48.7% in 2012 to 17.2% in 2021, percent MSU ranging from 17.6% in 2012 to 19.8% in 2021, percent MSMW ranging from 9.5% in 2012 to 3.3% in 2021, percent MSW ranging from 13.2% in 2012 to 26.1% in 2021, and percent female ranging from 11.0% in 2012 to 33.5% in 2021&#10;"/>
          <p:cNvPicPr>
            <a:picLocks noGrp="1"/>
          </p:cNvPicPr>
          <p:nvPr>
            <p:ph idx="15"/>
          </p:nvPr>
        </p:nvPicPr>
        <p:blipFill>
          <a:blip r:embed="rId7" cstate="print"/>
          <a:stretch>
            <a:fillRect/>
          </a:stretch>
        </p:blipFill>
        <p:spPr>
          <a:xfrm>
            <a:off x="8297843" y="3091879"/>
            <a:ext cx="3619826" cy="1556732"/>
          </a:xfrm>
          <a:prstGeom prst="rect">
            <a:avLst/>
          </a:prstGeom>
        </p:spPr>
      </p:pic>
      <p:pic>
        <p:nvPicPr>
          <p:cNvPr id="7" name="sg3" descr="Central Coast region graph of P&amp;S syphilis case counts by year and gender of sex partners with total case counts ranging from 69 in 2012 to 322 in 2021 with percent MSM ranging from 68.1% in 2012 to 32.0% in 2021, percent MSU ranging from 4.3% in 2012 to 23.3% in 2021, percent MSMW ranging from 13.0% in 2012 to 6.2% in 2021, percent MSW ranging from 8.7% in 2012 to 18.0% in 2021, and percent female ranging from 5.8% in 2012 to 20.5% in 2021&#10;"/>
          <p:cNvPicPr>
            <a:picLocks noGrp="1"/>
          </p:cNvPicPr>
          <p:nvPr>
            <p:ph idx="12"/>
          </p:nvPr>
        </p:nvPicPr>
        <p:blipFill>
          <a:blip r:embed="rId8" cstate="print"/>
          <a:stretch>
            <a:fillRect/>
          </a:stretch>
        </p:blipFill>
        <p:spPr>
          <a:xfrm>
            <a:off x="256673" y="4745438"/>
            <a:ext cx="3619826" cy="1556732"/>
          </a:xfrm>
          <a:prstGeom prst="rect">
            <a:avLst/>
          </a:prstGeom>
        </p:spPr>
      </p:pic>
      <p:pic>
        <p:nvPicPr>
          <p:cNvPr id="8" name="sg5" descr="Los Angeles region graph of P&amp;S syphilis case counts by year and gender of sex partners with total case counts ranging from 871 in 2012 to 2,484 in 2021 with percent MSM ranging from 71.9% in 2012 to 45.7% in 2021, percent MSU ranging from 9.0% in 2012 to 14.6% in 2021, percent MSMW ranging from 3.9% in 2012 to 3.9% in 2021, percent MSW ranging from 10.3% in 2012 to 13.7% in 2021, and percent female ranging from 4.9% in 2012 to 22.1% in 2021&#10;"/>
          <p:cNvPicPr>
            <a:picLocks noGrp="1"/>
          </p:cNvPicPr>
          <p:nvPr>
            <p:ph idx="13"/>
          </p:nvPr>
        </p:nvPicPr>
        <p:blipFill>
          <a:blip r:embed="rId9" cstate="print"/>
          <a:stretch>
            <a:fillRect/>
          </a:stretch>
        </p:blipFill>
        <p:spPr>
          <a:xfrm>
            <a:off x="4291996" y="5005463"/>
            <a:ext cx="3619826" cy="1556732"/>
          </a:xfrm>
          <a:prstGeom prst="rect">
            <a:avLst/>
          </a:prstGeom>
        </p:spPr>
      </p:pic>
      <p:pic>
        <p:nvPicPr>
          <p:cNvPr id="10" name="sg8" descr="Southern region graph of P&amp;S syphilis case counts by year and gender of sex partners with total case counts ranging from 668 in 2012 to 2,276 in 2021 with percent MSM ranging from 78.3% in 2012 to 44.4% in 2021, percent MSU ranging from 7.2% in 2012 to 9.1% in 2021, percent MSMW ranging from 4.8% in 2012 to 6.5% in 2021, percent MSW ranging from 7.0% in 2012 to 20.9% in 2021, and percent female ranging from 2.7% in 2012 to 19.0% in 2021&#10;"/>
          <p:cNvPicPr>
            <a:picLocks noGrp="1"/>
          </p:cNvPicPr>
          <p:nvPr>
            <p:ph idx="14"/>
          </p:nvPr>
        </p:nvPicPr>
        <p:blipFill>
          <a:blip r:embed="rId10" cstate="print"/>
          <a:stretch>
            <a:fillRect/>
          </a:stretch>
        </p:blipFill>
        <p:spPr>
          <a:xfrm>
            <a:off x="8297843" y="4726777"/>
            <a:ext cx="3619826" cy="1556732"/>
          </a:xfrm>
          <a:prstGeom prst="rect">
            <a:avLst/>
          </a:prstGeom>
        </p:spPr>
      </p:pic>
      <p:sp>
        <p:nvSpPr>
          <p:cNvPr id="11" name="Footnote_Label2"/>
          <p:cNvSpPr>
            <a:spLocks noGrp="1"/>
          </p:cNvSpPr>
          <p:nvPr>
            <p:ph idx="18"/>
          </p:nvPr>
        </p:nvSpPr>
        <p:spPr>
          <a:xfrm>
            <a:off x="7976382" y="6326505"/>
            <a:ext cx="3854536" cy="486546"/>
          </a:xfrm>
        </p:spPr>
        <p:txBody>
          <a:bodyPr>
            <a:normAutofit fontScale="92500" lnSpcReduction="100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MSM includes Men who had sex with Men only. MSMW includes Men who had sex with both Men and Women. MSU includes Men with unknown gender of sex partners.</a:t>
            </a:r>
            <a:r>
              <a:rPr lang="en-US" sz="1000" b="0" i="0" u="none" cap="none" dirty="0">
                <a:solidFill>
                  <a:srgbClr val="000000">
                    <a:alpha val="100000"/>
                  </a:srgbClr>
                </a:solidFill>
                <a:latin typeface="Tw Cen MT (Body)"/>
                <a:cs typeface="Tw Cen MT (Body)"/>
                <a:sym typeface="Tw Cen MT (Body)"/>
              </a:rPr>
              <a:t> MSW includes Men who had sex with Women only</a:t>
            </a:r>
            <a:endParaRPr sz="1000" b="0" i="0" u="none" cap="none" dirty="0">
              <a:solidFill>
                <a:srgbClr val="000000">
                  <a:alpha val="100000"/>
                </a:srgbClr>
              </a:solidFill>
              <a:latin typeface="Tw Cen MT (Body)"/>
              <a:cs typeface="Tw Cen MT (Body)"/>
              <a:sym typeface="Tw Cen MT (Body)"/>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Case Counts by Gender or by Gender and Gender of Sex Partners, California, 2002-2021</a:t>
            </a:r>
          </a:p>
        </p:txBody>
      </p:sp>
      <p:pic>
        <p:nvPicPr>
          <p:cNvPr id="3" name="Content 1" descr="2002-2021 trendline graph of P&amp;S syphilis case counts by gender&#10;•  Total male case counts increased from 1,024 in 2002 to 6,651 in 2021&#10;•  MSM plus MSM&amp;W case counts increased from 862 in 2002 to 3,705 in 2021&#10;•  Female case counts increased from 39 in 2002 to 2,102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MSM includes Men who had sex with Men only.
MSMW includes Men who had sex with both Men and Women.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Incidence Rates of Chlamydia, Gonorrhea, Early Syphilis*, and HIV/AIDS by Age Group (in years) and Gender, California, 2021</a:t>
            </a:r>
          </a:p>
        </p:txBody>
      </p:sp>
      <p:pic>
        <p:nvPicPr>
          <p:cNvPr id="3" name="sg1" descr="Graph of 2021 chlamydia incidence rates per 100,000 population by age group and gender&#10;•  Ages 0-14 female rate 13.6, male rate 2.5&#10;•  Ages 15-19 female rate 1,685.0, male rate 479.4&#10;•  Ages 20-24 female rate 3,132.2, male rate 1,285.5&#10;•  Ages 25-29 female rate 1,843.9, male rate 1,232.5&#10;•  Ages 30-34 female rate 1,022.1, male rate 981.1&#10;•  Ages 35-44 female rate 366.8, male rate 455.6&#10;•  Ages 45+ female rate 43.0, male rate 94.0&#10;"/>
          <p:cNvPicPr>
            <a:picLocks noGrp="1"/>
          </p:cNvPicPr>
          <p:nvPr>
            <p:ph idx="1"/>
          </p:nvPr>
        </p:nvPicPr>
        <p:blipFill>
          <a:blip r:embed="rId3" cstate="print"/>
          <a:stretch>
            <a:fillRect/>
          </a:stretch>
        </p:blipFill>
        <p:spPr>
          <a:xfrm>
            <a:off x="512978" y="1442184"/>
            <a:ext cx="5343335" cy="2331553"/>
          </a:xfrm>
          <a:prstGeom prst="rect">
            <a:avLst/>
          </a:prstGeom>
        </p:spPr>
      </p:pic>
      <p:pic>
        <p:nvPicPr>
          <p:cNvPr id="5" name="sg3" descr="Graph of 2021 early syphilis incidence rates per 100,000 population by age group and gender&#10;•  Ages 0-14 female rate 0.1, male rate 0.0&#10;•  Ages 15-19 female rate 13.0, male rate 20.6&#10;•  Ages 20-24 female rate 41.6, male rate 90.8&#10;•  Ages 25-29 female rate 60.9, male rate 167.5&#10;•  Ages 30-34 female rate 60.6, male rate 196.9&#10;•  Ages 35-44 female rate 40.8, male rate 131.1&#10;•  Ages 45+ female rate 6.1, male rate 45.4&#10;"/>
          <p:cNvPicPr>
            <a:picLocks noGrp="1"/>
          </p:cNvPicPr>
          <p:nvPr>
            <p:ph idx="17"/>
          </p:nvPr>
        </p:nvPicPr>
        <p:blipFill>
          <a:blip r:embed="rId4" cstate="print"/>
          <a:stretch>
            <a:fillRect/>
          </a:stretch>
        </p:blipFill>
        <p:spPr>
          <a:xfrm>
            <a:off x="6352305" y="1434863"/>
            <a:ext cx="5343332" cy="2331553"/>
          </a:xfrm>
          <a:prstGeom prst="rect">
            <a:avLst/>
          </a:prstGeom>
        </p:spPr>
      </p:pic>
      <p:pic>
        <p:nvPicPr>
          <p:cNvPr id="4" name="sg2" descr="Graph of 2021 gonorrhea incidence rates per 100,000 population by age group and gender&#10;•  Ages 0-14 female rate 4.7, male rate 1.3&#10;•  Ages 15-19 female rate 328.5, male rate 215.7&#10;•  Ages 20-24 female rate 621.1, male rate 680.8&#10;•  Ages 25-29 female rate 523.0, male rate 927.9&#10;•  Ages 30-34 female rate 395.0, male rate 928.3&#10;•  Ages 35-44 female rate 182.5, male rate 488.7&#10;•  Ages 45+ female rate 24.5, male rate 107.0&#10;"/>
          <p:cNvPicPr>
            <a:picLocks noGrp="1"/>
          </p:cNvPicPr>
          <p:nvPr>
            <p:ph idx="11"/>
          </p:nvPr>
        </p:nvPicPr>
        <p:blipFill>
          <a:blip r:embed="rId5" cstate="print"/>
          <a:stretch>
            <a:fillRect/>
          </a:stretch>
        </p:blipFill>
        <p:spPr>
          <a:xfrm>
            <a:off x="512978" y="3805994"/>
            <a:ext cx="5343332" cy="2297938"/>
          </a:xfrm>
          <a:prstGeom prst="rect">
            <a:avLst/>
          </a:prstGeom>
        </p:spPr>
      </p:pic>
      <p:pic>
        <p:nvPicPr>
          <p:cNvPr id="6" name="sg4" descr="Graph of 2021 HIV/AIDS (diagnosed in 2020) incidence rates per 100,000 population by age group and gender&#10;•  Ages 0-14 female rate 0.1, male rate 0.1&#10;•  Ages 15-19 female rate 1, male rate 6.8&#10;•  Ages 20-24 female rate 2.9, male rate 32.8&#10;•  Ages 25-29 female rate 5.6, male rate 56&#10;•  Ages 30-34 female rate 6.1, male rate 50.1&#10;•  Ages 35-44 female rate 4.8, male rate 26.6&#10;•  Ages 45+ female rate 2, male rate 9.7&#10;"/>
          <p:cNvPicPr>
            <a:picLocks noGrp="1"/>
          </p:cNvPicPr>
          <p:nvPr>
            <p:ph idx="12"/>
          </p:nvPr>
        </p:nvPicPr>
        <p:blipFill>
          <a:blip r:embed="rId6" cstate="print"/>
          <a:stretch>
            <a:fillRect/>
          </a:stretch>
        </p:blipFill>
        <p:spPr>
          <a:xfrm>
            <a:off x="6352305" y="3801445"/>
            <a:ext cx="5343332" cy="2297938"/>
          </a:xfrm>
          <a:prstGeom prst="rect">
            <a:avLst/>
          </a:prstGeom>
        </p:spPr>
      </p:pic>
      <p:sp>
        <p:nvSpPr>
          <p:cNvPr id="7" name="Footnote_Label"/>
          <p:cNvSpPr>
            <a:spLocks noGrp="1"/>
          </p:cNvSpPr>
          <p:nvPr>
            <p:ph idx="16"/>
          </p:nvPr>
        </p:nvSpPr>
        <p:spPr>
          <a:xfrm>
            <a:off x="2562225" y="6394580"/>
            <a:ext cx="8497661" cy="428309"/>
          </a:xfrm>
        </p:spPr>
        <p:txBody>
          <a:bodyPr/>
          <a:lstStyle/>
          <a:p>
            <a:pPr marL="0" marR="0" algn="ctr">
              <a:lnSpc>
                <a:spcPct val="100000"/>
              </a:lnSpc>
              <a:spcBef>
                <a:spcPts val="0"/>
              </a:spcBef>
              <a:spcAft>
                <a:spcPts val="0"/>
              </a:spcAft>
              <a:buNone/>
            </a:pPr>
            <a:r>
              <a:t>* Early syphilis includes primary, secondary, and early non-primary non-secondary syphilis.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by Gender,
California, 2002–2021</a:t>
            </a:r>
          </a:p>
        </p:txBody>
      </p:sp>
      <p:pic>
        <p:nvPicPr>
          <p:cNvPr id="3" name="Content 1" descr="2002-2021 trendline graph of P&amp;S syphilis incidence rates (per 100,000 population) by gender&#10;•  Female rates started at 0.2 in 2002 and increased to 10.7 in 2021&#10;•  Male rates started in 2002 at 5.9 and increased to 33.9 in 2021&#10;•  Female healthy people 2030 objective rate was 4.6. Healthy people 2030 does not have a primary and secondary syphilis target for men."/>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rPr dirty="0"/>
              <a:t>	*Health</a:t>
            </a:r>
            <a:r>
              <a:rPr lang="en-US" dirty="0"/>
              <a:t>y</a:t>
            </a:r>
            <a:r>
              <a:rPr dirty="0"/>
              <a:t> People 2030 does not have a primary &amp; secondary syphilis target for men.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by Age Group (in years)
and Gender, California, 2021</a:t>
            </a:r>
          </a:p>
        </p:txBody>
      </p:sp>
      <p:pic>
        <p:nvPicPr>
          <p:cNvPr id="3" name="Content 1" descr="Graph of 2021 P&amp;S syphilis incidence rates per 100,000 population by age group and gender&#10;•  Ages 0-14 female rate 0.1, male rate 0.0&#10;•  Ages 15-19 female rate 6.7, male rate 13.6&#10;•  Ages 20-24 female rate 22.2, male rate 56.3&#10;•  Ages 25-29 female rate 32.4, male rate 89.5&#10;•  Ages 30-34 female rate 30.6, male rate 98.0&#10;•  Ages 35-44 female rate 23.7, male rate 61.7&#10;•  Ages 45+ female rate 3.8, male rate 19.3&#10;•  Total female rate 10.7, male rate 33.9&#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rPr dirty="0"/>
              <a:t>	Age was “Not Specified” for 0.05% of female cases and 0% of male cases in 2021.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for Females by Age 
Group (in years), California, 2012–2021</a:t>
            </a:r>
          </a:p>
        </p:txBody>
      </p:sp>
      <p:pic>
        <p:nvPicPr>
          <p:cNvPr id="3" name="Content 1" descr="2012-2021 trendline graph of female P&amp;S syphilis incidence rates by age group&#10;•  Ages 15-19 rates ranged from 0.8 in 2012 to 6.7 in 2021&#10;•  Ages 20-24 rates ranged from 2.8 in 2012 to 22.2 in 2021&#10;•  Ages 25-29 rates ranged from 2.1 in 2012 to 32.4 in 2021&#10;•  Ages 30-34 rates ranged from 1.6 in 2012 to 30.6 in 2021&#10;•  Ages 35-44 rates ranged from 1.1 in 2012 to 23.7 in 2021&#10;•  Ages 45+ rates ranged from 0.3 in 2012 to 3.8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Age “Not Specified” ranged from 0% to 0.13% of cases for females in any given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for Males by Age 
Group (in years), California, 2012–2021</a:t>
            </a:r>
          </a:p>
        </p:txBody>
      </p:sp>
      <p:pic>
        <p:nvPicPr>
          <p:cNvPr id="3" name="Content 1" descr="2012-2021 trendline graph of male P&amp;S syphilis incidence rates by age group&#10;•  Ages 15-19 rates ranged from 5.6 in 2012 to 13.6 in 2021&#10;•  Ages 20-24 rates ranged from 29.3 in 2012 to 56.3 in 2021&#10;•  Ages 25-29 rates ranged from 34.9 in 2012 to 89.5 in 2021&#10;•  Ages 30-34 rates ranged from 29.2 in 2012 to 98 in 2021&#10;•  Ages 35-44 rates ranged from 25.1 in 2012 to 61.7 in 2021&#10;•  Ages 45+ rates ranged from 11.2 in 2012 to 19.3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Age “Not Specified” ranged from 0% to 0.06% of cases for males in any given year.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by Race/Ethnicity and
Gender, California, 2021</a:t>
            </a:r>
          </a:p>
        </p:txBody>
      </p:sp>
      <p:pic>
        <p:nvPicPr>
          <p:cNvPr id="3" name="Content 1" descr="Graph of 2021 P&amp;S syphilis incidence rates per 100,000 population by race ethnicity and gender&#10;•  American Indian/Alaska Native female rate 23.2, male rate 36.4&#10;•  Asian female rate 1.6, male rate 13.4&#10;•  Black female rate 25.9, male rate 81.0&#10;•  Hispanic female rate 9.2, male rate 34.0&#10;•  Native Hawaiian/Other Pacific Islander female rate 12.6, male rate 32.7&#10;•  White female rate 8.8, male rate 23.8&#10;•  Total female rate 10.7, male rate 33.9"/>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AI/AN = American Indian/Alaska Native; NHPI = Native Hawaiian/Other Pacific Islander.
Race/Ethnicity was “Not Specified” for 15.41% of female cases and 9.98% of male cases in 2021.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Female Incidence Rates by Race/Ethnicity and Age Group (in years), California, 2021</a:t>
            </a:r>
          </a:p>
        </p:txBody>
      </p:sp>
      <p:sp>
        <p:nvSpPr>
          <p:cNvPr id="7" name="axis_title"/>
          <p:cNvSpPr>
            <a:spLocks noGrp="1"/>
          </p:cNvSpPr>
          <p:nvPr>
            <p:ph sz="half" idx="14" hasCustomPrompt="1"/>
          </p:nvPr>
        </p:nvSpPr>
        <p:spPr>
          <a:xfrm>
            <a:off x="4870857" y="6268443"/>
            <a:ext cx="2217211" cy="256000"/>
          </a:xfrm>
        </p:spPr>
        <p:txBody>
          <a:bodyPr>
            <a:normAutofit fontScale="92500" lnSpcReduction="10000"/>
          </a:bodyPr>
          <a:lstStyle/>
          <a:p>
            <a:endParaRPr/>
          </a:p>
        </p:txBody>
      </p:sp>
      <p:pic>
        <p:nvPicPr>
          <p:cNvPr id="3" name="Content 1" descr="Black/African American female rate&#10;Ages 15-19 rate 30.2&#10;Ages 20-24 rate 80.8&#10;Ages 25-29 rate 81.9 &#10;Ages 30-34 rate 49.4&#10;Ages 35-44 rate 47 &#10;Ages 45+ rate 6.9"/>
          <p:cNvPicPr>
            <a:picLocks noGrp="1"/>
          </p:cNvPicPr>
          <p:nvPr>
            <p:ph sz="half" idx="2" hasCustomPrompt="1"/>
          </p:nvPr>
        </p:nvPicPr>
        <p:blipFill>
          <a:blip r:embed="rId3" cstate="print"/>
          <a:stretch>
            <a:fillRect/>
          </a:stretch>
        </p:blipFill>
        <p:spPr>
          <a:xfrm>
            <a:off x="279064" y="1441327"/>
            <a:ext cx="5449932" cy="4889668"/>
          </a:xfrm>
          <a:prstGeom prst="rect">
            <a:avLst/>
          </a:prstGeom>
        </p:spPr>
      </p:pic>
      <p:pic>
        <p:nvPicPr>
          <p:cNvPr id="4" name="Content 2" descr="Hispanic female rate&#10;Ages 15-19 rate 4.1&#10;Ages 20-24 rate 16.7&#10;Ages 25-29 rate 24.3&#10;Ages 30-34 rate 26.8 &#10;Ages 35-44 rate 18.2&#10;Ages 45+ rate 3.6"/>
          <p:cNvPicPr>
            <a:picLocks noGrp="1"/>
          </p:cNvPicPr>
          <p:nvPr>
            <p:ph sz="half" idx="10" hasCustomPrompt="1"/>
          </p:nvPr>
        </p:nvPicPr>
        <p:blipFill>
          <a:blip r:embed="rId4" cstate="print"/>
          <a:stretch>
            <a:fillRect/>
          </a:stretch>
        </p:blipFill>
        <p:spPr>
          <a:xfrm>
            <a:off x="5736087" y="1442709"/>
            <a:ext cx="2738571" cy="4889667"/>
          </a:xfrm>
          <a:prstGeom prst="rect">
            <a:avLst/>
          </a:prstGeom>
        </p:spPr>
      </p:pic>
      <p:pic>
        <p:nvPicPr>
          <p:cNvPr id="5" name="Content 3" descr="White female rate&#10;Ages 15-19 rate 5.0 &#10;Ages 20-24 rate 15.7&#10;Ages 25-29 rate 30.0&#10;Ages 30-34 rate 26.6&#10;Ages 35-44 rate 24.2 &#10;Ages 45+ rate 3.5"/>
          <p:cNvPicPr>
            <a:picLocks noGrp="1"/>
          </p:cNvPicPr>
          <p:nvPr>
            <p:ph sz="half" idx="12" hasCustomPrompt="1"/>
          </p:nvPr>
        </p:nvPicPr>
        <p:blipFill>
          <a:blip r:embed="rId5" cstate="print"/>
          <a:stretch>
            <a:fillRect/>
          </a:stretch>
        </p:blipFill>
        <p:spPr>
          <a:xfrm>
            <a:off x="8481932" y="1447991"/>
            <a:ext cx="2688920" cy="4889667"/>
          </a:xfrm>
          <a:prstGeom prst="rect">
            <a:avLst/>
          </a:prstGeom>
        </p:spPr>
      </p:pic>
      <p:pic>
        <p:nvPicPr>
          <p:cNvPr id="6" name="Content 4" descr="Percentage of race unknown&#10;Ages 15-19 rate 15.7&#10;Ages 20-24 rate 16.3&#10;Ages 25-29 rate 14.4&#10;Ages 30-34 rate 17.8&#10;Ages 35-44 rate 14.8&#10;Ages 45+ rate 14.4"/>
          <p:cNvPicPr>
            <a:picLocks noGrp="1"/>
          </p:cNvPicPr>
          <p:nvPr>
            <p:ph sz="half" idx="13" hasCustomPrompt="1"/>
          </p:nvPr>
        </p:nvPicPr>
        <p:blipFill>
          <a:blip r:embed="rId6" cstate="print"/>
          <a:stretch>
            <a:fillRect/>
          </a:stretch>
        </p:blipFill>
        <p:spPr>
          <a:xfrm>
            <a:off x="11177943" y="1447546"/>
            <a:ext cx="795119" cy="4889667"/>
          </a:xfrm>
          <a:prstGeom prst="rect">
            <a:avLst/>
          </a:prstGeom>
        </p:spPr>
      </p:pic>
      <p:sp>
        <p:nvSpPr>
          <p:cNvPr id="8" name="Footnote_Label"/>
          <p:cNvSpPr>
            <a:spLocks noGrp="1"/>
          </p:cNvSpPr>
          <p:nvPr>
            <p:ph sz="half" idx="11"/>
          </p:nvPr>
        </p:nvSpPr>
        <p:spPr>
          <a:xfrm>
            <a:off x="2653146" y="6491628"/>
            <a:ext cx="9162296" cy="365125"/>
          </a:xfrm>
        </p:spPr>
        <p:txBody>
          <a:bodyPr>
            <a:normAutofit fontScale="925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American Indian/Alaska Native and Native Hawaiian/Other Pacific Islander and race-specific data for ages 0-14 </a:t>
            </a:r>
            <a:r>
              <a:rPr lang="en-US" sz="1000" b="0" i="0" u="none" cap="none" dirty="0">
                <a:solidFill>
                  <a:srgbClr val="000000">
                    <a:alpha val="100000"/>
                  </a:srgbClr>
                </a:solidFill>
                <a:latin typeface="Tw Cen MT (Body)"/>
                <a:cs typeface="Tw Cen MT (Body)"/>
                <a:sym typeface="Tw Cen MT (Body)"/>
              </a:rPr>
              <a:t>were</a:t>
            </a:r>
            <a:r>
              <a:rPr sz="1000" b="0" i="0" u="none" cap="none" dirty="0">
                <a:solidFill>
                  <a:srgbClr val="000000">
                    <a:alpha val="100000"/>
                  </a:srgbClr>
                </a:solidFill>
                <a:latin typeface="Tw Cen MT (Body)"/>
                <a:cs typeface="Tw Cen MT (Body)"/>
                <a:sym typeface="Tw Cen MT (Body)"/>
              </a:rPr>
              <a:t> suppressed as per agency Data De-Identification Guidelines (DDG).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Male Incidence Rates by Race/Ethnicity and Age Group (in years), California, 2021</a:t>
            </a:r>
          </a:p>
        </p:txBody>
      </p:sp>
      <p:sp>
        <p:nvSpPr>
          <p:cNvPr id="7" name="axis_title"/>
          <p:cNvSpPr>
            <a:spLocks noGrp="1"/>
          </p:cNvSpPr>
          <p:nvPr>
            <p:ph sz="half" idx="14" hasCustomPrompt="1"/>
          </p:nvPr>
        </p:nvSpPr>
        <p:spPr>
          <a:xfrm>
            <a:off x="4870857" y="6268443"/>
            <a:ext cx="2217211" cy="256000"/>
          </a:xfrm>
        </p:spPr>
        <p:txBody>
          <a:bodyPr>
            <a:normAutofit fontScale="92500" lnSpcReduction="10000"/>
          </a:bodyPr>
          <a:lstStyle/>
          <a:p>
            <a:endParaRPr/>
          </a:p>
        </p:txBody>
      </p:sp>
      <p:pic>
        <p:nvPicPr>
          <p:cNvPr id="3" name="Content 1" descr="Black/African American male rate&#10;Ages 15-19 rate 35.1 (33.9 in tables)&#10;Ages 20-24 rate 141.8 (142.9 in tables)&#10;Ages 25-29 rate 195.4 (196.5 in tables)&#10;Ages 30-34 rate 242.1 &#10;Ages 35-44 rate 141.8&#10;Ages 45+ rate 38.8"/>
          <p:cNvPicPr>
            <a:picLocks noGrp="1"/>
          </p:cNvPicPr>
          <p:nvPr>
            <p:ph sz="half" idx="2" hasCustomPrompt="1"/>
          </p:nvPr>
        </p:nvPicPr>
        <p:blipFill>
          <a:blip r:embed="rId3" cstate="print"/>
          <a:stretch>
            <a:fillRect/>
          </a:stretch>
        </p:blipFill>
        <p:spPr>
          <a:xfrm>
            <a:off x="279064" y="1441327"/>
            <a:ext cx="5449932" cy="4889668"/>
          </a:xfrm>
          <a:prstGeom prst="rect">
            <a:avLst/>
          </a:prstGeom>
        </p:spPr>
      </p:pic>
      <p:pic>
        <p:nvPicPr>
          <p:cNvPr id="4" name="Content 2" descr="Hispanic male rate&#10;Ages 15-19 rate 14.7&#10;Ages 20-24 rate 54.6&#10;Ages 25-29 rate 87.3&#10;Ages 30-34 rate 92.2 (92.3 in tables)&#10;Ages 35-44 rate 55.4 (55.3 in tables)&#10;Ages 45+ rate 19.6 (19.7 in tables)"/>
          <p:cNvPicPr>
            <a:picLocks noGrp="1"/>
          </p:cNvPicPr>
          <p:nvPr>
            <p:ph sz="half" idx="10" hasCustomPrompt="1"/>
          </p:nvPr>
        </p:nvPicPr>
        <p:blipFill>
          <a:blip r:embed="rId4" cstate="print"/>
          <a:stretch>
            <a:fillRect/>
          </a:stretch>
        </p:blipFill>
        <p:spPr>
          <a:xfrm>
            <a:off x="5736087" y="1442709"/>
            <a:ext cx="2738571" cy="4889667"/>
          </a:xfrm>
          <a:prstGeom prst="rect">
            <a:avLst/>
          </a:prstGeom>
        </p:spPr>
      </p:pic>
      <p:pic>
        <p:nvPicPr>
          <p:cNvPr id="5" name="Content 3" descr="White male rate&#10;Ages 15-19 rate 5.6&#10;Ages 20-24 rate 29.6&#10;Ages 25-29 rate 55.1 (54.6)&#10;Ages 30-34 rate 72.9&#10;Ages 35-44 rate 51.4&#10;Ages 45+ rate 16.3"/>
          <p:cNvPicPr>
            <a:picLocks noGrp="1"/>
          </p:cNvPicPr>
          <p:nvPr>
            <p:ph sz="half" idx="12" hasCustomPrompt="1"/>
          </p:nvPr>
        </p:nvPicPr>
        <p:blipFill>
          <a:blip r:embed="rId5" cstate="print"/>
          <a:stretch>
            <a:fillRect/>
          </a:stretch>
        </p:blipFill>
        <p:spPr>
          <a:xfrm>
            <a:off x="8481932" y="1447991"/>
            <a:ext cx="2688920" cy="4889667"/>
          </a:xfrm>
          <a:prstGeom prst="rect">
            <a:avLst/>
          </a:prstGeom>
        </p:spPr>
      </p:pic>
      <p:pic>
        <p:nvPicPr>
          <p:cNvPr id="6" name="Content 4" descr="Percentage of race unknown&#10;Ages 15-19 rate 10.5&#10;Ages 20-24 rate 11.9&#10;Ages 25-29 rate 10.2&#10;Ages 30-34 rate 9.3&#10;Ages 35-44 rate 10.4&#10;Ages 45+ rate 8.7"/>
          <p:cNvPicPr>
            <a:picLocks noGrp="1"/>
          </p:cNvPicPr>
          <p:nvPr>
            <p:ph sz="half" idx="13" hasCustomPrompt="1"/>
          </p:nvPr>
        </p:nvPicPr>
        <p:blipFill>
          <a:blip r:embed="rId6" cstate="print"/>
          <a:stretch>
            <a:fillRect/>
          </a:stretch>
        </p:blipFill>
        <p:spPr>
          <a:xfrm>
            <a:off x="11177943" y="1447546"/>
            <a:ext cx="795119" cy="4889667"/>
          </a:xfrm>
          <a:prstGeom prst="rect">
            <a:avLst/>
          </a:prstGeom>
        </p:spPr>
      </p:pic>
      <p:sp>
        <p:nvSpPr>
          <p:cNvPr id="8" name="Footnote_Label"/>
          <p:cNvSpPr>
            <a:spLocks noGrp="1"/>
          </p:cNvSpPr>
          <p:nvPr>
            <p:ph sz="half" idx="11"/>
          </p:nvPr>
        </p:nvSpPr>
        <p:spPr>
          <a:xfrm>
            <a:off x="2653146" y="6491628"/>
            <a:ext cx="9162296" cy="365125"/>
          </a:xfrm>
        </p:spPr>
        <p:txBody>
          <a:bodyPr>
            <a:normAutofit fontScale="92500"/>
          </a:bodyPr>
          <a:lstStyle/>
          <a:p>
            <a:pPr marL="0" marR="0" algn="l">
              <a:lnSpc>
                <a:spcPct val="100000"/>
              </a:lnSpc>
              <a:spcBef>
                <a:spcPts val="0"/>
              </a:spcBef>
              <a:spcAft>
                <a:spcPts val="0"/>
              </a:spcAft>
              <a:buNone/>
            </a:pPr>
            <a:r>
              <a:rPr sz="1000" b="0" i="0" u="none" cap="none" dirty="0">
                <a:solidFill>
                  <a:srgbClr val="000000">
                    <a:alpha val="100000"/>
                  </a:srgbClr>
                </a:solidFill>
                <a:latin typeface="Tw Cen MT (Body)"/>
                <a:cs typeface="Tw Cen MT (Body)"/>
                <a:sym typeface="Tw Cen MT (Body)"/>
              </a:rPr>
              <a:t>American Indian/Alaska Native and Native Hawaiian/Other Pacific Islander and race-specific data for ages 0-14 </a:t>
            </a:r>
            <a:r>
              <a:rPr lang="en-US" sz="1000" b="0" i="0" u="none" cap="none" dirty="0">
                <a:solidFill>
                  <a:srgbClr val="000000">
                    <a:alpha val="100000"/>
                  </a:srgbClr>
                </a:solidFill>
                <a:latin typeface="Tw Cen MT (Body)"/>
                <a:cs typeface="Tw Cen MT (Body)"/>
                <a:sym typeface="Tw Cen MT (Body)"/>
              </a:rPr>
              <a:t>were</a:t>
            </a:r>
            <a:r>
              <a:rPr sz="1000" b="0" i="0" u="none" cap="none" dirty="0">
                <a:solidFill>
                  <a:srgbClr val="000000">
                    <a:alpha val="100000"/>
                  </a:srgbClr>
                </a:solidFill>
                <a:latin typeface="Tw Cen MT (Body)"/>
                <a:cs typeface="Tw Cen MT (Body)"/>
                <a:sym typeface="Tw Cen MT (Body)"/>
              </a:rPr>
              <a:t> suppressed as per agency Data De-Identification Guidelines (DDG).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for Females by 
Race/Ethnicity, California, 2012–2021</a:t>
            </a:r>
          </a:p>
        </p:txBody>
      </p:sp>
      <p:pic>
        <p:nvPicPr>
          <p:cNvPr id="3" name="Content 1" descr="2012-2021 trendline graph of female P&amp;S syphilis incidence rates by race/ethnicity&#10;•  AI/AN rates ranged from 0 in 2012 to 23.2 in 2021&#10;•  A/PI rates ranged from 0.2 in 2012 to 1.6 in 2021&#10;•  Black rates ranged from 3.5 in 2012 to 25.9 in 2021&#10;•  Hispanic rates ranged from 0.8 in 2012 to 9.2 in 2021&#10;•  Native Hawaiian/Pacific Islander rates ranged from 2.9 in 2012 to 12.6 in 2021&#10;•  White rates ranged from 0.5 in 2012 to 8.8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AI/AN = American Indian/Alaska Native; NHPI = Native Hawaiian/Other Pacific Islander.
Race/ethnicity “Not Specified” ranged from 3.42% to 15.41% of cases for females in any given year.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for Males by 
Race/Ethnicity, California, 2012–2021</a:t>
            </a:r>
          </a:p>
        </p:txBody>
      </p:sp>
      <p:pic>
        <p:nvPicPr>
          <p:cNvPr id="3" name="Content 1" descr="2012-2021 trendline graph of male P&amp;S syphilis incidence rates by race/ethnicity&#10;•  AI/AN rates ranged from 10.8 in 2012 to 36.4 in 2021&#10;•  A/PI rates ranged from 6.6 in 2012 to 13.4 in 2021&#10;•  Black rates ranged from 35.6 in 2012 to 81 in 2021&#10;•  Hispanic rates ranged from 13.5 in 2012 to 34 in 2021&#10;•  Native Hawaiian/Pacific Islander rates ranged from 19.2 in 2012 to 32.7 in 2021&#10;•  White rates ranged from 14.8 in 2012 to 23.8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AI/AN = American Indian/Alaska Native; NHPI = Native Hawaiian/Other Pacific Islander.
Race/ethnicity “Not Specified” ranged from 3.24% to 10.95% of cases for males in any given year.</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rPr dirty="0"/>
              <a:t>HIV Status among Primary &amp; Secondary Syphilis Men </a:t>
            </a:r>
            <a:r>
              <a:rPr lang="en-US" dirty="0"/>
              <a:t>Wh</a:t>
            </a:r>
            <a:r>
              <a:rPr dirty="0"/>
              <a:t>o Ha</a:t>
            </a:r>
            <a:r>
              <a:rPr lang="en-US" dirty="0"/>
              <a:t>d</a:t>
            </a:r>
            <a:r>
              <a:rPr dirty="0"/>
              <a:t> Sex with Men* Cases, California, 2021</a:t>
            </a:r>
          </a:p>
        </p:txBody>
      </p:sp>
      <p:pic>
        <p:nvPicPr>
          <p:cNvPr id="3" name="Content 1" descr="Pie chart of HIV status among P&amp;S syphilis MSM 2021 cases, N=3,406 excluding unknown and refused to state status&#10;•  42% HIV positive&#10;•  58% HIV negative&#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MSM includes Men who had sex with Men only.
N does not include HIV status unknown or refused to state: 299 cases in 2021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Incidence Rates of Chlamydia, Gonorrhea, Early Syphilis*,and HIV/AIDS by Race/Ethnicity and Gender, California, 2021</a:t>
            </a:r>
          </a:p>
        </p:txBody>
      </p:sp>
      <p:pic>
        <p:nvPicPr>
          <p:cNvPr id="3" name="sg1" descr="Graph of 2021 chlamydia incidence rates per 100,000 population by race/ethnicity and gender&#10;•  American Indian/Alaska Native female rate 209.6, male rate 194.8&#10;•  Asian female rate 83.1, male rate 93.3&#10;•  Black female rate 675.0, male rate 616.5&#10;•  Hispanic female rate 280.7, male rate 167.3&#10;•  Native Hawaiian/Other Pacific Islander female rate 432.0, male rate 276.9&#10;•  White female rate 136.5, male rate 133.2"/>
          <p:cNvPicPr>
            <a:picLocks noGrp="1"/>
          </p:cNvPicPr>
          <p:nvPr>
            <p:ph idx="1"/>
          </p:nvPr>
        </p:nvPicPr>
        <p:blipFill>
          <a:blip r:embed="rId3" cstate="print"/>
          <a:stretch>
            <a:fillRect/>
          </a:stretch>
        </p:blipFill>
        <p:spPr>
          <a:xfrm>
            <a:off x="512978" y="1442184"/>
            <a:ext cx="5343335" cy="2331553"/>
          </a:xfrm>
          <a:prstGeom prst="rect">
            <a:avLst/>
          </a:prstGeom>
        </p:spPr>
      </p:pic>
      <p:pic>
        <p:nvPicPr>
          <p:cNvPr id="5" name="sg3" descr="Graph of 2021 early syphilis incidence rates per 100,000 population by race ethnicity and gender&#10;•  American Indian/Alaska Native female rate 31.3, male rate 55.1&#10;•  Asian female rate 3.2, male rate 27.9&#10;•  Black female rate 48.7, male rate 160.5&#10;•  Hispanic female rate 19.0, male rate 72.9&#10;•  Native Hawaiian/Other Pacific Islander female rate 16.8, male rate 51.1&#10;•  White female rate 13.7, male rate 47.5"/>
          <p:cNvPicPr>
            <a:picLocks noGrp="1"/>
          </p:cNvPicPr>
          <p:nvPr>
            <p:ph idx="17"/>
          </p:nvPr>
        </p:nvPicPr>
        <p:blipFill>
          <a:blip r:embed="rId4" cstate="print"/>
          <a:stretch>
            <a:fillRect/>
          </a:stretch>
        </p:blipFill>
        <p:spPr>
          <a:xfrm>
            <a:off x="6352305" y="1434863"/>
            <a:ext cx="5343332" cy="2331553"/>
          </a:xfrm>
          <a:prstGeom prst="rect">
            <a:avLst/>
          </a:prstGeom>
        </p:spPr>
      </p:pic>
      <p:pic>
        <p:nvPicPr>
          <p:cNvPr id="4" name="sg2" descr="Graph of 2021 gonorrhea incidence rates per 100,000 population by race ethnicity and gender&#10;•  American Indian/Alaska Native female rate 160.9, male rate 242.9&#10;•  Asian female rate 23.7, male rate 89.4&#10;•  Black female rate 397.3, male rate 788.1&#10;•  Hispanic female rate 104.3, male rate 185.3&#10;•  Native Hawaiian/Other Pacific Islander female rate 169.7, male rate 279.7&#10;•  White female rate 67.0, male rate 152.1"/>
          <p:cNvPicPr>
            <a:picLocks noGrp="1"/>
          </p:cNvPicPr>
          <p:nvPr>
            <p:ph idx="11"/>
          </p:nvPr>
        </p:nvPicPr>
        <p:blipFill>
          <a:blip r:embed="rId5" cstate="print"/>
          <a:stretch>
            <a:fillRect/>
          </a:stretch>
        </p:blipFill>
        <p:spPr>
          <a:xfrm>
            <a:off x="512978" y="3805994"/>
            <a:ext cx="5343332" cy="2297938"/>
          </a:xfrm>
          <a:prstGeom prst="rect">
            <a:avLst/>
          </a:prstGeom>
        </p:spPr>
      </p:pic>
      <p:pic>
        <p:nvPicPr>
          <p:cNvPr id="6" name="sg4" descr="Graph of 2021 HIV/AIDS (diagnosed in 2020) incidence rates per 100,000 population by race ethnicity and gender&#10;•  American Indian/Alaska Native female rate 1.2, male rate 11.7&#10;•  Asian female rate 0.7, male rate 7.9&#10;•  Black female rate 11.2, male rate 49.7&#10;•  Hispanic female rate 2.3, male rate 22.9&#10;•  Native Hawaiian/Other Pacific Islander female rate 5.6, male rate 11.3&#10;•  White female rate 2.0, male rate 10.6"/>
          <p:cNvPicPr>
            <a:picLocks noGrp="1"/>
          </p:cNvPicPr>
          <p:nvPr>
            <p:ph idx="12"/>
          </p:nvPr>
        </p:nvPicPr>
        <p:blipFill>
          <a:blip r:embed="rId6" cstate="print"/>
          <a:stretch>
            <a:fillRect/>
          </a:stretch>
        </p:blipFill>
        <p:spPr>
          <a:xfrm>
            <a:off x="6352305" y="3801445"/>
            <a:ext cx="5343332" cy="2297938"/>
          </a:xfrm>
          <a:prstGeom prst="rect">
            <a:avLst/>
          </a:prstGeom>
        </p:spPr>
      </p:pic>
      <p:sp>
        <p:nvSpPr>
          <p:cNvPr id="7" name="Footnote_Label"/>
          <p:cNvSpPr>
            <a:spLocks noGrp="1"/>
          </p:cNvSpPr>
          <p:nvPr>
            <p:ph idx="16"/>
          </p:nvPr>
        </p:nvSpPr>
        <p:spPr>
          <a:xfrm>
            <a:off x="2562225" y="6394580"/>
            <a:ext cx="8497661" cy="428309"/>
          </a:xfrm>
        </p:spPr>
        <p:txBody>
          <a:bodyPr>
            <a:normAutofit lnSpcReduction="10000"/>
          </a:bodyPr>
          <a:lstStyle/>
          <a:p>
            <a:pPr marL="0" marR="0" algn="ctr">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AI/AN = American Indian/Alaska Native, NHPI = Native Hawaiian/Other Pacific Islander.
* Early syphilis includes primary, secondary, and early non-primary non-secondary syphilis.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Percent of Interviewed Primary &amp; Secondary Syphilis Men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Ha</a:t>
            </a:r>
            <a:r>
              <a:rPr lang="en-US" sz="2500" b="0" i="0" u="none" cap="none" dirty="0">
                <a:solidFill>
                  <a:srgbClr val="FFFFFF">
                    <a:alpha val="100000"/>
                  </a:srgbClr>
                </a:solidFill>
                <a:latin typeface="Tw Cen MT (Headings)"/>
                <a:cs typeface="Tw Cen MT (Headings)"/>
                <a:sym typeface="Tw Cen MT (Headings)"/>
              </a:rPr>
              <a:t>d</a:t>
            </a:r>
            <a:r>
              <a:rPr sz="2500" b="0" i="0" u="none" cap="none" dirty="0">
                <a:solidFill>
                  <a:srgbClr val="FFFFFF">
                    <a:alpha val="100000"/>
                  </a:srgbClr>
                </a:solidFill>
                <a:latin typeface="Tw Cen MT (Headings)"/>
                <a:cs typeface="Tw Cen MT (Headings)"/>
                <a:sym typeface="Tw Cen MT (Headings)"/>
              </a:rPr>
              <a:t> Sex with Men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Meeting Sex Partners at Specified Venues, California, 2012–2021</a:t>
            </a:r>
          </a:p>
        </p:txBody>
      </p:sp>
      <p:pic>
        <p:nvPicPr>
          <p:cNvPr id="3" name="Content 1" descr="2012-2021 trendline graph of venues for interviewed P&amp;S syphilis MSM cases&#10;•  Internet percents ranged from 42.3% in 2012 to 43.1% in 2021&#10;•  Bathhouses/Sex Clubs percents ranged from 9.8% in 2012 to 1.4% in 2021&#10;•  Bars/Clubs percents ranged from 21.7% in 2012 to 5.8%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MSM includes Men who had sex with Men only.</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Percent of Interviewed Primary &amp; Secondary Syphilis Men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Ha</a:t>
            </a:r>
            <a:r>
              <a:rPr lang="en-US" sz="2500" b="0" i="0" u="none" cap="none" dirty="0">
                <a:solidFill>
                  <a:srgbClr val="FFFFFF">
                    <a:alpha val="100000"/>
                  </a:srgbClr>
                </a:solidFill>
                <a:latin typeface="Tw Cen MT (Headings)"/>
                <a:cs typeface="Tw Cen MT (Headings)"/>
                <a:sym typeface="Tw Cen MT (Headings)"/>
              </a:rPr>
              <a:t>d</a:t>
            </a:r>
            <a:r>
              <a:rPr sz="2500" b="0" i="0" u="none" cap="none" dirty="0">
                <a:solidFill>
                  <a:srgbClr val="FFFFFF">
                    <a:alpha val="100000"/>
                  </a:srgbClr>
                </a:solidFill>
                <a:latin typeface="Tw Cen MT (Headings)"/>
                <a:cs typeface="Tw Cen MT (Headings)"/>
                <a:sym typeface="Tw Cen MT (Headings)"/>
              </a:rPr>
              <a:t> Sex with Women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Meeting Sex Partners at Specified Venues, California, 2012–2021</a:t>
            </a:r>
          </a:p>
        </p:txBody>
      </p:sp>
      <p:pic>
        <p:nvPicPr>
          <p:cNvPr id="3" name="Content 1" descr="2012-2021 trendline graph of venues for interviewed P&amp;S syphilis MSW cases&#10;•  Internet percents ranged from 5.3% in 2012 to 8.7% in 2021&#10;•  Bathhouses/Sex Clubs percents ranged from 0.4% in 2012 to 0% in 2021&#10;•  Bars/Clubs percents ranged from 19.2% in 2012 to 5.2% in 2021&#10;"/>
          <p:cNvPicPr>
            <a:picLocks noGrp="1"/>
          </p:cNvPicPr>
          <p:nvPr>
            <p:ph idx="1"/>
          </p:nvPr>
        </p:nvPicPr>
        <p:blipFill>
          <a:blip r:embed="rId3" cstate="print"/>
          <a:stretch>
            <a:fillRect/>
          </a:stretch>
        </p:blipFill>
        <p:spPr>
          <a:xfrm>
            <a:off x="414670" y="1533805"/>
            <a:ext cx="11387470" cy="4630718"/>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Percent of Interviewed Primary &amp; Secondary Syphilis Female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Meeting Sex Partners at Specified Venues, California, 2012–2021</a:t>
            </a:r>
          </a:p>
        </p:txBody>
      </p:sp>
      <p:pic>
        <p:nvPicPr>
          <p:cNvPr id="3" name="Content 1" descr="2012-2021 trendline graph of venues for interviewed P&amp;S syphilis female cases&#10;•  Internet percents ranged from 5.3% in 2012 to 5.5% in 2021&#10;•  Bars/Clubs percents ranged from 11.5% in 2012 to 1.7% in 2021"/>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Bathhouses/Sex Clubs have been excluded as each year were 0% of cases.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pPr marL="0" marR="0" algn="l">
              <a:lnSpc>
                <a:spcPct val="100000"/>
              </a:lnSpc>
              <a:spcBef>
                <a:spcPts val="0"/>
              </a:spcBef>
              <a:spcAft>
                <a:spcPts val="0"/>
              </a:spcAft>
              <a:buNone/>
            </a:pPr>
            <a:r>
              <a:rPr sz="2500" b="0" i="0" u="none" cap="none" dirty="0">
                <a:solidFill>
                  <a:srgbClr val="FFFFFF">
                    <a:alpha val="100000"/>
                  </a:srgbClr>
                </a:solidFill>
                <a:latin typeface="Tw Cen MT (Headings)"/>
                <a:cs typeface="Tw Cen MT (Headings)"/>
                <a:sym typeface="Tw Cen MT (Headings)"/>
              </a:rPr>
              <a:t>Percent of Interviewed Primary &amp; Secondary Syphilis Cases </a:t>
            </a:r>
            <a:r>
              <a:rPr lang="en-US" sz="2500" b="0" i="0" u="none" cap="none" dirty="0">
                <a:solidFill>
                  <a:srgbClr val="FFFFFF">
                    <a:alpha val="100000"/>
                  </a:srgbClr>
                </a:solidFill>
                <a:latin typeface="Tw Cen MT (Headings)"/>
                <a:cs typeface="Tw Cen MT (Headings)"/>
                <a:sym typeface="Tw Cen MT (Headings)"/>
              </a:rPr>
              <a:t>W</a:t>
            </a:r>
            <a:r>
              <a:rPr sz="2500" b="0" i="0" u="none" cap="none" dirty="0">
                <a:solidFill>
                  <a:srgbClr val="FFFFFF">
                    <a:alpha val="100000"/>
                  </a:srgbClr>
                </a:solidFill>
                <a:latin typeface="Tw Cen MT (Headings)"/>
                <a:cs typeface="Tw Cen MT (Headings)"/>
                <a:sym typeface="Tw Cen MT (Headings)"/>
              </a:rPr>
              <a:t>ho Reported Methamphetamine Use, by Gender and Gender of Sex Partners, California, 2012-2021</a:t>
            </a:r>
          </a:p>
        </p:txBody>
      </p:sp>
      <p:pic>
        <p:nvPicPr>
          <p:cNvPr id="3" name="Content 1" descr="2012-2021 trendline graph of reported meth use among interviewed P&amp;S syphilis cases by sexual orientation&#10;•  MSM only meth use percents ranged from 15.9% in 2012 to 8.4% in 2021&#10;•  MSW meth use percents ranged from 12.6% in 2012 to 16.4% in 2021&#10;•  MSMW meth use percents ranged from 19.2% in 2012 to 15.6% in 2021&#10;•  Female meth use percents ranged from 21.4% in 2012 to 18.2%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MSM includes Men who report only Men as the gender of their sex partners;
MSMW includes Men who report both Men and Women as the gender of their sex partners;
MSW includes Men who report only Women as the gender of their sex partners;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for Males by Gender of Sex Partners, California, 2012-2021</a:t>
            </a:r>
          </a:p>
        </p:txBody>
      </p:sp>
      <p:pic>
        <p:nvPicPr>
          <p:cNvPr id="3" name="Content 1" descr="2012-2021 trendline graph of P&amp;S syphilis rates for males by gender of sex partners&#10;•  MSM &amp; MSMW rates ranged from 209.5 in 2012 to 330.8 in 2021&#10;•  All Males rates ranged from 14.8 in 2012 to 33.9 in 2021&#10;•  Non-MSM rates ranged from 3.1 in 2012 to 15.9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normAutofit lnSpcReduction="10000"/>
          </a:bodyPr>
          <a:lstStyle/>
          <a:p>
            <a:pPr marL="0" marR="0" algn="l">
              <a:lnSpc>
                <a:spcPct val="100000"/>
              </a:lnSpc>
              <a:spcBef>
                <a:spcPts val="0"/>
              </a:spcBef>
              <a:spcAft>
                <a:spcPts val="0"/>
              </a:spcAft>
              <a:buNone/>
            </a:pPr>
            <a:r>
              <a:rPr sz="1000" b="0" i="0" u="none" cap="none">
                <a:solidFill>
                  <a:srgbClr val="000000">
                    <a:alpha val="100000"/>
                  </a:srgbClr>
                </a:solidFill>
                <a:latin typeface="Tw Cen MT (Body)"/>
                <a:cs typeface="Tw Cen MT (Body)"/>
                <a:sym typeface="Tw Cen MT (Body)"/>
              </a:rPr>
              <a:t>MSM includes Men who had sex with Men only. MSMW includes Men who had sex with both Men and Women.
Estimates for MSM population were calculated from the American Community Survey (ACS) data (2009-2013) and estimated to be 5.7% of the Male population in California.
Grey et al. Estimating the Population Sizes of Men Who Have Sex With Men in US States and Counties Using Data From the American Community Survey. 2016. JMIR Public Health Surveillance. https://publichealth.jmir.org/2016/1/e14/</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Primary &amp; Secondary Syphilis Incidence Rates by Gender Identity, California, 2016-2021</a:t>
            </a:r>
          </a:p>
        </p:txBody>
      </p:sp>
      <p:pic>
        <p:nvPicPr>
          <p:cNvPr id="3" name="Content 1" descr="2016-2021 trendline graph of P&amp;S syphilis rates by gender identity&#10;•  Transgender Women rates ranged from 42.1 in 2016 to 128.3 in 2021&#10;•  Cisgender Men rates ranged from 26.3 in 2016 to 34 in 2021&#10;•  Cisgender Women rates ranged from 3.7 in 2016 to 10.1 in 2021&#10;•  Transgender Men rates ranged from 2 in 2016 to 9.9 in 2021&#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Transgender population estimates were calculated using Herman, J.L., Flores, A.R., O’Neill, K.K. (2022). How Many Adults and Youth Identify as Transgender in the United States? The Williams Institute, UCLA School of Law</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070" y="1754631"/>
            <a:ext cx="11057860" cy="2078037"/>
          </a:xfrm>
        </p:spPr>
        <p:txBody>
          <a:bodyPr/>
          <a:lstStyle/>
          <a:p>
            <a:r>
              <a:t>Early Syphilis</a:t>
            </a:r>
          </a:p>
        </p:txBody>
      </p:sp>
      <p:sp>
        <p:nvSpPr>
          <p:cNvPr id="3" name="rev_date"/>
          <p:cNvSpPr>
            <a:spLocks noGrp="1"/>
          </p:cNvSpPr>
          <p:nvPr>
            <p:ph/>
          </p:nvPr>
        </p:nvSpPr>
        <p:spPr>
          <a:xfrm>
            <a:off x="9739921" y="6221088"/>
            <a:ext cx="2320444" cy="439634"/>
          </a:xfrm>
        </p:spPr>
        <p:txBody>
          <a:bodyPr/>
          <a:lstStyle/>
          <a:p>
            <a:pPr marL="0" marR="0" algn="ctr">
              <a:lnSpc>
                <a:spcPct val="100000"/>
              </a:lnSpc>
              <a:spcBef>
                <a:spcPts val="0"/>
              </a:spcBef>
              <a:spcAft>
                <a:spcPts val="0"/>
              </a:spcAft>
              <a:buNone/>
            </a:pPr>
            <a:r>
              <a:rPr sz="1400" b="0" i="0" u="none" cap="none">
                <a:solidFill>
                  <a:srgbClr val="0070C0">
                    <a:alpha val="100000"/>
                  </a:srgbClr>
                </a:solidFill>
                <a:latin typeface="Tw Cen MT (Body)"/>
                <a:cs typeface="Tw Cen MT (Body)"/>
                <a:sym typeface="Tw Cen MT (Body)"/>
              </a:rPr>
              <a:t>(Revised 02/2023)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California versus United States 
Incidence Rates, 1941–2021</a:t>
            </a:r>
          </a:p>
        </p:txBody>
      </p:sp>
      <p:pic>
        <p:nvPicPr>
          <p:cNvPr id="3" name="Content 1" descr="1941-2021 trendline graph of early syphilis California versus United States incidence rates (per 100,000 population)&#10;•  California rates have had increases and decreases over time, starting at 123.4 in 1941, hitting a high of 136.1 in 1946, then a new low of 2.0 in 2000; the 2021 rate was 43.9&#10;•  United States rates have similarly had increases and decreases over time, starting at 134.3 in 1941, hitting a high of 179.8 in 1943, then a new low of 5.1 in 2001; the 2021 rate was 31.0"/>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r>
              <a:t>	* Early syphilis includes primary, secondary, and early non-primary non-secondary syphilis.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Case Counts and Incidence Rates by 
County, California, 2021</a:t>
            </a:r>
          </a:p>
        </p:txBody>
      </p:sp>
      <p:pic>
        <p:nvPicPr>
          <p:cNvPr id="3" name="Content 1" descr="Map of 2021 early syphilis case counts for California’s 58 counties in 4 categories:&#10;•  0 cases reported includes Alpine, Mono, Sierra&#10;•  1-19 cases include Amador, Calaveras, Colusa, Del Norte, Glenn, Inyo, Lassen, Mariposa, Modoc, Nevada, Plumas, San Benito, Trinity, Tuolumne&#10;•  20-149 cases include Butte, El Dorado, Humboldt, Imperial, Kings, Lake, Madera, Marin, Mendocino, Merced, Monterey, Napa, Placer, San Luis Obispo, San Mateo, Santa Barbara, Santa Cruz, Shasta, Siskiyou, Sonoma, Sutter, Tehama, Yolo, Yuba  &#10;•  150+ cases include Alameda, Contra Costa, Fresno, Kern, Los Angeles, Orange, Riverside, Sacramento, San Bernardino, San Diego, San Francisco, San Joaquin, Santa Clara, Solano, Stanislaus, Tulare, Ventura"/>
          <p:cNvPicPr>
            <a:picLocks noGrp="1"/>
          </p:cNvPicPr>
          <p:nvPr>
            <p:ph sz="half" idx="1"/>
          </p:nvPr>
        </p:nvPicPr>
        <p:blipFill>
          <a:blip r:embed="rId3" cstate="print"/>
          <a:stretch>
            <a:fillRect/>
          </a:stretch>
        </p:blipFill>
        <p:spPr>
          <a:xfrm>
            <a:off x="2434555" y="1442808"/>
            <a:ext cx="4407408" cy="5401338"/>
          </a:xfrm>
          <a:prstGeom prst="rect">
            <a:avLst/>
          </a:prstGeom>
        </p:spPr>
      </p:pic>
      <p:pic>
        <p:nvPicPr>
          <p:cNvPr id="4" name="Content 2" descr="Map of 2021 early syphilis incidence rates (per 100,000 population) for California’s 58 counties in 5 categories:&#10;•  0 cases reported include Alpine, Mono, Sierra&#10;•  &lt;10 rates include Calaveras, Lassen, Nevada, San Luis Obispo &#10;•  10-19.9 rates include Amador, Del Norte, El Dorado, Imperial, Inyo, Marin, Mariposa, Monterey, Placer, Plumas, San Benito, San Mateo, Santa Barbara, Tuolumne&#10;•  20-29.9 rates include Alameda, Colusa, Contra Costa, Glenn, Kings, Madera, Mendocino, Modoc, Orange, Santa Clara, Sonoma, Ventura, Yolo&#10;•  30+ rates include Butte, Fresno, Humboldt, Kern, Lake, Los Angeles, Merced, Napa, Riverside, Sacramento, San Bernardino, San Diego, San Francisco, San Joaquin, Santa Cruz, Shasta, Siskiyou, Solano, Stanislaus, Sutter, Tehama, Trinity, Tulare, Yuba"/>
          <p:cNvPicPr>
            <a:picLocks noGrp="1"/>
          </p:cNvPicPr>
          <p:nvPr>
            <p:ph sz="half" idx="2"/>
          </p:nvPr>
        </p:nvPicPr>
        <p:blipFill>
          <a:blip r:embed="rId4" cstate="print"/>
          <a:stretch>
            <a:fillRect/>
          </a:stretch>
        </p:blipFill>
        <p:spPr>
          <a:xfrm>
            <a:off x="6590023" y="1442808"/>
            <a:ext cx="4407408" cy="5401338"/>
          </a:xfrm>
          <a:prstGeom prst="rect">
            <a:avLst/>
          </a:prstGeom>
        </p:spPr>
      </p:pic>
      <p:sp>
        <p:nvSpPr>
          <p:cNvPr id="7" name="Footnote_Label"/>
          <p:cNvSpPr>
            <a:spLocks noGrp="1"/>
          </p:cNvSpPr>
          <p:nvPr>
            <p:ph sz="half" idx="12"/>
          </p:nvPr>
        </p:nvSpPr>
        <p:spPr>
          <a:xfrm>
            <a:off x="2560321" y="6509063"/>
            <a:ext cx="9283336" cy="338327"/>
          </a:xfrm>
        </p:spPr>
        <p:txBody>
          <a:bodyPr/>
          <a:lstStyle/>
          <a:p>
            <a:pPr marL="0" marR="0" algn="ctr">
              <a:lnSpc>
                <a:spcPct val="100000"/>
              </a:lnSpc>
              <a:spcBef>
                <a:spcPts val="0"/>
              </a:spcBef>
              <a:spcAft>
                <a:spcPts val="0"/>
              </a:spcAft>
              <a:buNone/>
            </a:pPr>
            <a:r>
              <a:t>* Early syphilis includes primary, secondary, and early non-primary non-secondary syphilis.</a:t>
            </a:r>
          </a:p>
        </p:txBody>
      </p:sp>
      <p:sp>
        <p:nvSpPr>
          <p:cNvPr id="5" name="TextBox 1">
            <a:extLst>
              <a:ext uri="{C183D7F6-B498-43B3-948B-1728B52AA6E4}">
                <adec:decorative xmlns:adec="http://schemas.microsoft.com/office/drawing/2017/decorative" val="1"/>
              </a:ext>
            </a:extLst>
          </p:cNvPr>
          <p:cNvSpPr>
            <a:spLocks noGrp="1"/>
          </p:cNvSpPr>
          <p:nvPr>
            <p:ph/>
          </p:nvPr>
        </p:nvSpPr>
        <p:spPr>
          <a:xfrm>
            <a:off x="2594959" y="1624995"/>
            <a:ext cx="3866003" cy="338328"/>
          </a:xfrm>
        </p:spPr>
        <p:txBody>
          <a:bodyPr/>
          <a:lstStyle/>
          <a:p>
            <a:pPr marL="0" marR="0" algn="l">
              <a:lnSpc>
                <a:spcPct val="100000"/>
              </a:lnSpc>
              <a:spcBef>
                <a:spcPts val="0"/>
              </a:spcBef>
              <a:spcAft>
                <a:spcPts val="0"/>
              </a:spcAft>
              <a:buNone/>
            </a:pPr>
            <a:r>
              <a:rPr sz="1400" b="1" i="0" u="none" cap="none" dirty="0">
                <a:solidFill>
                  <a:srgbClr val="4F259C">
                    <a:alpha val="100000"/>
                  </a:srgbClr>
                </a:solidFill>
                <a:latin typeface="Arial"/>
                <a:cs typeface="Arial"/>
                <a:sym typeface="Arial"/>
              </a:rPr>
              <a:t>Early Syphilis Cases</a:t>
            </a:r>
          </a:p>
        </p:txBody>
      </p:sp>
      <p:sp>
        <p:nvSpPr>
          <p:cNvPr id="6" name="TextBox 2">
            <a:extLst>
              <a:ext uri="{C183D7F6-B498-43B3-948B-1728B52AA6E4}">
                <adec:decorative xmlns:adec="http://schemas.microsoft.com/office/drawing/2017/decorative" val="1"/>
              </a:ext>
            </a:extLst>
          </p:cNvPr>
          <p:cNvSpPr>
            <a:spLocks noGrp="1"/>
          </p:cNvSpPr>
          <p:nvPr>
            <p:ph/>
          </p:nvPr>
        </p:nvSpPr>
        <p:spPr>
          <a:xfrm>
            <a:off x="6732700" y="1624995"/>
            <a:ext cx="3883738" cy="338328"/>
          </a:xfrm>
        </p:spPr>
        <p:txBody>
          <a:bodyPr/>
          <a:lstStyle/>
          <a:p>
            <a:pPr marL="0" marR="0" algn="l">
              <a:lnSpc>
                <a:spcPct val="100000"/>
              </a:lnSpc>
              <a:spcBef>
                <a:spcPts val="0"/>
              </a:spcBef>
              <a:spcAft>
                <a:spcPts val="0"/>
              </a:spcAft>
              <a:buNone/>
            </a:pPr>
            <a:r>
              <a:rPr sz="1400" b="1" i="0" u="none" cap="none">
                <a:solidFill>
                  <a:srgbClr val="4F259C">
                    <a:alpha val="100000"/>
                  </a:srgbClr>
                </a:solidFill>
                <a:latin typeface="Arial"/>
                <a:cs typeface="Arial"/>
                <a:sym typeface="Arial"/>
              </a:rPr>
              <a:t>Early Syphilis Rates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3" y="417096"/>
            <a:ext cx="11710737" cy="1016850"/>
          </a:xfrm>
        </p:spPr>
        <p:txBody>
          <a:bodyPr/>
          <a:lstStyle/>
          <a:p>
            <a:r>
              <a:t>Early Syphilis*, Ranked Incidence Rates by County, California, 2021</a:t>
            </a:r>
          </a:p>
        </p:txBody>
      </p:sp>
      <p:pic>
        <p:nvPicPr>
          <p:cNvPr id="3" name="Content 1" descr="Ranking bar chart of 2021 early syphilis incidence rates (per 100,000 population) with the highest rate in San Francisco at 147.2 and the lowest non-zero in Calaveras at 4.4.  The 3 counties with no cases include Alpine, Mono, Sierra. There were 14 counties above the overall state rate of 43.9.  In descending rate order, those counties were San Francisco, Lake, Yuba, Stanislaus, Sutter, Los Angeles, Butte, Tehama, Kern, Shasta, Siskiyou, San Joaquin, Sacramento, Fresno."/>
          <p:cNvPicPr>
            <a:picLocks noGrp="1"/>
          </p:cNvPicPr>
          <p:nvPr>
            <p:ph idx="1"/>
          </p:nvPr>
        </p:nvPicPr>
        <p:blipFill>
          <a:blip r:embed="rId3" cstate="print"/>
          <a:stretch>
            <a:fillRect/>
          </a:stretch>
        </p:blipFill>
        <p:spPr>
          <a:xfrm>
            <a:off x="414670" y="1533805"/>
            <a:ext cx="11387470" cy="4630718"/>
          </a:xfrm>
          <a:prstGeom prst="rect">
            <a:avLst/>
          </a:prstGeom>
        </p:spPr>
      </p:pic>
      <p:sp>
        <p:nvSpPr>
          <p:cNvPr id="4" name="Footnote_Label"/>
          <p:cNvSpPr>
            <a:spLocks noGrp="1"/>
          </p:cNvSpPr>
          <p:nvPr>
            <p:ph idx="10"/>
          </p:nvPr>
        </p:nvSpPr>
        <p:spPr>
          <a:xfrm>
            <a:off x="2513045" y="6176963"/>
            <a:ext cx="9355494" cy="671257"/>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Tw Cen MT (Body)"/>
                <a:cs typeface="Tw Cen MT (Body)"/>
                <a:sym typeface="Tw Cen MT (Body)"/>
              </a:rPr>
              <a:t>* Early syphilis includes primary, secondary, and early non-primary non-secondary syphilis. 
This figure excludes counties with zero cases (3 counties had zero cases in 2021)</a:t>
            </a:r>
          </a:p>
        </p:txBody>
      </p:sp>
    </p:spTree>
  </p:cSld>
  <p:clrMapOvr>
    <a:masterClrMapping/>
  </p:clrMapOvr>
</p:sld>
</file>

<file path=ppt/theme/theme1.xml><?xml version="1.0" encoding="utf-8"?>
<a:theme xmlns:a="http://schemas.openxmlformats.org/drawingml/2006/main" name="Main_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6">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lIns="92824" tIns="46412" rIns="92824" bIns="46412">
        <a:spAutoFit/>
      </a:bodyPr>
      <a:lstStyle>
        <a:defPPr algn="l" eaLnBrk="1" hangingPunct="1">
          <a:spcBef>
            <a:spcPct val="30000"/>
          </a:spcBef>
          <a:defRPr sz="1400" dirty="0">
            <a:latin typeface="+mn-lt"/>
          </a:defRPr>
        </a:defPPr>
      </a:lstStyle>
    </a:txDef>
  </a:objectDefaults>
  <a:extraClrSchemeLst/>
  <a:extLst>
    <a:ext uri="{05A4C25C-085E-4340-85A3-A5531E510DB2}">
      <thm15:themeFamily xmlns:thm15="http://schemas.microsoft.com/office/thememl/2012/main" name="Green bar" id="{931CF33B-DA12-49D0-A08C-7CF8ADF7749C}" vid="{DC3BCDF0-5161-4A61-9411-AA0FF5E6BA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DPH Document" ma:contentTypeID="0x0101002CC577673628EB48993F371F1850BF7D003E18CAC0E743194EA29E89F4611861B3" ma:contentTypeVersion="4" ma:contentTypeDescription="Create a new document." ma:contentTypeScope="" ma:versionID="322f02379ad10f210e08a64c252df73d">
  <xsd:schema xmlns:xsd="http://www.w3.org/2001/XMLSchema" xmlns:xs="http://www.w3.org/2001/XMLSchema" xmlns:p="http://schemas.microsoft.com/office/2006/metadata/properties" xmlns:ns1="http://schemas.microsoft.com/sharepoint/v3" xmlns:ns2="a48324c4-7d20-48d3-8188-32763737222b" targetNamespace="http://schemas.microsoft.com/office/2006/metadata/properties" ma:root="true" ma:fieldsID="f565ecd89d5927accf21e815673962b2" ns1:_="" ns2:_="">
    <xsd:import namespace="http://schemas.microsoft.com/sharepoint/v3"/>
    <xsd:import namespace="a48324c4-7d20-48d3-8188-32763737222b"/>
    <xsd:element name="properties">
      <xsd:complexType>
        <xsd:sequence>
          <xsd:element name="documentManagement">
            <xsd:complexType>
              <xsd:all>
                <xsd:element ref="ns2:kcdf3820fa7642e8be4bb4902ce9671f" minOccurs="0"/>
                <xsd:element ref="ns2:TaxCatchAll" minOccurs="0"/>
                <xsd:element ref="ns2:TaxCatchAllLabel" minOccurs="0"/>
                <xsd:element ref="ns2:off2d280d04f435e8ad65f64297220d7" minOccurs="0"/>
                <xsd:element ref="ns2:bb1a85d7c91c4659b60f056ef7672151" minOccurs="0"/>
                <xsd:element ref="ns2:e703b7d8b6284097bcc8d89d108ab72a"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9" nillable="true" ma:displayName="Scheduling Start Date" ma:description="Scheduling Start Date is a site column created by the Publishing feature. It is used to specify the date and time on which this page will first appear to site visitors." ma:internalName="Scheduling_x0020_Start_x0020_Date">
      <xsd:simpleType>
        <xsd:restriction base="dms:Unknown"/>
      </xsd:simpleType>
    </xsd:element>
    <xsd:element name="PublishingExpirationDate" ma:index="20" nillable="true" ma:displayName="Scheduling End Date" ma:description="Scheduling End Date is a site column created by the Publishing feature. It is used to specify the date and time on which this page will no longer appear to site visitors." ma:internalName="Scheduling_x0020_End_x0020_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8324c4-7d20-48d3-8188-32763737222b" elementFormDefault="qualified">
    <xsd:import namespace="http://schemas.microsoft.com/office/2006/documentManagement/types"/>
    <xsd:import namespace="http://schemas.microsoft.com/office/infopath/2007/PartnerControls"/>
    <xsd:element name="kcdf3820fa7642e8be4bb4902ce9671f" ma:index="8" nillable="true" ma:taxonomy="true" ma:internalName="kcdf3820fa7642e8be4bb4902ce9671f" ma:taxonomyFieldName="Topic" ma:displayName="Topic" ma:default="" ma:fieldId="{4cdf3820-fa76-42e8-be4b-b4902ce9671f}" ma:taxonomyMulti="true" ma:sspId="b545365c-366b-4c8d-aeef-04f620ee1966" ma:termSetId="cdd5a172-8c78-4ec7-ac60-5f0fe253a964"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71170ce7-0db4-4c2d-850d-13dce0ec4ea5}" ma:internalName="TaxCatchAll" ma:showField="CatchAllData" ma:web="a48324c4-7d20-48d3-8188-32763737222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1170ce7-0db4-4c2d-850d-13dce0ec4ea5}" ma:internalName="TaxCatchAllLabel" ma:readOnly="true" ma:showField="CatchAllDataLabel" ma:web="a48324c4-7d20-48d3-8188-32763737222b">
      <xsd:complexType>
        <xsd:complexContent>
          <xsd:extension base="dms:MultiChoiceLookup">
            <xsd:sequence>
              <xsd:element name="Value" type="dms:Lookup" maxOccurs="unbounded" minOccurs="0" nillable="true"/>
            </xsd:sequence>
          </xsd:extension>
        </xsd:complexContent>
      </xsd:complexType>
    </xsd:element>
    <xsd:element name="off2d280d04f435e8ad65f64297220d7" ma:index="12" nillable="true" ma:taxonomy="true" ma:internalName="off2d280d04f435e8ad65f64297220d7" ma:taxonomyFieldName="CDPH_x0020_Audience" ma:displayName="CDPH Audience" ma:default="" ma:fieldId="{8ff2d280-d04f-435e-8ad6-5f64297220d7}" ma:taxonomyMulti="true" ma:sspId="b545365c-366b-4c8d-aeef-04f620ee1966" ma:termSetId="cc05263c-85ed-4c2f-a4fe-f602faee1964" ma:anchorId="00000000-0000-0000-0000-000000000000" ma:open="false" ma:isKeyword="false">
      <xsd:complexType>
        <xsd:sequence>
          <xsd:element ref="pc:Terms" minOccurs="0" maxOccurs="1"/>
        </xsd:sequence>
      </xsd:complexType>
    </xsd:element>
    <xsd:element name="bb1a85d7c91c4659b60f056ef7672151" ma:index="14" nillable="true" ma:taxonomy="true" ma:internalName="bb1a85d7c91c4659b60f056ef7672151" ma:taxonomyFieldName="Program" ma:displayName="Program" ma:default="" ma:fieldId="{bb1a85d7-c91c-4659-b60f-056ef7672151}" ma:taxonomyMulti="true" ma:sspId="b545365c-366b-4c8d-aeef-04f620ee1966" ma:termSetId="6489bfc0-c77f-4619-9be4-bef70736d171" ma:anchorId="00000000-0000-0000-0000-000000000000" ma:open="false" ma:isKeyword="false">
      <xsd:complexType>
        <xsd:sequence>
          <xsd:element ref="pc:Terms" minOccurs="0" maxOccurs="1"/>
        </xsd:sequence>
      </xsd:complexType>
    </xsd:element>
    <xsd:element name="e703b7d8b6284097bcc8d89d108ab72a" ma:index="16" nillable="true" ma:taxonomy="true" ma:internalName="e703b7d8b6284097bcc8d89d108ab72a" ma:taxonomyFieldName="Content_x0020_Language" ma:displayName="Content Language" ma:default="97;#English|25e340a5-d50c-48d7-adc0-a905fb7bff5c" ma:fieldId="{e703b7d8-b628-4097-bcc8-d89d108ab72a}" ma:sspId="b545365c-366b-4c8d-aeef-04f620ee1966" ma:termSetId="45e6de93-a046-4930-a9e9-bac90a81638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703b7d8b6284097bcc8d89d108ab72a xmlns="a48324c4-7d20-48d3-8188-32763737222b">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25e340a5-d50c-48d7-adc0-a905fb7bff5c</TermId>
        </TermInfo>
      </Terms>
    </e703b7d8b6284097bcc8d89d108ab72a>
    <TaxCatchAll xmlns="a48324c4-7d20-48d3-8188-32763737222b">
      <Value>97</Value>
    </TaxCatchAll>
    <off2d280d04f435e8ad65f64297220d7 xmlns="a48324c4-7d20-48d3-8188-32763737222b">
      <Terms xmlns="http://schemas.microsoft.com/office/infopath/2007/PartnerControls"/>
    </off2d280d04f435e8ad65f64297220d7>
    <PublishingExpirationDate xmlns="http://schemas.microsoft.com/sharepoint/v3" xsi:nil="true"/>
    <PublishingStartDate xmlns="http://schemas.microsoft.com/sharepoint/v3" xsi:nil="true"/>
    <kcdf3820fa7642e8be4bb4902ce9671f xmlns="a48324c4-7d20-48d3-8188-32763737222b">
      <Terms xmlns="http://schemas.microsoft.com/office/infopath/2007/PartnerControls"/>
    </kcdf3820fa7642e8be4bb4902ce9671f>
    <bb1a85d7c91c4659b60f056ef7672151 xmlns="a48324c4-7d20-48d3-8188-32763737222b">
      <Terms xmlns="http://schemas.microsoft.com/office/infopath/2007/PartnerControls"/>
    </bb1a85d7c91c4659b60f056ef7672151>
  </documentManagement>
</p:properties>
</file>

<file path=customXml/itemProps1.xml><?xml version="1.0" encoding="utf-8"?>
<ds:datastoreItem xmlns:ds="http://schemas.openxmlformats.org/officeDocument/2006/customXml" ds:itemID="{0FC2D3E9-02B9-412C-9F23-C54076AC9053}"/>
</file>

<file path=customXml/itemProps2.xml><?xml version="1.0" encoding="utf-8"?>
<ds:datastoreItem xmlns:ds="http://schemas.openxmlformats.org/officeDocument/2006/customXml" ds:itemID="{3E172B9C-D8E7-41F3-A684-61E7A84A4C49}"/>
</file>

<file path=customXml/itemProps3.xml><?xml version="1.0" encoding="utf-8"?>
<ds:datastoreItem xmlns:ds="http://schemas.openxmlformats.org/officeDocument/2006/customXml" ds:itemID="{3108522E-7AA9-4B5F-861C-E8121A6478A8}"/>
</file>

<file path=docProps/app.xml><?xml version="1.0" encoding="utf-8"?>
<Properties xmlns="http://schemas.openxmlformats.org/officeDocument/2006/extended-properties" xmlns:vt="http://schemas.openxmlformats.org/officeDocument/2006/docPropsVTypes">
  <Template>Green bar</Template>
  <TotalTime>36024</TotalTime>
  <Words>7090</Words>
  <Application>Microsoft Office PowerPoint</Application>
  <PresentationFormat>Widescreen</PresentationFormat>
  <Paragraphs>452</Paragraphs>
  <Slides>146</Slides>
  <Notes>133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146</vt:i4>
      </vt:variant>
    </vt:vector>
  </HeadingPairs>
  <TitlesOfParts>
    <vt:vector size="154" baseType="lpstr">
      <vt:lpstr>Tw Cen MT (Body)</vt:lpstr>
      <vt:lpstr>Arial</vt:lpstr>
      <vt:lpstr>Wingdings</vt:lpstr>
      <vt:lpstr>Calibri</vt:lpstr>
      <vt:lpstr>Bahnschrift SemiBold SemiConden</vt:lpstr>
      <vt:lpstr>Tw Cen MT</vt:lpstr>
      <vt:lpstr>Tw Cen MT (Headings)</vt:lpstr>
      <vt:lpstr>Main_Theme</vt:lpstr>
      <vt:lpstr>California STI Surveillance
2021 Data Graph Set</vt:lpstr>
      <vt:lpstr>Data Sources</vt:lpstr>
      <vt:lpstr>Data Limitations/Notes</vt:lpstr>
      <vt:lpstr>Social Determinants of Health &amp; Racial Equity</vt:lpstr>
      <vt:lpstr>State Summary</vt:lpstr>
      <vt:lpstr>Chlamydia, Gonorrhea, and Primary &amp; Secondary Syphilis California Incidence Rates, 2002–2021</vt:lpstr>
      <vt:lpstr>Chlamydia, Gonorrhea, and Early Syphilis* California Incidence Rates, 2002–2021</vt:lpstr>
      <vt:lpstr>Incidence Rates of Chlamydia, Gonorrhea, Early Syphilis*, and HIV/AIDS by Age Group (in years) and Gender, California, 2021</vt:lpstr>
      <vt:lpstr>Incidence Rates of Chlamydia, Gonorrhea, Early Syphilis*,and HIV/AIDS by Race/Ethnicity and Gender, California, 2021</vt:lpstr>
      <vt:lpstr>Chlamydia, Gonorrhea, and Early Syphilis* Incidence Rates by County, California, 2021</vt:lpstr>
      <vt:lpstr>Chlamydia</vt:lpstr>
      <vt:lpstr>Chlamydia, California versus United States Incidence Rates, 1995–2021</vt:lpstr>
      <vt:lpstr>Chlamydia, Case Counts and Incidence Rates by County, California, 2021</vt:lpstr>
      <vt:lpstr>Chlamydia, Ranked Incidence Rates by County, California, 2021</vt:lpstr>
      <vt:lpstr>Chlamydia among Youth Ages 15-19, Incidence Rates by County, California, 2021</vt:lpstr>
      <vt:lpstr>Chlamydia among Females Ages 15-24, Incidence Rates by County, California, 2021</vt:lpstr>
      <vt:lpstr>Chlamydia, Incidence Rates by Region, California, 2012–2021</vt:lpstr>
      <vt:lpstr>Number of Chlamydia Cases by Region, Gender, and Year, California, 2012–2021</vt:lpstr>
      <vt:lpstr>Chlamydia, Incidence Rates by Gender, California, 2002–2021</vt:lpstr>
      <vt:lpstr>Chlamydia, Incidence Rates by Age Group (in years) and Gender, California, 2021</vt:lpstr>
      <vt:lpstr>Chlamydia, Incidence Rates for Females by Age Group (in years), California, 2012–2021</vt:lpstr>
      <vt:lpstr>Chlamydia, Incidence Rates for Males by Age Group (in years), 
California, 2012–2021</vt:lpstr>
      <vt:lpstr>Chlamydia, Incidence Rates by Race/Ethnicity and Gender,
California, 2021</vt:lpstr>
      <vt:lpstr>Chlamydia, Female Incidence Rates by Race/Ethnicity and Age Group (in years), California, 2021</vt:lpstr>
      <vt:lpstr>Chlamydia, Male Incidence Rates by Race/Ethnicity and Age Group (in years), California, 2021</vt:lpstr>
      <vt:lpstr>Chlamydia, Incidence Rates for Females by Race/Ethnicity, 
California, 2012–2021</vt:lpstr>
      <vt:lpstr>Chlamydia, Incidence Rates for Males by Race/Ethnicity, 
California, 2012–2021</vt:lpstr>
      <vt:lpstr>Chlamydia Prevalence Monitoring, Percent Positive for Females of Selected Age Groups, by Health Care Setting, California, 2021</vt:lpstr>
      <vt:lpstr>Chlamydia Prevalence Monitoring, Percent Positive for Females, by
Health Care Setting, California, 2012-2021</vt:lpstr>
      <vt:lpstr>Chlamydia Repeat Infection among Females 1-6 Months after Infection, by Data Source, California, 2021</vt:lpstr>
      <vt:lpstr>Gonorrhea</vt:lpstr>
      <vt:lpstr>Gonorrhea, California Incidence Rates, 1913–2021</vt:lpstr>
      <vt:lpstr>Gonorrhea, California versus United States 
Incidence Rates, 1941–2021</vt:lpstr>
      <vt:lpstr>Gonorrhea, Case Counts and Incidence Rates by County, California, 2021</vt:lpstr>
      <vt:lpstr>Gonorrhea, Ranked Incidence Rates by County, California, 2021</vt:lpstr>
      <vt:lpstr>Gonorrhea among Youth Ages 15-19, Incidence Rates by County, California, 2021</vt:lpstr>
      <vt:lpstr>Gonorrhea among Females Ages 15-24, Incidence Rates by County, California, 2021</vt:lpstr>
      <vt:lpstr>Gonorrhea, Incidence Rates by Region, California, 2012–2021</vt:lpstr>
      <vt:lpstr>Number of Gonorrhea Cases by Region, Gender, and Year
California, 2012–2021</vt:lpstr>
      <vt:lpstr>Gonorrhea, Incidence Rates by Gender, California, 2002–2021</vt:lpstr>
      <vt:lpstr>Gonorrhea, Incidence Rates by Age Group (in years) and Gender,
California, 2021</vt:lpstr>
      <vt:lpstr>Gonorrhea, Incidence Rates for Females by Age Group (in years), 
California, 2012–2021</vt:lpstr>
      <vt:lpstr>Gonorrhea, Incidence Rates for Males by Age Group (in years), 
California, 2012–2021</vt:lpstr>
      <vt:lpstr>Gonorrhea, Incidence Rates by Race/Ethnicity and Gender,
California, 2021</vt:lpstr>
      <vt:lpstr>Gonorrhea, Female Incidence Rates by Race/Ethnicity and Age Group (in years), California, 2021</vt:lpstr>
      <vt:lpstr>Gonorrhea, Male Incidence Rates by Race/Ethnicity and Age Group (in years), California, 2021</vt:lpstr>
      <vt:lpstr>Gonorrhea, Incidence Rates for Females by Race/Ethnicity, 
California, 2012–2021</vt:lpstr>
      <vt:lpstr>Gonorrhea, Incidence Rates for Males by Race/Ethnicity, 
California, 2012–2021</vt:lpstr>
      <vt:lpstr>Gonorrhea Prevalence Monitoring, Percent Positive for Females of Selected Age Groups, by Health Care Setting, California, 2021</vt:lpstr>
      <vt:lpstr>Gonorrhea Prevalence Monitoring, Percent Positive for Females, by
Health Care Setting, California, 2012-2021</vt:lpstr>
      <vt:lpstr>Gonorrhea Repeat Infection among Females 1-6 Months after Infection, by Data Source, California, 2021</vt:lpstr>
      <vt:lpstr>California Gonococcal 
Surveillance System (CGSS)</vt:lpstr>
      <vt:lpstr>California Gonococcal Surveillance System (CGSS), HIV Status among Sampled and Interviewed Men Who Had Sex with Men* Cases, California, 2021</vt:lpstr>
      <vt:lpstr>California Gonococcal Surveillance System (CGSS), HIV PrEP Use among Sampled and Interviewed HIV Negative Men Who Had Sex with Men* Cases, California, 2021</vt:lpstr>
      <vt:lpstr>California Gonococcal Surveillance System (CGSS), Anatomic Site of Infection among Sampled and Interviewed Cases, by Gender and Gender of Sex Partners, California, 2021</vt:lpstr>
      <vt:lpstr>California Gonococcal Surveillance System (CGSS), Percent of Sampled and Interviewed Cases Who Reported Meeting Sex Partners at Specified Venues, by Gender and Gender of Sex Partners, California, 2021</vt:lpstr>
      <vt:lpstr>California Gonococcal Surveillance System (CGSS), Percent of Sampled and Interviewed Cases Who Reported Methamphetamine Use, by Gender and Gender of Sex Partners, California, 2021</vt:lpstr>
      <vt:lpstr>California Gonococcal Surveillance System (CGSS), Percent of Sampled and Interviewed Cases Who Reported Correctional History*, by Gender and Gender of Sex Partners, California, 2021</vt:lpstr>
      <vt:lpstr>Gonococcal Isolate Surveillance 
Project (GISP)</vt:lpstr>
      <vt:lpstr>Gonococcal Isolate Surveillance Project (GISP), Percent of Neisseria Gonorrhoeae Isolates Obtained from Men Who Had Sex with Men in California GISP STD Clinic Sites, 1992-2021</vt:lpstr>
      <vt:lpstr>Gonococcal Isolate Surveillance Project (GISP), Percent of Neisseria Gonorrhoeae Isolates with Decreased Susceptibility or Resistance to Ciprofloxacin in California GISP STD Clinic Sites, 1992-2021</vt:lpstr>
      <vt:lpstr>Gonococcal Isolate Surveillance Project (GISP), Percent of Neisseria Gonorrhoeae Isolates with CDC "Alert" Values for Azithromycin in California GISP STD Clinic Sites, 1992-2021</vt:lpstr>
      <vt:lpstr>Gonococcal Isolate Surveillance Project (GISP), Percent of Neisseria Gonorrhoeae Isolates with CDC "Alert" Values for Azithromycin, by Gender and Gender of Sex Partners, in California GISP STD Clinic Sites, 1992-2021</vt:lpstr>
      <vt:lpstr>Gonococcal Isolate Surveillance Project (GISP), Percent of Neisseria Gonorrhoeae Isolates with CDC "Alert" Values for Selected Cephalosporins in California GISP STD Clinic Sites, 1992-2021</vt:lpstr>
      <vt:lpstr>Gonococcal Isolate Surveillance Project (GISP), Percent of Neisseria Gonorrhoeae Isolates with CDC "Alert" Values for Selected Cephalosporins, by Gender and Gender of Sex Partners, in California GISP STD Clinic Sites, 1992-2021</vt:lpstr>
      <vt:lpstr>Syphilis by Stage 
  Total Syphilis 
  Primary &amp; Secondary Syphilis 
  Early Syphilis 
  Congenital Syphilis</vt:lpstr>
      <vt:lpstr>Total Syphilis</vt:lpstr>
      <vt:lpstr>Total Syphilis (all stages), California Incidence Rates, 1913–2021</vt:lpstr>
      <vt:lpstr>Syphilis Incidence Rates by Stage, California, 2012–2021</vt:lpstr>
      <vt:lpstr>Neurosyphilis Case Count and Percent of All Syphilis Cases,
California Project Area‡, 2012–2021</vt:lpstr>
      <vt:lpstr>Ocular Syphilis Case Count and Percent of All Syphilis Cases,
California Project Area‡, 2012–2021</vt:lpstr>
      <vt:lpstr>Primary &amp; Secondary Syphilis</vt:lpstr>
      <vt:lpstr>Primary &amp; Secondary Syphilis, California versus United States 
Incidence Rates, 1941–2021</vt:lpstr>
      <vt:lpstr>Primary &amp; Secondary Syphilis, Case Counts and Incidence Rates by 
County, California, 2021</vt:lpstr>
      <vt:lpstr>Primary &amp; Secondary Syphilis, Ranked Incidence Rates by County, 
California, 2021</vt:lpstr>
      <vt:lpstr>Primary &amp; Secondary Syphilis among Females Ages 15-44, 
Case Counts and Incidence Rates by County, California, 2021</vt:lpstr>
      <vt:lpstr>Primary &amp; Secondary Syphilis, Incidence Rates by Region, 
California, 2012–2021</vt:lpstr>
      <vt:lpstr>Number of Primary &amp; Secondary Syphilis Cases by Region, Gender, Gender of Sex Partners, and Year, California, 2012–2021</vt:lpstr>
      <vt:lpstr>Primary &amp; Secondary Syphilis, Case Counts by Gender or by Gender and Gender of Sex Partners, California, 2002-2021</vt:lpstr>
      <vt:lpstr>Primary &amp; Secondary Syphilis, Incidence Rates by Gender,
California, 2002–2021</vt:lpstr>
      <vt:lpstr>Primary &amp; Secondary Syphilis, Incidence Rates by Age Group (in years)
and Gender, California, 2021</vt:lpstr>
      <vt:lpstr>Primary &amp; Secondary Syphilis, Incidence Rates for Females by Age 
Group (in years), California, 2012–2021</vt:lpstr>
      <vt:lpstr>Primary &amp; Secondary Syphilis, Incidence Rates for Males by Age 
Group (in years), California, 2012–2021</vt:lpstr>
      <vt:lpstr>Primary &amp; Secondary Syphilis, Incidence Rates by Race/Ethnicity and
Gender, California, 2021</vt:lpstr>
      <vt:lpstr>Primary &amp; Secondary Syphilis, Female Incidence Rates by Race/Ethnicity and Age Group (in years), California, 2021</vt:lpstr>
      <vt:lpstr>Primary &amp; Secondary Syphilis, Male Incidence Rates by Race/Ethnicity and Age Group (in years), California, 2021</vt:lpstr>
      <vt:lpstr>Primary &amp; Secondary Syphilis, Incidence Rates for Females by 
Race/Ethnicity, California, 2012–2021</vt:lpstr>
      <vt:lpstr>Primary &amp; Secondary Syphilis, Incidence Rates for Males by 
Race/Ethnicity, California, 2012–2021</vt:lpstr>
      <vt:lpstr>HIV Status among Primary &amp; Secondary Syphilis Men Who Had Sex with Men* Cases, California, 2021</vt:lpstr>
      <vt:lpstr>Percent of Interviewed Primary &amp; Secondary Syphilis Men Who Had Sex with Men Cases Who Reported Meeting Sex Partners at Specified Venues, California, 2012–2021</vt:lpstr>
      <vt:lpstr>Percent of Interviewed Primary &amp; Secondary Syphilis Men Who Had Sex with Women Cases Who Reported Meeting Sex Partners at Specified Venues, California, 2012–2021</vt:lpstr>
      <vt:lpstr>Percent of Interviewed Primary &amp; Secondary Syphilis Female Cases Who Reported Meeting Sex Partners at Specified Venues, California, 2012–2021</vt:lpstr>
      <vt:lpstr>Percent of Interviewed Primary &amp; Secondary Syphilis Cases Who Reported Methamphetamine Use, by Gender and Gender of Sex Partners, California, 2012-2021</vt:lpstr>
      <vt:lpstr>Primary &amp; Secondary Syphilis, Incidence Rates for Males by Gender of Sex Partners, California, 2012-2021</vt:lpstr>
      <vt:lpstr>Primary &amp; Secondary Syphilis Incidence Rates by Gender Identity, California, 2016-2021</vt:lpstr>
      <vt:lpstr>Early Syphilis</vt:lpstr>
      <vt:lpstr>Early Syphilis*, California versus United States 
Incidence Rates, 1941–2021</vt:lpstr>
      <vt:lpstr>Early Syphilis*, Case Counts and Incidence Rates by 
County, California, 2021</vt:lpstr>
      <vt:lpstr>Early Syphilis*, Ranked Incidence Rates by County, California, 2021</vt:lpstr>
      <vt:lpstr>Early Syphilis*, Incidence Rates by County and Gender,
California, 2021</vt:lpstr>
      <vt:lpstr>Early Syphilis* among Females Ages 15-44, Case Counts and Incidence Rates by County, California, 2021</vt:lpstr>
      <vt:lpstr>Early Syphilis*, Incidence Rates by Region, California, 2012–2021</vt:lpstr>
      <vt:lpstr>Number of Early Syphilis* Cases by Region, Gender, Gender of Sex Partners, and Year, California, 2012–2021</vt:lpstr>
      <vt:lpstr>Early Syphilis*, Case Counts by Gender, California, 2002-2021</vt:lpstr>
      <vt:lpstr>Early Syphilis*, Male Case Counts by Gender of Sex Partners, California, 2002-2021</vt:lpstr>
      <vt:lpstr>Early Syphilis*, Cases by Gender and Gender of Sex Partners, California, 2021</vt:lpstr>
      <vt:lpstr>Early Syphilis*, Incidence Rates by and Gender, California, 2002-2021</vt:lpstr>
      <vt:lpstr>Early Syphilis*, Incidence Rates by Age Group (in years) and Gender, California, 2021</vt:lpstr>
      <vt:lpstr>Early Syphilis*, Incidence Rates for Females by Age Group (in years), California, 2012–2021</vt:lpstr>
      <vt:lpstr>Early Syphilis*, Incidence Rates for Males by Age Group (in years), 
California, 2012–2021</vt:lpstr>
      <vt:lpstr>Early Syphilis*, Incidence Rates by Race/Ethnicity and Gender,
California, 2021</vt:lpstr>
      <vt:lpstr>Early Syphilis*, Female Incidence Rates by Race/Ethnicity and Age Group (in years), California, 2021</vt:lpstr>
      <vt:lpstr>Early Syphilis*, Male Incidence Rates by Race/Ethnicity and Age Group (in years), California, 2021</vt:lpstr>
      <vt:lpstr>Early Syphilis*, Incidence Rates for Females by Race/Ethnicity, 
California, 2012–2021</vt:lpstr>
      <vt:lpstr>Early Syphilis*, Incidence Rates for Males by Race/Ethnicity, 
California, 2012–2021</vt:lpstr>
      <vt:lpstr>HIV Status among Early Syphilis* Men Who Had Sex with Men Cases, California, 2021</vt:lpstr>
      <vt:lpstr>HIV PrEP Use among Early Syphilis* HIV Negative Men Who Had Sex with Men Cases, California Project Area‡, 2021</vt:lpstr>
      <vt:lpstr>Early Syphilis*, Incidence Rates by Sex, Gender of Sex Partners, and HIV Status, California, 2021</vt:lpstr>
      <vt:lpstr>Percent of Interviewed Early Syphilis* Men Who Had Sex with Men Cases Who Reported Meeting Sex Partners at Specified Venues, California, 2012–2021</vt:lpstr>
      <vt:lpstr>Percent of Interviewed Early Syphilis* Men Who Had Sex with Women Cases Who Reported Meeting Sex Partners at Specified Venues, California, 2012–2021</vt:lpstr>
      <vt:lpstr>Percent of Interviewed Early Syphilis* Female Cases Who Reported Meeting Sex Partners at Specified Venues, California, 2012–2021</vt:lpstr>
      <vt:lpstr>Percent of Interviewed Early Syphilis* Syphilis Cases Who Reported Methamphetamine Use, by Gender and Gender of Sex Partners, California, 2012-2021</vt:lpstr>
      <vt:lpstr>Early Syphilis*, Incidence Rates for Males by Gender of Sex Partners, California, 2012-2021</vt:lpstr>
      <vt:lpstr>Early Syphilis* Incidence Rates by Gender Identity, California, 2016-2021</vt:lpstr>
      <vt:lpstr>Congenital Syphilis</vt:lpstr>
      <vt:lpstr>Congenital Syphilis (all stages), California Incidence Rates, 1941–2021</vt:lpstr>
      <vt:lpstr>Congenital Syphilis, California versus United States 
Incidence Rates, 1963–2021</vt:lpstr>
      <vt:lpstr>Congenital Syphilis, Case Counts and Incidence Rates by County, 
California, 2021</vt:lpstr>
      <vt:lpstr>Congenital Syphilis, Ranked Incidence Rates by County, 
California, 2021</vt:lpstr>
      <vt:lpstr>Congenital Syphilis, Cases by Vital Status and Presence of 
Signs/Symptoms, California, 2012-2021</vt:lpstr>
      <vt:lpstr>Congenital Syphilis Stillbirths or Neonatal Deaths, California, 2012-2021</vt:lpstr>
      <vt:lpstr>Congenital Syphilis, Stillbirth versus Live Birth Case Counts, California, 1990-2021</vt:lpstr>
      <vt:lpstr>Congenital Syphilis versus Female Primary &amp; Secondary Syphilis Incidence Rates, California, 1990-2021</vt:lpstr>
      <vt:lpstr>Early Syphilis* Incidence Rates among Women Age (15-44) &amp; Congenital Syphilis Incidence Rates, by County, California, 2021</vt:lpstr>
      <vt:lpstr>Congenital Syphilis Cases and Early Syphilis* Incidence Rates among Females Ages 15-44, California, 2012-2021</vt:lpstr>
      <vt:lpstr>Congenital Syphilis Cases and Syphilis (all stages*) Incidence Rates among Females Ages 15-44, California, 2012-2021</vt:lpstr>
      <vt:lpstr>Congenital Syphilis Cases and Female Early Syphilis* Cases by Pregnancy Status, California, 2012-2021</vt:lpstr>
      <vt:lpstr>Congenital Syphilis Cases and Female Syphilis (all stages*) Cases by Pregnancy Status, California, 2012-2021</vt:lpstr>
      <vt:lpstr>Congenital Syphilis Cases and Females Ages 15-44 Early Syphilis* Cases by Pregnancy Status, California, 2012-2021</vt:lpstr>
      <vt:lpstr>Congenital Syphilis Cases and Females Ages 15-44 Syphilis (all stages*) Cases by Pregnancy Status, California, 2012-2021</vt:lpstr>
      <vt:lpstr>Female Early Syphilis* and Congenital Syphilis Cases, California, 2012–2021</vt:lpstr>
      <vt:lpstr>Female Syphilis (all stages*) and Congenital Syphilis Cases, California, 2012–2021</vt:lpstr>
      <vt:lpstr>Congenital Syphilis, Incidence Rates for Females by Race/Ethnicity, 
California, 2012–2021</vt:lpstr>
      <vt:lpstr>Congenital Syphilis, Incidence Rates by Race/Ethnicity, California, 2021</vt:lpstr>
      <vt:lpstr>Risk Factors Reported by Mothers of CS Infants, California Project Area (CPA), 2021</vt:lpstr>
      <vt:lpstr>California County Map</vt:lpstr>
    </vt:vector>
  </TitlesOfParts>
  <Company>CDPH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2021 Data Slides for All Sexually Transmitted Diseases</dc:title>
  <dc:creator/>
  <cp:lastModifiedBy>Reyna, Melissa@CDPH</cp:lastModifiedBy>
  <cp:revision>811</cp:revision>
  <cp:lastPrinted>2022-05-06T15:54:04Z</cp:lastPrinted>
  <dcterms:created xsi:type="dcterms:W3CDTF">2020-08-24T23:52:26Z</dcterms:created>
  <dcterms:modified xsi:type="dcterms:W3CDTF">2023-09-21T18:20:56Z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0x0101002CC577673628EB48993F371F1850BF7D003E18CAC0E743194EA29E89F4611861B3</vt:lpwstr>
  </property>
  <property fmtid="{D5CDD505-2E9C-101B-9397-08002B2CF9AE}" pid="3" name="Content Language">
    <vt:lpwstr>97;#English|25e340a5-d50c-48d7-adc0-a905fb7bff5c</vt:lpwstr>
  </property>
</Properties>
</file>