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146849025" r:id="rId6"/>
    <p:sldId id="2146849026" r:id="rId7"/>
    <p:sldId id="1177" r:id="rId8"/>
    <p:sldId id="2146849024" r:id="rId9"/>
    <p:sldId id="1215" r:id="rId10"/>
    <p:sldId id="2146849054" r:id="rId11"/>
    <p:sldId id="2146849040" r:id="rId12"/>
    <p:sldId id="2146849029" r:id="rId13"/>
    <p:sldId id="2146849060" r:id="rId14"/>
    <p:sldId id="2146849031" r:id="rId15"/>
    <p:sldId id="2146849028" r:id="rId16"/>
    <p:sldId id="2146849032" r:id="rId17"/>
    <p:sldId id="2146849051" r:id="rId18"/>
    <p:sldId id="2146849033" r:id="rId19"/>
    <p:sldId id="257" r:id="rId20"/>
    <p:sldId id="2146849062" r:id="rId21"/>
    <p:sldId id="2146849034" r:id="rId22"/>
    <p:sldId id="2146849035" r:id="rId23"/>
    <p:sldId id="2146849036" r:id="rId24"/>
    <p:sldId id="2146849037" r:id="rId25"/>
    <p:sldId id="2146849038" r:id="rId26"/>
    <p:sldId id="2146849061" r:id="rId27"/>
    <p:sldId id="2146849049" r:id="rId28"/>
    <p:sldId id="21468490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" initials="N" lastIdx="18" clrIdx="0">
    <p:extLst>
      <p:ext uri="{19B8F6BF-5375-455C-9EA6-DF929625EA0E}">
        <p15:presenceInfo xmlns:p15="http://schemas.microsoft.com/office/powerpoint/2012/main" userId="S::Naomi.Bardach@ucsf.edu::5cf37a2c-6903-4662-b130-57d993a2ee8c" providerId="AD"/>
      </p:ext>
    </p:extLst>
  </p:cmAuthor>
  <p:cmAuthor id="2" name="Linda Darling-Hammond" initials="LD" lastIdx="24" clrIdx="1">
    <p:extLst>
      <p:ext uri="{19B8F6BF-5375-455C-9EA6-DF929625EA0E}">
        <p15:presenceInfo xmlns:p15="http://schemas.microsoft.com/office/powerpoint/2012/main" userId="S::ldh@learningpolicyinstitute.org::f218a95e-b376-40d7-907c-e048766883ae" providerId="AD"/>
      </p:ext>
    </p:extLst>
  </p:cmAuthor>
  <p:cmAuthor id="3" name="Brooks Allen" initials="BA" lastIdx="21" clrIdx="2">
    <p:extLst>
      <p:ext uri="{19B8F6BF-5375-455C-9EA6-DF929625EA0E}">
        <p15:presenceInfo xmlns:p15="http://schemas.microsoft.com/office/powerpoint/2012/main" userId="S::brallen@cde.ca.gov::642cbcaf-b965-4af0-8065-80cd5bdbabfb" providerId="AD"/>
      </p:ext>
    </p:extLst>
  </p:cmAuthor>
  <p:cmAuthor id="4" name="SR Sud" initials="SS" lastIdx="22" clrIdx="3">
    <p:extLst>
      <p:ext uri="{19B8F6BF-5375-455C-9EA6-DF929625EA0E}">
        <p15:presenceInfo xmlns:p15="http://schemas.microsoft.com/office/powerpoint/2012/main" userId="155bbc1290c6c320" providerId="Windows Live"/>
      </p:ext>
    </p:extLst>
  </p:cmAuthor>
  <p:cmAuthor id="5" name="Ben Chida" initials="BC" lastIdx="16" clrIdx="4">
    <p:extLst>
      <p:ext uri="{19B8F6BF-5375-455C-9EA6-DF929625EA0E}">
        <p15:presenceInfo xmlns:p15="http://schemas.microsoft.com/office/powerpoint/2012/main" userId="S-1-5-21-2101229914-378697450-615583016-19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4"/>
    <a:srgbClr val="1A449D"/>
    <a:srgbClr val="F9D9D9"/>
    <a:srgbClr val="2F5597"/>
    <a:srgbClr val="F68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4" autoAdjust="0"/>
    <p:restoredTop sz="79810" autoAdjust="0"/>
  </p:normalViewPr>
  <p:slideViewPr>
    <p:cSldViewPr snapToGrid="0" showGuides="1">
      <p:cViewPr varScale="1">
        <p:scale>
          <a:sx n="86" d="100"/>
          <a:sy n="86" d="100"/>
        </p:scale>
        <p:origin x="1878" y="60"/>
      </p:cViewPr>
      <p:guideLst>
        <p:guide orient="horz" pos="648"/>
        <p:guide pos="384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E8013-0096-49F7-A633-E045ED8D15A8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38D8-2EA3-4312-AB07-7251A9A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9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imes.com/california/story/2021-08-17/lausd-reports-3255-student-back-to-school-covid-cas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fchronicle.com/bayarea/article/Bay-Area-schools-face-coronavirus-cases-and-16401971.php" TargetMode="External"/><Relationship Id="rId4" Type="http://schemas.openxmlformats.org/officeDocument/2006/relationships/hyperlink" Target="https://www.nbcnews.com/health/health-news/delta-variant-more-dangerous-children-growing-number-kids-are-very-n1276035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Pages/COVID-19/Variants.asp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latimes.com/california/story/2021-08-14/kids-covid-hospitalization-rates" TargetMode="External"/><Relationship Id="rId4" Type="http://schemas.openxmlformats.org/officeDocument/2006/relationships/hyperlink" Target="https://covid.cdc.gov/covid-data-tracker/#variant-proportions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i.burbio.com/school-opening-tracke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ing.covid19.ca.gov/school-testin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ca.gov/vaccination-progress-data/" TargetMode="External"/><Relationship Id="rId7" Type="http://schemas.openxmlformats.org/officeDocument/2006/relationships/hyperlink" Target="https://www.shotsforschool.org/k-12/clinic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oolkit.covid19.ca.gov/partners/" TargetMode="External"/><Relationship Id="rId5" Type="http://schemas.openxmlformats.org/officeDocument/2006/relationships/hyperlink" Target="https://drive.google.com/drive/folders/1U0km8ZvTtVGxzDf6umQ4M6sfczIYNNyt" TargetMode="External"/><Relationship Id="rId4" Type="http://schemas.openxmlformats.org/officeDocument/2006/relationships/hyperlink" Target="https://www.nbcnews.com/news/us-news/after-fda-approves-pfizer-vaccine-several-steps-remain-kids-under-n1277476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tsforschool.org/k-12/clinic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covid19.ca.gov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Pages/COVID-19/K-12-Guidance-2021-22-School-Year.aspx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1/08/20/us/abbott-covid-test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sting.covid19.ca.gov/get-started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Pages/COVID-19/Order-of-the-State-Public-Health-Officer-Vaccine-Verification-for-Workers-in-Schools.asp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v.ca.gov/wp-content/uploads/2021/08/8.16.21-EO-N-12-21.pdf" TargetMode="External"/><Relationship Id="rId4" Type="http://schemas.openxmlformats.org/officeDocument/2006/relationships/hyperlink" Target="https://www.cdph.ca.gov/Programs/CID/DCDC/Pages/COVID-19/COVID-19-Public-Health-Recommendations-for-Fully-Vaccinated-People.aspx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documents/coronavirus/reopening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ap.org/en/pages/2019-novel-coronavirus-covid-19-infections/clinical-guidance/covid-19-planning-considerations-return-to-in-person-education-in-schools/" TargetMode="External"/><Relationship Id="rId5" Type="http://schemas.openxmlformats.org/officeDocument/2006/relationships/hyperlink" Target="https://reopening.learningpolicyinstitute.org/tools-and-guidance-for-schools" TargetMode="External"/><Relationship Id="rId4" Type="http://schemas.openxmlformats.org/officeDocument/2006/relationships/hyperlink" Target="https://ccee-ca.org/resources/professional-learning/new-health-and-safety-guidebook/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covid19.ca.gov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0/wr/mm7011a1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wea.org/content/uploads/2021/07/Learning-during-COVID-19-Reading-and-math-achievement-in-the-2020-2021-school-year.research-brief-1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ph.ca.gov/Programs/CID/DCDC/Pages/COVID-19/Variants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ealth.ucdavis.edu/coronavirus/covid-19-information/delta-variant.html" TargetMode="External"/><Relationship Id="rId5" Type="http://schemas.openxmlformats.org/officeDocument/2006/relationships/hyperlink" Target="https://www.cdc.gov/vaccines/covid-19/health-departments/breakthrough-cases.html" TargetMode="External"/><Relationship Id="rId4" Type="http://schemas.openxmlformats.org/officeDocument/2006/relationships/hyperlink" Target="https://www.cdc.gov/coronavirus/2019-ncov/variants/delta-variant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0/wr/mm7004e3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https://www.latimes.com/california/story/2021-08-17/lausd-reports-3255-student-back-to-school-covid-cases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https://www.nbcnews.com/health/health-news/delta-variant-more-dangerous-children-growing-number-kids-are-very-n1276035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https://www.sfchronicle.com/bayarea/article/Bay-Area-schools-face-coronavirus-cases-and-16401971.php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https://www.cdph.ca.gov/Programs/CID/DCDC/Pages/COVID-19/COVID-Variants.aspx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https://covid.cdc.gov/covid-data-tracker/#variant-proportions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https://www.latimes.com/california/story/2021-08-14/kids-covid-hospitalization-rates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References:</a:t>
            </a:r>
            <a:endParaRPr lang="en-US" dirty="0"/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https://cai.burbio.com/school-opening-tracker/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1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Resources: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entury Gothic" panose="020B0502020202020204" pitchFamily="34" charset="0"/>
                <a:hlinkClick r:id="rId3"/>
              </a:rPr>
              <a:t>https://testing.covid19.ca.gov/school-testing/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0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https://covid19.ca.gov/vaccination-progress-data/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https://www.nbcnews.com/news/us-news/after-fda-approves-pfizer-vaccine-several-steps-remain-kids-under-n1277476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https://drive.google.com/drive/folders/1U0km8ZvTtVGxzDf6umQ4M6sfczIYNNyt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https://toolkit.covid19.ca.gov/partners/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https://www.shotsforschool.org/k-12/clinics/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0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https://www.shotsforschool.org/k-12/clinics/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7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https://schools.covid19.ca.gov/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7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https://www.cdph.ca.gov/Programs/CID/DCDC/Pages/COVID-19/K-12-Guidance-2021-22-School-Year.aspx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3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https://www.nytimes.com/2021/08/20/us/abbott-covid-tests.html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  <a:p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https://testing.covid19.ca.gov/get-started/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9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https://www.cdph.ca.gov/Programs/CID/DCDC/Pages/COVID-19/Order-of-the-State-Public-Health-Officer-Vaccine-Verification-for-Workers-in-Schools.aspx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https://www.cdph.ca.gov/Programs/CID/DCDC/Pages/COVID-19/COVID-19-Public-Health-Recommendations-for-Fully-Vaccinated-People.aspx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https://www.gov.ca.gov/wp-content/uploads/2021/08/8.16.21-EO-N-12-21.pdf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9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https://www2.ed.gov/documents/coronavirus/reopening.pdf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https://ccee-ca.org/resources/professional-learning/new-health-and-safety-guidebook/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https://reopening.learningpolicyinstitute.org/tools-and-guidance-for-schools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https://www.aap.org/en/pages/2019-novel-coronavirus-covid-19-infections/clinical-guidance/covid-19-planning-considerations-return-to-in-person-education-in-schools/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3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Resources: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https://schools.covid19.ca.gov/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https://www.cdc.gov/mmwr/volumes/70/wr/mm7011a1.htm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https://www.nwea.org/content/uploads/2021/07/Learning-during-COVID-19-Reading-and-math-achievement-in-the-2020-2021-school-year.research-brief-1.pdf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7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5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https://www.cdph.ca.gov/Programs/CID/DCDC/Pages/COVID-19/COVID-Variants.aspx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https://www.cdc.gov/coronavirus/2019-ncov/variants/delta-variant.html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https://www.cdc.gov/vaccines/covid-19/health-departments/breakthrough-cases.html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https://health.ucdavis.edu/coronavirus/covid-19-information/delta-variant.html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https://www.cdc.gov/mmwr/volumes/70/wr/mm7004e3.htm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138D8-2EA3-4312-AB07-7251A9A5CA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9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6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FD4C-7AA4-49A1-B39F-01072A15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91776-EADA-4FA9-8949-64A895F7C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A09E6-D573-49A8-906F-034C14C8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A5E9C-18AF-436A-92EA-7DA0AAC2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07A1D-9E0A-475A-B75A-514D6E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F4987-5F85-4702-B008-E35CC56DB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9ABF-E8C9-4176-B6AE-138F8F252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2003-7D3B-4C2A-B468-C064DE08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10DAF-ABEF-43C4-86DF-A17088E4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7FA6-5DC8-4353-A840-B68A4AFC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4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5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7088388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9AA-F3E8-4084-AD5B-A03679F9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9FDB-F2A7-4504-A452-6755418D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D3818-8343-4496-8A59-0FFE1D0C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8AD9-F793-489C-9F18-4D60B92F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114B-C39E-480C-8994-9D48F4ED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4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13F0-92F7-4420-AB1B-1EB68ED2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BA007-6419-434C-AC1F-42E17FF2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499D8-AE55-4B87-B661-607DB2E1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4C8B1-5047-410F-BE4E-56BAAC72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9245-9B3A-4D06-BF3D-40EF0DF7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1895-69A1-4055-A29E-EE0B894F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EB1E-85D3-4657-8296-11F2BDA86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59553-8171-4193-8961-4AA432EBA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4835C-5167-4B39-B5D4-B9ECB5A7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B1E06-E201-4EA0-80F2-E302A05C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3C2F6-1953-477B-B1E4-F272BADA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153E-0904-47F7-85AD-0388755B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12416-394E-49DB-B534-40202BAED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7A4CC-EF44-400D-8CEA-AB8E3B1E1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4652E-5530-46D9-B2A1-0798D7762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63698-6AD7-42CC-9FD2-AAA8C885E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1560F-6C49-4553-8DF8-81919878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D658E-2756-4726-83C0-246F2EB6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DF37C-A114-490E-A78B-DDF989FB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0AEF-2A2D-4ECE-AB02-FEAC817D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6A359-814E-41E2-8F8A-58686A91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D7126-34E6-43D5-8446-51A26BBC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82D37-97FE-43D5-A636-622D81E8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649F-5A93-4786-B5B8-17B30F74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08E4C-BC8F-439B-991B-019911E1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ADDEF-5ED3-45CD-970A-7DE496DE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7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55EB-9DB9-44D4-A7AB-DE6B090D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0B6E-01A8-41E1-A77D-728721E3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3B2E3-5063-4D19-9D3A-A3FF9F8E4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1D7F1-3AB2-4847-8C1C-94E360FE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58FAA-2CCC-4551-86AE-03F48A5A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7DF15-5443-43C5-AC0D-DFC0D7E9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9673-86B1-446B-B054-56A13DC8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EB0C2-06E7-4169-B9D1-7465C83DB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95790-3276-446B-9DC1-E9E600EA5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03ED3-6F94-4208-BAB3-F02A8699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6BD6F-BBF5-4DEB-B7D7-D957FCF0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FAE6D-9ABD-448E-BC85-A26F03CF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49CAB-6E1E-4EC8-B801-10D3E5AF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A72A6-BB0F-435E-9F9F-F649DF07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52AF0-4B66-4626-A2EA-54DC2A6D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E892-B159-4AD3-B8B3-3AC0BB56011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6B8E-DA49-4138-8C9B-385422933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DA242-F16C-4526-94C0-D18D57071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E5F0-6A66-4B1B-BDF3-4F8E6BC9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ing.covid19.ca.gov/school-test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ing.covid19.ca.gov/get-started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documents/coronavirus/reopening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p.org/en/pages/2019-novel-coronavirus-covid-19-infections/clinical-guidance/covid-19-planning-considerations-return-to-in-person-education-in-schools/" TargetMode="External"/><Relationship Id="rId5" Type="http://schemas.openxmlformats.org/officeDocument/2006/relationships/hyperlink" Target="https://reopening.learningpolicyinstitute.org/tools-and-guidance-for-schools" TargetMode="External"/><Relationship Id="rId4" Type="http://schemas.openxmlformats.org/officeDocument/2006/relationships/hyperlink" Target="https://ccee-ca.org/resources/professional-learning/new-health-and-safety-guideboo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7A23F-E177-473B-A077-3CB6D275D7CD}"/>
              </a:ext>
            </a:extLst>
          </p:cNvPr>
          <p:cNvSpPr/>
          <p:nvPr/>
        </p:nvSpPr>
        <p:spPr>
          <a:xfrm>
            <a:off x="-1" y="113129"/>
            <a:ext cx="9210675" cy="685800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B354E88-E14D-4337-8B8E-661BB83D20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75" y="400049"/>
            <a:ext cx="5248275" cy="597535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F76D92-F323-4581-9303-DF13678DF55D}"/>
              </a:ext>
            </a:extLst>
          </p:cNvPr>
          <p:cNvSpPr/>
          <p:nvPr/>
        </p:nvSpPr>
        <p:spPr>
          <a:xfrm>
            <a:off x="-1" y="2581275"/>
            <a:ext cx="7639051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6037B-FEDF-411B-A8ED-405E8C86EF4D}"/>
              </a:ext>
            </a:extLst>
          </p:cNvPr>
          <p:cNvSpPr txBox="1"/>
          <p:nvPr/>
        </p:nvSpPr>
        <p:spPr>
          <a:xfrm>
            <a:off x="234686" y="2834243"/>
            <a:ext cx="735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449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SAFE AND SUCCESSFUL SCHOOLS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A95AB-DB7A-4CA0-BB01-E987C995F0B5}"/>
              </a:ext>
            </a:extLst>
          </p:cNvPr>
          <p:cNvSpPr/>
          <p:nvPr/>
        </p:nvSpPr>
        <p:spPr>
          <a:xfrm>
            <a:off x="314325" y="3547012"/>
            <a:ext cx="7010399" cy="45719"/>
          </a:xfrm>
          <a:prstGeom prst="rect">
            <a:avLst/>
          </a:prstGeom>
          <a:solidFill>
            <a:srgbClr val="F68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619F3-680E-4EC8-97BE-F9C70E890A5A}"/>
              </a:ext>
            </a:extLst>
          </p:cNvPr>
          <p:cNvSpPr/>
          <p:nvPr/>
        </p:nvSpPr>
        <p:spPr>
          <a:xfrm>
            <a:off x="6391275" y="5133966"/>
            <a:ext cx="5248275" cy="12414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F6DE6-346A-47C1-96CB-9372B661270E}"/>
              </a:ext>
            </a:extLst>
          </p:cNvPr>
          <p:cNvGrpSpPr/>
          <p:nvPr/>
        </p:nvGrpSpPr>
        <p:grpSpPr>
          <a:xfrm>
            <a:off x="7592749" y="5245636"/>
            <a:ext cx="3163732" cy="1030711"/>
            <a:chOff x="7592749" y="5242461"/>
            <a:chExt cx="3163732" cy="1030711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4312E7B9-2DC4-4D5C-A51D-73B31AE35CC6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4806" y="5242461"/>
              <a:ext cx="1121675" cy="937612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12055A10-90B9-4EF8-902F-5E0ABD4B6175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2749" y="5242461"/>
              <a:ext cx="988450" cy="103071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43898A-A76A-47A8-B07C-79B71315EB6A}"/>
              </a:ext>
            </a:extLst>
          </p:cNvPr>
          <p:cNvSpPr txBox="1"/>
          <p:nvPr/>
        </p:nvSpPr>
        <p:spPr>
          <a:xfrm>
            <a:off x="314325" y="4419575"/>
            <a:ext cx="364807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August 25, 2021</a:t>
            </a:r>
          </a:p>
        </p:txBody>
      </p:sp>
    </p:spTree>
    <p:extLst>
      <p:ext uri="{BB962C8B-B14F-4D97-AF65-F5344CB8AC3E}">
        <p14:creationId xmlns:p14="http://schemas.microsoft.com/office/powerpoint/2010/main" val="369242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04127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Helping Families Understand the News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92762"/>
              </p:ext>
            </p:extLst>
          </p:nvPr>
        </p:nvGraphicFramePr>
        <p:xfrm>
          <a:off x="875114" y="1437419"/>
          <a:ext cx="10419658" cy="4414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9600">
                  <a:extLst>
                    <a:ext uri="{9D8B030D-6E8A-4147-A177-3AD203B41FA5}">
                      <a16:colId xmlns:a16="http://schemas.microsoft.com/office/drawing/2014/main" val="3139313724"/>
                    </a:ext>
                  </a:extLst>
                </a:gridCol>
                <a:gridCol w="2627291">
                  <a:extLst>
                    <a:ext uri="{9D8B030D-6E8A-4147-A177-3AD203B41FA5}">
                      <a16:colId xmlns:a16="http://schemas.microsoft.com/office/drawing/2014/main" val="1883715632"/>
                    </a:ext>
                  </a:extLst>
                </a:gridCol>
                <a:gridCol w="5872767">
                  <a:extLst>
                    <a:ext uri="{9D8B030D-6E8A-4147-A177-3AD203B41FA5}">
                      <a16:colId xmlns:a16="http://schemas.microsoft.com/office/drawing/2014/main" val="1732220356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Context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Takeaways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696278468"/>
                  </a:ext>
                </a:extLst>
              </a:tr>
              <a:tr h="1243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entury Gothic" panose="020B0502020202020204" pitchFamily="34" charset="0"/>
                        </a:rPr>
                        <a:t>“LAUSD Reports 3,255 Student Back-to-School COVID Cases”</a:t>
                      </a:r>
                      <a:endParaRPr lang="en-US" sz="13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Over 350,000 tests were conducted, representing an overall rate of</a:t>
                      </a:r>
                      <a:r>
                        <a:rPr lang="en-US" sz="13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0" dirty="0">
                          <a:effectLst/>
                          <a:latin typeface="Century Gothic" panose="020B0502020202020204" pitchFamily="34" charset="0"/>
                        </a:rPr>
                        <a:t>0.8%. </a:t>
                      </a: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Cases were identified </a:t>
                      </a:r>
                      <a:r>
                        <a:rPr lang="en-US" sz="1300" b="0" u="none" dirty="0">
                          <a:effectLst/>
                          <a:latin typeface="Century Gothic" panose="020B0502020202020204" pitchFamily="34" charset="0"/>
                        </a:rPr>
                        <a:t>before </a:t>
                      </a: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they entered the classroom.</a:t>
                      </a:r>
                      <a:endParaRPr lang="en-US" sz="13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As a testing hub, schools may detect many cases in children, without in-school transmission.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School-associated</a:t>
                      </a:r>
                      <a:r>
                        <a:rPr lang="en-US" sz="1300" baseline="0" dirty="0">
                          <a:effectLst/>
                          <a:latin typeface="Century Gothic" panose="020B0502020202020204" pitchFamily="34" charset="0"/>
                        </a:rPr>
                        <a:t> cases are often a sign that the school is screening out COVID.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300" baseline="0" dirty="0">
                          <a:effectLst/>
                          <a:latin typeface="Century Gothic" panose="020B0502020202020204" pitchFamily="34" charset="0"/>
                        </a:rPr>
                        <a:t>Check the denominator.</a:t>
                      </a:r>
                      <a:endParaRPr lang="en-US" sz="13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11" marR="59411" marT="0" marB="0" anchor="ctr"/>
                </a:tc>
                <a:extLst>
                  <a:ext uri="{0D108BD9-81ED-4DB2-BD59-A6C34878D82A}">
                    <a16:rowId xmlns:a16="http://schemas.microsoft.com/office/drawing/2014/main" val="3031639944"/>
                  </a:ext>
                </a:extLst>
              </a:tr>
              <a:tr h="1709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entury Gothic" panose="020B0502020202020204" pitchFamily="34" charset="0"/>
                        </a:rPr>
                        <a:t>“Is the Delta Variant More Dangerous for Children? A Growing Number of Kids Are Very Sick”</a:t>
                      </a:r>
                      <a:endParaRPr lang="en-US" sz="13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Nationwide surge. COVID patients are generally younger because at-risk adults are vaccinated. Higher pediatric cases in places with low vaccination rates and mask requirements not allowed. </a:t>
                      </a:r>
                      <a:endParaRPr lang="en-US" sz="13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Delta’s transmissibility means that there are more cases of all types (including cases with acute symptoms).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Delta primarily impacts the unvaccinated, and children make up a greater proportion of the unvaccinated population.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Vaccinations and masks are key and CA policies create safety.</a:t>
                      </a:r>
                      <a:endParaRPr lang="en-US" sz="1300" dirty="0">
                        <a:noFill/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extLst>
                  <a:ext uri="{0D108BD9-81ED-4DB2-BD59-A6C34878D82A}">
                    <a16:rowId xmlns:a16="http://schemas.microsoft.com/office/drawing/2014/main" val="4225568518"/>
                  </a:ext>
                </a:extLst>
              </a:tr>
              <a:tr h="1243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entury Gothic" panose="020B0502020202020204" pitchFamily="34" charset="0"/>
                        </a:rPr>
                        <a:t>“Bay Area Schools Face Coronavirus Cases and Quarantines: ‘Parents Are Overwhelmed’”</a:t>
                      </a:r>
                      <a:endParaRPr lang="en-US" sz="13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Schools are identifying cases, conducting contact tracing, and sending notifications. </a:t>
                      </a:r>
                      <a:endParaRPr lang="en-US" sz="13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Schools are creating safe spaces through layered approaches.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The same cases are being encountered in stores, restaurants, and other public places.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entury Gothic" panose="020B0502020202020204" pitchFamily="34" charset="0"/>
                        </a:rPr>
                        <a:t>The difference is schools have safety measures in place, including testing and contact</a:t>
                      </a:r>
                      <a:r>
                        <a:rPr lang="en-US" sz="1300" baseline="0" dirty="0">
                          <a:effectLst/>
                          <a:latin typeface="Century Gothic" panose="020B0502020202020204" pitchFamily="34" charset="0"/>
                        </a:rPr>
                        <a:t> tracing.</a:t>
                      </a:r>
                    </a:p>
                  </a:txBody>
                  <a:tcPr marL="59411" marR="59411" marT="0" marB="0" anchor="ctr"/>
                </a:tc>
                <a:extLst>
                  <a:ext uri="{0D108BD9-81ED-4DB2-BD59-A6C34878D82A}">
                    <a16:rowId xmlns:a16="http://schemas.microsoft.com/office/drawing/2014/main" val="392470765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6171" y="966966"/>
            <a:ext cx="1041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With the scientific context in mind, here is a primer for helping families read the headlines.</a:t>
            </a:r>
          </a:p>
        </p:txBody>
      </p:sp>
    </p:spTree>
    <p:extLst>
      <p:ext uri="{BB962C8B-B14F-4D97-AF65-F5344CB8AC3E}">
        <p14:creationId xmlns:p14="http://schemas.microsoft.com/office/powerpoint/2010/main" val="299913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5320" y="2307019"/>
            <a:ext cx="828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2. Status of the 2021-22 School Year</a:t>
            </a:r>
          </a:p>
        </p:txBody>
      </p:sp>
    </p:spTree>
    <p:extLst>
      <p:ext uri="{BB962C8B-B14F-4D97-AF65-F5344CB8AC3E}">
        <p14:creationId xmlns:p14="http://schemas.microsoft.com/office/powerpoint/2010/main" val="28935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Current Outlook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114" y="1262130"/>
            <a:ext cx="105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Over </a:t>
            </a:r>
            <a:r>
              <a:rPr lang="en-US" b="1" dirty="0">
                <a:latin typeface="Century Gothic" panose="020B0502020202020204" pitchFamily="34" charset="0"/>
              </a:rPr>
              <a:t>90%</a:t>
            </a:r>
            <a:r>
              <a:rPr lang="en-US" dirty="0">
                <a:latin typeface="Century Gothic" panose="020B0502020202020204" pitchFamily="34" charset="0"/>
              </a:rPr>
              <a:t> of new cases in California are the Delta variant.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8820" y="1964784"/>
            <a:ext cx="6049219" cy="3215048"/>
            <a:chOff x="619124" y="1901314"/>
            <a:chExt cx="6049219" cy="3215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124" y="1901314"/>
              <a:ext cx="6049219" cy="221010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19124" y="4193032"/>
              <a:ext cx="60492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We are still very far from the Winter Surge and seeing signs that growth is slowing. Nevertheless, schools must plan and prepare for continued elevated rates.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58099" y="1960002"/>
            <a:ext cx="3357240" cy="4409116"/>
            <a:chOff x="7649414" y="1796494"/>
            <a:chExt cx="2897374" cy="380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415" y="1796494"/>
              <a:ext cx="2897373" cy="287267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649414" y="4678331"/>
              <a:ext cx="2897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We should learn from the experience of what is happening nationally.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86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National and State Context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4" y="1105465"/>
            <a:ext cx="1041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The school year has not started for many students, but here is a preliminary snapshot.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941" y="1614499"/>
            <a:ext cx="5476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No Delays in California Due to COVID-19.</a:t>
            </a:r>
            <a:r>
              <a:rPr lang="en-US" dirty="0">
                <a:latin typeface="Century Gothic" panose="020B0502020202020204" pitchFamily="34" charset="0"/>
              </a:rPr>
              <a:t> Although some schools in other states have started the year in distance learning or delayed start dates, California schools appear to have started according to schedule. </a:t>
            </a:r>
            <a:r>
              <a:rPr lang="en-US" b="1" dirty="0">
                <a:latin typeface="Century Gothic" panose="020B0502020202020204" pitchFamily="34" charset="0"/>
              </a:rPr>
              <a:t>17 of the 20 </a:t>
            </a:r>
            <a:r>
              <a:rPr lang="en-US" dirty="0">
                <a:latin typeface="Century Gothic" panose="020B0502020202020204" pitchFamily="34" charset="0"/>
              </a:rPr>
              <a:t>largest districts in the state have opened, and the other three are on schedule.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California School Closures Have Been Minimal.</a:t>
            </a:r>
            <a:r>
              <a:rPr lang="en-US" dirty="0">
                <a:latin typeface="Century Gothic" panose="020B0502020202020204" pitchFamily="34" charset="0"/>
              </a:rPr>
              <a:t> Nationally and in California, schools are struggling to manage the Delta variant. However, although schools in other states are closing for in-person instruction due to outbreaks, closures in California have been minimal to date (see right).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05788" y="1660871"/>
            <a:ext cx="6152837" cy="4550780"/>
            <a:chOff x="5705788" y="1729234"/>
            <a:chExt cx="6152837" cy="4550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465" y="1729234"/>
              <a:ext cx="5181733" cy="34480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05788" y="5356684"/>
              <a:ext cx="61528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Above: </a:t>
              </a:r>
              <a:r>
                <a:rPr lang="en-US" dirty="0">
                  <a:latin typeface="Century Gothic" panose="020B0502020202020204" pitchFamily="34" charset="0"/>
                </a:rPr>
                <a:t>Snapshot of school closures as of 8/23. Note: Schools in the Northwest, Midwest, and Northeast typically start in September.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58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Wide-Angle Lens: What Patterns Are We Seeing?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107" y="1192476"/>
            <a:ext cx="10533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Pattern #1: School-associated cases caused by non-school social events.</a:t>
            </a:r>
          </a:p>
          <a:p>
            <a:pPr marL="455613"/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Example: </a:t>
            </a:r>
            <a:r>
              <a:rPr lang="en-US" dirty="0">
                <a:latin typeface="Century Gothic" panose="020B0502020202020204" pitchFamily="34" charset="0"/>
              </a:rPr>
              <a:t>A suburban high school experienced high levels of cases due to a back-to-school party held the week before school.</a:t>
            </a:r>
          </a:p>
          <a:p>
            <a:pPr marL="455613"/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Example: </a:t>
            </a:r>
            <a:r>
              <a:rPr lang="en-US" dirty="0">
                <a:latin typeface="Century Gothic" panose="020B0502020202020204" pitchFamily="34" charset="0"/>
              </a:rPr>
              <a:t>Multiple rural high schools in the same community experienced high levels of cases due to attendance at a local fair.</a:t>
            </a:r>
          </a:p>
          <a:p>
            <a:pPr marL="455613"/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Pattern #2: Cases caused by symptomatic individuals who went to school while sick.</a:t>
            </a:r>
          </a:p>
          <a:p>
            <a:pPr marL="455613"/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Example: </a:t>
            </a:r>
            <a:r>
              <a:rPr lang="en-US" dirty="0">
                <a:latin typeface="Century Gothic" panose="020B0502020202020204" pitchFamily="34" charset="0"/>
              </a:rPr>
              <a:t>Two outbreaks associated with individuals (adults and children) coming to school with symptoms, leading to some in-school transmission. 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Pattern #3: Staffing shortages caused by low rates of vaccination among staff.</a:t>
            </a:r>
          </a:p>
          <a:p>
            <a:pPr marL="455613"/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Example: </a:t>
            </a:r>
            <a:r>
              <a:rPr lang="en-US" dirty="0">
                <a:latin typeface="Century Gothic" panose="020B0502020202020204" pitchFamily="34" charset="0"/>
              </a:rPr>
              <a:t>Multiple schools report staffing shortages due to vaccination rates estimated below 70% among staff.</a:t>
            </a:r>
          </a:p>
          <a:p>
            <a:pPr marL="455613"/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Pattern #4: Difficulty ramping up testing capacity at sufficient speed.</a:t>
            </a:r>
          </a:p>
          <a:p>
            <a:pPr marL="455613"/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Example: </a:t>
            </a:r>
            <a:r>
              <a:rPr lang="en-US" dirty="0">
                <a:latin typeface="Century Gothic" panose="020B0502020202020204" pitchFamily="34" charset="0"/>
              </a:rPr>
              <a:t>Multiple school districts with a desire to ramp up testing immediately, but unable to because of a sudden national surge in testing demand.</a:t>
            </a:r>
          </a:p>
        </p:txBody>
      </p:sp>
    </p:spTree>
    <p:extLst>
      <p:ext uri="{BB962C8B-B14F-4D97-AF65-F5344CB8AC3E}">
        <p14:creationId xmlns:p14="http://schemas.microsoft.com/office/powerpoint/2010/main" val="324778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COVID-19 Testing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4" y="1105465"/>
            <a:ext cx="1041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The state offers multiple no-cost testing options to all schools – traditional, charter, and private – and many have signed up.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371" y="198794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Overview: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Options including PCR, antigen, and pooled-testing programs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684</a:t>
            </a:r>
            <a:r>
              <a:rPr lang="en-US" dirty="0">
                <a:latin typeface="Century Gothic" panose="020B0502020202020204" pitchFamily="34" charset="0"/>
              </a:rPr>
              <a:t> school districts (of 1,037) onboarded 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444</a:t>
            </a:r>
            <a:r>
              <a:rPr lang="en-US" dirty="0">
                <a:latin typeface="Century Gothic" panose="020B0502020202020204" pitchFamily="34" charset="0"/>
              </a:rPr>
              <a:t> school districts (of 1,037) receiving personnel grants on an equity basis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Over 1,000,000</a:t>
            </a:r>
            <a:r>
              <a:rPr lang="en-US" dirty="0">
                <a:latin typeface="Century Gothic" panose="020B0502020202020204" pitchFamily="34" charset="0"/>
              </a:rPr>
              <a:t> PCR test kits shipped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Over 2,000,000</a:t>
            </a:r>
            <a:r>
              <a:rPr lang="en-US" dirty="0">
                <a:latin typeface="Century Gothic" panose="020B0502020202020204" pitchFamily="34" charset="0"/>
              </a:rPr>
              <a:t> antigen test kits shipped</a:t>
            </a:r>
          </a:p>
          <a:p>
            <a:pPr marL="171450"/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CDPH K-12 School-Based COVID-19 Testing Strategies and Interest Form available at: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3"/>
              </a:rPr>
              <a:t>https://testing.covid19.ca.gov/school-testing/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5" name="Picture 1" descr="page2image20486752">
            <a:extLst>
              <a:ext uri="{FF2B5EF4-FFF2-40B4-BE49-F238E27FC236}">
                <a16:creationId xmlns:a16="http://schemas.microsoft.com/office/drawing/2014/main" id="{DB245D84-FBD7-AB49-8421-6BE1236A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05" y="2158736"/>
            <a:ext cx="5093658" cy="34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8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Vaccines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124" y="1647434"/>
            <a:ext cx="5476876" cy="2985060"/>
            <a:chOff x="619124" y="1482010"/>
            <a:chExt cx="5268205" cy="2744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4" y="1482010"/>
              <a:ext cx="5207999" cy="274437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292550" y="2241412"/>
              <a:ext cx="594779" cy="226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44.3%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79236" y="1912675"/>
              <a:ext cx="5478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61.7%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2550" y="1730114"/>
              <a:ext cx="5478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71.4%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2549" y="1601977"/>
              <a:ext cx="5478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74.4%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9029" y="4687697"/>
            <a:ext cx="552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Authorization for ages 5-11 expected by mid-winter.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86.3% </a:t>
            </a:r>
            <a:r>
              <a:rPr lang="en-US" dirty="0">
                <a:latin typeface="Century Gothic" panose="020B0502020202020204" pitchFamily="34" charset="0"/>
              </a:rPr>
              <a:t>of counties report establishing school-located clinics for the 2021-22 school year.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0234" y="1549572"/>
            <a:ext cx="52626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Outreach and Engagement. </a:t>
            </a:r>
            <a:r>
              <a:rPr lang="en-US" dirty="0">
                <a:latin typeface="Century Gothic" panose="020B0502020202020204" pitchFamily="34" charset="0"/>
              </a:rPr>
              <a:t>Assets are available to help promote vaccines (see Google Drive link in references):</a:t>
            </a: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Sample back-to-school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flyers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Model content for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newsletters</a:t>
            </a:r>
            <a:r>
              <a:rPr lang="en-US" dirty="0">
                <a:latin typeface="Century Gothic" panose="020B0502020202020204" pitchFamily="34" charset="0"/>
              </a:rPr>
              <a:t> and school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marquees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Social media </a:t>
            </a:r>
            <a:r>
              <a:rPr lang="en-US" dirty="0">
                <a:latin typeface="Century Gothic" panose="020B0502020202020204" pitchFamily="34" charset="0"/>
              </a:rPr>
              <a:t>posts and recorded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testimonials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School-Located Clinics.</a:t>
            </a:r>
            <a:r>
              <a:rPr lang="en-US" dirty="0">
                <a:latin typeface="Century Gothic" panose="020B0502020202020204" pitchFamily="34" charset="0"/>
              </a:rPr>
              <a:t> Resources are available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Request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mobile</a:t>
            </a:r>
            <a:r>
              <a:rPr lang="en-US" dirty="0">
                <a:latin typeface="Century Gothic" panose="020B0502020202020204" pitchFamily="34" charset="0"/>
              </a:rPr>
              <a:t> or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pop-up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Request a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pharmacy</a:t>
            </a:r>
            <a:r>
              <a:rPr lang="en-US" dirty="0">
                <a:latin typeface="Century Gothic" panose="020B0502020202020204" pitchFamily="34" charset="0"/>
              </a:rPr>
              <a:t> to come to your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Request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Become a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vaccine provider </a:t>
            </a:r>
            <a:r>
              <a:rPr lang="en-US" dirty="0">
                <a:latin typeface="Century Gothic" panose="020B0502020202020204" pitchFamily="34" charset="0"/>
              </a:rPr>
              <a:t>and receive a grant of up to </a:t>
            </a:r>
            <a:r>
              <a:rPr lang="en-US" b="1" dirty="0">
                <a:solidFill>
                  <a:srgbClr val="1A449D"/>
                </a:solidFill>
                <a:latin typeface="Century Gothic" panose="020B0502020202020204" pitchFamily="34" charset="0"/>
              </a:rPr>
              <a:t>$55,000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B72AA-DF27-4ABE-B972-3FDEEDCE2AE0}"/>
              </a:ext>
            </a:extLst>
          </p:cNvPr>
          <p:cNvSpPr txBox="1"/>
          <p:nvPr/>
        </p:nvSpPr>
        <p:spPr>
          <a:xfrm>
            <a:off x="619124" y="1035169"/>
            <a:ext cx="1095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Vaccines substantially reduce the need for quarantines, especially in middle and high schools.</a:t>
            </a:r>
          </a:p>
        </p:txBody>
      </p:sp>
    </p:spTree>
    <p:extLst>
      <p:ext uri="{BB962C8B-B14F-4D97-AF65-F5344CB8AC3E}">
        <p14:creationId xmlns:p14="http://schemas.microsoft.com/office/powerpoint/2010/main" val="33604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6677C0-9CEC-495A-A7D4-34DEF3CB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7" t="7042" r="22590" b="9047"/>
          <a:stretch/>
        </p:blipFill>
        <p:spPr>
          <a:xfrm>
            <a:off x="3301163" y="1848074"/>
            <a:ext cx="5589670" cy="47278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A4DA0-FADD-4E02-8D5C-7E498271C8E5}"/>
              </a:ext>
            </a:extLst>
          </p:cNvPr>
          <p:cNvSpPr txBox="1"/>
          <p:nvPr/>
        </p:nvSpPr>
        <p:spPr>
          <a:xfrm>
            <a:off x="829106" y="257925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Vaccines (cont.)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F41887-DC6E-4DF7-A5F4-2079BCFDC7AD}"/>
              </a:ext>
            </a:extLst>
          </p:cNvPr>
          <p:cNvSpPr/>
          <p:nvPr/>
        </p:nvSpPr>
        <p:spPr>
          <a:xfrm>
            <a:off x="1753564" y="1064413"/>
            <a:ext cx="87157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Century Gothic" panose="020B0502020202020204" pitchFamily="34" charset="0"/>
              </a:rPr>
              <a:t>If you want help setting up a school-located clinic, please visit:</a:t>
            </a:r>
          </a:p>
          <a:p>
            <a:pPr lvl="0" algn="ctr">
              <a:defRPr/>
            </a:pPr>
            <a:r>
              <a:rPr lang="en-US" b="1" dirty="0">
                <a:solidFill>
                  <a:srgbClr val="FF7704"/>
                </a:solidFill>
                <a:latin typeface="Century Gothic" panose="020B0502020202020204" pitchFamily="34" charset="0"/>
              </a:rPr>
              <a:t>https://www.shotsforschool.org/k-12/clinics/</a:t>
            </a:r>
          </a:p>
        </p:txBody>
      </p:sp>
    </p:spTree>
    <p:extLst>
      <p:ext uri="{BB962C8B-B14F-4D97-AF65-F5344CB8AC3E}">
        <p14:creationId xmlns:p14="http://schemas.microsoft.com/office/powerpoint/2010/main" val="312818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State Supports + Rapid Response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4" y="1105465"/>
            <a:ext cx="1041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 addition to no-cost testing, the state has multiple supports available for schools.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14" y="1619770"/>
            <a:ext cx="3594739" cy="1869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197" y="3922553"/>
            <a:ext cx="2695575" cy="2085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9723" y="1761503"/>
            <a:ext cx="6606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636 </a:t>
            </a:r>
            <a:r>
              <a:rPr lang="en-US" dirty="0">
                <a:latin typeface="Century Gothic" panose="020B0502020202020204" pitchFamily="34" charset="0"/>
              </a:rPr>
              <a:t>LEAs serving </a:t>
            </a:r>
            <a:r>
              <a:rPr lang="en-US" b="1" dirty="0">
                <a:latin typeface="Century Gothic" panose="020B0502020202020204" pitchFamily="34" charset="0"/>
              </a:rPr>
              <a:t>4,754,519 </a:t>
            </a:r>
            <a:r>
              <a:rPr lang="en-US" dirty="0">
                <a:latin typeface="Century Gothic" panose="020B0502020202020204" pitchFamily="34" charset="0"/>
              </a:rPr>
              <a:t>pupils have been provided technical assistance for returning to in-person instruction.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407</a:t>
            </a:r>
            <a:r>
              <a:rPr lang="en-US" dirty="0">
                <a:latin typeface="Century Gothic" panose="020B0502020202020204" pitchFamily="34" charset="0"/>
              </a:rPr>
              <a:t> LEAs have been provided technical assistance on outbreak mitigation.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73</a:t>
            </a:r>
            <a:r>
              <a:rPr lang="en-US" dirty="0">
                <a:latin typeface="Century Gothic" panose="020B0502020202020204" pitchFamily="34" charset="0"/>
              </a:rPr>
              <a:t> LEAs have been provided onsite consultation.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114" y="3885811"/>
            <a:ext cx="7116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Strike teams with testing and vaccine resources </a:t>
            </a:r>
            <a:r>
              <a:rPr lang="en-US" dirty="0">
                <a:latin typeface="Century Gothic" panose="020B0502020202020204" pitchFamily="34" charset="0"/>
              </a:rPr>
              <a:t>have been and are being deployed to schools with the most acute challenges. Please note: strike team capacity is limited.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Pictured to the right: </a:t>
            </a:r>
            <a:r>
              <a:rPr lang="en-US" dirty="0">
                <a:latin typeface="Century Gothic" panose="020B0502020202020204" pitchFamily="34" charset="0"/>
              </a:rPr>
              <a:t>an on-site testing clinic that was stood up the next school day after a surge in cases, which included 15-minute rapid testing and free take-home test kits.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14700" y="3731477"/>
            <a:ext cx="4730069" cy="104"/>
          </a:xfrm>
          <a:prstGeom prst="line">
            <a:avLst/>
          </a:prstGeom>
          <a:ln w="38100">
            <a:solidFill>
              <a:srgbClr val="1A4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6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5320" y="2307019"/>
            <a:ext cx="8281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3. Hot Topics</a:t>
            </a:r>
          </a:p>
        </p:txBody>
      </p:sp>
    </p:spTree>
    <p:extLst>
      <p:ext uri="{BB962C8B-B14F-4D97-AF65-F5344CB8AC3E}">
        <p14:creationId xmlns:p14="http://schemas.microsoft.com/office/powerpoint/2010/main" val="166947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9566" y="2210526"/>
            <a:ext cx="7072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arabicPeriod"/>
            </a:pPr>
            <a:r>
              <a:rPr lang="en-US" sz="2800" b="1" dirty="0">
                <a:latin typeface="Century Gothic" panose="020B0502020202020204" pitchFamily="34" charset="0"/>
              </a:rPr>
              <a:t>Summary of the Science</a:t>
            </a:r>
          </a:p>
          <a:p>
            <a:pPr lvl="1" algn="ctr"/>
            <a:endParaRPr lang="en-US" sz="2800" dirty="0">
              <a:latin typeface="Century Gothic" panose="020B0502020202020204" pitchFamily="34" charset="0"/>
            </a:endParaRPr>
          </a:p>
          <a:p>
            <a:pPr marL="400050" indent="-400050" algn="ctr">
              <a:buFont typeface="+mj-lt"/>
              <a:buAutoNum type="arabicPeriod"/>
            </a:pPr>
            <a:r>
              <a:rPr lang="en-US" sz="2800" b="1" dirty="0">
                <a:latin typeface="Century Gothic" panose="020B0502020202020204" pitchFamily="34" charset="0"/>
              </a:rPr>
              <a:t>Status of the 2021-22 School Year</a:t>
            </a:r>
          </a:p>
          <a:p>
            <a:pPr lvl="1" algn="ctr"/>
            <a:endParaRPr lang="en-US" sz="2800" dirty="0">
              <a:latin typeface="Century Gothic" panose="020B0502020202020204" pitchFamily="34" charset="0"/>
            </a:endParaRPr>
          </a:p>
          <a:p>
            <a:pPr marL="400050" indent="-400050" algn="ctr">
              <a:buFont typeface="+mj-lt"/>
              <a:buAutoNum type="arabicPeriod"/>
            </a:pPr>
            <a:r>
              <a:rPr lang="en-US" sz="2800" b="1" dirty="0">
                <a:latin typeface="Century Gothic" panose="020B0502020202020204" pitchFamily="34" charset="0"/>
              </a:rPr>
              <a:t>Hot Topics</a:t>
            </a:r>
          </a:p>
          <a:p>
            <a:pPr marL="400050" indent="-400050" algn="ctr">
              <a:buFont typeface="+mj-lt"/>
              <a:buAutoNum type="arabicPeriod"/>
            </a:pP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Agenda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7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Quarantines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124" y="1082569"/>
            <a:ext cx="107897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General Rule:</a:t>
            </a:r>
            <a:r>
              <a:rPr lang="en-US" dirty="0">
                <a:latin typeface="Century Gothic" panose="020B0502020202020204" pitchFamily="34" charset="0"/>
              </a:rPr>
              <a:t> Throughout the pandemic, quarantine was recommended for anyone who had been within 6 feet of a positive case for 15 minutes or more.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Modified Rule:</a:t>
            </a:r>
            <a:r>
              <a:rPr lang="en-US" dirty="0">
                <a:latin typeface="Century Gothic" panose="020B0502020202020204" pitchFamily="34" charset="0"/>
              </a:rPr>
              <a:t> CDPH recommends a targeted approach in the context of masking, as does the CDC. Under ‘Modified Quarantine’, a student may remain in class after a possible exposure if: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Both students were wearing a mask;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The exposed student remains asymptomatic;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The exposed student undergoes twice weekly testing;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The exposed student refrains from extracurricular activities.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Rationale:</a:t>
            </a:r>
            <a:r>
              <a:rPr lang="en-US" dirty="0">
                <a:latin typeface="Century Gothic" panose="020B0502020202020204" pitchFamily="34" charset="0"/>
              </a:rPr>
              <a:t> Apply what we have learned about COVID to maximize instructional time, recognizing that masking and testing create additional safety layers.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Tips:</a:t>
            </a:r>
            <a:endParaRPr lang="en-US" dirty="0">
              <a:latin typeface="Century Gothic" panose="020B0502020202020204" pitchFamily="34" charset="0"/>
            </a:endParaRPr>
          </a:p>
          <a:p>
            <a:pPr marL="809625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Expand testing capacity to meet the testing recommendation.</a:t>
            </a:r>
          </a:p>
          <a:p>
            <a:pPr marL="809625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If you have not yet, establish seating charts to help track exposures.</a:t>
            </a:r>
          </a:p>
          <a:p>
            <a:pPr marL="809625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Where possible, create stable groups to limit the number of students exposed.</a:t>
            </a:r>
          </a:p>
          <a:p>
            <a:pPr marL="809625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Adhere to the recommendation as closely as possible, consistent with the rationale. </a:t>
            </a:r>
          </a:p>
        </p:txBody>
      </p:sp>
    </p:spTree>
    <p:extLst>
      <p:ext uri="{BB962C8B-B14F-4D97-AF65-F5344CB8AC3E}">
        <p14:creationId xmlns:p14="http://schemas.microsoft.com/office/powerpoint/2010/main" val="380189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21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Testing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740" y="1156396"/>
            <a:ext cx="7404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 Now.</a:t>
            </a:r>
            <a:r>
              <a:rPr lang="en-US" dirty="0">
                <a:latin typeface="Century Gothic" panose="020B0502020202020204" pitchFamily="34" charset="0"/>
              </a:rPr>
              <a:t> School communities across the nation were hoping for less need for COVID precautions this school year. Delta’s arrival has created a need for more testing capacity in many schools.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Onboarding and Scaling Take Time.</a:t>
            </a:r>
            <a:r>
              <a:rPr lang="en-US" dirty="0">
                <a:latin typeface="Century Gothic" panose="020B0502020202020204" pitchFamily="34" charset="0"/>
              </a:rPr>
              <a:t> It can take weeks to establish the testing capacity you need. Be prepared.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Heightened Demand.</a:t>
            </a:r>
            <a:r>
              <a:rPr lang="en-US" dirty="0">
                <a:latin typeface="Century Gothic" panose="020B0502020202020204" pitchFamily="34" charset="0"/>
              </a:rPr>
              <a:t> With Delta, testing demand has spiked (see right), so you will be competing with others.</a:t>
            </a:r>
            <a:endParaRPr lang="en-US" b="1" dirty="0">
              <a:latin typeface="Century Gothic" panose="020B0502020202020204" pitchFamily="34" charset="0"/>
            </a:endParaRP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National Supply Chain Challenges.</a:t>
            </a:r>
            <a:r>
              <a:rPr lang="en-US" dirty="0">
                <a:latin typeface="Century Gothic" panose="020B0502020202020204" pitchFamily="34" charset="0"/>
              </a:rPr>
              <a:t> Some major manufacturers ramped down their production capacity shortly before the surge.</a:t>
            </a:r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Let the State Help.</a:t>
            </a:r>
            <a:r>
              <a:rPr lang="en-US" dirty="0">
                <a:latin typeface="Century Gothic" panose="020B0502020202020204" pitchFamily="34" charset="0"/>
              </a:rPr>
              <a:t> The state can help at </a:t>
            </a:r>
            <a:r>
              <a:rPr lang="en-US" b="1" dirty="0">
                <a:latin typeface="Century Gothic" panose="020B0502020202020204" pitchFamily="34" charset="0"/>
              </a:rPr>
              <a:t>no cost </a:t>
            </a:r>
            <a:r>
              <a:rPr lang="en-US" dirty="0">
                <a:latin typeface="Century Gothic" panose="020B0502020202020204" pitchFamily="34" charset="0"/>
              </a:rPr>
              <a:t>– the earlier, the better. Please visit 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https://testing.covid19.ca.gov/get-started/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123" y="1401615"/>
            <a:ext cx="3316714" cy="23732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4082375"/>
            <a:ext cx="4015026" cy="19373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51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22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Staffing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125" y="1148697"/>
            <a:ext cx="109332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One of the key challenges facing schools is when cases and quarantines cause staffing shortages that, in turn, disrupt the ability to stay open for in-person instruction.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Key Measures to Consider: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798513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Ensure Staff Are Vaccinated or Tested Weekly.</a:t>
            </a:r>
            <a:r>
              <a:rPr lang="en-US" dirty="0">
                <a:latin typeface="Century Gothic" panose="020B0502020202020204" pitchFamily="34" charset="0"/>
              </a:rPr>
              <a:t> Consistent with the August 11 public health order, encourage and ensure all staff are vaccinated or tested weekly.</a:t>
            </a:r>
          </a:p>
          <a:p>
            <a:pPr marL="798513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Employ the Guidance for Vaccinated People.</a:t>
            </a:r>
            <a:r>
              <a:rPr lang="en-US" dirty="0">
                <a:latin typeface="Century Gothic" panose="020B0502020202020204" pitchFamily="34" charset="0"/>
              </a:rPr>
              <a:t> According to the May 12 public health order, fully vaccinated individuals do not need to quarantine if asymptomatic.</a:t>
            </a:r>
          </a:p>
          <a:p>
            <a:pPr marL="798513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Recruit Retired Staff and Others to Meet Short-Term Needs. </a:t>
            </a:r>
            <a:r>
              <a:rPr lang="en-US" dirty="0">
                <a:latin typeface="Century Gothic" panose="020B0502020202020204" pitchFamily="34" charset="0"/>
              </a:rPr>
              <a:t>The Governor issued an executive order on August 16 that makes it easier for schools to bring back recently retired K-12 teachers and staff.</a:t>
            </a:r>
            <a:endParaRPr lang="en-US" b="1" dirty="0">
              <a:latin typeface="Century Gothic" panose="020B0502020202020204" pitchFamily="34" charset="0"/>
            </a:endParaRPr>
          </a:p>
          <a:p>
            <a:pPr marL="798513" indent="-342900">
              <a:buFont typeface="+mj-lt"/>
              <a:buAutoNum type="arabicPeriod"/>
            </a:pP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2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23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Additional Resources for Strategic Prevention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098" y="1998875"/>
            <a:ext cx="6824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hlinkClick r:id="rId3"/>
              </a:rPr>
              <a:t>U.S. ED COVID-19 Strategies for Safely Reopening Schools</a:t>
            </a:r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hlinkClick r:id="rId4"/>
            </a:endParaRPr>
          </a:p>
          <a:p>
            <a:r>
              <a:rPr lang="en-US" b="1" dirty="0">
                <a:latin typeface="Century Gothic" panose="020B0502020202020204" pitchFamily="34" charset="0"/>
                <a:hlinkClick r:id="rId4"/>
              </a:rPr>
              <a:t>CCEE Health and Safety Guidebook</a:t>
            </a:r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  <a:hlinkClick r:id="rId5"/>
              </a:rPr>
              <a:t>LPI Resources for Reopening Schools</a:t>
            </a:r>
            <a:endParaRPr lang="en-US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  <a:hlinkClick r:id="rId6"/>
              </a:rPr>
              <a:t>American Academy of Pediatrics: Guidance for Safe Schools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492F0-F320-42A2-BE9D-5A0EA7CDED82}"/>
              </a:ext>
            </a:extLst>
          </p:cNvPr>
          <p:cNvSpPr txBox="1"/>
          <p:nvPr/>
        </p:nvSpPr>
        <p:spPr>
          <a:xfrm>
            <a:off x="619124" y="1683513"/>
            <a:ext cx="4193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Additional “How to” Materials to Support: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Mask requirements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Safety during recess, meals, music, art, and PE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Awareness of symptoms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Limiting exposures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Safety on buses and other transportation 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Vaccine education for families</a:t>
            </a:r>
          </a:p>
        </p:txBody>
      </p:sp>
    </p:spTree>
    <p:extLst>
      <p:ext uri="{BB962C8B-B14F-4D97-AF65-F5344CB8AC3E}">
        <p14:creationId xmlns:p14="http://schemas.microsoft.com/office/powerpoint/2010/main" val="1473884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35E87-8371-49C0-BBA7-BBDB1F655A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708" y="1912441"/>
            <a:ext cx="7130583" cy="4002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9491F-5C99-4CB9-B34C-467FEF432A05}"/>
              </a:ext>
            </a:extLst>
          </p:cNvPr>
          <p:cNvSpPr txBox="1"/>
          <p:nvPr/>
        </p:nvSpPr>
        <p:spPr>
          <a:xfrm>
            <a:off x="1319514" y="451413"/>
            <a:ext cx="958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If You Have Questions, Please Ask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3564" y="1064413"/>
            <a:ext cx="87157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Century Gothic" panose="020B0502020202020204" pitchFamily="34" charset="0"/>
              </a:rPr>
              <a:t>If you need help or advice, please reach out at the Safe Schools Hub: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b="1" dirty="0">
                <a:solidFill>
                  <a:srgbClr val="FF7704"/>
                </a:solidFill>
                <a:latin typeface="Century Gothic" panose="020B0502020202020204" pitchFamily="34" charset="0"/>
              </a:rPr>
              <a:t>schools.covid19.ca.gov</a:t>
            </a:r>
          </a:p>
        </p:txBody>
      </p:sp>
    </p:spTree>
    <p:extLst>
      <p:ext uri="{BB962C8B-B14F-4D97-AF65-F5344CB8AC3E}">
        <p14:creationId xmlns:p14="http://schemas.microsoft.com/office/powerpoint/2010/main" val="84847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7A23F-E177-473B-A077-3CB6D275D7CD}"/>
              </a:ext>
            </a:extLst>
          </p:cNvPr>
          <p:cNvSpPr/>
          <p:nvPr/>
        </p:nvSpPr>
        <p:spPr>
          <a:xfrm>
            <a:off x="-2" y="113129"/>
            <a:ext cx="8873069" cy="685800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76D92-F323-4581-9303-DF13678DF55D}"/>
              </a:ext>
            </a:extLst>
          </p:cNvPr>
          <p:cNvSpPr/>
          <p:nvPr/>
        </p:nvSpPr>
        <p:spPr>
          <a:xfrm>
            <a:off x="-1" y="2581275"/>
            <a:ext cx="7639051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6037B-FEDF-411B-A8ED-405E8C86EF4D}"/>
              </a:ext>
            </a:extLst>
          </p:cNvPr>
          <p:cNvSpPr txBox="1"/>
          <p:nvPr/>
        </p:nvSpPr>
        <p:spPr>
          <a:xfrm>
            <a:off x="280987" y="2834243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449D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A95AB-DB7A-4CA0-BB01-E987C995F0B5}"/>
              </a:ext>
            </a:extLst>
          </p:cNvPr>
          <p:cNvSpPr/>
          <p:nvPr/>
        </p:nvSpPr>
        <p:spPr>
          <a:xfrm>
            <a:off x="314325" y="3547012"/>
            <a:ext cx="7010399" cy="45719"/>
          </a:xfrm>
          <a:prstGeom prst="rect">
            <a:avLst/>
          </a:prstGeom>
          <a:solidFill>
            <a:srgbClr val="F68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619F3-680E-4EC8-97BE-F9C70E890A5A}"/>
              </a:ext>
            </a:extLst>
          </p:cNvPr>
          <p:cNvSpPr/>
          <p:nvPr/>
        </p:nvSpPr>
        <p:spPr>
          <a:xfrm>
            <a:off x="7043737" y="5565880"/>
            <a:ext cx="5248275" cy="12414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F6DE6-346A-47C1-96CB-9372B661270E}"/>
              </a:ext>
            </a:extLst>
          </p:cNvPr>
          <p:cNvGrpSpPr/>
          <p:nvPr/>
        </p:nvGrpSpPr>
        <p:grpSpPr>
          <a:xfrm>
            <a:off x="7639050" y="5671241"/>
            <a:ext cx="3504327" cy="1030711"/>
            <a:chOff x="7295075" y="5242461"/>
            <a:chExt cx="3504327" cy="1030711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4312E7B9-2DC4-4D5C-A51D-73B31AE35CC6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7727" y="5242461"/>
              <a:ext cx="1121675" cy="937612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12055A10-90B9-4EF8-902F-5E0ABD4B6175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075" y="5242461"/>
              <a:ext cx="988450" cy="103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89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5320" y="2307019"/>
            <a:ext cx="828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1. Summary of the Science</a:t>
            </a:r>
          </a:p>
        </p:txBody>
      </p:sp>
    </p:spTree>
    <p:extLst>
      <p:ext uri="{BB962C8B-B14F-4D97-AF65-F5344CB8AC3E}">
        <p14:creationId xmlns:p14="http://schemas.microsoft.com/office/powerpoint/2010/main" val="424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Starting Point: Importance of In-Person Instruction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512" y="2736930"/>
            <a:ext cx="10058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Research validates that we must keep schools open to promote the </a:t>
            </a:r>
            <a:r>
              <a:rPr lang="en-US" sz="2800" b="1" dirty="0">
                <a:latin typeface="Century Gothic" panose="020B0502020202020204" pitchFamily="34" charset="0"/>
              </a:rPr>
              <a:t>mental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b="1" dirty="0">
                <a:latin typeface="Century Gothic" panose="020B0502020202020204" pitchFamily="34" charset="0"/>
              </a:rPr>
              <a:t>social-emotional</a:t>
            </a:r>
            <a:r>
              <a:rPr lang="en-US" sz="2800" dirty="0">
                <a:latin typeface="Century Gothic" panose="020B0502020202020204" pitchFamily="34" charset="0"/>
              </a:rPr>
              <a:t>, and </a:t>
            </a:r>
            <a:r>
              <a:rPr lang="en-US" sz="2800" b="1" dirty="0">
                <a:latin typeface="Century Gothic" panose="020B0502020202020204" pitchFamily="34" charset="0"/>
              </a:rPr>
              <a:t>academic</a:t>
            </a:r>
            <a:r>
              <a:rPr lang="en-US" sz="2800" dirty="0">
                <a:latin typeface="Century Gothic" panose="020B0502020202020204" pitchFamily="34" charset="0"/>
              </a:rPr>
              <a:t> well-being of students. </a:t>
            </a:r>
          </a:p>
        </p:txBody>
      </p:sp>
    </p:spTree>
    <p:extLst>
      <p:ext uri="{BB962C8B-B14F-4D97-AF65-F5344CB8AC3E}">
        <p14:creationId xmlns:p14="http://schemas.microsoft.com/office/powerpoint/2010/main" val="271461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The figure shows text comparing children who tested negative for the virus that causes COVID-19 with children who tested positive. ">
            <a:extLst>
              <a:ext uri="{FF2B5EF4-FFF2-40B4-BE49-F238E27FC236}">
                <a16:creationId xmlns:a16="http://schemas.microsoft.com/office/drawing/2014/main" id="{EB457986-3DB7-0846-95CD-C3F8F3A1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380" y="1331551"/>
            <a:ext cx="7068929" cy="39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CDC: In-Person School Is A Lower-Risk Activity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7541" y="5274681"/>
            <a:ext cx="7068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Note: Based on a December 2020 study.</a:t>
            </a:r>
          </a:p>
        </p:txBody>
      </p:sp>
    </p:spTree>
    <p:extLst>
      <p:ext uri="{BB962C8B-B14F-4D97-AF65-F5344CB8AC3E}">
        <p14:creationId xmlns:p14="http://schemas.microsoft.com/office/powerpoint/2010/main" val="397346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44539" y="348686"/>
            <a:ext cx="1053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Key Safety Layers: Making Schools the Safest Places in the Community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084" y="1888885"/>
            <a:ext cx="11054693" cy="4283522"/>
            <a:chOff x="584084" y="1408939"/>
            <a:chExt cx="11054693" cy="42835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84" y="2009104"/>
              <a:ext cx="11054693" cy="368335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159262" y="1552593"/>
              <a:ext cx="2005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Wear Masks Indoors and Clean Hands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2792" y="1408939"/>
              <a:ext cx="24266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Outdoors When Possible and Improve </a:t>
              </a:r>
              <a:br>
                <a:rPr lang="en-US" b="1" dirty="0">
                  <a:latin typeface="Century Gothic" panose="020B0502020202020204" pitchFamily="34" charset="0"/>
                </a:rPr>
              </a:br>
              <a:r>
                <a:rPr lang="en-US" b="1" dirty="0">
                  <a:latin typeface="Century Gothic" panose="020B0502020202020204" pitchFamily="34" charset="0"/>
                </a:rPr>
                <a:t>Indoor Air Quality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2807" y="1547439"/>
              <a:ext cx="1945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Sick Stay Home and/or Are Tested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20804" y="1547439"/>
              <a:ext cx="1945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All 12+ in School Are Vaccinated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3557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7641648" y="3121223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619126" y="386262"/>
            <a:ext cx="1078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How Have Things Changed with the Delta Variant?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9832"/>
              </p:ext>
            </p:extLst>
          </p:nvPr>
        </p:nvGraphicFramePr>
        <p:xfrm>
          <a:off x="875114" y="1276712"/>
          <a:ext cx="10304720" cy="4340356"/>
        </p:xfrm>
        <a:graphic>
          <a:graphicData uri="http://schemas.openxmlformats.org/drawingml/2006/table">
            <a:tbl>
              <a:tblPr firstRow="1" firstCol="1" bandRow="1"/>
              <a:tblGrid>
                <a:gridCol w="2474236">
                  <a:extLst>
                    <a:ext uri="{9D8B030D-6E8A-4147-A177-3AD203B41FA5}">
                      <a16:colId xmlns:a16="http://schemas.microsoft.com/office/drawing/2014/main" val="1831325618"/>
                    </a:ext>
                  </a:extLst>
                </a:gridCol>
                <a:gridCol w="7830484">
                  <a:extLst>
                    <a:ext uri="{9D8B030D-6E8A-4147-A177-3AD203B41FA5}">
                      <a16:colId xmlns:a16="http://schemas.microsoft.com/office/drawing/2014/main" val="4283550982"/>
                    </a:ext>
                  </a:extLst>
                </a:gridCol>
              </a:tblGrid>
              <a:tr h="279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Factors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We Know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905"/>
                  </a:ext>
                </a:extLst>
              </a:tr>
              <a:tr h="838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Transmissibility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Delta is more than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2x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as contagious as previous variants. This is leading to  the current surge in infections. </a:t>
                      </a:r>
                      <a:endParaRPr lang="en-US" sz="1600" dirty="0">
                        <a:noFill/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50147"/>
                  </a:ext>
                </a:extLst>
              </a:tr>
              <a:tr h="1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Virulence and Severity of Symptoms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BF9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971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BF9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 learning about this</a:t>
                      </a:r>
                      <a:r>
                        <a:rPr lang="en-US" sz="16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now, children continue to develop severe symptoms less often than adults, as with previous variants.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Delta’s increased transmissibility means more cases of all types, including cases with severe symptoms. Unvaccinated people are more likely to have severe symptoms.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971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6092"/>
                  </a:ext>
                </a:extLst>
              </a:tr>
              <a:tr h="1676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Vaccine Effectiveness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Vaccines are effective against Delta. Less than </a:t>
                      </a: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vaccinated people experience a “breakthrough infection” (</a:t>
                      </a:r>
                      <a:r>
                        <a:rPr lang="en-US" sz="1600" i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i.e.</a:t>
                      </a:r>
                      <a:r>
                        <a:rPr lang="en-US" sz="1600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if</a:t>
                      </a:r>
                      <a:r>
                        <a:rPr lang="en-US" sz="1600" i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 know 100+ people, you are likely to know someone) </a:t>
                      </a:r>
                      <a:r>
                        <a:rPr lang="en-US" sz="1600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less than </a:t>
                      </a: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.005%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COVID hospitalizations have been vaccinated people. Unvaccinated are </a:t>
                      </a: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11x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likely to get COVID. Those with breakthrough infections appear to be infectious for a shorter period of time.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9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19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619124" y="272658"/>
            <a:ext cx="1087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Case Study: Wood County, WI</a:t>
            </a:r>
            <a:endParaRPr lang="en-US" sz="4000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32355" y="1718540"/>
            <a:ext cx="11426270" cy="4570899"/>
            <a:chOff x="935859" y="1180745"/>
            <a:chExt cx="11426270" cy="48268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59" y="1180745"/>
              <a:ext cx="8213201" cy="4407083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8428185" y="2144320"/>
              <a:ext cx="3455875" cy="492443"/>
              <a:chOff x="8428185" y="2144320"/>
              <a:chExt cx="3455875" cy="49244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3A720B-1E93-42F6-B243-0A52E704BB0D}"/>
                  </a:ext>
                </a:extLst>
              </p:cNvPr>
              <p:cNvSpPr txBox="1"/>
              <p:nvPr/>
            </p:nvSpPr>
            <p:spPr bwMode="auto">
              <a:xfrm>
                <a:off x="9751775" y="2144320"/>
                <a:ext cx="2132285" cy="49244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latin typeface="Century Gothic" panose="020B0502020202020204" pitchFamily="34" charset="0"/>
                  </a:rPr>
                  <a:t>COVID in the Community</a:t>
                </a:r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1392037">
                <a:off x="8428185" y="2153132"/>
                <a:ext cx="1155691" cy="173758"/>
              </a:xfrm>
              <a:prstGeom prst="rightArrow">
                <a:avLst/>
              </a:prstGeom>
              <a:solidFill>
                <a:srgbClr val="1A44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A449D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949649" y="3549751"/>
              <a:ext cx="2820545" cy="1408690"/>
              <a:chOff x="8949649" y="1617989"/>
              <a:chExt cx="2820545" cy="140869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3A720B-1E93-42F6-B243-0A52E704BB0D}"/>
                  </a:ext>
                </a:extLst>
              </p:cNvPr>
              <p:cNvSpPr txBox="1"/>
              <p:nvPr/>
            </p:nvSpPr>
            <p:spPr bwMode="auto">
              <a:xfrm>
                <a:off x="9637909" y="1617989"/>
                <a:ext cx="2132285" cy="49244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latin typeface="Century Gothic" panose="020B0502020202020204" pitchFamily="34" charset="0"/>
                  </a:rPr>
                  <a:t>COVID Associated with Schools</a:t>
                </a: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7955161">
                <a:off x="8327679" y="2240752"/>
                <a:ext cx="1407897" cy="163958"/>
              </a:xfrm>
              <a:prstGeom prst="rightArrow">
                <a:avLst/>
              </a:prstGeom>
              <a:solidFill>
                <a:srgbClr val="1A44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A449D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154797" y="4837573"/>
              <a:ext cx="3207332" cy="1170045"/>
              <a:chOff x="8430543" y="1992677"/>
              <a:chExt cx="3207332" cy="117004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3A720B-1E93-42F6-B243-0A52E704BB0D}"/>
                  </a:ext>
                </a:extLst>
              </p:cNvPr>
              <p:cNvSpPr txBox="1"/>
              <p:nvPr/>
            </p:nvSpPr>
            <p:spPr bwMode="auto">
              <a:xfrm>
                <a:off x="9505590" y="1992677"/>
                <a:ext cx="2132285" cy="11700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latin typeface="Century Gothic" panose="020B0502020202020204" pitchFamily="34" charset="0"/>
                  </a:rPr>
                  <a:t>COVID </a:t>
                </a:r>
                <a:r>
                  <a:rPr lang="en-US" sz="1600" b="1" u="sng" dirty="0">
                    <a:latin typeface="Century Gothic" panose="020B0502020202020204" pitchFamily="34" charset="0"/>
                  </a:rPr>
                  <a:t>Because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 of Schools</a:t>
                </a:r>
              </a:p>
              <a:p>
                <a:endParaRPr lang="en-US" sz="800" b="1" dirty="0">
                  <a:latin typeface="Century Gothic" panose="020B0502020202020204" pitchFamily="34" charset="0"/>
                </a:endParaRPr>
              </a:p>
              <a:p>
                <a:r>
                  <a:rPr lang="en-US" sz="1600" b="1" dirty="0">
                    <a:latin typeface="Century Gothic" panose="020B0502020202020204" pitchFamily="34" charset="0"/>
                  </a:rPr>
                  <a:t>Note: Dotted Line Barely Visible</a:t>
                </a: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0285577">
                <a:off x="8430543" y="2177212"/>
                <a:ext cx="832082" cy="181140"/>
              </a:xfrm>
              <a:prstGeom prst="rightArrow">
                <a:avLst/>
              </a:prstGeom>
              <a:solidFill>
                <a:srgbClr val="1A44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A449D"/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886171" y="966966"/>
            <a:ext cx="1041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The following case study conducted in Fall 2020 demonstrates the low risk associated with schools and the importance of focusing on in-school transmissions.</a:t>
            </a:r>
          </a:p>
        </p:txBody>
      </p:sp>
    </p:spTree>
    <p:extLst>
      <p:ext uri="{BB962C8B-B14F-4D97-AF65-F5344CB8AC3E}">
        <p14:creationId xmlns:p14="http://schemas.microsoft.com/office/powerpoint/2010/main" val="292445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52A6FD-4168-4D39-BCD9-DD0D5523801E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4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F102-57AE-44F7-A877-9B4F8849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98EAE-3536-4BD0-AE0D-E46B5A4E25F5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222242-A23D-4638-9B40-2E3ADFEE0A92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>
                <a:solidFill>
                  <a:srgbClr val="F6851F"/>
                </a:solidFill>
              </a:rPr>
              <a:t>SAFE SCHOOLS FOR ALL</a:t>
            </a:r>
            <a:endParaRPr lang="en-US" sz="1400" b="1">
              <a:solidFill>
                <a:srgbClr val="F6851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CC27A-8366-481D-87E4-A41CE32B56AD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98109A-DE5E-47A6-A09F-7B89AFE65F14}"/>
              </a:ext>
            </a:extLst>
          </p:cNvPr>
          <p:cNvSpPr txBox="1"/>
          <p:nvPr/>
        </p:nvSpPr>
        <p:spPr>
          <a:xfrm>
            <a:off x="875114" y="386262"/>
            <a:ext cx="105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A449D"/>
                </a:solidFill>
              </a:rPr>
              <a:t>School-Associated </a:t>
            </a:r>
            <a:r>
              <a:rPr lang="en-US" sz="4000" b="1" i="1" dirty="0">
                <a:solidFill>
                  <a:srgbClr val="1A449D"/>
                </a:solidFill>
              </a:rPr>
              <a:t>vs.</a:t>
            </a:r>
            <a:r>
              <a:rPr lang="en-US" sz="4000" b="1" dirty="0">
                <a:solidFill>
                  <a:srgbClr val="1A449D"/>
                </a:solidFill>
              </a:rPr>
              <a:t> In-School Transmissions</a:t>
            </a:r>
            <a:endParaRPr lang="en-US" b="1" dirty="0">
              <a:solidFill>
                <a:srgbClr val="1A449D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5" y="1135195"/>
            <a:ext cx="1041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Key Objectives: </a:t>
            </a:r>
            <a:r>
              <a:rPr lang="en-US" dirty="0">
                <a:latin typeface="Century Gothic" panose="020B0502020202020204" pitchFamily="34" charset="0"/>
              </a:rPr>
              <a:t>Minimize </a:t>
            </a:r>
            <a:r>
              <a:rPr lang="en-US" i="1" u="sng" dirty="0">
                <a:latin typeface="Century Gothic" panose="020B0502020202020204" pitchFamily="34" charset="0"/>
              </a:rPr>
              <a:t>in-school</a:t>
            </a:r>
            <a:r>
              <a:rPr lang="en-US" dirty="0">
                <a:latin typeface="Century Gothic" panose="020B0502020202020204" pitchFamily="34" charset="0"/>
              </a:rPr>
              <a:t> transmissions and maximize in-person instruction.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5495" y="1978642"/>
            <a:ext cx="11221009" cy="3470921"/>
            <a:chOff x="590278" y="2236592"/>
            <a:chExt cx="11221009" cy="3470921"/>
          </a:xfrm>
        </p:grpSpPr>
        <p:grpSp>
          <p:nvGrpSpPr>
            <p:cNvPr id="5" name="Group 4"/>
            <p:cNvGrpSpPr/>
            <p:nvPr/>
          </p:nvGrpSpPr>
          <p:grpSpPr>
            <a:xfrm>
              <a:off x="590279" y="2236592"/>
              <a:ext cx="11221008" cy="841564"/>
              <a:chOff x="533217" y="2286891"/>
              <a:chExt cx="11221008" cy="84156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33217" y="2286891"/>
                <a:ext cx="2537787" cy="83099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Mitigating Virus in the Community</a:t>
                </a:r>
              </a:p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66267" y="2297458"/>
                <a:ext cx="3331289" cy="83099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Preventing the Virus from Getting into School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(School-Associated Cases)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40385" y="2291706"/>
                <a:ext cx="3113840" cy="83099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Minimizing In-School Transmission</a:t>
                </a:r>
              </a:p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" name="Right Arrow 2"/>
              <p:cNvSpPr/>
              <p:nvPr/>
            </p:nvSpPr>
            <p:spPr>
              <a:xfrm>
                <a:off x="3241163" y="2481136"/>
                <a:ext cx="795817" cy="463639"/>
              </a:xfrm>
              <a:prstGeom prst="rightArrow">
                <a:avLst/>
              </a:prstGeom>
              <a:solidFill>
                <a:srgbClr val="1A449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7626843" y="2472114"/>
                <a:ext cx="884255" cy="463639"/>
              </a:xfrm>
              <a:prstGeom prst="rightArrow">
                <a:avLst/>
              </a:prstGeom>
              <a:solidFill>
                <a:srgbClr val="1A449D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90278" y="3301447"/>
              <a:ext cx="2537787" cy="24006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Schools Can Help:</a:t>
              </a:r>
            </a:p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Educate families about vaccines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Host school-based vaccine clinics</a:t>
              </a:r>
            </a:p>
            <a:p>
              <a:pPr algn="ctr">
                <a:spcAft>
                  <a:spcPts val="600"/>
                </a:spcAft>
              </a:pPr>
              <a:r>
                <a:rPr lang="en-US" sz="1600" dirty="0">
                  <a:latin typeface="Century Gothic" panose="020B0502020202020204" pitchFamily="34" charset="0"/>
                </a:rPr>
                <a:t>Note: Vaccinated students do not need to quarantine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23330" y="3283773"/>
              <a:ext cx="3331288" cy="24237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Top Priorities:</a:t>
              </a:r>
            </a:p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  <a:p>
              <a:pPr marL="285750" indent="-285750">
                <a:spcAft>
                  <a:spcPts val="11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Educate families about symptoms and staying home</a:t>
              </a:r>
            </a:p>
            <a:p>
              <a:pPr marL="285750" indent="-285750">
                <a:spcAft>
                  <a:spcPts val="11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Conduct screening testing</a:t>
              </a:r>
            </a:p>
            <a:p>
              <a:pPr marL="285750" indent="-285750">
                <a:spcAft>
                  <a:spcPts val="11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Isolate positive cases</a:t>
              </a:r>
            </a:p>
            <a:p>
              <a:pPr marL="285750" indent="-285750">
                <a:spcAft>
                  <a:spcPts val="11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Identify and test exposed students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97447" y="3272582"/>
              <a:ext cx="3113840" cy="2410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Top Priorities:</a:t>
              </a:r>
            </a:p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Enforce universal masking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Maximize vaccinations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Good ventilation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Good hand hygiene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Conduct response testing and contact tracing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5488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for all TEMPLATE" id="{8971368B-6EAE-D04C-A265-A7A31B8C98EA}" vid="{DB397553-693A-A544-A7DC-5C7C9F9788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Stakeholder</TermName>
          <TermId xmlns="http://schemas.microsoft.com/office/infopath/2007/PartnerControls">6b3266fc-4016-443b-9e9e-97a2230ee0e4</TermId>
        </TermInfo>
      </Terms>
    </off2d280d04f435e8ad65f64297220d7>
    <PublishingExpirationDate xmlns="http://schemas.microsoft.com/sharepoint/v3" xsi:nil="true"/>
    <TaxCatchAll xmlns="a48324c4-7d20-48d3-8188-32763737222b">
      <Value>153</Value>
      <Value>97</Value>
      <Value>123</Value>
      <Value>226</Value>
    </TaxCatchAll>
    <PublishingStartDate xmlns="http://schemas.microsoft.com/sharepoint/v3" xsi:nil="true"/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</TermName>
          <TermId xmlns="http://schemas.microsoft.com/office/infopath/2007/PartnerControls">f9f6ec46-e443-403f-85ca-ef1fef2e30d7</TermId>
        </TermInfo>
      </Terms>
    </kcdf3820fa7642e8be4bb4902ce9671f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Center for Infectious Diseases</TermName>
          <TermId xmlns="http://schemas.microsoft.com/office/infopath/2007/PartnerControls">a8b5a9c9-0da2-438b-9cb1-ccfff05784a8</TermId>
        </TermInfo>
      </Terms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(United States)</TermName>
          <TermId xmlns="http://schemas.microsoft.com/office/infopath/2007/PartnerControls">25e340a5-d50c-48d7-adc0-a905fb7bff5c</TermId>
        </TermInfo>
      </Terms>
    </e703b7d8b6284097bcc8d89d108ab72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20496-ECA8-4C31-87B5-5B88C23BDF54}"/>
</file>

<file path=customXml/itemProps2.xml><?xml version="1.0" encoding="utf-8"?>
<ds:datastoreItem xmlns:ds="http://schemas.openxmlformats.org/officeDocument/2006/customXml" ds:itemID="{66FAF5CD-9ECC-4CCE-84CB-C5D4745D924E}"/>
</file>

<file path=customXml/itemProps3.xml><?xml version="1.0" encoding="utf-8"?>
<ds:datastoreItem xmlns:ds="http://schemas.openxmlformats.org/officeDocument/2006/customXml" ds:itemID="{3CDDE81E-4580-49A3-BC87-FF625AE0707D}"/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3953</TotalTime>
  <Words>2646</Words>
  <Application>Microsoft Office PowerPoint</Application>
  <PresentationFormat>Widescreen</PresentationFormat>
  <Paragraphs>318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Symbol</vt:lpstr>
      <vt:lpstr>Wingdings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2021 Public Health Presentation</dc:title>
  <dc:creator>Microsoft Office User</dc:creator>
  <cp:lastModifiedBy>Hartman, Neil@CDPH</cp:lastModifiedBy>
  <cp:revision>420</cp:revision>
  <dcterms:created xsi:type="dcterms:W3CDTF">2021-07-02T00:57:37Z</dcterms:created>
  <dcterms:modified xsi:type="dcterms:W3CDTF">2021-08-25T21:00:57Z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0x0101002CC577673628EB48993F371F1850BF7D003E18CAC0E743194EA29E89F4611861B3</vt:lpwstr>
  </property>
  <property fmtid="{D5CDD505-2E9C-101B-9397-08002B2CF9AE}" pid="3" name="Content Language">
    <vt:lpwstr>97;#English (United States)|25e340a5-d50c-48d7-adc0-a905fb7bff5c</vt:lpwstr>
  </property>
  <property fmtid="{D5CDD505-2E9C-101B-9397-08002B2CF9AE}" pid="4" name="Topic">
    <vt:lpwstr>226;#Media|f9f6ec46-e443-403f-85ca-ef1fef2e30d7</vt:lpwstr>
  </property>
  <property fmtid="{D5CDD505-2E9C-101B-9397-08002B2CF9AE}" pid="5" name="CDPH Audience">
    <vt:lpwstr>123;#Other Stakeholder|6b3266fc-4016-443b-9e9e-97a2230ee0e4</vt:lpwstr>
  </property>
  <property fmtid="{D5CDD505-2E9C-101B-9397-08002B2CF9AE}" pid="6" name="Program">
    <vt:lpwstr>153;#Center for Infectious Diseases|a8b5a9c9-0da2-438b-9cb1-ccfff05784a8</vt:lpwstr>
  </property>
</Properties>
</file>