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4.xml" ContentType="application/vnd.openxmlformats-officedocument.drawingml.chart+xml"/>
  <Override PartName="/ppt/charts/chart16.xml" ContentType="application/vnd.openxmlformats-officedocument.drawingml.chart+xml"/>
  <Override PartName="/ppt/charts/chart13.xml" ContentType="application/vnd.openxmlformats-officedocument.drawingml.chart+xml"/>
  <Override PartName="/ppt/charts/chart15.xml" ContentType="application/vnd.openxmlformats-officedocument.drawingml.chart+xml"/>
  <Override PartName="/ppt/notesMasters/notesMaster1.xml" ContentType="application/vnd.openxmlformats-officedocument.presentationml.notesMaster+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1290" r:id="rId2"/>
    <p:sldId id="1291" r:id="rId3"/>
    <p:sldId id="1292" r:id="rId4"/>
    <p:sldId id="1293" r:id="rId5"/>
    <p:sldId id="1294" r:id="rId6"/>
    <p:sldId id="2698" r:id="rId7"/>
    <p:sldId id="919" r:id="rId8"/>
    <p:sldId id="936" r:id="rId9"/>
    <p:sldId id="1295" r:id="rId10"/>
    <p:sldId id="1296" r:id="rId11"/>
    <p:sldId id="930" r:id="rId12"/>
    <p:sldId id="1297" r:id="rId13"/>
    <p:sldId id="637" r:id="rId14"/>
    <p:sldId id="1298" r:id="rId15"/>
    <p:sldId id="1299" r:id="rId16"/>
    <p:sldId id="1300" r:id="rId17"/>
    <p:sldId id="593" r:id="rId18"/>
    <p:sldId id="1316" r:id="rId19"/>
    <p:sldId id="1301" r:id="rId20"/>
    <p:sldId id="26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6" d="100"/>
          <a:sy n="7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9E4770"/>
              </a:solidFill>
              <a:prstDash val="solid"/>
            </a:ln>
          </c:spPr>
          <c:marker>
            <c:symbol val="none"/>
          </c:marker>
          <c:cat>
            <c:numRef>
              <c:f>Sheet1!$A$2:$A$82</c:f>
              <c:numCache>
                <c:formatCode>General</c:formatCode>
                <c:ptCount val="81"/>
                <c:pt idx="0">
                  <c:v>1940</c:v>
                </c:pt>
                <c:pt idx="5">
                  <c:v>1945</c:v>
                </c:pt>
                <c:pt idx="10">
                  <c:v>1950</c:v>
                </c:pt>
                <c:pt idx="15">
                  <c:v>1955</c:v>
                </c:pt>
                <c:pt idx="20">
                  <c:v>1960</c:v>
                </c:pt>
                <c:pt idx="25">
                  <c:v>1965</c:v>
                </c:pt>
                <c:pt idx="30">
                  <c:v>1970</c:v>
                </c:pt>
                <c:pt idx="35">
                  <c:v>1975</c:v>
                </c:pt>
                <c:pt idx="40">
                  <c:v>1980</c:v>
                </c:pt>
                <c:pt idx="45">
                  <c:v>1985</c:v>
                </c:pt>
                <c:pt idx="50">
                  <c:v>1990</c:v>
                </c:pt>
                <c:pt idx="55">
                  <c:v>1995</c:v>
                </c:pt>
                <c:pt idx="60">
                  <c:v>2000</c:v>
                </c:pt>
                <c:pt idx="65">
                  <c:v>2005</c:v>
                </c:pt>
                <c:pt idx="70">
                  <c:v>2010</c:v>
                </c:pt>
                <c:pt idx="75">
                  <c:v>2015</c:v>
                </c:pt>
                <c:pt idx="80">
                  <c:v>2020</c:v>
                </c:pt>
              </c:numCache>
            </c:numRef>
          </c:cat>
          <c:val>
            <c:numRef>
              <c:f>Sheet1!$B$2:$B$82</c:f>
              <c:numCache>
                <c:formatCode>0.0</c:formatCode>
                <c:ptCount val="81"/>
                <c:pt idx="0">
                  <c:v>853.89842632331897</c:v>
                </c:pt>
                <c:pt idx="1">
                  <c:v>704.50692511915042</c:v>
                </c:pt>
                <c:pt idx="2">
                  <c:v>491.11807732497385</c:v>
                </c:pt>
                <c:pt idx="3">
                  <c:v>586.35610012535892</c:v>
                </c:pt>
                <c:pt idx="4">
                  <c:v>485.90864917395527</c:v>
                </c:pt>
                <c:pt idx="5">
                  <c:v>409.0911586889315</c:v>
                </c:pt>
                <c:pt idx="6">
                  <c:v>313.50415703750082</c:v>
                </c:pt>
                <c:pt idx="7">
                  <c:v>298.18545740910884</c:v>
                </c:pt>
                <c:pt idx="8">
                  <c:v>246.74554730750924</c:v>
                </c:pt>
                <c:pt idx="9">
                  <c:v>201.30254588513912</c:v>
                </c:pt>
                <c:pt idx="10">
                  <c:v>154.21935146058408</c:v>
                </c:pt>
                <c:pt idx="11">
                  <c:v>131.40755939275874</c:v>
                </c:pt>
                <c:pt idx="12">
                  <c:v>108.51273512575025</c:v>
                </c:pt>
                <c:pt idx="13">
                  <c:v>87.558596907160947</c:v>
                </c:pt>
                <c:pt idx="14">
                  <c:v>90.511931563830515</c:v>
                </c:pt>
                <c:pt idx="15">
                  <c:v>79.511054910526113</c:v>
                </c:pt>
                <c:pt idx="16">
                  <c:v>78.781669931762494</c:v>
                </c:pt>
                <c:pt idx="17">
                  <c:v>71.606875401183942</c:v>
                </c:pt>
                <c:pt idx="18">
                  <c:v>72.733520416929153</c:v>
                </c:pt>
                <c:pt idx="19">
                  <c:v>75.27559230739206</c:v>
                </c:pt>
                <c:pt idx="20">
                  <c:v>68.854407892436498</c:v>
                </c:pt>
                <c:pt idx="21">
                  <c:v>71.878656236391592</c:v>
                </c:pt>
                <c:pt idx="22">
                  <c:v>93.564902060806617</c:v>
                </c:pt>
                <c:pt idx="23">
                  <c:v>121.41758978200023</c:v>
                </c:pt>
                <c:pt idx="24">
                  <c:v>112.390446011207</c:v>
                </c:pt>
                <c:pt idx="25">
                  <c:v>98.852633535544697</c:v>
                </c:pt>
                <c:pt idx="26">
                  <c:v>97.742156191965591</c:v>
                </c:pt>
                <c:pt idx="27">
                  <c:v>90.913412402253229</c:v>
                </c:pt>
                <c:pt idx="28">
                  <c:v>89.61709328137114</c:v>
                </c:pt>
                <c:pt idx="29">
                  <c:v>68.000804676188665</c:v>
                </c:pt>
                <c:pt idx="30">
                  <c:v>60.9399644838578</c:v>
                </c:pt>
                <c:pt idx="31">
                  <c:v>77.313492568809011</c:v>
                </c:pt>
                <c:pt idx="32">
                  <c:v>63.32109343125255</c:v>
                </c:pt>
                <c:pt idx="33">
                  <c:v>59.764835445248025</c:v>
                </c:pt>
                <c:pt idx="34">
                  <c:v>44.277885442201317</c:v>
                </c:pt>
                <c:pt idx="35">
                  <c:v>16.702487725247227</c:v>
                </c:pt>
                <c:pt idx="36">
                  <c:v>8.1299588985411244</c:v>
                </c:pt>
                <c:pt idx="37">
                  <c:v>6.6172578083642142</c:v>
                </c:pt>
                <c:pt idx="38">
                  <c:v>10.107930232819326</c:v>
                </c:pt>
                <c:pt idx="39">
                  <c:v>10.812606972285442</c:v>
                </c:pt>
                <c:pt idx="40">
                  <c:v>5.9594755661501786</c:v>
                </c:pt>
                <c:pt idx="41">
                  <c:v>4.9950287570941301</c:v>
                </c:pt>
                <c:pt idx="42">
                  <c:v>6.2844627133516902</c:v>
                </c:pt>
                <c:pt idx="43">
                  <c:v>4.3605785340193979</c:v>
                </c:pt>
                <c:pt idx="44">
                  <c:v>5.8114324286870183</c:v>
                </c:pt>
                <c:pt idx="45">
                  <c:v>7.6462991911914635</c:v>
                </c:pt>
                <c:pt idx="46">
                  <c:v>12.243076955001504</c:v>
                </c:pt>
                <c:pt idx="47">
                  <c:v>14.502081942722736</c:v>
                </c:pt>
                <c:pt idx="48">
                  <c:v>22.901852421964755</c:v>
                </c:pt>
                <c:pt idx="49">
                  <c:v>18.267791775278056</c:v>
                </c:pt>
                <c:pt idx="50">
                  <c:v>113.62410204261803</c:v>
                </c:pt>
                <c:pt idx="51">
                  <c:v>107.02068847787692</c:v>
                </c:pt>
                <c:pt idx="52">
                  <c:v>86.8786594722704</c:v>
                </c:pt>
                <c:pt idx="53">
                  <c:v>77.504392771047236</c:v>
                </c:pt>
                <c:pt idx="54">
                  <c:v>75.480482651833924</c:v>
                </c:pt>
                <c:pt idx="55">
                  <c:v>63.494827892733653</c:v>
                </c:pt>
                <c:pt idx="56">
                  <c:v>35.460466221585214</c:v>
                </c:pt>
                <c:pt idx="57">
                  <c:v>33.958189456172953</c:v>
                </c:pt>
                <c:pt idx="58">
                  <c:v>23.020920261287444</c:v>
                </c:pt>
                <c:pt idx="59">
                  <c:v>17.179046196192427</c:v>
                </c:pt>
                <c:pt idx="60">
                  <c:v>15.43427727114449</c:v>
                </c:pt>
                <c:pt idx="61">
                  <c:v>12.325289028027708</c:v>
                </c:pt>
                <c:pt idx="62">
                  <c:v>10.770059235325794</c:v>
                </c:pt>
                <c:pt idx="63">
                  <c:v>11.833728715467238</c:v>
                </c:pt>
                <c:pt idx="64">
                  <c:v>11.933502850271259</c:v>
                </c:pt>
                <c:pt idx="65">
                  <c:v>13.121924548933844</c:v>
                </c:pt>
                <c:pt idx="66">
                  <c:v>12.45203742015131</c:v>
                </c:pt>
                <c:pt idx="67">
                  <c:v>15.014033705622492</c:v>
                </c:pt>
                <c:pt idx="68">
                  <c:v>12.147209677156175</c:v>
                </c:pt>
                <c:pt idx="69">
                  <c:v>11.579918522933934</c:v>
                </c:pt>
                <c:pt idx="70">
                  <c:v>9.2160657595704922</c:v>
                </c:pt>
                <c:pt idx="71">
                  <c:v>9.1629267981745848</c:v>
                </c:pt>
                <c:pt idx="72">
                  <c:v>6.5503743638197021</c:v>
                </c:pt>
                <c:pt idx="73">
                  <c:v>11.731581417175034</c:v>
                </c:pt>
                <c:pt idx="74">
                  <c:v>20.677054235515623</c:v>
                </c:pt>
                <c:pt idx="75">
                  <c:v>30.094207068478553</c:v>
                </c:pt>
                <c:pt idx="76">
                  <c:v>43.769494298716573</c:v>
                </c:pt>
                <c:pt idx="77">
                  <c:v>61.042038464962296</c:v>
                </c:pt>
                <c:pt idx="78" formatCode="General">
                  <c:v>72.207888271501659</c:v>
                </c:pt>
                <c:pt idx="79" formatCode="General">
                  <c:v>99.877728162384173</c:v>
                </c:pt>
                <c:pt idx="80" formatCode="General">
                  <c:v>114.8916735649245</c:v>
                </c:pt>
              </c:numCache>
            </c:numRef>
          </c:val>
          <c:smooth val="0"/>
          <c:extLst>
            <c:ext xmlns:c16="http://schemas.microsoft.com/office/drawing/2014/chart" uri="{C3380CC4-5D6E-409C-BE32-E72D297353CC}">
              <c16:uniqueId val="{00000000-BD3C-4E03-ABC4-D02EC2670C1B}"/>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9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300"/>
        <c:minorUnit val="3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27</c:v>
                </c:pt>
                <c:pt idx="1">
                  <c:v>25</c:v>
                </c:pt>
                <c:pt idx="2">
                  <c:v>54</c:v>
                </c:pt>
                <c:pt idx="3">
                  <c:v>83</c:v>
                </c:pt>
                <c:pt idx="4">
                  <c:v>132</c:v>
                </c:pt>
                <c:pt idx="5">
                  <c:v>190</c:v>
                </c:pt>
                <c:pt idx="6">
                  <c:v>217</c:v>
                </c:pt>
                <c:pt idx="7">
                  <c:v>323</c:v>
                </c:pt>
                <c:pt idx="8">
                  <c:v>342</c:v>
                </c:pt>
                <c:pt idx="9">
                  <c:v>356</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187</c:v>
                </c:pt>
                <c:pt idx="1">
                  <c:v>221</c:v>
                </c:pt>
                <c:pt idx="2">
                  <c:v>298</c:v>
                </c:pt>
                <c:pt idx="3">
                  <c:v>445</c:v>
                </c:pt>
                <c:pt idx="4">
                  <c:v>660</c:v>
                </c:pt>
                <c:pt idx="5">
                  <c:v>1004</c:v>
                </c:pt>
                <c:pt idx="6">
                  <c:v>1438</c:v>
                </c:pt>
                <c:pt idx="7">
                  <c:v>1902</c:v>
                </c:pt>
                <c:pt idx="8">
                  <c:v>2290</c:v>
                </c:pt>
                <c:pt idx="9">
                  <c:v>2117</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37</c:v>
                </c:pt>
                <c:pt idx="1">
                  <c:v>52</c:v>
                </c:pt>
                <c:pt idx="2">
                  <c:v>97</c:v>
                </c:pt>
                <c:pt idx="3">
                  <c:v>138</c:v>
                </c:pt>
                <c:pt idx="4">
                  <c:v>145</c:v>
                </c:pt>
                <c:pt idx="5">
                  <c:v>219</c:v>
                </c:pt>
                <c:pt idx="6">
                  <c:v>163</c:v>
                </c:pt>
                <c:pt idx="7">
                  <c:v>243</c:v>
                </c:pt>
                <c:pt idx="8">
                  <c:v>268</c:v>
                </c:pt>
                <c:pt idx="9">
                  <c:v>345</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251</c:v>
                </c:pt>
                <c:pt idx="1">
                  <c:v>298</c:v>
                </c:pt>
                <c:pt idx="2">
                  <c:v>449</c:v>
                </c:pt>
                <c:pt idx="3">
                  <c:v>666</c:v>
                </c:pt>
                <c:pt idx="4">
                  <c:v>937</c:v>
                </c:pt>
                <c:pt idx="5">
                  <c:v>1413</c:v>
                </c:pt>
                <c:pt idx="6">
                  <c:v>1818</c:v>
                </c:pt>
                <c:pt idx="7">
                  <c:v>2468</c:v>
                </c:pt>
                <c:pt idx="8">
                  <c:v>2900</c:v>
                </c:pt>
                <c:pt idx="9">
                  <c:v>2818</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a:effectLst/>
                  </a:rPr>
                  <a:t>Cases of Early Syphilis among Females (n)</a:t>
                </a:r>
                <a:endParaRPr lang="en-US" sz="140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a:solidFill>
                      <a:schemeClr val="tx1"/>
                    </a:solidFill>
                    <a:latin typeface="Calibri" panose="020F0502020204030204" pitchFamily="34" charset="0"/>
                  </a:rPr>
                  <a:t>Cases</a:t>
                </a:r>
                <a:r>
                  <a:rPr lang="en-US" sz="1400" baseline="0">
                    <a:solidFill>
                      <a:schemeClr val="tx1"/>
                    </a:solidFill>
                    <a:latin typeface="Calibri" panose="020F0502020204030204" pitchFamily="34" charset="0"/>
                  </a:rPr>
                  <a:t> of Congenital Syphilis (n)</a:t>
                </a:r>
                <a:endParaRPr lang="en-US" sz="140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140</c:v>
                </c:pt>
                <c:pt idx="1">
                  <c:v>120</c:v>
                </c:pt>
                <c:pt idx="2">
                  <c:v>184</c:v>
                </c:pt>
                <c:pt idx="3">
                  <c:v>277</c:v>
                </c:pt>
                <c:pt idx="4">
                  <c:v>365</c:v>
                </c:pt>
                <c:pt idx="5">
                  <c:v>513</c:v>
                </c:pt>
                <c:pt idx="6">
                  <c:v>683</c:v>
                </c:pt>
                <c:pt idx="7">
                  <c:v>866</c:v>
                </c:pt>
                <c:pt idx="8">
                  <c:v>1084</c:v>
                </c:pt>
                <c:pt idx="9">
                  <c:v>1119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553</c:v>
                </c:pt>
                <c:pt idx="1">
                  <c:v>520</c:v>
                </c:pt>
                <c:pt idx="2">
                  <c:v>712</c:v>
                </c:pt>
                <c:pt idx="3">
                  <c:v>916</c:v>
                </c:pt>
                <c:pt idx="4">
                  <c:v>1493</c:v>
                </c:pt>
                <c:pt idx="5">
                  <c:v>2064</c:v>
                </c:pt>
                <c:pt idx="6">
                  <c:v>3132</c:v>
                </c:pt>
                <c:pt idx="7">
                  <c:v>4118</c:v>
                </c:pt>
                <c:pt idx="8">
                  <c:v>5477</c:v>
                </c:pt>
                <c:pt idx="9">
                  <c:v>4799</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176</c:v>
                </c:pt>
                <c:pt idx="1">
                  <c:v>224</c:v>
                </c:pt>
                <c:pt idx="2">
                  <c:v>371</c:v>
                </c:pt>
                <c:pt idx="3">
                  <c:v>454</c:v>
                </c:pt>
                <c:pt idx="4">
                  <c:v>429</c:v>
                </c:pt>
                <c:pt idx="5">
                  <c:v>491</c:v>
                </c:pt>
                <c:pt idx="6">
                  <c:v>394</c:v>
                </c:pt>
                <c:pt idx="7">
                  <c:v>491</c:v>
                </c:pt>
                <c:pt idx="8">
                  <c:v>646</c:v>
                </c:pt>
                <c:pt idx="9">
                  <c:v>768</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869</c:v>
                </c:pt>
                <c:pt idx="1">
                  <c:v>864</c:v>
                </c:pt>
                <c:pt idx="2">
                  <c:v>1267</c:v>
                </c:pt>
                <c:pt idx="3">
                  <c:v>1647</c:v>
                </c:pt>
                <c:pt idx="4">
                  <c:v>2287</c:v>
                </c:pt>
                <c:pt idx="5">
                  <c:v>3068</c:v>
                </c:pt>
                <c:pt idx="6">
                  <c:v>4209</c:v>
                </c:pt>
                <c:pt idx="7">
                  <c:v>5475</c:v>
                </c:pt>
                <c:pt idx="8">
                  <c:v>7207</c:v>
                </c:pt>
                <c:pt idx="9">
                  <c:v>6686</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75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a:effectLst/>
                  </a:rPr>
                  <a:t>Cases of Syphilis among Females (n)</a:t>
                </a:r>
                <a:endParaRPr lang="en-US" sz="140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500"/>
        <c:minorUnit val="1500"/>
      </c:valAx>
      <c:valAx>
        <c:axId val="198291840"/>
        <c:scaling>
          <c:orientation val="minMax"/>
          <c:max val="500"/>
        </c:scaling>
        <c:delete val="0"/>
        <c:axPos val="r"/>
        <c:title>
          <c:tx>
            <c:rich>
              <a:bodyPr rot="-5400000" vert="horz"/>
              <a:lstStyle/>
              <a:p>
                <a:pPr>
                  <a:defRPr sz="1400">
                    <a:solidFill>
                      <a:schemeClr val="tx1"/>
                    </a:solidFill>
                    <a:latin typeface="Calibri" panose="020F0502020204030204" pitchFamily="34" charset="0"/>
                  </a:defRPr>
                </a:pPr>
                <a:r>
                  <a:rPr lang="en-US" sz="1400">
                    <a:solidFill>
                      <a:schemeClr val="tx1"/>
                    </a:solidFill>
                    <a:latin typeface="Calibri" panose="020F0502020204030204" pitchFamily="34" charset="0"/>
                  </a:rPr>
                  <a:t>Cases</a:t>
                </a:r>
                <a:r>
                  <a:rPr lang="en-US" sz="1400" baseline="0">
                    <a:solidFill>
                      <a:schemeClr val="tx1"/>
                    </a:solidFill>
                    <a:latin typeface="Calibri" panose="020F0502020204030204" pitchFamily="34" charset="0"/>
                  </a:rPr>
                  <a:t> of Congenital Syphilis (n)</a:t>
                </a:r>
                <a:endParaRPr lang="en-US" sz="140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27</c:v>
                </c:pt>
                <c:pt idx="1">
                  <c:v>24</c:v>
                </c:pt>
                <c:pt idx="2">
                  <c:v>54</c:v>
                </c:pt>
                <c:pt idx="3">
                  <c:v>82</c:v>
                </c:pt>
                <c:pt idx="4">
                  <c:v>131</c:v>
                </c:pt>
                <c:pt idx="5">
                  <c:v>188</c:v>
                </c:pt>
                <c:pt idx="6">
                  <c:v>216</c:v>
                </c:pt>
                <c:pt idx="7">
                  <c:v>322</c:v>
                </c:pt>
                <c:pt idx="8">
                  <c:v>342</c:v>
                </c:pt>
                <c:pt idx="9">
                  <c:v>353</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150</c:v>
                </c:pt>
                <c:pt idx="1">
                  <c:v>180</c:v>
                </c:pt>
                <c:pt idx="2">
                  <c:v>239</c:v>
                </c:pt>
                <c:pt idx="3">
                  <c:v>367</c:v>
                </c:pt>
                <c:pt idx="4">
                  <c:v>554</c:v>
                </c:pt>
                <c:pt idx="5">
                  <c:v>852</c:v>
                </c:pt>
                <c:pt idx="6">
                  <c:v>1204</c:v>
                </c:pt>
                <c:pt idx="7">
                  <c:v>1619</c:v>
                </c:pt>
                <c:pt idx="8">
                  <c:v>1922</c:v>
                </c:pt>
                <c:pt idx="9">
                  <c:v>1827</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31</c:v>
                </c:pt>
                <c:pt idx="1">
                  <c:v>46</c:v>
                </c:pt>
                <c:pt idx="2">
                  <c:v>75</c:v>
                </c:pt>
                <c:pt idx="3">
                  <c:v>110</c:v>
                </c:pt>
                <c:pt idx="4">
                  <c:v>126</c:v>
                </c:pt>
                <c:pt idx="5">
                  <c:v>179</c:v>
                </c:pt>
                <c:pt idx="6">
                  <c:v>124</c:v>
                </c:pt>
                <c:pt idx="7">
                  <c:v>200</c:v>
                </c:pt>
                <c:pt idx="8">
                  <c:v>218</c:v>
                </c:pt>
                <c:pt idx="9">
                  <c:v>277</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208</c:v>
                </c:pt>
                <c:pt idx="1">
                  <c:v>250</c:v>
                </c:pt>
                <c:pt idx="2">
                  <c:v>368</c:v>
                </c:pt>
                <c:pt idx="3">
                  <c:v>559</c:v>
                </c:pt>
                <c:pt idx="4">
                  <c:v>811</c:v>
                </c:pt>
                <c:pt idx="5">
                  <c:v>1219</c:v>
                </c:pt>
                <c:pt idx="6">
                  <c:v>1544</c:v>
                </c:pt>
                <c:pt idx="7">
                  <c:v>2141</c:v>
                </c:pt>
                <c:pt idx="8">
                  <c:v>2482</c:v>
                </c:pt>
                <c:pt idx="9">
                  <c:v>2457</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a:effectLst/>
                  </a:rPr>
                  <a:t>Cases of Early Syphilis among Females 15-44 (n)</a:t>
                </a:r>
                <a:endParaRPr lang="en-US" sz="1400">
                  <a:latin typeface="Calibri" panose="020F0502020204030204" pitchFamily="34" charset="0"/>
                </a:endParaRPr>
              </a:p>
            </c:rich>
          </c:tx>
          <c:layout>
            <c:manualLayout>
              <c:xMode val="edge"/>
              <c:yMode val="edge"/>
              <c:x val="7.439095533846655E-3"/>
              <c:y val="2.232279174507389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a:solidFill>
                      <a:schemeClr val="tx1"/>
                    </a:solidFill>
                    <a:latin typeface="Calibri" panose="020F0502020204030204" pitchFamily="34" charset="0"/>
                  </a:rPr>
                  <a:t>Cases</a:t>
                </a:r>
                <a:r>
                  <a:rPr lang="en-US" sz="1400" baseline="0">
                    <a:solidFill>
                      <a:schemeClr val="tx1"/>
                    </a:solidFill>
                    <a:latin typeface="Calibri" panose="020F0502020204030204" pitchFamily="34" charset="0"/>
                  </a:rPr>
                  <a:t> of Congenital Syphilis (n)</a:t>
                </a:r>
                <a:endParaRPr lang="en-US" sz="140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140</c:v>
                </c:pt>
                <c:pt idx="1">
                  <c:v>118</c:v>
                </c:pt>
                <c:pt idx="2">
                  <c:v>183</c:v>
                </c:pt>
                <c:pt idx="3">
                  <c:v>276</c:v>
                </c:pt>
                <c:pt idx="4">
                  <c:v>364</c:v>
                </c:pt>
                <c:pt idx="5">
                  <c:v>511</c:v>
                </c:pt>
                <c:pt idx="6">
                  <c:v>680</c:v>
                </c:pt>
                <c:pt idx="7">
                  <c:v>864</c:v>
                </c:pt>
                <c:pt idx="8">
                  <c:v>1081</c:v>
                </c:pt>
                <c:pt idx="9">
                  <c:v>1115</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366</c:v>
                </c:pt>
                <c:pt idx="1">
                  <c:v>369</c:v>
                </c:pt>
                <c:pt idx="2">
                  <c:v>517</c:v>
                </c:pt>
                <c:pt idx="3">
                  <c:v>724</c:v>
                </c:pt>
                <c:pt idx="4">
                  <c:v>1215</c:v>
                </c:pt>
                <c:pt idx="5">
                  <c:v>1681</c:v>
                </c:pt>
                <c:pt idx="6">
                  <c:v>2529</c:v>
                </c:pt>
                <c:pt idx="7">
                  <c:v>3371</c:v>
                </c:pt>
                <c:pt idx="8">
                  <c:v>4500</c:v>
                </c:pt>
                <c:pt idx="9">
                  <c:v>4037</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0">
                  <c:v>108</c:v>
                </c:pt>
                <c:pt idx="1">
                  <c:v>168</c:v>
                </c:pt>
                <c:pt idx="2">
                  <c:v>273</c:v>
                </c:pt>
                <c:pt idx="3">
                  <c:v>340</c:v>
                </c:pt>
                <c:pt idx="4">
                  <c:v>342</c:v>
                </c:pt>
                <c:pt idx="5">
                  <c:v>372</c:v>
                </c:pt>
                <c:pt idx="6">
                  <c:v>269</c:v>
                </c:pt>
                <c:pt idx="7">
                  <c:v>343</c:v>
                </c:pt>
                <c:pt idx="8">
                  <c:v>479</c:v>
                </c:pt>
                <c:pt idx="9">
                  <c:v>582</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0">
                  <c:v>614</c:v>
                </c:pt>
                <c:pt idx="1">
                  <c:v>655</c:v>
                </c:pt>
                <c:pt idx="2">
                  <c:v>973</c:v>
                </c:pt>
                <c:pt idx="3">
                  <c:v>1340</c:v>
                </c:pt>
                <c:pt idx="4">
                  <c:v>1921</c:v>
                </c:pt>
                <c:pt idx="5">
                  <c:v>2564</c:v>
                </c:pt>
                <c:pt idx="6">
                  <c:v>3478</c:v>
                </c:pt>
                <c:pt idx="7">
                  <c:v>4578</c:v>
                </c:pt>
                <c:pt idx="8">
                  <c:v>6060</c:v>
                </c:pt>
                <c:pt idx="9">
                  <c:v>5734</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65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a:effectLst/>
                  </a:rPr>
                  <a:t>Cases of Syphilis among Females 15-44 (n)</a:t>
                </a:r>
                <a:endParaRPr lang="en-US" sz="1400">
                  <a:latin typeface="Calibri" panose="020F0502020204030204" pitchFamily="34" charset="0"/>
                </a:endParaRPr>
              </a:p>
            </c:rich>
          </c:tx>
          <c:layout>
            <c:manualLayout>
              <c:xMode val="edge"/>
              <c:yMode val="edge"/>
              <c:x val="9.6696825549740899E-3"/>
              <c:y val="6.620348635573855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000"/>
        <c:minorUnit val="10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a:solidFill>
                      <a:schemeClr val="tx1"/>
                    </a:solidFill>
                    <a:latin typeface="Calibri" panose="020F0502020204030204" pitchFamily="34" charset="0"/>
                  </a:rPr>
                  <a:t>Cases</a:t>
                </a:r>
                <a:r>
                  <a:rPr lang="en-US" sz="1400" baseline="0">
                    <a:solidFill>
                      <a:schemeClr val="tx1"/>
                    </a:solidFill>
                    <a:latin typeface="Calibri" panose="020F0502020204030204" pitchFamily="34" charset="0"/>
                  </a:rPr>
                  <a:t> of Congenital Syphilis (n)</a:t>
                </a:r>
                <a:endParaRPr lang="en-US" sz="140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ES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251</c:v>
                </c:pt>
                <c:pt idx="1">
                  <c:v>298</c:v>
                </c:pt>
                <c:pt idx="2">
                  <c:v>449</c:v>
                </c:pt>
                <c:pt idx="3">
                  <c:v>666</c:v>
                </c:pt>
                <c:pt idx="4">
                  <c:v>937</c:v>
                </c:pt>
                <c:pt idx="5">
                  <c:v>1413</c:v>
                </c:pt>
                <c:pt idx="6">
                  <c:v>1818</c:v>
                </c:pt>
                <c:pt idx="7">
                  <c:v>2468</c:v>
                </c:pt>
                <c:pt idx="8">
                  <c:v>2900</c:v>
                </c:pt>
                <c:pt idx="9">
                  <c:v>2818</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CS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3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500"/>
        <c:minorUnit val="5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869</c:v>
                </c:pt>
                <c:pt idx="1">
                  <c:v>864</c:v>
                </c:pt>
                <c:pt idx="2">
                  <c:v>1267</c:v>
                </c:pt>
                <c:pt idx="3">
                  <c:v>1647</c:v>
                </c:pt>
                <c:pt idx="4">
                  <c:v>2287</c:v>
                </c:pt>
                <c:pt idx="5">
                  <c:v>3068</c:v>
                </c:pt>
                <c:pt idx="6">
                  <c:v>4209</c:v>
                </c:pt>
                <c:pt idx="7">
                  <c:v>5475</c:v>
                </c:pt>
                <c:pt idx="8">
                  <c:v>7207</c:v>
                </c:pt>
                <c:pt idx="9">
                  <c:v>6686</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CS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8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2000"/>
        <c:minorUnit val="20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9601724296458"/>
          <c:y val="6.0538116591928252E-2"/>
          <c:w val="0.85862056458967695"/>
          <c:h val="0.7152466367713004"/>
        </c:manualLayout>
      </c:layout>
      <c:lineChart>
        <c:grouping val="standard"/>
        <c:varyColors val="0"/>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10.9</c:v>
                </c:pt>
                <c:pt idx="1">
                  <c:v>2.8</c:v>
                </c:pt>
                <c:pt idx="2">
                  <c:v>5.7</c:v>
                </c:pt>
                <c:pt idx="3">
                  <c:v>15.6</c:v>
                </c:pt>
                <c:pt idx="4">
                  <c:v>8.1999999999999993</c:v>
                </c:pt>
                <c:pt idx="5">
                  <c:v>21.2</c:v>
                </c:pt>
                <c:pt idx="6">
                  <c:v>6.8</c:v>
                </c:pt>
                <c:pt idx="7" formatCode="General">
                  <c:v>17.100000000000001</c:v>
                </c:pt>
                <c:pt idx="8" formatCode="General">
                  <c:v>21.8</c:v>
                </c:pt>
                <c:pt idx="9" formatCode="General">
                  <c:v>8.4</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44.3</c:v>
                </c:pt>
                <c:pt idx="1">
                  <c:v>26.4</c:v>
                </c:pt>
                <c:pt idx="2">
                  <c:v>38.700000000000003</c:v>
                </c:pt>
                <c:pt idx="3">
                  <c:v>47.6</c:v>
                </c:pt>
                <c:pt idx="4">
                  <c:v>91.7</c:v>
                </c:pt>
                <c:pt idx="5">
                  <c:v>159.9</c:v>
                </c:pt>
                <c:pt idx="6">
                  <c:v>219.3</c:v>
                </c:pt>
                <c:pt idx="7" formatCode="General">
                  <c:v>301.39999999999998</c:v>
                </c:pt>
                <c:pt idx="8" formatCode="General">
                  <c:v>289.39999999999998</c:v>
                </c:pt>
                <c:pt idx="9" formatCode="General">
                  <c:v>416.2</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7.6</c:v>
                </c:pt>
                <c:pt idx="1">
                  <c:v>7.4</c:v>
                </c:pt>
                <c:pt idx="2">
                  <c:v>12.2</c:v>
                </c:pt>
                <c:pt idx="3">
                  <c:v>24</c:v>
                </c:pt>
                <c:pt idx="4">
                  <c:v>35</c:v>
                </c:pt>
                <c:pt idx="5">
                  <c:v>43.7</c:v>
                </c:pt>
                <c:pt idx="6">
                  <c:v>66.900000000000006</c:v>
                </c:pt>
                <c:pt idx="7" formatCode="General">
                  <c:v>73.099999999999994</c:v>
                </c:pt>
                <c:pt idx="8" formatCode="General">
                  <c:v>107.1</c:v>
                </c:pt>
                <c:pt idx="9" formatCode="General">
                  <c:v>117.1</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5</c:v>
                </c:pt>
                <c:pt idx="1">
                  <c:v>4.4000000000000004</c:v>
                </c:pt>
                <c:pt idx="2">
                  <c:v>5.0999999999999996</c:v>
                </c:pt>
                <c:pt idx="3">
                  <c:v>15.9</c:v>
                </c:pt>
                <c:pt idx="4">
                  <c:v>24.3</c:v>
                </c:pt>
                <c:pt idx="5">
                  <c:v>40.9</c:v>
                </c:pt>
                <c:pt idx="6">
                  <c:v>63.7</c:v>
                </c:pt>
                <c:pt idx="7" formatCode="General">
                  <c:v>70.400000000000006</c:v>
                </c:pt>
                <c:pt idx="8" formatCode="General">
                  <c:v>106.5</c:v>
                </c:pt>
                <c:pt idx="9" formatCode="General">
                  <c:v>117.6</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extLst>
                      <c:ext uri="{02D57815-91ED-43cb-92C2-25804820EDAC}">
                        <c15:formulaRef>
                          <c15:sqref>Sheet1!$A$2:$A$11</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extLst>
                      <c:ext uri="{02D57815-91ED-43cb-92C2-25804820EDAC}">
                        <c15:formulaRef>
                          <c15:sqref>Sheet1!$B$2:$B$11</c15:sqref>
                        </c15:formulaRef>
                      </c:ext>
                    </c:extLst>
                    <c:numCache>
                      <c:formatCode>0.0</c:formatCode>
                      <c:ptCount val="10"/>
                      <c:pt idx="0">
                        <c:v>0</c:v>
                      </c:pt>
                      <c:pt idx="1">
                        <c:v>0</c:v>
                      </c:pt>
                      <c:pt idx="2">
                        <c:v>223</c:v>
                      </c:pt>
                      <c:pt idx="3">
                        <c:v>0</c:v>
                      </c:pt>
                      <c:pt idx="4">
                        <c:v>60.3</c:v>
                      </c:pt>
                      <c:pt idx="5">
                        <c:v>0</c:v>
                      </c:pt>
                      <c:pt idx="6">
                        <c:v>0</c:v>
                      </c:pt>
                      <c:pt idx="7" formatCode="General">
                        <c:v>200.9</c:v>
                      </c:pt>
                      <c:pt idx="8" formatCode="General">
                        <c:v>340.1</c:v>
                      </c:pt>
                      <c:pt idx="9" formatCode="General">
                        <c:v>361.5</c:v>
                      </c:pt>
                    </c:numCache>
                  </c:numRef>
                </c:val>
                <c:smooth val="0"/>
                <c:extLst>
                  <c:ext xmlns:c16="http://schemas.microsoft.com/office/drawing/2014/chart" uri="{C3380CC4-5D6E-409C-BE32-E72D297353CC}">
                    <c16:uniqueId val="{00000000-AC84-47BE-866C-87FCE468F515}"/>
                  </c:ext>
                </c:extLst>
              </c15:ser>
            </c15:filteredLineSeries>
          </c:ext>
        </c:extLst>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live births</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100"/>
        <c:minorUnit val="1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a:solidFill>
                  <a:srgbClr val="9E4770"/>
                </a:solidFill>
                <a:latin typeface="Calibri" panose="020F0502020204030204" pitchFamily="34" charset="0"/>
                <a:cs typeface="Calibri" panose="020F0502020204030204" pitchFamily="34" charset="0"/>
              </a:rPr>
              <a:t>Congenital Syphilis Case Counts</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654653107592457"/>
          <c:y val="0.11675686954993743"/>
          <c:w val="0.83921315632988824"/>
          <c:h val="0.76519801436510204"/>
        </c:manualLayout>
      </c:layout>
      <c:barChart>
        <c:barDir val="col"/>
        <c:grouping val="clustered"/>
        <c:varyColors val="0"/>
        <c:ser>
          <c:idx val="0"/>
          <c:order val="0"/>
          <c:tx>
            <c:strRef>
              <c:f>Sheet1!$A$1</c:f>
              <c:strCache>
                <c:ptCount val="1"/>
                <c:pt idx="0">
                  <c:v>Year</c:v>
                </c:pt>
              </c:strCache>
            </c:strRef>
          </c:tx>
          <c:spPr>
            <a:solidFill>
              <a:srgbClr val="C189A0"/>
            </a:solidFill>
            <a:ln>
              <a:solidFill>
                <a:srgbClr val="C189A0"/>
              </a:solidFill>
            </a:ln>
            <a:effectLst/>
          </c:spPr>
          <c:invertIfNegative val="0"/>
          <c:cat>
            <c:strRef>
              <c:f>Sheet1!$C$1:$G$1</c:f>
              <c:strCache>
                <c:ptCount val="5"/>
                <c:pt idx="0">
                  <c:v>Asian/Pacific Islander</c:v>
                </c:pt>
                <c:pt idx="1">
                  <c:v>Black</c:v>
                </c:pt>
                <c:pt idx="2">
                  <c:v>Hispanic</c:v>
                </c:pt>
                <c:pt idx="3">
                  <c:v>White</c:v>
                </c:pt>
                <c:pt idx="4">
                  <c:v>Unknown</c:v>
                </c:pt>
              </c:strCache>
            </c:strRef>
          </c:cat>
          <c:val>
            <c:numRef>
              <c:f>Sheet1!$C$2:$G$2</c:f>
              <c:numCache>
                <c:formatCode>General</c:formatCode>
                <c:ptCount val="5"/>
                <c:pt idx="0">
                  <c:v>5</c:v>
                </c:pt>
                <c:pt idx="1">
                  <c:v>88</c:v>
                </c:pt>
                <c:pt idx="2">
                  <c:v>227</c:v>
                </c:pt>
                <c:pt idx="3">
                  <c:v>135</c:v>
                </c:pt>
                <c:pt idx="4">
                  <c:v>23</c:v>
                </c:pt>
              </c:numCache>
            </c:numRef>
          </c:val>
          <c:extLst>
            <c:ext xmlns:c16="http://schemas.microsoft.com/office/drawing/2014/chart" uri="{C3380CC4-5D6E-409C-BE32-E72D297353CC}">
              <c16:uniqueId val="{00000000-6C49-469A-93AA-3D232F5F629C}"/>
            </c:ext>
          </c:extLst>
        </c:ser>
        <c:dLbls>
          <c:showLegendKey val="0"/>
          <c:showVal val="0"/>
          <c:showCatName val="0"/>
          <c:showSerName val="0"/>
          <c:showPercent val="0"/>
          <c:showBubbleSize val="0"/>
        </c:dLbls>
        <c:gapWidth val="50"/>
        <c:axId val="689171856"/>
        <c:axId val="738786208"/>
      </c:barChart>
      <c:catAx>
        <c:axId val="68917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38786208"/>
        <c:crosses val="autoZero"/>
        <c:auto val="1"/>
        <c:lblAlgn val="ctr"/>
        <c:lblOffset val="100"/>
        <c:noMultiLvlLbl val="0"/>
      </c:catAx>
      <c:valAx>
        <c:axId val="738786208"/>
        <c:scaling>
          <c:orientation val="minMax"/>
          <c:max val="25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b="1">
                    <a:solidFill>
                      <a:schemeClr val="tx1"/>
                    </a:solidFill>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89171856"/>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a:solidFill>
                  <a:srgbClr val="9E4770"/>
                </a:solidFill>
                <a:latin typeface="Calibri" panose="020F0502020204030204" pitchFamily="34" charset="0"/>
                <a:cs typeface="Calibri" panose="020F0502020204030204" pitchFamily="34" charset="0"/>
              </a:rPr>
              <a:t>Congenital Syphilis</a:t>
            </a:r>
            <a:r>
              <a:rPr lang="en-US" sz="1600" b="1" baseline="0">
                <a:solidFill>
                  <a:srgbClr val="9E4770"/>
                </a:solidFill>
                <a:latin typeface="Calibri" panose="020F0502020204030204" pitchFamily="34" charset="0"/>
                <a:cs typeface="Calibri" panose="020F0502020204030204" pitchFamily="34" charset="0"/>
              </a:rPr>
              <a:t> Rates</a:t>
            </a:r>
            <a:endParaRPr lang="en-US" sz="1600" b="1">
              <a:solidFill>
                <a:srgbClr val="9E477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07888460552752"/>
          <c:y val="0.12228018538449711"/>
          <c:w val="0.82395251744408915"/>
          <c:h val="0.76497485008895816"/>
        </c:manualLayout>
      </c:layout>
      <c:barChart>
        <c:barDir val="col"/>
        <c:grouping val="clustered"/>
        <c:varyColors val="0"/>
        <c:ser>
          <c:idx val="0"/>
          <c:order val="0"/>
          <c:tx>
            <c:strRef>
              <c:f>Sheet1!$A$2</c:f>
              <c:strCache>
                <c:ptCount val="1"/>
                <c:pt idx="0">
                  <c:v>2020</c:v>
                </c:pt>
              </c:strCache>
            </c:strRef>
          </c:tx>
          <c:spPr>
            <a:solidFill>
              <a:srgbClr val="C189A0"/>
            </a:solidFill>
            <a:ln>
              <a:solidFill>
                <a:srgbClr val="C189A0"/>
              </a:solidFill>
            </a:ln>
            <a:effectLst/>
          </c:spPr>
          <c:invertIfNegative val="0"/>
          <c:cat>
            <c:strRef>
              <c:f>Sheet1!$C$1:$F$1</c:f>
              <c:strCache>
                <c:ptCount val="4"/>
                <c:pt idx="0">
                  <c:v>Asian/Pacific Islander</c:v>
                </c:pt>
                <c:pt idx="1">
                  <c:v>Black</c:v>
                </c:pt>
                <c:pt idx="2">
                  <c:v>Hispanic</c:v>
                </c:pt>
                <c:pt idx="3">
                  <c:v>White</c:v>
                </c:pt>
              </c:strCache>
            </c:strRef>
          </c:cat>
          <c:val>
            <c:numRef>
              <c:f>Sheet1!$C$2:$F$2</c:f>
              <c:numCache>
                <c:formatCode>General</c:formatCode>
                <c:ptCount val="4"/>
                <c:pt idx="0">
                  <c:v>8.4</c:v>
                </c:pt>
                <c:pt idx="1">
                  <c:v>416.2</c:v>
                </c:pt>
                <c:pt idx="2">
                  <c:v>117.1</c:v>
                </c:pt>
                <c:pt idx="3">
                  <c:v>117.6</c:v>
                </c:pt>
              </c:numCache>
            </c:numRef>
          </c:val>
          <c:extLst>
            <c:ext xmlns:c16="http://schemas.microsoft.com/office/drawing/2014/chart" uri="{C3380CC4-5D6E-409C-BE32-E72D297353CC}">
              <c16:uniqueId val="{00000000-366B-42B5-938D-1576EBB0FA90}"/>
            </c:ext>
          </c:extLst>
        </c:ser>
        <c:dLbls>
          <c:showLegendKey val="0"/>
          <c:showVal val="0"/>
          <c:showCatName val="0"/>
          <c:showSerName val="0"/>
          <c:showPercent val="0"/>
          <c:showBubbleSize val="0"/>
        </c:dLbls>
        <c:gapWidth val="50"/>
        <c:axId val="518657616"/>
        <c:axId val="738787456"/>
      </c:barChart>
      <c:catAx>
        <c:axId val="518657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38787456"/>
        <c:crosses val="autoZero"/>
        <c:auto val="1"/>
        <c:lblAlgn val="ctr"/>
        <c:lblOffset val="100"/>
        <c:noMultiLvlLbl val="0"/>
      </c:catAx>
      <c:valAx>
        <c:axId val="738787456"/>
        <c:scaling>
          <c:orientation val="minMax"/>
          <c:max val="45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b="1">
                    <a:solidFill>
                      <a:schemeClr val="tx1"/>
                    </a:solidFill>
                    <a:latin typeface="Calibri" panose="020F0502020204030204" pitchFamily="34" charset="0"/>
                    <a:cs typeface="Calibri" panose="020F0502020204030204" pitchFamily="34" charset="0"/>
                  </a:rPr>
                  <a:t>Rate</a:t>
                </a:r>
                <a:r>
                  <a:rPr lang="en-US" sz="1400" b="1" baseline="0">
                    <a:solidFill>
                      <a:schemeClr val="tx1"/>
                    </a:solidFill>
                    <a:latin typeface="Calibri" panose="020F0502020204030204" pitchFamily="34" charset="0"/>
                    <a:cs typeface="Calibri" panose="020F0502020204030204" pitchFamily="34" charset="0"/>
                  </a:rPr>
                  <a:t> per 100,000 live births</a:t>
                </a:r>
                <a:endParaRPr lang="en-US" sz="1400" b="1">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1865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40923491128634E-2"/>
          <c:y val="6.1224489795918366E-2"/>
          <c:w val="0.86853517262504176"/>
          <c:h val="0.77551020408163263"/>
        </c:manualLayout>
      </c:layout>
      <c:lineChart>
        <c:grouping val="standard"/>
        <c:varyColors val="0"/>
        <c:ser>
          <c:idx val="0"/>
          <c:order val="0"/>
          <c:tx>
            <c:strRef>
              <c:f>Sheet1!$A$1</c:f>
              <c:strCache>
                <c:ptCount val="1"/>
                <c:pt idx="0">
                  <c:v>Year</c:v>
                </c:pt>
              </c:strCache>
            </c:strRef>
          </c:tx>
          <c:marker>
            <c:symbol val="none"/>
          </c:marker>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val>
          <c:smooth val="0"/>
          <c:extLst>
            <c:ext xmlns:c16="http://schemas.microsoft.com/office/drawing/2014/chart" uri="{C3380CC4-5D6E-409C-BE32-E72D297353CC}">
              <c16:uniqueId val="{00000000-BD3C-4E03-ABC4-D02EC2670C1B}"/>
            </c:ext>
          </c:extLst>
        </c:ser>
        <c:ser>
          <c:idx val="1"/>
          <c:order val="1"/>
          <c:tx>
            <c:strRef>
              <c:f>Sheet1!$B$1</c:f>
              <c:strCache>
                <c:ptCount val="1"/>
                <c:pt idx="0">
                  <c:v>California</c:v>
                </c:pt>
              </c:strCache>
            </c:strRef>
          </c:tx>
          <c:spPr>
            <a:ln w="50800">
              <a:solidFill>
                <a:srgbClr val="9E4770"/>
              </a:solidFill>
              <a:prstDash val="solid"/>
            </a:ln>
          </c:spPr>
          <c:marker>
            <c:symbol val="none"/>
          </c:marker>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Sheet1!$B$2:$B$59</c:f>
              <c:numCache>
                <c:formatCode>0.0</c:formatCode>
                <c:ptCount val="58"/>
                <c:pt idx="0">
                  <c:v>121.41758978200023</c:v>
                </c:pt>
                <c:pt idx="1">
                  <c:v>112.390446011207</c:v>
                </c:pt>
                <c:pt idx="2">
                  <c:v>98.852633535544697</c:v>
                </c:pt>
                <c:pt idx="3">
                  <c:v>97.742156191965591</c:v>
                </c:pt>
                <c:pt idx="4">
                  <c:v>90.913412402253229</c:v>
                </c:pt>
                <c:pt idx="5">
                  <c:v>89.61709328137114</c:v>
                </c:pt>
                <c:pt idx="6">
                  <c:v>68.000804676188665</c:v>
                </c:pt>
                <c:pt idx="7">
                  <c:v>60.9399644838578</c:v>
                </c:pt>
                <c:pt idx="8">
                  <c:v>77.313492568809011</c:v>
                </c:pt>
                <c:pt idx="9">
                  <c:v>63.32109343125255</c:v>
                </c:pt>
                <c:pt idx="10">
                  <c:v>59.764835445248025</c:v>
                </c:pt>
                <c:pt idx="11">
                  <c:v>44.277885442201317</c:v>
                </c:pt>
                <c:pt idx="12">
                  <c:v>16.702487725247227</c:v>
                </c:pt>
                <c:pt idx="13">
                  <c:v>8.1299588985411244</c:v>
                </c:pt>
                <c:pt idx="14">
                  <c:v>6.6172578083642142</c:v>
                </c:pt>
                <c:pt idx="15">
                  <c:v>10.107930232819326</c:v>
                </c:pt>
                <c:pt idx="16">
                  <c:v>10.812606972285442</c:v>
                </c:pt>
                <c:pt idx="17">
                  <c:v>5.9594755661501786</c:v>
                </c:pt>
                <c:pt idx="18">
                  <c:v>4.9950287570941301</c:v>
                </c:pt>
                <c:pt idx="19">
                  <c:v>6.2844627133516902</c:v>
                </c:pt>
                <c:pt idx="20">
                  <c:v>4.3605785340193979</c:v>
                </c:pt>
                <c:pt idx="21">
                  <c:v>5.8114324286870183</c:v>
                </c:pt>
                <c:pt idx="22">
                  <c:v>7.6462991911914635</c:v>
                </c:pt>
                <c:pt idx="23">
                  <c:v>12.243076955001504</c:v>
                </c:pt>
                <c:pt idx="24">
                  <c:v>14.502081942722736</c:v>
                </c:pt>
                <c:pt idx="25">
                  <c:v>22.901852421964755</c:v>
                </c:pt>
                <c:pt idx="26">
                  <c:v>18.267791775278056</c:v>
                </c:pt>
                <c:pt idx="27">
                  <c:v>113.62410204261803</c:v>
                </c:pt>
                <c:pt idx="28">
                  <c:v>107.02068847787692</c:v>
                </c:pt>
                <c:pt idx="29">
                  <c:v>86.8786594722704</c:v>
                </c:pt>
                <c:pt idx="30">
                  <c:v>77.504392771047236</c:v>
                </c:pt>
                <c:pt idx="31">
                  <c:v>75.480482651833924</c:v>
                </c:pt>
                <c:pt idx="32">
                  <c:v>63.494827892733653</c:v>
                </c:pt>
                <c:pt idx="33">
                  <c:v>35.460466221585214</c:v>
                </c:pt>
                <c:pt idx="34">
                  <c:v>33.958189456172953</c:v>
                </c:pt>
                <c:pt idx="35">
                  <c:v>23.020920261287444</c:v>
                </c:pt>
                <c:pt idx="36">
                  <c:v>17.179046196192427</c:v>
                </c:pt>
                <c:pt idx="37">
                  <c:v>15.43427727114449</c:v>
                </c:pt>
                <c:pt idx="38">
                  <c:v>12.325289028027708</c:v>
                </c:pt>
                <c:pt idx="39">
                  <c:v>10.770059235325794</c:v>
                </c:pt>
                <c:pt idx="40">
                  <c:v>11.833728715467238</c:v>
                </c:pt>
                <c:pt idx="41">
                  <c:v>11.933502850271259</c:v>
                </c:pt>
                <c:pt idx="42">
                  <c:v>13.121924548933844</c:v>
                </c:pt>
                <c:pt idx="43">
                  <c:v>12.45203742015131</c:v>
                </c:pt>
                <c:pt idx="44">
                  <c:v>15.014033705622492</c:v>
                </c:pt>
                <c:pt idx="45">
                  <c:v>12.147209677156175</c:v>
                </c:pt>
                <c:pt idx="46">
                  <c:v>11.579918522933934</c:v>
                </c:pt>
                <c:pt idx="47">
                  <c:v>9.2160657595704922</c:v>
                </c:pt>
                <c:pt idx="48">
                  <c:v>9.1629267981745848</c:v>
                </c:pt>
                <c:pt idx="49">
                  <c:v>6.5503743638197021</c:v>
                </c:pt>
                <c:pt idx="50">
                  <c:v>11.731581417175034</c:v>
                </c:pt>
                <c:pt idx="51">
                  <c:v>20.677054235515623</c:v>
                </c:pt>
                <c:pt idx="52">
                  <c:v>30.094207068478553</c:v>
                </c:pt>
                <c:pt idx="53">
                  <c:v>43.769494298716573</c:v>
                </c:pt>
                <c:pt idx="54">
                  <c:v>61.042038464962296</c:v>
                </c:pt>
                <c:pt idx="55">
                  <c:v>72.207888271501659</c:v>
                </c:pt>
                <c:pt idx="56">
                  <c:v>99.877728162384173</c:v>
                </c:pt>
                <c:pt idx="57">
                  <c:v>114.8916735649245</c:v>
                </c:pt>
              </c:numCache>
            </c:numRef>
          </c:val>
          <c:smooth val="0"/>
          <c:extLst>
            <c:ext xmlns:c16="http://schemas.microsoft.com/office/drawing/2014/chart" uri="{C3380CC4-5D6E-409C-BE32-E72D297353CC}">
              <c16:uniqueId val="{00000001-BD3C-4E03-ABC4-D02EC2670C1B}"/>
            </c:ext>
          </c:extLst>
        </c:ser>
        <c:ser>
          <c:idx val="2"/>
          <c:order val="2"/>
          <c:tx>
            <c:strRef>
              <c:f>Sheet1!$C$1</c:f>
              <c:strCache>
                <c:ptCount val="1"/>
                <c:pt idx="0">
                  <c:v>United States</c:v>
                </c:pt>
              </c:strCache>
            </c:strRef>
          </c:tx>
          <c:spPr>
            <a:ln w="50800">
              <a:solidFill>
                <a:schemeClr val="bg1">
                  <a:lumMod val="50000"/>
                </a:schemeClr>
              </a:solidFill>
              <a:prstDash val="sysDash"/>
            </a:ln>
          </c:spPr>
          <c:marker>
            <c:symbol val="none"/>
          </c:marker>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Sheet1!$C$2:$C$59</c:f>
              <c:numCache>
                <c:formatCode>General</c:formatCode>
                <c:ptCount val="58"/>
                <c:pt idx="0">
                  <c:v>98.4</c:v>
                </c:pt>
                <c:pt idx="1">
                  <c:v>87.3</c:v>
                </c:pt>
                <c:pt idx="2">
                  <c:v>94.8</c:v>
                </c:pt>
                <c:pt idx="3">
                  <c:v>87.9</c:v>
                </c:pt>
                <c:pt idx="4">
                  <c:v>82.2</c:v>
                </c:pt>
                <c:pt idx="5">
                  <c:v>68</c:v>
                </c:pt>
                <c:pt idx="6">
                  <c:v>57.6</c:v>
                </c:pt>
                <c:pt idx="7">
                  <c:v>52.3</c:v>
                </c:pt>
                <c:pt idx="8">
                  <c:v>57.7</c:v>
                </c:pt>
                <c:pt idx="9">
                  <c:v>54</c:v>
                </c:pt>
                <c:pt idx="10">
                  <c:v>48.7</c:v>
                </c:pt>
                <c:pt idx="11">
                  <c:v>36</c:v>
                </c:pt>
                <c:pt idx="12">
                  <c:v>29.1</c:v>
                </c:pt>
                <c:pt idx="13">
                  <c:v>19.8</c:v>
                </c:pt>
                <c:pt idx="14">
                  <c:v>13.9</c:v>
                </c:pt>
                <c:pt idx="15">
                  <c:v>13</c:v>
                </c:pt>
                <c:pt idx="16">
                  <c:v>9.5</c:v>
                </c:pt>
                <c:pt idx="17">
                  <c:v>7.7</c:v>
                </c:pt>
                <c:pt idx="18">
                  <c:v>7.9</c:v>
                </c:pt>
                <c:pt idx="19">
                  <c:v>7</c:v>
                </c:pt>
                <c:pt idx="20">
                  <c:v>6.6</c:v>
                </c:pt>
                <c:pt idx="21">
                  <c:v>8.3000000000000007</c:v>
                </c:pt>
                <c:pt idx="22">
                  <c:v>8.6999999999999993</c:v>
                </c:pt>
                <c:pt idx="23">
                  <c:v>10.9</c:v>
                </c:pt>
                <c:pt idx="24">
                  <c:v>12.6</c:v>
                </c:pt>
                <c:pt idx="25">
                  <c:v>19</c:v>
                </c:pt>
                <c:pt idx="26">
                  <c:v>45.5</c:v>
                </c:pt>
                <c:pt idx="27">
                  <c:v>92.9</c:v>
                </c:pt>
                <c:pt idx="28">
                  <c:v>107.6</c:v>
                </c:pt>
                <c:pt idx="29">
                  <c:v>100</c:v>
                </c:pt>
                <c:pt idx="30">
                  <c:v>85.5</c:v>
                </c:pt>
                <c:pt idx="31">
                  <c:v>62</c:v>
                </c:pt>
                <c:pt idx="32">
                  <c:v>47.8</c:v>
                </c:pt>
                <c:pt idx="33">
                  <c:v>32.9</c:v>
                </c:pt>
                <c:pt idx="34">
                  <c:v>27.9</c:v>
                </c:pt>
                <c:pt idx="35">
                  <c:v>21.4</c:v>
                </c:pt>
                <c:pt idx="36">
                  <c:v>14.6</c:v>
                </c:pt>
                <c:pt idx="37">
                  <c:v>14.3</c:v>
                </c:pt>
                <c:pt idx="38">
                  <c:v>12.6</c:v>
                </c:pt>
                <c:pt idx="39">
                  <c:v>11.4</c:v>
                </c:pt>
                <c:pt idx="40">
                  <c:v>10.6</c:v>
                </c:pt>
                <c:pt idx="41">
                  <c:v>9.1</c:v>
                </c:pt>
                <c:pt idx="42">
                  <c:v>8.1999999999999993</c:v>
                </c:pt>
                <c:pt idx="43">
                  <c:v>8.6999999999999993</c:v>
                </c:pt>
                <c:pt idx="44">
                  <c:v>10.1</c:v>
                </c:pt>
                <c:pt idx="45">
                  <c:v>10.5</c:v>
                </c:pt>
                <c:pt idx="46">
                  <c:v>10.4</c:v>
                </c:pt>
                <c:pt idx="47">
                  <c:v>9.6999999999999993</c:v>
                </c:pt>
                <c:pt idx="48" formatCode="0.0">
                  <c:v>9.1</c:v>
                </c:pt>
                <c:pt idx="49">
                  <c:v>8.4</c:v>
                </c:pt>
                <c:pt idx="50" formatCode="0.0">
                  <c:v>9.1999999999999993</c:v>
                </c:pt>
                <c:pt idx="51" formatCode="0.0">
                  <c:v>11.6</c:v>
                </c:pt>
                <c:pt idx="52">
                  <c:v>12.4</c:v>
                </c:pt>
                <c:pt idx="53">
                  <c:v>16.2</c:v>
                </c:pt>
                <c:pt idx="54">
                  <c:v>24.4</c:v>
                </c:pt>
                <c:pt idx="55">
                  <c:v>34.9</c:v>
                </c:pt>
                <c:pt idx="56" formatCode="0.0">
                  <c:v>50</c:v>
                </c:pt>
                <c:pt idx="57">
                  <c:v>57.3</c:v>
                </c:pt>
              </c:numCache>
            </c:numRef>
          </c:val>
          <c:smooth val="0"/>
          <c:extLst>
            <c:ext xmlns:c16="http://schemas.microsoft.com/office/drawing/2014/chart" uri="{C3380CC4-5D6E-409C-BE32-E72D297353CC}">
              <c16:uniqueId val="{00000000-3925-4592-9B1D-F3800E78A726}"/>
            </c:ext>
          </c:extLst>
        </c:ser>
        <c:ser>
          <c:idx val="3"/>
          <c:order val="3"/>
          <c:tx>
            <c:strRef>
              <c:f>Sheet1!$D$1</c:f>
              <c:strCache>
                <c:ptCount val="1"/>
                <c:pt idx="0">
                  <c:v>2020 Objective</c:v>
                </c:pt>
              </c:strCache>
            </c:strRef>
          </c:tx>
          <c:spPr>
            <a:ln w="28575">
              <a:solidFill>
                <a:srgbClr val="008080"/>
              </a:solidFill>
              <a:prstDash val="lgDash"/>
            </a:ln>
          </c:spPr>
          <c:marker>
            <c:symbol val="none"/>
          </c:marker>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Sheet1!$D$2:$D$59</c:f>
              <c:numCache>
                <c:formatCode>General</c:formatCode>
                <c:ptCount val="58"/>
                <c:pt idx="0">
                  <c:v>33.9</c:v>
                </c:pt>
                <c:pt idx="1">
                  <c:v>33.9</c:v>
                </c:pt>
                <c:pt idx="2">
                  <c:v>33.9</c:v>
                </c:pt>
                <c:pt idx="3">
                  <c:v>33.9</c:v>
                </c:pt>
                <c:pt idx="4">
                  <c:v>33.9</c:v>
                </c:pt>
                <c:pt idx="5">
                  <c:v>33.9</c:v>
                </c:pt>
                <c:pt idx="6">
                  <c:v>33.9</c:v>
                </c:pt>
                <c:pt idx="7">
                  <c:v>33.9</c:v>
                </c:pt>
                <c:pt idx="8">
                  <c:v>33.9</c:v>
                </c:pt>
                <c:pt idx="9">
                  <c:v>33.9</c:v>
                </c:pt>
                <c:pt idx="10">
                  <c:v>33.9</c:v>
                </c:pt>
                <c:pt idx="11">
                  <c:v>33.9</c:v>
                </c:pt>
                <c:pt idx="12">
                  <c:v>33.9</c:v>
                </c:pt>
                <c:pt idx="13">
                  <c:v>33.9</c:v>
                </c:pt>
                <c:pt idx="14">
                  <c:v>33.9</c:v>
                </c:pt>
                <c:pt idx="15">
                  <c:v>33.9</c:v>
                </c:pt>
                <c:pt idx="16">
                  <c:v>33.9</c:v>
                </c:pt>
                <c:pt idx="17">
                  <c:v>33.9</c:v>
                </c:pt>
                <c:pt idx="18">
                  <c:v>33.9</c:v>
                </c:pt>
                <c:pt idx="19">
                  <c:v>33.9</c:v>
                </c:pt>
                <c:pt idx="20">
                  <c:v>33.9</c:v>
                </c:pt>
                <c:pt idx="21">
                  <c:v>33.9</c:v>
                </c:pt>
                <c:pt idx="22">
                  <c:v>33.9</c:v>
                </c:pt>
                <c:pt idx="23">
                  <c:v>33.9</c:v>
                </c:pt>
                <c:pt idx="24">
                  <c:v>33.9</c:v>
                </c:pt>
                <c:pt idx="25">
                  <c:v>33.9</c:v>
                </c:pt>
                <c:pt idx="26">
                  <c:v>33.9</c:v>
                </c:pt>
                <c:pt idx="27">
                  <c:v>33.9</c:v>
                </c:pt>
                <c:pt idx="28">
                  <c:v>33.9</c:v>
                </c:pt>
                <c:pt idx="29">
                  <c:v>33.9</c:v>
                </c:pt>
                <c:pt idx="30">
                  <c:v>33.9</c:v>
                </c:pt>
                <c:pt idx="31">
                  <c:v>33.9</c:v>
                </c:pt>
                <c:pt idx="32">
                  <c:v>33.9</c:v>
                </c:pt>
                <c:pt idx="33">
                  <c:v>33.9</c:v>
                </c:pt>
                <c:pt idx="34">
                  <c:v>33.9</c:v>
                </c:pt>
                <c:pt idx="35">
                  <c:v>33.9</c:v>
                </c:pt>
                <c:pt idx="36">
                  <c:v>33.9</c:v>
                </c:pt>
                <c:pt idx="37">
                  <c:v>33.9</c:v>
                </c:pt>
                <c:pt idx="38">
                  <c:v>33.9</c:v>
                </c:pt>
                <c:pt idx="39">
                  <c:v>33.9</c:v>
                </c:pt>
                <c:pt idx="40">
                  <c:v>33.9</c:v>
                </c:pt>
                <c:pt idx="41">
                  <c:v>33.9</c:v>
                </c:pt>
                <c:pt idx="42">
                  <c:v>33.9</c:v>
                </c:pt>
                <c:pt idx="43">
                  <c:v>33.9</c:v>
                </c:pt>
                <c:pt idx="44">
                  <c:v>33.9</c:v>
                </c:pt>
                <c:pt idx="45">
                  <c:v>33.9</c:v>
                </c:pt>
                <c:pt idx="46">
                  <c:v>33.9</c:v>
                </c:pt>
                <c:pt idx="47">
                  <c:v>33.9</c:v>
                </c:pt>
                <c:pt idx="48">
                  <c:v>33.9</c:v>
                </c:pt>
                <c:pt idx="49">
                  <c:v>33.9</c:v>
                </c:pt>
                <c:pt idx="50">
                  <c:v>33.9</c:v>
                </c:pt>
                <c:pt idx="51">
                  <c:v>33.9</c:v>
                </c:pt>
                <c:pt idx="52">
                  <c:v>33.9</c:v>
                </c:pt>
                <c:pt idx="53">
                  <c:v>33.9</c:v>
                </c:pt>
                <c:pt idx="54">
                  <c:v>33.9</c:v>
                </c:pt>
                <c:pt idx="55">
                  <c:v>33.9</c:v>
                </c:pt>
                <c:pt idx="56">
                  <c:v>33.9</c:v>
                </c:pt>
                <c:pt idx="57">
                  <c:v>33.9</c:v>
                </c:pt>
              </c:numCache>
            </c:numRef>
          </c:val>
          <c:smooth val="0"/>
          <c:extLst>
            <c:ext xmlns:c16="http://schemas.microsoft.com/office/drawing/2014/chart" uri="{C3380CC4-5D6E-409C-BE32-E72D297353CC}">
              <c16:uniqueId val="{00000001-3925-4592-9B1D-F3800E78A726}"/>
            </c:ext>
          </c:extLst>
        </c:ser>
        <c:ser>
          <c:idx val="4"/>
          <c:order val="4"/>
          <c:tx>
            <c:strRef>
              <c:f>Sheet1!$E$1</c:f>
              <c:strCache>
                <c:ptCount val="1"/>
                <c:pt idx="0">
                  <c:v>CA=114.9</c:v>
                </c:pt>
              </c:strCache>
            </c:strRef>
          </c:tx>
          <c:spPr>
            <a:ln>
              <a:solidFill>
                <a:srgbClr val="9E4770"/>
              </a:solidFill>
            </a:ln>
          </c:spPr>
          <c:marker>
            <c:symbol val="square"/>
            <c:size val="5"/>
            <c:spPr>
              <a:ln>
                <a:solidFill>
                  <a:srgbClr val="9E4770"/>
                </a:solidFill>
              </a:ln>
            </c:spPr>
          </c:marker>
          <c:dPt>
            <c:idx val="7"/>
            <c:marker>
              <c:symbol val="none"/>
            </c:marker>
            <c:bubble3D val="0"/>
            <c:extLst>
              <c:ext xmlns:c16="http://schemas.microsoft.com/office/drawing/2014/chart" uri="{C3380CC4-5D6E-409C-BE32-E72D297353CC}">
                <c16:uniqueId val="{00000000-07FC-4DD1-9BE9-AC9D9EB1E08E}"/>
              </c:ext>
            </c:extLst>
          </c:dPt>
          <c:dPt>
            <c:idx val="57"/>
            <c:marker>
              <c:spPr>
                <a:solidFill>
                  <a:srgbClr val="9E4770"/>
                </a:solidFill>
                <a:ln>
                  <a:solidFill>
                    <a:srgbClr val="9E4770"/>
                  </a:solidFill>
                </a:ln>
              </c:spPr>
            </c:marker>
            <c:bubble3D val="0"/>
            <c:extLst>
              <c:ext xmlns:c16="http://schemas.microsoft.com/office/drawing/2014/chart" uri="{C3380CC4-5D6E-409C-BE32-E72D297353CC}">
                <c16:uniqueId val="{00000002-CCE9-4851-BB85-A00D4D2D782A}"/>
              </c:ext>
            </c:extLst>
          </c:dPt>
          <c:dLbls>
            <c:spPr>
              <a:noFill/>
              <a:ln>
                <a:noFill/>
              </a:ln>
              <a:effectLst/>
            </c:spPr>
            <c:txPr>
              <a:bodyPr wrap="square" lIns="38100" tIns="19050" rIns="38100" bIns="19050" anchor="ctr">
                <a:spAutoFit/>
              </a:bodyPr>
              <a:lstStyle/>
              <a:p>
                <a:pPr>
                  <a:defRPr sz="1400">
                    <a:solidFill>
                      <a:srgbClr val="9E4770"/>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Sheet1!$E$2:$E$59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formatCode="0.0">
                  <c:v>114.8916735649245</c:v>
                </c:pt>
              </c:numCache>
            </c:numRef>
          </c:val>
          <c:smooth val="0"/>
          <c:extLst>
            <c:ext xmlns:c16="http://schemas.microsoft.com/office/drawing/2014/chart" uri="{C3380CC4-5D6E-409C-BE32-E72D297353CC}">
              <c16:uniqueId val="{00000002-ECB6-49AE-9C0F-539F890BBBD6}"/>
            </c:ext>
          </c:extLst>
        </c:ser>
        <c:ser>
          <c:idx val="5"/>
          <c:order val="5"/>
          <c:tx>
            <c:strRef>
              <c:f>Sheet1!$F$1</c:f>
              <c:strCache>
                <c:ptCount val="1"/>
                <c:pt idx="0">
                  <c:v>US=57.3</c:v>
                </c:pt>
              </c:strCache>
            </c:strRef>
          </c:tx>
          <c:marker>
            <c:symbol val="square"/>
            <c:size val="5"/>
          </c:marker>
          <c:dPt>
            <c:idx val="7"/>
            <c:marker>
              <c:symbol val="none"/>
            </c:marker>
            <c:bubble3D val="0"/>
            <c:extLst>
              <c:ext xmlns:c16="http://schemas.microsoft.com/office/drawing/2014/chart" uri="{C3380CC4-5D6E-409C-BE32-E72D297353CC}">
                <c16:uniqueId val="{00000001-07FC-4DD1-9BE9-AC9D9EB1E08E}"/>
              </c:ext>
            </c:extLst>
          </c:dPt>
          <c:dPt>
            <c:idx val="57"/>
            <c:marker>
              <c:spPr>
                <a:solidFill>
                  <a:schemeClr val="bg1">
                    <a:lumMod val="50000"/>
                  </a:schemeClr>
                </a:solidFill>
                <a:ln>
                  <a:solidFill>
                    <a:schemeClr val="bg1">
                      <a:lumMod val="50000"/>
                    </a:schemeClr>
                  </a:solidFill>
                </a:ln>
              </c:spPr>
            </c:marker>
            <c:bubble3D val="0"/>
            <c:spPr>
              <a:ln>
                <a:solidFill>
                  <a:schemeClr val="bg1">
                    <a:lumMod val="50000"/>
                  </a:schemeClr>
                </a:solidFill>
              </a:ln>
            </c:spPr>
            <c:extLst>
              <c:ext xmlns:c16="http://schemas.microsoft.com/office/drawing/2014/chart" uri="{C3380CC4-5D6E-409C-BE32-E72D297353CC}">
                <c16:uniqueId val="{00000002-5E95-4E1F-A7EA-509854EA85D4}"/>
              </c:ext>
            </c:extLst>
          </c:dPt>
          <c:dLbls>
            <c:dLbl>
              <c:idx val="57"/>
              <c:layout>
                <c:manualLayout>
                  <c:x val="-3.0174397655897728E-4"/>
                  <c:y val="-3.41582702368391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E95-4E1F-A7EA-509854EA85D4}"/>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Sheet1!$A$2:$A$59</c:f>
              <c:numCache>
                <c:formatCode>General</c:formatCode>
                <c:ptCount val="58"/>
                <c:pt idx="2">
                  <c:v>1965</c:v>
                </c:pt>
                <c:pt idx="7">
                  <c:v>1970</c:v>
                </c:pt>
                <c:pt idx="12">
                  <c:v>1975</c:v>
                </c:pt>
                <c:pt idx="17">
                  <c:v>1980</c:v>
                </c:pt>
                <c:pt idx="22">
                  <c:v>1985</c:v>
                </c:pt>
                <c:pt idx="27">
                  <c:v>1990</c:v>
                </c:pt>
                <c:pt idx="32">
                  <c:v>1995</c:v>
                </c:pt>
                <c:pt idx="37">
                  <c:v>2000</c:v>
                </c:pt>
                <c:pt idx="42">
                  <c:v>2005</c:v>
                </c:pt>
                <c:pt idx="47">
                  <c:v>2010</c:v>
                </c:pt>
                <c:pt idx="52">
                  <c:v>2015</c:v>
                </c:pt>
                <c:pt idx="57">
                  <c:v>2020</c:v>
                </c:pt>
              </c:numCache>
            </c:numRef>
          </c:cat>
          <c:val>
            <c:numRef>
              <c:f>Sheet1!$F$2:$F$59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57.3</c:v>
                </c:pt>
              </c:numCache>
            </c:numRef>
          </c:val>
          <c:smooth val="0"/>
          <c:extLst>
            <c:ext xmlns:c16="http://schemas.microsoft.com/office/drawing/2014/chart" uri="{C3380CC4-5D6E-409C-BE32-E72D297353CC}">
              <c16:uniqueId val="{00000004-9C06-43B5-97AC-9F8DE05A922C}"/>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25"/>
        <c:minorUnit val="25"/>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46248789313761E-2"/>
          <c:y val="6.0538116591928252E-2"/>
          <c:w val="0.90518696666247189"/>
          <c:h val="0.69784125122172747"/>
        </c:manualLayout>
      </c:layout>
      <c:barChart>
        <c:barDir val="col"/>
        <c:grouping val="clustered"/>
        <c:varyColors val="0"/>
        <c:ser>
          <c:idx val="0"/>
          <c:order val="0"/>
          <c:tx>
            <c:strRef>
              <c:f>Sheet1!$B$1</c:f>
              <c:strCache>
                <c:ptCount val="1"/>
                <c:pt idx="0">
                  <c:v>LHJ Rate</c:v>
                </c:pt>
              </c:strCache>
            </c:strRef>
          </c:tx>
          <c:spPr>
            <a:solidFill>
              <a:srgbClr val="C189A0"/>
            </a:solidFill>
          </c:spPr>
          <c:invertIfNegative val="0"/>
          <c:cat>
            <c:strRef>
              <c:f>Sheet1!$A$2:$A$37</c:f>
              <c:strCache>
                <c:ptCount val="36"/>
                <c:pt idx="0">
                  <c:v>Yuba (N=6)</c:v>
                </c:pt>
                <c:pt idx="1">
                  <c:v>Tuolumne (N=2)</c:v>
                </c:pt>
                <c:pt idx="2">
                  <c:v>Shasta (N=6)</c:v>
                </c:pt>
                <c:pt idx="3">
                  <c:v>Lake (N=2)</c:v>
                </c:pt>
                <c:pt idx="4">
                  <c:v>San Joaquin (N=27)</c:v>
                </c:pt>
                <c:pt idx="5">
                  <c:v>San Bernardino (N=74)</c:v>
                </c:pt>
                <c:pt idx="6">
                  <c:v>El Dorado (N=4)</c:v>
                </c:pt>
                <c:pt idx="7">
                  <c:v>Kings (N=6)</c:v>
                </c:pt>
                <c:pt idx="8">
                  <c:v>Kern (N=33)</c:v>
                </c:pt>
                <c:pt idx="9">
                  <c:v>Imperial (N=6)</c:v>
                </c:pt>
                <c:pt idx="10">
                  <c:v>Stanislaus (N=17)</c:v>
                </c:pt>
                <c:pt idx="11">
                  <c:v>Sutter (N=3)</c:v>
                </c:pt>
                <c:pt idx="12">
                  <c:v>Merced (N=8)</c:v>
                </c:pt>
                <c:pt idx="13">
                  <c:v>Fresno (N=28)</c:v>
                </c:pt>
                <c:pt idx="14">
                  <c:v>Tulare (N=9)</c:v>
                </c:pt>
                <c:pt idx="15">
                  <c:v>Los Angeles (N=123)</c:v>
                </c:pt>
                <c:pt idx="16">
                  <c:v>Mendocino (N=1)</c:v>
                </c:pt>
                <c:pt idx="17">
                  <c:v>Butte (N=2)</c:v>
                </c:pt>
                <c:pt idx="18">
                  <c:v>Sacramento (N=18)</c:v>
                </c:pt>
                <c:pt idx="19">
                  <c:v>Riverside (N=27)</c:v>
                </c:pt>
                <c:pt idx="20">
                  <c:v>Ventura (N=8)</c:v>
                </c:pt>
                <c:pt idx="21">
                  <c:v>Santa Cruz (N=2)</c:v>
                </c:pt>
                <c:pt idx="22">
                  <c:v>Humboldt (N=1)</c:v>
                </c:pt>
                <c:pt idx="23">
                  <c:v>San Francisco (N=5)</c:v>
                </c:pt>
                <c:pt idx="24">
                  <c:v>Orange (N=18)</c:v>
                </c:pt>
                <c:pt idx="25">
                  <c:v>Santa Clara (N=10)</c:v>
                </c:pt>
                <c:pt idx="26">
                  <c:v>Yolo (N=1)</c:v>
                </c:pt>
                <c:pt idx="27">
                  <c:v>Contra Costa (N=6)</c:v>
                </c:pt>
                <c:pt idx="28">
                  <c:v>Madera (N=1)</c:v>
                </c:pt>
                <c:pt idx="29">
                  <c:v>Alameda (N=8)</c:v>
                </c:pt>
                <c:pt idx="30">
                  <c:v>San Diego (N=15)</c:v>
                </c:pt>
                <c:pt idx="31">
                  <c:v>Santa Barbara (N=2)</c:v>
                </c:pt>
                <c:pt idx="32">
                  <c:v>Placer (N=1)</c:v>
                </c:pt>
                <c:pt idx="33">
                  <c:v>Solano (N=1)</c:v>
                </c:pt>
                <c:pt idx="34">
                  <c:v>Monterey (N=1)</c:v>
                </c:pt>
                <c:pt idx="35">
                  <c:v>San Mateo (N=1)</c:v>
                </c:pt>
              </c:strCache>
            </c:strRef>
          </c:cat>
          <c:val>
            <c:numRef>
              <c:f>Sheet1!$B$2:$B$41</c:f>
              <c:numCache>
                <c:formatCode>0.00</c:formatCode>
                <c:ptCount val="40"/>
                <c:pt idx="0">
                  <c:v>537.15308863025996</c:v>
                </c:pt>
                <c:pt idx="1">
                  <c:v>506.329113924051</c:v>
                </c:pt>
                <c:pt idx="2">
                  <c:v>326.26427406199002</c:v>
                </c:pt>
                <c:pt idx="3">
                  <c:v>285.71428571428601</c:v>
                </c:pt>
                <c:pt idx="4">
                  <c:v>277.20739219712499</c:v>
                </c:pt>
                <c:pt idx="5">
                  <c:v>276.34625438793</c:v>
                </c:pt>
                <c:pt idx="6">
                  <c:v>270.63599458727998</c:v>
                </c:pt>
                <c:pt idx="7">
                  <c:v>268.45637583892602</c:v>
                </c:pt>
                <c:pt idx="8">
                  <c:v>267.22811563689402</c:v>
                </c:pt>
                <c:pt idx="9">
                  <c:v>247.21878862793599</c:v>
                </c:pt>
                <c:pt idx="10">
                  <c:v>241.10055311303401</c:v>
                </c:pt>
                <c:pt idx="11">
                  <c:v>238.85350318471299</c:v>
                </c:pt>
                <c:pt idx="12">
                  <c:v>211.97668256491801</c:v>
                </c:pt>
                <c:pt idx="13">
                  <c:v>202.487706103558</c:v>
                </c:pt>
                <c:pt idx="14">
                  <c:v>134.30831219221</c:v>
                </c:pt>
                <c:pt idx="15">
                  <c:v>125.801601669172</c:v>
                </c:pt>
                <c:pt idx="16">
                  <c:v>113.507377979569</c:v>
                </c:pt>
                <c:pt idx="17">
                  <c:v>100.806451612903</c:v>
                </c:pt>
                <c:pt idx="18">
                  <c:v>100.027785495971</c:v>
                </c:pt>
                <c:pt idx="19">
                  <c:v>99.451176838925903</c:v>
                </c:pt>
                <c:pt idx="20">
                  <c:v>96.026887528507999</c:v>
                </c:pt>
                <c:pt idx="21">
                  <c:v>91.617040769583099</c:v>
                </c:pt>
                <c:pt idx="22">
                  <c:v>79.491255961844203</c:v>
                </c:pt>
                <c:pt idx="23">
                  <c:v>62.625250501002</c:v>
                </c:pt>
                <c:pt idx="24">
                  <c:v>58.212865043174503</c:v>
                </c:pt>
                <c:pt idx="25">
                  <c:v>51.258393561945802</c:v>
                </c:pt>
                <c:pt idx="26">
                  <c:v>50.942435048395303</c:v>
                </c:pt>
                <c:pt idx="27">
                  <c:v>50.787201625190498</c:v>
                </c:pt>
                <c:pt idx="28">
                  <c:v>47.483380816714202</c:v>
                </c:pt>
                <c:pt idx="29">
                  <c:v>46.237429198936503</c:v>
                </c:pt>
                <c:pt idx="30">
                  <c:v>40.251167283851203</c:v>
                </c:pt>
                <c:pt idx="31">
                  <c:v>37.509377344336102</c:v>
                </c:pt>
                <c:pt idx="32">
                  <c:v>28.727377190462501</c:v>
                </c:pt>
                <c:pt idx="33">
                  <c:v>20.210185933710601</c:v>
                </c:pt>
                <c:pt idx="34">
                  <c:v>17.847581652686099</c:v>
                </c:pt>
                <c:pt idx="35">
                  <c:v>12.8915817970865</c:v>
                </c:pt>
                <c:pt idx="36">
                  <c:v>0</c:v>
                </c:pt>
                <c:pt idx="37">
                  <c:v>0</c:v>
                </c:pt>
                <c:pt idx="38">
                  <c:v>0</c:v>
                </c:pt>
                <c:pt idx="39">
                  <c:v>0</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Sheet1!$A$2:$A$41</c:f>
              <c:strCache>
                <c:ptCount val="40"/>
                <c:pt idx="0">
                  <c:v>Yuba (N=6)</c:v>
                </c:pt>
                <c:pt idx="1">
                  <c:v>Tuolumne (N=2)</c:v>
                </c:pt>
                <c:pt idx="2">
                  <c:v>Shasta (N=6)</c:v>
                </c:pt>
                <c:pt idx="3">
                  <c:v>Lake (N=2)</c:v>
                </c:pt>
                <c:pt idx="4">
                  <c:v>San Joaquin (N=27)</c:v>
                </c:pt>
                <c:pt idx="5">
                  <c:v>San Bernardino (N=74)</c:v>
                </c:pt>
                <c:pt idx="6">
                  <c:v>El Dorado (N=4)</c:v>
                </c:pt>
                <c:pt idx="7">
                  <c:v>Kings (N=6)</c:v>
                </c:pt>
                <c:pt idx="8">
                  <c:v>Kern (N=33)</c:v>
                </c:pt>
                <c:pt idx="9">
                  <c:v>Imperial (N=6)</c:v>
                </c:pt>
                <c:pt idx="10">
                  <c:v>Stanislaus (N=17)</c:v>
                </c:pt>
                <c:pt idx="11">
                  <c:v>Sutter (N=3)</c:v>
                </c:pt>
                <c:pt idx="12">
                  <c:v>Merced (N=8)</c:v>
                </c:pt>
                <c:pt idx="13">
                  <c:v>Fresno (N=28)</c:v>
                </c:pt>
                <c:pt idx="14">
                  <c:v>Tulare (N=9)</c:v>
                </c:pt>
                <c:pt idx="15">
                  <c:v>Los Angeles (N=123)</c:v>
                </c:pt>
                <c:pt idx="16">
                  <c:v>Mendocino (N=1)</c:v>
                </c:pt>
                <c:pt idx="17">
                  <c:v>Butte (N=2)</c:v>
                </c:pt>
                <c:pt idx="18">
                  <c:v>Sacramento (N=18)</c:v>
                </c:pt>
                <c:pt idx="19">
                  <c:v>Riverside (N=27)</c:v>
                </c:pt>
                <c:pt idx="20">
                  <c:v>Ventura (N=8)</c:v>
                </c:pt>
                <c:pt idx="21">
                  <c:v>Santa Cruz (N=2)</c:v>
                </c:pt>
                <c:pt idx="22">
                  <c:v>Humboldt (N=1)</c:v>
                </c:pt>
                <c:pt idx="23">
                  <c:v>San Francisco (N=5)</c:v>
                </c:pt>
                <c:pt idx="24">
                  <c:v>Orange (N=18)</c:v>
                </c:pt>
                <c:pt idx="25">
                  <c:v>Santa Clara (N=10)</c:v>
                </c:pt>
                <c:pt idx="26">
                  <c:v>Yolo (N=1)</c:v>
                </c:pt>
                <c:pt idx="27">
                  <c:v>Contra Costa (N=6)</c:v>
                </c:pt>
                <c:pt idx="28">
                  <c:v>Madera (N=1)</c:v>
                </c:pt>
                <c:pt idx="29">
                  <c:v>Alameda (N=8)</c:v>
                </c:pt>
                <c:pt idx="30">
                  <c:v>San Diego (N=15)</c:v>
                </c:pt>
                <c:pt idx="31">
                  <c:v>Santa Barbara (N=2)</c:v>
                </c:pt>
                <c:pt idx="32">
                  <c:v>Placer (N=1)</c:v>
                </c:pt>
                <c:pt idx="33">
                  <c:v>Solano (N=1)</c:v>
                </c:pt>
                <c:pt idx="34">
                  <c:v>Monterey (N=1)</c:v>
                </c:pt>
                <c:pt idx="35">
                  <c:v>San Mateo (N=1)</c:v>
                </c:pt>
                <c:pt idx="36">
                  <c:v>Alpine (N=0)</c:v>
                </c:pt>
                <c:pt idx="37">
                  <c:v>Amador (N=0)</c:v>
                </c:pt>
                <c:pt idx="38">
                  <c:v>Calaveras (N=0)</c:v>
                </c:pt>
                <c:pt idx="39">
                  <c:v>Colusa (N=0)</c:v>
                </c:pt>
              </c:strCache>
            </c:strRef>
          </c:cat>
          <c:val>
            <c:numRef>
              <c:f>Sheet1!$C$2:$C$41</c:f>
              <c:numCache>
                <c:formatCode>0.0</c:formatCode>
                <c:ptCount val="40"/>
                <c:pt idx="0">
                  <c:v>114.9</c:v>
                </c:pt>
                <c:pt idx="1">
                  <c:v>114.9</c:v>
                </c:pt>
                <c:pt idx="2">
                  <c:v>114.9</c:v>
                </c:pt>
                <c:pt idx="3">
                  <c:v>114.9</c:v>
                </c:pt>
                <c:pt idx="4">
                  <c:v>114.9</c:v>
                </c:pt>
                <c:pt idx="5">
                  <c:v>114.9</c:v>
                </c:pt>
                <c:pt idx="6">
                  <c:v>114.9</c:v>
                </c:pt>
                <c:pt idx="7">
                  <c:v>114.9</c:v>
                </c:pt>
                <c:pt idx="8">
                  <c:v>114.9</c:v>
                </c:pt>
                <c:pt idx="9">
                  <c:v>114.9</c:v>
                </c:pt>
                <c:pt idx="10">
                  <c:v>114.9</c:v>
                </c:pt>
                <c:pt idx="11">
                  <c:v>114.9</c:v>
                </c:pt>
                <c:pt idx="12">
                  <c:v>114.9</c:v>
                </c:pt>
                <c:pt idx="13">
                  <c:v>114.9</c:v>
                </c:pt>
                <c:pt idx="14">
                  <c:v>114.9</c:v>
                </c:pt>
                <c:pt idx="15">
                  <c:v>114.9</c:v>
                </c:pt>
                <c:pt idx="16">
                  <c:v>114.9</c:v>
                </c:pt>
                <c:pt idx="17">
                  <c:v>114.9</c:v>
                </c:pt>
                <c:pt idx="18">
                  <c:v>114.9</c:v>
                </c:pt>
                <c:pt idx="19">
                  <c:v>114.9</c:v>
                </c:pt>
                <c:pt idx="20">
                  <c:v>114.9</c:v>
                </c:pt>
                <c:pt idx="21">
                  <c:v>114.9</c:v>
                </c:pt>
                <c:pt idx="22">
                  <c:v>114.9</c:v>
                </c:pt>
                <c:pt idx="23">
                  <c:v>114.9</c:v>
                </c:pt>
                <c:pt idx="24">
                  <c:v>114.9</c:v>
                </c:pt>
                <c:pt idx="25">
                  <c:v>114.9</c:v>
                </c:pt>
                <c:pt idx="26">
                  <c:v>114.9</c:v>
                </c:pt>
                <c:pt idx="27">
                  <c:v>114.9</c:v>
                </c:pt>
                <c:pt idx="28">
                  <c:v>114.9</c:v>
                </c:pt>
                <c:pt idx="29">
                  <c:v>114.9</c:v>
                </c:pt>
                <c:pt idx="30">
                  <c:v>114.9</c:v>
                </c:pt>
                <c:pt idx="31">
                  <c:v>114.9</c:v>
                </c:pt>
                <c:pt idx="32">
                  <c:v>114.9</c:v>
                </c:pt>
                <c:pt idx="33">
                  <c:v>114.9</c:v>
                </c:pt>
                <c:pt idx="34">
                  <c:v>114.9</c:v>
                </c:pt>
                <c:pt idx="35">
                  <c:v>114.9</c:v>
                </c:pt>
                <c:pt idx="36">
                  <c:v>114.9</c:v>
                </c:pt>
                <c:pt idx="37">
                  <c:v>114.9</c:v>
                </c:pt>
                <c:pt idx="38">
                  <c:v>114.9</c:v>
                </c:pt>
                <c:pt idx="39">
                  <c:v>114.9</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114.9
</c:v>
                </c:pt>
              </c:strCache>
            </c:strRef>
          </c:tx>
          <c:spPr>
            <a:ln>
              <a:solidFill>
                <a:schemeClr val="tx1"/>
              </a:solidFill>
            </a:ln>
          </c:spPr>
          <c:marker>
            <c:symbol val="none"/>
          </c:marker>
          <c:dLbls>
            <c:dLbl>
              <c:idx val="36"/>
              <c:layout>
                <c:manualLayout>
                  <c:x val="-2.477309879982724E-2"/>
                  <c:y val="-5.4850868263330813E-2"/>
                </c:manualLayout>
              </c:layout>
              <c:spPr>
                <a:noFill/>
                <a:ln>
                  <a:noFill/>
                </a:ln>
                <a:effectLst/>
              </c:spPr>
              <c:txPr>
                <a:bodyPr wrap="square" lIns="38100" tIns="19050" rIns="38100" bIns="19050" anchor="ctr">
                  <a:noAutofit/>
                </a:bodyPr>
                <a:lstStyle/>
                <a:p>
                  <a:pPr>
                    <a:defRPr sz="1400" b="0">
                      <a:latin typeface="Calibri" panose="020F0502020204030204" pitchFamily="34" charset="0"/>
                      <a:cs typeface="Calibri" panose="020F0502020204030204" pitchFamily="34" charset="0"/>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1743145671723154"/>
                      <c:h val="7.454232996986658E-2"/>
                    </c:manualLayout>
                  </c15:layout>
                </c:ext>
                <c:ext xmlns:c16="http://schemas.microsoft.com/office/drawing/2014/chart" uri="{C3380CC4-5D6E-409C-BE32-E72D297353CC}">
                  <c16:uniqueId val="{00000000-971D-490F-9DDB-C3EC7360468C}"/>
                </c:ext>
              </c:extLst>
            </c:dLbl>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Sheet1!$A$2:$A$41</c:f>
              <c:strCache>
                <c:ptCount val="40"/>
                <c:pt idx="0">
                  <c:v>Yuba (N=6)</c:v>
                </c:pt>
                <c:pt idx="1">
                  <c:v>Tuolumne (N=2)</c:v>
                </c:pt>
                <c:pt idx="2">
                  <c:v>Shasta (N=6)</c:v>
                </c:pt>
                <c:pt idx="3">
                  <c:v>Lake (N=2)</c:v>
                </c:pt>
                <c:pt idx="4">
                  <c:v>San Joaquin (N=27)</c:v>
                </c:pt>
                <c:pt idx="5">
                  <c:v>San Bernardino (N=74)</c:v>
                </c:pt>
                <c:pt idx="6">
                  <c:v>El Dorado (N=4)</c:v>
                </c:pt>
                <c:pt idx="7">
                  <c:v>Kings (N=6)</c:v>
                </c:pt>
                <c:pt idx="8">
                  <c:v>Kern (N=33)</c:v>
                </c:pt>
                <c:pt idx="9">
                  <c:v>Imperial (N=6)</c:v>
                </c:pt>
                <c:pt idx="10">
                  <c:v>Stanislaus (N=17)</c:v>
                </c:pt>
                <c:pt idx="11">
                  <c:v>Sutter (N=3)</c:v>
                </c:pt>
                <c:pt idx="12">
                  <c:v>Merced (N=8)</c:v>
                </c:pt>
                <c:pt idx="13">
                  <c:v>Fresno (N=28)</c:v>
                </c:pt>
                <c:pt idx="14">
                  <c:v>Tulare (N=9)</c:v>
                </c:pt>
                <c:pt idx="15">
                  <c:v>Los Angeles (N=123)</c:v>
                </c:pt>
                <c:pt idx="16">
                  <c:v>Mendocino (N=1)</c:v>
                </c:pt>
                <c:pt idx="17">
                  <c:v>Butte (N=2)</c:v>
                </c:pt>
                <c:pt idx="18">
                  <c:v>Sacramento (N=18)</c:v>
                </c:pt>
                <c:pt idx="19">
                  <c:v>Riverside (N=27)</c:v>
                </c:pt>
                <c:pt idx="20">
                  <c:v>Ventura (N=8)</c:v>
                </c:pt>
                <c:pt idx="21">
                  <c:v>Santa Cruz (N=2)</c:v>
                </c:pt>
                <c:pt idx="22">
                  <c:v>Humboldt (N=1)</c:v>
                </c:pt>
                <c:pt idx="23">
                  <c:v>San Francisco (N=5)</c:v>
                </c:pt>
                <c:pt idx="24">
                  <c:v>Orange (N=18)</c:v>
                </c:pt>
                <c:pt idx="25">
                  <c:v>Santa Clara (N=10)</c:v>
                </c:pt>
                <c:pt idx="26">
                  <c:v>Yolo (N=1)</c:v>
                </c:pt>
                <c:pt idx="27">
                  <c:v>Contra Costa (N=6)</c:v>
                </c:pt>
                <c:pt idx="28">
                  <c:v>Madera (N=1)</c:v>
                </c:pt>
                <c:pt idx="29">
                  <c:v>Alameda (N=8)</c:v>
                </c:pt>
                <c:pt idx="30">
                  <c:v>San Diego (N=15)</c:v>
                </c:pt>
                <c:pt idx="31">
                  <c:v>Santa Barbara (N=2)</c:v>
                </c:pt>
                <c:pt idx="32">
                  <c:v>Placer (N=1)</c:v>
                </c:pt>
                <c:pt idx="33">
                  <c:v>Solano (N=1)</c:v>
                </c:pt>
                <c:pt idx="34">
                  <c:v>Monterey (N=1)</c:v>
                </c:pt>
                <c:pt idx="35">
                  <c:v>San Mateo (N=1)</c:v>
                </c:pt>
                <c:pt idx="36">
                  <c:v>Alpine (N=0)</c:v>
                </c:pt>
                <c:pt idx="37">
                  <c:v>Amador (N=0)</c:v>
                </c:pt>
                <c:pt idx="38">
                  <c:v>Calaveras (N=0)</c:v>
                </c:pt>
                <c:pt idx="39">
                  <c:v>Colusa (N=0)</c:v>
                </c:pt>
              </c:strCache>
            </c:strRef>
          </c:cat>
          <c:val>
            <c:numRef>
              <c:f>Sheet1!$E$2:$E$41</c:f>
              <c:numCache>
                <c:formatCode>General</c:formatCode>
                <c:ptCount val="40"/>
                <c:pt idx="36" formatCode="0.0">
                  <c:v>99.9</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2700000" vert="horz" anchor="ctr" anchorCtr="1"/>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50"/>
        <c:noMultiLvlLbl val="0"/>
      </c:catAx>
      <c:valAx>
        <c:axId val="134992640"/>
        <c:scaling>
          <c:orientation val="minMax"/>
          <c:max val="55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a:t>
                </a:r>
                <a:r>
                  <a:rPr lang="en-US" sz="1600" baseline="0">
                    <a:latin typeface="Calibri" panose="020F0502020204030204" pitchFamily="34" charset="0"/>
                  </a:rPr>
                  <a:t> per 100,000 live births</a:t>
                </a:r>
                <a:endParaRPr lang="en-US" sz="1600">
                  <a:latin typeface="Calibri" panose="020F0502020204030204" pitchFamily="34" charset="0"/>
                </a:endParaRP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ajorUnit val="100"/>
        <c:minorUnit val="1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9653924081835E-2"/>
          <c:y val="7.3404282427552578E-2"/>
          <c:w val="0.75400049441395323"/>
          <c:h val="0.77945092675105854"/>
        </c:manualLayout>
      </c:layout>
      <c:areaChart>
        <c:grouping val="stacked"/>
        <c:varyColors val="0"/>
        <c:ser>
          <c:idx val="2"/>
          <c:order val="0"/>
          <c:tx>
            <c:strRef>
              <c:f>Sheet1!$C$1</c:f>
              <c:strCache>
                <c:ptCount val="1"/>
                <c:pt idx="0">
                  <c:v>Stillbirths or neonatal deaths</c:v>
                </c:pt>
              </c:strCache>
            </c:strRef>
          </c:tx>
          <c:spPr>
            <a:solidFill>
              <a:srgbClr val="9E4770"/>
            </a:solidFill>
            <a:ln w="6350">
              <a:solidFill>
                <a:schemeClr val="tx1"/>
              </a:solidFill>
              <a:prstDash val="solid"/>
            </a:ln>
          </c:spPr>
          <c:dLbls>
            <c:delete val="1"/>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c:formatCode>
                <c:ptCount val="10"/>
                <c:pt idx="0">
                  <c:v>1</c:v>
                </c:pt>
                <c:pt idx="1">
                  <c:v>1</c:v>
                </c:pt>
                <c:pt idx="2">
                  <c:v>7</c:v>
                </c:pt>
                <c:pt idx="3">
                  <c:v>9</c:v>
                </c:pt>
                <c:pt idx="4">
                  <c:v>14</c:v>
                </c:pt>
                <c:pt idx="5">
                  <c:v>12</c:v>
                </c:pt>
                <c:pt idx="6">
                  <c:v>37</c:v>
                </c:pt>
                <c:pt idx="7">
                  <c:v>22</c:v>
                </c:pt>
                <c:pt idx="8">
                  <c:v>44</c:v>
                </c:pt>
                <c:pt idx="9">
                  <c:v>31</c:v>
                </c:pt>
              </c:numCache>
            </c:numRef>
          </c:val>
          <c:extLst>
            <c:ext xmlns:c16="http://schemas.microsoft.com/office/drawing/2014/chart" uri="{C3380CC4-5D6E-409C-BE32-E72D297353CC}">
              <c16:uniqueId val="{00000000-D3A6-4195-84E7-295F188AC1D7}"/>
            </c:ext>
          </c:extLst>
        </c:ser>
        <c:ser>
          <c:idx val="5"/>
          <c:order val="1"/>
          <c:tx>
            <c:strRef>
              <c:f>Sheet1!$D$1</c:f>
              <c:strCache>
                <c:ptCount val="1"/>
                <c:pt idx="0">
                  <c:v>Alive, signs/symptoms of CS (met infant criteria)</c:v>
                </c:pt>
              </c:strCache>
            </c:strRef>
          </c:tx>
          <c:spPr>
            <a:solidFill>
              <a:srgbClr val="C189A4"/>
            </a:solidFill>
            <a:ln w="6350">
              <a:solidFill>
                <a:schemeClr val="tx1"/>
              </a:solidFill>
              <a:prstDash val="solid"/>
            </a:ln>
          </c:spPr>
          <c:dLbls>
            <c:delete val="1"/>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c:formatCode>
                <c:ptCount val="10"/>
                <c:pt idx="0">
                  <c:v>4</c:v>
                </c:pt>
                <c:pt idx="1">
                  <c:v>6</c:v>
                </c:pt>
                <c:pt idx="2">
                  <c:v>4</c:v>
                </c:pt>
                <c:pt idx="3">
                  <c:v>5</c:v>
                </c:pt>
                <c:pt idx="4">
                  <c:v>12</c:v>
                </c:pt>
                <c:pt idx="5">
                  <c:v>21</c:v>
                </c:pt>
                <c:pt idx="6">
                  <c:v>15</c:v>
                </c:pt>
                <c:pt idx="7">
                  <c:v>30</c:v>
                </c:pt>
                <c:pt idx="8">
                  <c:v>57</c:v>
                </c:pt>
                <c:pt idx="9">
                  <c:v>60</c:v>
                </c:pt>
              </c:numCache>
            </c:numRef>
          </c:val>
          <c:extLst>
            <c:ext xmlns:c16="http://schemas.microsoft.com/office/drawing/2014/chart" uri="{C3380CC4-5D6E-409C-BE32-E72D297353CC}">
              <c16:uniqueId val="{00000001-D3A6-4195-84E7-295F188AC1D7}"/>
            </c:ext>
          </c:extLst>
        </c:ser>
        <c:ser>
          <c:idx val="1"/>
          <c:order val="2"/>
          <c:tx>
            <c:strRef>
              <c:f>Sheet1!$E$1</c:f>
              <c:strCache>
                <c:ptCount val="1"/>
                <c:pt idx="0">
                  <c:v>Alive, no signs/symptoms of CS</c:v>
                </c:pt>
              </c:strCache>
            </c:strRef>
          </c:tx>
          <c:spPr>
            <a:solidFill>
              <a:srgbClr val="EDDDE5"/>
            </a:solidFill>
            <a:ln w="6350">
              <a:solidFill>
                <a:schemeClr val="tx1"/>
              </a:solidFill>
              <a:prstDash val="solid"/>
            </a:ln>
          </c:spPr>
          <c:dLbls>
            <c:delete val="1"/>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c:formatCode>
                <c:ptCount val="10"/>
                <c:pt idx="0">
                  <c:v>41</c:v>
                </c:pt>
                <c:pt idx="1">
                  <c:v>26</c:v>
                </c:pt>
                <c:pt idx="2">
                  <c:v>47</c:v>
                </c:pt>
                <c:pt idx="3">
                  <c:v>90</c:v>
                </c:pt>
                <c:pt idx="4">
                  <c:v>122</c:v>
                </c:pt>
                <c:pt idx="5">
                  <c:v>181</c:v>
                </c:pt>
                <c:pt idx="6">
                  <c:v>236</c:v>
                </c:pt>
                <c:pt idx="7">
                  <c:v>276</c:v>
                </c:pt>
                <c:pt idx="8">
                  <c:v>345</c:v>
                </c:pt>
                <c:pt idx="9">
                  <c:v>391</c:v>
                </c:pt>
              </c:numCache>
            </c:numRef>
          </c:val>
          <c:extLst>
            <c:ext xmlns:c16="http://schemas.microsoft.com/office/drawing/2014/chart" uri="{C3380CC4-5D6E-409C-BE32-E72D297353CC}">
              <c16:uniqueId val="{00000002-D3A6-4195-84E7-295F188AC1D7}"/>
            </c:ext>
          </c:extLst>
        </c:ser>
        <c:dLbls>
          <c:showLegendKey val="0"/>
          <c:showVal val="1"/>
          <c:showCatName val="0"/>
          <c:showSerName val="0"/>
          <c:showPercent val="0"/>
          <c:showBubbleSize val="0"/>
        </c:dLbls>
        <c:axId val="198558848"/>
        <c:axId val="198560768"/>
      </c:areaChart>
      <c:lineChart>
        <c:grouping val="standard"/>
        <c:varyColors val="0"/>
        <c:ser>
          <c:idx val="0"/>
          <c:order val="3"/>
          <c:tx>
            <c:strRef>
              <c:f>Sheet1!$B$1</c:f>
              <c:strCache>
                <c:ptCount val="1"/>
                <c:pt idx="0">
                  <c:v>Total Cases</c:v>
                </c:pt>
              </c:strCache>
            </c:strRef>
          </c:tx>
          <c:spPr>
            <a:ln>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D3A6-4195-84E7-295F188AC1D7}"/>
                </c:ext>
              </c:extLst>
            </c:dLbl>
            <c:dLbl>
              <c:idx val="1"/>
              <c:delete val="1"/>
              <c:extLst>
                <c:ext xmlns:c15="http://schemas.microsoft.com/office/drawing/2012/chart" uri="{CE6537A1-D6FC-4f65-9D91-7224C49458BB}"/>
                <c:ext xmlns:c16="http://schemas.microsoft.com/office/drawing/2014/chart" uri="{C3380CC4-5D6E-409C-BE32-E72D297353CC}">
                  <c16:uniqueId val="{00000004-D3A6-4195-84E7-295F188AC1D7}"/>
                </c:ext>
              </c:extLst>
            </c:dLbl>
            <c:dLbl>
              <c:idx val="2"/>
              <c:delete val="1"/>
              <c:extLst>
                <c:ext xmlns:c15="http://schemas.microsoft.com/office/drawing/2012/chart" uri="{CE6537A1-D6FC-4f65-9D91-7224C49458BB}"/>
                <c:ext xmlns:c16="http://schemas.microsoft.com/office/drawing/2014/chart" uri="{C3380CC4-5D6E-409C-BE32-E72D297353CC}">
                  <c16:uniqueId val="{00000001-D426-4D64-A256-D2AAAB36E094}"/>
                </c:ext>
              </c:extLst>
            </c:dLbl>
            <c:dLbl>
              <c:idx val="3"/>
              <c:delete val="1"/>
              <c:extLst>
                <c:ext xmlns:c15="http://schemas.microsoft.com/office/drawing/2012/chart" uri="{CE6537A1-D6FC-4f65-9D91-7224C49458BB}"/>
                <c:ext xmlns:c16="http://schemas.microsoft.com/office/drawing/2014/chart" uri="{C3380CC4-5D6E-409C-BE32-E72D297353CC}">
                  <c16:uniqueId val="{00000000-B702-4C27-A3BC-17DC54E970DE}"/>
                </c:ext>
              </c:extLst>
            </c:dLbl>
            <c:dLbl>
              <c:idx val="4"/>
              <c:delete val="1"/>
              <c:extLst>
                <c:ext xmlns:c15="http://schemas.microsoft.com/office/drawing/2012/chart" uri="{CE6537A1-D6FC-4f65-9D91-7224C49458BB}"/>
                <c:ext xmlns:c16="http://schemas.microsoft.com/office/drawing/2014/chart" uri="{C3380CC4-5D6E-409C-BE32-E72D297353CC}">
                  <c16:uniqueId val="{00000000-1464-4F52-9A28-507935225BDF}"/>
                </c:ext>
              </c:extLst>
            </c:dLbl>
            <c:dLbl>
              <c:idx val="5"/>
              <c:delete val="1"/>
              <c:extLst>
                <c:ext xmlns:c15="http://schemas.microsoft.com/office/drawing/2012/chart" uri="{CE6537A1-D6FC-4f65-9D91-7224C49458BB}"/>
                <c:ext xmlns:c16="http://schemas.microsoft.com/office/drawing/2014/chart" uri="{C3380CC4-5D6E-409C-BE32-E72D297353CC}">
                  <c16:uniqueId val="{00000000-CA52-4BBD-9663-48137E955B3A}"/>
                </c:ext>
              </c:extLst>
            </c:dLbl>
            <c:dLbl>
              <c:idx val="6"/>
              <c:delete val="1"/>
              <c:extLst>
                <c:ext xmlns:c15="http://schemas.microsoft.com/office/drawing/2012/chart" uri="{CE6537A1-D6FC-4f65-9D91-7224C49458BB}"/>
                <c:ext xmlns:c16="http://schemas.microsoft.com/office/drawing/2014/chart" uri="{C3380CC4-5D6E-409C-BE32-E72D297353CC}">
                  <c16:uniqueId val="{00000008-D3A6-4195-84E7-295F188AC1D7}"/>
                </c:ext>
              </c:extLst>
            </c:dLbl>
            <c:dLbl>
              <c:idx val="7"/>
              <c:delete val="1"/>
              <c:extLst>
                <c:ext xmlns:c15="http://schemas.microsoft.com/office/drawing/2012/chart" uri="{CE6537A1-D6FC-4f65-9D91-7224C49458BB}"/>
                <c:ext xmlns:c16="http://schemas.microsoft.com/office/drawing/2014/chart" uri="{C3380CC4-5D6E-409C-BE32-E72D297353CC}">
                  <c16:uniqueId val="{00000009-D3A6-4195-84E7-295F188AC1D7}"/>
                </c:ext>
              </c:extLst>
            </c:dLbl>
            <c:dLbl>
              <c:idx val="8"/>
              <c:delete val="1"/>
              <c:extLst>
                <c:ext xmlns:c15="http://schemas.microsoft.com/office/drawing/2012/chart" uri="{CE6537A1-D6FC-4f65-9D91-7224C49458BB}"/>
                <c:ext xmlns:c16="http://schemas.microsoft.com/office/drawing/2014/chart" uri="{C3380CC4-5D6E-409C-BE32-E72D297353CC}">
                  <c16:uniqueId val="{0000000A-D3A6-4195-84E7-295F188AC1D7}"/>
                </c:ext>
              </c:extLst>
            </c:dLbl>
            <c:spPr>
              <a:noFill/>
              <a:ln>
                <a:noFill/>
              </a:ln>
              <a:effectLst/>
            </c:spPr>
            <c:txPr>
              <a:bodyPr/>
              <a:lstStyle/>
              <a:p>
                <a:pPr>
                  <a:defRPr sz="1800" b="0">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Sheet1!$B$2:$B$11</c:f>
              <c:numCache>
                <c:formatCode>0</c:formatCode>
                <c:ptCount val="10"/>
                <c:pt idx="0">
                  <c:v>46</c:v>
                </c:pt>
                <c:pt idx="1">
                  <c:v>33</c:v>
                </c:pt>
                <c:pt idx="2">
                  <c:v>58</c:v>
                </c:pt>
                <c:pt idx="3">
                  <c:v>104</c:v>
                </c:pt>
                <c:pt idx="4">
                  <c:v>148</c:v>
                </c:pt>
                <c:pt idx="5">
                  <c:v>214</c:v>
                </c:pt>
                <c:pt idx="6">
                  <c:v>288</c:v>
                </c:pt>
                <c:pt idx="7">
                  <c:v>328</c:v>
                </c:pt>
                <c:pt idx="8">
                  <c:v>446</c:v>
                </c:pt>
                <c:pt idx="9">
                  <c:v>483</c:v>
                </c:pt>
              </c:numCache>
            </c:numRef>
          </c:val>
          <c:smooth val="0"/>
          <c:extLst>
            <c:ext xmlns:c16="http://schemas.microsoft.com/office/drawing/2014/chart" uri="{C3380CC4-5D6E-409C-BE32-E72D297353CC}">
              <c16:uniqueId val="{0000000B-D3A6-4195-84E7-295F188AC1D7}"/>
            </c:ext>
          </c:extLst>
        </c:ser>
        <c:dLbls>
          <c:showLegendKey val="0"/>
          <c:showVal val="0"/>
          <c:showCatName val="0"/>
          <c:showSerName val="0"/>
          <c:showPercent val="0"/>
          <c:showBubbleSize val="0"/>
        </c:dLbls>
        <c:marker val="1"/>
        <c:smooth val="0"/>
        <c:axId val="198558848"/>
        <c:axId val="198560768"/>
      </c:lineChart>
      <c:catAx>
        <c:axId val="19855884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4306293598793461"/>
              <c:y val="0.8981844794501439"/>
            </c:manualLayout>
          </c:layout>
          <c:overlay val="0"/>
          <c:spPr>
            <a:noFill/>
            <a:ln w="27001">
              <a:noFill/>
            </a:ln>
          </c:spPr>
        </c:title>
        <c:numFmt formatCode="General" sourceLinked="1"/>
        <c:majorTickMark val="out"/>
        <c:minorTickMark val="none"/>
        <c:tickLblPos val="nextTo"/>
        <c:spPr>
          <a:ln w="1350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560768"/>
        <c:crosses val="autoZero"/>
        <c:auto val="1"/>
        <c:lblAlgn val="ctr"/>
        <c:lblOffset val="0"/>
        <c:noMultiLvlLbl val="0"/>
      </c:catAx>
      <c:valAx>
        <c:axId val="198560768"/>
        <c:scaling>
          <c:orientation val="minMax"/>
          <c:max val="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a:t>
                </a:r>
                <a:r>
                  <a:rPr lang="en-US" sz="1600" baseline="0">
                    <a:latin typeface="Calibri" panose="020F0502020204030204" pitchFamily="34" charset="0"/>
                  </a:rPr>
                  <a:t> of Case</a:t>
                </a:r>
                <a:r>
                  <a:rPr lang="en-US" sz="1600">
                    <a:latin typeface="Calibri" panose="020F0502020204030204" pitchFamily="34" charset="0"/>
                  </a:rPr>
                  <a:t>s</a:t>
                </a:r>
              </a:p>
            </c:rich>
          </c:tx>
          <c:layout>
            <c:manualLayout>
              <c:xMode val="edge"/>
              <c:yMode val="edge"/>
              <c:x val="3.131897750163135E-3"/>
              <c:y val="0.28322121798135508"/>
            </c:manualLayout>
          </c:layout>
          <c:overlay val="0"/>
          <c:spPr>
            <a:noFill/>
            <a:ln w="27001">
              <a:noFill/>
            </a:ln>
          </c:spPr>
        </c:title>
        <c:numFmt formatCode="#,##0" sourceLinked="0"/>
        <c:majorTickMark val="out"/>
        <c:minorTickMark val="none"/>
        <c:tickLblPos val="nextTo"/>
        <c:spPr>
          <a:ln w="13501">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558848"/>
        <c:crosses val="autoZero"/>
        <c:crossBetween val="midCat"/>
        <c:majorUnit val="100"/>
        <c:minorUnit val="100"/>
      </c:valAx>
      <c:spPr>
        <a:noFill/>
        <a:ln w="27001">
          <a:noFill/>
        </a:ln>
      </c:spPr>
    </c:plotArea>
    <c:plotVisOnly val="1"/>
    <c:dispBlanksAs val="gap"/>
    <c:showDLblsOverMax val="0"/>
  </c:chart>
  <c:spPr>
    <a:solidFill>
      <a:schemeClr val="bg1"/>
    </a:solidFill>
    <a:ln>
      <a:noFill/>
    </a:ln>
  </c:spPr>
  <c:txPr>
    <a:bodyPr/>
    <a:lstStyle/>
    <a:p>
      <a:pPr>
        <a:defRPr sz="194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clustered"/>
        <c:varyColors val="0"/>
        <c:ser>
          <c:idx val="0"/>
          <c:order val="0"/>
          <c:tx>
            <c:strRef>
              <c:f>Sheet1!$B$1</c:f>
              <c:strCache>
                <c:ptCount val="1"/>
                <c:pt idx="0">
                  <c:v>Stillbirths</c:v>
                </c:pt>
              </c:strCache>
            </c:strRef>
          </c:tx>
          <c:spPr>
            <a:solidFill>
              <a:srgbClr val="9E4770"/>
            </a:solidFill>
            <a:ln w="13409">
              <a:solidFill>
                <a:srgbClr val="9E4770"/>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1</c:v>
                </c:pt>
                <c:pt idx="1">
                  <c:v>1</c:v>
                </c:pt>
                <c:pt idx="2">
                  <c:v>7</c:v>
                </c:pt>
                <c:pt idx="3">
                  <c:v>9</c:v>
                </c:pt>
                <c:pt idx="4">
                  <c:v>14</c:v>
                </c:pt>
                <c:pt idx="5">
                  <c:v>12</c:v>
                </c:pt>
                <c:pt idx="6">
                  <c:v>37</c:v>
                </c:pt>
                <c:pt idx="7">
                  <c:v>22</c:v>
                </c:pt>
                <c:pt idx="8">
                  <c:v>44</c:v>
                </c:pt>
                <c:pt idx="9">
                  <c:v>31</c:v>
                </c:pt>
              </c:numCache>
            </c:numRef>
          </c:val>
          <c:extLst>
            <c:ext xmlns:c16="http://schemas.microsoft.com/office/drawing/2014/chart" uri="{C3380CC4-5D6E-409C-BE32-E72D297353CC}">
              <c16:uniqueId val="{00000000-1372-4B41-9CEF-65498FBB55C2}"/>
            </c:ext>
          </c:extLst>
        </c:ser>
        <c:dLbls>
          <c:showLegendKey val="0"/>
          <c:showVal val="1"/>
          <c:showCatName val="0"/>
          <c:showSerName val="0"/>
          <c:showPercent val="0"/>
          <c:showBubbleSize val="0"/>
        </c:dLbls>
        <c:gapWidth val="5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tickLblSkip val="1"/>
        <c:tickMarkSkip val="1"/>
        <c:noMultiLvlLbl val="0"/>
      </c:catAx>
      <c:valAx>
        <c:axId val="122115200"/>
        <c:scaling>
          <c:orientation val="minMax"/>
          <c:max val="5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1.2413552003750258E-2"/>
              <c:y val="0.27564029750765429"/>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
        <c:minorUnit val="10"/>
      </c:valAx>
      <c:spPr>
        <a:noFill/>
        <a:ln w="26818">
          <a:noFill/>
        </a:ln>
      </c:spPr>
    </c:plotArea>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stacked"/>
        <c:varyColors val="0"/>
        <c:ser>
          <c:idx val="0"/>
          <c:order val="0"/>
          <c:tx>
            <c:strRef>
              <c:f>Sheet1!$B$1</c:f>
              <c:strCache>
                <c:ptCount val="1"/>
                <c:pt idx="0">
                  <c:v>Stillbirths</c:v>
                </c:pt>
              </c:strCache>
            </c:strRef>
          </c:tx>
          <c:spPr>
            <a:solidFill>
              <a:srgbClr val="9E4770"/>
            </a:solidFill>
            <a:ln w="13409">
              <a:solidFill>
                <a:schemeClr val="tx1"/>
              </a:solidFill>
              <a:prstDash val="solid"/>
            </a:ln>
          </c:spPr>
          <c:invertIfNegative val="0"/>
          <c:dLbls>
            <c:delete val="1"/>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Sheet1!$B$2:$B$32</c:f>
              <c:numCache>
                <c:formatCode>General</c:formatCode>
                <c:ptCount val="31"/>
                <c:pt idx="0">
                  <c:v>0</c:v>
                </c:pt>
                <c:pt idx="1">
                  <c:v>0</c:v>
                </c:pt>
                <c:pt idx="2">
                  <c:v>0</c:v>
                </c:pt>
                <c:pt idx="3">
                  <c:v>0</c:v>
                </c:pt>
                <c:pt idx="4">
                  <c:v>0</c:v>
                </c:pt>
                <c:pt idx="5">
                  <c:v>0</c:v>
                </c:pt>
                <c:pt idx="6">
                  <c:v>0</c:v>
                </c:pt>
                <c:pt idx="7">
                  <c:v>0</c:v>
                </c:pt>
                <c:pt idx="8">
                  <c:v>4</c:v>
                </c:pt>
                <c:pt idx="9">
                  <c:v>1</c:v>
                </c:pt>
                <c:pt idx="10">
                  <c:v>8</c:v>
                </c:pt>
                <c:pt idx="11">
                  <c:v>6</c:v>
                </c:pt>
                <c:pt idx="12">
                  <c:v>0</c:v>
                </c:pt>
                <c:pt idx="13">
                  <c:v>1</c:v>
                </c:pt>
                <c:pt idx="14">
                  <c:v>0</c:v>
                </c:pt>
                <c:pt idx="15">
                  <c:v>1</c:v>
                </c:pt>
                <c:pt idx="16">
                  <c:v>3</c:v>
                </c:pt>
                <c:pt idx="17">
                  <c:v>3</c:v>
                </c:pt>
                <c:pt idx="18">
                  <c:v>1</c:v>
                </c:pt>
                <c:pt idx="19">
                  <c:v>1</c:v>
                </c:pt>
                <c:pt idx="20">
                  <c:v>0</c:v>
                </c:pt>
                <c:pt idx="21">
                  <c:v>1</c:v>
                </c:pt>
                <c:pt idx="22">
                  <c:v>1</c:v>
                </c:pt>
                <c:pt idx="23">
                  <c:v>7</c:v>
                </c:pt>
                <c:pt idx="24">
                  <c:v>8</c:v>
                </c:pt>
                <c:pt idx="25">
                  <c:v>13</c:v>
                </c:pt>
                <c:pt idx="26">
                  <c:v>12</c:v>
                </c:pt>
                <c:pt idx="27">
                  <c:v>28</c:v>
                </c:pt>
                <c:pt idx="28">
                  <c:v>19</c:v>
                </c:pt>
                <c:pt idx="29">
                  <c:v>38</c:v>
                </c:pt>
                <c:pt idx="30">
                  <c:v>23</c:v>
                </c:pt>
              </c:numCache>
            </c:numRef>
          </c:val>
          <c:extLst>
            <c:ext xmlns:c16="http://schemas.microsoft.com/office/drawing/2014/chart" uri="{C3380CC4-5D6E-409C-BE32-E72D297353CC}">
              <c16:uniqueId val="{00000000-1372-4B41-9CEF-65498FBB55C2}"/>
            </c:ext>
          </c:extLst>
        </c:ser>
        <c:ser>
          <c:idx val="1"/>
          <c:order val="1"/>
          <c:tx>
            <c:strRef>
              <c:f>Sheet1!$C$1</c:f>
              <c:strCache>
                <c:ptCount val="1"/>
                <c:pt idx="0">
                  <c:v>Live births</c:v>
                </c:pt>
              </c:strCache>
            </c:strRef>
          </c:tx>
          <c:spPr>
            <a:solidFill>
              <a:srgbClr val="CEA2B7"/>
            </a:solidFill>
            <a:ln>
              <a:solidFill>
                <a:schemeClr val="tx1"/>
              </a:solidFill>
            </a:ln>
          </c:spPr>
          <c:invertIfNegative val="0"/>
          <c:dLbls>
            <c:delete val="1"/>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Sheet1!$C$2:$C$32</c:f>
              <c:numCache>
                <c:formatCode>General</c:formatCode>
                <c:ptCount val="31"/>
                <c:pt idx="0">
                  <c:v>695</c:v>
                </c:pt>
                <c:pt idx="1">
                  <c:v>652</c:v>
                </c:pt>
                <c:pt idx="2">
                  <c:v>522</c:v>
                </c:pt>
                <c:pt idx="3">
                  <c:v>453</c:v>
                </c:pt>
                <c:pt idx="4">
                  <c:v>428</c:v>
                </c:pt>
                <c:pt idx="5">
                  <c:v>350</c:v>
                </c:pt>
                <c:pt idx="6">
                  <c:v>191</c:v>
                </c:pt>
                <c:pt idx="7">
                  <c:v>178</c:v>
                </c:pt>
                <c:pt idx="8">
                  <c:v>116</c:v>
                </c:pt>
                <c:pt idx="9">
                  <c:v>88</c:v>
                </c:pt>
                <c:pt idx="10">
                  <c:v>74</c:v>
                </c:pt>
                <c:pt idx="11">
                  <c:v>59</c:v>
                </c:pt>
                <c:pt idx="12">
                  <c:v>57</c:v>
                </c:pt>
                <c:pt idx="13">
                  <c:v>63</c:v>
                </c:pt>
                <c:pt idx="14">
                  <c:v>65</c:v>
                </c:pt>
                <c:pt idx="15">
                  <c:v>71</c:v>
                </c:pt>
                <c:pt idx="16">
                  <c:v>67</c:v>
                </c:pt>
                <c:pt idx="17">
                  <c:v>82</c:v>
                </c:pt>
                <c:pt idx="18">
                  <c:v>66</c:v>
                </c:pt>
                <c:pt idx="19">
                  <c:v>60</c:v>
                </c:pt>
                <c:pt idx="20">
                  <c:v>47</c:v>
                </c:pt>
                <c:pt idx="21">
                  <c:v>45</c:v>
                </c:pt>
                <c:pt idx="22">
                  <c:v>32</c:v>
                </c:pt>
                <c:pt idx="23">
                  <c:v>51</c:v>
                </c:pt>
                <c:pt idx="24">
                  <c:v>96</c:v>
                </c:pt>
                <c:pt idx="25">
                  <c:v>135</c:v>
                </c:pt>
                <c:pt idx="26">
                  <c:v>202</c:v>
                </c:pt>
                <c:pt idx="27">
                  <c:v>260</c:v>
                </c:pt>
                <c:pt idx="28">
                  <c:v>309</c:v>
                </c:pt>
                <c:pt idx="29">
                  <c:v>408</c:v>
                </c:pt>
                <c:pt idx="30">
                  <c:v>460</c:v>
                </c:pt>
              </c:numCache>
            </c:numRef>
          </c:val>
          <c:extLst>
            <c:ext xmlns:c16="http://schemas.microsoft.com/office/drawing/2014/chart" uri="{C3380CC4-5D6E-409C-BE32-E72D297353CC}">
              <c16:uniqueId val="{00000000-FE4F-41BF-BA1A-856218913854}"/>
            </c:ext>
          </c:extLst>
        </c:ser>
        <c:dLbls>
          <c:showLegendKey val="0"/>
          <c:showVal val="1"/>
          <c:showCatName val="0"/>
          <c:showSerName val="0"/>
          <c:showPercent val="0"/>
          <c:showBubbleSize val="0"/>
        </c:dLbls>
        <c:gapWidth val="50"/>
        <c:overlap val="10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noMultiLvlLbl val="0"/>
      </c:catAx>
      <c:valAx>
        <c:axId val="122115200"/>
        <c:scaling>
          <c:orientation val="minMax"/>
          <c:max val="70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1.3746388383749806E-2"/>
              <c:y val="0.28093266735009931"/>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0"/>
        <c:minorUnit val="100"/>
      </c:valAx>
      <c:spPr>
        <a:noFill/>
        <a:ln w="26818">
          <a:noFill/>
        </a:ln>
      </c:spPr>
    </c:plotArea>
    <c:legend>
      <c:legendPos val="b"/>
      <c:overlay val="0"/>
      <c:spPr>
        <a:ln>
          <a:solidFill>
            <a:schemeClr val="tx1"/>
          </a:solidFill>
        </a:ln>
      </c:spPr>
      <c:txPr>
        <a:bodyPr/>
        <a:lstStyle/>
        <a:p>
          <a:pPr>
            <a:defRPr sz="1600">
              <a:latin typeface="Calibri" panose="020F0502020204030204" pitchFamily="34" charset="0"/>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0036825762263E-2"/>
          <c:y val="6.0538116591928252E-2"/>
          <c:w val="0.84384582358146742"/>
          <c:h val="0.77802690582959644"/>
        </c:manualLayout>
      </c:layout>
      <c:lineChart>
        <c:grouping val="standard"/>
        <c:varyColors val="0"/>
        <c:ser>
          <c:idx val="0"/>
          <c:order val="0"/>
          <c:tx>
            <c:strRef>
              <c:f>Sheet1!$B$1</c:f>
              <c:strCache>
                <c:ptCount val="1"/>
                <c:pt idx="0">
                  <c:v>Congenital</c:v>
                </c:pt>
              </c:strCache>
            </c:strRef>
          </c:tx>
          <c:spPr>
            <a:ln w="50800">
              <a:solidFill>
                <a:srgbClr val="9E4770"/>
              </a:solidFill>
              <a:prstDash val="solid"/>
            </a:ln>
          </c:spPr>
          <c:marker>
            <c:symbol val="none"/>
          </c:marker>
          <c:cat>
            <c:numRef>
              <c:f>Sheet1!$A$2:$A$42</c:f>
              <c:numCache>
                <c:formatCode>General</c:formatCode>
                <c:ptCount val="41"/>
                <c:pt idx="0">
                  <c:v>1980</c:v>
                </c:pt>
                <c:pt idx="5">
                  <c:v>1985</c:v>
                </c:pt>
                <c:pt idx="10">
                  <c:v>1990</c:v>
                </c:pt>
                <c:pt idx="15">
                  <c:v>1995</c:v>
                </c:pt>
                <c:pt idx="20">
                  <c:v>2000</c:v>
                </c:pt>
                <c:pt idx="25">
                  <c:v>2005</c:v>
                </c:pt>
                <c:pt idx="30">
                  <c:v>2010</c:v>
                </c:pt>
                <c:pt idx="35">
                  <c:v>2015</c:v>
                </c:pt>
                <c:pt idx="40">
                  <c:v>2020</c:v>
                </c:pt>
              </c:numCache>
            </c:numRef>
          </c:cat>
          <c:val>
            <c:numRef>
              <c:f>Sheet1!$B$2:$B$42</c:f>
              <c:numCache>
                <c:formatCode>General</c:formatCode>
                <c:ptCount val="41"/>
                <c:pt idx="0">
                  <c:v>6</c:v>
                </c:pt>
                <c:pt idx="1">
                  <c:v>4.5</c:v>
                </c:pt>
                <c:pt idx="2">
                  <c:v>6.3</c:v>
                </c:pt>
                <c:pt idx="3">
                  <c:v>4.4000000000000004</c:v>
                </c:pt>
                <c:pt idx="4">
                  <c:v>5.6</c:v>
                </c:pt>
                <c:pt idx="5">
                  <c:v>7.4</c:v>
                </c:pt>
                <c:pt idx="6">
                  <c:v>11.8</c:v>
                </c:pt>
                <c:pt idx="7">
                  <c:v>14.3</c:v>
                </c:pt>
                <c:pt idx="8">
                  <c:v>22</c:v>
                </c:pt>
                <c:pt idx="9">
                  <c:v>17.899999999999999</c:v>
                </c:pt>
                <c:pt idx="10" formatCode="0.0">
                  <c:v>113.62410204261803</c:v>
                </c:pt>
                <c:pt idx="11" formatCode="0.0">
                  <c:v>107.02068847787692</c:v>
                </c:pt>
                <c:pt idx="12" formatCode="0.0">
                  <c:v>86.8786594722704</c:v>
                </c:pt>
                <c:pt idx="13" formatCode="0.0">
                  <c:v>77.504392771047236</c:v>
                </c:pt>
                <c:pt idx="14" formatCode="0.0">
                  <c:v>75.480482651833924</c:v>
                </c:pt>
                <c:pt idx="15" formatCode="0.0">
                  <c:v>63.494827892733653</c:v>
                </c:pt>
                <c:pt idx="16" formatCode="0.0">
                  <c:v>35.460466221585214</c:v>
                </c:pt>
                <c:pt idx="17" formatCode="0.0">
                  <c:v>33.958189456172953</c:v>
                </c:pt>
                <c:pt idx="18" formatCode="0.0">
                  <c:v>23.020920261287444</c:v>
                </c:pt>
                <c:pt idx="19" formatCode="0.0">
                  <c:v>17.179046196192427</c:v>
                </c:pt>
                <c:pt idx="20" formatCode="0.0">
                  <c:v>15.43427727114449</c:v>
                </c:pt>
                <c:pt idx="21" formatCode="0.0">
                  <c:v>12.325289028027708</c:v>
                </c:pt>
                <c:pt idx="22" formatCode="0.0">
                  <c:v>10.770059235325794</c:v>
                </c:pt>
                <c:pt idx="23" formatCode="0.0">
                  <c:v>11.833728715467238</c:v>
                </c:pt>
                <c:pt idx="24" formatCode="0.0">
                  <c:v>11.933502850271259</c:v>
                </c:pt>
                <c:pt idx="25" formatCode="0.0">
                  <c:v>13.121924548933844</c:v>
                </c:pt>
                <c:pt idx="26" formatCode="0.0">
                  <c:v>12.45203742015131</c:v>
                </c:pt>
                <c:pt idx="27" formatCode="0.0">
                  <c:v>15.014033705622492</c:v>
                </c:pt>
                <c:pt idx="28" formatCode="0.0">
                  <c:v>12.147209677156175</c:v>
                </c:pt>
                <c:pt idx="29" formatCode="0.0">
                  <c:v>11.579918522933934</c:v>
                </c:pt>
                <c:pt idx="30" formatCode="0.0">
                  <c:v>9.2160657595704922</c:v>
                </c:pt>
                <c:pt idx="31" formatCode="0.0">
                  <c:v>9.1629267981745848</c:v>
                </c:pt>
                <c:pt idx="32" formatCode="0.0">
                  <c:v>6.5503743638197021</c:v>
                </c:pt>
                <c:pt idx="33" formatCode="0.0">
                  <c:v>11.731581417175034</c:v>
                </c:pt>
                <c:pt idx="34" formatCode="0.0">
                  <c:v>20.677054235515623</c:v>
                </c:pt>
                <c:pt idx="35" formatCode="0.0">
                  <c:v>30.094207068478553</c:v>
                </c:pt>
                <c:pt idx="36" formatCode="0.0">
                  <c:v>43.769494298716573</c:v>
                </c:pt>
                <c:pt idx="37" formatCode="0.0">
                  <c:v>61.042038464962296</c:v>
                </c:pt>
                <c:pt idx="38" formatCode="0.0">
                  <c:v>72.207888271501659</c:v>
                </c:pt>
                <c:pt idx="39" formatCode="0.0">
                  <c:v>99.877728162384173</c:v>
                </c:pt>
                <c:pt idx="40" formatCode="0.0">
                  <c:v>114.8916735649245</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 P&amp;S</c:v>
                </c:pt>
              </c:strCache>
            </c:strRef>
          </c:tx>
          <c:spPr>
            <a:ln w="50800">
              <a:solidFill>
                <a:srgbClr val="4F259C"/>
              </a:solidFill>
              <a:prstDash val="dash"/>
            </a:ln>
          </c:spPr>
          <c:marker>
            <c:symbol val="none"/>
          </c:marker>
          <c:cat>
            <c:numRef>
              <c:f>Sheet1!$A$2:$A$42</c:f>
              <c:numCache>
                <c:formatCode>General</c:formatCode>
                <c:ptCount val="41"/>
                <c:pt idx="0">
                  <c:v>1980</c:v>
                </c:pt>
                <c:pt idx="5">
                  <c:v>1985</c:v>
                </c:pt>
                <c:pt idx="10">
                  <c:v>1990</c:v>
                </c:pt>
                <c:pt idx="15">
                  <c:v>1995</c:v>
                </c:pt>
                <c:pt idx="20">
                  <c:v>2000</c:v>
                </c:pt>
                <c:pt idx="25">
                  <c:v>2005</c:v>
                </c:pt>
                <c:pt idx="30">
                  <c:v>2010</c:v>
                </c:pt>
                <c:pt idx="35">
                  <c:v>2015</c:v>
                </c:pt>
                <c:pt idx="40">
                  <c:v>2020</c:v>
                </c:pt>
              </c:numCache>
            </c:numRef>
          </c:cat>
          <c:val>
            <c:numRef>
              <c:f>Sheet1!$C$2:$C$42</c:f>
              <c:numCache>
                <c:formatCode>0.0</c:formatCode>
                <c:ptCount val="41"/>
                <c:pt idx="0">
                  <c:v>4.3210340889779699</c:v>
                </c:pt>
                <c:pt idx="1">
                  <c:v>4.1435474627487796</c:v>
                </c:pt>
                <c:pt idx="2">
                  <c:v>4.3417888074111799</c:v>
                </c:pt>
                <c:pt idx="3">
                  <c:v>4.8526717127669201</c:v>
                </c:pt>
                <c:pt idx="4">
                  <c:v>5.108664525849</c:v>
                </c:pt>
                <c:pt idx="5">
                  <c:v>6.63805546716954</c:v>
                </c:pt>
                <c:pt idx="6">
                  <c:v>10.892545006684999</c:v>
                </c:pt>
                <c:pt idx="7">
                  <c:v>17.722759319889501</c:v>
                </c:pt>
                <c:pt idx="8">
                  <c:v>16.979333624836499</c:v>
                </c:pt>
                <c:pt idx="9">
                  <c:v>13.8864882890158</c:v>
                </c:pt>
                <c:pt idx="10">
                  <c:v>11.7</c:v>
                </c:pt>
                <c:pt idx="11">
                  <c:v>6.9</c:v>
                </c:pt>
                <c:pt idx="12">
                  <c:v>3.6</c:v>
                </c:pt>
                <c:pt idx="13">
                  <c:v>2.2999999999999998</c:v>
                </c:pt>
                <c:pt idx="14">
                  <c:v>1.9</c:v>
                </c:pt>
                <c:pt idx="15">
                  <c:v>1.4</c:v>
                </c:pt>
                <c:pt idx="16">
                  <c:v>1.2</c:v>
                </c:pt>
                <c:pt idx="17">
                  <c:v>0.7</c:v>
                </c:pt>
                <c:pt idx="18">
                  <c:v>0.8</c:v>
                </c:pt>
                <c:pt idx="19">
                  <c:v>0.5</c:v>
                </c:pt>
                <c:pt idx="20">
                  <c:v>0.3</c:v>
                </c:pt>
                <c:pt idx="21">
                  <c:v>0.3</c:v>
                </c:pt>
                <c:pt idx="22">
                  <c:v>0.2</c:v>
                </c:pt>
                <c:pt idx="23">
                  <c:v>0.3</c:v>
                </c:pt>
                <c:pt idx="24">
                  <c:v>0.4</c:v>
                </c:pt>
                <c:pt idx="25">
                  <c:v>0.8</c:v>
                </c:pt>
                <c:pt idx="26">
                  <c:v>0.7</c:v>
                </c:pt>
                <c:pt idx="27">
                  <c:v>0.7</c:v>
                </c:pt>
                <c:pt idx="28">
                  <c:v>0.6</c:v>
                </c:pt>
                <c:pt idx="29">
                  <c:v>0.5</c:v>
                </c:pt>
                <c:pt idx="30">
                  <c:v>0.5</c:v>
                </c:pt>
                <c:pt idx="31">
                  <c:v>0.6</c:v>
                </c:pt>
                <c:pt idx="32">
                  <c:v>0.7</c:v>
                </c:pt>
                <c:pt idx="33">
                  <c:v>1.3</c:v>
                </c:pt>
                <c:pt idx="34">
                  <c:v>1.7</c:v>
                </c:pt>
                <c:pt idx="35">
                  <c:v>2.5</c:v>
                </c:pt>
                <c:pt idx="36">
                  <c:v>3.9</c:v>
                </c:pt>
                <c:pt idx="37">
                  <c:v>4.5999999999999996</c:v>
                </c:pt>
                <c:pt idx="38">
                  <c:v>6.5</c:v>
                </c:pt>
                <c:pt idx="39">
                  <c:v>7.7</c:v>
                </c:pt>
                <c:pt idx="40" formatCode="General">
                  <c:v>7.8</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CS
114.9</c:v>
                </c:pt>
              </c:strCache>
            </c:strRef>
          </c:tx>
          <c:marker>
            <c:symbol val="none"/>
          </c:marker>
          <c:dLbls>
            <c:dLbl>
              <c:idx val="3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169F-4394-80C4-EB586A45507F}"/>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Sheet1!$A$2:$A$42</c:f>
              <c:numCache>
                <c:formatCode>General</c:formatCode>
                <c:ptCount val="41"/>
                <c:pt idx="0">
                  <c:v>1980</c:v>
                </c:pt>
                <c:pt idx="5">
                  <c:v>1985</c:v>
                </c:pt>
                <c:pt idx="10">
                  <c:v>1990</c:v>
                </c:pt>
                <c:pt idx="15">
                  <c:v>1995</c:v>
                </c:pt>
                <c:pt idx="20">
                  <c:v>2000</c:v>
                </c:pt>
                <c:pt idx="25">
                  <c:v>2005</c:v>
                </c:pt>
                <c:pt idx="30">
                  <c:v>2010</c:v>
                </c:pt>
                <c:pt idx="35">
                  <c:v>2015</c:v>
                </c:pt>
                <c:pt idx="40">
                  <c:v>2020</c:v>
                </c:pt>
              </c:numCache>
            </c:numRef>
          </c:cat>
          <c:val>
            <c:numRef>
              <c:f>Sheet1!$D$2:$D$42</c:f>
              <c:numCache>
                <c:formatCode>0.0</c:formatCode>
                <c:ptCount val="4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114.8916735649245</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P&amp;S 7.8</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Sheet1!$A$2:$A$42</c:f>
              <c:numCache>
                <c:formatCode>General</c:formatCode>
                <c:ptCount val="41"/>
                <c:pt idx="0">
                  <c:v>1980</c:v>
                </c:pt>
                <c:pt idx="5">
                  <c:v>1985</c:v>
                </c:pt>
                <c:pt idx="10">
                  <c:v>1990</c:v>
                </c:pt>
                <c:pt idx="15">
                  <c:v>1995</c:v>
                </c:pt>
                <c:pt idx="20">
                  <c:v>2000</c:v>
                </c:pt>
                <c:pt idx="25">
                  <c:v>2005</c:v>
                </c:pt>
                <c:pt idx="30">
                  <c:v>2010</c:v>
                </c:pt>
                <c:pt idx="35">
                  <c:v>2015</c:v>
                </c:pt>
                <c:pt idx="40">
                  <c:v>2020</c:v>
                </c:pt>
              </c:numCache>
            </c:numRef>
          </c:cat>
          <c:val>
            <c:numRef>
              <c:f>Sheet1!$E$2:$E$42</c:f>
              <c:numCache>
                <c:formatCode>0.0</c:formatCode>
                <c:ptCount val="4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7.8</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ajorUnit val="25"/>
        <c:minorUnit val="25"/>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2.1884356854938764E-3"/>
                  <c:y val="5.8545743680596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Early 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2.6</c:v>
                </c:pt>
                <c:pt idx="1">
                  <c:v>3.1</c:v>
                </c:pt>
                <c:pt idx="2">
                  <c:v>4.5999999999999996</c:v>
                </c:pt>
                <c:pt idx="3">
                  <c:v>7</c:v>
                </c:pt>
                <c:pt idx="4">
                  <c:v>10.1</c:v>
                </c:pt>
                <c:pt idx="5">
                  <c:v>15.2</c:v>
                </c:pt>
                <c:pt idx="6">
                  <c:v>19.3</c:v>
                </c:pt>
                <c:pt idx="7">
                  <c:v>26.6</c:v>
                </c:pt>
                <c:pt idx="8">
                  <c:v>30.9</c:v>
                </c:pt>
                <c:pt idx="9">
                  <c:v>30.6</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5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10"/>
        <c:minorUnit val="1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0"/>
                  <c:y val="6.12882870937634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46</c:v>
                </c:pt>
                <c:pt idx="1">
                  <c:v>33</c:v>
                </c:pt>
                <c:pt idx="2">
                  <c:v>58</c:v>
                </c:pt>
                <c:pt idx="3">
                  <c:v>104</c:v>
                </c:pt>
                <c:pt idx="4">
                  <c:v>148</c:v>
                </c:pt>
                <c:pt idx="5">
                  <c:v>214</c:v>
                </c:pt>
                <c:pt idx="6">
                  <c:v>288</c:v>
                </c:pt>
                <c:pt idx="7">
                  <c:v>328</c:v>
                </c:pt>
                <c:pt idx="8">
                  <c:v>446</c:v>
                </c:pt>
                <c:pt idx="9">
                  <c:v>483</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7.7</c:v>
                </c:pt>
                <c:pt idx="1">
                  <c:v>8.1999999999999993</c:v>
                </c:pt>
                <c:pt idx="2">
                  <c:v>12.2</c:v>
                </c:pt>
                <c:pt idx="3">
                  <c:v>16.7</c:v>
                </c:pt>
                <c:pt idx="4">
                  <c:v>24</c:v>
                </c:pt>
                <c:pt idx="5">
                  <c:v>32</c:v>
                </c:pt>
                <c:pt idx="6">
                  <c:v>43.4</c:v>
                </c:pt>
                <c:pt idx="7">
                  <c:v>56.9</c:v>
                </c:pt>
                <c:pt idx="8">
                  <c:v>75.400000000000006</c:v>
                </c:pt>
                <c:pt idx="9">
                  <c:v>71.5</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10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20"/>
        <c:minorUnit val="2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E1427-8207-4BEC-9E74-F078688946E2}"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473A-052C-4E2B-8BF3-DEDCCDFE388F}" type="slidenum">
              <a:rPr lang="en-US" smtClean="0"/>
              <a:t>‹#›</a:t>
            </a:fld>
            <a:endParaRPr lang="en-US"/>
          </a:p>
        </p:txBody>
      </p:sp>
    </p:spTree>
    <p:extLst>
      <p:ext uri="{BB962C8B-B14F-4D97-AF65-F5344CB8AC3E}">
        <p14:creationId xmlns:p14="http://schemas.microsoft.com/office/powerpoint/2010/main" val="385492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7729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0" i="0" u="none">
              <a:solidFill>
                <a:srgbClr val="C00000"/>
              </a:solidFill>
            </a:endParaRPr>
          </a:p>
        </p:txBody>
      </p:sp>
    </p:spTree>
    <p:extLst>
      <p:ext uri="{BB962C8B-B14F-4D97-AF65-F5344CB8AC3E}">
        <p14:creationId xmlns:p14="http://schemas.microsoft.com/office/powerpoint/2010/main" val="148565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Tree>
    <p:extLst>
      <p:ext uri="{BB962C8B-B14F-4D97-AF65-F5344CB8AC3E}">
        <p14:creationId xmlns:p14="http://schemas.microsoft.com/office/powerpoint/2010/main" val="13957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Tree>
    <p:extLst>
      <p:ext uri="{BB962C8B-B14F-4D97-AF65-F5344CB8AC3E}">
        <p14:creationId xmlns:p14="http://schemas.microsoft.com/office/powerpoint/2010/main" val="375729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3418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832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21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Tree>
    <p:extLst>
      <p:ext uri="{BB962C8B-B14F-4D97-AF65-F5344CB8AC3E}">
        <p14:creationId xmlns:p14="http://schemas.microsoft.com/office/powerpoint/2010/main" val="34596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endParaRPr>
          </a:p>
        </p:txBody>
      </p:sp>
    </p:spTree>
    <p:extLst>
      <p:ext uri="{BB962C8B-B14F-4D97-AF65-F5344CB8AC3E}">
        <p14:creationId xmlns:p14="http://schemas.microsoft.com/office/powerpoint/2010/main" val="2348814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extLst>
      <p:ext uri="{BB962C8B-B14F-4D97-AF65-F5344CB8AC3E}">
        <p14:creationId xmlns:p14="http://schemas.microsoft.com/office/powerpoint/2010/main" val="427785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endParaRPr>
          </a:p>
        </p:txBody>
      </p:sp>
    </p:spTree>
    <p:extLst>
      <p:ext uri="{BB962C8B-B14F-4D97-AF65-F5344CB8AC3E}">
        <p14:creationId xmlns:p14="http://schemas.microsoft.com/office/powerpoint/2010/main" val="102181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1" i="0" u="none">
              <a:solidFill>
                <a:srgbClr val="C00000"/>
              </a:solidFill>
            </a:endParaRPr>
          </a:p>
        </p:txBody>
      </p:sp>
    </p:spTree>
    <p:extLst>
      <p:ext uri="{BB962C8B-B14F-4D97-AF65-F5344CB8AC3E}">
        <p14:creationId xmlns:p14="http://schemas.microsoft.com/office/powerpoint/2010/main" val="346063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9575" y="698500"/>
            <a:ext cx="6194425" cy="3484563"/>
          </a:xfrm>
          <a:ln/>
        </p:spPr>
      </p:sp>
      <p:sp>
        <p:nvSpPr>
          <p:cNvPr id="2068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p>
        </p:txBody>
      </p:sp>
    </p:spTree>
    <p:extLst>
      <p:ext uri="{BB962C8B-B14F-4D97-AF65-F5344CB8AC3E}">
        <p14:creationId xmlns:p14="http://schemas.microsoft.com/office/powerpoint/2010/main" val="16566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dirty="0"/>
          </a:p>
        </p:txBody>
      </p:sp>
    </p:spTree>
    <p:extLst>
      <p:ext uri="{BB962C8B-B14F-4D97-AF65-F5344CB8AC3E}">
        <p14:creationId xmlns:p14="http://schemas.microsoft.com/office/powerpoint/2010/main" val="146020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baseline="0">
              <a:solidFill>
                <a:srgbClr val="C00000"/>
              </a:solidFill>
            </a:endParaRPr>
          </a:p>
        </p:txBody>
      </p:sp>
    </p:spTree>
    <p:extLst>
      <p:ext uri="{BB962C8B-B14F-4D97-AF65-F5344CB8AC3E}">
        <p14:creationId xmlns:p14="http://schemas.microsoft.com/office/powerpoint/2010/main" val="264873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goes here</a:t>
            </a:r>
          </a:p>
        </p:txBody>
      </p:sp>
    </p:spTree>
    <p:extLst>
      <p:ext uri="{BB962C8B-B14F-4D97-AF65-F5344CB8AC3E}">
        <p14:creationId xmlns:p14="http://schemas.microsoft.com/office/powerpoint/2010/main" val="368902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30201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4644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a:solidFill>
                  <a:srgbClr val="0167BB"/>
                </a:solidFill>
                <a:latin typeface="Arial" charset="0"/>
              </a:rPr>
              <a:t>STD Control Branch</a:t>
            </a:r>
          </a:p>
        </p:txBody>
      </p:sp>
    </p:spTree>
    <p:extLst>
      <p:ext uri="{BB962C8B-B14F-4D97-AF65-F5344CB8AC3E}">
        <p14:creationId xmlns:p14="http://schemas.microsoft.com/office/powerpoint/2010/main" val="146484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9217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55475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969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20380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310896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67190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a:t>Requirement  1)  : Text here </a:t>
            </a:r>
          </a:p>
        </p:txBody>
      </p:sp>
    </p:spTree>
    <p:extLst>
      <p:ext uri="{BB962C8B-B14F-4D97-AF65-F5344CB8AC3E}">
        <p14:creationId xmlns:p14="http://schemas.microsoft.com/office/powerpoint/2010/main" val="74340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355594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21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1527048" y="2130426"/>
            <a:ext cx="9144000" cy="1470025"/>
          </a:xfrm>
        </p:spPr>
        <p:txBody>
          <a:bodyPr>
            <a:normAutofit/>
          </a:bodyPr>
          <a:lstStyle/>
          <a:p>
            <a:pPr eaLnBrk="1" hangingPunct="1"/>
            <a:r>
              <a:rPr lang="en-US">
                <a:latin typeface="+mj-lt"/>
              </a:rPr>
              <a:t>Congenital Syphilis</a:t>
            </a:r>
          </a:p>
        </p:txBody>
      </p:sp>
      <p:sp>
        <p:nvSpPr>
          <p:cNvPr id="4" name="Report Name">
            <a:extLst>
              <a:ext uri="{FF2B5EF4-FFF2-40B4-BE49-F238E27FC236}">
                <a16:creationId xmlns:a16="http://schemas.microsoft.com/office/drawing/2014/main" id="{1734E325-D4CD-47F3-A941-BCCB713A9EB7}"/>
              </a:ext>
              <a:ext uri="{C183D7F6-B498-43B3-948B-1728B52AA6E4}">
                <adec:decorative xmlns:adec="http://schemas.microsoft.com/office/drawing/2017/decorative" val="1"/>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70C0"/>
                </a:solidFill>
                <a:effectLst/>
                <a:uLnTx/>
                <a:uFillTx/>
                <a:latin typeface="Tw Cen MT"/>
                <a:ea typeface="+mj-ea"/>
                <a:cs typeface="+mj-cs"/>
              </a:rPr>
              <a:t>California STD Surveillance 2020</a:t>
            </a:r>
          </a:p>
        </p:txBody>
      </p:sp>
    </p:spTree>
    <p:extLst>
      <p:ext uri="{BB962C8B-B14F-4D97-AF65-F5344CB8AC3E}">
        <p14:creationId xmlns:p14="http://schemas.microsoft.com/office/powerpoint/2010/main" val="70063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2800" b="0"/>
              <a:t>Early Syphilis* Incidence Rates among Females of Childbearing Age (15-44) &amp; Congenital Syphilis Incidence Rates, by County, California, 2020</a:t>
            </a:r>
            <a:endParaRPr lang="en-US" sz="2900" b="0">
              <a:latin typeface="+mj-lt"/>
            </a:endParaRPr>
          </a:p>
        </p:txBody>
      </p:sp>
      <p:grpSp>
        <p:nvGrpSpPr>
          <p:cNvPr id="2" name="Group 1" descr="Map of 2020 early syphilis female age 15-44 rates (per 100,000 population) for California’s 58 counties in 5 categories:&#10;•  0 cases reported includes Alpine, Amador, Calaveras, Del Norte, Glenn, Inyo, Lassen, Modoc, Mono, San Benito, Sierra, Trinity &#10;•  &lt;10 rates include San Luis Obispo, Humboldt, Monterey&#10;•  10-24.9 rates include San Mateo, Placer, Nevada, Marin, Ventura, Santa Barbara, Napa, Yolo, Orange, San Diego, Imperial, Santa Cruz, Mendocino, Alameda, Sonoma, Madera &#10;•  25-49.9 rates include Riverside, Contra Costa, Santa Clara, Los Angeles, Solano, Tulare, San Bernardino, Mariposa, El Dorado, Merced, San Francisco, Fresno, Colusa, Sacramento &#10;•  50+ rates include Tuolumne, Kern, Stanislaus, San Joaquin, Plumas, Siskiyou, Kings, Sutter, Tehama, Butte, Lake, Shasta, Yuba &#10;">
            <a:extLst>
              <a:ext uri="{FF2B5EF4-FFF2-40B4-BE49-F238E27FC236}">
                <a16:creationId xmlns:a16="http://schemas.microsoft.com/office/drawing/2014/main" id="{545CFB9B-A242-4D9C-849B-D51B59BAE187}"/>
              </a:ext>
            </a:extLst>
          </p:cNvPr>
          <p:cNvGrpSpPr/>
          <p:nvPr/>
        </p:nvGrpSpPr>
        <p:grpSpPr>
          <a:xfrm>
            <a:off x="1356333" y="1530826"/>
            <a:ext cx="4222662" cy="5078792"/>
            <a:chOff x="1356333" y="1530826"/>
            <a:chExt cx="4222662" cy="5078792"/>
          </a:xfrm>
        </p:grpSpPr>
        <p:pic>
          <p:nvPicPr>
            <p:cNvPr id="14" name="Picture 13" descr="A picture containing diagram&#10;&#10;Description automatically generated">
              <a:extLst>
                <a:ext uri="{FF2B5EF4-FFF2-40B4-BE49-F238E27FC236}">
                  <a16:creationId xmlns:a16="http://schemas.microsoft.com/office/drawing/2014/main" id="{6E6D3D98-4966-4212-98AA-C935C0B736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04" t="10970" r="6244" b="11216"/>
            <a:stretch/>
          </p:blipFill>
          <p:spPr>
            <a:xfrm>
              <a:off x="1356333" y="1730571"/>
              <a:ext cx="4222662" cy="4879047"/>
            </a:xfrm>
            <a:prstGeom prst="rect">
              <a:avLst/>
            </a:prstGeom>
          </p:spPr>
        </p:pic>
        <p:sp>
          <p:nvSpPr>
            <p:cNvPr id="8" name="Text Box ES Female Rates">
              <a:extLst>
                <a:ext uri="{FF2B5EF4-FFF2-40B4-BE49-F238E27FC236}">
                  <a16:creationId xmlns:a16="http://schemas.microsoft.com/office/drawing/2014/main" id="{B0A4319C-4E4F-47FA-8DC0-BAF23AD6A869}"/>
                </a:ext>
              </a:extLst>
            </p:cNvPr>
            <p:cNvSpPr txBox="1">
              <a:spLocks noChangeArrowheads="1"/>
            </p:cNvSpPr>
            <p:nvPr/>
          </p:nvSpPr>
          <p:spPr bwMode="auto">
            <a:xfrm>
              <a:off x="1554132" y="1530826"/>
              <a:ext cx="35851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F259C"/>
                  </a:solidFill>
                  <a:effectLst/>
                  <a:uLnTx/>
                  <a:uFillTx/>
                  <a:latin typeface="Tw Cen MT"/>
                  <a:ea typeface="+mn-ea"/>
                  <a:cs typeface="Calibri" panose="020F0502020204030204" pitchFamily="34" charset="0"/>
                </a:rPr>
                <a:t>Early Syphilis Females Age 15-44 Rates</a:t>
              </a:r>
            </a:p>
          </p:txBody>
        </p:sp>
      </p:grpSp>
      <p:grpSp>
        <p:nvGrpSpPr>
          <p:cNvPr id="3" name="Group 2" descr="Map of 2020 congenital syphilis incidence rates (per 100,000 live births) for California’s 58 counties in 4 categories:&#10;•  0 cases reported includes Alpine, Amador, Calaveras, Colusa, Del Norte, Glenn, Inyo, Lassen, Marin, Mariposa, Modoc, Mono, Napa, Nevada, Plumas, San Benito, San Luis Obispo, Sierra, Siskiyou, Sonoma, Tehama, Trinity &#10;•  &lt;40 rates include San Mateo, Monterey, Solano, Placer, Santa Barbara &#10;•  40-129 rates include San Diego, Alameda, Madera, Contra Costa, Yolo, Santa Clara, Orange, San Francisco, Humboldt, Santa Cruz, Ventura, Riverside, Sacramento, Butte, Mendocino, Los Angeles &#10;•  130+ rates include Tulare, Fresno, Merced, Sutter, Stanislaus, Imperial, Kern, Kings, El Dorado, San Bernardino, San Joaquin, Lake, Shasta, Tuolumne, Yuba ">
            <a:extLst>
              <a:ext uri="{FF2B5EF4-FFF2-40B4-BE49-F238E27FC236}">
                <a16:creationId xmlns:a16="http://schemas.microsoft.com/office/drawing/2014/main" id="{B7FEC79D-82DD-4C55-994F-C70F8E9FDE54}"/>
              </a:ext>
            </a:extLst>
          </p:cNvPr>
          <p:cNvGrpSpPr/>
          <p:nvPr/>
        </p:nvGrpSpPr>
        <p:grpSpPr>
          <a:xfrm>
            <a:off x="6921974" y="1530826"/>
            <a:ext cx="4161660" cy="5036632"/>
            <a:chOff x="6907813" y="1530826"/>
            <a:chExt cx="4161660" cy="5036632"/>
          </a:xfrm>
        </p:grpSpPr>
        <p:pic>
          <p:nvPicPr>
            <p:cNvPr id="13" name="Picture 12" descr="Chart, surface chart&#10;&#10;Description automatically generated">
              <a:extLst>
                <a:ext uri="{FF2B5EF4-FFF2-40B4-BE49-F238E27FC236}">
                  <a16:creationId xmlns:a16="http://schemas.microsoft.com/office/drawing/2014/main" id="{9EB014C9-5CCD-41B7-954A-6D998FBC07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4" t="11140" r="5589" b="10380"/>
            <a:stretch/>
          </p:blipFill>
          <p:spPr>
            <a:xfrm>
              <a:off x="6907813" y="1753798"/>
              <a:ext cx="4161660" cy="4813660"/>
            </a:xfrm>
            <a:prstGeom prst="rect">
              <a:avLst/>
            </a:prstGeom>
          </p:spPr>
        </p:pic>
        <p:sp>
          <p:nvSpPr>
            <p:cNvPr id="9" name="Text Box CS Rates">
              <a:extLst>
                <a:ext uri="{FF2B5EF4-FFF2-40B4-BE49-F238E27FC236}">
                  <a16:creationId xmlns:a16="http://schemas.microsoft.com/office/drawing/2014/main" id="{0BF35B46-3CF9-40C3-B505-8ABECB52F9BF}"/>
                </a:ext>
              </a:extLst>
            </p:cNvPr>
            <p:cNvSpPr txBox="1">
              <a:spLocks noChangeArrowheads="1"/>
            </p:cNvSpPr>
            <p:nvPr/>
          </p:nvSpPr>
          <p:spPr bwMode="auto">
            <a:xfrm>
              <a:off x="7656533" y="1530826"/>
              <a:ext cx="23531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E4770"/>
                  </a:solidFill>
                  <a:effectLst/>
                  <a:uLnTx/>
                  <a:uFillTx/>
                  <a:latin typeface="Tw Cen MT"/>
                  <a:ea typeface="+mn-ea"/>
                  <a:cs typeface="Calibri" panose="020F0502020204030204" pitchFamily="34" charset="0"/>
                </a:rPr>
                <a:t>Congenital Syphilis Rates</a:t>
              </a:r>
            </a:p>
          </p:txBody>
        </p:sp>
      </p:grpSp>
      <p:sp>
        <p:nvSpPr>
          <p:cNvPr id="11" name="Notes">
            <a:extLst>
              <a:ext uri="{FF2B5EF4-FFF2-40B4-BE49-F238E27FC236}">
                <a16:creationId xmlns:a16="http://schemas.microsoft.com/office/drawing/2014/main" id="{675BBFDC-F24B-4B3F-B596-E25B93EFA2F5}"/>
              </a:ext>
            </a:extLst>
          </p:cNvPr>
          <p:cNvSpPr txBox="1">
            <a:spLocks noChangeArrowheads="1"/>
          </p:cNvSpPr>
          <p:nvPr/>
        </p:nvSpPr>
        <p:spPr bwMode="auto">
          <a:xfrm>
            <a:off x="5578995" y="6202596"/>
            <a:ext cx="3064203" cy="46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Early syphilis includes primary, secondary, and early non-primary non-secondary syphilis.</a:t>
            </a:r>
          </a:p>
        </p:txBody>
      </p:sp>
      <p:sp>
        <p:nvSpPr>
          <p:cNvPr id="15" name="Footer">
            <a:extLst>
              <a:ext uri="{FF2B5EF4-FFF2-40B4-BE49-F238E27FC236}">
                <a16:creationId xmlns:a16="http://schemas.microsoft.com/office/drawing/2014/main" id="{F84011BF-EFC5-41CD-997E-92C0C4A30C85}"/>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72488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a:t>Congenital Syphilis Cases and Childbearing Age (15-44) Female Early Syphilis* Incidence Rates, California, 2011</a:t>
            </a:r>
            <a:r>
              <a:rPr lang="en-US" sz="3200" b="0">
                <a:cs typeface="Arial" charset="0"/>
              </a:rPr>
              <a:t>–</a:t>
            </a:r>
            <a:r>
              <a:rPr lang="en-US" sz="3200" b="0"/>
              <a:t>2020</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10118725" algn="r"/>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Early Syphilis Rate per 100,000 Females	Number of  Congenital</a:t>
            </a:r>
          </a:p>
          <a:p>
            <a:pPr marL="0" marR="0" lvl="0" indent="0" algn="l" defTabSz="914400" rtl="0" eaLnBrk="1" fontAlgn="auto" latinLnBrk="0" hangingPunct="1">
              <a:lnSpc>
                <a:spcPct val="100000"/>
              </a:lnSpc>
              <a:spcBef>
                <a:spcPts val="0"/>
              </a:spcBef>
              <a:spcAft>
                <a:spcPts val="0"/>
              </a:spcAft>
              <a:buClrTx/>
              <a:buSzTx/>
              <a:buFontTx/>
              <a:buNone/>
              <a:tabLst>
                <a:tab pos="10118725" algn="r"/>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of Childbearing Age (15-44 years)	Syphilis Cases</a:t>
            </a:r>
          </a:p>
        </p:txBody>
      </p:sp>
      <p:graphicFrame>
        <p:nvGraphicFramePr>
          <p:cNvPr id="2" name="Graph" descr="2011-2020 comparison graph of congenital syphilis case counts versus rates for early syphilis among females of childbearing age (15-44)&#10;•  Congenital syphilis case counts started at 46 in 2011, decreased to 33 in 2012, and has continually increased since then to 483 in 2020&#10;•  Early syphilis rates for females of childbearing age increased from 2.6 on 2011 to 30.6 in 2020&#10;"/>
          <p:cNvGraphicFramePr>
            <a:graphicFrameLocks noGrp="1" noChangeAspect="1"/>
          </p:cNvGraphicFramePr>
          <p:nvPr>
            <p:ph idx="1"/>
          </p:nvPr>
        </p:nvGraphicFramePr>
        <p:xfrm>
          <a:off x="256673" y="1539544"/>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772391" y="6170282"/>
            <a:ext cx="5943973"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Early syphilis includes primary, secondary, and early non-primary non-secondary syphilis.</a:t>
            </a:r>
          </a:p>
        </p:txBody>
      </p:sp>
      <p:sp>
        <p:nvSpPr>
          <p:cNvPr id="7" name="Footer">
            <a:extLst>
              <a:ext uri="{FF2B5EF4-FFF2-40B4-BE49-F238E27FC236}">
                <a16:creationId xmlns:a16="http://schemas.microsoft.com/office/drawing/2014/main" id="{90071742-A2FC-4DB1-89A4-5D141EE7A426}"/>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14273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a:t>Congenital Syphilis Cases and Childbearing Age (15-44) Female Syphilis (all stages*) Incidence Rates, California, 2011</a:t>
            </a:r>
            <a:r>
              <a:rPr lang="en-US" sz="3200" b="0">
                <a:cs typeface="Arial" charset="0"/>
              </a:rPr>
              <a:t>–</a:t>
            </a:r>
            <a:r>
              <a:rPr lang="en-US" sz="3200" b="0"/>
              <a:t>2020</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10118725" algn="r"/>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Syphilis Rate per 100,000 Females	Number of  Congenital</a:t>
            </a:r>
          </a:p>
          <a:p>
            <a:pPr marL="0" marR="0" lvl="0" indent="0" algn="l" defTabSz="914400" rtl="0" eaLnBrk="1" fontAlgn="auto" latinLnBrk="0" hangingPunct="1">
              <a:lnSpc>
                <a:spcPct val="100000"/>
              </a:lnSpc>
              <a:spcBef>
                <a:spcPts val="0"/>
              </a:spcBef>
              <a:spcAft>
                <a:spcPts val="0"/>
              </a:spcAft>
              <a:buClrTx/>
              <a:buSzTx/>
              <a:buFontTx/>
              <a:buNone/>
              <a:tabLst>
                <a:tab pos="10118725" algn="r"/>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of Childbearing Age (15-44 years)	Syphilis Cases</a:t>
            </a:r>
          </a:p>
        </p:txBody>
      </p:sp>
      <p:graphicFrame>
        <p:nvGraphicFramePr>
          <p:cNvPr id="2" name="Graph" descr="2011-2020 comparison graph of congenital syphilis case counts versus rates for syphilis (all stages) among females of childbearing age (15-44)&#10;•  Congenital syphilis case counts started at 46 in 2011, decreased to 33 in 2012, and has continually increased since then to 483 in 2020&#10;•  Syphilis (all stages) rates for females of childbearing age increased from 7.7 on 2011 to 71.5 in 2020"/>
          <p:cNvGraphicFramePr>
            <a:graphicFrameLocks noGrp="1" noChangeAspect="1"/>
          </p:cNvGraphicFramePr>
          <p:nvPr>
            <p:ph idx="1"/>
          </p:nvPr>
        </p:nvGraphicFramePr>
        <p:xfrm>
          <a:off x="256674" y="1582321"/>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B53EC8B6-1FDC-4F7E-9BB4-D48BB94390E3}"/>
              </a:ext>
            </a:extLst>
          </p:cNvPr>
          <p:cNvSpPr txBox="1">
            <a:spLocks noChangeArrowheads="1"/>
          </p:cNvSpPr>
          <p:nvPr/>
        </p:nvSpPr>
        <p:spPr bwMode="auto">
          <a:xfrm>
            <a:off x="2424702" y="6162508"/>
            <a:ext cx="6599409"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Includes primary, secondary, early non-primary non-secondary, and unknown duration or late syphilis.</a:t>
            </a:r>
          </a:p>
        </p:txBody>
      </p:sp>
      <p:sp>
        <p:nvSpPr>
          <p:cNvPr id="9" name="Footer">
            <a:extLst>
              <a:ext uri="{FF2B5EF4-FFF2-40B4-BE49-F238E27FC236}">
                <a16:creationId xmlns:a16="http://schemas.microsoft.com/office/drawing/2014/main" id="{1B8A5307-D587-4AA2-BDD7-F7077653B696}"/>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47825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a:t>Congenital Syphilis Cases and Female Early Syphilis* Cases by Pregnancy Status, California, 2011</a:t>
            </a:r>
            <a:r>
              <a:rPr lang="en-US" sz="3200" b="0">
                <a:cs typeface="Arial" charset="0"/>
              </a:rPr>
              <a:t>–</a:t>
            </a:r>
            <a:r>
              <a:rPr lang="en-US" sz="3200" b="0"/>
              <a:t>2020</a:t>
            </a:r>
          </a:p>
        </p:txBody>
      </p:sp>
      <p:graphicFrame>
        <p:nvGraphicFramePr>
          <p:cNvPr id="2" name="Graph" descr="2011-2020 comparison graph of congenital syphilis case counts versus female early syphilis case counts by pregnancy status&#10;•  Congenital syphilis case counts started at 46 in 2011, decreased to 33 in 2012, and has continually increased since then to 483 in 2020&#10;•  Female early syphilis case counts by pregnancy status range from 27 pregnant, 187 not pregnant and 37 unknown pregnancy status in 2011 to 356 pregnant, 2,117 not pregnant and 345 unknown pregnancy status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2567439" y="6269175"/>
            <a:ext cx="5943973"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Early syphilis includes primary, secondary, and early non-primary non-secondary syphilis.</a:t>
            </a:r>
          </a:p>
        </p:txBody>
      </p:sp>
      <p:sp>
        <p:nvSpPr>
          <p:cNvPr id="6" name="Footer">
            <a:extLst>
              <a:ext uri="{FF2B5EF4-FFF2-40B4-BE49-F238E27FC236}">
                <a16:creationId xmlns:a16="http://schemas.microsoft.com/office/drawing/2014/main" id="{38D7CDBF-625D-4928-8D70-809B6D9D269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590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a:t>Congenital Syphilis Cases and Female Syphilis (all stages*) Cases by Pregnancy Status, California, 2011</a:t>
            </a:r>
            <a:r>
              <a:rPr lang="en-US" sz="3200" b="0">
                <a:cs typeface="Arial" charset="0"/>
              </a:rPr>
              <a:t>–</a:t>
            </a:r>
            <a:r>
              <a:rPr lang="en-US" sz="3200" b="0"/>
              <a:t>2020</a:t>
            </a:r>
          </a:p>
        </p:txBody>
      </p:sp>
      <p:graphicFrame>
        <p:nvGraphicFramePr>
          <p:cNvPr id="2" name="Graph" descr="2011-2020 comparison graph of congenital syphilis case counts versus female syphilis (all stages) case counts by pregnancy status&#10;•  Congenital syphilis case counts started at 46 in 2011, decreased to 33 in 2012, and has continually increased since then to 483 in 2020&#10;•  Female syphilis (all stages) case counts by pregnancy status range from 140 pregnant, 553 not pregnant and 176 unknown pregnancy status in 2011 to 1,119 pregnant, 4,799 not pregnant and 768 unknown pregnancy status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2239723" y="6269175"/>
            <a:ext cx="6599409"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Includes primary, secondary, early non-primary non-secondary, and unknown duration or late syphilis.</a:t>
            </a:r>
          </a:p>
        </p:txBody>
      </p:sp>
      <p:sp>
        <p:nvSpPr>
          <p:cNvPr id="6" name="Footer">
            <a:extLst>
              <a:ext uri="{FF2B5EF4-FFF2-40B4-BE49-F238E27FC236}">
                <a16:creationId xmlns:a16="http://schemas.microsoft.com/office/drawing/2014/main" id="{D773143A-CB1F-48ED-9DBA-A5CFC1F6F2F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60529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a:t>Congenital Syphilis Cases and Females of Childbearing Age (15-44) Early Syphilis* Cases by Pregnancy Status, California, 2011</a:t>
            </a:r>
            <a:r>
              <a:rPr lang="en-US" sz="3200" b="0">
                <a:cs typeface="Arial" charset="0"/>
              </a:rPr>
              <a:t>–</a:t>
            </a:r>
            <a:r>
              <a:rPr lang="en-US" sz="3200" b="0"/>
              <a:t>2020</a:t>
            </a:r>
          </a:p>
        </p:txBody>
      </p:sp>
      <p:graphicFrame>
        <p:nvGraphicFramePr>
          <p:cNvPr id="2" name="Graph" descr="2011-2020 comparison graph of congenital syphilis case counts versus females of childbearing age early syphilis case counts by pregnancy status&#10;•  Congenital syphilis case counts started at 46 in 2011, decreased to 33 in 2012, and has continually increased since then to 483 in 2020&#10;•  Females of childbearing age 15-44 early syphilis case counts by pregnancy status range from 27 pregnant, 150 not pregnant and 31 unknown pregnancy status in 2011 to 353 pregnant, 1,827 not pregnant and 277 unknown pregnancy status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2567439" y="6269175"/>
            <a:ext cx="5943973"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Early syphilis includes primary, secondary, and early non-primary non-secondary syphilis.</a:t>
            </a:r>
          </a:p>
        </p:txBody>
      </p:sp>
      <p:sp>
        <p:nvSpPr>
          <p:cNvPr id="6" name="Footer">
            <a:extLst>
              <a:ext uri="{FF2B5EF4-FFF2-40B4-BE49-F238E27FC236}">
                <a16:creationId xmlns:a16="http://schemas.microsoft.com/office/drawing/2014/main" id="{D5741092-5AF7-43BD-8319-06418EE04FBC}"/>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82034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a:t>Congenital Syphilis Cases and Females of Childbearing Age (15-44) Syphilis* Cases by Pregnancy Status, California, 2011</a:t>
            </a:r>
            <a:r>
              <a:rPr lang="en-US" sz="3200" b="0">
                <a:cs typeface="Arial" charset="0"/>
              </a:rPr>
              <a:t>–</a:t>
            </a:r>
            <a:r>
              <a:rPr lang="en-US" sz="3200" b="0"/>
              <a:t>2020</a:t>
            </a:r>
          </a:p>
        </p:txBody>
      </p:sp>
      <p:graphicFrame>
        <p:nvGraphicFramePr>
          <p:cNvPr id="2" name="Graph" descr="2011-2020 comparison graph of congenital syphilis case counts versus females of childbearing age syphilis (all stages) case counts by pregnancy status&#10;•  Congenital syphilis case counts started at 46 in 2011, decreased to 33 in 2012, and has continually increased since then to 483 in 2020&#10;•  Females of childbearing age 15-44 syphilis (all stages) case counts by pregnancy status range from 140 pregnant, 366 not pregnant and 108 unknown pregnancy status in 2011 to 1,115 pregnant, 4,037 not pregnant and 582 unknown pregnancy status in 2020&#10;"/>
          <p:cNvGraphicFramePr>
            <a:graphicFrameLocks noGrp="1" noChangeAspect="1"/>
          </p:cNvGraphicFramePr>
          <p:nvPr>
            <p:ph idx="1"/>
          </p:nvPr>
        </p:nvGraphicFramePr>
        <p:xfrm>
          <a:off x="402431" y="1638437"/>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03DF70CF-31B6-48BA-B2E3-46041F89F674}"/>
              </a:ext>
            </a:extLst>
          </p:cNvPr>
          <p:cNvSpPr txBox="1">
            <a:spLocks noChangeArrowheads="1"/>
          </p:cNvSpPr>
          <p:nvPr/>
        </p:nvSpPr>
        <p:spPr bwMode="auto">
          <a:xfrm>
            <a:off x="2239723" y="6269175"/>
            <a:ext cx="6599409"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Includes primary, secondary, early non-primary non-secondary, and unknown duration or late syphilis.</a:t>
            </a:r>
          </a:p>
        </p:txBody>
      </p:sp>
      <p:sp>
        <p:nvSpPr>
          <p:cNvPr id="7" name="Footer">
            <a:extLst>
              <a:ext uri="{FF2B5EF4-FFF2-40B4-BE49-F238E27FC236}">
                <a16:creationId xmlns:a16="http://schemas.microsoft.com/office/drawing/2014/main" id="{B53B6BBC-F63F-4FB0-B569-8611D6161DE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18543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a:t>Female Early Syphilis* and Congenital Syphilis Cases</a:t>
            </a:r>
            <a:br>
              <a:rPr lang="en-US" altLang="en-US" sz="3200" b="0"/>
            </a:br>
            <a:r>
              <a:rPr lang="en-US" altLang="en-US" sz="3200" b="0"/>
              <a:t>California, 2011</a:t>
            </a:r>
            <a:r>
              <a:rPr lang="en-US" altLang="en-US" sz="3200" b="0">
                <a:cs typeface="Arial" charset="0"/>
              </a:rPr>
              <a:t>–</a:t>
            </a:r>
            <a:r>
              <a:rPr lang="en-US" sz="3200" b="0"/>
              <a:t>2020</a:t>
            </a:r>
          </a:p>
        </p:txBody>
      </p:sp>
      <p:graphicFrame>
        <p:nvGraphicFramePr>
          <p:cNvPr id="2" name="Graph" descr="2011-2020 trendline of female early syphilis and congenital syphilis case counts&#10;•  Congenital syphilis case counts started at 46 in 2011, decreased to 33 in 2012, and has continually increased since then to 483 in 2020&#10;•  Female early syphilis case counts ranged from 251 in 2011 to 2,818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5F0E8FFE-2D5C-4F9E-B288-67E59D18B7D8}"/>
              </a:ext>
            </a:extLst>
          </p:cNvPr>
          <p:cNvSpPr txBox="1">
            <a:spLocks noChangeArrowheads="1"/>
          </p:cNvSpPr>
          <p:nvPr/>
        </p:nvSpPr>
        <p:spPr bwMode="auto">
          <a:xfrm>
            <a:off x="2567439" y="6269175"/>
            <a:ext cx="5943973"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Early syphilis includes primary, secondary, and early non-primary non-secondary syphilis.</a:t>
            </a:r>
          </a:p>
        </p:txBody>
      </p:sp>
      <p:sp>
        <p:nvSpPr>
          <p:cNvPr id="6" name="Footer">
            <a:extLst>
              <a:ext uri="{FF2B5EF4-FFF2-40B4-BE49-F238E27FC236}">
                <a16:creationId xmlns:a16="http://schemas.microsoft.com/office/drawing/2014/main" id="{C00D528A-9AF0-4BBA-8603-C1389D4070B3}"/>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54512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a:t>Female Syphilis (all stages*) and Congenital Syphilis Cases</a:t>
            </a:r>
            <a:br>
              <a:rPr lang="en-US" altLang="en-US" sz="3200" b="0"/>
            </a:br>
            <a:r>
              <a:rPr lang="en-US" altLang="en-US" sz="3200" b="0"/>
              <a:t>California, 2011</a:t>
            </a:r>
            <a:r>
              <a:rPr lang="en-US" altLang="en-US" sz="3200" b="0">
                <a:cs typeface="Arial" charset="0"/>
              </a:rPr>
              <a:t>–</a:t>
            </a:r>
            <a:r>
              <a:rPr lang="en-US" sz="3200" b="0"/>
              <a:t>2020</a:t>
            </a:r>
          </a:p>
        </p:txBody>
      </p:sp>
      <p:graphicFrame>
        <p:nvGraphicFramePr>
          <p:cNvPr id="2" name="Graph" descr="2011-2020 trendline of female syphilis and congenital syphilis case counts&#10;•  Congenital syphilis case counts started at 46 in 2011, decreased to 33 in 2012, and has continually increased since then to 483 in 2020&#10;•  Female syphilis case counts ranged from 869 in 2011 to 6,686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522ED532-3215-4169-AC82-2D9DF7849B58}"/>
              </a:ext>
            </a:extLst>
          </p:cNvPr>
          <p:cNvSpPr txBox="1">
            <a:spLocks noChangeArrowheads="1"/>
          </p:cNvSpPr>
          <p:nvPr/>
        </p:nvSpPr>
        <p:spPr bwMode="auto">
          <a:xfrm>
            <a:off x="2239723" y="6269175"/>
            <a:ext cx="6599409"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Includes primary, secondary, early non-primary non-secondary, and unknown duration or late syphilis.</a:t>
            </a:r>
          </a:p>
        </p:txBody>
      </p:sp>
      <p:sp>
        <p:nvSpPr>
          <p:cNvPr id="7" name="Footer">
            <a:extLst>
              <a:ext uri="{FF2B5EF4-FFF2-40B4-BE49-F238E27FC236}">
                <a16:creationId xmlns:a16="http://schemas.microsoft.com/office/drawing/2014/main" id="{6D1EDC42-2C40-4219-B0B0-CBDBA65B95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59510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t>Congenital Syphilis, Incidence Rates by Race/Ethnicity of Mother California, 2011–2020</a:t>
            </a:r>
          </a:p>
        </p:txBody>
      </p:sp>
      <p:graphicFrame>
        <p:nvGraphicFramePr>
          <p:cNvPr id="2" name="Graph" descr="2011-2020 trendline graph of congenital syphilis incidence rates by race/ethnicity of mother&#10;&#10;•  A/PI rates ranged from 10.9 in 2011 to 8.4 in 2020&#10;•  Black rates ranged from 44.3 in 2011 to 416.2 in 2020&#10;•  Hispanic rates ranged from 7.6 in 2011 to 117.1 in 2020&#10;•  White rates ranged from 5.0 in 2011 to 117.6 in 2020"/>
          <p:cNvGraphicFramePr>
            <a:graphicFrameLocks noGrp="1" noChangeAspect="1"/>
          </p:cNvGraphicFramePr>
          <p:nvPr>
            <p:ph idx="1"/>
          </p:nvPr>
        </p:nvGraphicFramePr>
        <p:xfrm>
          <a:off x="402431" y="1433946"/>
          <a:ext cx="11387137" cy="4425982"/>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514600" y="5924344"/>
            <a:ext cx="76581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396875" algn="l"/>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A/PI = Asian/Pacific Islander</a:t>
            </a:r>
          </a:p>
          <a:p>
            <a:pPr marL="0" marR="0" lvl="0" indent="0" algn="l" defTabSz="914400" rtl="0" eaLnBrk="1" fontAlgn="auto" latinLnBrk="0" hangingPunct="1">
              <a:lnSpc>
                <a:spcPct val="100000"/>
              </a:lnSpc>
              <a:spcBef>
                <a:spcPts val="0"/>
              </a:spcBef>
              <a:spcAft>
                <a:spcPts val="100"/>
              </a:spcAft>
              <a:buClrTx/>
              <a:buSzTx/>
              <a:buFontTx/>
              <a:buNone/>
              <a:tabLst>
                <a:tab pos="396875" algn="l"/>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Data excluded for American Indian/Alaska Native due to small numbers of cases causing unstable rates.</a:t>
            </a:r>
          </a:p>
        </p:txBody>
      </p:sp>
      <p:sp>
        <p:nvSpPr>
          <p:cNvPr id="6" name="Footer">
            <a:extLst>
              <a:ext uri="{FF2B5EF4-FFF2-40B4-BE49-F238E27FC236}">
                <a16:creationId xmlns:a16="http://schemas.microsoft.com/office/drawing/2014/main" id="{5EABCB90-B190-493C-B94A-7EAC0064005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Congenital Syphilis, California Incidence Rates, 1940</a:t>
            </a:r>
            <a:r>
              <a:rPr lang="en-US" sz="3200" b="0">
                <a:cs typeface="Arial" charset="0"/>
              </a:rPr>
              <a:t>–</a:t>
            </a:r>
            <a:r>
              <a:rPr lang="en-US" sz="3200" b="0"/>
              <a:t>2020</a:t>
            </a:r>
          </a:p>
        </p:txBody>
      </p:sp>
      <p:graphicFrame>
        <p:nvGraphicFramePr>
          <p:cNvPr id="2" name="Graph" descr="1940-2020 trendline graph of congenital syphilis incidence rates (per 100,000 live births)&#10;•  Rates have had increases and decreases over time, starting at 853.9 in 1940, hitting an all time low of 4.4 in 1983, began rising again to a high of 113.6 in 1990, a low again of 6.6 in 2012, and have been continually rising since then; the 2020 rate was 114.9"/>
          <p:cNvGraphicFramePr>
            <a:graphicFrameLocks noGrp="1" noChangeAspect="1"/>
          </p:cNvGraphicFramePr>
          <p:nvPr>
            <p:ph idx="1"/>
          </p:nvPr>
        </p:nvGraphicFramePr>
        <p:xfrm>
          <a:off x="402431"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a:extLst>
              <a:ext uri="{FF2B5EF4-FFF2-40B4-BE49-F238E27FC236}">
                <a16:creationId xmlns:a16="http://schemas.microsoft.com/office/drawing/2014/main" id="{CB180A55-5641-41B5-AC9A-B73F50983471}"/>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18180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dirty="0"/>
              <a:t>Congenital Syphilis, Case Counts and Incidence Rates by Race/Ethnicity of Mother, California, 2020</a:t>
            </a:r>
            <a:endParaRPr lang="en-US" sz="3200" b="0" dirty="0">
              <a:latin typeface="+mj-lt"/>
            </a:endParaRPr>
          </a:p>
        </p:txBody>
      </p:sp>
      <p:graphicFrame>
        <p:nvGraphicFramePr>
          <p:cNvPr id="11" name="Graph Cases" descr="Graph of 2020 congenital syphilis case counts by mother’s race/ethnicity for 4 categories:&#10;•  Asian/Pacific Islander = 5&#10;•  Black = 88&#10;•  Hispanic = 227&#10;•  White = 135&#10;•  Unknown= 23">
            <a:extLst>
              <a:ext uri="{FF2B5EF4-FFF2-40B4-BE49-F238E27FC236}">
                <a16:creationId xmlns:a16="http://schemas.microsoft.com/office/drawing/2014/main" id="{0160B1C8-0CC5-4293-AAAD-4A9EE5269F39}"/>
              </a:ext>
            </a:extLst>
          </p:cNvPr>
          <p:cNvGraphicFramePr>
            <a:graphicFrameLocks noGrp="1"/>
          </p:cNvGraphicFramePr>
          <p:nvPr>
            <p:ph sz="half" idx="1"/>
          </p:nvPr>
        </p:nvGraphicFramePr>
        <p:xfrm>
          <a:off x="256673" y="1624263"/>
          <a:ext cx="5763127" cy="4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 Rates" descr="Graph of 2020 congenital syphilis rates (per 100,000 live births) by mother’s race/ethnicity for 4 categories:&#10;•  Asian/Pacific Islander = 8.4&#10;•  Black = 416.2&#10;•  Hispanic = 117.1&#10;•  White = 117.6">
            <a:extLst>
              <a:ext uri="{FF2B5EF4-FFF2-40B4-BE49-F238E27FC236}">
                <a16:creationId xmlns:a16="http://schemas.microsoft.com/office/drawing/2014/main" id="{25B568BE-5EBE-4E15-9A5C-71BDA5064256}"/>
              </a:ext>
            </a:extLst>
          </p:cNvPr>
          <p:cNvGraphicFramePr>
            <a:graphicFrameLocks noGrp="1"/>
          </p:cNvGraphicFramePr>
          <p:nvPr>
            <p:ph sz="half" idx="2"/>
          </p:nvPr>
        </p:nvGraphicFramePr>
        <p:xfrm>
          <a:off x="6172200" y="1624263"/>
          <a:ext cx="5763127" cy="4552700"/>
        </p:xfrm>
        <a:graphic>
          <a:graphicData uri="http://schemas.openxmlformats.org/drawingml/2006/chart">
            <c:chart xmlns:c="http://schemas.openxmlformats.org/drawingml/2006/chart" xmlns:r="http://schemas.openxmlformats.org/officeDocument/2006/relationships" r:id="rId4"/>
          </a:graphicData>
        </a:graphic>
      </p:graphicFrame>
      <p:sp>
        <p:nvSpPr>
          <p:cNvPr id="16" name="Notes">
            <a:extLst>
              <a:ext uri="{FF2B5EF4-FFF2-40B4-BE49-F238E27FC236}">
                <a16:creationId xmlns:a16="http://schemas.microsoft.com/office/drawing/2014/main" id="{DE01D338-AAB0-4BAF-B7F5-F01EA92B611C}"/>
              </a:ext>
            </a:extLst>
          </p:cNvPr>
          <p:cNvSpPr txBox="1">
            <a:spLocks noChangeArrowheads="1"/>
          </p:cNvSpPr>
          <p:nvPr/>
        </p:nvSpPr>
        <p:spPr bwMode="auto">
          <a:xfrm>
            <a:off x="2514599" y="6126480"/>
            <a:ext cx="7543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396875" marR="0" lvl="0" indent="-396875" algn="l" defTabSz="914400" rtl="0" eaLnBrk="1" fontAlgn="auto" latinLnBrk="0" hangingPunct="1">
              <a:lnSpc>
                <a:spcPct val="100000"/>
              </a:lnSpc>
              <a:spcBef>
                <a:spcPts val="0"/>
              </a:spcBef>
              <a:spcAft>
                <a:spcPts val="100"/>
              </a:spcAft>
              <a:buClrTx/>
              <a:buSzTx/>
              <a:buFontTx/>
              <a:buNone/>
              <a:tabLst>
                <a:tab pos="396875" algn="l"/>
                <a:tab pos="739775"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Note:	Data excluded for American Indian/Alaska Native and unknown race/ethnicity due to small numbers of cases causing unstable rates.</a:t>
            </a:r>
          </a:p>
        </p:txBody>
      </p:sp>
      <p:sp>
        <p:nvSpPr>
          <p:cNvPr id="7" name="Footer">
            <a:extLst>
              <a:ext uri="{FF2B5EF4-FFF2-40B4-BE49-F238E27FC236}">
                <a16:creationId xmlns:a16="http://schemas.microsoft.com/office/drawing/2014/main" id="{5F758C05-A12F-4BE9-A254-6A95288CD79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06571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Congenital Syphilis, California versus United States Incidence Rates, </a:t>
            </a:r>
            <a:br>
              <a:rPr lang="en-US" sz="3200" b="0"/>
            </a:br>
            <a:r>
              <a:rPr lang="en-US" sz="3200" b="0"/>
              <a:t>1963</a:t>
            </a:r>
            <a:r>
              <a:rPr lang="en-US" sz="3200" b="0">
                <a:cs typeface="Arial" charset="0"/>
              </a:rPr>
              <a:t>–</a:t>
            </a:r>
            <a:r>
              <a:rPr lang="en-US" sz="3200" b="0"/>
              <a:t>2020</a:t>
            </a:r>
          </a:p>
        </p:txBody>
      </p:sp>
      <p:graphicFrame>
        <p:nvGraphicFramePr>
          <p:cNvPr id="2" name="Graph" descr="1963-2020 trendline graph of congenital syphilis California versus United States incidence rates (per 100,000 live births)&#10;•  California rates have had increases and decreases over time, starting at 853.9 in 1963, hitting an all time low of 4.4 in 1983, began rising again to a high of 113.6 in 1990, a low again of 6.6 in 2012, and have been continually rising since then; the 2020 rate was 114.9&#10;•  United States rates have similarly had increases and decreases over time, starting at 98.4 in 1963, hitting an all time low of 6.6 in 1983, began rising again to a high of 107.6 in 1991, a low again of 8.2 in 2005, and have been continually rising since then; the 2020 rate was 57.3 &#10;"/>
          <p:cNvGraphicFramePr>
            <a:graphicFrameLocks noGrp="1" noChangeAspect="1"/>
          </p:cNvGraphicFramePr>
          <p:nvPr>
            <p:ph idx="1"/>
          </p:nvPr>
        </p:nvGraphicFramePr>
        <p:xfrm>
          <a:off x="402431" y="1450022"/>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2970090" y="3059668"/>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E4770"/>
                </a:solidFill>
                <a:effectLst/>
                <a:uLnTx/>
                <a:uFillTx/>
                <a:latin typeface="Calibri" panose="020F0502020204030204" pitchFamily="34" charset="0"/>
                <a:ea typeface="+mn-ea"/>
                <a:cs typeface="+mn-cs"/>
              </a:rPr>
              <a:t>California</a:t>
            </a:r>
          </a:p>
        </p:txBody>
      </p:sp>
      <p:sp>
        <p:nvSpPr>
          <p:cNvPr id="8" name="US Label">
            <a:extLst>
              <a:ext uri="{FF2B5EF4-FFF2-40B4-BE49-F238E27FC236}">
                <a16:creationId xmlns:a16="http://schemas.microsoft.com/office/drawing/2014/main" id="{57364E2D-9140-4EC1-8175-A650BD70F05D}"/>
              </a:ext>
              <a:ext uri="{C183D7F6-B498-43B3-948B-1728B52AA6E4}">
                <adec:decorative xmlns:adec="http://schemas.microsoft.com/office/drawing/2017/decorative" val="1"/>
              </a:ext>
            </a:extLst>
          </p:cNvPr>
          <p:cNvSpPr txBox="1">
            <a:spLocks noChangeArrowheads="1"/>
          </p:cNvSpPr>
          <p:nvPr/>
        </p:nvSpPr>
        <p:spPr bwMode="auto">
          <a:xfrm>
            <a:off x="1606145" y="3400110"/>
            <a:ext cx="818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rPr>
              <a:t>United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rPr>
              <a:t>States</a:t>
            </a:r>
          </a:p>
        </p:txBody>
      </p:sp>
      <p:sp>
        <p:nvSpPr>
          <p:cNvPr id="9" name="Objective Label">
            <a:extLst>
              <a:ext uri="{FF2B5EF4-FFF2-40B4-BE49-F238E27FC236}">
                <a16:creationId xmlns:a16="http://schemas.microsoft.com/office/drawing/2014/main" id="{9A5CEC9C-FDB3-4367-83CF-CD06B5EA78B1}"/>
              </a:ext>
              <a:ext uri="{C183D7F6-B498-43B3-948B-1728B52AA6E4}">
                <adec:decorative xmlns:adec="http://schemas.microsoft.com/office/drawing/2017/decorative" val="1"/>
              </a:ext>
            </a:extLst>
          </p:cNvPr>
          <p:cNvSpPr txBox="1">
            <a:spLocks noChangeArrowheads="1"/>
          </p:cNvSpPr>
          <p:nvPr/>
        </p:nvSpPr>
        <p:spPr bwMode="auto">
          <a:xfrm>
            <a:off x="1374497" y="4493270"/>
            <a:ext cx="19000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8080"/>
                </a:solidFill>
                <a:effectLst/>
                <a:uLnTx/>
                <a:uFillTx/>
                <a:latin typeface="Calibri" panose="020F0502020204030204" pitchFamily="34" charset="0"/>
                <a:ea typeface="+mn-ea"/>
                <a:cs typeface="+mn-cs"/>
              </a:rPr>
              <a:t>2030 Healthy People Objective (33.9)</a:t>
            </a:r>
          </a:p>
        </p:txBody>
      </p:sp>
      <p:sp>
        <p:nvSpPr>
          <p:cNvPr id="10" name="Notes">
            <a:extLst>
              <a:ext uri="{FF2B5EF4-FFF2-40B4-BE49-F238E27FC236}">
                <a16:creationId xmlns:a16="http://schemas.microsoft.com/office/drawing/2014/main" id="{0F789DFB-4BD0-441B-A549-8151E42D1CAD}"/>
              </a:ext>
            </a:extLst>
          </p:cNvPr>
          <p:cNvSpPr txBox="1">
            <a:spLocks noChangeArrowheads="1"/>
          </p:cNvSpPr>
          <p:nvPr/>
        </p:nvSpPr>
        <p:spPr bwMode="auto">
          <a:xfrm>
            <a:off x="2015423" y="6080760"/>
            <a:ext cx="8357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49300" algn="l"/>
              </a:tabLst>
              <a:defRPr>
                <a:solidFill>
                  <a:schemeClr val="tx1"/>
                </a:solidFill>
                <a:latin typeface="Tahoma" pitchFamily="34" charset="0"/>
              </a:defRPr>
            </a:lvl1pPr>
            <a:lvl2pPr marL="742950" indent="-285750">
              <a:tabLst>
                <a:tab pos="635000" algn="r"/>
                <a:tab pos="749300" algn="l"/>
              </a:tabLst>
              <a:defRPr>
                <a:solidFill>
                  <a:schemeClr val="tx1"/>
                </a:solidFill>
                <a:latin typeface="Tahoma" pitchFamily="34" charset="0"/>
              </a:defRPr>
            </a:lvl2pPr>
            <a:lvl3pPr marL="1143000" indent="-228600">
              <a:tabLst>
                <a:tab pos="635000" algn="r"/>
                <a:tab pos="749300" algn="l"/>
              </a:tabLst>
              <a:defRPr>
                <a:solidFill>
                  <a:schemeClr val="tx1"/>
                </a:solidFill>
                <a:latin typeface="Tahoma" pitchFamily="34" charset="0"/>
              </a:defRPr>
            </a:lvl3pPr>
            <a:lvl4pPr marL="1600200" indent="-228600">
              <a:tabLst>
                <a:tab pos="635000" algn="r"/>
                <a:tab pos="749300" algn="l"/>
              </a:tabLst>
              <a:defRPr>
                <a:solidFill>
                  <a:schemeClr val="tx1"/>
                </a:solidFill>
                <a:latin typeface="Tahoma" pitchFamily="34" charset="0"/>
              </a:defRPr>
            </a:lvl4pPr>
            <a:lvl5pPr marL="2057400" indent="-228600">
              <a:tabLst>
                <a:tab pos="635000" algn="r"/>
                <a:tab pos="74930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4930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4930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4930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49300" algn="l"/>
              </a:tabLst>
              <a:defRPr>
                <a:solidFill>
                  <a:schemeClr val="tx1"/>
                </a:solidFill>
                <a:latin typeface="Tahoma" pitchFamily="34"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Note:	The Modified Kaufman Criteria were used through 1989. The CDC Case Definition (MMWR 1989; 48: 828) was used effective January 1, 1990. California data prior to 1985 include all cases of congenital syphilis, regardless of age.</a:t>
            </a:r>
          </a:p>
        </p:txBody>
      </p:sp>
      <p:sp>
        <p:nvSpPr>
          <p:cNvPr id="11" name="Footer">
            <a:extLst>
              <a:ext uri="{FF2B5EF4-FFF2-40B4-BE49-F238E27FC236}">
                <a16:creationId xmlns:a16="http://schemas.microsoft.com/office/drawing/2014/main" id="{EF02E574-B212-477C-BB9E-B7A67028C0C6}"/>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65670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a:t>Congenital Syphilis, Case Counts and Incidence Rates by County, </a:t>
            </a:r>
            <a:br>
              <a:rPr lang="en-US" sz="3200" b="0"/>
            </a:br>
            <a:r>
              <a:rPr lang="en-US" sz="3200" b="0"/>
              <a:t>California, 2020</a:t>
            </a:r>
            <a:endParaRPr lang="en-US" sz="3200" b="0">
              <a:latin typeface="+mj-lt"/>
            </a:endParaRPr>
          </a:p>
        </p:txBody>
      </p:sp>
      <p:grpSp>
        <p:nvGrpSpPr>
          <p:cNvPr id="2" name="Group 1" descr="Map of 2020 congenital syphilis case counts for California’s 58 counties in 4 categories:&#10;•  0 cases reported includes Alpine, Amador, Calaveras, Colusa, Del Norte, Glenn, Inyo, Lassen, Marin, Mariposa, Modoc, Mono, Napa, Nevada, Plumas, San Benito, San Luis Obispo, Sierra, Siskiyou, Sonoma, Tehama, Trinity &#10;•  1-2 cases include Humboldt, Madera, Mendocino, Monterey, Placer, San Mateo, Solano, Yolo, Butte, Lake, Santa Barbara, Santa Cruz, Tuolumne &#10;•  3-9 cases include Sutter, El Dorado, San Francisco, Contra Costa, Imperial, Kings, Shasta, Yuba, Alameda, Merced, Ventura, Tulare &#10;•  10+ cases include Santa Clara, San Diego, Stanislaus, Orange, Sacramento, Riverside, San Joaquin, Fresno, Kern, San Bernardino, Los Angeles">
            <a:extLst>
              <a:ext uri="{FF2B5EF4-FFF2-40B4-BE49-F238E27FC236}">
                <a16:creationId xmlns:a16="http://schemas.microsoft.com/office/drawing/2014/main" id="{753B3C4B-43F4-4D90-900C-F1EA92DA4C43}"/>
              </a:ext>
            </a:extLst>
          </p:cNvPr>
          <p:cNvGrpSpPr/>
          <p:nvPr/>
        </p:nvGrpSpPr>
        <p:grpSpPr>
          <a:xfrm>
            <a:off x="1375017" y="1530826"/>
            <a:ext cx="4085865" cy="5004261"/>
            <a:chOff x="1375017" y="1530826"/>
            <a:chExt cx="4085865" cy="5004261"/>
          </a:xfrm>
        </p:grpSpPr>
        <p:pic>
          <p:nvPicPr>
            <p:cNvPr id="7" name="Picture 6">
              <a:extLst>
                <a:ext uri="{FF2B5EF4-FFF2-40B4-BE49-F238E27FC236}">
                  <a16:creationId xmlns:a16="http://schemas.microsoft.com/office/drawing/2014/main" id="{49974269-06AB-46E0-86BD-0D4B914909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05" t="11308" r="6603" b="10211"/>
            <a:stretch/>
          </p:blipFill>
          <p:spPr>
            <a:xfrm>
              <a:off x="1375017" y="1753798"/>
              <a:ext cx="4085865" cy="4781289"/>
            </a:xfrm>
            <a:prstGeom prst="rect">
              <a:avLst/>
            </a:prstGeom>
          </p:spPr>
        </p:pic>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151505" y="1530826"/>
              <a:ext cx="2390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E4770"/>
                  </a:solidFill>
                  <a:effectLst/>
                  <a:uLnTx/>
                  <a:uFillTx/>
                  <a:latin typeface="Tw Cen MT"/>
                  <a:ea typeface="+mn-ea"/>
                  <a:cs typeface="Calibri" panose="020F0502020204030204" pitchFamily="34" charset="0"/>
                </a:rPr>
                <a:t>Congenital Syphilis Cases</a:t>
              </a:r>
            </a:p>
          </p:txBody>
        </p:sp>
      </p:grpSp>
      <p:grpSp>
        <p:nvGrpSpPr>
          <p:cNvPr id="3" name="Group 2" descr="Map of 2020 congenital syphilis incidence rates (per 100,000 live births) for California’s 58 counties in 4 categories:&#10;•  0 cases reported includes Alpine, Amador, Calaveras, Colusa, Del Norte, Glenn, Inyo, Lassen, Marin, Mariposa, Modoc, Mono, Napa, Nevada, Plumas, San Benito, San Luis Obispo, Sierra, Siskiyou, Sonoma, Tehama, Trinity &#10;•  &lt;40 rates include San Mateo, Monterey, Solano, Placer, Santa Barbara &#10;•  40-129 rates include San Diego, Alameda, Madera, Contra Costa, Yolo, Santa Clara, Orange, San Francisco, Humboldt, Santa Cruz, Ventura, Riverside, Sacramento, Butte, Mendocino, Los Angeles &#10;•  130+ rates include Tulare, Fresno, Merced, Sutter, Stanislaus, Imperial, Kern, Kings, El Dorado, San Bernardino, San Joaquin, Lake, Shasta, Tuolumne, Yuba">
            <a:extLst>
              <a:ext uri="{FF2B5EF4-FFF2-40B4-BE49-F238E27FC236}">
                <a16:creationId xmlns:a16="http://schemas.microsoft.com/office/drawing/2014/main" id="{0889A350-5907-48EE-A3F5-BFC63D4480FA}"/>
              </a:ext>
            </a:extLst>
          </p:cNvPr>
          <p:cNvGrpSpPr/>
          <p:nvPr/>
        </p:nvGrpSpPr>
        <p:grpSpPr>
          <a:xfrm>
            <a:off x="6907813" y="1530826"/>
            <a:ext cx="4161660" cy="5036632"/>
            <a:chOff x="6907813" y="1530826"/>
            <a:chExt cx="4161660" cy="5036632"/>
          </a:xfrm>
        </p:grpSpPr>
        <p:pic>
          <p:nvPicPr>
            <p:cNvPr id="4" name="Picture 3">
              <a:extLst>
                <a:ext uri="{FF2B5EF4-FFF2-40B4-BE49-F238E27FC236}">
                  <a16:creationId xmlns:a16="http://schemas.microsoft.com/office/drawing/2014/main" id="{AAEF4382-ADC7-4336-9E8A-1C817B5AA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4" t="11140" r="5589" b="10380"/>
            <a:stretch/>
          </p:blipFill>
          <p:spPr>
            <a:xfrm>
              <a:off x="6907813" y="1753798"/>
              <a:ext cx="4161660" cy="4813660"/>
            </a:xfrm>
            <a:prstGeom prst="rect">
              <a:avLst/>
            </a:prstGeom>
          </p:spPr>
        </p:pic>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7656533" y="1530826"/>
              <a:ext cx="23531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E4770"/>
                  </a:solidFill>
                  <a:effectLst/>
                  <a:uLnTx/>
                  <a:uFillTx/>
                  <a:latin typeface="Tw Cen MT"/>
                  <a:ea typeface="+mn-ea"/>
                  <a:cs typeface="Calibri" panose="020F0502020204030204" pitchFamily="34" charset="0"/>
                </a:rPr>
                <a:t>Congenital Syphilis Rates</a:t>
              </a:r>
            </a:p>
          </p:txBody>
        </p:sp>
      </p:grpSp>
      <p:sp>
        <p:nvSpPr>
          <p:cNvPr id="12" name="Footer">
            <a:extLst>
              <a:ext uri="{FF2B5EF4-FFF2-40B4-BE49-F238E27FC236}">
                <a16:creationId xmlns:a16="http://schemas.microsoft.com/office/drawing/2014/main" id="{471B93B8-B135-4DAC-861A-2736710FCAD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3911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Congenital Syphilis, Ranked Incidence Rates by County, </a:t>
            </a:r>
            <a:br>
              <a:rPr lang="en-US" sz="3200" b="0">
                <a:latin typeface="+mj-lt"/>
              </a:rPr>
            </a:br>
            <a:r>
              <a:rPr lang="en-US" sz="3200" b="0">
                <a:latin typeface="+mj-lt"/>
              </a:rPr>
              <a:t>California, 2020</a:t>
            </a:r>
          </a:p>
        </p:txBody>
      </p:sp>
      <p:graphicFrame>
        <p:nvGraphicFramePr>
          <p:cNvPr id="2" name="Graph" descr="Ranking bar chart of 2020 congenital syphilis incidence rates (per 100,000 live births) with the highest rate in Yuba at 537.15 and the lowest non-zero in San Mateo at 12.89.  The 22 counties with no cases include &#10;Alpine, Amador, Calaveras, Colusa, Del Norte, Glenn, Inyo, Lassen, Marin, Mariposa, Modoc, Mono, Napa, Nevada, Plumas, San Benito, San Luis Obispo, Sierra, Siskiyou, Sonoma, Tehama, Trinity.  There were 16 counties above the overall state rate of 114.9.  In descending rate order, those counties were Yuba, Tuolumne, Shasta, Lake, San Joaquin, San Bernardino, El Dorado, Kings, Kern, Imperial, Stanislaus, Sutter, Merced, Fresno, Tulare, and Los Angeles."/>
          <p:cNvGraphicFramePr>
            <a:graphicFrameLocks noGrp="1" noChangeAspect="1"/>
          </p:cNvGraphicFramePr>
          <p:nvPr>
            <p:ph idx="1"/>
          </p:nvPr>
        </p:nvGraphicFramePr>
        <p:xfrm>
          <a:off x="168442" y="1546225"/>
          <a:ext cx="11798968"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D5CE6463-1575-4D32-A4EA-D41DD998A32F}"/>
              </a:ext>
            </a:extLst>
          </p:cNvPr>
          <p:cNvSpPr txBox="1">
            <a:spLocks noChangeArrowheads="1"/>
          </p:cNvSpPr>
          <p:nvPr/>
        </p:nvSpPr>
        <p:spPr bwMode="auto">
          <a:xfrm>
            <a:off x="4148889" y="6150742"/>
            <a:ext cx="38380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Excludes counties with no cases (22 counties in 2020).</a:t>
            </a:r>
          </a:p>
        </p:txBody>
      </p:sp>
      <p:sp>
        <p:nvSpPr>
          <p:cNvPr id="7" name="Footer">
            <a:extLst>
              <a:ext uri="{FF2B5EF4-FFF2-40B4-BE49-F238E27FC236}">
                <a16:creationId xmlns:a16="http://schemas.microsoft.com/office/drawing/2014/main" id="{9E8B87C3-11B7-495C-AB03-0780164343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97743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t>Congenital Syphilis, Cases by Vital Status and Presence of Signs/Symptoms, California, 2011–2020</a:t>
            </a:r>
          </a:p>
        </p:txBody>
      </p:sp>
      <p:graphicFrame>
        <p:nvGraphicFramePr>
          <p:cNvPr id="2" name="Graph" descr="2011-2020 area graph of congenital syphilis cases by vital status and presence of signs/symptoms&#10;•  Total Cases started at 46 in 2011, decreased to 33 in 2012, then increased to 483 in 2020&#10;•  Stillbirths or neonatal deaths ranged from 1 in 2011 to 31 in 2020&#10;•  Alive, signs/symptoms of CS (met infant criteria) ranged from 4 in 2011 to 60 in 2020&#10;•  Alive, no signs/symptoms of CS ranged from 41 in 2011 to 391 in 2020"/>
          <p:cNvGraphicFramePr>
            <a:graphicFrameLocks noGrp="1" noChangeAspect="1"/>
          </p:cNvGraphicFramePr>
          <p:nvPr>
            <p:ph idx="1"/>
          </p:nvPr>
        </p:nvGraphicFramePr>
        <p:xfrm>
          <a:off x="414338" y="1546225"/>
          <a:ext cx="1155307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2" name="Alive no signs Label">
            <a:extLst>
              <a:ext uri="{C183D7F6-B498-43B3-948B-1728B52AA6E4}">
                <adec:decorative xmlns:adec="http://schemas.microsoft.com/office/drawing/2017/decorative" val="1"/>
              </a:ext>
            </a:extLst>
          </p:cNvPr>
          <p:cNvSpPr txBox="1"/>
          <p:nvPr/>
        </p:nvSpPr>
        <p:spPr>
          <a:xfrm>
            <a:off x="10081505" y="3244334"/>
            <a:ext cx="20756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Alive, no signs of CS</a:t>
            </a:r>
          </a:p>
        </p:txBody>
      </p:sp>
      <p:sp>
        <p:nvSpPr>
          <p:cNvPr id="9" name="Alive signs Label">
            <a:extLst>
              <a:ext uri="{C183D7F6-B498-43B3-948B-1728B52AA6E4}">
                <adec:decorative xmlns:adec="http://schemas.microsoft.com/office/drawing/2017/decorative" val="1"/>
              </a:ext>
            </a:extLst>
          </p:cNvPr>
          <p:cNvSpPr txBox="1"/>
          <p:nvPr/>
        </p:nvSpPr>
        <p:spPr>
          <a:xfrm>
            <a:off x="10077502" y="4883031"/>
            <a:ext cx="1889908" cy="297517"/>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A7C9A"/>
                </a:solidFill>
                <a:effectLst/>
                <a:uLnTx/>
                <a:uFillTx/>
                <a:latin typeface="Calibri" panose="020F0502020204030204" pitchFamily="34" charset="0"/>
                <a:ea typeface="+mn-ea"/>
                <a:cs typeface="+mn-cs"/>
              </a:rPr>
              <a:t>Alive, signs of CS</a:t>
            </a:r>
          </a:p>
        </p:txBody>
      </p:sp>
      <p:sp>
        <p:nvSpPr>
          <p:cNvPr id="14" name="Stillbirths Label">
            <a:extLst>
              <a:ext uri="{C183D7F6-B498-43B3-948B-1728B52AA6E4}">
                <adec:decorative xmlns:adec="http://schemas.microsoft.com/office/drawing/2017/decorative" val="1"/>
              </a:ext>
            </a:extLst>
          </p:cNvPr>
          <p:cNvSpPr txBox="1"/>
          <p:nvPr/>
        </p:nvSpPr>
        <p:spPr>
          <a:xfrm>
            <a:off x="10077502" y="5188877"/>
            <a:ext cx="1889908" cy="489878"/>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E4770"/>
                </a:solidFill>
                <a:effectLst/>
                <a:uLnTx/>
                <a:uFillTx/>
                <a:latin typeface="Calibri" panose="020F0502020204030204" pitchFamily="34" charset="0"/>
                <a:ea typeface="+mn-ea"/>
                <a:cs typeface="+mn-cs"/>
              </a:rPr>
              <a:t>Stillbirth or Neonatal death</a:t>
            </a:r>
          </a:p>
        </p:txBody>
      </p:sp>
      <p:sp>
        <p:nvSpPr>
          <p:cNvPr id="10" name="Note"/>
          <p:cNvSpPr txBox="1">
            <a:spLocks noChangeArrowheads="1"/>
          </p:cNvSpPr>
          <p:nvPr/>
        </p:nvSpPr>
        <p:spPr bwMode="auto">
          <a:xfrm>
            <a:off x="2609193" y="5965782"/>
            <a:ext cx="7658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404813" marR="0" lvl="0" indent="-404813" algn="l" defTabSz="914400" rtl="0" eaLnBrk="1" fontAlgn="auto" latinLnBrk="0" hangingPunct="1">
              <a:lnSpc>
                <a:spcPct val="100000"/>
              </a:lnSpc>
              <a:spcBef>
                <a:spcPts val="0"/>
              </a:spcBef>
              <a:spcAft>
                <a:spcPts val="0"/>
              </a:spcAft>
              <a:buClrTx/>
              <a:buSzTx/>
              <a:buFontTx/>
              <a:buNone/>
              <a:tabLst>
                <a:tab pos="40322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Alive, no signs/symptoms includes alive with missing documentation on signs/symptoms.</a:t>
            </a:r>
          </a:p>
          <a:p>
            <a:pPr marL="404813" marR="0" lvl="0" indent="-404813" algn="l" defTabSz="914400" rtl="0" eaLnBrk="1" fontAlgn="auto" latinLnBrk="0" hangingPunct="1">
              <a:lnSpc>
                <a:spcPct val="100000"/>
              </a:lnSpc>
              <a:spcBef>
                <a:spcPts val="0"/>
              </a:spcBef>
              <a:spcAft>
                <a:spcPts val="0"/>
              </a:spcAft>
              <a:buClrTx/>
              <a:buSzTx/>
              <a:buFontTx/>
              <a:buNone/>
              <a:tabLst>
                <a:tab pos="40322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Of the 483 total cases in 2020, 390 alive with no signs, 62 alive with signs of CS, 31 stillbirth or neonatal death</a:t>
            </a:r>
          </a:p>
        </p:txBody>
      </p:sp>
      <p:sp>
        <p:nvSpPr>
          <p:cNvPr id="11" name="Footer">
            <a:extLst>
              <a:ext uri="{FF2B5EF4-FFF2-40B4-BE49-F238E27FC236}">
                <a16:creationId xmlns:a16="http://schemas.microsoft.com/office/drawing/2014/main" id="{770BF1E4-9892-4EC6-A0D6-F2FE4CB251E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84776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Stillbirths or Neonatal Deaths, California, 2011–2020</a:t>
            </a:r>
          </a:p>
        </p:txBody>
      </p:sp>
      <p:graphicFrame>
        <p:nvGraphicFramePr>
          <p:cNvPr id="2" name="Graph" descr="2011-2020 bar chart of congenital syphilis stillbirth case counts, ranging from 1 in 2011 to 23 in 2020"/>
          <p:cNvGraphicFramePr>
            <a:graphicFrameLocks noGrp="1" noChangeAspect="1"/>
          </p:cNvGraphicFramePr>
          <p:nvPr>
            <p:ph idx="1"/>
          </p:nvPr>
        </p:nvGraphicFramePr>
        <p:xfrm>
          <a:off x="256674"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a:extLst>
              <a:ext uri="{FF2B5EF4-FFF2-40B4-BE49-F238E27FC236}">
                <a16:creationId xmlns:a16="http://schemas.microsoft.com/office/drawing/2014/main" id="{5384F5F5-E601-467D-9D6B-708FB23B839C}"/>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80003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Stillbirths versus Live Birth Case Counts, </a:t>
            </a:r>
            <a:br>
              <a:rPr lang="en-US" sz="3200" b="0" dirty="0"/>
            </a:br>
            <a:r>
              <a:rPr lang="en-US" sz="3200" b="0" dirty="0"/>
              <a:t>California, 1990–2020</a:t>
            </a:r>
          </a:p>
        </p:txBody>
      </p:sp>
      <p:graphicFrame>
        <p:nvGraphicFramePr>
          <p:cNvPr id="2" name="Graph" descr="1990-2020 stacked bar chart of congenital syphilis stillbirth versus live birth case counts&#10;•  Live birth counts ranged from 695 in 1990 to a low of 32 in 2012, then increased to 460 in 2020&#10;•  Stillbirths counts started at 4 in 1998, decreased back to 0 in 2010, then increased to 23 in 2020&#10;"/>
          <p:cNvGraphicFramePr>
            <a:graphicFrameLocks noGrp="1" noChangeAspect="1"/>
          </p:cNvGraphicFramePr>
          <p:nvPr>
            <p:ph idx="1"/>
          </p:nvPr>
        </p:nvGraphicFramePr>
        <p:xfrm>
          <a:off x="256673"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a:extLst>
              <a:ext uri="{FF2B5EF4-FFF2-40B4-BE49-F238E27FC236}">
                <a16:creationId xmlns:a16="http://schemas.microsoft.com/office/drawing/2014/main" id="{953C5F14-0FEB-4871-8057-8A72EA6BD035}"/>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58680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Congenital Syphilis versus Female Primary &amp; Secondary Syphilis Incidence Rates, California, 1980</a:t>
            </a:r>
            <a:r>
              <a:rPr lang="en-US" sz="3200" b="0">
                <a:cs typeface="Arial" charset="0"/>
              </a:rPr>
              <a:t>–</a:t>
            </a:r>
            <a:r>
              <a:rPr lang="en-US" sz="3200" b="0"/>
              <a:t>2020</a:t>
            </a:r>
          </a:p>
        </p:txBody>
      </p:sp>
      <p:graphicFrame>
        <p:nvGraphicFramePr>
          <p:cNvPr id="2" name="Graph" descr="1980-2020 trendline graph of congenital syphilis rates versus female P&amp;S syphilis rates&#10;•  Congenital syphilis rates  (per 100,000 live births) continued to present increases and decreases, starting in 1980 at 6.0, increasing to 113.6 in 1990, decreasing to 6.6 in 2012, then increasing to 114.9 in 2020&#10;•  Female P&amp;S syphilis rates  (per 100,000 population) also presented increases and decreases, starting in 1980 at 4.3, increasing to 17.7 in 1987, decreasing to 0.2 in 2001, then increasing to 7.8 in 2020&#1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C5909397-CF24-4CD6-968F-81887F165356}"/>
              </a:ext>
            </a:extLst>
          </p:cNvPr>
          <p:cNvSpPr txBox="1">
            <a:spLocks noChangeArrowheads="1"/>
          </p:cNvSpPr>
          <p:nvPr/>
        </p:nvSpPr>
        <p:spPr bwMode="auto">
          <a:xfrm>
            <a:off x="3108961" y="6126480"/>
            <a:ext cx="48800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Incidence rates for congenital syphilis were per 100,000 live births.</a:t>
            </a:r>
          </a:p>
        </p:txBody>
      </p:sp>
      <p:sp>
        <p:nvSpPr>
          <p:cNvPr id="7" name="Footer">
            <a:extLst>
              <a:ext uri="{FF2B5EF4-FFF2-40B4-BE49-F238E27FC236}">
                <a16:creationId xmlns:a16="http://schemas.microsoft.com/office/drawing/2014/main" id="{F8EF21DA-B31D-4E3E-83B7-44E4A64D5FA1}"/>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895230618"/>
      </p:ext>
    </p:extLst>
  </p:cSld>
  <p:clrMapOvr>
    <a:masterClrMapping/>
  </p:clrMapOvr>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PublishingExpirationDate xmlns="http://schemas.microsoft.com/sharepoint/v3" xsi:nil="true"/>
    <TaxCatchAll xmlns="a48324c4-7d20-48d3-8188-32763737222b">
      <Value>97</Value>
    </TaxCatchAll>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2DAFC79D-DD19-46EB-BE4D-D4959626EA7D}"/>
</file>

<file path=customXml/itemProps2.xml><?xml version="1.0" encoding="utf-8"?>
<ds:datastoreItem xmlns:ds="http://schemas.openxmlformats.org/officeDocument/2006/customXml" ds:itemID="{6D881237-63B8-47A0-8A53-E69C40EC36CD}"/>
</file>

<file path=customXml/itemProps3.xml><?xml version="1.0" encoding="utf-8"?>
<ds:datastoreItem xmlns:ds="http://schemas.openxmlformats.org/officeDocument/2006/customXml" ds:itemID="{252C9BBC-D867-45C9-813A-998B0DDAF097}"/>
</file>

<file path=docProps/app.xml><?xml version="1.0" encoding="utf-8"?>
<Properties xmlns="http://schemas.openxmlformats.org/officeDocument/2006/extended-properties" xmlns:vt="http://schemas.openxmlformats.org/officeDocument/2006/docPropsVTypes">
  <TotalTime>1</TotalTime>
  <Words>909</Words>
  <Application>Microsoft Office PowerPoint</Application>
  <PresentationFormat>Widescreen</PresentationFormat>
  <Paragraphs>107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Bahnschrift SemiBold SemiConden</vt:lpstr>
      <vt:lpstr>Calibri</vt:lpstr>
      <vt:lpstr>Tw Cen MT</vt:lpstr>
      <vt:lpstr>1_Office Theme</vt:lpstr>
      <vt:lpstr>Congenital Syphilis</vt:lpstr>
      <vt:lpstr>Congenital Syphilis, California Incidence Rates, 1940–2020</vt:lpstr>
      <vt:lpstr>Congenital Syphilis, California versus United States Incidence Rates,  1963–2020</vt:lpstr>
      <vt:lpstr>Congenital Syphilis, Case Counts and Incidence Rates by County,  California, 2020</vt:lpstr>
      <vt:lpstr>Congenital Syphilis, Ranked Incidence Rates by County,  California, 2020</vt:lpstr>
      <vt:lpstr>Congenital Syphilis, Cases by Vital Status and Presence of Signs/Symptoms, California, 2011–2020</vt:lpstr>
      <vt:lpstr>Congenital Syphilis Stillbirths or Neonatal Deaths, California, 2011–2020</vt:lpstr>
      <vt:lpstr>Congenital Syphilis, Stillbirths versus Live Birth Case Counts,  California, 1990–2020</vt:lpstr>
      <vt:lpstr>Congenital Syphilis versus Female Primary &amp; Secondary Syphilis Incidence Rates, California, 1980–2020</vt:lpstr>
      <vt:lpstr>Early Syphilis* Incidence Rates among Females of Childbearing Age (15-44) &amp; Congenital Syphilis Incidence Rates, by County, California, 2020</vt:lpstr>
      <vt:lpstr>Congenital Syphilis Cases and Childbearing Age (15-44) Female Early Syphilis* Incidence Rates, California, 2011–2020</vt:lpstr>
      <vt:lpstr>Congenital Syphilis Cases and Childbearing Age (15-44) Female Syphilis (all stages*) Incidence Rates, California, 2011–2020</vt:lpstr>
      <vt:lpstr>Congenital Syphilis Cases and Female Early Syphilis* Cases by Pregnancy Status, California, 2011–2020</vt:lpstr>
      <vt:lpstr>Congenital Syphilis Cases and Female Syphilis (all stages*) Cases by Pregnancy Status, California, 2011–2020</vt:lpstr>
      <vt:lpstr>Congenital Syphilis Cases and Females of Childbearing Age (15-44) Early Syphilis* Cases by Pregnancy Status, California, 2011–2020</vt:lpstr>
      <vt:lpstr>Congenital Syphilis Cases and Females of Childbearing Age (15-44) Syphilis* Cases by Pregnancy Status, California, 2011–2020</vt:lpstr>
      <vt:lpstr>Female Early Syphilis* and Congenital Syphilis Cases California, 2011–2020</vt:lpstr>
      <vt:lpstr>Female Syphilis (all stages*) and Congenital Syphilis Cases California, 2011–2020</vt:lpstr>
      <vt:lpstr>Congenital Syphilis, Incidence Rates by Race/Ethnicity of Mother California, 2011–2020</vt:lpstr>
      <vt:lpstr>Congenital Syphilis, Case Counts and Incidence Rates by Race/Ethnicity of Mother, California,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STD Data Syphilis Congenital Slides</dc:title>
  <dc:creator/>
  <cp:lastModifiedBy>Arenz, Nicole@CDPH</cp:lastModifiedBy>
  <cp:revision>1</cp:revision>
  <dcterms:created xsi:type="dcterms:W3CDTF">2023-01-13T00:27:13Z</dcterms:created>
  <dcterms:modified xsi:type="dcterms:W3CDTF">2023-01-13T00:29:04Z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 (United States)|25e340a5-d50c-48d7-adc0-a905fb7bff5c</vt:lpwstr>
  </property>
  <property fmtid="{D5CDD505-2E9C-101B-9397-08002B2CF9AE}" pid="4" name="Topic">
    <vt:lpwstr/>
  </property>
  <property fmtid="{D5CDD505-2E9C-101B-9397-08002B2CF9AE}" pid="5" name="CDPH Audience">
    <vt:lpwstr/>
  </property>
  <property fmtid="{D5CDD505-2E9C-101B-9397-08002B2CF9AE}" pid="6" name="Program">
    <vt:lpwstr/>
  </property>
</Properties>
</file>