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harts/chart16.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30.xml" ContentType="application/vnd.openxmlformats-officedocument.drawingml.chart+xml"/>
  <Override PartName="/ppt/charts/chart28.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27.xml" ContentType="application/vnd.openxmlformats-officedocument.drawingml.chart+xml"/>
  <Override PartName="/ppt/charts/chart33.xml" ContentType="application/vnd.openxmlformats-officedocument.drawingml.chart+xml"/>
  <Override PartName="/ppt/charts/chart26.xml" ContentType="application/vnd.openxmlformats-officedocument.drawingml.chart+xml"/>
  <Override PartName="/ppt/charts/chart29.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3.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charts/chart18.xml" ContentType="application/vnd.openxmlformats-officedocument.drawingml.chart+xml"/>
  <Override PartName="/ppt/charts/chart17.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1206" r:id="rId2"/>
    <p:sldId id="323" r:id="rId3"/>
    <p:sldId id="1207" r:id="rId4"/>
    <p:sldId id="1208" r:id="rId5"/>
    <p:sldId id="1209" r:id="rId6"/>
    <p:sldId id="1210" r:id="rId7"/>
    <p:sldId id="1215" r:id="rId8"/>
    <p:sldId id="1211" r:id="rId9"/>
    <p:sldId id="1212" r:id="rId10"/>
    <p:sldId id="1213" r:id="rId11"/>
    <p:sldId id="1214" r:id="rId12"/>
    <p:sldId id="1216" r:id="rId13"/>
    <p:sldId id="1217" r:id="rId14"/>
    <p:sldId id="1218" r:id="rId15"/>
    <p:sldId id="1219" r:id="rId16"/>
    <p:sldId id="1220" r:id="rId17"/>
    <p:sldId id="1221" r:id="rId18"/>
    <p:sldId id="1222" r:id="rId19"/>
    <p:sldId id="1317" r:id="rId20"/>
    <p:sldId id="1318" r:id="rId21"/>
    <p:sldId id="1225" r:id="rId22"/>
    <p:sldId id="1226" r:id="rId23"/>
    <p:sldId id="357" r:id="rId24"/>
    <p:sldId id="1227" r:id="rId25"/>
    <p:sldId id="807" r:id="rId26"/>
    <p:sldId id="1228" r:id="rId27"/>
    <p:sldId id="1229" r:id="rId28"/>
    <p:sldId id="12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3292680287755"/>
          <c:y val="6.2921348314606745E-2"/>
          <c:w val="0.84781960558817071"/>
          <c:h val="0.80715025271522578"/>
        </c:manualLayout>
      </c:layout>
      <c:lineChart>
        <c:grouping val="standard"/>
        <c:varyColors val="0"/>
        <c:ser>
          <c:idx val="0"/>
          <c:order val="0"/>
          <c:tx>
            <c:strRef>
              <c:f>Sheet1!$A$1</c:f>
              <c:strCache>
                <c:ptCount val="1"/>
                <c:pt idx="0">
                  <c:v>Year</c:v>
                </c:pt>
              </c:strCache>
            </c:strRef>
          </c:tx>
          <c:spPr>
            <a:ln w="31750">
              <a:solidFill>
                <a:srgbClr val="0000FF"/>
              </a:solidFill>
              <a:prstDash val="solid"/>
            </a:ln>
          </c:spPr>
          <c:marker>
            <c:symbol val="none"/>
          </c:marker>
          <c:cat>
            <c:numRef>
              <c:f>Sheet1!$A$2:$A$109</c:f>
              <c:numCache>
                <c:formatCode>General</c:formatCode>
                <c:ptCount val="108"/>
                <c:pt idx="0">
                  <c:v>1913</c:v>
                </c:pt>
                <c:pt idx="7">
                  <c:v>1920</c:v>
                </c:pt>
                <c:pt idx="17">
                  <c:v>1930</c:v>
                </c:pt>
                <c:pt idx="27">
                  <c:v>1940</c:v>
                </c:pt>
                <c:pt idx="37">
                  <c:v>1950</c:v>
                </c:pt>
                <c:pt idx="47">
                  <c:v>1960</c:v>
                </c:pt>
                <c:pt idx="57">
                  <c:v>1970</c:v>
                </c:pt>
                <c:pt idx="67">
                  <c:v>1980</c:v>
                </c:pt>
                <c:pt idx="77">
                  <c:v>1990</c:v>
                </c:pt>
                <c:pt idx="87">
                  <c:v>2000</c:v>
                </c:pt>
                <c:pt idx="97">
                  <c:v>2010</c:v>
                </c:pt>
                <c:pt idx="107">
                  <c:v>2020</c:v>
                </c:pt>
              </c:numCache>
            </c:numRef>
          </c:cat>
          <c:val>
            <c:numRef>
              <c:f>Sheet1!$A$2:$A$108</c:f>
              <c:numCache>
                <c:formatCode>General</c:formatCode>
                <c:ptCount val="107"/>
                <c:pt idx="0">
                  <c:v>1913</c:v>
                </c:pt>
                <c:pt idx="7">
                  <c:v>1920</c:v>
                </c:pt>
                <c:pt idx="17">
                  <c:v>1930</c:v>
                </c:pt>
                <c:pt idx="27">
                  <c:v>1940</c:v>
                </c:pt>
                <c:pt idx="37">
                  <c:v>1950</c:v>
                </c:pt>
                <c:pt idx="47">
                  <c:v>1960</c:v>
                </c:pt>
                <c:pt idx="57">
                  <c:v>1970</c:v>
                </c:pt>
                <c:pt idx="67">
                  <c:v>1980</c:v>
                </c:pt>
                <c:pt idx="77">
                  <c:v>1990</c:v>
                </c:pt>
                <c:pt idx="87">
                  <c:v>2000</c:v>
                </c:pt>
                <c:pt idx="97">
                  <c:v>2010</c:v>
                </c:pt>
              </c:numCache>
            </c:numRef>
          </c:val>
          <c:smooth val="0"/>
          <c:extLst>
            <c:ext xmlns:c16="http://schemas.microsoft.com/office/drawing/2014/chart" uri="{C3380CC4-5D6E-409C-BE32-E72D297353CC}">
              <c16:uniqueId val="{00000000-24DF-42C2-AED6-01A499242E16}"/>
            </c:ext>
          </c:extLst>
        </c:ser>
        <c:ser>
          <c:idx val="1"/>
          <c:order val="1"/>
          <c:tx>
            <c:strRef>
              <c:f>Sheet1!$B$1</c:f>
              <c:strCache>
                <c:ptCount val="1"/>
                <c:pt idx="0">
                  <c:v>California</c:v>
                </c:pt>
              </c:strCache>
            </c:strRef>
          </c:tx>
          <c:spPr>
            <a:ln w="50800">
              <a:solidFill>
                <a:srgbClr val="068190"/>
              </a:solidFill>
            </a:ln>
          </c:spPr>
          <c:marker>
            <c:symbol val="none"/>
          </c:marker>
          <c:cat>
            <c:numRef>
              <c:f>Sheet1!$A$2:$A$109</c:f>
              <c:numCache>
                <c:formatCode>General</c:formatCode>
                <c:ptCount val="108"/>
                <c:pt idx="0">
                  <c:v>1913</c:v>
                </c:pt>
                <c:pt idx="7">
                  <c:v>1920</c:v>
                </c:pt>
                <c:pt idx="17">
                  <c:v>1930</c:v>
                </c:pt>
                <c:pt idx="27">
                  <c:v>1940</c:v>
                </c:pt>
                <c:pt idx="37">
                  <c:v>1950</c:v>
                </c:pt>
                <c:pt idx="47">
                  <c:v>1960</c:v>
                </c:pt>
                <c:pt idx="57">
                  <c:v>1970</c:v>
                </c:pt>
                <c:pt idx="67">
                  <c:v>1980</c:v>
                </c:pt>
                <c:pt idx="77">
                  <c:v>1990</c:v>
                </c:pt>
                <c:pt idx="87">
                  <c:v>2000</c:v>
                </c:pt>
                <c:pt idx="97">
                  <c:v>2010</c:v>
                </c:pt>
                <c:pt idx="107">
                  <c:v>2020</c:v>
                </c:pt>
              </c:numCache>
            </c:numRef>
          </c:cat>
          <c:val>
            <c:numRef>
              <c:f>Sheet1!$B$2:$B$109</c:f>
              <c:numCache>
                <c:formatCode>General</c:formatCode>
                <c:ptCount val="108"/>
                <c:pt idx="0">
                  <c:v>4.3</c:v>
                </c:pt>
                <c:pt idx="1">
                  <c:v>16.5</c:v>
                </c:pt>
                <c:pt idx="2">
                  <c:v>23.7</c:v>
                </c:pt>
                <c:pt idx="3">
                  <c:v>35.5</c:v>
                </c:pt>
                <c:pt idx="4">
                  <c:v>95.2</c:v>
                </c:pt>
                <c:pt idx="5">
                  <c:v>142.9</c:v>
                </c:pt>
                <c:pt idx="6">
                  <c:v>135.5</c:v>
                </c:pt>
                <c:pt idx="7">
                  <c:v>150</c:v>
                </c:pt>
                <c:pt idx="8">
                  <c:v>125.4</c:v>
                </c:pt>
                <c:pt idx="9">
                  <c:v>127.3</c:v>
                </c:pt>
                <c:pt idx="10">
                  <c:v>135.9</c:v>
                </c:pt>
                <c:pt idx="11">
                  <c:v>119.3</c:v>
                </c:pt>
                <c:pt idx="12">
                  <c:v>116.3</c:v>
                </c:pt>
                <c:pt idx="13">
                  <c:v>114.8</c:v>
                </c:pt>
                <c:pt idx="14">
                  <c:v>105.4</c:v>
                </c:pt>
                <c:pt idx="15">
                  <c:v>105.7</c:v>
                </c:pt>
                <c:pt idx="16">
                  <c:v>106</c:v>
                </c:pt>
                <c:pt idx="17">
                  <c:v>122.7</c:v>
                </c:pt>
                <c:pt idx="18">
                  <c:v>139.5</c:v>
                </c:pt>
                <c:pt idx="19">
                  <c:v>147.6</c:v>
                </c:pt>
                <c:pt idx="20">
                  <c:v>131.1</c:v>
                </c:pt>
                <c:pt idx="21">
                  <c:v>172.7</c:v>
                </c:pt>
                <c:pt idx="22">
                  <c:v>188.6</c:v>
                </c:pt>
                <c:pt idx="23">
                  <c:v>191.4</c:v>
                </c:pt>
                <c:pt idx="24">
                  <c:v>261.60000000000002</c:v>
                </c:pt>
                <c:pt idx="25">
                  <c:v>245.8</c:v>
                </c:pt>
                <c:pt idx="26">
                  <c:v>243.9</c:v>
                </c:pt>
                <c:pt idx="27">
                  <c:v>281.33648802361876</c:v>
                </c:pt>
                <c:pt idx="28">
                  <c:v>222.44023766754179</c:v>
                </c:pt>
                <c:pt idx="29">
                  <c:v>160.41370394311571</c:v>
                </c:pt>
                <c:pt idx="30">
                  <c:v>172.01975076416647</c:v>
                </c:pt>
                <c:pt idx="31">
                  <c:v>227.6690888764673</c:v>
                </c:pt>
                <c:pt idx="32">
                  <c:v>296.10445205479454</c:v>
                </c:pt>
                <c:pt idx="33">
                  <c:v>349.03232555706666</c:v>
                </c:pt>
                <c:pt idx="34">
                  <c:v>329.49552481692433</c:v>
                </c:pt>
                <c:pt idx="35">
                  <c:v>265.96780604133545</c:v>
                </c:pt>
                <c:pt idx="36">
                  <c:v>213.08890393731258</c:v>
                </c:pt>
                <c:pt idx="37">
                  <c:v>173.75413308410376</c:v>
                </c:pt>
                <c:pt idx="38">
                  <c:v>153.83647798742138</c:v>
                </c:pt>
                <c:pt idx="39">
                  <c:v>135.94260182161884</c:v>
                </c:pt>
                <c:pt idx="40">
                  <c:v>132.88984381456078</c:v>
                </c:pt>
                <c:pt idx="41">
                  <c:v>127.92202604457937</c:v>
                </c:pt>
                <c:pt idx="42">
                  <c:v>113.01907105505998</c:v>
                </c:pt>
                <c:pt idx="43">
                  <c:v>112.99609748913925</c:v>
                </c:pt>
                <c:pt idx="44">
                  <c:v>110.59462509698808</c:v>
                </c:pt>
                <c:pt idx="45">
                  <c:v>128.40377179295842</c:v>
                </c:pt>
                <c:pt idx="46">
                  <c:v>112.74856096284668</c:v>
                </c:pt>
                <c:pt idx="47">
                  <c:v>121.26331715312362</c:v>
                </c:pt>
                <c:pt idx="48">
                  <c:v>140.01340482573727</c:v>
                </c:pt>
                <c:pt idx="49">
                  <c:v>159.08795941242406</c:v>
                </c:pt>
                <c:pt idx="50">
                  <c:v>181.54592127780947</c:v>
                </c:pt>
                <c:pt idx="51">
                  <c:v>198.04726506157772</c:v>
                </c:pt>
                <c:pt idx="52">
                  <c:v>225.03791161178509</c:v>
                </c:pt>
                <c:pt idx="53">
                  <c:v>250.11417343741704</c:v>
                </c:pt>
                <c:pt idx="54">
                  <c:v>317.13664359807456</c:v>
                </c:pt>
                <c:pt idx="55">
                  <c:v>391.09715932482504</c:v>
                </c:pt>
                <c:pt idx="56">
                  <c:v>456.1882429208851</c:v>
                </c:pt>
                <c:pt idx="57">
                  <c:v>523.5974360509914</c:v>
                </c:pt>
                <c:pt idx="58">
                  <c:v>505.27867885579474</c:v>
                </c:pt>
                <c:pt idx="59">
                  <c:v>490.67767792081611</c:v>
                </c:pt>
                <c:pt idx="60">
                  <c:v>470.77822503354417</c:v>
                </c:pt>
                <c:pt idx="61">
                  <c:v>465.87162896141314</c:v>
                </c:pt>
                <c:pt idx="62">
                  <c:v>566.09091331197476</c:v>
                </c:pt>
                <c:pt idx="63">
                  <c:v>573.66309550945982</c:v>
                </c:pt>
                <c:pt idx="64">
                  <c:v>567.19463087248323</c:v>
                </c:pt>
                <c:pt idx="65">
                  <c:v>595.94991024125397</c:v>
                </c:pt>
                <c:pt idx="66">
                  <c:v>586.81143840034406</c:v>
                </c:pt>
                <c:pt idx="67">
                  <c:v>574.13200375766303</c:v>
                </c:pt>
                <c:pt idx="68">
                  <c:v>526.08534475656973</c:v>
                </c:pt>
                <c:pt idx="69">
                  <c:v>442.89457770610761</c:v>
                </c:pt>
                <c:pt idx="70">
                  <c:v>426.51458341555826</c:v>
                </c:pt>
                <c:pt idx="71">
                  <c:v>426.89804772234271</c:v>
                </c:pt>
                <c:pt idx="72">
                  <c:v>444.62232232671641</c:v>
                </c:pt>
                <c:pt idx="73">
                  <c:v>432.10758009367856</c:v>
                </c:pt>
                <c:pt idx="74">
                  <c:v>345.91580720182588</c:v>
                </c:pt>
                <c:pt idx="75">
                  <c:v>284.25221992361946</c:v>
                </c:pt>
                <c:pt idx="76">
                  <c:v>242.24742027909718</c:v>
                </c:pt>
                <c:pt idx="77" formatCode="0.0">
                  <c:v>181.2897304644525</c:v>
                </c:pt>
                <c:pt idx="78" formatCode="0.0">
                  <c:v>144.79982664994452</c:v>
                </c:pt>
                <c:pt idx="79" formatCode="0.0">
                  <c:v>123.21793877814574</c:v>
                </c:pt>
                <c:pt idx="80" formatCode="0.0">
                  <c:v>100.41137591942768</c:v>
                </c:pt>
                <c:pt idx="81" formatCode="0.0">
                  <c:v>92.758796302579668</c:v>
                </c:pt>
                <c:pt idx="82" formatCode="0.0">
                  <c:v>76.845108151819289</c:v>
                </c:pt>
                <c:pt idx="83" formatCode="0.0">
                  <c:v>58.098517189433387</c:v>
                </c:pt>
                <c:pt idx="84" formatCode="0.0">
                  <c:v>56.771696537294623</c:v>
                </c:pt>
                <c:pt idx="85" formatCode="0.0">
                  <c:v>59.489456916335733</c:v>
                </c:pt>
                <c:pt idx="86" formatCode="0.0">
                  <c:v>55.843205108282618</c:v>
                </c:pt>
                <c:pt idx="87" formatCode="0.0">
                  <c:v>64.051368150223368</c:v>
                </c:pt>
                <c:pt idx="88" formatCode="0.0">
                  <c:v>67.467835502609447</c:v>
                </c:pt>
                <c:pt idx="89" formatCode="0.0">
                  <c:v>70.61593455203446</c:v>
                </c:pt>
                <c:pt idx="90" formatCode="0.0">
                  <c:v>72.598977849795276</c:v>
                </c:pt>
                <c:pt idx="91" formatCode="0.0">
                  <c:v>85.254944617570132</c:v>
                </c:pt>
                <c:pt idx="92" formatCode="0.0">
                  <c:v>94.757394781054259</c:v>
                </c:pt>
                <c:pt idx="93" formatCode="0.0">
                  <c:v>93.304731653439859</c:v>
                </c:pt>
                <c:pt idx="94" formatCode="0.0">
                  <c:v>85.329253141417382</c:v>
                </c:pt>
                <c:pt idx="95" formatCode="0.0">
                  <c:v>69.163355918574624</c:v>
                </c:pt>
                <c:pt idx="96" formatCode="0.0">
                  <c:v>64.759467839052803</c:v>
                </c:pt>
                <c:pt idx="97" formatCode="0.0">
                  <c:v>71.833555106923669</c:v>
                </c:pt>
                <c:pt idx="98" formatCode="0.0">
                  <c:v>72.746373497447124</c:v>
                </c:pt>
                <c:pt idx="99" formatCode="0.0">
                  <c:v>88.613190571342287</c:v>
                </c:pt>
                <c:pt idx="100" formatCode="0.0">
                  <c:v>99.848462485803935</c:v>
                </c:pt>
                <c:pt idx="101" formatCode="0.0">
                  <c:v>116.00634346796262</c:v>
                </c:pt>
                <c:pt idx="102" formatCode="0.0">
                  <c:v>138.85157020432243</c:v>
                </c:pt>
                <c:pt idx="103" formatCode="0.0">
                  <c:v>164.427682758841</c:v>
                </c:pt>
                <c:pt idx="104" formatCode="0.0">
                  <c:v>190.56467932505799</c:v>
                </c:pt>
                <c:pt idx="105" formatCode="0.0">
                  <c:v>200.04613521297733</c:v>
                </c:pt>
                <c:pt idx="106" formatCode="0.0">
                  <c:v>202.67751006980549</c:v>
                </c:pt>
                <c:pt idx="107" formatCode="0.0">
                  <c:v>195.62158852130133</c:v>
                </c:pt>
              </c:numCache>
            </c:numRef>
          </c:val>
          <c:smooth val="0"/>
          <c:extLst>
            <c:ext xmlns:c16="http://schemas.microsoft.com/office/drawing/2014/chart" uri="{C3380CC4-5D6E-409C-BE32-E72D297353CC}">
              <c16:uniqueId val="{00000001-24DF-42C2-AED6-01A499242E16}"/>
            </c:ext>
          </c:extLst>
        </c:ser>
        <c:dLbls>
          <c:showLegendKey val="0"/>
          <c:showVal val="0"/>
          <c:showCatName val="0"/>
          <c:showSerName val="0"/>
          <c:showPercent val="0"/>
          <c:showBubbleSize val="0"/>
        </c:dLbls>
        <c:smooth val="0"/>
        <c:axId val="118052352"/>
        <c:axId val="118054272"/>
      </c:lineChart>
      <c:catAx>
        <c:axId val="118052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244389027431426"/>
              <c:y val="0.93483146067415734"/>
            </c:manualLayout>
          </c:layout>
          <c:overlay val="0"/>
          <c:spPr>
            <a:noFill/>
            <a:ln w="26888">
              <a:noFill/>
            </a:ln>
          </c:spPr>
        </c:title>
        <c:numFmt formatCode="General" sourceLinked="1"/>
        <c:majorTickMark val="out"/>
        <c:minorTickMark val="none"/>
        <c:tickLblPos val="nextTo"/>
        <c:spPr>
          <a:ln w="13444">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18054272"/>
        <c:crosses val="autoZero"/>
        <c:auto val="1"/>
        <c:lblAlgn val="ctr"/>
        <c:lblOffset val="30"/>
        <c:tickLblSkip val="1"/>
        <c:tickMarkSkip val="1"/>
        <c:noMultiLvlLbl val="0"/>
      </c:catAx>
      <c:valAx>
        <c:axId val="118054272"/>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6209476309226933E-2"/>
              <c:y val="0.2292134831460674"/>
            </c:manualLayout>
          </c:layout>
          <c:overlay val="0"/>
          <c:spPr>
            <a:noFill/>
            <a:ln w="26888">
              <a:noFill/>
            </a:ln>
          </c:spPr>
        </c:title>
        <c:numFmt formatCode="#,##0" sourceLinked="0"/>
        <c:majorTickMark val="out"/>
        <c:minorTickMark val="none"/>
        <c:tickLblPos val="nextTo"/>
        <c:spPr>
          <a:ln w="13444">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8052352"/>
        <c:crosses val="autoZero"/>
        <c:crossBetween val="midCat"/>
        <c:majorUnit val="200"/>
        <c:minorUnit val="200"/>
      </c:valAx>
      <c:spPr>
        <a:noFill/>
        <a:ln w="26888">
          <a:noFill/>
        </a:ln>
      </c:spPr>
    </c:plotArea>
    <c:plotVisOnly val="1"/>
    <c:dispBlanksAs val="gap"/>
    <c:showDLblsOverMax val="0"/>
  </c:chart>
  <c:spPr>
    <a:noFill/>
    <a:ln>
      <a:noFill/>
    </a:ln>
  </c:spPr>
  <c:txPr>
    <a:bodyPr/>
    <a:lstStyle/>
    <a:p>
      <a:pPr>
        <a:defRPr sz="1905"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Central Inland</a:t>
            </a:r>
          </a:p>
        </c:rich>
      </c:tx>
      <c:layout>
        <c:manualLayout>
          <c:xMode val="edge"/>
          <c:yMode val="edge"/>
          <c:x val="0.41093474426807758"/>
          <c:y val="2.0253164556962026E-2"/>
        </c:manualLayout>
      </c:layout>
      <c:overlay val="0"/>
      <c:spPr>
        <a:solidFill>
          <a:srgbClr val="F08D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1406</c:v>
                </c:pt>
                <c:pt idx="1">
                  <c:v>2057</c:v>
                </c:pt>
                <c:pt idx="2">
                  <c:v>2800</c:v>
                </c:pt>
                <c:pt idx="3">
                  <c:v>3001</c:v>
                </c:pt>
                <c:pt idx="4">
                  <c:v>3573</c:v>
                </c:pt>
                <c:pt idx="5">
                  <c:v>3832</c:v>
                </c:pt>
                <c:pt idx="6">
                  <c:v>4471</c:v>
                </c:pt>
                <c:pt idx="7">
                  <c:v>4656</c:v>
                </c:pt>
                <c:pt idx="8">
                  <c:v>4952</c:v>
                </c:pt>
                <c:pt idx="9">
                  <c:v>4736</c:v>
                </c:pt>
              </c:numCache>
            </c:numRef>
          </c:val>
          <c:extLst>
            <c:ext xmlns:c16="http://schemas.microsoft.com/office/drawing/2014/chart" uri="{C3380CC4-5D6E-409C-BE32-E72D297353CC}">
              <c16:uniqueId val="{00000000-B88B-4FC6-AB7B-7ED6F0194128}"/>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1711</c:v>
                </c:pt>
                <c:pt idx="1">
                  <c:v>2222</c:v>
                </c:pt>
                <c:pt idx="2">
                  <c:v>2732</c:v>
                </c:pt>
                <c:pt idx="3">
                  <c:v>2776</c:v>
                </c:pt>
                <c:pt idx="4">
                  <c:v>3203</c:v>
                </c:pt>
                <c:pt idx="5">
                  <c:v>3438</c:v>
                </c:pt>
                <c:pt idx="6">
                  <c:v>3815</c:v>
                </c:pt>
                <c:pt idx="7">
                  <c:v>4105</c:v>
                </c:pt>
                <c:pt idx="8">
                  <c:v>4655</c:v>
                </c:pt>
                <c:pt idx="9">
                  <c:v>4506</c:v>
                </c:pt>
              </c:numCache>
            </c:numRef>
          </c:val>
          <c:extLst>
            <c:ext xmlns:c16="http://schemas.microsoft.com/office/drawing/2014/chart" uri="{C3380CC4-5D6E-409C-BE32-E72D297353CC}">
              <c16:uniqueId val="{00000001-B88B-4FC6-AB7B-7ED6F0194128}"/>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0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
        <c:minorUnit val="2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Northern</a:t>
            </a:r>
          </a:p>
        </c:rich>
      </c:tx>
      <c:layout>
        <c:manualLayout>
          <c:xMode val="edge"/>
          <c:yMode val="edge"/>
          <c:x val="0.41093474426807758"/>
          <c:y val="2.0253164556962026E-2"/>
        </c:manualLayout>
      </c:layout>
      <c:overlay val="0"/>
      <c:spPr>
        <a:solidFill>
          <a:srgbClr val="C364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144</c:v>
                </c:pt>
                <c:pt idx="1">
                  <c:v>215</c:v>
                </c:pt>
                <c:pt idx="2">
                  <c:v>455</c:v>
                </c:pt>
                <c:pt idx="3">
                  <c:v>640</c:v>
                </c:pt>
                <c:pt idx="4">
                  <c:v>769</c:v>
                </c:pt>
                <c:pt idx="5">
                  <c:v>860</c:v>
                </c:pt>
                <c:pt idx="6">
                  <c:v>892</c:v>
                </c:pt>
                <c:pt idx="7">
                  <c:v>965</c:v>
                </c:pt>
                <c:pt idx="8">
                  <c:v>1059</c:v>
                </c:pt>
                <c:pt idx="9">
                  <c:v>1073</c:v>
                </c:pt>
              </c:numCache>
            </c:numRef>
          </c:val>
          <c:extLst>
            <c:ext xmlns:c16="http://schemas.microsoft.com/office/drawing/2014/chart" uri="{C3380CC4-5D6E-409C-BE32-E72D297353CC}">
              <c16:uniqueId val="{00000000-F2CF-40E0-8E9C-40D36AE88560}"/>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155</c:v>
                </c:pt>
                <c:pt idx="1">
                  <c:v>291</c:v>
                </c:pt>
                <c:pt idx="2">
                  <c:v>434</c:v>
                </c:pt>
                <c:pt idx="3">
                  <c:v>649</c:v>
                </c:pt>
                <c:pt idx="4">
                  <c:v>789</c:v>
                </c:pt>
                <c:pt idx="5">
                  <c:v>790</c:v>
                </c:pt>
                <c:pt idx="6">
                  <c:v>798</c:v>
                </c:pt>
                <c:pt idx="7">
                  <c:v>892</c:v>
                </c:pt>
                <c:pt idx="8">
                  <c:v>1081</c:v>
                </c:pt>
                <c:pt idx="9">
                  <c:v>949</c:v>
                </c:pt>
              </c:numCache>
            </c:numRef>
          </c:val>
          <c:extLst>
            <c:ext xmlns:c16="http://schemas.microsoft.com/office/drawing/2014/chart" uri="{C3380CC4-5D6E-409C-BE32-E72D297353CC}">
              <c16:uniqueId val="{00000001-F2CF-40E0-8E9C-40D36AE88560}"/>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25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1.984126984126984E-2"/>
              <c:y val="0.109846995441359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
        <c:minorUnit val="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Central</a:t>
            </a:r>
            <a:r>
              <a:rPr lang="en-US" sz="1200" baseline="0">
                <a:solidFill>
                  <a:schemeClr val="tx1"/>
                </a:solidFill>
                <a:latin typeface="Calibri" panose="020F0502020204030204" pitchFamily="34" charset="0"/>
              </a:rPr>
              <a:t> Coast</a:t>
            </a:r>
            <a:endParaRPr lang="en-US" sz="1200">
              <a:solidFill>
                <a:schemeClr val="tx1"/>
              </a:solidFill>
              <a:latin typeface="Calibri" panose="020F0502020204030204" pitchFamily="34" charset="0"/>
            </a:endParaRPr>
          </a:p>
        </c:rich>
      </c:tx>
      <c:layout>
        <c:manualLayout>
          <c:xMode val="edge"/>
          <c:yMode val="edge"/>
          <c:x val="0.41093474426807758"/>
          <c:y val="2.0253164556962026E-2"/>
        </c:manualLayout>
      </c:layout>
      <c:overlay val="0"/>
      <c:spPr>
        <a:solidFill>
          <a:srgbClr val="677D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276</c:v>
                </c:pt>
                <c:pt idx="1">
                  <c:v>499</c:v>
                </c:pt>
                <c:pt idx="2">
                  <c:v>522</c:v>
                </c:pt>
                <c:pt idx="3">
                  <c:v>727</c:v>
                </c:pt>
                <c:pt idx="4">
                  <c:v>979</c:v>
                </c:pt>
                <c:pt idx="5">
                  <c:v>1000</c:v>
                </c:pt>
                <c:pt idx="6">
                  <c:v>1194</c:v>
                </c:pt>
                <c:pt idx="7">
                  <c:v>1277</c:v>
                </c:pt>
                <c:pt idx="8">
                  <c:v>1259</c:v>
                </c:pt>
                <c:pt idx="9">
                  <c:v>1251</c:v>
                </c:pt>
              </c:numCache>
            </c:numRef>
          </c:val>
          <c:extLst>
            <c:ext xmlns:c16="http://schemas.microsoft.com/office/drawing/2014/chart" uri="{C3380CC4-5D6E-409C-BE32-E72D297353CC}">
              <c16:uniqueId val="{00000000-3D33-41AB-8EDB-70F3819CF4AF}"/>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260</c:v>
                </c:pt>
                <c:pt idx="1">
                  <c:v>440</c:v>
                </c:pt>
                <c:pt idx="2">
                  <c:v>490</c:v>
                </c:pt>
                <c:pt idx="3">
                  <c:v>457</c:v>
                </c:pt>
                <c:pt idx="4">
                  <c:v>630</c:v>
                </c:pt>
                <c:pt idx="5">
                  <c:v>759</c:v>
                </c:pt>
                <c:pt idx="6">
                  <c:v>815</c:v>
                </c:pt>
                <c:pt idx="7">
                  <c:v>827</c:v>
                </c:pt>
                <c:pt idx="8">
                  <c:v>851</c:v>
                </c:pt>
                <c:pt idx="9">
                  <c:v>827</c:v>
                </c:pt>
              </c:numCache>
            </c:numRef>
          </c:val>
          <c:extLst>
            <c:ext xmlns:c16="http://schemas.microsoft.com/office/drawing/2014/chart" uri="{C3380CC4-5D6E-409C-BE32-E72D297353CC}">
              <c16:uniqueId val="{00000001-3D33-41AB-8EDB-70F3819CF4AF}"/>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25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
        <c:minorUnit val="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Los Angeles</a:t>
            </a:r>
          </a:p>
        </c:rich>
      </c:tx>
      <c:layout>
        <c:manualLayout>
          <c:xMode val="edge"/>
          <c:yMode val="edge"/>
          <c:x val="0.41093474426807758"/>
          <c:y val="2.0253164556962026E-2"/>
        </c:manualLayout>
      </c:layout>
      <c:overlay val="0"/>
      <c:spPr>
        <a:solidFill>
          <a:srgbClr val="A3548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6156</c:v>
                </c:pt>
                <c:pt idx="1">
                  <c:v>7674</c:v>
                </c:pt>
                <c:pt idx="2">
                  <c:v>8646</c:v>
                </c:pt>
                <c:pt idx="3">
                  <c:v>10217</c:v>
                </c:pt>
                <c:pt idx="4">
                  <c:v>11880</c:v>
                </c:pt>
                <c:pt idx="5">
                  <c:v>14827</c:v>
                </c:pt>
                <c:pt idx="6">
                  <c:v>17148</c:v>
                </c:pt>
                <c:pt idx="7">
                  <c:v>18052</c:v>
                </c:pt>
                <c:pt idx="8">
                  <c:v>17416</c:v>
                </c:pt>
                <c:pt idx="9">
                  <c:v>16658</c:v>
                </c:pt>
              </c:numCache>
            </c:numRef>
          </c:val>
          <c:extLst>
            <c:ext xmlns:c16="http://schemas.microsoft.com/office/drawing/2014/chart" uri="{C3380CC4-5D6E-409C-BE32-E72D297353CC}">
              <c16:uniqueId val="{00000000-0211-427C-B53F-7763F859BAE6}"/>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3424</c:v>
                </c:pt>
                <c:pt idx="1">
                  <c:v>3757</c:v>
                </c:pt>
                <c:pt idx="2">
                  <c:v>3897</c:v>
                </c:pt>
                <c:pt idx="3">
                  <c:v>4146</c:v>
                </c:pt>
                <c:pt idx="4">
                  <c:v>4617</c:v>
                </c:pt>
                <c:pt idx="5">
                  <c:v>5660</c:v>
                </c:pt>
                <c:pt idx="6">
                  <c:v>7025</c:v>
                </c:pt>
                <c:pt idx="7">
                  <c:v>7309</c:v>
                </c:pt>
                <c:pt idx="8">
                  <c:v>7055</c:v>
                </c:pt>
                <c:pt idx="9">
                  <c:v>7296</c:v>
                </c:pt>
              </c:numCache>
            </c:numRef>
          </c:val>
          <c:extLst>
            <c:ext xmlns:c16="http://schemas.microsoft.com/office/drawing/2014/chart" uri="{C3380CC4-5D6E-409C-BE32-E72D297353CC}">
              <c16:uniqueId val="{00000001-0211-427C-B53F-7763F859BAE6}"/>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30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0"/>
        <c:minorUnit val="10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Southern</a:t>
            </a:r>
          </a:p>
        </c:rich>
      </c:tx>
      <c:layout>
        <c:manualLayout>
          <c:xMode val="edge"/>
          <c:yMode val="edge"/>
          <c:x val="0.41093474426807758"/>
          <c:y val="2.0253164556962026E-2"/>
        </c:manualLayout>
      </c:layout>
      <c:overlay val="0"/>
      <c:spPr>
        <a:solidFill>
          <a:srgbClr val="67B5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3608</c:v>
                </c:pt>
                <c:pt idx="1">
                  <c:v>4313</c:v>
                </c:pt>
                <c:pt idx="2">
                  <c:v>5086</c:v>
                </c:pt>
                <c:pt idx="3">
                  <c:v>6384</c:v>
                </c:pt>
                <c:pt idx="4">
                  <c:v>7632</c:v>
                </c:pt>
                <c:pt idx="5">
                  <c:v>10242</c:v>
                </c:pt>
                <c:pt idx="6">
                  <c:v>12276</c:v>
                </c:pt>
                <c:pt idx="7">
                  <c:v>12863</c:v>
                </c:pt>
                <c:pt idx="8">
                  <c:v>12771</c:v>
                </c:pt>
                <c:pt idx="9">
                  <c:v>12412</c:v>
                </c:pt>
              </c:numCache>
            </c:numRef>
          </c:val>
          <c:extLst>
            <c:ext xmlns:c16="http://schemas.microsoft.com/office/drawing/2014/chart" uri="{C3380CC4-5D6E-409C-BE32-E72D297353CC}">
              <c16:uniqueId val="{00000000-17D0-433A-B387-C18B4840490C}"/>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2321</c:v>
                </c:pt>
                <c:pt idx="1">
                  <c:v>3037</c:v>
                </c:pt>
                <c:pt idx="2">
                  <c:v>3225</c:v>
                </c:pt>
                <c:pt idx="3">
                  <c:v>3861</c:v>
                </c:pt>
                <c:pt idx="4">
                  <c:v>4443</c:v>
                </c:pt>
                <c:pt idx="5">
                  <c:v>5504</c:v>
                </c:pt>
                <c:pt idx="6">
                  <c:v>6563</c:v>
                </c:pt>
                <c:pt idx="7">
                  <c:v>7390</c:v>
                </c:pt>
                <c:pt idx="8">
                  <c:v>7588</c:v>
                </c:pt>
                <c:pt idx="9">
                  <c:v>8290</c:v>
                </c:pt>
              </c:numCache>
            </c:numRef>
          </c:val>
          <c:extLst>
            <c:ext xmlns:c16="http://schemas.microsoft.com/office/drawing/2014/chart" uri="{C3380CC4-5D6E-409C-BE32-E72D297353CC}">
              <c16:uniqueId val="{00000001-17D0-433A-B387-C18B4840490C}"/>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25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0"/>
        <c:minorUnit val="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7D4D-4ACF-ADAE-BAAA85E9A252}"/>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7D4D-4ACF-ADAE-BAAA85E9A252}"/>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4392059553349"/>
          <c:y val="6.0538116591928252E-2"/>
          <c:w val="0.81150233477610645"/>
          <c:h val="0.77802690582959644"/>
        </c:manualLayout>
      </c:layout>
      <c:lineChart>
        <c:grouping val="standard"/>
        <c:varyColors val="0"/>
        <c:ser>
          <c:idx val="0"/>
          <c:order val="0"/>
          <c:tx>
            <c:strRef>
              <c:f>Sheet1!$B$1</c:f>
              <c:strCache>
                <c:ptCount val="1"/>
                <c:pt idx="0">
                  <c:v>Male</c:v>
                </c:pt>
              </c:strCache>
            </c:strRef>
          </c:tx>
          <c:spPr>
            <a:ln w="50800">
              <a:solidFill>
                <a:srgbClr val="068190"/>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Sheet1!$B$2:$B$32</c:f>
              <c:numCache>
                <c:formatCode>0.0</c:formatCode>
                <c:ptCount val="31"/>
                <c:pt idx="0">
                  <c:v>226.2</c:v>
                </c:pt>
                <c:pt idx="1">
                  <c:v>174.9</c:v>
                </c:pt>
                <c:pt idx="2">
                  <c:v>138.30000000000001</c:v>
                </c:pt>
                <c:pt idx="3">
                  <c:v>110.3</c:v>
                </c:pt>
                <c:pt idx="4">
                  <c:v>99.1</c:v>
                </c:pt>
                <c:pt idx="5">
                  <c:v>82.1</c:v>
                </c:pt>
                <c:pt idx="6">
                  <c:v>60.3</c:v>
                </c:pt>
                <c:pt idx="7">
                  <c:v>59.9</c:v>
                </c:pt>
                <c:pt idx="8">
                  <c:v>62.1</c:v>
                </c:pt>
                <c:pt idx="9">
                  <c:v>57.7</c:v>
                </c:pt>
                <c:pt idx="10">
                  <c:v>70.900000000000006</c:v>
                </c:pt>
                <c:pt idx="11">
                  <c:v>73.900000000000006</c:v>
                </c:pt>
                <c:pt idx="12">
                  <c:v>78.3</c:v>
                </c:pt>
                <c:pt idx="13">
                  <c:v>78.599999999999994</c:v>
                </c:pt>
                <c:pt idx="14">
                  <c:v>93.4</c:v>
                </c:pt>
                <c:pt idx="15">
                  <c:v>101.9</c:v>
                </c:pt>
                <c:pt idx="16">
                  <c:v>99.3</c:v>
                </c:pt>
                <c:pt idx="17">
                  <c:v>91.2</c:v>
                </c:pt>
                <c:pt idx="18">
                  <c:v>75.7</c:v>
                </c:pt>
                <c:pt idx="19">
                  <c:v>76.2</c:v>
                </c:pt>
                <c:pt idx="20">
                  <c:v>85.9</c:v>
                </c:pt>
                <c:pt idx="21">
                  <c:v>88.1</c:v>
                </c:pt>
                <c:pt idx="22">
                  <c:v>108.4</c:v>
                </c:pt>
                <c:pt idx="23">
                  <c:v>125.6</c:v>
                </c:pt>
                <c:pt idx="24">
                  <c:v>150.5</c:v>
                </c:pt>
                <c:pt idx="25">
                  <c:v>183.7</c:v>
                </c:pt>
                <c:pt idx="26">
                  <c:v>221.7</c:v>
                </c:pt>
                <c:pt idx="27">
                  <c:v>257.10000000000002</c:v>
                </c:pt>
                <c:pt idx="28">
                  <c:v>266.89999999999998</c:v>
                </c:pt>
                <c:pt idx="29">
                  <c:v>267.5</c:v>
                </c:pt>
                <c:pt idx="30" formatCode="General">
                  <c:v>250</c:v>
                </c:pt>
              </c:numCache>
            </c:numRef>
          </c:val>
          <c:smooth val="0"/>
          <c:extLst>
            <c:ext xmlns:c16="http://schemas.microsoft.com/office/drawing/2014/chart" uri="{C3380CC4-5D6E-409C-BE32-E72D297353CC}">
              <c16:uniqueId val="{00000000-9107-40FB-BAD0-CEFB4615A9E4}"/>
            </c:ext>
          </c:extLst>
        </c:ser>
        <c:ser>
          <c:idx val="1"/>
          <c:order val="1"/>
          <c:tx>
            <c:strRef>
              <c:f>Sheet1!$C$1</c:f>
              <c:strCache>
                <c:ptCount val="1"/>
                <c:pt idx="0">
                  <c:v>Female</c:v>
                </c:pt>
              </c:strCache>
            </c:strRef>
          </c:tx>
          <c:spPr>
            <a:ln w="50800">
              <a:solidFill>
                <a:srgbClr val="8DC5CC"/>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Sheet1!$C$2:$C$32</c:f>
              <c:numCache>
                <c:formatCode>0.0</c:formatCode>
                <c:ptCount val="31"/>
                <c:pt idx="0">
                  <c:v>134.5</c:v>
                </c:pt>
                <c:pt idx="1">
                  <c:v>114.2</c:v>
                </c:pt>
                <c:pt idx="2">
                  <c:v>107.2</c:v>
                </c:pt>
                <c:pt idx="3">
                  <c:v>90.2</c:v>
                </c:pt>
                <c:pt idx="4">
                  <c:v>85.3</c:v>
                </c:pt>
                <c:pt idx="5">
                  <c:v>70.7</c:v>
                </c:pt>
                <c:pt idx="6">
                  <c:v>55.2</c:v>
                </c:pt>
                <c:pt idx="7">
                  <c:v>53.3</c:v>
                </c:pt>
                <c:pt idx="8">
                  <c:v>56.5</c:v>
                </c:pt>
                <c:pt idx="9">
                  <c:v>53.1</c:v>
                </c:pt>
                <c:pt idx="10">
                  <c:v>56.6</c:v>
                </c:pt>
                <c:pt idx="11">
                  <c:v>60.2</c:v>
                </c:pt>
                <c:pt idx="12">
                  <c:v>62.1</c:v>
                </c:pt>
                <c:pt idx="13">
                  <c:v>66.2</c:v>
                </c:pt>
                <c:pt idx="14">
                  <c:v>76.7</c:v>
                </c:pt>
                <c:pt idx="15">
                  <c:v>86.9</c:v>
                </c:pt>
                <c:pt idx="16">
                  <c:v>86.3</c:v>
                </c:pt>
                <c:pt idx="17">
                  <c:v>78.900000000000006</c:v>
                </c:pt>
                <c:pt idx="18">
                  <c:v>62</c:v>
                </c:pt>
                <c:pt idx="19">
                  <c:v>52.9</c:v>
                </c:pt>
                <c:pt idx="20">
                  <c:v>57.3</c:v>
                </c:pt>
                <c:pt idx="21">
                  <c:v>57</c:v>
                </c:pt>
                <c:pt idx="22">
                  <c:v>68.5</c:v>
                </c:pt>
                <c:pt idx="23">
                  <c:v>74</c:v>
                </c:pt>
                <c:pt idx="24">
                  <c:v>81.5</c:v>
                </c:pt>
                <c:pt idx="25">
                  <c:v>94</c:v>
                </c:pt>
                <c:pt idx="26">
                  <c:v>106.1</c:v>
                </c:pt>
                <c:pt idx="27">
                  <c:v>123.8</c:v>
                </c:pt>
                <c:pt idx="28">
                  <c:v>132.80000000000001</c:v>
                </c:pt>
                <c:pt idx="29">
                  <c:v>137.69999999999999</c:v>
                </c:pt>
                <c:pt idx="30" formatCode="General">
                  <c:v>140.69999999999999</c:v>
                </c:pt>
              </c:numCache>
            </c:numRef>
          </c:val>
          <c:smooth val="0"/>
          <c:extLst>
            <c:ext xmlns:c16="http://schemas.microsoft.com/office/drawing/2014/chart" uri="{C3380CC4-5D6E-409C-BE32-E72D297353CC}">
              <c16:uniqueId val="{00000001-9107-40FB-BAD0-CEFB4615A9E4}"/>
            </c:ext>
          </c:extLst>
        </c:ser>
        <c:ser>
          <c:idx val="3"/>
          <c:order val="2"/>
          <c:tx>
            <c:strRef>
              <c:f>Sheet1!$D$1</c:f>
              <c:strCache>
                <c:ptCount val="1"/>
                <c:pt idx="0">
                  <c:v>Male
250.0</c:v>
                </c:pt>
              </c:strCache>
            </c:strRef>
          </c:tx>
          <c:marker>
            <c:symbol val="none"/>
          </c:marker>
          <c:dLbls>
            <c:dLbl>
              <c:idx val="2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0143-46A9-A72F-3AC4A2B7B7F3}"/>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Sheet1!$D$2:$D$32</c:f>
              <c:numCache>
                <c:formatCode>0.0</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250</c:v>
                </c:pt>
              </c:numCache>
            </c:numRef>
          </c:val>
          <c:smooth val="0"/>
          <c:extLst>
            <c:ext xmlns:c16="http://schemas.microsoft.com/office/drawing/2014/chart" uri="{C3380CC4-5D6E-409C-BE32-E72D297353CC}">
              <c16:uniqueId val="{00000000-100E-499C-8211-C85D25F06F06}"/>
            </c:ext>
          </c:extLst>
        </c:ser>
        <c:ser>
          <c:idx val="4"/>
          <c:order val="3"/>
          <c:tx>
            <c:strRef>
              <c:f>Sheet1!$E$1</c:f>
              <c:strCache>
                <c:ptCount val="1"/>
                <c:pt idx="0">
                  <c:v>Female
140.7</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Sheet1!$E$2:$E$32</c:f>
              <c:numCache>
                <c:formatCode>0.0</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140.69999999999999</c:v>
                </c:pt>
              </c:numCache>
            </c:numRef>
          </c:val>
          <c:smooth val="0"/>
          <c:extLst>
            <c:ext xmlns:c16="http://schemas.microsoft.com/office/drawing/2014/chart" uri="{C3380CC4-5D6E-409C-BE32-E72D297353CC}">
              <c16:uniqueId val="{00000001-100E-499C-8211-C85D25F06F06}"/>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3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ajorUnit val="100"/>
        <c:minorUnit val="1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3.7</c:v>
                </c:pt>
                <c:pt idx="1">
                  <c:v>3.3</c:v>
                </c:pt>
                <c:pt idx="2">
                  <c:v>3.4</c:v>
                </c:pt>
                <c:pt idx="3">
                  <c:v>3.3</c:v>
                </c:pt>
                <c:pt idx="4">
                  <c:v>3.9</c:v>
                </c:pt>
                <c:pt idx="5">
                  <c:v>4.0999999999999996</c:v>
                </c:pt>
                <c:pt idx="6">
                  <c:v>3.4</c:v>
                </c:pt>
                <c:pt idx="7">
                  <c:v>4.3</c:v>
                </c:pt>
                <c:pt idx="8">
                  <c:v>3.7</c:v>
                </c:pt>
                <c:pt idx="9">
                  <c:v>3.9</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223</c:v>
                </c:pt>
                <c:pt idx="1">
                  <c:v>218.7</c:v>
                </c:pt>
                <c:pt idx="2">
                  <c:v>224.8</c:v>
                </c:pt>
                <c:pt idx="3">
                  <c:v>235.8</c:v>
                </c:pt>
                <c:pt idx="4">
                  <c:v>262</c:v>
                </c:pt>
                <c:pt idx="5">
                  <c:v>262.60000000000002</c:v>
                </c:pt>
                <c:pt idx="6">
                  <c:v>310.60000000000002</c:v>
                </c:pt>
                <c:pt idx="7">
                  <c:v>304.5</c:v>
                </c:pt>
                <c:pt idx="8">
                  <c:v>307.10000000000002</c:v>
                </c:pt>
                <c:pt idx="9">
                  <c:v>299.2</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277.10000000000002</c:v>
                </c:pt>
                <c:pt idx="1">
                  <c:v>341.3</c:v>
                </c:pt>
                <c:pt idx="2">
                  <c:v>334.1</c:v>
                </c:pt>
                <c:pt idx="3">
                  <c:v>357.4</c:v>
                </c:pt>
                <c:pt idx="4">
                  <c:v>398</c:v>
                </c:pt>
                <c:pt idx="5">
                  <c:v>431.7</c:v>
                </c:pt>
                <c:pt idx="6">
                  <c:v>475.3</c:v>
                </c:pt>
                <c:pt idx="7">
                  <c:v>504.2</c:v>
                </c:pt>
                <c:pt idx="8">
                  <c:v>520.6</c:v>
                </c:pt>
                <c:pt idx="9">
                  <c:v>533.9</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140</c:v>
                </c:pt>
                <c:pt idx="1">
                  <c:v>187.3</c:v>
                </c:pt>
                <c:pt idx="2">
                  <c:v>223</c:v>
                </c:pt>
                <c:pt idx="3">
                  <c:v>253</c:v>
                </c:pt>
                <c:pt idx="4">
                  <c:v>295.89999999999998</c:v>
                </c:pt>
                <c:pt idx="5">
                  <c:v>353.4</c:v>
                </c:pt>
                <c:pt idx="6">
                  <c:v>410.5</c:v>
                </c:pt>
                <c:pt idx="7">
                  <c:v>444.4</c:v>
                </c:pt>
                <c:pt idx="8">
                  <c:v>452.5</c:v>
                </c:pt>
                <c:pt idx="9">
                  <c:v>463</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67.900000000000006</c:v>
                </c:pt>
                <c:pt idx="1">
                  <c:v>93.8</c:v>
                </c:pt>
                <c:pt idx="2">
                  <c:v>114.3</c:v>
                </c:pt>
                <c:pt idx="3">
                  <c:v>128.5</c:v>
                </c:pt>
                <c:pt idx="4">
                  <c:v>162.69999999999999</c:v>
                </c:pt>
                <c:pt idx="5">
                  <c:v>195.1</c:v>
                </c:pt>
                <c:pt idx="6">
                  <c:v>247.3</c:v>
                </c:pt>
                <c:pt idx="7">
                  <c:v>279.8</c:v>
                </c:pt>
                <c:pt idx="8">
                  <c:v>302.89999999999998</c:v>
                </c:pt>
                <c:pt idx="9">
                  <c:v>317.60000000000002</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11</c:v>
                </c:pt>
                <c:pt idx="1">
                  <c:v>15.2</c:v>
                </c:pt>
                <c:pt idx="2">
                  <c:v>18.399999999999999</c:v>
                </c:pt>
                <c:pt idx="3">
                  <c:v>22</c:v>
                </c:pt>
                <c:pt idx="4">
                  <c:v>27.1</c:v>
                </c:pt>
                <c:pt idx="5">
                  <c:v>34.5</c:v>
                </c:pt>
                <c:pt idx="6">
                  <c:v>42.4</c:v>
                </c:pt>
                <c:pt idx="7">
                  <c:v>47.7</c:v>
                </c:pt>
                <c:pt idx="8">
                  <c:v>50.9</c:v>
                </c:pt>
                <c:pt idx="9">
                  <c:v>52.6</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2.7162753903812693E-2"/>
              <c:y val="0.1535812527262346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100"/>
        <c:minorUnit val="10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0.9</c:v>
                </c:pt>
                <c:pt idx="1">
                  <c:v>1</c:v>
                </c:pt>
                <c:pt idx="2">
                  <c:v>0.8</c:v>
                </c:pt>
                <c:pt idx="3">
                  <c:v>1.1000000000000001</c:v>
                </c:pt>
                <c:pt idx="4">
                  <c:v>0.8</c:v>
                </c:pt>
                <c:pt idx="5">
                  <c:v>1.1000000000000001</c:v>
                </c:pt>
                <c:pt idx="6">
                  <c:v>1.1000000000000001</c:v>
                </c:pt>
                <c:pt idx="7">
                  <c:v>1.2</c:v>
                </c:pt>
                <c:pt idx="8">
                  <c:v>1.5</c:v>
                </c:pt>
                <c:pt idx="9">
                  <c:v>1.1000000000000001</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112.5</c:v>
                </c:pt>
                <c:pt idx="1">
                  <c:v>121.5</c:v>
                </c:pt>
                <c:pt idx="2">
                  <c:v>131.80000000000001</c:v>
                </c:pt>
                <c:pt idx="3">
                  <c:v>160.80000000000001</c:v>
                </c:pt>
                <c:pt idx="4">
                  <c:v>171.4</c:v>
                </c:pt>
                <c:pt idx="5">
                  <c:v>193</c:v>
                </c:pt>
                <c:pt idx="6">
                  <c:v>209.5</c:v>
                </c:pt>
                <c:pt idx="7">
                  <c:v>198.5</c:v>
                </c:pt>
                <c:pt idx="8">
                  <c:v>189.2</c:v>
                </c:pt>
                <c:pt idx="9">
                  <c:v>193.2</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293.7</c:v>
                </c:pt>
                <c:pt idx="1">
                  <c:v>347.5</c:v>
                </c:pt>
                <c:pt idx="2">
                  <c:v>373.7</c:v>
                </c:pt>
                <c:pt idx="3">
                  <c:v>445.2</c:v>
                </c:pt>
                <c:pt idx="4">
                  <c:v>505.1</c:v>
                </c:pt>
                <c:pt idx="5">
                  <c:v>564.9</c:v>
                </c:pt>
                <c:pt idx="6">
                  <c:v>627</c:v>
                </c:pt>
                <c:pt idx="7">
                  <c:v>630.79999999999995</c:v>
                </c:pt>
                <c:pt idx="8">
                  <c:v>604.6</c:v>
                </c:pt>
                <c:pt idx="9">
                  <c:v>584.79999999999995</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247.3</c:v>
                </c:pt>
                <c:pt idx="1">
                  <c:v>312.5</c:v>
                </c:pt>
                <c:pt idx="2">
                  <c:v>380.3</c:v>
                </c:pt>
                <c:pt idx="3">
                  <c:v>467.4</c:v>
                </c:pt>
                <c:pt idx="4">
                  <c:v>610.79999999999995</c:v>
                </c:pt>
                <c:pt idx="5">
                  <c:v>756.2</c:v>
                </c:pt>
                <c:pt idx="6">
                  <c:v>864.3</c:v>
                </c:pt>
                <c:pt idx="7">
                  <c:v>881.8</c:v>
                </c:pt>
                <c:pt idx="8">
                  <c:v>863.3</c:v>
                </c:pt>
                <c:pt idx="9">
                  <c:v>787.7</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170.1</c:v>
                </c:pt>
                <c:pt idx="1">
                  <c:v>220.8</c:v>
                </c:pt>
                <c:pt idx="2">
                  <c:v>266.60000000000002</c:v>
                </c:pt>
                <c:pt idx="3">
                  <c:v>325.5</c:v>
                </c:pt>
                <c:pt idx="4">
                  <c:v>409.7</c:v>
                </c:pt>
                <c:pt idx="5">
                  <c:v>512.4</c:v>
                </c:pt>
                <c:pt idx="6">
                  <c:v>622.4</c:v>
                </c:pt>
                <c:pt idx="7">
                  <c:v>681.1</c:v>
                </c:pt>
                <c:pt idx="8">
                  <c:v>737.1</c:v>
                </c:pt>
                <c:pt idx="9">
                  <c:v>718.4</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51.4</c:v>
                </c:pt>
                <c:pt idx="1">
                  <c:v>64.900000000000006</c:v>
                </c:pt>
                <c:pt idx="2">
                  <c:v>76.5</c:v>
                </c:pt>
                <c:pt idx="3">
                  <c:v>89.1</c:v>
                </c:pt>
                <c:pt idx="4">
                  <c:v>112.7</c:v>
                </c:pt>
                <c:pt idx="5">
                  <c:v>141.19999999999999</c:v>
                </c:pt>
                <c:pt idx="6">
                  <c:v>168.5</c:v>
                </c:pt>
                <c:pt idx="7">
                  <c:v>178.7</c:v>
                </c:pt>
                <c:pt idx="8">
                  <c:v>180</c:v>
                </c:pt>
                <c:pt idx="9">
                  <c:v>161.5</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1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2.7162753903812693E-2"/>
              <c:y val="0.1535812527262346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250"/>
        <c:minorUnit val="25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068190"/>
            </a:solidFill>
            <a:ln w="12636">
              <a:solidFill>
                <a:srgbClr val="068190"/>
              </a:solidFill>
              <a:prstDash val="solid"/>
            </a:ln>
          </c:spPr>
          <c:invertIfNegative val="0"/>
          <c:cat>
            <c:strRef>
              <c:f>Sheet1!$A$2:$A$6</c:f>
              <c:strCache>
                <c:ptCount val="5"/>
                <c:pt idx="0">
                  <c:v>AI/AN</c:v>
                </c:pt>
                <c:pt idx="1">
                  <c:v>A/PI</c:v>
                </c:pt>
                <c:pt idx="2">
                  <c:v>Black</c:v>
                </c:pt>
                <c:pt idx="3">
                  <c:v>Hispanic</c:v>
                </c:pt>
                <c:pt idx="4">
                  <c:v>White</c:v>
                </c:pt>
              </c:strCache>
            </c:strRef>
          </c:cat>
          <c:val>
            <c:numRef>
              <c:f>Sheet1!$B$2:$B$6</c:f>
              <c:numCache>
                <c:formatCode>General</c:formatCode>
                <c:ptCount val="5"/>
                <c:pt idx="0">
                  <c:v>167.1</c:v>
                </c:pt>
                <c:pt idx="1">
                  <c:v>61.2</c:v>
                </c:pt>
                <c:pt idx="2">
                  <c:v>707.9</c:v>
                </c:pt>
                <c:pt idx="3">
                  <c:v>152.80000000000001</c:v>
                </c:pt>
                <c:pt idx="4">
                  <c:v>135.6</c:v>
                </c:pt>
              </c:numCache>
            </c:numRef>
          </c:val>
          <c:extLst>
            <c:ext xmlns:c16="http://schemas.microsoft.com/office/drawing/2014/chart" uri="{C3380CC4-5D6E-409C-BE32-E72D297353CC}">
              <c16:uniqueId val="{00000000-0A83-4E61-AE8A-F64112B4610D}"/>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8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200"/>
        <c:minorUnit val="200"/>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068190"/>
              </a:solidFill>
              <a:prstDash val="solid"/>
            </a:ln>
          </c:spPr>
          <c:marker>
            <c:symbol val="none"/>
          </c:marker>
          <c:cat>
            <c:numRef>
              <c:f>Sheet1!$A$2:$A$81</c:f>
              <c:numCache>
                <c:formatCode>General</c:formatCode>
                <c:ptCount val="80"/>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4">
                  <c:v>2015</c:v>
                </c:pt>
                <c:pt idx="79">
                  <c:v>2020</c:v>
                </c:pt>
              </c:numCache>
            </c:numRef>
          </c:cat>
          <c:val>
            <c:numRef>
              <c:f>Sheet1!$B$2:$B$81</c:f>
              <c:numCache>
                <c:formatCode>0.0</c:formatCode>
                <c:ptCount val="80"/>
                <c:pt idx="0">
                  <c:v>222.44023766754179</c:v>
                </c:pt>
                <c:pt idx="1">
                  <c:v>160.41370394311571</c:v>
                </c:pt>
                <c:pt idx="2">
                  <c:v>172.01975076416647</c:v>
                </c:pt>
                <c:pt idx="3">
                  <c:v>227.6690888764673</c:v>
                </c:pt>
                <c:pt idx="4">
                  <c:v>296.10445205479454</c:v>
                </c:pt>
                <c:pt idx="5">
                  <c:v>349.03232555706666</c:v>
                </c:pt>
                <c:pt idx="6">
                  <c:v>329.49552481692433</c:v>
                </c:pt>
                <c:pt idx="7">
                  <c:v>265.96780604133545</c:v>
                </c:pt>
                <c:pt idx="8">
                  <c:v>213.08890393731258</c:v>
                </c:pt>
                <c:pt idx="9">
                  <c:v>173.75413308410376</c:v>
                </c:pt>
                <c:pt idx="10">
                  <c:v>153.83647798742138</c:v>
                </c:pt>
                <c:pt idx="11">
                  <c:v>135.94260182161884</c:v>
                </c:pt>
                <c:pt idx="12">
                  <c:v>132.88984381456078</c:v>
                </c:pt>
                <c:pt idx="13">
                  <c:v>127.92202604457937</c:v>
                </c:pt>
                <c:pt idx="14">
                  <c:v>113.01907105505998</c:v>
                </c:pt>
                <c:pt idx="15">
                  <c:v>112.99609748913925</c:v>
                </c:pt>
                <c:pt idx="16">
                  <c:v>110.59462509698808</c:v>
                </c:pt>
                <c:pt idx="17">
                  <c:v>128.40377179295842</c:v>
                </c:pt>
                <c:pt idx="18">
                  <c:v>112.74856096284668</c:v>
                </c:pt>
                <c:pt idx="19">
                  <c:v>121.26331715312362</c:v>
                </c:pt>
                <c:pt idx="20">
                  <c:v>140.01340482573727</c:v>
                </c:pt>
                <c:pt idx="21">
                  <c:v>159.08795941242406</c:v>
                </c:pt>
                <c:pt idx="22">
                  <c:v>181.54592127780947</c:v>
                </c:pt>
                <c:pt idx="23">
                  <c:v>198.04726506157772</c:v>
                </c:pt>
                <c:pt idx="24">
                  <c:v>225.03791161178509</c:v>
                </c:pt>
                <c:pt idx="25">
                  <c:v>250.11417343741704</c:v>
                </c:pt>
                <c:pt idx="26">
                  <c:v>317.13664359807456</c:v>
                </c:pt>
                <c:pt idx="27">
                  <c:v>391.09715932482504</c:v>
                </c:pt>
                <c:pt idx="28">
                  <c:v>456.1882429208851</c:v>
                </c:pt>
                <c:pt idx="29">
                  <c:v>523.5974360509914</c:v>
                </c:pt>
                <c:pt idx="30">
                  <c:v>505.27867885579474</c:v>
                </c:pt>
                <c:pt idx="31">
                  <c:v>490.67767792081611</c:v>
                </c:pt>
                <c:pt idx="32">
                  <c:v>470.77822503354417</c:v>
                </c:pt>
                <c:pt idx="33">
                  <c:v>465.87162896141314</c:v>
                </c:pt>
                <c:pt idx="34">
                  <c:v>566.09091331197476</c:v>
                </c:pt>
                <c:pt idx="35">
                  <c:v>573.66309550945982</c:v>
                </c:pt>
                <c:pt idx="36">
                  <c:v>567.19463087248323</c:v>
                </c:pt>
                <c:pt idx="37">
                  <c:v>595.94991024125397</c:v>
                </c:pt>
                <c:pt idx="38">
                  <c:v>586.81143840034406</c:v>
                </c:pt>
                <c:pt idx="39">
                  <c:v>574.13200375766303</c:v>
                </c:pt>
                <c:pt idx="40">
                  <c:v>526.08534475656973</c:v>
                </c:pt>
                <c:pt idx="41">
                  <c:v>442.89457770610761</c:v>
                </c:pt>
                <c:pt idx="42">
                  <c:v>426.51458341555826</c:v>
                </c:pt>
                <c:pt idx="43">
                  <c:v>426.89804772234271</c:v>
                </c:pt>
                <c:pt idx="44">
                  <c:v>444.62232232671641</c:v>
                </c:pt>
                <c:pt idx="45">
                  <c:v>432.10758009367856</c:v>
                </c:pt>
                <c:pt idx="46">
                  <c:v>345.91580720182588</c:v>
                </c:pt>
                <c:pt idx="47">
                  <c:v>284.25221992361946</c:v>
                </c:pt>
                <c:pt idx="48">
                  <c:v>242.24742027909718</c:v>
                </c:pt>
                <c:pt idx="49">
                  <c:v>181.2897304644525</c:v>
                </c:pt>
                <c:pt idx="50">
                  <c:v>144.79982664994452</c:v>
                </c:pt>
                <c:pt idx="51">
                  <c:v>123.21793877814574</c:v>
                </c:pt>
                <c:pt idx="52">
                  <c:v>100.41137591942768</c:v>
                </c:pt>
                <c:pt idx="53">
                  <c:v>92.758796302579668</c:v>
                </c:pt>
                <c:pt idx="54">
                  <c:v>76.845108151819289</c:v>
                </c:pt>
                <c:pt idx="55">
                  <c:v>58.098517189433387</c:v>
                </c:pt>
                <c:pt idx="56">
                  <c:v>56.771696537294623</c:v>
                </c:pt>
                <c:pt idx="57">
                  <c:v>59.489456916335733</c:v>
                </c:pt>
                <c:pt idx="58">
                  <c:v>55.843205108282618</c:v>
                </c:pt>
                <c:pt idx="59">
                  <c:v>64.051368150223368</c:v>
                </c:pt>
                <c:pt idx="60">
                  <c:v>67.467835502609447</c:v>
                </c:pt>
                <c:pt idx="61">
                  <c:v>70.61593455203446</c:v>
                </c:pt>
                <c:pt idx="62">
                  <c:v>72.598977849795276</c:v>
                </c:pt>
                <c:pt idx="63">
                  <c:v>85.254944617570132</c:v>
                </c:pt>
                <c:pt idx="64">
                  <c:v>94.757394781054259</c:v>
                </c:pt>
                <c:pt idx="65">
                  <c:v>93.304731653439859</c:v>
                </c:pt>
                <c:pt idx="66">
                  <c:v>85.329253141417382</c:v>
                </c:pt>
                <c:pt idx="67">
                  <c:v>69.163355918574624</c:v>
                </c:pt>
                <c:pt idx="68">
                  <c:v>64.759467839052803</c:v>
                </c:pt>
                <c:pt idx="69">
                  <c:v>71.833555106923669</c:v>
                </c:pt>
                <c:pt idx="70">
                  <c:v>72.746373497447124</c:v>
                </c:pt>
                <c:pt idx="71">
                  <c:v>88.613190571342287</c:v>
                </c:pt>
                <c:pt idx="72">
                  <c:v>99.848462485803935</c:v>
                </c:pt>
                <c:pt idx="73">
                  <c:v>116.00634346796262</c:v>
                </c:pt>
                <c:pt idx="74">
                  <c:v>138.85157020432243</c:v>
                </c:pt>
                <c:pt idx="75">
                  <c:v>164.427682758841</c:v>
                </c:pt>
                <c:pt idx="76">
                  <c:v>190.56467932505799</c:v>
                </c:pt>
                <c:pt idx="77">
                  <c:v>200.04613521297733</c:v>
                </c:pt>
                <c:pt idx="78">
                  <c:v>202.67751006980549</c:v>
                </c:pt>
                <c:pt idx="79">
                  <c:v>195.62158852130133</c:v>
                </c:pt>
              </c:numCache>
            </c:numRef>
          </c:val>
          <c:smooth val="0"/>
          <c:extLst>
            <c:ext xmlns:c16="http://schemas.microsoft.com/office/drawing/2014/chart" uri="{C3380CC4-5D6E-409C-BE32-E72D297353CC}">
              <c16:uniqueId val="{00000000-BD3C-4E03-ABC4-D02EC2670C1B}"/>
            </c:ext>
          </c:extLst>
        </c:ser>
        <c:ser>
          <c:idx val="1"/>
          <c:order val="1"/>
          <c:tx>
            <c:strRef>
              <c:f>Sheet1!$C$1</c:f>
              <c:strCache>
                <c:ptCount val="1"/>
                <c:pt idx="0">
                  <c:v>United States</c:v>
                </c:pt>
              </c:strCache>
            </c:strRef>
          </c:tx>
          <c:spPr>
            <a:ln w="50800">
              <a:solidFill>
                <a:schemeClr val="bg1">
                  <a:lumMod val="50000"/>
                </a:schemeClr>
              </a:solidFill>
              <a:prstDash val="sysDash"/>
            </a:ln>
          </c:spPr>
          <c:marker>
            <c:symbol val="none"/>
          </c:marker>
          <c:cat>
            <c:numRef>
              <c:f>Sheet1!$A$2:$A$81</c:f>
              <c:numCache>
                <c:formatCode>General</c:formatCode>
                <c:ptCount val="80"/>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4">
                  <c:v>2015</c:v>
                </c:pt>
                <c:pt idx="79">
                  <c:v>2020</c:v>
                </c:pt>
              </c:numCache>
            </c:numRef>
          </c:cat>
          <c:val>
            <c:numRef>
              <c:f>Sheet1!$C$2:$C$81</c:f>
              <c:numCache>
                <c:formatCode>General</c:formatCode>
                <c:ptCount val="80"/>
                <c:pt idx="0">
                  <c:v>146.69999999999999</c:v>
                </c:pt>
                <c:pt idx="1">
                  <c:v>160.9</c:v>
                </c:pt>
                <c:pt idx="2">
                  <c:v>213.6</c:v>
                </c:pt>
                <c:pt idx="3">
                  <c:v>236.5</c:v>
                </c:pt>
                <c:pt idx="4">
                  <c:v>225.8</c:v>
                </c:pt>
                <c:pt idx="5">
                  <c:v>275</c:v>
                </c:pt>
                <c:pt idx="6">
                  <c:v>270</c:v>
                </c:pt>
                <c:pt idx="7">
                  <c:v>239.8</c:v>
                </c:pt>
                <c:pt idx="8">
                  <c:v>217.3</c:v>
                </c:pt>
                <c:pt idx="9">
                  <c:v>192.5</c:v>
                </c:pt>
                <c:pt idx="10">
                  <c:v>168.9</c:v>
                </c:pt>
                <c:pt idx="11">
                  <c:v>160.80000000000001</c:v>
                </c:pt>
                <c:pt idx="12">
                  <c:v>153.9</c:v>
                </c:pt>
                <c:pt idx="13">
                  <c:v>153.5</c:v>
                </c:pt>
                <c:pt idx="14">
                  <c:v>147</c:v>
                </c:pt>
                <c:pt idx="15">
                  <c:v>135.69999999999999</c:v>
                </c:pt>
                <c:pt idx="16">
                  <c:v>127.4</c:v>
                </c:pt>
                <c:pt idx="17">
                  <c:v>135.6</c:v>
                </c:pt>
                <c:pt idx="18">
                  <c:v>137.6</c:v>
                </c:pt>
                <c:pt idx="19">
                  <c:v>145.4</c:v>
                </c:pt>
                <c:pt idx="20">
                  <c:v>145.80000000000001</c:v>
                </c:pt>
                <c:pt idx="21">
                  <c:v>143.6</c:v>
                </c:pt>
                <c:pt idx="22">
                  <c:v>149</c:v>
                </c:pt>
                <c:pt idx="23">
                  <c:v>158.9</c:v>
                </c:pt>
                <c:pt idx="24">
                  <c:v>169.5</c:v>
                </c:pt>
                <c:pt idx="25">
                  <c:v>181.2</c:v>
                </c:pt>
                <c:pt idx="26">
                  <c:v>205.9</c:v>
                </c:pt>
                <c:pt idx="27">
                  <c:v>233.4</c:v>
                </c:pt>
                <c:pt idx="28">
                  <c:v>265.39999999999998</c:v>
                </c:pt>
                <c:pt idx="29">
                  <c:v>294.2</c:v>
                </c:pt>
                <c:pt idx="30">
                  <c:v>324.10000000000002</c:v>
                </c:pt>
                <c:pt idx="31">
                  <c:v>366.6</c:v>
                </c:pt>
                <c:pt idx="32">
                  <c:v>398.7</c:v>
                </c:pt>
                <c:pt idx="33">
                  <c:v>424.7</c:v>
                </c:pt>
                <c:pt idx="34">
                  <c:v>464.1</c:v>
                </c:pt>
                <c:pt idx="35">
                  <c:v>460.6</c:v>
                </c:pt>
                <c:pt idx="36">
                  <c:v>456</c:v>
                </c:pt>
                <c:pt idx="37">
                  <c:v>456.3</c:v>
                </c:pt>
                <c:pt idx="38">
                  <c:v>447.1</c:v>
                </c:pt>
                <c:pt idx="39">
                  <c:v>442.1</c:v>
                </c:pt>
                <c:pt idx="40">
                  <c:v>431.8</c:v>
                </c:pt>
                <c:pt idx="41">
                  <c:v>414.7</c:v>
                </c:pt>
                <c:pt idx="42">
                  <c:v>385.1</c:v>
                </c:pt>
                <c:pt idx="43">
                  <c:v>372.5</c:v>
                </c:pt>
                <c:pt idx="44">
                  <c:v>383</c:v>
                </c:pt>
                <c:pt idx="45">
                  <c:v>371.5</c:v>
                </c:pt>
                <c:pt idx="46">
                  <c:v>325</c:v>
                </c:pt>
                <c:pt idx="47">
                  <c:v>301.89999999999998</c:v>
                </c:pt>
                <c:pt idx="48">
                  <c:v>297.10000000000002</c:v>
                </c:pt>
                <c:pt idx="49" formatCode="#,##0.0">
                  <c:v>276.39999999999998</c:v>
                </c:pt>
                <c:pt idx="50" formatCode="#,##0.0">
                  <c:v>245.8</c:v>
                </c:pt>
                <c:pt idx="51" formatCode="#,##0.0">
                  <c:v>196</c:v>
                </c:pt>
                <c:pt idx="52" formatCode="#,##0.0">
                  <c:v>171.1</c:v>
                </c:pt>
                <c:pt idx="53" formatCode="#,##0.0">
                  <c:v>163.9</c:v>
                </c:pt>
                <c:pt idx="54" formatCode="#,##0.0">
                  <c:v>147.5</c:v>
                </c:pt>
                <c:pt idx="55" formatCode="#,##0.0">
                  <c:v>121.8</c:v>
                </c:pt>
                <c:pt idx="56" formatCode="#,##0.0">
                  <c:v>120.2</c:v>
                </c:pt>
                <c:pt idx="57" formatCode="#,##0.0">
                  <c:v>129.19999999999999</c:v>
                </c:pt>
                <c:pt idx="58" formatCode="#,##0.0">
                  <c:v>129.30000000000001</c:v>
                </c:pt>
                <c:pt idx="59" formatCode="#,##0.0">
                  <c:v>128.69999999999999</c:v>
                </c:pt>
                <c:pt idx="60" formatCode="#,##0.0">
                  <c:v>126.8</c:v>
                </c:pt>
                <c:pt idx="61" formatCode="#,##0.0">
                  <c:v>122</c:v>
                </c:pt>
                <c:pt idx="62" formatCode="#,##0.0">
                  <c:v>115.2</c:v>
                </c:pt>
                <c:pt idx="63" formatCode="#,##0.0">
                  <c:v>112.4</c:v>
                </c:pt>
                <c:pt idx="64" formatCode="#,##0.0">
                  <c:v>114.6</c:v>
                </c:pt>
                <c:pt idx="65" formatCode="#,##0.0">
                  <c:v>119.7</c:v>
                </c:pt>
                <c:pt idx="66" formatCode="#,##0.0">
                  <c:v>118</c:v>
                </c:pt>
                <c:pt idx="67" formatCode="#,##0.0">
                  <c:v>110.7</c:v>
                </c:pt>
                <c:pt idx="68" formatCode="#,##0.0">
                  <c:v>98.1</c:v>
                </c:pt>
                <c:pt idx="69" formatCode="0.0">
                  <c:v>100.2</c:v>
                </c:pt>
                <c:pt idx="70" formatCode="0.0">
                  <c:v>103.3</c:v>
                </c:pt>
                <c:pt idx="71" formatCode="0.0">
                  <c:v>106.7</c:v>
                </c:pt>
                <c:pt idx="72" formatCode="0.0">
                  <c:v>105.3</c:v>
                </c:pt>
                <c:pt idx="73" formatCode="0.0">
                  <c:v>109.8</c:v>
                </c:pt>
                <c:pt idx="74" formatCode="0.0">
                  <c:v>123</c:v>
                </c:pt>
                <c:pt idx="75" formatCode="0.0">
                  <c:v>145</c:v>
                </c:pt>
                <c:pt idx="76" formatCode="0.0">
                  <c:v>170.6</c:v>
                </c:pt>
                <c:pt idx="77" formatCode="0.0">
                  <c:v>178.3</c:v>
                </c:pt>
                <c:pt idx="78" formatCode="0.0">
                  <c:v>187.8</c:v>
                </c:pt>
                <c:pt idx="79" formatCode="0.0">
                  <c:v>206.5</c:v>
                </c:pt>
              </c:numCache>
            </c:numRef>
          </c:val>
          <c:smooth val="0"/>
          <c:extLst>
            <c:ext xmlns:c16="http://schemas.microsoft.com/office/drawing/2014/chart" uri="{C3380CC4-5D6E-409C-BE32-E72D297353CC}">
              <c16:uniqueId val="{00000001-BD3C-4E03-ABC4-D02EC2670C1B}"/>
            </c:ext>
          </c:extLst>
        </c:ser>
        <c:ser>
          <c:idx val="2"/>
          <c:order val="2"/>
          <c:tx>
            <c:strRef>
              <c:f>Sheet1!$D$1</c:f>
              <c:strCache>
                <c:ptCount val="1"/>
                <c:pt idx="0">
                  <c:v>CA=195.6</c:v>
                </c:pt>
              </c:strCache>
            </c:strRef>
          </c:tx>
          <c:marker>
            <c:symbol val="square"/>
            <c:size val="5"/>
          </c:marker>
          <c:dPt>
            <c:idx val="29"/>
            <c:marker>
              <c:symbol val="none"/>
            </c:marker>
            <c:bubble3D val="0"/>
            <c:extLst>
              <c:ext xmlns:c16="http://schemas.microsoft.com/office/drawing/2014/chart" uri="{C3380CC4-5D6E-409C-BE32-E72D297353CC}">
                <c16:uniqueId val="{00000000-8635-4409-8D02-9CE9F0DC8B3E}"/>
              </c:ext>
            </c:extLst>
          </c:dPt>
          <c:dLbls>
            <c:dLbl>
              <c:idx val="79"/>
              <c:layout>
                <c:manualLayout>
                  <c:x val="-1.6357449192285622E-16"/>
                  <c:y val="-6.183053327568963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367-422E-A91D-3DED0463CD91}"/>
                </c:ext>
              </c:extLst>
            </c:dLbl>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Sheet1!$A$2:$A$81</c:f>
              <c:numCache>
                <c:formatCode>General</c:formatCode>
                <c:ptCount val="80"/>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4">
                  <c:v>2015</c:v>
                </c:pt>
                <c:pt idx="79">
                  <c:v>2020</c:v>
                </c:pt>
              </c:numCache>
            </c:numRef>
          </c:cat>
          <c:val>
            <c:numRef>
              <c:f>Sheet1!$D$2:$D$81</c:f>
              <c:numCache>
                <c:formatCode>General</c:formatCode>
                <c:ptCount val="8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195.62158852130133</c:v>
                </c:pt>
              </c:numCache>
            </c:numRef>
          </c:val>
          <c:smooth val="0"/>
          <c:extLst>
            <c:ext xmlns:c16="http://schemas.microsoft.com/office/drawing/2014/chart" uri="{C3380CC4-5D6E-409C-BE32-E72D297353CC}">
              <c16:uniqueId val="{00000000-3925-4592-9B1D-F3800E78A726}"/>
            </c:ext>
          </c:extLst>
        </c:ser>
        <c:ser>
          <c:idx val="3"/>
          <c:order val="3"/>
          <c:tx>
            <c:strRef>
              <c:f>Sheet1!$E$1</c:f>
              <c:strCache>
                <c:ptCount val="1"/>
                <c:pt idx="0">
                  <c:v>US=206.5</c:v>
                </c:pt>
              </c:strCache>
            </c:strRef>
          </c:tx>
          <c:marker>
            <c:symbol val="square"/>
            <c:size val="5"/>
          </c:marker>
          <c:dPt>
            <c:idx val="29"/>
            <c:marker>
              <c:symbol val="none"/>
            </c:marker>
            <c:bubble3D val="0"/>
            <c:extLst>
              <c:ext xmlns:c16="http://schemas.microsoft.com/office/drawing/2014/chart" uri="{C3380CC4-5D6E-409C-BE32-E72D297353CC}">
                <c16:uniqueId val="{00000001-8635-4409-8D02-9CE9F0DC8B3E}"/>
              </c:ext>
            </c:extLst>
          </c:dPt>
          <c:dLbls>
            <c:dLbl>
              <c:idx val="79"/>
              <c:layout>
                <c:manualLayout>
                  <c:x val="0"/>
                  <c:y val="9.748381359515481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367-422E-A91D-3DED0463CD91}"/>
                </c:ext>
              </c:extLst>
            </c:dLbl>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Sheet1!$A$2:$A$81</c:f>
              <c:numCache>
                <c:formatCode>General</c:formatCode>
                <c:ptCount val="80"/>
                <c:pt idx="0">
                  <c:v>1941</c:v>
                </c:pt>
                <c:pt idx="4">
                  <c:v>1945</c:v>
                </c:pt>
                <c:pt idx="9">
                  <c:v>1950</c:v>
                </c:pt>
                <c:pt idx="14">
                  <c:v>1955</c:v>
                </c:pt>
                <c:pt idx="19">
                  <c:v>1960</c:v>
                </c:pt>
                <c:pt idx="24">
                  <c:v>1965</c:v>
                </c:pt>
                <c:pt idx="29">
                  <c:v>1970</c:v>
                </c:pt>
                <c:pt idx="34">
                  <c:v>1975</c:v>
                </c:pt>
                <c:pt idx="39">
                  <c:v>1980</c:v>
                </c:pt>
                <c:pt idx="44">
                  <c:v>1985</c:v>
                </c:pt>
                <c:pt idx="49">
                  <c:v>1990</c:v>
                </c:pt>
                <c:pt idx="54">
                  <c:v>1995</c:v>
                </c:pt>
                <c:pt idx="59">
                  <c:v>2000</c:v>
                </c:pt>
                <c:pt idx="64">
                  <c:v>2005</c:v>
                </c:pt>
                <c:pt idx="69">
                  <c:v>2010</c:v>
                </c:pt>
                <c:pt idx="74">
                  <c:v>2015</c:v>
                </c:pt>
                <c:pt idx="79">
                  <c:v>2020</c:v>
                </c:pt>
              </c:numCache>
            </c:numRef>
          </c:cat>
          <c:val>
            <c:numRef>
              <c:f>Sheet1!$E$2:$E$81</c:f>
              <c:numCache>
                <c:formatCode>General</c:formatCode>
                <c:ptCount val="8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206.5</c:v>
                </c:pt>
              </c:numCache>
            </c:numRef>
          </c:val>
          <c:smooth val="0"/>
          <c:extLst>
            <c:ext xmlns:c16="http://schemas.microsoft.com/office/drawing/2014/chart" uri="{C3380CC4-5D6E-409C-BE32-E72D297353CC}">
              <c16:uniqueId val="{00000001-3925-4592-9B1D-F3800E78A726}"/>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100"/>
        <c:minorUnit val="1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2222222222222"/>
          <c:y val="0.13064133016627077"/>
          <c:w val="0.74687882764654423"/>
          <c:h val="0.84798099762470314"/>
        </c:manualLayout>
      </c:layout>
      <c:barChart>
        <c:barDir val="bar"/>
        <c:grouping val="clustered"/>
        <c:varyColors val="0"/>
        <c:ser>
          <c:idx val="0"/>
          <c:order val="0"/>
          <c:tx>
            <c:strRef>
              <c:f>Sheet1!$B$1</c:f>
              <c:strCache>
                <c:ptCount val="1"/>
                <c:pt idx="0">
                  <c:v>Female</c:v>
                </c:pt>
              </c:strCache>
            </c:strRef>
          </c:tx>
          <c:spPr>
            <a:solidFill>
              <a:srgbClr val="8DC5CC"/>
            </a:solidFill>
            <a:ln w="12551">
              <a:solidFill>
                <a:srgbClr val="8DC5CC"/>
              </a:solidFill>
              <a:prstDash val="solid"/>
            </a:ln>
          </c:spPr>
          <c:invertIfNegative val="0"/>
          <c:cat>
            <c:strRef>
              <c:f>Sheet1!$A$2:$A$6</c:f>
              <c:strCache>
                <c:ptCount val="5"/>
                <c:pt idx="0">
                  <c:v>AI/AN  </c:v>
                </c:pt>
                <c:pt idx="1">
                  <c:v>A/PI    </c:v>
                </c:pt>
                <c:pt idx="2">
                  <c:v>Black   </c:v>
                </c:pt>
                <c:pt idx="3">
                  <c:v>Hispanic</c:v>
                </c:pt>
                <c:pt idx="4">
                  <c:v>White  </c:v>
                </c:pt>
              </c:strCache>
            </c:strRef>
          </c:cat>
          <c:val>
            <c:numRef>
              <c:f>Sheet1!$B$2:$B$6</c:f>
              <c:numCache>
                <c:formatCode>General</c:formatCode>
                <c:ptCount val="5"/>
                <c:pt idx="0">
                  <c:v>138</c:v>
                </c:pt>
                <c:pt idx="1">
                  <c:v>21.1</c:v>
                </c:pt>
                <c:pt idx="2">
                  <c:v>385</c:v>
                </c:pt>
                <c:pt idx="3">
                  <c:v>94.4</c:v>
                </c:pt>
                <c:pt idx="4">
                  <c:v>66.599999999999994</c:v>
                </c:pt>
              </c:numCache>
            </c:numRef>
          </c:val>
          <c:extLst>
            <c:ext xmlns:c16="http://schemas.microsoft.com/office/drawing/2014/chart" uri="{C3380CC4-5D6E-409C-BE32-E72D297353CC}">
              <c16:uniqueId val="{00000000-629A-4134-BED3-709C84393296}"/>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200"/>
        <c:tickLblSkip val="1"/>
        <c:tickMarkSkip val="1"/>
        <c:noMultiLvlLbl val="0"/>
      </c:catAx>
      <c:valAx>
        <c:axId val="135674880"/>
        <c:scaling>
          <c:orientation val="minMax"/>
          <c:max val="8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200"/>
        <c:minorUnit val="200"/>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D9-46FD-8111-84AB50DD96F1}"/>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D9-46FD-8111-84AB50DD96F1}"/>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D9-46FD-8111-84AB50DD96F1}"/>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53.5</c:v>
                </c:pt>
                <c:pt idx="1">
                  <c:v>85.1</c:v>
                </c:pt>
                <c:pt idx="2">
                  <c:v>76.5</c:v>
                </c:pt>
                <c:pt idx="3">
                  <c:v>51.9</c:v>
                </c:pt>
                <c:pt idx="4">
                  <c:v>20.100000000000001</c:v>
                </c:pt>
                <c:pt idx="5">
                  <c:v>2.8</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96.5</c:v>
                </c:pt>
                <c:pt idx="1">
                  <c:v>64.900000000000006</c:v>
                </c:pt>
                <c:pt idx="2">
                  <c:v>73.5</c:v>
                </c:pt>
                <c:pt idx="3">
                  <c:v>98.1</c:v>
                </c:pt>
                <c:pt idx="4">
                  <c:v>129.9</c:v>
                </c:pt>
                <c:pt idx="5">
                  <c:v>147.19999999999999</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74-4647-8AAB-43077C43B4EC}"/>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1266.8</c:v>
                </c:pt>
                <c:pt idx="1">
                  <c:v>1604.6</c:v>
                </c:pt>
                <c:pt idx="2">
                  <c:v>1153.0999999999999</c:v>
                </c:pt>
                <c:pt idx="3">
                  <c:v>656.5</c:v>
                </c:pt>
                <c:pt idx="4">
                  <c:v>258.5</c:v>
                </c:pt>
                <c:pt idx="5">
                  <c:v>33</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483.20000000000005</c:v>
                </c:pt>
                <c:pt idx="1">
                  <c:v>145.40000000000009</c:v>
                </c:pt>
                <c:pt idx="2">
                  <c:v>596.90000000000009</c:v>
                </c:pt>
                <c:pt idx="3">
                  <c:v>1093.5</c:v>
                </c:pt>
                <c:pt idx="4">
                  <c:v>1491.5</c:v>
                </c:pt>
                <c:pt idx="5">
                  <c:v>1717</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151.6</c:v>
                </c:pt>
                <c:pt idx="1">
                  <c:v>310.89999999999998</c:v>
                </c:pt>
                <c:pt idx="2">
                  <c:v>291.5</c:v>
                </c:pt>
                <c:pt idx="3">
                  <c:v>192.6</c:v>
                </c:pt>
                <c:pt idx="4">
                  <c:v>94.2</c:v>
                </c:pt>
                <c:pt idx="5">
                  <c:v>12.1</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298.39999999999998</c:v>
                </c:pt>
                <c:pt idx="1">
                  <c:v>139.10000000000002</c:v>
                </c:pt>
                <c:pt idx="2">
                  <c:v>158.5</c:v>
                </c:pt>
                <c:pt idx="3">
                  <c:v>257.39999999999998</c:v>
                </c:pt>
                <c:pt idx="4">
                  <c:v>355.8</c:v>
                </c:pt>
                <c:pt idx="5">
                  <c:v>437.9</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141.9</c:v>
                </c:pt>
                <c:pt idx="1">
                  <c:v>237</c:v>
                </c:pt>
                <c:pt idx="2">
                  <c:v>243.8</c:v>
                </c:pt>
                <c:pt idx="3">
                  <c:v>203.5</c:v>
                </c:pt>
                <c:pt idx="4">
                  <c:v>123.3</c:v>
                </c:pt>
                <c:pt idx="5">
                  <c:v>11.6</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208.1</c:v>
                </c:pt>
                <c:pt idx="1">
                  <c:v>113</c:v>
                </c:pt>
                <c:pt idx="2">
                  <c:v>106.19999999999999</c:v>
                </c:pt>
                <c:pt idx="3">
                  <c:v>146.5</c:v>
                </c:pt>
                <c:pt idx="4">
                  <c:v>226.7</c:v>
                </c:pt>
                <c:pt idx="5">
                  <c:v>338.4</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0.29599999999999999</c:v>
                </c:pt>
                <c:pt idx="1">
                  <c:v>0.33</c:v>
                </c:pt>
                <c:pt idx="2">
                  <c:v>0.307</c:v>
                </c:pt>
                <c:pt idx="3">
                  <c:v>0.32100000000000001</c:v>
                </c:pt>
                <c:pt idx="4">
                  <c:v>0.34100000000000003</c:v>
                </c:pt>
                <c:pt idx="5">
                  <c:v>0.379</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4-040B-4918-8591-DC47CB965B81}"/>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211.7</c:v>
                      </c:pt>
                      <c:pt idx="1">
                        <c:v>767.4</c:v>
                      </c:pt>
                      <c:pt idx="2">
                        <c:v>197.8</c:v>
                      </c:pt>
                      <c:pt idx="3">
                        <c:v>264.2</c:v>
                      </c:pt>
                      <c:pt idx="4">
                        <c:v>198.7</c:v>
                      </c:pt>
                      <c:pt idx="5">
                        <c:v>19.2</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638.29999999999995</c:v>
                      </c:pt>
                      <c:pt idx="1">
                        <c:v>82.600000000000023</c:v>
                      </c:pt>
                      <c:pt idx="2">
                        <c:v>652.20000000000005</c:v>
                      </c:pt>
                      <c:pt idx="3">
                        <c:v>585.79999999999995</c:v>
                      </c:pt>
                      <c:pt idx="4">
                        <c:v>651.29999999999995</c:v>
                      </c:pt>
                      <c:pt idx="5">
                        <c:v>830.8</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2875"/>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7-4B26-AC0C-E303110DB2F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8B-4F25-8F82-C93E97E1D9E4}"/>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9-4E81-BA79-E5F0C58D4052}"/>
                </c:ext>
              </c:extLst>
            </c:dLbl>
            <c:numFmt formatCode="#,##0" sourceLinked="0"/>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24.4</c:v>
                </c:pt>
                <c:pt idx="1">
                  <c:v>116.1</c:v>
                </c:pt>
                <c:pt idx="2">
                  <c:v>216.1</c:v>
                </c:pt>
                <c:pt idx="3">
                  <c:v>198.8</c:v>
                </c:pt>
                <c:pt idx="4">
                  <c:v>105.6</c:v>
                </c:pt>
                <c:pt idx="5">
                  <c:v>16.3</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325.60000000000002</c:v>
                </c:pt>
                <c:pt idx="1">
                  <c:v>233.9</c:v>
                </c:pt>
                <c:pt idx="2">
                  <c:v>133.9</c:v>
                </c:pt>
                <c:pt idx="3">
                  <c:v>151.19999999999999</c:v>
                </c:pt>
                <c:pt idx="4">
                  <c:v>244.4</c:v>
                </c:pt>
                <c:pt idx="5">
                  <c:v>333.7</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819</c:v>
                </c:pt>
                <c:pt idx="1">
                  <c:v>1793.5</c:v>
                </c:pt>
                <c:pt idx="2">
                  <c:v>2033.6</c:v>
                </c:pt>
                <c:pt idx="3">
                  <c:v>1757.2</c:v>
                </c:pt>
                <c:pt idx="4">
                  <c:v>831.5</c:v>
                </c:pt>
                <c:pt idx="5">
                  <c:v>203</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1331</c:v>
                </c:pt>
                <c:pt idx="1">
                  <c:v>356.5</c:v>
                </c:pt>
                <c:pt idx="2">
                  <c:v>116.40000000000009</c:v>
                </c:pt>
                <c:pt idx="3">
                  <c:v>392.79999999999995</c:v>
                </c:pt>
                <c:pt idx="4">
                  <c:v>1318.5</c:v>
                </c:pt>
                <c:pt idx="5">
                  <c:v>1947</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8B-4E27-BFFA-77D9135D73F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91.1</c:v>
                </c:pt>
                <c:pt idx="1">
                  <c:v>323</c:v>
                </c:pt>
                <c:pt idx="2">
                  <c:v>445.5</c:v>
                </c:pt>
                <c:pt idx="3">
                  <c:v>410.8</c:v>
                </c:pt>
                <c:pt idx="4">
                  <c:v>217.8</c:v>
                </c:pt>
                <c:pt idx="5">
                  <c:v>52.5</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458.9</c:v>
                </c:pt>
                <c:pt idx="1">
                  <c:v>227</c:v>
                </c:pt>
                <c:pt idx="2">
                  <c:v>104.5</c:v>
                </c:pt>
                <c:pt idx="3">
                  <c:v>139.19999999999999</c:v>
                </c:pt>
                <c:pt idx="4">
                  <c:v>332.2</c:v>
                </c:pt>
                <c:pt idx="5">
                  <c:v>497.5</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8B-4E27-BFFA-77D9135D73F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78.3</c:v>
                </c:pt>
                <c:pt idx="1">
                  <c:v>242.8</c:v>
                </c:pt>
                <c:pt idx="2">
                  <c:v>414.3</c:v>
                </c:pt>
                <c:pt idx="3">
                  <c:v>458</c:v>
                </c:pt>
                <c:pt idx="4">
                  <c:v>282.7</c:v>
                </c:pt>
                <c:pt idx="5">
                  <c:v>62.5</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471.7</c:v>
                </c:pt>
                <c:pt idx="1">
                  <c:v>307.2</c:v>
                </c:pt>
                <c:pt idx="2">
                  <c:v>135.69999999999999</c:v>
                </c:pt>
                <c:pt idx="3">
                  <c:v>92</c:v>
                </c:pt>
                <c:pt idx="4">
                  <c:v>267.3</c:v>
                </c:pt>
                <c:pt idx="5">
                  <c:v>487.5</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0.33</c:v>
                </c:pt>
                <c:pt idx="1">
                  <c:v>0.32300000000000001</c:v>
                </c:pt>
                <c:pt idx="2">
                  <c:v>0.28799999999999998</c:v>
                </c:pt>
                <c:pt idx="3">
                  <c:v>0.27200000000000002</c:v>
                </c:pt>
                <c:pt idx="4">
                  <c:v>0.26400000000000001</c:v>
                </c:pt>
                <c:pt idx="5">
                  <c:v>0.26</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0-2AD1-4242-84DB-642DB71D730E}"/>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82.8</c:v>
                      </c:pt>
                      <c:pt idx="1">
                        <c:v>469.7</c:v>
                      </c:pt>
                      <c:pt idx="2">
                        <c:v>411</c:v>
                      </c:pt>
                      <c:pt idx="3">
                        <c:v>294</c:v>
                      </c:pt>
                      <c:pt idx="4">
                        <c:v>239.8</c:v>
                      </c:pt>
                      <c:pt idx="5">
                        <c:v>87.8</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467.2</c:v>
                      </c:pt>
                      <c:pt idx="1">
                        <c:v>80.300000000000011</c:v>
                      </c:pt>
                      <c:pt idx="2">
                        <c:v>139</c:v>
                      </c:pt>
                      <c:pt idx="3">
                        <c:v>256</c:v>
                      </c:pt>
                      <c:pt idx="4">
                        <c:v>310.2</c:v>
                      </c:pt>
                      <c:pt idx="5">
                        <c:v>462.2</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3900"/>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62.3</c:v>
                </c:pt>
                <c:pt idx="1">
                  <c:v>66</c:v>
                </c:pt>
                <c:pt idx="2">
                  <c:v>82</c:v>
                </c:pt>
                <c:pt idx="3">
                  <c:v>103.3</c:v>
                </c:pt>
                <c:pt idx="4">
                  <c:v>77.599999999999994</c:v>
                </c:pt>
                <c:pt idx="5">
                  <c:v>121.3</c:v>
                </c:pt>
                <c:pt idx="6">
                  <c:v>154.80000000000001</c:v>
                </c:pt>
                <c:pt idx="7">
                  <c:v>131.69999999999999</c:v>
                </c:pt>
                <c:pt idx="8">
                  <c:v>149.6</c:v>
                </c:pt>
                <c:pt idx="9">
                  <c:v>138</c:v>
                </c:pt>
              </c:numCache>
            </c:numRef>
          </c:val>
          <c:smooth val="0"/>
          <c:extLst>
            <c:ext xmlns:c16="http://schemas.microsoft.com/office/drawing/2014/chart" uri="{C3380CC4-5D6E-409C-BE32-E72D297353CC}">
              <c16:uniqueId val="{00000000-AC84-47BE-866C-87FCE468F515}"/>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10.5</c:v>
                </c:pt>
                <c:pt idx="1">
                  <c:v>12.6</c:v>
                </c:pt>
                <c:pt idx="2">
                  <c:v>12.1</c:v>
                </c:pt>
                <c:pt idx="3">
                  <c:v>13.4</c:v>
                </c:pt>
                <c:pt idx="4">
                  <c:v>15.1</c:v>
                </c:pt>
                <c:pt idx="5">
                  <c:v>18.7</c:v>
                </c:pt>
                <c:pt idx="6">
                  <c:v>22.1</c:v>
                </c:pt>
                <c:pt idx="7">
                  <c:v>22.2</c:v>
                </c:pt>
                <c:pt idx="8">
                  <c:v>28</c:v>
                </c:pt>
                <c:pt idx="9">
                  <c:v>21.1</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292.5</c:v>
                </c:pt>
                <c:pt idx="1">
                  <c:v>294</c:v>
                </c:pt>
                <c:pt idx="2">
                  <c:v>299.7</c:v>
                </c:pt>
                <c:pt idx="3">
                  <c:v>316.10000000000002</c:v>
                </c:pt>
                <c:pt idx="4">
                  <c:v>356.9</c:v>
                </c:pt>
                <c:pt idx="5">
                  <c:v>340.9</c:v>
                </c:pt>
                <c:pt idx="6">
                  <c:v>388.2</c:v>
                </c:pt>
                <c:pt idx="7">
                  <c:v>396.5</c:v>
                </c:pt>
                <c:pt idx="8">
                  <c:v>380</c:v>
                </c:pt>
                <c:pt idx="9">
                  <c:v>385</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33</c:v>
                </c:pt>
                <c:pt idx="1">
                  <c:v>47.1</c:v>
                </c:pt>
                <c:pt idx="2">
                  <c:v>54.8</c:v>
                </c:pt>
                <c:pt idx="3">
                  <c:v>58.1</c:v>
                </c:pt>
                <c:pt idx="4">
                  <c:v>67.599999999999994</c:v>
                </c:pt>
                <c:pt idx="5">
                  <c:v>84.9</c:v>
                </c:pt>
                <c:pt idx="6">
                  <c:v>92.6</c:v>
                </c:pt>
                <c:pt idx="7">
                  <c:v>96</c:v>
                </c:pt>
                <c:pt idx="8">
                  <c:v>103.5</c:v>
                </c:pt>
                <c:pt idx="9">
                  <c:v>94.4</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20.399999999999999</c:v>
                </c:pt>
                <c:pt idx="1">
                  <c:v>30.3</c:v>
                </c:pt>
                <c:pt idx="2">
                  <c:v>33.4</c:v>
                </c:pt>
                <c:pt idx="3">
                  <c:v>40</c:v>
                </c:pt>
                <c:pt idx="4">
                  <c:v>51.8</c:v>
                </c:pt>
                <c:pt idx="5">
                  <c:v>60.9</c:v>
                </c:pt>
                <c:pt idx="6">
                  <c:v>67.2</c:v>
                </c:pt>
                <c:pt idx="7">
                  <c:v>70.400000000000006</c:v>
                </c:pt>
                <c:pt idx="8">
                  <c:v>76.3</c:v>
                </c:pt>
                <c:pt idx="9">
                  <c:v>66.599999999999994</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4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100"/>
        <c:minorUnit val="1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46.6</c:v>
                </c:pt>
                <c:pt idx="1">
                  <c:v>58.7</c:v>
                </c:pt>
                <c:pt idx="2">
                  <c:v>84.1</c:v>
                </c:pt>
                <c:pt idx="3">
                  <c:v>164.3</c:v>
                </c:pt>
                <c:pt idx="4">
                  <c:v>147.6</c:v>
                </c:pt>
                <c:pt idx="5">
                  <c:v>187.8</c:v>
                </c:pt>
                <c:pt idx="6">
                  <c:v>156.30000000000001</c:v>
                </c:pt>
                <c:pt idx="7">
                  <c:v>166.7</c:v>
                </c:pt>
                <c:pt idx="8">
                  <c:v>189.8</c:v>
                </c:pt>
                <c:pt idx="9">
                  <c:v>167.1</c:v>
                </c:pt>
              </c:numCache>
            </c:numRef>
          </c:val>
          <c:smooth val="0"/>
          <c:extLst>
            <c:ext xmlns:c16="http://schemas.microsoft.com/office/drawing/2014/chart" uri="{C3380CC4-5D6E-409C-BE32-E72D297353CC}">
              <c16:uniqueId val="{00000000-AC84-47BE-866C-87FCE468F515}"/>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23.4</c:v>
                </c:pt>
                <c:pt idx="1">
                  <c:v>28.2</c:v>
                </c:pt>
                <c:pt idx="2">
                  <c:v>34</c:v>
                </c:pt>
                <c:pt idx="3">
                  <c:v>38.6</c:v>
                </c:pt>
                <c:pt idx="4">
                  <c:v>53.9</c:v>
                </c:pt>
                <c:pt idx="5">
                  <c:v>64.400000000000006</c:v>
                </c:pt>
                <c:pt idx="6">
                  <c:v>81.099999999999994</c:v>
                </c:pt>
                <c:pt idx="7">
                  <c:v>79.3</c:v>
                </c:pt>
                <c:pt idx="8">
                  <c:v>87</c:v>
                </c:pt>
                <c:pt idx="9">
                  <c:v>61.2</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340.1</c:v>
                </c:pt>
                <c:pt idx="1">
                  <c:v>354.6</c:v>
                </c:pt>
                <c:pt idx="2">
                  <c:v>391</c:v>
                </c:pt>
                <c:pt idx="3">
                  <c:v>479.1</c:v>
                </c:pt>
                <c:pt idx="4">
                  <c:v>543.29999999999995</c:v>
                </c:pt>
                <c:pt idx="5">
                  <c:v>609.1</c:v>
                </c:pt>
                <c:pt idx="6">
                  <c:v>681.9</c:v>
                </c:pt>
                <c:pt idx="7">
                  <c:v>676.7</c:v>
                </c:pt>
                <c:pt idx="8">
                  <c:v>696.7</c:v>
                </c:pt>
                <c:pt idx="9">
                  <c:v>707.9</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52.4</c:v>
                </c:pt>
                <c:pt idx="1">
                  <c:v>70.7</c:v>
                </c:pt>
                <c:pt idx="2">
                  <c:v>87.9</c:v>
                </c:pt>
                <c:pt idx="3">
                  <c:v>103.2</c:v>
                </c:pt>
                <c:pt idx="4">
                  <c:v>120.8</c:v>
                </c:pt>
                <c:pt idx="5">
                  <c:v>156.80000000000001</c:v>
                </c:pt>
                <c:pt idx="6">
                  <c:v>168.8</c:v>
                </c:pt>
                <c:pt idx="7">
                  <c:v>174.8</c:v>
                </c:pt>
                <c:pt idx="8">
                  <c:v>178.1</c:v>
                </c:pt>
                <c:pt idx="9">
                  <c:v>152.80000000000001</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53.1</c:v>
                </c:pt>
                <c:pt idx="1">
                  <c:v>73.2</c:v>
                </c:pt>
                <c:pt idx="2">
                  <c:v>81.599999999999994</c:v>
                </c:pt>
                <c:pt idx="3">
                  <c:v>101.5</c:v>
                </c:pt>
                <c:pt idx="4">
                  <c:v>129.80000000000001</c:v>
                </c:pt>
                <c:pt idx="5">
                  <c:v>158.4</c:v>
                </c:pt>
                <c:pt idx="6">
                  <c:v>168.7</c:v>
                </c:pt>
                <c:pt idx="7">
                  <c:v>167.2</c:v>
                </c:pt>
                <c:pt idx="8">
                  <c:v>168.1</c:v>
                </c:pt>
                <c:pt idx="9">
                  <c:v>135.6</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75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250"/>
        <c:minorUnit val="25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52087377187086E-2"/>
          <c:y val="6.798245614035088E-2"/>
          <c:w val="0.88792116929830567"/>
          <c:h val="0.75046175322267539"/>
        </c:manualLayout>
      </c:layout>
      <c:barChart>
        <c:barDir val="col"/>
        <c:grouping val="clustered"/>
        <c:varyColors val="0"/>
        <c:ser>
          <c:idx val="0"/>
          <c:order val="0"/>
          <c:tx>
            <c:strRef>
              <c:f>Sheet1!$B$1</c:f>
              <c:strCache>
                <c:ptCount val="1"/>
                <c:pt idx="0">
                  <c:v>15–19</c:v>
                </c:pt>
              </c:strCache>
            </c:strRef>
          </c:tx>
          <c:spPr>
            <a:solidFill>
              <a:srgbClr val="969696"/>
            </a:solidFill>
            <a:ln w="13409">
              <a:solidFill>
                <a:srgbClr val="969696"/>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Kaiser
Northern California*</c:v>
                </c:pt>
                <c:pt idx="1">
                  <c:v>Family Planning 
Title X Clinics</c:v>
                </c:pt>
                <c:pt idx="2">
                  <c:v>Family Planning Clinics
served by Quest</c:v>
                </c:pt>
              </c:strCache>
            </c:strRef>
          </c:cat>
          <c:val>
            <c:numRef>
              <c:f>Sheet1!$B$2:$B$4</c:f>
              <c:numCache>
                <c:formatCode>0.0</c:formatCode>
                <c:ptCount val="3"/>
                <c:pt idx="0">
                  <c:v>1</c:v>
                </c:pt>
                <c:pt idx="1">
                  <c:v>1.3</c:v>
                </c:pt>
                <c:pt idx="2">
                  <c:v>0.9</c:v>
                </c:pt>
              </c:numCache>
            </c:numRef>
          </c:val>
          <c:extLst>
            <c:ext xmlns:c16="http://schemas.microsoft.com/office/drawing/2014/chart" uri="{C3380CC4-5D6E-409C-BE32-E72D297353CC}">
              <c16:uniqueId val="{00000000-D035-45D9-978F-EB1D6FD14CCD}"/>
            </c:ext>
          </c:extLst>
        </c:ser>
        <c:ser>
          <c:idx val="1"/>
          <c:order val="1"/>
          <c:tx>
            <c:strRef>
              <c:f>Sheet1!$C$1</c:f>
              <c:strCache>
                <c:ptCount val="1"/>
                <c:pt idx="0">
                  <c:v>20–24</c:v>
                </c:pt>
              </c:strCache>
            </c:strRef>
          </c:tx>
          <c:spPr>
            <a:solidFill>
              <a:srgbClr val="0000FF"/>
            </a:solidFill>
            <a:ln w="13409">
              <a:solidFill>
                <a:srgbClr val="0000FF"/>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Kaiser
Northern California*</c:v>
                </c:pt>
                <c:pt idx="1">
                  <c:v>Family Planning 
Title X Clinics</c:v>
                </c:pt>
                <c:pt idx="2">
                  <c:v>Family Planning Clinics
served by Quest</c:v>
                </c:pt>
              </c:strCache>
            </c:strRef>
          </c:cat>
          <c:val>
            <c:numRef>
              <c:f>Sheet1!$C$2:$C$4</c:f>
              <c:numCache>
                <c:formatCode>0.0</c:formatCode>
                <c:ptCount val="3"/>
                <c:pt idx="0">
                  <c:v>0.8</c:v>
                </c:pt>
                <c:pt idx="1">
                  <c:v>0.8</c:v>
                </c:pt>
                <c:pt idx="2">
                  <c:v>0.9</c:v>
                </c:pt>
              </c:numCache>
            </c:numRef>
          </c:val>
          <c:extLst>
            <c:ext xmlns:c16="http://schemas.microsoft.com/office/drawing/2014/chart" uri="{C3380CC4-5D6E-409C-BE32-E72D297353CC}">
              <c16:uniqueId val="{00000001-D035-45D9-978F-EB1D6FD14CCD}"/>
            </c:ext>
          </c:extLst>
        </c:ser>
        <c:ser>
          <c:idx val="2"/>
          <c:order val="2"/>
          <c:tx>
            <c:strRef>
              <c:f>Sheet1!$D$1</c:f>
              <c:strCache>
                <c:ptCount val="1"/>
                <c:pt idx="0">
                  <c:v>25+</c:v>
                </c:pt>
              </c:strCache>
            </c:strRef>
          </c:tx>
          <c:spPr>
            <a:solidFill>
              <a:srgbClr val="8E4585"/>
            </a:solidFill>
          </c:spPr>
          <c:invertIfNegative val="0"/>
          <c:dLbls>
            <c:numFmt formatCode="#,##0.0" sourceLinked="0"/>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Kaiser
Northern California*</c:v>
                </c:pt>
                <c:pt idx="1">
                  <c:v>Family Planning 
Title X Clinics</c:v>
                </c:pt>
                <c:pt idx="2">
                  <c:v>Family Planning Clinics
served by Quest</c:v>
                </c:pt>
              </c:strCache>
            </c:strRef>
          </c:cat>
          <c:val>
            <c:numRef>
              <c:f>Sheet1!$D$2:$D$4</c:f>
              <c:numCache>
                <c:formatCode>General</c:formatCode>
                <c:ptCount val="3"/>
                <c:pt idx="0">
                  <c:v>0.7</c:v>
                </c:pt>
                <c:pt idx="1">
                  <c:v>0.8</c:v>
                </c:pt>
                <c:pt idx="2">
                  <c:v>0.3</c:v>
                </c:pt>
              </c:numCache>
            </c:numRef>
          </c:val>
          <c:extLst>
            <c:ext xmlns:c16="http://schemas.microsoft.com/office/drawing/2014/chart" uri="{C3380CC4-5D6E-409C-BE32-E72D297353CC}">
              <c16:uniqueId val="{00000002-D035-45D9-978F-EB1D6FD14CCD}"/>
            </c:ext>
          </c:extLst>
        </c:ser>
        <c:dLbls>
          <c:showLegendKey val="0"/>
          <c:showVal val="1"/>
          <c:showCatName val="0"/>
          <c:showSerName val="0"/>
          <c:showPercent val="0"/>
          <c:showBubbleSize val="0"/>
        </c:dLbls>
        <c:gapWidth val="75"/>
        <c:axId val="92755840"/>
        <c:axId val="92771840"/>
      </c:barChart>
      <c:catAx>
        <c:axId val="92755840"/>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92771840"/>
        <c:crosses val="autoZero"/>
        <c:auto val="1"/>
        <c:lblAlgn val="ctr"/>
        <c:lblOffset val="0"/>
        <c:tickLblSkip val="1"/>
        <c:tickMarkSkip val="1"/>
        <c:noMultiLvlLbl val="0"/>
      </c:catAx>
      <c:valAx>
        <c:axId val="92771840"/>
        <c:scaling>
          <c:orientation val="minMax"/>
          <c:max val="2"/>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Percent Positive</a:t>
                </a:r>
              </a:p>
            </c:rich>
          </c:tx>
          <c:layout>
            <c:manualLayout>
              <c:xMode val="edge"/>
              <c:yMode val="edge"/>
              <c:x val="1.4430844206054604E-2"/>
              <c:y val="0.28093275845016497"/>
            </c:manualLayout>
          </c:layout>
          <c:overlay val="0"/>
          <c:spPr>
            <a:noFill/>
            <a:ln w="26818">
              <a:noFill/>
            </a:ln>
          </c:spPr>
        </c:title>
        <c:numFmt formatCode="#,##0.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92755840"/>
        <c:crosses val="autoZero"/>
        <c:crossBetween val="between"/>
        <c:majorUnit val="0.5"/>
        <c:minorUnit val="0.5"/>
      </c:valAx>
      <c:spPr>
        <a:noFill/>
        <a:ln w="26818">
          <a:noFill/>
        </a:ln>
      </c:spPr>
    </c:plotArea>
    <c:legend>
      <c:legendPos val="r"/>
      <c:layout>
        <c:manualLayout>
          <c:xMode val="edge"/>
          <c:yMode val="edge"/>
          <c:x val="0.11796433115716444"/>
          <c:y val="9.8415414562430456E-2"/>
          <c:w val="0.28880569365240799"/>
          <c:h val="6.5789473684210523E-2"/>
        </c:manualLayout>
      </c:layout>
      <c:overlay val="0"/>
      <c:spPr>
        <a:noFill/>
        <a:ln w="3352">
          <a:solidFill>
            <a:schemeClr val="tx1"/>
          </a:solidFill>
          <a:prstDash val="solid"/>
        </a:ln>
      </c:spPr>
      <c:txPr>
        <a:bodyPr/>
        <a:lstStyle/>
        <a:p>
          <a:pPr>
            <a:defRPr sz="18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4286646415165E-2"/>
          <c:y val="5.6561085972850679E-2"/>
          <c:w val="0.81527902931175766"/>
          <c:h val="0.78054298642533937"/>
        </c:manualLayout>
      </c:layout>
      <c:lineChart>
        <c:grouping val="standard"/>
        <c:varyColors val="0"/>
        <c:ser>
          <c:idx val="0"/>
          <c:order val="0"/>
          <c:tx>
            <c:strRef>
              <c:f>Sheet1!$B$1</c:f>
              <c:strCache>
                <c:ptCount val="1"/>
                <c:pt idx="0">
                  <c:v>FP Title X</c:v>
                </c:pt>
              </c:strCache>
            </c:strRef>
          </c:tx>
          <c:spPr>
            <a:ln w="50800">
              <a:solidFill>
                <a:srgbClr val="C44A07"/>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0.4</c:v>
                </c:pt>
                <c:pt idx="1">
                  <c:v>0.4</c:v>
                </c:pt>
                <c:pt idx="2">
                  <c:v>0.5</c:v>
                </c:pt>
                <c:pt idx="3">
                  <c:v>0.6</c:v>
                </c:pt>
                <c:pt idx="4">
                  <c:v>1.1000000000000001</c:v>
                </c:pt>
                <c:pt idx="5">
                  <c:v>1.1000000000000001</c:v>
                </c:pt>
                <c:pt idx="6">
                  <c:v>1.4</c:v>
                </c:pt>
                <c:pt idx="7">
                  <c:v>1.2</c:v>
                </c:pt>
                <c:pt idx="8">
                  <c:v>1.4</c:v>
                </c:pt>
                <c:pt idx="9">
                  <c:v>0.9</c:v>
                </c:pt>
              </c:numCache>
            </c:numRef>
          </c:val>
          <c:smooth val="0"/>
          <c:extLst>
            <c:ext xmlns:c16="http://schemas.microsoft.com/office/drawing/2014/chart" uri="{C3380CC4-5D6E-409C-BE32-E72D297353CC}">
              <c16:uniqueId val="{00000000-BA53-4754-AD0C-3827DB21DABE}"/>
            </c:ext>
          </c:extLst>
        </c:ser>
        <c:ser>
          <c:idx val="1"/>
          <c:order val="1"/>
          <c:tx>
            <c:strRef>
              <c:f>Sheet1!$C$1</c:f>
              <c:strCache>
                <c:ptCount val="1"/>
                <c:pt idx="0">
                  <c:v>FP Quest</c:v>
                </c:pt>
              </c:strCache>
            </c:strRef>
          </c:tx>
          <c:spPr>
            <a:ln w="50800">
              <a:solidFill>
                <a:srgbClr val="068190"/>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0.3</c:v>
                </c:pt>
                <c:pt idx="1">
                  <c:v>0.3</c:v>
                </c:pt>
                <c:pt idx="2">
                  <c:v>0.4</c:v>
                </c:pt>
                <c:pt idx="3">
                  <c:v>0.4</c:v>
                </c:pt>
                <c:pt idx="4">
                  <c:v>0.4</c:v>
                </c:pt>
                <c:pt idx="5">
                  <c:v>0.5</c:v>
                </c:pt>
                <c:pt idx="6">
                  <c:v>0.6</c:v>
                </c:pt>
                <c:pt idx="7">
                  <c:v>0.6</c:v>
                </c:pt>
                <c:pt idx="8">
                  <c:v>0.6</c:v>
                </c:pt>
                <c:pt idx="9">
                  <c:v>0.8</c:v>
                </c:pt>
              </c:numCache>
            </c:numRef>
          </c:val>
          <c:smooth val="0"/>
          <c:extLst>
            <c:ext xmlns:c16="http://schemas.microsoft.com/office/drawing/2014/chart" uri="{C3380CC4-5D6E-409C-BE32-E72D297353CC}">
              <c16:uniqueId val="{00000001-BA53-4754-AD0C-3827DB21DABE}"/>
            </c:ext>
          </c:extLst>
        </c:ser>
        <c:ser>
          <c:idx val="2"/>
          <c:order val="2"/>
          <c:tx>
            <c:strRef>
              <c:f>Sheet1!$D$1</c:f>
              <c:strCache>
                <c:ptCount val="1"/>
                <c:pt idx="0">
                  <c:v>KNC</c:v>
                </c:pt>
              </c:strCache>
            </c:strRef>
          </c:tx>
          <c:spPr>
            <a:ln w="50800">
              <a:solidFill>
                <a:srgbClr val="4F259C"/>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0.3</c:v>
                </c:pt>
                <c:pt idx="1">
                  <c:v>0.3</c:v>
                </c:pt>
                <c:pt idx="2">
                  <c:v>0.4</c:v>
                </c:pt>
                <c:pt idx="3">
                  <c:v>0.4</c:v>
                </c:pt>
                <c:pt idx="4">
                  <c:v>0.4</c:v>
                </c:pt>
                <c:pt idx="5">
                  <c:v>0.4</c:v>
                </c:pt>
                <c:pt idx="6">
                  <c:v>0.5</c:v>
                </c:pt>
                <c:pt idx="7">
                  <c:v>0.5</c:v>
                </c:pt>
                <c:pt idx="8">
                  <c:v>0.5</c:v>
                </c:pt>
                <c:pt idx="9">
                  <c:v>0.8</c:v>
                </c:pt>
              </c:numCache>
            </c:numRef>
          </c:val>
          <c:smooth val="0"/>
          <c:extLst>
            <c:ext xmlns:c16="http://schemas.microsoft.com/office/drawing/2014/chart" uri="{C3380CC4-5D6E-409C-BE32-E72D297353CC}">
              <c16:uniqueId val="{00000002-BA53-4754-AD0C-3827DB21DABE}"/>
            </c:ext>
          </c:extLst>
        </c:ser>
        <c:ser>
          <c:idx val="3"/>
          <c:order val="3"/>
          <c:tx>
            <c:strRef>
              <c:f>Sheet1!$E$1</c:f>
              <c:strCache>
                <c:ptCount val="1"/>
                <c:pt idx="0">
                  <c:v>FP Title X = 0.9</c:v>
                </c:pt>
              </c:strCache>
            </c:strRef>
          </c:tx>
          <c:marker>
            <c:symbol val="none"/>
          </c:marker>
          <c:dLbls>
            <c:dLbl>
              <c:idx val="9"/>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E2D2-4BC1-A950-28350C6DB9EC}"/>
                </c:ext>
              </c:extLst>
            </c:dLbl>
            <c:spPr>
              <a:noFill/>
              <a:ln>
                <a:noFill/>
              </a:ln>
              <a:effectLst/>
            </c:spPr>
            <c:txPr>
              <a:bodyPr wrap="square" lIns="38100" tIns="19050" rIns="38100" bIns="19050" anchor="ctr">
                <a:spAutoFit/>
              </a:bodyPr>
              <a:lstStyle/>
              <a:p>
                <a:pPr>
                  <a:defRPr sz="16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#N/A</c:v>
                </c:pt>
                <c:pt idx="1">
                  <c:v>#N/A</c:v>
                </c:pt>
                <c:pt idx="2">
                  <c:v>#N/A</c:v>
                </c:pt>
                <c:pt idx="3">
                  <c:v>#N/A</c:v>
                </c:pt>
                <c:pt idx="4">
                  <c:v>#N/A</c:v>
                </c:pt>
                <c:pt idx="5">
                  <c:v>#N/A</c:v>
                </c:pt>
                <c:pt idx="6">
                  <c:v>#N/A</c:v>
                </c:pt>
                <c:pt idx="7">
                  <c:v>#N/A</c:v>
                </c:pt>
                <c:pt idx="8">
                  <c:v>#N/A</c:v>
                </c:pt>
                <c:pt idx="9">
                  <c:v>0.9</c:v>
                </c:pt>
              </c:numCache>
            </c:numRef>
          </c:val>
          <c:smooth val="0"/>
          <c:extLst>
            <c:ext xmlns:c16="http://schemas.microsoft.com/office/drawing/2014/chart" uri="{C3380CC4-5D6E-409C-BE32-E72D297353CC}">
              <c16:uniqueId val="{00000000-7B66-4E2B-8645-1271899556EF}"/>
            </c:ext>
          </c:extLst>
        </c:ser>
        <c:ser>
          <c:idx val="4"/>
          <c:order val="4"/>
          <c:tx>
            <c:strRef>
              <c:f>Sheet1!$F$1</c:f>
              <c:strCache>
                <c:ptCount val="1"/>
                <c:pt idx="0">
                  <c:v>FP Quest = 0.8</c:v>
                </c:pt>
              </c:strCache>
            </c:strRef>
          </c:tx>
          <c:marker>
            <c:symbol val="none"/>
          </c:marker>
          <c:dLbls>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#N/A</c:v>
                </c:pt>
                <c:pt idx="1">
                  <c:v>#N/A</c:v>
                </c:pt>
                <c:pt idx="2">
                  <c:v>#N/A</c:v>
                </c:pt>
                <c:pt idx="3">
                  <c:v>#N/A</c:v>
                </c:pt>
                <c:pt idx="4">
                  <c:v>#N/A</c:v>
                </c:pt>
                <c:pt idx="5">
                  <c:v>#N/A</c:v>
                </c:pt>
                <c:pt idx="6">
                  <c:v>#N/A</c:v>
                </c:pt>
                <c:pt idx="7">
                  <c:v>#N/A</c:v>
                </c:pt>
                <c:pt idx="8">
                  <c:v>#N/A</c:v>
                </c:pt>
                <c:pt idx="9">
                  <c:v>0.8</c:v>
                </c:pt>
              </c:numCache>
            </c:numRef>
          </c:val>
          <c:smooth val="0"/>
          <c:extLst>
            <c:ext xmlns:c16="http://schemas.microsoft.com/office/drawing/2014/chart" uri="{C3380CC4-5D6E-409C-BE32-E72D297353CC}">
              <c16:uniqueId val="{00000001-7B66-4E2B-8645-1271899556EF}"/>
            </c:ext>
          </c:extLst>
        </c:ser>
        <c:ser>
          <c:idx val="5"/>
          <c:order val="5"/>
          <c:tx>
            <c:strRef>
              <c:f>Sheet1!$G$1</c:f>
              <c:strCache>
                <c:ptCount val="1"/>
                <c:pt idx="0">
                  <c:v>KNC = 0.8</c:v>
                </c:pt>
              </c:strCache>
            </c:strRef>
          </c:tx>
          <c:marker>
            <c:symbol val="none"/>
          </c:marker>
          <c:dLbls>
            <c:dLbl>
              <c:idx val="9"/>
              <c:layout>
                <c:manualLayout>
                  <c:x val="0"/>
                  <c:y val="5.265110764249483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CA9C-46AD-8C22-69CE858633EB}"/>
                </c:ext>
              </c:extLst>
            </c:dLbl>
            <c:spPr>
              <a:noFill/>
              <a:ln>
                <a:noFill/>
              </a:ln>
              <a:effectLst/>
            </c:spPr>
            <c:txPr>
              <a:bodyPr wrap="square" lIns="38100" tIns="19050" rIns="38100" bIns="19050" anchor="ctr">
                <a:spAutoFit/>
              </a:bodyPr>
              <a:lstStyle/>
              <a:p>
                <a:pPr>
                  <a:defRPr sz="1400">
                    <a:solidFill>
                      <a:srgbClr val="4F259C"/>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#N/A</c:v>
                </c:pt>
                <c:pt idx="1">
                  <c:v>#N/A</c:v>
                </c:pt>
                <c:pt idx="2">
                  <c:v>#N/A</c:v>
                </c:pt>
                <c:pt idx="3">
                  <c:v>#N/A</c:v>
                </c:pt>
                <c:pt idx="4">
                  <c:v>#N/A</c:v>
                </c:pt>
                <c:pt idx="5">
                  <c:v>#N/A</c:v>
                </c:pt>
                <c:pt idx="6">
                  <c:v>#N/A</c:v>
                </c:pt>
                <c:pt idx="7">
                  <c:v>#N/A</c:v>
                </c:pt>
                <c:pt idx="8">
                  <c:v>#N/A</c:v>
                </c:pt>
                <c:pt idx="9">
                  <c:v>0.8</c:v>
                </c:pt>
              </c:numCache>
            </c:numRef>
          </c:val>
          <c:smooth val="0"/>
          <c:extLst>
            <c:ext xmlns:c16="http://schemas.microsoft.com/office/drawing/2014/chart" uri="{C3380CC4-5D6E-409C-BE32-E72D297353CC}">
              <c16:uniqueId val="{00000002-7B66-4E2B-8645-1271899556EF}"/>
            </c:ext>
          </c:extLst>
        </c:ser>
        <c:dLbls>
          <c:showLegendKey val="0"/>
          <c:showVal val="0"/>
          <c:showCatName val="0"/>
          <c:showSerName val="0"/>
          <c:showPercent val="0"/>
          <c:showBubbleSize val="0"/>
        </c:dLbls>
        <c:smooth val="0"/>
        <c:axId val="34141312"/>
        <c:axId val="34143232"/>
      </c:lineChart>
      <c:catAx>
        <c:axId val="3414131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0864197530864197"/>
              <c:y val="0.9095022624434389"/>
            </c:manualLayout>
          </c:layout>
          <c:overlay val="0"/>
          <c:spPr>
            <a:noFill/>
            <a:ln w="26541">
              <a:noFill/>
            </a:ln>
          </c:spPr>
        </c:title>
        <c:numFmt formatCode="General" sourceLinked="1"/>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3232"/>
        <c:crosses val="autoZero"/>
        <c:auto val="1"/>
        <c:lblAlgn val="ctr"/>
        <c:lblOffset val="30"/>
        <c:tickMarkSkip val="1"/>
        <c:noMultiLvlLbl val="0"/>
      </c:catAx>
      <c:valAx>
        <c:axId val="34143232"/>
        <c:scaling>
          <c:orientation val="minMax"/>
          <c:max val="2"/>
          <c:min val="0"/>
        </c:scaling>
        <c:delete val="0"/>
        <c:axPos val="l"/>
        <c:majorGridlines>
          <c:spPr>
            <a:ln w="13270">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Percent Positive</a:t>
                </a:r>
              </a:p>
            </c:rich>
          </c:tx>
          <c:layout>
            <c:manualLayout>
              <c:xMode val="edge"/>
              <c:yMode val="edge"/>
              <c:x val="3.9313657155437762E-3"/>
              <c:y val="0.1968326880923969"/>
            </c:manualLayout>
          </c:layout>
          <c:overlay val="0"/>
          <c:spPr>
            <a:noFill/>
            <a:ln w="26541">
              <a:noFill/>
            </a:ln>
          </c:spPr>
        </c:title>
        <c:numFmt formatCode="#,##0.0" sourceLinked="0"/>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1312"/>
        <c:crosses val="autoZero"/>
        <c:crossBetween val="midCat"/>
        <c:majorUnit val="0.5"/>
        <c:minorUnit val="0.5"/>
      </c:valAx>
      <c:spPr>
        <a:noFill/>
        <a:ln w="26541">
          <a:noFill/>
        </a:ln>
      </c:spPr>
    </c:plotArea>
    <c:plotVisOnly val="1"/>
    <c:dispBlanksAs val="gap"/>
    <c:showDLblsOverMax val="0"/>
  </c:chart>
  <c:spPr>
    <a:noFill/>
    <a:ln>
      <a:noFill/>
    </a:ln>
  </c:spPr>
  <c:txPr>
    <a:bodyPr/>
    <a:lstStyle/>
    <a:p>
      <a:pPr>
        <a:defRPr sz="1855"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6384877076652"/>
          <c:y val="7.3459715639810422E-2"/>
          <c:w val="0.89303615122923352"/>
          <c:h val="0.76595511987926779"/>
        </c:manualLayout>
      </c:layout>
      <c:barChart>
        <c:barDir val="col"/>
        <c:grouping val="clustered"/>
        <c:varyColors val="0"/>
        <c:ser>
          <c:idx val="0"/>
          <c:order val="0"/>
          <c:tx>
            <c:strRef>
              <c:f>Sheet1!$B$1</c:f>
              <c:strCache>
                <c:ptCount val="1"/>
                <c:pt idx="0">
                  <c:v>OVERALL</c:v>
                </c:pt>
              </c:strCache>
            </c:strRef>
          </c:tx>
          <c:spPr>
            <a:solidFill>
              <a:srgbClr val="66B9C9"/>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spPr>
              <a:solidFill>
                <a:srgbClr val="60B1BC"/>
              </a:solidFill>
              <a:ln w="9525">
                <a:solidFill>
                  <a:schemeClr val="tx1"/>
                </a:solidFill>
                <a:prstDash val="solid"/>
              </a:ln>
            </c:spPr>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Gonorrhea Case Reports †</c:v>
                </c:pt>
                <c:pt idx="1">
                  <c:v>Kaiser Northern California</c:v>
                </c:pt>
                <c:pt idx="2">
                  <c:v>Family Planning Clinics
served by Quest</c:v>
                </c:pt>
                <c:pt idx="3">
                  <c:v> </c:v>
                </c:pt>
              </c:strCache>
            </c:strRef>
          </c:cat>
          <c:val>
            <c:numRef>
              <c:f>Sheet1!$B$2:$B$4</c:f>
              <c:numCache>
                <c:formatCode>0.0</c:formatCode>
                <c:ptCount val="3"/>
                <c:pt idx="0" formatCode="General">
                  <c:v>2.2999999999999998</c:v>
                </c:pt>
                <c:pt idx="1">
                  <c:v>5.8</c:v>
                </c:pt>
                <c:pt idx="2" formatCode="General">
                  <c:v>6.3</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max val="12"/>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rgbClr val="000000"/>
                    </a:solidFill>
                    <a:latin typeface="Calibri" panose="020F0502020204030204" pitchFamily="34" charset="0"/>
                    <a:ea typeface="Arial"/>
                    <a:cs typeface="Arial"/>
                  </a:defRPr>
                </a:pPr>
                <a:r>
                  <a:rPr lang="en-US" sz="1600">
                    <a:latin typeface="Calibri" panose="020F0502020204030204" pitchFamily="34" charset="0"/>
                  </a:rPr>
                  <a:t>Percent Repeat Infection</a:t>
                </a:r>
              </a:p>
            </c:rich>
          </c:tx>
          <c:layout>
            <c:manualLayout>
              <c:xMode val="edge"/>
              <c:yMode val="edge"/>
              <c:x val="2.9776674937965261E-2"/>
              <c:y val="0.23222748815165878"/>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2"/>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0317460317459"/>
          <c:y val="7.1770334928229667E-3"/>
          <c:w val="0.64920634920634923"/>
          <c:h val="0.97846889952153115"/>
        </c:manualLayout>
      </c:layout>
      <c:pieChart>
        <c:varyColors val="1"/>
        <c:ser>
          <c:idx val="0"/>
          <c:order val="0"/>
          <c:tx>
            <c:strRef>
              <c:f>Sheet1!$B$1</c:f>
              <c:strCache>
                <c:ptCount val="1"/>
                <c:pt idx="0">
                  <c:v>MSM Cases</c:v>
                </c:pt>
              </c:strCache>
            </c:strRef>
          </c:tx>
          <c:spPr>
            <a:solidFill>
              <a:srgbClr val="FFCC00"/>
            </a:solidFill>
            <a:ln w="12344">
              <a:solidFill>
                <a:schemeClr val="tx1"/>
              </a:solidFill>
              <a:prstDash val="solid"/>
            </a:ln>
          </c:spPr>
          <c:dPt>
            <c:idx val="0"/>
            <c:bubble3D val="0"/>
            <c:spPr>
              <a:solidFill>
                <a:srgbClr val="068190"/>
              </a:solidFill>
              <a:ln w="12344">
                <a:solidFill>
                  <a:srgbClr val="068190"/>
                </a:solidFill>
                <a:prstDash val="solid"/>
              </a:ln>
            </c:spPr>
            <c:extLst>
              <c:ext xmlns:c16="http://schemas.microsoft.com/office/drawing/2014/chart" uri="{C3380CC4-5D6E-409C-BE32-E72D297353CC}">
                <c16:uniqueId val="{00000001-BF6D-41A9-A400-D8BA6076F37C}"/>
              </c:ext>
            </c:extLst>
          </c:dPt>
          <c:dPt>
            <c:idx val="1"/>
            <c:bubble3D val="0"/>
            <c:spPr>
              <a:solidFill>
                <a:schemeClr val="bg1">
                  <a:lumMod val="75000"/>
                </a:schemeClr>
              </a:solidFill>
              <a:ln w="12344">
                <a:solidFill>
                  <a:schemeClr val="bg1">
                    <a:lumMod val="75000"/>
                  </a:schemeClr>
                </a:solidFill>
                <a:prstDash val="solid"/>
              </a:ln>
            </c:spPr>
            <c:extLst>
              <c:ext xmlns:c16="http://schemas.microsoft.com/office/drawing/2014/chart" uri="{C3380CC4-5D6E-409C-BE32-E72D297353CC}">
                <c16:uniqueId val="{00000003-BF6D-41A9-A400-D8BA6076F37C}"/>
              </c:ext>
            </c:extLst>
          </c:dPt>
          <c:dLbls>
            <c:dLbl>
              <c:idx val="1"/>
              <c:numFmt formatCode="0.0%" sourceLinked="0"/>
              <c:spPr>
                <a:noFill/>
                <a:ln w="24687">
                  <a:noFill/>
                </a:ln>
              </c:spPr>
              <c:txPr>
                <a:bodyPr/>
                <a:lstStyle/>
                <a:p>
                  <a:pPr>
                    <a:defRPr sz="1800" b="1" i="0" u="none" strike="noStrike" baseline="0">
                      <a:solidFill>
                        <a:schemeClr val="tx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BF6D-41A9-A400-D8BA6076F37C}"/>
                </c:ext>
              </c:extLst>
            </c:dLbl>
            <c:numFmt formatCode="0.0%" sourceLinked="0"/>
            <c:spPr>
              <a:noFill/>
              <a:ln w="24687">
                <a:noFill/>
              </a:ln>
            </c:spPr>
            <c:txPr>
              <a:bodyPr/>
              <a:lstStyle/>
              <a:p>
                <a:pPr>
                  <a:defRPr sz="1800" b="1" i="0" u="none" strike="noStrike" baseline="0">
                    <a:solidFill>
                      <a:schemeClr val="bg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HIV Positive</c:v>
                </c:pt>
                <c:pt idx="1">
                  <c:v>HIV Negative</c:v>
                </c:pt>
              </c:strCache>
            </c:strRef>
          </c:cat>
          <c:val>
            <c:numRef>
              <c:f>Sheet1!$B$2:$B$3</c:f>
              <c:numCache>
                <c:formatCode>General</c:formatCode>
                <c:ptCount val="2"/>
                <c:pt idx="0">
                  <c:v>76</c:v>
                </c:pt>
                <c:pt idx="1">
                  <c:v>180</c:v>
                </c:pt>
              </c:numCache>
            </c:numRef>
          </c:val>
          <c:extLst>
            <c:ext xmlns:c16="http://schemas.microsoft.com/office/drawing/2014/chart" uri="{C3380CC4-5D6E-409C-BE32-E72D297353CC}">
              <c16:uniqueId val="{00000004-BF6D-41A9-A400-D8BA6076F37C}"/>
            </c:ext>
          </c:extLst>
        </c:ser>
        <c:dLbls>
          <c:showLegendKey val="0"/>
          <c:showVal val="0"/>
          <c:showCatName val="1"/>
          <c:showSerName val="0"/>
          <c:showPercent val="1"/>
          <c:showBubbleSize val="0"/>
          <c:showLeaderLines val="1"/>
        </c:dLbls>
        <c:firstSliceAng val="0"/>
      </c:pieChart>
      <c:spPr>
        <a:noFill/>
        <a:ln w="24687">
          <a:noFill/>
        </a:ln>
      </c:spPr>
    </c:plotArea>
    <c:plotVisOnly val="1"/>
    <c:dispBlanksAs val="zero"/>
    <c:showDLblsOverMax val="0"/>
  </c:chart>
  <c:spPr>
    <a:noFill/>
    <a:ln>
      <a:noFill/>
    </a:ln>
  </c:spPr>
  <c:txPr>
    <a:bodyPr/>
    <a:lstStyle/>
    <a:p>
      <a:pPr>
        <a:defRPr sz="17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0317460317459"/>
          <c:y val="7.1770334928229667E-3"/>
          <c:w val="0.64920634920634923"/>
          <c:h val="0.97846889952153115"/>
        </c:manualLayout>
      </c:layout>
      <c:pieChart>
        <c:varyColors val="1"/>
        <c:ser>
          <c:idx val="0"/>
          <c:order val="0"/>
          <c:tx>
            <c:strRef>
              <c:f>Sheet1!$B$1</c:f>
              <c:strCache>
                <c:ptCount val="1"/>
                <c:pt idx="0">
                  <c:v>MSM Cases</c:v>
                </c:pt>
              </c:strCache>
            </c:strRef>
          </c:tx>
          <c:spPr>
            <a:solidFill>
              <a:srgbClr val="FFCC00"/>
            </a:solidFill>
            <a:ln w="12344">
              <a:solidFill>
                <a:schemeClr val="tx1"/>
              </a:solidFill>
              <a:prstDash val="solid"/>
            </a:ln>
          </c:spPr>
          <c:dPt>
            <c:idx val="0"/>
            <c:bubble3D val="0"/>
            <c:spPr>
              <a:solidFill>
                <a:srgbClr val="068190"/>
              </a:solidFill>
              <a:ln w="12344">
                <a:solidFill>
                  <a:srgbClr val="068190"/>
                </a:solidFill>
                <a:prstDash val="solid"/>
              </a:ln>
            </c:spPr>
            <c:extLst>
              <c:ext xmlns:c16="http://schemas.microsoft.com/office/drawing/2014/chart" uri="{C3380CC4-5D6E-409C-BE32-E72D297353CC}">
                <c16:uniqueId val="{00000001-BF6D-41A9-A400-D8BA6076F37C}"/>
              </c:ext>
            </c:extLst>
          </c:dPt>
          <c:dPt>
            <c:idx val="1"/>
            <c:bubble3D val="0"/>
            <c:spPr>
              <a:solidFill>
                <a:schemeClr val="bg1">
                  <a:lumMod val="75000"/>
                </a:schemeClr>
              </a:solidFill>
              <a:ln w="12344">
                <a:solidFill>
                  <a:schemeClr val="bg1">
                    <a:lumMod val="75000"/>
                  </a:schemeClr>
                </a:solidFill>
                <a:prstDash val="solid"/>
              </a:ln>
            </c:spPr>
            <c:extLst>
              <c:ext xmlns:c16="http://schemas.microsoft.com/office/drawing/2014/chart" uri="{C3380CC4-5D6E-409C-BE32-E72D297353CC}">
                <c16:uniqueId val="{00000003-BF6D-41A9-A400-D8BA6076F37C}"/>
              </c:ext>
            </c:extLst>
          </c:dPt>
          <c:dLbls>
            <c:dLbl>
              <c:idx val="1"/>
              <c:numFmt formatCode="0.0%" sourceLinked="0"/>
              <c:spPr>
                <a:noFill/>
                <a:ln w="24687">
                  <a:noFill/>
                </a:ln>
              </c:spPr>
              <c:txPr>
                <a:bodyPr/>
                <a:lstStyle/>
                <a:p>
                  <a:pPr>
                    <a:defRPr sz="1800" b="1" i="0" u="none" strike="noStrike" baseline="0">
                      <a:solidFill>
                        <a:schemeClr val="tx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BF6D-41A9-A400-D8BA6076F37C}"/>
                </c:ext>
              </c:extLst>
            </c:dLbl>
            <c:numFmt formatCode="0.0%" sourceLinked="0"/>
            <c:spPr>
              <a:noFill/>
              <a:ln w="24687">
                <a:noFill/>
              </a:ln>
            </c:spPr>
            <c:txPr>
              <a:bodyPr/>
              <a:lstStyle/>
              <a:p>
                <a:pPr>
                  <a:defRPr sz="1800" b="1" i="0" u="none" strike="noStrike" baseline="0">
                    <a:solidFill>
                      <a:schemeClr val="bg1"/>
                    </a:solidFill>
                    <a:latin typeface="Calibri" panose="020F0502020204030204" pitchFamily="34" charset="0"/>
                    <a:ea typeface="Arial"/>
                    <a:cs typeface="Arial"/>
                  </a:defRPr>
                </a:pPr>
                <a:endParaRPr lang="en-US"/>
              </a:p>
            </c:tx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Receiving PrEP</c:v>
                </c:pt>
                <c:pt idx="1">
                  <c:v>Not on PrEP</c:v>
                </c:pt>
              </c:strCache>
            </c:strRef>
          </c:cat>
          <c:val>
            <c:numRef>
              <c:f>Sheet1!$B$2:$B$3</c:f>
              <c:numCache>
                <c:formatCode>General</c:formatCode>
                <c:ptCount val="2"/>
                <c:pt idx="0">
                  <c:v>88</c:v>
                </c:pt>
                <c:pt idx="1">
                  <c:v>91</c:v>
                </c:pt>
              </c:numCache>
            </c:numRef>
          </c:val>
          <c:extLst>
            <c:ext xmlns:c16="http://schemas.microsoft.com/office/drawing/2014/chart" uri="{C3380CC4-5D6E-409C-BE32-E72D297353CC}">
              <c16:uniqueId val="{00000004-BF6D-41A9-A400-D8BA6076F37C}"/>
            </c:ext>
          </c:extLst>
        </c:ser>
        <c:dLbls>
          <c:showLegendKey val="0"/>
          <c:showVal val="0"/>
          <c:showCatName val="1"/>
          <c:showSerName val="0"/>
          <c:showPercent val="1"/>
          <c:showBubbleSize val="0"/>
          <c:showLeaderLines val="1"/>
        </c:dLbls>
        <c:firstSliceAng val="0"/>
      </c:pieChart>
      <c:spPr>
        <a:noFill/>
        <a:ln w="24687">
          <a:noFill/>
        </a:ln>
      </c:spPr>
    </c:plotArea>
    <c:plotVisOnly val="1"/>
    <c:dispBlanksAs val="zero"/>
    <c:showDLblsOverMax val="0"/>
  </c:chart>
  <c:spPr>
    <a:noFill/>
    <a:ln>
      <a:noFill/>
    </a:ln>
  </c:spPr>
  <c:txPr>
    <a:bodyPr/>
    <a:lstStyle/>
    <a:p>
      <a:pPr>
        <a:defRPr sz="17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72218559579407E-2"/>
          <c:y val="6.0538116591928252E-2"/>
          <c:w val="0.90506109877600371"/>
          <c:h val="0.70123574255334686"/>
        </c:manualLayout>
      </c:layout>
      <c:barChart>
        <c:barDir val="col"/>
        <c:grouping val="clustered"/>
        <c:varyColors val="0"/>
        <c:ser>
          <c:idx val="0"/>
          <c:order val="0"/>
          <c:tx>
            <c:strRef>
              <c:f>Sheet1!$B$1</c:f>
              <c:strCache>
                <c:ptCount val="1"/>
                <c:pt idx="0">
                  <c:v>LHJ Rate</c:v>
                </c:pt>
              </c:strCache>
            </c:strRef>
          </c:tx>
          <c:spPr>
            <a:solidFill>
              <a:srgbClr val="49A3AE"/>
            </a:solidFill>
          </c:spPr>
          <c:invertIfNegative val="0"/>
          <c:cat>
            <c:strRef>
              <c:f>Sheet1!$A$2:$A$59</c:f>
              <c:strCache>
                <c:ptCount val="58"/>
                <c:pt idx="0">
                  <c:v>San Francisco</c:v>
                </c:pt>
                <c:pt idx="1">
                  <c:v>Sacramento</c:v>
                </c:pt>
                <c:pt idx="2">
                  <c:v>Los Angeles</c:v>
                </c:pt>
                <c:pt idx="3">
                  <c:v>Yuba</c:v>
                </c:pt>
                <c:pt idx="4">
                  <c:v>Fresno</c:v>
                </c:pt>
                <c:pt idx="5">
                  <c:v>Inyo</c:v>
                </c:pt>
                <c:pt idx="6">
                  <c:v>Merced</c:v>
                </c:pt>
                <c:pt idx="7">
                  <c:v>Stanislaus</c:v>
                </c:pt>
                <c:pt idx="8">
                  <c:v>Solano</c:v>
                </c:pt>
                <c:pt idx="9">
                  <c:v>Kern</c:v>
                </c:pt>
                <c:pt idx="10">
                  <c:v>Butte</c:v>
                </c:pt>
                <c:pt idx="11">
                  <c:v>Shasta</c:v>
                </c:pt>
                <c:pt idx="12">
                  <c:v>Alameda</c:v>
                </c:pt>
                <c:pt idx="13">
                  <c:v>Kings</c:v>
                </c:pt>
                <c:pt idx="14">
                  <c:v>San Bernardino</c:v>
                </c:pt>
                <c:pt idx="15">
                  <c:v>Humboldt</c:v>
                </c:pt>
                <c:pt idx="16">
                  <c:v>San Joaquin</c:v>
                </c:pt>
                <c:pt idx="17">
                  <c:v>San Diego</c:v>
                </c:pt>
                <c:pt idx="18">
                  <c:v>Contra Costa</c:v>
                </c:pt>
                <c:pt idx="19">
                  <c:v>Lake</c:v>
                </c:pt>
                <c:pt idx="20">
                  <c:v>Siskiyou</c:v>
                </c:pt>
                <c:pt idx="21">
                  <c:v>Mendocino</c:v>
                </c:pt>
                <c:pt idx="22">
                  <c:v>Tulare</c:v>
                </c:pt>
                <c:pt idx="23">
                  <c:v>Riverside</c:v>
                </c:pt>
                <c:pt idx="24">
                  <c:v>Tehama</c:v>
                </c:pt>
                <c:pt idx="25">
                  <c:v>Sutter</c:v>
                </c:pt>
                <c:pt idx="26">
                  <c:v>Orange</c:v>
                </c:pt>
                <c:pt idx="27">
                  <c:v>Yolo</c:v>
                </c:pt>
                <c:pt idx="28">
                  <c:v>Del Norte</c:v>
                </c:pt>
                <c:pt idx="29">
                  <c:v>Sonoma</c:v>
                </c:pt>
                <c:pt idx="30">
                  <c:v>Madera</c:v>
                </c:pt>
                <c:pt idx="31">
                  <c:v>Tuolumne</c:v>
                </c:pt>
                <c:pt idx="32">
                  <c:v>Santa Clara</c:v>
                </c:pt>
                <c:pt idx="33">
                  <c:v>Colusa</c:v>
                </c:pt>
                <c:pt idx="34">
                  <c:v>Modoc</c:v>
                </c:pt>
                <c:pt idx="35">
                  <c:v>San Mateo</c:v>
                </c:pt>
                <c:pt idx="36">
                  <c:v>Monterey</c:v>
                </c:pt>
                <c:pt idx="37">
                  <c:v>Ventura</c:v>
                </c:pt>
                <c:pt idx="38">
                  <c:v>Amador</c:v>
                </c:pt>
                <c:pt idx="39">
                  <c:v>Imperial</c:v>
                </c:pt>
                <c:pt idx="40">
                  <c:v>Santa Barbara</c:v>
                </c:pt>
                <c:pt idx="41">
                  <c:v>Plumas</c:v>
                </c:pt>
                <c:pt idx="42">
                  <c:v>Napa</c:v>
                </c:pt>
                <c:pt idx="43">
                  <c:v>Santa Cruz</c:v>
                </c:pt>
                <c:pt idx="44">
                  <c:v>Lassen</c:v>
                </c:pt>
                <c:pt idx="45">
                  <c:v>Calaveras</c:v>
                </c:pt>
                <c:pt idx="46">
                  <c:v>Placer</c:v>
                </c:pt>
                <c:pt idx="47">
                  <c:v>San Benito</c:v>
                </c:pt>
                <c:pt idx="48">
                  <c:v>Nevada</c:v>
                </c:pt>
                <c:pt idx="49">
                  <c:v>San Luis Obispo</c:v>
                </c:pt>
                <c:pt idx="50">
                  <c:v>Mariposa</c:v>
                </c:pt>
                <c:pt idx="51">
                  <c:v>El Dorado</c:v>
                </c:pt>
                <c:pt idx="52">
                  <c:v>Marin</c:v>
                </c:pt>
                <c:pt idx="53">
                  <c:v>Glenn</c:v>
                </c:pt>
                <c:pt idx="54">
                  <c:v>Sierra</c:v>
                </c:pt>
                <c:pt idx="55">
                  <c:v>Mono</c:v>
                </c:pt>
                <c:pt idx="56">
                  <c:v>Trinity</c:v>
                </c:pt>
                <c:pt idx="57">
                  <c:v>Alpine</c:v>
                </c:pt>
              </c:strCache>
            </c:strRef>
          </c:cat>
          <c:val>
            <c:numRef>
              <c:f>Sheet1!$B$2:$B$58</c:f>
              <c:numCache>
                <c:formatCode>0.00</c:formatCode>
                <c:ptCount val="57"/>
                <c:pt idx="0">
                  <c:v>457.3</c:v>
                </c:pt>
                <c:pt idx="1">
                  <c:v>286.3</c:v>
                </c:pt>
                <c:pt idx="2">
                  <c:v>253.7</c:v>
                </c:pt>
                <c:pt idx="3">
                  <c:v>242.8</c:v>
                </c:pt>
                <c:pt idx="4">
                  <c:v>238.7</c:v>
                </c:pt>
                <c:pt idx="5">
                  <c:v>233.3</c:v>
                </c:pt>
                <c:pt idx="6">
                  <c:v>232.1</c:v>
                </c:pt>
                <c:pt idx="7">
                  <c:v>226.8</c:v>
                </c:pt>
                <c:pt idx="8">
                  <c:v>224.9</c:v>
                </c:pt>
                <c:pt idx="9">
                  <c:v>215.7</c:v>
                </c:pt>
                <c:pt idx="10">
                  <c:v>212.7</c:v>
                </c:pt>
                <c:pt idx="11">
                  <c:v>208.8</c:v>
                </c:pt>
                <c:pt idx="12">
                  <c:v>207.4</c:v>
                </c:pt>
                <c:pt idx="13">
                  <c:v>203.6</c:v>
                </c:pt>
                <c:pt idx="14">
                  <c:v>195.9</c:v>
                </c:pt>
                <c:pt idx="15">
                  <c:v>190.6</c:v>
                </c:pt>
                <c:pt idx="16">
                  <c:v>185.2</c:v>
                </c:pt>
                <c:pt idx="17">
                  <c:v>180.7</c:v>
                </c:pt>
                <c:pt idx="18">
                  <c:v>178.6</c:v>
                </c:pt>
                <c:pt idx="19">
                  <c:v>175.6</c:v>
                </c:pt>
                <c:pt idx="20">
                  <c:v>173.5</c:v>
                </c:pt>
                <c:pt idx="21">
                  <c:v>169.2</c:v>
                </c:pt>
                <c:pt idx="22">
                  <c:v>159.1</c:v>
                </c:pt>
                <c:pt idx="23">
                  <c:v>158.30000000000001</c:v>
                </c:pt>
                <c:pt idx="24">
                  <c:v>153.19999999999999</c:v>
                </c:pt>
                <c:pt idx="25">
                  <c:v>150.30000000000001</c:v>
                </c:pt>
                <c:pt idx="26">
                  <c:v>142.5</c:v>
                </c:pt>
                <c:pt idx="27">
                  <c:v>136.19999999999999</c:v>
                </c:pt>
                <c:pt idx="28">
                  <c:v>136.1</c:v>
                </c:pt>
                <c:pt idx="29">
                  <c:v>129.9</c:v>
                </c:pt>
                <c:pt idx="30">
                  <c:v>118.4</c:v>
                </c:pt>
                <c:pt idx="31">
                  <c:v>118.4</c:v>
                </c:pt>
                <c:pt idx="32">
                  <c:v>114.9</c:v>
                </c:pt>
                <c:pt idx="33">
                  <c:v>113.3</c:v>
                </c:pt>
                <c:pt idx="34">
                  <c:v>106.2</c:v>
                </c:pt>
                <c:pt idx="35">
                  <c:v>105.9</c:v>
                </c:pt>
                <c:pt idx="36">
                  <c:v>100.8</c:v>
                </c:pt>
                <c:pt idx="37">
                  <c:v>100.3</c:v>
                </c:pt>
                <c:pt idx="38">
                  <c:v>95.8</c:v>
                </c:pt>
                <c:pt idx="39">
                  <c:v>95.2</c:v>
                </c:pt>
                <c:pt idx="40">
                  <c:v>92.6</c:v>
                </c:pt>
                <c:pt idx="41">
                  <c:v>82.2</c:v>
                </c:pt>
                <c:pt idx="42">
                  <c:v>81.5</c:v>
                </c:pt>
                <c:pt idx="43">
                  <c:v>78.099999999999994</c:v>
                </c:pt>
                <c:pt idx="44">
                  <c:v>72.7</c:v>
                </c:pt>
                <c:pt idx="45">
                  <c:v>67.7</c:v>
                </c:pt>
                <c:pt idx="46">
                  <c:v>64.2</c:v>
                </c:pt>
                <c:pt idx="47">
                  <c:v>60.5</c:v>
                </c:pt>
                <c:pt idx="48">
                  <c:v>59.5</c:v>
                </c:pt>
                <c:pt idx="49">
                  <c:v>58.7</c:v>
                </c:pt>
                <c:pt idx="50">
                  <c:v>56.2</c:v>
                </c:pt>
                <c:pt idx="51">
                  <c:v>51</c:v>
                </c:pt>
                <c:pt idx="52">
                  <c:v>49.8</c:v>
                </c:pt>
                <c:pt idx="53">
                  <c:v>44.1</c:v>
                </c:pt>
                <c:pt idx="54">
                  <c:v>32.1</c:v>
                </c:pt>
                <c:pt idx="55">
                  <c:v>22.3</c:v>
                </c:pt>
                <c:pt idx="56">
                  <c:v>7.5</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Sheet1!$A$2:$A$58</c:f>
              <c:strCache>
                <c:ptCount val="57"/>
                <c:pt idx="0">
                  <c:v>San Francisco</c:v>
                </c:pt>
                <c:pt idx="1">
                  <c:v>Sacramento</c:v>
                </c:pt>
                <c:pt idx="2">
                  <c:v>Los Angeles</c:v>
                </c:pt>
                <c:pt idx="3">
                  <c:v>Yuba</c:v>
                </c:pt>
                <c:pt idx="4">
                  <c:v>Fresno</c:v>
                </c:pt>
                <c:pt idx="5">
                  <c:v>Inyo</c:v>
                </c:pt>
                <c:pt idx="6">
                  <c:v>Merced</c:v>
                </c:pt>
                <c:pt idx="7">
                  <c:v>Stanislaus</c:v>
                </c:pt>
                <c:pt idx="8">
                  <c:v>Solano</c:v>
                </c:pt>
                <c:pt idx="9">
                  <c:v>Kern</c:v>
                </c:pt>
                <c:pt idx="10">
                  <c:v>Butte</c:v>
                </c:pt>
                <c:pt idx="11">
                  <c:v>Shasta</c:v>
                </c:pt>
                <c:pt idx="12">
                  <c:v>Alameda</c:v>
                </c:pt>
                <c:pt idx="13">
                  <c:v>Kings</c:v>
                </c:pt>
                <c:pt idx="14">
                  <c:v>San Bernardino</c:v>
                </c:pt>
                <c:pt idx="15">
                  <c:v>Humboldt</c:v>
                </c:pt>
                <c:pt idx="16">
                  <c:v>San Joaquin</c:v>
                </c:pt>
                <c:pt idx="17">
                  <c:v>San Diego</c:v>
                </c:pt>
                <c:pt idx="18">
                  <c:v>Contra Costa</c:v>
                </c:pt>
                <c:pt idx="19">
                  <c:v>Lake</c:v>
                </c:pt>
                <c:pt idx="20">
                  <c:v>Siskiyou</c:v>
                </c:pt>
                <c:pt idx="21">
                  <c:v>Mendocino</c:v>
                </c:pt>
                <c:pt idx="22">
                  <c:v>Tulare</c:v>
                </c:pt>
                <c:pt idx="23">
                  <c:v>Riverside</c:v>
                </c:pt>
                <c:pt idx="24">
                  <c:v>Tehama</c:v>
                </c:pt>
                <c:pt idx="25">
                  <c:v>Sutter</c:v>
                </c:pt>
                <c:pt idx="26">
                  <c:v>Orange</c:v>
                </c:pt>
                <c:pt idx="27">
                  <c:v>Yolo</c:v>
                </c:pt>
                <c:pt idx="28">
                  <c:v>Del Norte</c:v>
                </c:pt>
                <c:pt idx="29">
                  <c:v>Sonoma</c:v>
                </c:pt>
                <c:pt idx="30">
                  <c:v>Madera</c:v>
                </c:pt>
                <c:pt idx="31">
                  <c:v>Tuolumne</c:v>
                </c:pt>
                <c:pt idx="32">
                  <c:v>Santa Clara</c:v>
                </c:pt>
                <c:pt idx="33">
                  <c:v>Colusa</c:v>
                </c:pt>
                <c:pt idx="34">
                  <c:v>Modoc</c:v>
                </c:pt>
                <c:pt idx="35">
                  <c:v>San Mateo</c:v>
                </c:pt>
                <c:pt idx="36">
                  <c:v>Monterey</c:v>
                </c:pt>
                <c:pt idx="37">
                  <c:v>Ventura</c:v>
                </c:pt>
                <c:pt idx="38">
                  <c:v>Amador</c:v>
                </c:pt>
                <c:pt idx="39">
                  <c:v>Imperial</c:v>
                </c:pt>
                <c:pt idx="40">
                  <c:v>Santa Barbara</c:v>
                </c:pt>
                <c:pt idx="41">
                  <c:v>Plumas</c:v>
                </c:pt>
                <c:pt idx="42">
                  <c:v>Napa</c:v>
                </c:pt>
                <c:pt idx="43">
                  <c:v>Santa Cruz</c:v>
                </c:pt>
                <c:pt idx="44">
                  <c:v>Lassen</c:v>
                </c:pt>
                <c:pt idx="45">
                  <c:v>Calaveras</c:v>
                </c:pt>
                <c:pt idx="46">
                  <c:v>Placer</c:v>
                </c:pt>
                <c:pt idx="47">
                  <c:v>San Benito</c:v>
                </c:pt>
                <c:pt idx="48">
                  <c:v>Nevada</c:v>
                </c:pt>
                <c:pt idx="49">
                  <c:v>San Luis Obispo</c:v>
                </c:pt>
                <c:pt idx="50">
                  <c:v>Mariposa</c:v>
                </c:pt>
                <c:pt idx="51">
                  <c:v>El Dorado</c:v>
                </c:pt>
                <c:pt idx="52">
                  <c:v>Marin</c:v>
                </c:pt>
                <c:pt idx="53">
                  <c:v>Glenn</c:v>
                </c:pt>
                <c:pt idx="54">
                  <c:v>Sierra</c:v>
                </c:pt>
                <c:pt idx="55">
                  <c:v>Mono</c:v>
                </c:pt>
                <c:pt idx="56">
                  <c:v>Trinity</c:v>
                </c:pt>
              </c:strCache>
            </c:strRef>
          </c:cat>
          <c:val>
            <c:numRef>
              <c:f>Sheet1!$C$2:$C$58</c:f>
              <c:numCache>
                <c:formatCode>General</c:formatCode>
                <c:ptCount val="57"/>
                <c:pt idx="0">
                  <c:v>195.6</c:v>
                </c:pt>
                <c:pt idx="1">
                  <c:v>195.6</c:v>
                </c:pt>
                <c:pt idx="2">
                  <c:v>195.6</c:v>
                </c:pt>
                <c:pt idx="3">
                  <c:v>195.6</c:v>
                </c:pt>
                <c:pt idx="4">
                  <c:v>195.6</c:v>
                </c:pt>
                <c:pt idx="5">
                  <c:v>195.6</c:v>
                </c:pt>
                <c:pt idx="6">
                  <c:v>195.6</c:v>
                </c:pt>
                <c:pt idx="7">
                  <c:v>195.6</c:v>
                </c:pt>
                <c:pt idx="8">
                  <c:v>195.6</c:v>
                </c:pt>
                <c:pt idx="9">
                  <c:v>195.6</c:v>
                </c:pt>
                <c:pt idx="10">
                  <c:v>195.6</c:v>
                </c:pt>
                <c:pt idx="11">
                  <c:v>195.6</c:v>
                </c:pt>
                <c:pt idx="12">
                  <c:v>195.6</c:v>
                </c:pt>
                <c:pt idx="13">
                  <c:v>195.6</c:v>
                </c:pt>
                <c:pt idx="14">
                  <c:v>195.6</c:v>
                </c:pt>
                <c:pt idx="15">
                  <c:v>195.6</c:v>
                </c:pt>
                <c:pt idx="16">
                  <c:v>195.6</c:v>
                </c:pt>
                <c:pt idx="17">
                  <c:v>195.6</c:v>
                </c:pt>
                <c:pt idx="18">
                  <c:v>195.6</c:v>
                </c:pt>
                <c:pt idx="19">
                  <c:v>195.6</c:v>
                </c:pt>
                <c:pt idx="20">
                  <c:v>195.6</c:v>
                </c:pt>
                <c:pt idx="21">
                  <c:v>195.6</c:v>
                </c:pt>
                <c:pt idx="22">
                  <c:v>195.6</c:v>
                </c:pt>
                <c:pt idx="23">
                  <c:v>195.6</c:v>
                </c:pt>
                <c:pt idx="24">
                  <c:v>195.6</c:v>
                </c:pt>
                <c:pt idx="25">
                  <c:v>195.6</c:v>
                </c:pt>
                <c:pt idx="26">
                  <c:v>195.6</c:v>
                </c:pt>
                <c:pt idx="27">
                  <c:v>195.6</c:v>
                </c:pt>
                <c:pt idx="28">
                  <c:v>195.6</c:v>
                </c:pt>
                <c:pt idx="29">
                  <c:v>195.6</c:v>
                </c:pt>
                <c:pt idx="30">
                  <c:v>195.6</c:v>
                </c:pt>
                <c:pt idx="31">
                  <c:v>195.6</c:v>
                </c:pt>
                <c:pt idx="32">
                  <c:v>195.6</c:v>
                </c:pt>
                <c:pt idx="33">
                  <c:v>195.6</c:v>
                </c:pt>
                <c:pt idx="34">
                  <c:v>195.6</c:v>
                </c:pt>
                <c:pt idx="35">
                  <c:v>195.6</c:v>
                </c:pt>
                <c:pt idx="36">
                  <c:v>195.6</c:v>
                </c:pt>
                <c:pt idx="37">
                  <c:v>195.6</c:v>
                </c:pt>
                <c:pt idx="38">
                  <c:v>195.6</c:v>
                </c:pt>
                <c:pt idx="39">
                  <c:v>195.6</c:v>
                </c:pt>
                <c:pt idx="40">
                  <c:v>195.6</c:v>
                </c:pt>
                <c:pt idx="41">
                  <c:v>195.6</c:v>
                </c:pt>
                <c:pt idx="42">
                  <c:v>195.6</c:v>
                </c:pt>
                <c:pt idx="43">
                  <c:v>195.6</c:v>
                </c:pt>
                <c:pt idx="44">
                  <c:v>195.6</c:v>
                </c:pt>
                <c:pt idx="45">
                  <c:v>195.6</c:v>
                </c:pt>
                <c:pt idx="46">
                  <c:v>195.6</c:v>
                </c:pt>
                <c:pt idx="47">
                  <c:v>195.6</c:v>
                </c:pt>
                <c:pt idx="48">
                  <c:v>195.6</c:v>
                </c:pt>
                <c:pt idx="49">
                  <c:v>195.6</c:v>
                </c:pt>
                <c:pt idx="50">
                  <c:v>195.6</c:v>
                </c:pt>
                <c:pt idx="51">
                  <c:v>195.6</c:v>
                </c:pt>
                <c:pt idx="52">
                  <c:v>195.6</c:v>
                </c:pt>
                <c:pt idx="53">
                  <c:v>195.6</c:v>
                </c:pt>
                <c:pt idx="54">
                  <c:v>195.6</c:v>
                </c:pt>
                <c:pt idx="55">
                  <c:v>195.6</c:v>
                </c:pt>
                <c:pt idx="56">
                  <c:v>195.6</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195.6
</c:v>
                </c:pt>
              </c:strCache>
            </c:strRef>
          </c:tx>
          <c:spPr>
            <a:ln>
              <a:solidFill>
                <a:schemeClr val="tx1"/>
              </a:solidFill>
            </a:ln>
          </c:spPr>
          <c:marker>
            <c:symbol val="none"/>
          </c:marker>
          <c:dLbls>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Sheet1!$A$2:$A$58</c:f>
              <c:strCache>
                <c:ptCount val="57"/>
                <c:pt idx="0">
                  <c:v>San Francisco</c:v>
                </c:pt>
                <c:pt idx="1">
                  <c:v>Sacramento</c:v>
                </c:pt>
                <c:pt idx="2">
                  <c:v>Los Angeles</c:v>
                </c:pt>
                <c:pt idx="3">
                  <c:v>Yuba</c:v>
                </c:pt>
                <c:pt idx="4">
                  <c:v>Fresno</c:v>
                </c:pt>
                <c:pt idx="5">
                  <c:v>Inyo</c:v>
                </c:pt>
                <c:pt idx="6">
                  <c:v>Merced</c:v>
                </c:pt>
                <c:pt idx="7">
                  <c:v>Stanislaus</c:v>
                </c:pt>
                <c:pt idx="8">
                  <c:v>Solano</c:v>
                </c:pt>
                <c:pt idx="9">
                  <c:v>Kern</c:v>
                </c:pt>
                <c:pt idx="10">
                  <c:v>Butte</c:v>
                </c:pt>
                <c:pt idx="11">
                  <c:v>Shasta</c:v>
                </c:pt>
                <c:pt idx="12">
                  <c:v>Alameda</c:v>
                </c:pt>
                <c:pt idx="13">
                  <c:v>Kings</c:v>
                </c:pt>
                <c:pt idx="14">
                  <c:v>San Bernardino</c:v>
                </c:pt>
                <c:pt idx="15">
                  <c:v>Humboldt</c:v>
                </c:pt>
                <c:pt idx="16">
                  <c:v>San Joaquin</c:v>
                </c:pt>
                <c:pt idx="17">
                  <c:v>San Diego</c:v>
                </c:pt>
                <c:pt idx="18">
                  <c:v>Contra Costa</c:v>
                </c:pt>
                <c:pt idx="19">
                  <c:v>Lake</c:v>
                </c:pt>
                <c:pt idx="20">
                  <c:v>Siskiyou</c:v>
                </c:pt>
                <c:pt idx="21">
                  <c:v>Mendocino</c:v>
                </c:pt>
                <c:pt idx="22">
                  <c:v>Tulare</c:v>
                </c:pt>
                <c:pt idx="23">
                  <c:v>Riverside</c:v>
                </c:pt>
                <c:pt idx="24">
                  <c:v>Tehama</c:v>
                </c:pt>
                <c:pt idx="25">
                  <c:v>Sutter</c:v>
                </c:pt>
                <c:pt idx="26">
                  <c:v>Orange</c:v>
                </c:pt>
                <c:pt idx="27">
                  <c:v>Yolo</c:v>
                </c:pt>
                <c:pt idx="28">
                  <c:v>Del Norte</c:v>
                </c:pt>
                <c:pt idx="29">
                  <c:v>Sonoma</c:v>
                </c:pt>
                <c:pt idx="30">
                  <c:v>Madera</c:v>
                </c:pt>
                <c:pt idx="31">
                  <c:v>Tuolumne</c:v>
                </c:pt>
                <c:pt idx="32">
                  <c:v>Santa Clara</c:v>
                </c:pt>
                <c:pt idx="33">
                  <c:v>Colusa</c:v>
                </c:pt>
                <c:pt idx="34">
                  <c:v>Modoc</c:v>
                </c:pt>
                <c:pt idx="35">
                  <c:v>San Mateo</c:v>
                </c:pt>
                <c:pt idx="36">
                  <c:v>Monterey</c:v>
                </c:pt>
                <c:pt idx="37">
                  <c:v>Ventura</c:v>
                </c:pt>
                <c:pt idx="38">
                  <c:v>Amador</c:v>
                </c:pt>
                <c:pt idx="39">
                  <c:v>Imperial</c:v>
                </c:pt>
                <c:pt idx="40">
                  <c:v>Santa Barbara</c:v>
                </c:pt>
                <c:pt idx="41">
                  <c:v>Plumas</c:v>
                </c:pt>
                <c:pt idx="42">
                  <c:v>Napa</c:v>
                </c:pt>
                <c:pt idx="43">
                  <c:v>Santa Cruz</c:v>
                </c:pt>
                <c:pt idx="44">
                  <c:v>Lassen</c:v>
                </c:pt>
                <c:pt idx="45">
                  <c:v>Calaveras</c:v>
                </c:pt>
                <c:pt idx="46">
                  <c:v>Placer</c:v>
                </c:pt>
                <c:pt idx="47">
                  <c:v>San Benito</c:v>
                </c:pt>
                <c:pt idx="48">
                  <c:v>Nevada</c:v>
                </c:pt>
                <c:pt idx="49">
                  <c:v>San Luis Obispo</c:v>
                </c:pt>
                <c:pt idx="50">
                  <c:v>Mariposa</c:v>
                </c:pt>
                <c:pt idx="51">
                  <c:v>El Dorado</c:v>
                </c:pt>
                <c:pt idx="52">
                  <c:v>Marin</c:v>
                </c:pt>
                <c:pt idx="53">
                  <c:v>Glenn</c:v>
                </c:pt>
                <c:pt idx="54">
                  <c:v>Sierra</c:v>
                </c:pt>
                <c:pt idx="55">
                  <c:v>Mono</c:v>
                </c:pt>
                <c:pt idx="56">
                  <c:v>Trinity</c:v>
                </c:pt>
              </c:strCache>
            </c:strRef>
          </c:cat>
          <c:val>
            <c:numRef>
              <c:f>Sheet1!$E$2:$E$58</c:f>
              <c:numCache>
                <c:formatCode>General</c:formatCode>
                <c:ptCount val="57"/>
                <c:pt idx="52" formatCode="0.0">
                  <c:v>201.7</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5400000" vert="horz"/>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100"/>
        <c:noMultiLvlLbl val="0"/>
      </c:catAx>
      <c:valAx>
        <c:axId val="134992640"/>
        <c:scaling>
          <c:orientation val="minMax"/>
          <c:max val="8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inorUnit val="2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8144495366929"/>
          <c:y val="6.5789473684210523E-2"/>
          <c:w val="0.87629181802632505"/>
          <c:h val="0.71684638324968963"/>
        </c:manualLayout>
      </c:layout>
      <c:barChart>
        <c:barDir val="col"/>
        <c:grouping val="percentStacked"/>
        <c:varyColors val="0"/>
        <c:ser>
          <c:idx val="0"/>
          <c:order val="0"/>
          <c:tx>
            <c:strRef>
              <c:f>Sheet1!$B$1</c:f>
              <c:strCache>
                <c:ptCount val="1"/>
                <c:pt idx="0">
                  <c:v>Genital source, with or without another site</c:v>
                </c:pt>
              </c:strCache>
            </c:strRef>
          </c:tx>
          <c:spPr>
            <a:solidFill>
              <a:srgbClr val="068190"/>
            </a:solidFill>
            <a:ln w="13409">
              <a:solidFill>
                <a:schemeClr val="tx1"/>
              </a:solidFill>
              <a:prstDash val="solid"/>
            </a:ln>
          </c:spPr>
          <c:invertIfNegative val="0"/>
          <c:cat>
            <c:strRef>
              <c:f>Sheet1!$A$2:$A$4</c:f>
              <c:strCache>
                <c:ptCount val="3"/>
                <c:pt idx="0">
                  <c:v>Female</c:v>
                </c:pt>
                <c:pt idx="1">
                  <c:v>MSW</c:v>
                </c:pt>
                <c:pt idx="2">
                  <c:v>MSM</c:v>
                </c:pt>
              </c:strCache>
            </c:strRef>
          </c:cat>
          <c:val>
            <c:numRef>
              <c:f>Sheet1!$B$2:$B$4</c:f>
              <c:numCache>
                <c:formatCode>General</c:formatCode>
                <c:ptCount val="3"/>
                <c:pt idx="0">
                  <c:v>235</c:v>
                </c:pt>
                <c:pt idx="1">
                  <c:v>164</c:v>
                </c:pt>
                <c:pt idx="2">
                  <c:v>103</c:v>
                </c:pt>
              </c:numCache>
            </c:numRef>
          </c:val>
          <c:extLst>
            <c:ext xmlns:c16="http://schemas.microsoft.com/office/drawing/2014/chart" uri="{C3380CC4-5D6E-409C-BE32-E72D297353CC}">
              <c16:uniqueId val="{00000000-C80D-49EC-938D-DB6B3724BEF3}"/>
            </c:ext>
          </c:extLst>
        </c:ser>
        <c:ser>
          <c:idx val="1"/>
          <c:order val="1"/>
          <c:tx>
            <c:strRef>
              <c:f>Sheet1!$C$1</c:f>
              <c:strCache>
                <c:ptCount val="1"/>
                <c:pt idx="0">
                  <c:v>Rectal only</c:v>
                </c:pt>
              </c:strCache>
            </c:strRef>
          </c:tx>
          <c:spPr>
            <a:solidFill>
              <a:srgbClr val="63B2BD"/>
            </a:solidFill>
            <a:ln w="13409">
              <a:solidFill>
                <a:schemeClr val="tx1"/>
              </a:solidFill>
              <a:prstDash val="solid"/>
            </a:ln>
          </c:spPr>
          <c:invertIfNegative val="0"/>
          <c:cat>
            <c:strRef>
              <c:f>Sheet1!$A$2:$A$4</c:f>
              <c:strCache>
                <c:ptCount val="3"/>
                <c:pt idx="0">
                  <c:v>Female</c:v>
                </c:pt>
                <c:pt idx="1">
                  <c:v>MSW</c:v>
                </c:pt>
                <c:pt idx="2">
                  <c:v>MSM</c:v>
                </c:pt>
              </c:strCache>
            </c:strRef>
          </c:cat>
          <c:val>
            <c:numRef>
              <c:f>Sheet1!$C$2:$C$4</c:f>
              <c:numCache>
                <c:formatCode>General</c:formatCode>
                <c:ptCount val="3"/>
                <c:pt idx="0">
                  <c:v>2</c:v>
                </c:pt>
                <c:pt idx="1">
                  <c:v>1</c:v>
                </c:pt>
                <c:pt idx="2">
                  <c:v>58</c:v>
                </c:pt>
              </c:numCache>
            </c:numRef>
          </c:val>
          <c:extLst>
            <c:ext xmlns:c16="http://schemas.microsoft.com/office/drawing/2014/chart" uri="{C3380CC4-5D6E-409C-BE32-E72D297353CC}">
              <c16:uniqueId val="{00000001-C80D-49EC-938D-DB6B3724BEF3}"/>
            </c:ext>
          </c:extLst>
        </c:ser>
        <c:ser>
          <c:idx val="2"/>
          <c:order val="2"/>
          <c:tx>
            <c:strRef>
              <c:f>Sheet1!$D$1</c:f>
              <c:strCache>
                <c:ptCount val="1"/>
                <c:pt idx="0">
                  <c:v>Throat only</c:v>
                </c:pt>
              </c:strCache>
            </c:strRef>
          </c:tx>
          <c:spPr>
            <a:solidFill>
              <a:srgbClr val="ABD4D9"/>
            </a:solidFill>
            <a:ln>
              <a:solidFill>
                <a:schemeClr val="tx1"/>
              </a:solidFill>
            </a:ln>
          </c:spPr>
          <c:invertIfNegative val="0"/>
          <c:cat>
            <c:strRef>
              <c:f>Sheet1!$A$2:$A$4</c:f>
              <c:strCache>
                <c:ptCount val="3"/>
                <c:pt idx="0">
                  <c:v>Female</c:v>
                </c:pt>
                <c:pt idx="1">
                  <c:v>MSW</c:v>
                </c:pt>
                <c:pt idx="2">
                  <c:v>MSM</c:v>
                </c:pt>
              </c:strCache>
            </c:strRef>
          </c:cat>
          <c:val>
            <c:numRef>
              <c:f>Sheet1!$D$2:$D$4</c:f>
              <c:numCache>
                <c:formatCode>General</c:formatCode>
                <c:ptCount val="3"/>
                <c:pt idx="0">
                  <c:v>12</c:v>
                </c:pt>
                <c:pt idx="1">
                  <c:v>4</c:v>
                </c:pt>
                <c:pt idx="2">
                  <c:v>72</c:v>
                </c:pt>
              </c:numCache>
            </c:numRef>
          </c:val>
          <c:extLst>
            <c:ext xmlns:c16="http://schemas.microsoft.com/office/drawing/2014/chart" uri="{C3380CC4-5D6E-409C-BE32-E72D297353CC}">
              <c16:uniqueId val="{00000002-C80D-49EC-938D-DB6B3724BEF3}"/>
            </c:ext>
          </c:extLst>
        </c:ser>
        <c:ser>
          <c:idx val="3"/>
          <c:order val="3"/>
          <c:tx>
            <c:strRef>
              <c:f>Sheet1!$E$1</c:f>
              <c:strCache>
                <c:ptCount val="1"/>
                <c:pt idx="0">
                  <c:v>Rectal and Throat</c:v>
                </c:pt>
              </c:strCache>
            </c:strRef>
          </c:tx>
          <c:spPr>
            <a:solidFill>
              <a:srgbClr val="D1E8EA"/>
            </a:solidFill>
            <a:ln>
              <a:solidFill>
                <a:schemeClr val="tx1"/>
              </a:solidFill>
            </a:ln>
          </c:spPr>
          <c:invertIfNegative val="0"/>
          <c:cat>
            <c:strRef>
              <c:f>Sheet1!$A$2:$A$4</c:f>
              <c:strCache>
                <c:ptCount val="3"/>
                <c:pt idx="0">
                  <c:v>Female</c:v>
                </c:pt>
                <c:pt idx="1">
                  <c:v>MSW</c:v>
                </c:pt>
                <c:pt idx="2">
                  <c:v>MSM</c:v>
                </c:pt>
              </c:strCache>
            </c:strRef>
          </c:cat>
          <c:val>
            <c:numRef>
              <c:f>Sheet1!$E$2:$E$4</c:f>
              <c:numCache>
                <c:formatCode>General</c:formatCode>
                <c:ptCount val="3"/>
                <c:pt idx="0">
                  <c:v>0</c:v>
                </c:pt>
                <c:pt idx="1">
                  <c:v>0</c:v>
                </c:pt>
                <c:pt idx="2">
                  <c:v>27</c:v>
                </c:pt>
              </c:numCache>
            </c:numRef>
          </c:val>
          <c:extLst>
            <c:ext xmlns:c16="http://schemas.microsoft.com/office/drawing/2014/chart" uri="{C3380CC4-5D6E-409C-BE32-E72D297353CC}">
              <c16:uniqueId val="{00000003-C80D-49EC-938D-DB6B3724BEF3}"/>
            </c:ext>
          </c:extLst>
        </c:ser>
        <c:dLbls>
          <c:showLegendKey val="0"/>
          <c:showVal val="0"/>
          <c:showCatName val="0"/>
          <c:showSerName val="0"/>
          <c:showPercent val="0"/>
          <c:showBubbleSize val="0"/>
        </c:dLbls>
        <c:gapWidth val="75"/>
        <c:overlap val="100"/>
        <c:axId val="199489792"/>
        <c:axId val="199360896"/>
      </c:barChart>
      <c:catAx>
        <c:axId val="199489792"/>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9360896"/>
        <c:crosses val="autoZero"/>
        <c:auto val="1"/>
        <c:lblAlgn val="ctr"/>
        <c:lblOffset val="0"/>
        <c:noMultiLvlLbl val="0"/>
      </c:catAx>
      <c:valAx>
        <c:axId val="199360896"/>
        <c:scaling>
          <c:orientation val="minMax"/>
          <c:max val="1"/>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Percent of Cases</a:t>
                </a:r>
              </a:p>
            </c:rich>
          </c:tx>
          <c:layout>
            <c:manualLayout>
              <c:xMode val="edge"/>
              <c:yMode val="edge"/>
              <c:x val="1.8455283296461459E-2"/>
              <c:y val="0.24941251264917164"/>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9489792"/>
        <c:crosses val="autoZero"/>
        <c:crossBetween val="between"/>
        <c:majorUnit val="0.25"/>
        <c:minorUnit val="0.25"/>
      </c:valAx>
      <c:spPr>
        <a:noFill/>
        <a:ln w="26818">
          <a:noFill/>
        </a:ln>
      </c:spPr>
    </c:plotArea>
    <c:legend>
      <c:legendPos val="b"/>
      <c:layout>
        <c:manualLayout>
          <c:xMode val="edge"/>
          <c:yMode val="edge"/>
          <c:x val="0.13775394266812818"/>
          <c:y val="0.88533795526556747"/>
          <c:w val="0.82485221689582955"/>
          <c:h val="7.9689198503750155E-2"/>
        </c:manualLayout>
      </c:layout>
      <c:overlay val="0"/>
      <c:spPr>
        <a:noFill/>
        <a:ln w="3352">
          <a:solidFill>
            <a:schemeClr val="tx1"/>
          </a:solidFill>
          <a:prstDash val="solid"/>
        </a:ln>
      </c:spPr>
      <c:txPr>
        <a:bodyPr/>
        <a:lstStyle/>
        <a:p>
          <a:pPr>
            <a:defRPr sz="16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52087377187086E-2"/>
          <c:y val="6.798245614035088E-2"/>
          <c:w val="0.88792116929830567"/>
          <c:h val="0.73074464390432758"/>
        </c:manualLayout>
      </c:layout>
      <c:barChart>
        <c:barDir val="col"/>
        <c:grouping val="clustered"/>
        <c:varyColors val="0"/>
        <c:ser>
          <c:idx val="0"/>
          <c:order val="0"/>
          <c:tx>
            <c:strRef>
              <c:f>Sheet1!$B$1</c:f>
              <c:strCache>
                <c:ptCount val="1"/>
                <c:pt idx="0">
                  <c:v>Female</c:v>
                </c:pt>
              </c:strCache>
            </c:strRef>
          </c:tx>
          <c:spPr>
            <a:solidFill>
              <a:srgbClr val="D1E8EA"/>
            </a:solidFill>
            <a:ln w="9525">
              <a:solidFill>
                <a:schemeClr val="tx1"/>
              </a:solidFill>
              <a:prstDash val="solid"/>
            </a:ln>
          </c:spPr>
          <c:invertIfNegative val="0"/>
          <c:dLbls>
            <c:spPr>
              <a:noFill/>
              <a:ln>
                <a:noFill/>
              </a:ln>
              <a:effectLst/>
            </c:spPr>
            <c:txPr>
              <a:bodyPr/>
              <a:lstStyle/>
              <a:p>
                <a:pPr>
                  <a:defRPr sz="15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Bars/Clubs</c:v>
                </c:pt>
                <c:pt idx="1">
                  <c:v>Bathhouses/Sex Clubs</c:v>
                </c:pt>
                <c:pt idx="2">
                  <c:v>Internet</c:v>
                </c:pt>
              </c:strCache>
            </c:strRef>
          </c:cat>
          <c:val>
            <c:numRef>
              <c:f>Sheet1!$B$2:$B$4</c:f>
              <c:numCache>
                <c:formatCode>0.0</c:formatCode>
                <c:ptCount val="3"/>
                <c:pt idx="0">
                  <c:v>4.6900000000000004</c:v>
                </c:pt>
                <c:pt idx="1">
                  <c:v>0.39</c:v>
                </c:pt>
                <c:pt idx="2">
                  <c:v>18.75</c:v>
                </c:pt>
              </c:numCache>
            </c:numRef>
          </c:val>
          <c:extLst>
            <c:ext xmlns:c16="http://schemas.microsoft.com/office/drawing/2014/chart" uri="{C3380CC4-5D6E-409C-BE32-E72D297353CC}">
              <c16:uniqueId val="{00000000-EE68-4613-9D0B-BD643CBFF00D}"/>
            </c:ext>
          </c:extLst>
        </c:ser>
        <c:ser>
          <c:idx val="1"/>
          <c:order val="1"/>
          <c:tx>
            <c:strRef>
              <c:f>Sheet1!$C$1</c:f>
              <c:strCache>
                <c:ptCount val="1"/>
                <c:pt idx="0">
                  <c:v>MSW</c:v>
                </c:pt>
              </c:strCache>
            </c:strRef>
          </c:tx>
          <c:spPr>
            <a:solidFill>
              <a:srgbClr val="8DC5CC"/>
            </a:solidFill>
            <a:ln w="9525">
              <a:solidFill>
                <a:schemeClr val="tx1"/>
              </a:solidFill>
              <a:prstDash val="solid"/>
            </a:ln>
          </c:spPr>
          <c:invertIfNegative val="0"/>
          <c:dLbls>
            <c:spPr>
              <a:noFill/>
              <a:ln>
                <a:noFill/>
              </a:ln>
              <a:effectLst/>
            </c:spPr>
            <c:txPr>
              <a:bodyPr/>
              <a:lstStyle/>
              <a:p>
                <a:pPr>
                  <a:defRPr sz="15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Bars/Clubs</c:v>
                </c:pt>
                <c:pt idx="1">
                  <c:v>Bathhouses/Sex Clubs</c:v>
                </c:pt>
                <c:pt idx="2">
                  <c:v>Internet</c:v>
                </c:pt>
              </c:strCache>
            </c:strRef>
          </c:cat>
          <c:val>
            <c:numRef>
              <c:f>Sheet1!$C$2:$C$4</c:f>
              <c:numCache>
                <c:formatCode>0.0</c:formatCode>
                <c:ptCount val="3"/>
                <c:pt idx="0">
                  <c:v>15.52</c:v>
                </c:pt>
                <c:pt idx="1">
                  <c:v>0.56999999999999995</c:v>
                </c:pt>
                <c:pt idx="2">
                  <c:v>19.54</c:v>
                </c:pt>
              </c:numCache>
            </c:numRef>
          </c:val>
          <c:extLst>
            <c:ext xmlns:c16="http://schemas.microsoft.com/office/drawing/2014/chart" uri="{C3380CC4-5D6E-409C-BE32-E72D297353CC}">
              <c16:uniqueId val="{00000001-EE68-4613-9D0B-BD643CBFF00D}"/>
            </c:ext>
          </c:extLst>
        </c:ser>
        <c:ser>
          <c:idx val="2"/>
          <c:order val="2"/>
          <c:tx>
            <c:strRef>
              <c:f>Sheet1!$D$1</c:f>
              <c:strCache>
                <c:ptCount val="1"/>
                <c:pt idx="0">
                  <c:v>MSM</c:v>
                </c:pt>
              </c:strCache>
            </c:strRef>
          </c:tx>
          <c:spPr>
            <a:solidFill>
              <a:srgbClr val="068190"/>
            </a:solidFill>
            <a:ln>
              <a:solidFill>
                <a:schemeClr val="tx1"/>
              </a:solidFill>
            </a:ln>
          </c:spPr>
          <c:invertIfNegative val="0"/>
          <c:dLbls>
            <c:numFmt formatCode="#,##0.0" sourceLinked="0"/>
            <c:spPr>
              <a:noFill/>
              <a:ln>
                <a:noFill/>
              </a:ln>
              <a:effectLst/>
            </c:spPr>
            <c:txPr>
              <a:bodyPr/>
              <a:lstStyle/>
              <a:p>
                <a:pPr>
                  <a:defRPr sz="15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Bars/Clubs</c:v>
                </c:pt>
                <c:pt idx="1">
                  <c:v>Bathhouses/Sex Clubs</c:v>
                </c:pt>
                <c:pt idx="2">
                  <c:v>Internet</c:v>
                </c:pt>
              </c:strCache>
            </c:strRef>
          </c:cat>
          <c:val>
            <c:numRef>
              <c:f>Sheet1!$D$2:$D$4</c:f>
              <c:numCache>
                <c:formatCode>0.0</c:formatCode>
                <c:ptCount val="3"/>
                <c:pt idx="0">
                  <c:v>22.43</c:v>
                </c:pt>
                <c:pt idx="1">
                  <c:v>6.25</c:v>
                </c:pt>
                <c:pt idx="2">
                  <c:v>71.319999999999993</c:v>
                </c:pt>
              </c:numCache>
            </c:numRef>
          </c:val>
          <c:extLst>
            <c:ext xmlns:c16="http://schemas.microsoft.com/office/drawing/2014/chart" uri="{C3380CC4-5D6E-409C-BE32-E72D297353CC}">
              <c16:uniqueId val="{00000002-EE68-4613-9D0B-BD643CBFF00D}"/>
            </c:ext>
          </c:extLst>
        </c:ser>
        <c:dLbls>
          <c:showLegendKey val="0"/>
          <c:showVal val="1"/>
          <c:showCatName val="0"/>
          <c:showSerName val="0"/>
          <c:showPercent val="0"/>
          <c:showBubbleSize val="0"/>
        </c:dLbls>
        <c:gapWidth val="75"/>
        <c:axId val="120422784"/>
        <c:axId val="120424320"/>
      </c:barChart>
      <c:catAx>
        <c:axId val="120422784"/>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20424320"/>
        <c:crosses val="autoZero"/>
        <c:auto val="1"/>
        <c:lblAlgn val="ctr"/>
        <c:lblOffset val="0"/>
        <c:tickLblSkip val="1"/>
        <c:tickMarkSkip val="1"/>
        <c:noMultiLvlLbl val="0"/>
      </c:catAx>
      <c:valAx>
        <c:axId val="120424320"/>
        <c:scaling>
          <c:orientation val="minMax"/>
          <c:min val="0"/>
        </c:scaling>
        <c:delete val="0"/>
        <c:axPos val="l"/>
        <c:majorGridlines>
          <c:spPr>
            <a:ln w="9525">
              <a:solidFill>
                <a:schemeClr val="bg1">
                  <a:lumMod val="85000"/>
                </a:schemeClr>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Percent Positive</a:t>
                </a:r>
              </a:p>
            </c:rich>
          </c:tx>
          <c:layout>
            <c:manualLayout>
              <c:xMode val="edge"/>
              <c:yMode val="edge"/>
              <c:x val="1.4430844206054604E-2"/>
              <c:y val="0.28196455942875626"/>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20422784"/>
        <c:crosses val="autoZero"/>
        <c:crossBetween val="between"/>
        <c:majorUnit val="20"/>
      </c:valAx>
      <c:spPr>
        <a:noFill/>
        <a:ln w="26818">
          <a:noFill/>
        </a:ln>
      </c:spPr>
    </c:plotArea>
    <c:legend>
      <c:legendPos val="r"/>
      <c:layout>
        <c:manualLayout>
          <c:xMode val="edge"/>
          <c:yMode val="edge"/>
          <c:x val="0.37469427126414656"/>
          <c:y val="0.90772572320005995"/>
          <c:w val="0.33453274378217379"/>
          <c:h val="6.5789473684210523E-2"/>
        </c:manualLayout>
      </c:layout>
      <c:overlay val="0"/>
      <c:spPr>
        <a:noFill/>
        <a:ln w="3352">
          <a:solidFill>
            <a:schemeClr val="tx1"/>
          </a:solidFill>
          <a:prstDash val="solid"/>
        </a:ln>
      </c:spPr>
      <c:txPr>
        <a:bodyPr/>
        <a:lstStyle/>
        <a:p>
          <a:pPr>
            <a:defRPr sz="18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9152601747048E-2"/>
          <c:y val="7.3459715639810422E-2"/>
          <c:w val="0.91088084739825292"/>
          <c:h val="0.80453689946443541"/>
        </c:manualLayout>
      </c:layout>
      <c:barChart>
        <c:barDir val="col"/>
        <c:grouping val="clustered"/>
        <c:varyColors val="0"/>
        <c:ser>
          <c:idx val="0"/>
          <c:order val="0"/>
          <c:tx>
            <c:strRef>
              <c:f>Sheet1!$B$1</c:f>
              <c:strCache>
                <c:ptCount val="1"/>
                <c:pt idx="0">
                  <c:v>Meth Use</c:v>
                </c:pt>
              </c:strCache>
            </c:strRef>
          </c:tx>
          <c:spPr>
            <a:solidFill>
              <a:srgbClr val="63B2BD"/>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Female</c:v>
                </c:pt>
                <c:pt idx="1">
                  <c:v>MSW/MSM&amp;W</c:v>
                </c:pt>
                <c:pt idx="2">
                  <c:v>MSM only</c:v>
                </c:pt>
                <c:pt idx="3">
                  <c:v> </c:v>
                </c:pt>
              </c:strCache>
            </c:strRef>
          </c:cat>
          <c:val>
            <c:numRef>
              <c:f>Sheet1!$B$2:$B$4</c:f>
              <c:numCache>
                <c:formatCode>0.0</c:formatCode>
                <c:ptCount val="3"/>
                <c:pt idx="0">
                  <c:v>10.16</c:v>
                </c:pt>
                <c:pt idx="1">
                  <c:v>10.8</c:v>
                </c:pt>
                <c:pt idx="2">
                  <c:v>9.82</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max val="12"/>
        </c:scaling>
        <c:delete val="0"/>
        <c:axPos val="l"/>
        <c:majorGridlines>
          <c:spPr>
            <a:ln w="9525">
              <a:solidFill>
                <a:schemeClr val="bg1">
                  <a:lumMod val="85000"/>
                </a:schemeClr>
              </a:solidFill>
              <a:prstDash val="sysDash"/>
            </a:ln>
          </c:spPr>
        </c:majorGridlines>
        <c:title>
          <c:tx>
            <c:rich>
              <a:bodyPr rot="-5400000" vert="horz" anchor="ctr" anchorCtr="1"/>
              <a:lstStyle/>
              <a:p>
                <a:pPr>
                  <a:defRPr sz="1600" b="1" i="0" u="none" strike="noStrike" baseline="0">
                    <a:solidFill>
                      <a:srgbClr val="000000"/>
                    </a:solidFill>
                    <a:latin typeface="Calibri" panose="020F0502020204030204" pitchFamily="34" charset="0"/>
                    <a:ea typeface="Arial"/>
                    <a:cs typeface="Arial"/>
                  </a:defRPr>
                </a:pPr>
                <a:r>
                  <a:rPr lang="en-US" sz="1600">
                    <a:latin typeface="Calibri" panose="020F0502020204030204" pitchFamily="34" charset="0"/>
                  </a:rPr>
                  <a:t>Percent of</a:t>
                </a:r>
                <a:r>
                  <a:rPr lang="en-US" sz="1600" baseline="0">
                    <a:latin typeface="Calibri" panose="020F0502020204030204" pitchFamily="34" charset="0"/>
                  </a:rPr>
                  <a:t> Cases</a:t>
                </a:r>
                <a:endParaRPr lang="en-US" sz="1600">
                  <a:latin typeface="Calibri" panose="020F0502020204030204" pitchFamily="34" charset="0"/>
                </a:endParaRPr>
              </a:p>
            </c:rich>
          </c:tx>
          <c:layout>
            <c:manualLayout>
              <c:xMode val="edge"/>
              <c:yMode val="edge"/>
              <c:x val="1.5277852545376421E-2"/>
              <c:y val="0.24706663968356865"/>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2"/>
        <c:minorUnit val="2"/>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9152601747048E-2"/>
          <c:y val="7.3459715639810422E-2"/>
          <c:w val="0.91088084739825292"/>
          <c:h val="0.80453689946443541"/>
        </c:manualLayout>
      </c:layout>
      <c:barChart>
        <c:barDir val="col"/>
        <c:grouping val="clustered"/>
        <c:varyColors val="0"/>
        <c:ser>
          <c:idx val="0"/>
          <c:order val="0"/>
          <c:tx>
            <c:strRef>
              <c:f>Sheet1!$B$1</c:f>
              <c:strCache>
                <c:ptCount val="1"/>
                <c:pt idx="0">
                  <c:v>Corrections</c:v>
                </c:pt>
              </c:strCache>
            </c:strRef>
          </c:tx>
          <c:spPr>
            <a:solidFill>
              <a:srgbClr val="63B2BD"/>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Female</c:v>
                </c:pt>
                <c:pt idx="1">
                  <c:v>MSW</c:v>
                </c:pt>
                <c:pt idx="2">
                  <c:v>MSM</c:v>
                </c:pt>
                <c:pt idx="3">
                  <c:v> </c:v>
                </c:pt>
              </c:strCache>
            </c:strRef>
          </c:cat>
          <c:val>
            <c:numRef>
              <c:f>Sheet1!$B$2:$B$4</c:f>
              <c:numCache>
                <c:formatCode>0.0</c:formatCode>
                <c:ptCount val="3"/>
                <c:pt idx="0">
                  <c:v>23.83</c:v>
                </c:pt>
                <c:pt idx="1">
                  <c:v>26.44</c:v>
                </c:pt>
                <c:pt idx="2">
                  <c:v>4.41</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max val="30"/>
        </c:scaling>
        <c:delete val="0"/>
        <c:axPos val="l"/>
        <c:majorGridlines>
          <c:spPr>
            <a:ln w="9525">
              <a:solidFill>
                <a:schemeClr val="bg1">
                  <a:lumMod val="85000"/>
                </a:schemeClr>
              </a:solidFill>
              <a:prstDash val="sysDash"/>
            </a:ln>
          </c:spPr>
        </c:majorGridlines>
        <c:title>
          <c:tx>
            <c:rich>
              <a:bodyPr rot="-5400000" vert="horz" anchor="ctr" anchorCtr="1"/>
              <a:lstStyle/>
              <a:p>
                <a:pPr>
                  <a:defRPr sz="1600" b="1" i="0" u="none" strike="noStrike" baseline="0">
                    <a:solidFill>
                      <a:srgbClr val="000000"/>
                    </a:solidFill>
                    <a:latin typeface="Calibri" panose="020F0502020204030204" pitchFamily="34" charset="0"/>
                    <a:ea typeface="Arial"/>
                    <a:cs typeface="Arial"/>
                  </a:defRPr>
                </a:pPr>
                <a:r>
                  <a:rPr lang="en-US" sz="1600">
                    <a:latin typeface="Calibri" panose="020F0502020204030204" pitchFamily="34" charset="0"/>
                  </a:rPr>
                  <a:t>Percent of</a:t>
                </a:r>
                <a:r>
                  <a:rPr lang="en-US" sz="1600" baseline="0">
                    <a:latin typeface="Calibri" panose="020F0502020204030204" pitchFamily="34" charset="0"/>
                  </a:rPr>
                  <a:t> Cases</a:t>
                </a:r>
                <a:endParaRPr lang="en-US" sz="1600">
                  <a:latin typeface="Calibri" panose="020F0502020204030204" pitchFamily="34" charset="0"/>
                </a:endParaRPr>
              </a:p>
            </c:rich>
          </c:tx>
          <c:layout>
            <c:manualLayout>
              <c:xMode val="edge"/>
              <c:yMode val="edge"/>
              <c:x val="1.5277852545376421E-2"/>
              <c:y val="0.24706663968356865"/>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10"/>
        <c:minorUnit val="10"/>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068190"/>
            </a:solidFill>
            <a:ln w="12636">
              <a:solidFill>
                <a:srgbClr val="068190"/>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0.0</c:formatCode>
                <c:ptCount val="8"/>
                <c:pt idx="0">
                  <c:v>1.1000000000000001</c:v>
                </c:pt>
                <c:pt idx="1">
                  <c:v>193.2</c:v>
                </c:pt>
                <c:pt idx="2">
                  <c:v>584.79999999999995</c:v>
                </c:pt>
                <c:pt idx="3">
                  <c:v>787.7</c:v>
                </c:pt>
                <c:pt idx="4">
                  <c:v>718.4</c:v>
                </c:pt>
                <c:pt idx="5">
                  <c:v>375.8</c:v>
                </c:pt>
                <c:pt idx="6">
                  <c:v>86.4</c:v>
                </c:pt>
                <c:pt idx="7">
                  <c:v>250</c:v>
                </c:pt>
              </c:numCache>
            </c:numRef>
          </c:val>
          <c:extLst>
            <c:ext xmlns:c16="http://schemas.microsoft.com/office/drawing/2014/chart" uri="{C3380CC4-5D6E-409C-BE32-E72D297353CC}">
              <c16:uniqueId val="{00000000-55F5-4ABA-900E-4DEF6A397CCA}"/>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1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250"/>
        <c:minorUnit val="250"/>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4871794871793"/>
          <c:y val="0.13064133016627077"/>
          <c:w val="0.7511523319200486"/>
          <c:h val="0.84798099762470314"/>
        </c:manualLayout>
      </c:layout>
      <c:barChart>
        <c:barDir val="bar"/>
        <c:grouping val="clustered"/>
        <c:varyColors val="0"/>
        <c:ser>
          <c:idx val="0"/>
          <c:order val="0"/>
          <c:tx>
            <c:strRef>
              <c:f>Sheet1!$B$1</c:f>
              <c:strCache>
                <c:ptCount val="1"/>
                <c:pt idx="0">
                  <c:v>Female</c:v>
                </c:pt>
              </c:strCache>
            </c:strRef>
          </c:tx>
          <c:spPr>
            <a:solidFill>
              <a:srgbClr val="8DC5CC"/>
            </a:solidFill>
            <a:ln w="12551">
              <a:solidFill>
                <a:srgbClr val="8DC5CC"/>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General</c:formatCode>
                <c:ptCount val="8"/>
                <c:pt idx="0">
                  <c:v>3.9</c:v>
                </c:pt>
                <c:pt idx="1">
                  <c:v>299.2</c:v>
                </c:pt>
                <c:pt idx="2">
                  <c:v>533.9</c:v>
                </c:pt>
                <c:pt idx="3">
                  <c:v>463</c:v>
                </c:pt>
                <c:pt idx="4">
                  <c:v>317.60000000000002</c:v>
                </c:pt>
                <c:pt idx="5">
                  <c:v>159.4</c:v>
                </c:pt>
                <c:pt idx="6">
                  <c:v>19.7</c:v>
                </c:pt>
                <c:pt idx="7" formatCode="0.0">
                  <c:v>140.69999999999999</c:v>
                </c:pt>
              </c:numCache>
            </c:numRef>
          </c:val>
          <c:extLst>
            <c:ext xmlns:c16="http://schemas.microsoft.com/office/drawing/2014/chart" uri="{C3380CC4-5D6E-409C-BE32-E72D297353CC}">
              <c16:uniqueId val="{00000000-09A0-492C-888A-92404518D811}"/>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600"/>
        <c:tickLblSkip val="1"/>
        <c:tickMarkSkip val="1"/>
        <c:noMultiLvlLbl val="0"/>
      </c:catAx>
      <c:valAx>
        <c:axId val="135674880"/>
        <c:scaling>
          <c:orientation val="minMax"/>
          <c:max val="1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250"/>
        <c:minorUnit val="250"/>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1539193710602"/>
          <c:y val="3.6559139784946237E-2"/>
          <c:w val="0.83852364290643877"/>
          <c:h val="0.71962071704337416"/>
        </c:manualLayout>
      </c:layout>
      <c:lineChart>
        <c:grouping val="standard"/>
        <c:varyColors val="0"/>
        <c:ser>
          <c:idx val="0"/>
          <c:order val="0"/>
          <c:tx>
            <c:strRef>
              <c:f>Sheet1!$B$1</c:f>
              <c:strCache>
                <c:ptCount val="1"/>
                <c:pt idx="0">
                  <c:v>Northern</c:v>
                </c:pt>
              </c:strCache>
            </c:strRef>
          </c:tx>
          <c:spPr>
            <a:ln w="38100">
              <a:solidFill>
                <a:srgbClr val="AA222F"/>
              </a:solidFill>
              <a:prstDash val="solid"/>
            </a:ln>
          </c:spPr>
          <c:marker>
            <c:symbol val="circle"/>
            <c:size val="7"/>
            <c:spPr>
              <a:no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24.6</c:v>
                </c:pt>
                <c:pt idx="1">
                  <c:v>41.7</c:v>
                </c:pt>
                <c:pt idx="2">
                  <c:v>73</c:v>
                </c:pt>
                <c:pt idx="3">
                  <c:v>105.8</c:v>
                </c:pt>
                <c:pt idx="4">
                  <c:v>128</c:v>
                </c:pt>
                <c:pt idx="5">
                  <c:v>135.6</c:v>
                </c:pt>
                <c:pt idx="6">
                  <c:v>138.6</c:v>
                </c:pt>
                <c:pt idx="7">
                  <c:v>151.30000000000001</c:v>
                </c:pt>
                <c:pt idx="8">
                  <c:v>176.1</c:v>
                </c:pt>
                <c:pt idx="9">
                  <c:v>167.8</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Sacramento Area</c:v>
                </c:pt>
              </c:strCache>
            </c:strRef>
          </c:tx>
          <c:spPr>
            <a:ln w="38100">
              <a:solidFill>
                <a:srgbClr val="4E544F"/>
              </a:solidFill>
              <a:prstDash val="solid"/>
            </a:ln>
          </c:spPr>
          <c:marker>
            <c:symbol val="diamond"/>
            <c:size val="7"/>
            <c:spPr>
              <a:noFill/>
              <a:ln>
                <a:solidFill>
                  <a:srgbClr val="4E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88.9</c:v>
                </c:pt>
                <c:pt idx="1">
                  <c:v>107.4</c:v>
                </c:pt>
                <c:pt idx="2">
                  <c:v>113.3</c:v>
                </c:pt>
                <c:pt idx="3">
                  <c:v>116.1</c:v>
                </c:pt>
                <c:pt idx="4">
                  <c:v>146.9</c:v>
                </c:pt>
                <c:pt idx="5">
                  <c:v>149.19999999999999</c:v>
                </c:pt>
                <c:pt idx="6">
                  <c:v>175.2</c:v>
                </c:pt>
                <c:pt idx="7">
                  <c:v>190</c:v>
                </c:pt>
                <c:pt idx="8">
                  <c:v>211</c:v>
                </c:pt>
                <c:pt idx="9">
                  <c:v>216</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San Francisco</c:v>
                </c:pt>
              </c:strCache>
            </c:strRef>
          </c:tx>
          <c:spPr>
            <a:ln w="38100">
              <a:solidFill>
                <a:srgbClr val="A37500"/>
              </a:solidFill>
              <a:prstDash val="solid"/>
            </a:ln>
          </c:spPr>
          <c:marker>
            <c:symbol val="square"/>
            <c:size val="7"/>
            <c:spPr>
              <a:noFill/>
              <a:ln>
                <a:solidFill>
                  <a:srgbClr val="A37500"/>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273.89999999999998</c:v>
                </c:pt>
                <c:pt idx="1">
                  <c:v>296.5</c:v>
                </c:pt>
                <c:pt idx="2">
                  <c:v>297.89999999999998</c:v>
                </c:pt>
                <c:pt idx="3">
                  <c:v>383.8</c:v>
                </c:pt>
                <c:pt idx="4">
                  <c:v>515.9</c:v>
                </c:pt>
                <c:pt idx="5">
                  <c:v>600.70000000000005</c:v>
                </c:pt>
                <c:pt idx="6">
                  <c:v>651.20000000000005</c:v>
                </c:pt>
                <c:pt idx="7">
                  <c:v>658.6</c:v>
                </c:pt>
                <c:pt idx="8">
                  <c:v>621.29999999999995</c:v>
                </c:pt>
                <c:pt idx="9">
                  <c:v>457.3</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Bay Area</c:v>
                </c:pt>
              </c:strCache>
            </c:strRef>
          </c:tx>
          <c:spPr>
            <a:ln w="38100">
              <a:solidFill>
                <a:srgbClr val="078807"/>
              </a:solidFill>
              <a:prstDash val="solid"/>
            </a:ln>
          </c:spPr>
          <c:marker>
            <c:symbol val="triangle"/>
            <c:size val="7"/>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57.9</c:v>
                </c:pt>
                <c:pt idx="1">
                  <c:v>66.8</c:v>
                </c:pt>
                <c:pt idx="2">
                  <c:v>75.3</c:v>
                </c:pt>
                <c:pt idx="3">
                  <c:v>91.2</c:v>
                </c:pt>
                <c:pt idx="4">
                  <c:v>115.3</c:v>
                </c:pt>
                <c:pt idx="5">
                  <c:v>127.3</c:v>
                </c:pt>
                <c:pt idx="6">
                  <c:v>150.69999999999999</c:v>
                </c:pt>
                <c:pt idx="7">
                  <c:v>154.19999999999999</c:v>
                </c:pt>
                <c:pt idx="8">
                  <c:v>163.6</c:v>
                </c:pt>
                <c:pt idx="9">
                  <c:v>151.9</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Central Coast</c:v>
                </c:pt>
              </c:strCache>
            </c:strRef>
          </c:tx>
          <c:spPr>
            <a:ln w="38100">
              <a:solidFill>
                <a:srgbClr val="2746A5"/>
              </a:solidFill>
              <a:prstDash val="solid"/>
            </a:ln>
          </c:spPr>
          <c:marker>
            <c:symbol val="circle"/>
            <c:size val="7"/>
            <c:spPr>
              <a:solidFill>
                <a:srgbClr val="2746A5"/>
              </a:solid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24.2</c:v>
                </c:pt>
                <c:pt idx="1">
                  <c:v>42.1</c:v>
                </c:pt>
                <c:pt idx="2">
                  <c:v>45</c:v>
                </c:pt>
                <c:pt idx="3">
                  <c:v>52.3</c:v>
                </c:pt>
                <c:pt idx="4">
                  <c:v>70.7</c:v>
                </c:pt>
                <c:pt idx="5">
                  <c:v>77.099999999999994</c:v>
                </c:pt>
                <c:pt idx="6">
                  <c:v>88</c:v>
                </c:pt>
                <c:pt idx="7">
                  <c:v>92</c:v>
                </c:pt>
                <c:pt idx="8">
                  <c:v>92.3</c:v>
                </c:pt>
                <c:pt idx="9">
                  <c:v>91.2</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Central Inland</c:v>
                </c:pt>
              </c:strCache>
            </c:strRef>
          </c:tx>
          <c:spPr>
            <a:ln w="38100">
              <a:solidFill>
                <a:srgbClr val="EA5D0B"/>
              </a:solidFill>
              <a:prstDash val="solid"/>
            </a:ln>
          </c:spPr>
          <c:marker>
            <c:symbol val="diamond"/>
            <c:size val="7"/>
            <c:spPr>
              <a:solidFill>
                <a:srgbClr val="EA5D0B"/>
              </a:solidFill>
              <a:ln>
                <a:solidFill>
                  <a:srgbClr val="EA5D0B"/>
                </a:solidFill>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73.2</c:v>
                </c:pt>
                <c:pt idx="1">
                  <c:v>99.7</c:v>
                </c:pt>
                <c:pt idx="2">
                  <c:v>127.8</c:v>
                </c:pt>
                <c:pt idx="3">
                  <c:v>132.30000000000001</c:v>
                </c:pt>
                <c:pt idx="4">
                  <c:v>154</c:v>
                </c:pt>
                <c:pt idx="5">
                  <c:v>163.9</c:v>
                </c:pt>
                <c:pt idx="6">
                  <c:v>185</c:v>
                </c:pt>
                <c:pt idx="7">
                  <c:v>193.7</c:v>
                </c:pt>
                <c:pt idx="8">
                  <c:v>210.4</c:v>
                </c:pt>
                <c:pt idx="9">
                  <c:v>201.6</c:v>
                </c:pt>
              </c:numCache>
            </c:numRef>
          </c:val>
          <c:smooth val="0"/>
          <c:extLst>
            <c:ext xmlns:c16="http://schemas.microsoft.com/office/drawing/2014/chart" uri="{C3380CC4-5D6E-409C-BE32-E72D297353CC}">
              <c16:uniqueId val="{00000005-8864-42C3-8393-84BF40B9F010}"/>
            </c:ext>
          </c:extLst>
        </c:ser>
        <c:ser>
          <c:idx val="6"/>
          <c:order val="6"/>
          <c:tx>
            <c:strRef>
              <c:f>Sheet1!$H$1</c:f>
              <c:strCache>
                <c:ptCount val="1"/>
                <c:pt idx="0">
                  <c:v>Los Angeles</c:v>
                </c:pt>
              </c:strCache>
            </c:strRef>
          </c:tx>
          <c:spPr>
            <a:ln w="38100">
              <a:solidFill>
                <a:srgbClr val="7C0B5B"/>
              </a:solidFill>
              <a:prstDash val="solid"/>
            </a:ln>
          </c:spPr>
          <c:marker>
            <c:symbol val="square"/>
            <c:size val="7"/>
            <c:spPr>
              <a:solidFill>
                <a:srgbClr val="7C0B5B"/>
              </a:solid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Sheet1!$H$2:$H$11</c:f>
              <c:numCache>
                <c:formatCode>0.0</c:formatCode>
                <c:ptCount val="10"/>
                <c:pt idx="0">
                  <c:v>103.3</c:v>
                </c:pt>
                <c:pt idx="1">
                  <c:v>122.1</c:v>
                </c:pt>
                <c:pt idx="2">
                  <c:v>133.1</c:v>
                </c:pt>
                <c:pt idx="3">
                  <c:v>151.4</c:v>
                </c:pt>
                <c:pt idx="4">
                  <c:v>173.1</c:v>
                </c:pt>
                <c:pt idx="5">
                  <c:v>216.4</c:v>
                </c:pt>
                <c:pt idx="6">
                  <c:v>252</c:v>
                </c:pt>
                <c:pt idx="7">
                  <c:v>264.2</c:v>
                </c:pt>
                <c:pt idx="8">
                  <c:v>255.2</c:v>
                </c:pt>
                <c:pt idx="9">
                  <c:v>250.9</c:v>
                </c:pt>
              </c:numCache>
            </c:numRef>
          </c:val>
          <c:smooth val="0"/>
          <c:extLst>
            <c:ext xmlns:c16="http://schemas.microsoft.com/office/drawing/2014/chart" uri="{C3380CC4-5D6E-409C-BE32-E72D297353CC}">
              <c16:uniqueId val="{00000006-8864-42C3-8393-84BF40B9F010}"/>
            </c:ext>
          </c:extLst>
        </c:ser>
        <c:ser>
          <c:idx val="7"/>
          <c:order val="7"/>
          <c:tx>
            <c:strRef>
              <c:f>Sheet1!$I$1</c:f>
              <c:strCache>
                <c:ptCount val="1"/>
                <c:pt idx="0">
                  <c:v>Southern</c:v>
                </c:pt>
              </c:strCache>
            </c:strRef>
          </c:tx>
          <c:spPr>
            <a:ln w="38100">
              <a:solidFill>
                <a:srgbClr val="2796A5"/>
              </a:solidFill>
              <a:prstDash val="solid"/>
            </a:ln>
          </c:spPr>
          <c:marker>
            <c:symbol val="triangle"/>
            <c:size val="7"/>
            <c:spPr>
              <a:solidFill>
                <a:srgbClr val="2796A5"/>
              </a:solidFill>
              <a:ln>
                <a:solidFill>
                  <a:srgbClr val="279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Sheet1!$I$2:$I$11</c:f>
              <c:numCache>
                <c:formatCode>0.0</c:formatCode>
                <c:ptCount val="10"/>
                <c:pt idx="0">
                  <c:v>52.8</c:v>
                </c:pt>
                <c:pt idx="1">
                  <c:v>64.599999999999994</c:v>
                </c:pt>
                <c:pt idx="2">
                  <c:v>72.5</c:v>
                </c:pt>
                <c:pt idx="3">
                  <c:v>88.8</c:v>
                </c:pt>
                <c:pt idx="4">
                  <c:v>103.6</c:v>
                </c:pt>
                <c:pt idx="5">
                  <c:v>134.19999999999999</c:v>
                </c:pt>
                <c:pt idx="6">
                  <c:v>159.6</c:v>
                </c:pt>
                <c:pt idx="7">
                  <c:v>170.6</c:v>
                </c:pt>
                <c:pt idx="8">
                  <c:v>170.9</c:v>
                </c:pt>
                <c:pt idx="9">
                  <c:v>173.4</c:v>
                </c:pt>
              </c:numCache>
            </c:numRef>
          </c:val>
          <c:smooth val="0"/>
          <c:extLst>
            <c:ext xmlns:c16="http://schemas.microsoft.com/office/drawing/2014/chart" uri="{C3380CC4-5D6E-409C-BE32-E72D297353CC}">
              <c16:uniqueId val="{00000007-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970444627281132"/>
              <c:y val="0.81098412391286223"/>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8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7541747699761783E-2"/>
              <c:y val="0.1381658819825263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200"/>
        <c:minorUnit val="200"/>
      </c:valAx>
      <c:spPr>
        <a:solidFill>
          <a:schemeClr val="bg1"/>
        </a:solidFill>
        <a:ln w="28027">
          <a:noFill/>
        </a:ln>
      </c:spPr>
    </c:plotArea>
    <c:legend>
      <c:legendPos val="r"/>
      <c:layout>
        <c:manualLayout>
          <c:xMode val="edge"/>
          <c:yMode val="edge"/>
          <c:x val="8.9950143160645937E-2"/>
          <c:y val="0.87994440626958381"/>
          <c:w val="0.89513791779513907"/>
          <c:h val="0.10967741935483871"/>
        </c:manualLayout>
      </c:layout>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Bay Area</a:t>
            </a:r>
          </a:p>
        </c:rich>
      </c:tx>
      <c:layout>
        <c:manualLayout>
          <c:xMode val="edge"/>
          <c:yMode val="edge"/>
          <c:x val="0.41093474426807758"/>
          <c:y val="2.0253164556962026E-2"/>
        </c:manualLayout>
      </c:layout>
      <c:overlay val="0"/>
      <c:spPr>
        <a:solidFill>
          <a:srgbClr val="51AB51">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2005</c:v>
                </c:pt>
                <c:pt idx="1">
                  <c:v>2409</c:v>
                </c:pt>
                <c:pt idx="2">
                  <c:v>2941</c:v>
                </c:pt>
                <c:pt idx="3">
                  <c:v>3750</c:v>
                </c:pt>
                <c:pt idx="4">
                  <c:v>4993</c:v>
                </c:pt>
                <c:pt idx="5">
                  <c:v>5872</c:v>
                </c:pt>
                <c:pt idx="6">
                  <c:v>6991</c:v>
                </c:pt>
                <c:pt idx="7">
                  <c:v>7076</c:v>
                </c:pt>
                <c:pt idx="8">
                  <c:v>7590</c:v>
                </c:pt>
                <c:pt idx="9">
                  <c:v>6791</c:v>
                </c:pt>
              </c:numCache>
            </c:numRef>
          </c:val>
          <c:extLst>
            <c:ext xmlns:c16="http://schemas.microsoft.com/office/drawing/2014/chart" uri="{C3380CC4-5D6E-409C-BE32-E72D297353CC}">
              <c16:uniqueId val="{00000000-2A0A-41E8-94B6-5C5111B84CE7}"/>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1715</c:v>
                </c:pt>
                <c:pt idx="1">
                  <c:v>1918</c:v>
                </c:pt>
                <c:pt idx="2">
                  <c:v>2032</c:v>
                </c:pt>
                <c:pt idx="3">
                  <c:v>2348</c:v>
                </c:pt>
                <c:pt idx="4">
                  <c:v>2797</c:v>
                </c:pt>
                <c:pt idx="5">
                  <c:v>2803</c:v>
                </c:pt>
                <c:pt idx="6">
                  <c:v>3320</c:v>
                </c:pt>
                <c:pt idx="7">
                  <c:v>3482</c:v>
                </c:pt>
                <c:pt idx="8">
                  <c:v>3647</c:v>
                </c:pt>
                <c:pt idx="9">
                  <c:v>3605</c:v>
                </c:pt>
              </c:numCache>
            </c:numRef>
          </c:val>
          <c:extLst>
            <c:ext xmlns:c16="http://schemas.microsoft.com/office/drawing/2014/chart" uri="{C3380CC4-5D6E-409C-BE32-E72D297353CC}">
              <c16:uniqueId val="{00000001-2A0A-41E8-94B6-5C5111B84CE7}"/>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2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3000"/>
        <c:minorUnit val="3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Sacramento Area</a:t>
            </a:r>
          </a:p>
        </c:rich>
      </c:tx>
      <c:layout>
        <c:manualLayout>
          <c:xMode val="edge"/>
          <c:yMode val="edge"/>
          <c:x val="0.41093474426807758"/>
          <c:y val="2.0253164556962026E-2"/>
        </c:manualLayout>
      </c:layout>
      <c:overlay val="0"/>
      <c:spPr>
        <a:solidFill>
          <a:srgbClr val="838783">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917</c:v>
                </c:pt>
                <c:pt idx="1">
                  <c:v>1119</c:v>
                </c:pt>
                <c:pt idx="2">
                  <c:v>1230</c:v>
                </c:pt>
                <c:pt idx="3">
                  <c:v>1349</c:v>
                </c:pt>
                <c:pt idx="4">
                  <c:v>1771</c:v>
                </c:pt>
                <c:pt idx="5">
                  <c:v>1929</c:v>
                </c:pt>
                <c:pt idx="6">
                  <c:v>2422</c:v>
                </c:pt>
                <c:pt idx="7">
                  <c:v>2504</c:v>
                </c:pt>
                <c:pt idx="8">
                  <c:v>2851</c:v>
                </c:pt>
                <c:pt idx="9">
                  <c:v>2951</c:v>
                </c:pt>
              </c:numCache>
            </c:numRef>
          </c:val>
          <c:extLst>
            <c:ext xmlns:c16="http://schemas.microsoft.com/office/drawing/2014/chart" uri="{C3380CC4-5D6E-409C-BE32-E72D297353CC}">
              <c16:uniqueId val="{00000000-6BCA-4697-9C2D-E578C51CA2C3}"/>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1013</c:v>
                </c:pt>
                <c:pt idx="1">
                  <c:v>1232</c:v>
                </c:pt>
                <c:pt idx="2">
                  <c:v>1274</c:v>
                </c:pt>
                <c:pt idx="3">
                  <c:v>1239</c:v>
                </c:pt>
                <c:pt idx="4">
                  <c:v>1534</c:v>
                </c:pt>
                <c:pt idx="5">
                  <c:v>1470</c:v>
                </c:pt>
                <c:pt idx="6">
                  <c:v>1606</c:v>
                </c:pt>
                <c:pt idx="7">
                  <c:v>1906</c:v>
                </c:pt>
                <c:pt idx="8">
                  <c:v>2100</c:v>
                </c:pt>
                <c:pt idx="9">
                  <c:v>2154</c:v>
                </c:pt>
              </c:numCache>
            </c:numRef>
          </c:val>
          <c:extLst>
            <c:ext xmlns:c16="http://schemas.microsoft.com/office/drawing/2014/chart" uri="{C3380CC4-5D6E-409C-BE32-E72D297353CC}">
              <c16:uniqueId val="{00000001-6BCA-4697-9C2D-E578C51CA2C3}"/>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6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000"/>
        <c:minorUnit val="1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San Francisco</a:t>
            </a:r>
          </a:p>
        </c:rich>
      </c:tx>
      <c:layout>
        <c:manualLayout>
          <c:xMode val="edge"/>
          <c:yMode val="edge"/>
          <c:x val="0.41093474426807758"/>
          <c:y val="2.0253164556962026E-2"/>
        </c:manualLayout>
      </c:layout>
      <c:overlay val="0"/>
      <c:spPr>
        <a:solidFill>
          <a:srgbClr val="BE9E4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2016</c:v>
                </c:pt>
                <c:pt idx="1">
                  <c:v>2256</c:v>
                </c:pt>
                <c:pt idx="2">
                  <c:v>2309</c:v>
                </c:pt>
                <c:pt idx="3">
                  <c:v>2908</c:v>
                </c:pt>
                <c:pt idx="4">
                  <c:v>4058</c:v>
                </c:pt>
                <c:pt idx="5">
                  <c:v>4732</c:v>
                </c:pt>
                <c:pt idx="6">
                  <c:v>5122</c:v>
                </c:pt>
                <c:pt idx="7">
                  <c:v>5263</c:v>
                </c:pt>
                <c:pt idx="8">
                  <c:v>4985</c:v>
                </c:pt>
                <c:pt idx="9">
                  <c:v>3548</c:v>
                </c:pt>
              </c:numCache>
            </c:numRef>
          </c:val>
          <c:extLst>
            <c:ext xmlns:c16="http://schemas.microsoft.com/office/drawing/2014/chart" uri="{C3380CC4-5D6E-409C-BE32-E72D297353CC}">
              <c16:uniqueId val="{00000000-7BFC-4E28-B6E4-31618BC0F255}"/>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217</c:v>
                </c:pt>
                <c:pt idx="1">
                  <c:v>214</c:v>
                </c:pt>
                <c:pt idx="2">
                  <c:v>196</c:v>
                </c:pt>
                <c:pt idx="3">
                  <c:v>376</c:v>
                </c:pt>
                <c:pt idx="4">
                  <c:v>405</c:v>
                </c:pt>
                <c:pt idx="5">
                  <c:v>511</c:v>
                </c:pt>
                <c:pt idx="6">
                  <c:v>627</c:v>
                </c:pt>
                <c:pt idx="7">
                  <c:v>583</c:v>
                </c:pt>
                <c:pt idx="8">
                  <c:v>550</c:v>
                </c:pt>
                <c:pt idx="9">
                  <c:v>527</c:v>
                </c:pt>
              </c:numCache>
            </c:numRef>
          </c:val>
          <c:extLst>
            <c:ext xmlns:c16="http://schemas.microsoft.com/office/drawing/2014/chart" uri="{C3380CC4-5D6E-409C-BE32-E72D297353CC}">
              <c16:uniqueId val="{00000001-7BFC-4E28-B6E4-31618BC0F255}"/>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6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000"/>
        <c:minorUnit val="2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735B5-BCC8-4A93-AE79-E0F4D9AF7B4B}"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8498E-5657-480B-A21F-CF3858FF7700}" type="slidenum">
              <a:rPr lang="en-US" smtClean="0"/>
              <a:t>‹#›</a:t>
            </a:fld>
            <a:endParaRPr lang="en-US"/>
          </a:p>
        </p:txBody>
      </p:sp>
    </p:spTree>
    <p:extLst>
      <p:ext uri="{BB962C8B-B14F-4D97-AF65-F5344CB8AC3E}">
        <p14:creationId xmlns:p14="http://schemas.microsoft.com/office/powerpoint/2010/main" val="340266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09575" y="698500"/>
            <a:ext cx="6194425" cy="3484563"/>
          </a:xfrm>
          <a:ln/>
        </p:spPr>
      </p:sp>
      <p:sp>
        <p:nvSpPr>
          <p:cNvPr id="17715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baseline="0" dirty="0"/>
          </a:p>
        </p:txBody>
      </p:sp>
    </p:spTree>
    <p:extLst>
      <p:ext uri="{BB962C8B-B14F-4D97-AF65-F5344CB8AC3E}">
        <p14:creationId xmlns:p14="http://schemas.microsoft.com/office/powerpoint/2010/main" val="248231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b="0" i="0" u="none" baseline="0">
              <a:solidFill>
                <a:srgbClr val="C00000"/>
              </a:solidFill>
            </a:endParaRPr>
          </a:p>
        </p:txBody>
      </p:sp>
    </p:spTree>
    <p:extLst>
      <p:ext uri="{BB962C8B-B14F-4D97-AF65-F5344CB8AC3E}">
        <p14:creationId xmlns:p14="http://schemas.microsoft.com/office/powerpoint/2010/main" val="303121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8040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9570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A9736-667B-4587-A79C-8B3852B0F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7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22736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341677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extLst>
      <p:ext uri="{BB962C8B-B14F-4D97-AF65-F5344CB8AC3E}">
        <p14:creationId xmlns:p14="http://schemas.microsoft.com/office/powerpoint/2010/main" val="1040784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a:p>
        </p:txBody>
      </p:sp>
    </p:spTree>
    <p:extLst>
      <p:ext uri="{BB962C8B-B14F-4D97-AF65-F5344CB8AC3E}">
        <p14:creationId xmlns:p14="http://schemas.microsoft.com/office/powerpoint/2010/main" val="39933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409575" y="698500"/>
            <a:ext cx="6194425" cy="3484563"/>
          </a:xfrm>
          <a:ln/>
        </p:spPr>
      </p:sp>
      <p:sp>
        <p:nvSpPr>
          <p:cNvPr id="1484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9575" y="698500"/>
            <a:ext cx="6194425" cy="3484563"/>
          </a:xfrm>
          <a:ln/>
        </p:spPr>
      </p:sp>
      <p:sp>
        <p:nvSpPr>
          <p:cNvPr id="3584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a:solidFill>
                <a:srgbClr val="C00000"/>
              </a:solidFill>
            </a:endParaRPr>
          </a:p>
        </p:txBody>
      </p:sp>
    </p:spTree>
    <p:extLst>
      <p:ext uri="{BB962C8B-B14F-4D97-AF65-F5344CB8AC3E}">
        <p14:creationId xmlns:p14="http://schemas.microsoft.com/office/powerpoint/2010/main" val="287302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pPr marL="0" indent="0">
              <a:buFont typeface="Arial" panose="020B0604020202020204" pitchFamily="34" charset="0"/>
              <a:buNone/>
            </a:pPr>
            <a:endParaRPr lang="en-US">
              <a:latin typeface="Arial" pitchFamily="34" charset="0"/>
            </a:endParaRPr>
          </a:p>
        </p:txBody>
      </p:sp>
    </p:spTree>
    <p:extLst>
      <p:ext uri="{BB962C8B-B14F-4D97-AF65-F5344CB8AC3E}">
        <p14:creationId xmlns:p14="http://schemas.microsoft.com/office/powerpoint/2010/main" val="155375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87673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09575" y="698500"/>
            <a:ext cx="6194425" cy="3484563"/>
          </a:xfrm>
          <a:ln/>
        </p:spPr>
      </p:sp>
      <p:sp>
        <p:nvSpPr>
          <p:cNvPr id="181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57395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09575" y="698500"/>
            <a:ext cx="6194425" cy="3484563"/>
          </a:xfrm>
          <a:ln/>
        </p:spPr>
      </p:sp>
      <p:sp>
        <p:nvSpPr>
          <p:cNvPr id="5017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50762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endParaRPr lang="en-US" dirty="0"/>
          </a:p>
        </p:txBody>
      </p:sp>
    </p:spTree>
    <p:extLst>
      <p:ext uri="{BB962C8B-B14F-4D97-AF65-F5344CB8AC3E}">
        <p14:creationId xmlns:p14="http://schemas.microsoft.com/office/powerpoint/2010/main" val="1772699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endParaRPr lang="en-US" dirty="0"/>
          </a:p>
        </p:txBody>
      </p:sp>
    </p:spTree>
    <p:extLst>
      <p:ext uri="{BB962C8B-B14F-4D97-AF65-F5344CB8AC3E}">
        <p14:creationId xmlns:p14="http://schemas.microsoft.com/office/powerpoint/2010/main" val="276193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a:solidFill>
                <a:srgbClr val="C00000"/>
              </a:solidFill>
            </a:endParaRPr>
          </a:p>
        </p:txBody>
      </p:sp>
    </p:spTree>
    <p:extLst>
      <p:ext uri="{BB962C8B-B14F-4D97-AF65-F5344CB8AC3E}">
        <p14:creationId xmlns:p14="http://schemas.microsoft.com/office/powerpoint/2010/main" val="234881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s-ES" sz="1200" b="0" i="0" u="none" strike="noStrike" kern="1200">
              <a:solidFill>
                <a:schemeClr val="tx1"/>
              </a:solidFill>
              <a:effectLst/>
              <a:latin typeface="+mn-lt"/>
              <a:ea typeface="+mn-ea"/>
              <a:cs typeface="+mn-cs"/>
            </a:endParaRPr>
          </a:p>
          <a:p>
            <a:pPr marL="0" indent="0" defTabSz="928299">
              <a:buFont typeface="Arial" panose="020B0604020202020204" pitchFamily="34" charset="0"/>
              <a:buNone/>
              <a:defRPr/>
            </a:pPr>
            <a:endParaRPr lang="en-US" b="0" i="0" u="none">
              <a:solidFill>
                <a:srgbClr val="C00000"/>
              </a:solidFill>
            </a:endParaRPr>
          </a:p>
        </p:txBody>
      </p:sp>
    </p:spTree>
    <p:extLst>
      <p:ext uri="{BB962C8B-B14F-4D97-AF65-F5344CB8AC3E}">
        <p14:creationId xmlns:p14="http://schemas.microsoft.com/office/powerpoint/2010/main" val="304605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a:p>
            <a:pPr defTabSz="928299">
              <a:defRPr/>
            </a:pPr>
            <a:endParaRPr lang="en-US" b="0" i="0" u="none">
              <a:solidFill>
                <a:srgbClr val="C00000"/>
              </a:solidFill>
            </a:endParaRPr>
          </a:p>
        </p:txBody>
      </p:sp>
    </p:spTree>
    <p:extLst>
      <p:ext uri="{BB962C8B-B14F-4D97-AF65-F5344CB8AC3E}">
        <p14:creationId xmlns:p14="http://schemas.microsoft.com/office/powerpoint/2010/main" val="195933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28299">
              <a:buFont typeface="Arial" panose="020B0604020202020204" pitchFamily="34" charset="0"/>
              <a:buNone/>
              <a:defRPr/>
            </a:pPr>
            <a:endParaRPr lang="en-US" b="0" i="0" u="none">
              <a:solidFill>
                <a:srgbClr val="C00000"/>
              </a:solidFill>
            </a:endParaRPr>
          </a:p>
        </p:txBody>
      </p:sp>
    </p:spTree>
    <p:extLst>
      <p:ext uri="{BB962C8B-B14F-4D97-AF65-F5344CB8AC3E}">
        <p14:creationId xmlns:p14="http://schemas.microsoft.com/office/powerpoint/2010/main" val="267834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09575" y="698500"/>
            <a:ext cx="6194425" cy="3484563"/>
          </a:xfrm>
          <a:ln/>
        </p:spPr>
      </p:sp>
      <p:sp>
        <p:nvSpPr>
          <p:cNvPr id="5120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ADA Alt text (copy and paste both graphs as one image); text below pulled from slide 7 plus line for total</a:t>
            </a:r>
          </a:p>
          <a:p>
            <a:endParaRPr lang="en-US" dirty="0"/>
          </a:p>
          <a:p>
            <a:endParaRPr lang="en-US" dirty="0"/>
          </a:p>
        </p:txBody>
      </p:sp>
    </p:spTree>
    <p:extLst>
      <p:ext uri="{BB962C8B-B14F-4D97-AF65-F5344CB8AC3E}">
        <p14:creationId xmlns:p14="http://schemas.microsoft.com/office/powerpoint/2010/main" val="415916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28299">
              <a:buFont typeface="Arial" panose="020B0604020202020204" pitchFamily="34" charset="0"/>
              <a:buNone/>
              <a:defRPr/>
            </a:pPr>
            <a:endParaRPr lang="en-US" b="0" i="0" u="none">
              <a:solidFill>
                <a:srgbClr val="C00000"/>
              </a:solidFill>
            </a:endParaRPr>
          </a:p>
        </p:txBody>
      </p:sp>
    </p:spTree>
    <p:extLst>
      <p:ext uri="{BB962C8B-B14F-4D97-AF65-F5344CB8AC3E}">
        <p14:creationId xmlns:p14="http://schemas.microsoft.com/office/powerpoint/2010/main" val="306183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6480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Secondary title goes here</a:t>
            </a:r>
          </a:p>
        </p:txBody>
      </p:sp>
    </p:spTree>
    <p:extLst>
      <p:ext uri="{BB962C8B-B14F-4D97-AF65-F5344CB8AC3E}">
        <p14:creationId xmlns:p14="http://schemas.microsoft.com/office/powerpoint/2010/main" val="309275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7587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548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a:solidFill>
                  <a:srgbClr val="0167BB"/>
                </a:solidFill>
                <a:latin typeface="Arial" charset="0"/>
              </a:rPr>
              <a:t>STD Control Branch</a:t>
            </a:r>
          </a:p>
        </p:txBody>
      </p:sp>
    </p:spTree>
    <p:extLst>
      <p:ext uri="{BB962C8B-B14F-4D97-AF65-F5344CB8AC3E}">
        <p14:creationId xmlns:p14="http://schemas.microsoft.com/office/powerpoint/2010/main" val="372817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1129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300940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28662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170241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4351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308795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a:t>Requirement  1)  : Text here </a:t>
            </a:r>
          </a:p>
        </p:txBody>
      </p:sp>
    </p:spTree>
    <p:extLst>
      <p:ext uri="{BB962C8B-B14F-4D97-AF65-F5344CB8AC3E}">
        <p14:creationId xmlns:p14="http://schemas.microsoft.com/office/powerpoint/2010/main" val="2427350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9082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7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chart" Target="../charts/chart7.xml"/><Relationship Id="rId7" Type="http://schemas.openxmlformats.org/officeDocument/2006/relationships/chart" Target="../charts/chart10.xml"/><Relationship Id="rId12"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0" Type="http://schemas.openxmlformats.org/officeDocument/2006/relationships/chart" Target="../charts/chart13.xml"/><Relationship Id="rId4" Type="http://schemas.openxmlformats.org/officeDocument/2006/relationships/image" Target="../media/image7.png"/><Relationship Id="rId9"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2209800" y="2130426"/>
            <a:ext cx="7772400" cy="1470025"/>
          </a:xfrm>
        </p:spPr>
        <p:txBody>
          <a:bodyPr/>
          <a:lstStyle/>
          <a:p>
            <a:pPr eaLnBrk="1" hangingPunct="1"/>
            <a:r>
              <a:rPr lang="en-US">
                <a:latin typeface="+mj-lt"/>
              </a:rPr>
              <a:t>Gonorrhea</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70C0"/>
                </a:solidFill>
                <a:effectLst/>
                <a:uLnTx/>
                <a:uFillTx/>
                <a:latin typeface="Tw Cen MT"/>
                <a:ea typeface="+mj-ea"/>
                <a:cs typeface="+mj-cs"/>
              </a:rPr>
              <a:t>California STD Surveillance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noAutofit/>
          </a:bodyPr>
          <a:lstStyle/>
          <a:p>
            <a:r>
              <a:rPr lang="en-US" altLang="en-US" sz="3200" b="0">
                <a:latin typeface="+mj-lt"/>
              </a:rPr>
              <a:t>Number of Gonorrhea Cases by Region, Gender, and Year</a:t>
            </a:r>
            <a:br>
              <a:rPr lang="en-US" altLang="en-US" sz="3200" b="0">
                <a:latin typeface="+mj-lt"/>
              </a:rPr>
            </a:br>
            <a:r>
              <a:rPr lang="en-US" altLang="en-US" sz="3200" b="0">
                <a:latin typeface="+mj-lt"/>
              </a:rPr>
              <a:t>California, 2011–2020</a:t>
            </a:r>
            <a:endParaRPr lang="en-US" sz="3200" b="0">
              <a:latin typeface="+mj-lt"/>
            </a:endParaRPr>
          </a:p>
        </p:txBody>
      </p:sp>
      <p:graphicFrame>
        <p:nvGraphicFramePr>
          <p:cNvPr id="23" name="Graph Bay Area" descr="Bay Area region graph of gonorrhea case counts by year and gender with total case counts ranging from 3,731 in 2011 to 10,466 in 2020 and female percent ranging from 46.0% in 2011 to 34.4% in 2020">
            <a:extLst>
              <a:ext uri="{FF2B5EF4-FFF2-40B4-BE49-F238E27FC236}">
                <a16:creationId xmlns:a16="http://schemas.microsoft.com/office/drawing/2014/main" id="{B756A8FE-F923-4797-860B-7E2C31BDB996}"/>
              </a:ext>
            </a:extLst>
          </p:cNvPr>
          <p:cNvGraphicFramePr>
            <a:graphicFrameLocks/>
          </p:cNvGraphicFramePr>
          <p:nvPr/>
        </p:nvGraphicFramePr>
        <p:xfrm>
          <a:off x="153221" y="1532946"/>
          <a:ext cx="3200400" cy="1508125"/>
        </p:xfrm>
        <a:graphic>
          <a:graphicData uri="http://schemas.openxmlformats.org/drawingml/2006/chart">
            <c:chart xmlns:c="http://schemas.openxmlformats.org/drawingml/2006/chart" xmlns:r="http://schemas.openxmlformats.org/officeDocument/2006/relationships" r:id="rId3"/>
          </a:graphicData>
        </a:graphic>
      </p:graphicFrame>
      <p:pic>
        <p:nvPicPr>
          <p:cNvPr id="4" name="Map">
            <a:extLst>
              <a:ext uri="{FF2B5EF4-FFF2-40B4-BE49-F238E27FC236}">
                <a16:creationId xmlns:a16="http://schemas.microsoft.com/office/drawing/2014/main" id="{B8357DDF-4E07-4AC8-83E5-5DA5F6D732D3}"/>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49" t="3141" r="22034" b="2638"/>
          <a:stretch/>
        </p:blipFill>
        <p:spPr>
          <a:xfrm>
            <a:off x="3401568" y="1472184"/>
            <a:ext cx="3291840" cy="3429000"/>
          </a:xfrm>
          <a:prstGeom prst="rect">
            <a:avLst/>
          </a:prstGeom>
        </p:spPr>
      </p:pic>
      <p:graphicFrame>
        <p:nvGraphicFramePr>
          <p:cNvPr id="21" name="Graph Sacramento Area" descr="Sacramento Area region graph of gonorrhea case counts by year and gender with total case counts ranging from 1,935 in 2011 to 5,127 in 2020 and female percent ranging from 52.4% in 2011 to 42.0% in 2020&#10;">
            <a:extLst>
              <a:ext uri="{FF2B5EF4-FFF2-40B4-BE49-F238E27FC236}">
                <a16:creationId xmlns:a16="http://schemas.microsoft.com/office/drawing/2014/main" id="{DDA419DC-A110-4461-8BA7-C8760007C8B3}"/>
              </a:ext>
            </a:extLst>
          </p:cNvPr>
          <p:cNvGraphicFramePr>
            <a:graphicFrameLocks/>
          </p:cNvGraphicFramePr>
          <p:nvPr/>
        </p:nvGraphicFramePr>
        <p:xfrm>
          <a:off x="8837040" y="1532946"/>
          <a:ext cx="3200400" cy="1508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aph San Francisco" descr="San Francisco region graph of gonorrhea case counts by year and gender with total case counts ranging from 2,251 in 2011 to 4,115 in 2020 and female percent ranging from 9.6% in 2011 to 12.8% in 2020&#10;">
            <a:extLst>
              <a:ext uri="{FF2B5EF4-FFF2-40B4-BE49-F238E27FC236}">
                <a16:creationId xmlns:a16="http://schemas.microsoft.com/office/drawing/2014/main" id="{C25E5F80-9CC0-4230-9BF4-3CCB59216C15}"/>
              </a:ext>
            </a:extLst>
          </p:cNvPr>
          <p:cNvGraphicFramePr>
            <a:graphicFrameLocks/>
          </p:cNvGraphicFramePr>
          <p:nvPr/>
        </p:nvGraphicFramePr>
        <p:xfrm>
          <a:off x="153221" y="3279836"/>
          <a:ext cx="3200400" cy="15081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Graph Central Inland" descr="Central Inland region graph of gonorrhea case counts by year and gender with total case counts ranging from 3,125 in 2011 to 9,268 in 2020 and female percent ranging from 54.8% in 2011 to 48.6% in 2020&#10;">
            <a:extLst>
              <a:ext uri="{FF2B5EF4-FFF2-40B4-BE49-F238E27FC236}">
                <a16:creationId xmlns:a16="http://schemas.microsoft.com/office/drawing/2014/main" id="{1EFDC0DC-C3D6-40FD-8F10-355C18918B54}"/>
              </a:ext>
            </a:extLst>
          </p:cNvPr>
          <p:cNvGraphicFramePr>
            <a:graphicFrameLocks/>
          </p:cNvGraphicFramePr>
          <p:nvPr/>
        </p:nvGraphicFramePr>
        <p:xfrm>
          <a:off x="8837040" y="3279836"/>
          <a:ext cx="3200400" cy="15081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Graph Northern" descr="Northern region graph of gonorrhea case counts by year and gender with total case counts ranging from 300 in 2011 to 2,024 in 2020 and female percent ranging from 51.7% in 2011 to 46.9% in 2020">
            <a:extLst>
              <a:ext uri="{FF2B5EF4-FFF2-40B4-BE49-F238E27FC236}">
                <a16:creationId xmlns:a16="http://schemas.microsoft.com/office/drawing/2014/main" id="{222538F5-5E41-470B-B556-2AA5C6DDEA5E}"/>
              </a:ext>
            </a:extLst>
          </p:cNvPr>
          <p:cNvGraphicFramePr>
            <a:graphicFrameLocks/>
          </p:cNvGraphicFramePr>
          <p:nvPr/>
        </p:nvGraphicFramePr>
        <p:xfrm>
          <a:off x="5500448" y="1532946"/>
          <a:ext cx="3200400" cy="15081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aph Central Coast" descr="Central Coast region graph of gonorrhea case counts by year and gender with total case counts ranging from 539 in 2011 to 2,080 in 2020 and female percent ranging from 48.5% in 2011 to 39.8% in 2020&#10;">
            <a:extLst>
              <a:ext uri="{FF2B5EF4-FFF2-40B4-BE49-F238E27FC236}">
                <a16:creationId xmlns:a16="http://schemas.microsoft.com/office/drawing/2014/main" id="{43E7ABF7-DA97-4BE7-856B-E6226370395B}"/>
              </a:ext>
            </a:extLst>
          </p:cNvPr>
          <p:cNvGraphicFramePr>
            <a:graphicFrameLocks/>
          </p:cNvGraphicFramePr>
          <p:nvPr/>
        </p:nvGraphicFramePr>
        <p:xfrm>
          <a:off x="153221" y="5070052"/>
          <a:ext cx="3200400" cy="15081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aph Los Angeles" descr="Los Angeles region graph of gonorrhea case counts by year and gender with total case counts ranging from 9,609 in 2011 to 23,968 in 2020 and female percent ranging from 35.6% in 2011 to 30.4% in 2020&#10;">
            <a:extLst>
              <a:ext uri="{FF2B5EF4-FFF2-40B4-BE49-F238E27FC236}">
                <a16:creationId xmlns:a16="http://schemas.microsoft.com/office/drawing/2014/main" id="{C7E5523F-74BD-43BD-97F9-1BF9099B749B}"/>
              </a:ext>
            </a:extLst>
          </p:cNvPr>
          <p:cNvGraphicFramePr>
            <a:graphicFrameLocks/>
          </p:cNvGraphicFramePr>
          <p:nvPr/>
        </p:nvGraphicFramePr>
        <p:xfrm>
          <a:off x="3791813" y="5070052"/>
          <a:ext cx="3200400" cy="15081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Graph Southern" descr="Southern region graph of gonorrhea case counts by year and gender with total case counts ranging from 5,954 in 2011 to 20,775 in 2020 and female percent ranging from 39.0% in 2011 to 39.9% in 2020&#10;"/>
          <p:cNvGraphicFramePr>
            <a:graphicFrameLocks/>
          </p:cNvGraphicFramePr>
          <p:nvPr/>
        </p:nvGraphicFramePr>
        <p:xfrm>
          <a:off x="8837040" y="5070052"/>
          <a:ext cx="3200400" cy="15081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Legend">
            <a:extLst>
              <a:ext uri="{C183D7F6-B498-43B3-948B-1728B52AA6E4}">
                <adec:decorative xmlns:adec="http://schemas.microsoft.com/office/drawing/2017/decorative" val="1"/>
              </a:ext>
            </a:extLst>
          </p:cNvPr>
          <p:cNvGraphicFramePr>
            <a:graphicFrameLocks noChangeAspect="1"/>
          </p:cNvGraphicFramePr>
          <p:nvPr/>
        </p:nvGraphicFramePr>
        <p:xfrm>
          <a:off x="7100648" y="6145515"/>
          <a:ext cx="1393089" cy="712485"/>
        </p:xfrm>
        <a:graphic>
          <a:graphicData uri="http://schemas.openxmlformats.org/drawingml/2006/chart">
            <c:chart xmlns:c="http://schemas.openxmlformats.org/drawingml/2006/chart" xmlns:r="http://schemas.openxmlformats.org/officeDocument/2006/relationships" r:id="rId12"/>
          </a:graphicData>
        </a:graphic>
      </p:graphicFrame>
      <p:sp>
        <p:nvSpPr>
          <p:cNvPr id="14" name="Footer">
            <a:extLst>
              <a:ext uri="{FF2B5EF4-FFF2-40B4-BE49-F238E27FC236}">
                <a16:creationId xmlns:a16="http://schemas.microsoft.com/office/drawing/2014/main" id="{57E16425-8E31-4D40-BF6D-F9E84AADEB6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1785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Incidence Rates by Gender, California, 1990</a:t>
            </a:r>
            <a:r>
              <a:rPr lang="en-US" sz="3200" b="0">
                <a:latin typeface="+mj-lt"/>
                <a:cs typeface="Arial" charset="0"/>
              </a:rPr>
              <a:t>–</a:t>
            </a:r>
            <a:r>
              <a:rPr lang="en-US" sz="3200" b="0">
                <a:latin typeface="+mj-lt"/>
              </a:rPr>
              <a:t>2020</a:t>
            </a:r>
          </a:p>
        </p:txBody>
      </p:sp>
      <p:graphicFrame>
        <p:nvGraphicFramePr>
          <p:cNvPr id="2" name="Graph" descr="1990-2020 trendline graph of gonorrhea incidence rates (per 100,000 population) by gender&#10;•  Female rates continued to present increases and decreases, starting in 1990 at 134.5, decreasing to 52.9 in 2009, then increasing to 140.7 in 2020&#10;•  Male rates also continued to present increases and decreases, starting in 1990 at 226.2, decreasing to 57.7 in 1999, then increasing to 250.0 in 2020"/>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a:extLst>
              <a:ext uri="{FF2B5EF4-FFF2-40B4-BE49-F238E27FC236}">
                <a16:creationId xmlns:a16="http://schemas.microsoft.com/office/drawing/2014/main" id="{BC19B57D-D966-4EFF-8B38-02E04E42B11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36917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a:latin typeface="+mj-lt"/>
              </a:rPr>
              <a:t>Gonorrhea, Incidence Rates for Females by Age Group (in years), California, 2011–2020</a:t>
            </a:r>
          </a:p>
        </p:txBody>
      </p:sp>
      <p:graphicFrame>
        <p:nvGraphicFramePr>
          <p:cNvPr id="2" name="Graph" descr="2011-2020 trendline graph of female gonorrhea incidence rates by age group&#10;•  Ages 0-14 rates ranged from 3.7 in 2011 to 3.9 in 2020&#10;•  Ages 15-19 rates ranged from 223.0 in 2011 to 299.2 in 2020&#10;•  Ages 20-24 rates ranged from 277.1 in 2011 to 533.9 in 2020&#10;•  Ages 25-29 rates ranged from 140.0 in 2011 to 463.0 in 2020&#10;•  Ages 30-34 rates ranged from 67.9 in 2011 to 317.6 in 2020&#10;•  Ages 35+ rates ranged from 11.0 in 2011 to 52.6 in 2020"/>
          <p:cNvGraphicFramePr>
            <a:graphicFrameLocks noGrp="1" noChangeAspect="1"/>
          </p:cNvGraphicFramePr>
          <p:nvPr>
            <p:ph idx="1"/>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Age “Not Specified” ranged from 0.1% to 0.5% of cases for females in any given year.</a:t>
            </a:r>
          </a:p>
        </p:txBody>
      </p:sp>
      <p:sp>
        <p:nvSpPr>
          <p:cNvPr id="7" name="Footer">
            <a:extLst>
              <a:ext uri="{FF2B5EF4-FFF2-40B4-BE49-F238E27FC236}">
                <a16:creationId xmlns:a16="http://schemas.microsoft.com/office/drawing/2014/main" id="{45017AF9-88DA-4469-B558-4FA2547B877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02013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a:latin typeface="+mj-lt"/>
              </a:rPr>
              <a:t>Gonorrhea, Incidence Rates for Males by Age Group (in years), California, 2011–2020</a:t>
            </a:r>
          </a:p>
        </p:txBody>
      </p:sp>
      <p:graphicFrame>
        <p:nvGraphicFramePr>
          <p:cNvPr id="2" name="Graph" descr="2011-2020 trendline graph of male gonorrhea incidence rates by age group&#10;•  Ages 0-14 rates ranged from 0.9 in 2011 to 1.1 in 2020&#10;•  Ages 15-19 rates ranged from 112.5 in 2011 to 193.2 in 2020&#10;•  Ages 20-24 rates ranged from 293.7 in 2011 to 584.8 in 2020&#10;•  Ages 25-29 rates ranged from 247.3 in 2011 to 787.7 in 2020&#10;•  Ages 30-34 rates ranged from 170.1 in 2011 to 718.4 in 2020&#10;•  Ages 35+ rates ranged from 51.4 in 2011 to 161.5 in 2020"/>
          <p:cNvGraphicFramePr>
            <a:graphicFrameLocks noGrp="1" noChangeAspect="1"/>
          </p:cNvGraphicFramePr>
          <p:nvPr>
            <p:ph idx="1"/>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Age “Not Specified” ranged from 0.1% to 0.6% of cases for males in any given year.</a:t>
            </a:r>
          </a:p>
        </p:txBody>
      </p:sp>
      <p:sp>
        <p:nvSpPr>
          <p:cNvPr id="7" name="Footer">
            <a:extLst>
              <a:ext uri="{FF2B5EF4-FFF2-40B4-BE49-F238E27FC236}">
                <a16:creationId xmlns:a16="http://schemas.microsoft.com/office/drawing/2014/main" id="{E3750A8F-7A79-4C73-B90C-F4E13B48EC85}"/>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345887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DEA-C90D-48FC-B647-4841BD8D38D7}"/>
              </a:ext>
            </a:extLst>
          </p:cNvPr>
          <p:cNvSpPr>
            <a:spLocks noGrp="1"/>
          </p:cNvSpPr>
          <p:nvPr>
            <p:ph type="title"/>
          </p:nvPr>
        </p:nvSpPr>
        <p:spPr/>
        <p:txBody>
          <a:bodyPr>
            <a:normAutofit/>
          </a:bodyPr>
          <a:lstStyle/>
          <a:p>
            <a:r>
              <a:rPr lang="en-US" sz="3200" b="0">
                <a:latin typeface="+mj-lt"/>
              </a:rPr>
              <a:t>Gonorrhea, Incidence Rates by Race/Ethnicity and Gender, </a:t>
            </a:r>
            <a:br>
              <a:rPr lang="en-US" sz="3200" b="0">
                <a:latin typeface="+mj-lt"/>
              </a:rPr>
            </a:br>
            <a:r>
              <a:rPr lang="en-US" sz="3200" b="0">
                <a:latin typeface="+mj-lt"/>
              </a:rPr>
              <a:t>California, 2020</a:t>
            </a:r>
          </a:p>
        </p:txBody>
      </p:sp>
      <p:grpSp>
        <p:nvGrpSpPr>
          <p:cNvPr id="17" name="Group 16" descr="Graph of 2020 gonorrhea incidence rates per 100,000 population by race ethnicity and gender&#10;•  American Indian/Alaska Native female rate 138, male rate 167.1&#10;•  Asian/Pacific Islander female rate 21.1, male rate 61.2&#10;•  Black female rate 385, male rate 707.9&#10;•  Hispanic female rate 94.4, male rate 152.8&#10;•  White female rate 66.6, male rate 135.6">
            <a:extLst>
              <a:ext uri="{FF2B5EF4-FFF2-40B4-BE49-F238E27FC236}">
                <a16:creationId xmlns:a16="http://schemas.microsoft.com/office/drawing/2014/main" id="{C405AAA5-A8E2-433D-8434-A5C085B69EC0}"/>
              </a:ext>
            </a:extLst>
          </p:cNvPr>
          <p:cNvGrpSpPr/>
          <p:nvPr/>
        </p:nvGrpSpPr>
        <p:grpSpPr>
          <a:xfrm>
            <a:off x="651380" y="1495300"/>
            <a:ext cx="10987119" cy="4097758"/>
            <a:chOff x="651380" y="1495300"/>
            <a:chExt cx="10987119" cy="4097758"/>
          </a:xfrm>
        </p:grpSpPr>
        <p:sp>
          <p:nvSpPr>
            <p:cNvPr id="12" name="Text Box">
              <a:extLst>
                <a:ext uri="{FF2B5EF4-FFF2-40B4-BE49-F238E27FC236}">
                  <a16:creationId xmlns:a16="http://schemas.microsoft.com/office/drawing/2014/main" id="{7E5ADF2E-DF9B-4186-8DF7-A6FA0BBC6FEC}"/>
                </a:ext>
              </a:extLst>
            </p:cNvPr>
            <p:cNvSpPr txBox="1">
              <a:spLocks noChangeArrowheads="1"/>
            </p:cNvSpPr>
            <p:nvPr/>
          </p:nvSpPr>
          <p:spPr bwMode="auto">
            <a:xfrm>
              <a:off x="1068512" y="1495300"/>
              <a:ext cx="1031525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5033963" algn="ctr"/>
                  <a:tab pos="9996488" algn="r"/>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Male	Rate per 100,000	Female</a:t>
              </a: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4" name="Graph Males">
              <a:extLst>
                <a:ext uri="{FF2B5EF4-FFF2-40B4-BE49-F238E27FC236}">
                  <a16:creationId xmlns:a16="http://schemas.microsoft.com/office/drawing/2014/main" id="{799C2AFE-9F83-4D22-94E2-19A45621E046}"/>
                </a:ext>
              </a:extLst>
            </p:cNvPr>
            <p:cNvGraphicFramePr>
              <a:graphicFrameLocks/>
            </p:cNvGraphicFramePr>
            <p:nvPr/>
          </p:nvGraphicFramePr>
          <p:xfrm>
            <a:off x="651380" y="1767691"/>
            <a:ext cx="5495544" cy="382219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Image Male">
              <a:extLst>
                <a:ext uri="{FF2B5EF4-FFF2-40B4-BE49-F238E27FC236}">
                  <a16:creationId xmlns:a16="http://schemas.microsoft.com/office/drawing/2014/main" id="{9ABDC61E-4A1E-498B-8D99-F3A092B39B70}"/>
                </a:ext>
              </a:extLst>
            </p:cNvPr>
            <p:cNvGrpSpPr>
              <a:grpSpLocks noChangeAspect="1"/>
            </p:cNvGrpSpPr>
            <p:nvPr/>
          </p:nvGrpSpPr>
          <p:grpSpPr bwMode="auto">
            <a:xfrm>
              <a:off x="1490472" y="4361688"/>
              <a:ext cx="466725" cy="933450"/>
              <a:chOff x="451" y="2987"/>
              <a:chExt cx="268" cy="536"/>
            </a:xfrm>
            <a:solidFill>
              <a:srgbClr val="068190"/>
            </a:solidFill>
          </p:grpSpPr>
          <p:sp>
            <p:nvSpPr>
              <p:cNvPr id="10" name="Freeform 1">
                <a:extLst>
                  <a:ext uri="{FF2B5EF4-FFF2-40B4-BE49-F238E27FC236}">
                    <a16:creationId xmlns:a16="http://schemas.microsoft.com/office/drawing/2014/main" id="{5D2FF25F-C35C-410A-BF61-8E04D6938F5B}"/>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06819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Freeform 2">
                <a:extLst>
                  <a:ext uri="{FF2B5EF4-FFF2-40B4-BE49-F238E27FC236}">
                    <a16:creationId xmlns:a16="http://schemas.microsoft.com/office/drawing/2014/main" id="{AA231922-BFBD-4AC7-A5B4-26A81EB9DC7F}"/>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06819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aphicFrame>
          <p:nvGraphicFramePr>
            <p:cNvPr id="5" name="Graph Females">
              <a:extLst>
                <a:ext uri="{FF2B5EF4-FFF2-40B4-BE49-F238E27FC236}">
                  <a16:creationId xmlns:a16="http://schemas.microsoft.com/office/drawing/2014/main" id="{FBA1A03B-453D-41DD-98D5-E5CEDF0C9F3A}"/>
                </a:ext>
              </a:extLst>
            </p:cNvPr>
            <p:cNvGraphicFramePr>
              <a:graphicFrameLocks/>
            </p:cNvGraphicFramePr>
            <p:nvPr/>
          </p:nvGraphicFramePr>
          <p:xfrm>
            <a:off x="5694899" y="1770866"/>
            <a:ext cx="5943600" cy="382219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Image Female">
              <a:extLst>
                <a:ext uri="{FF2B5EF4-FFF2-40B4-BE49-F238E27FC236}">
                  <a16:creationId xmlns:a16="http://schemas.microsoft.com/office/drawing/2014/main" id="{9B0B4642-9DC9-4D96-AA00-E8350EE7B40C}"/>
                </a:ext>
              </a:extLst>
            </p:cNvPr>
            <p:cNvGrpSpPr>
              <a:grpSpLocks noChangeAspect="1"/>
            </p:cNvGrpSpPr>
            <p:nvPr/>
          </p:nvGrpSpPr>
          <p:grpSpPr bwMode="auto">
            <a:xfrm>
              <a:off x="10405872" y="4361688"/>
              <a:ext cx="474662" cy="904875"/>
              <a:chOff x="4913" y="2805"/>
              <a:chExt cx="285" cy="544"/>
            </a:xfrm>
            <a:solidFill>
              <a:srgbClr val="8DC5CC"/>
            </a:solidFill>
          </p:grpSpPr>
          <p:sp>
            <p:nvSpPr>
              <p:cNvPr id="7" name="Freeform 3">
                <a:extLst>
                  <a:ext uri="{FF2B5EF4-FFF2-40B4-BE49-F238E27FC236}">
                    <a16:creationId xmlns:a16="http://schemas.microsoft.com/office/drawing/2014/main" id="{C0C77A95-E85A-4291-B45C-1EA1CAEE2F5A}"/>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8DC5C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Freeform 4">
                <a:extLst>
                  <a:ext uri="{FF2B5EF4-FFF2-40B4-BE49-F238E27FC236}">
                    <a16:creationId xmlns:a16="http://schemas.microsoft.com/office/drawing/2014/main" id="{963D4A0D-7853-4B00-8E68-5A21D57738D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8DC5C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sp>
        <p:nvSpPr>
          <p:cNvPr id="13" name="Notes">
            <a:extLst>
              <a:ext uri="{FF2B5EF4-FFF2-40B4-BE49-F238E27FC236}">
                <a16:creationId xmlns:a16="http://schemas.microsoft.com/office/drawing/2014/main" id="{A86F4C5B-8AFB-4E17-9F51-AF6849DD2961}"/>
              </a:ext>
            </a:extLst>
          </p:cNvPr>
          <p:cNvSpPr txBox="1">
            <a:spLocks noChangeArrowheads="1"/>
          </p:cNvSpPr>
          <p:nvPr/>
        </p:nvSpPr>
        <p:spPr bwMode="auto">
          <a:xfrm>
            <a:off x="1706689" y="5688536"/>
            <a:ext cx="9171525"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28892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AI/AN = American Indian/Alaska Native, A/PI = Asian/Pacific Islander</a:t>
            </a:r>
          </a:p>
          <a:p>
            <a:pPr marL="739775" marR="0" lvl="0" indent="-739775" algn="l" defTabSz="914400" rtl="0" eaLnBrk="1" fontAlgn="auto" latinLnBrk="0" hangingPunct="1">
              <a:lnSpc>
                <a:spcPct val="100000"/>
              </a:lnSpc>
              <a:spcBef>
                <a:spcPts val="0"/>
              </a:spcBef>
              <a:spcAft>
                <a:spcPts val="10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Race/Ethnicity was “Not Specified” for 37.9% of female cases and 34.8% of male cases for the given year.  </a:t>
            </a:r>
          </a:p>
        </p:txBody>
      </p:sp>
      <p:sp>
        <p:nvSpPr>
          <p:cNvPr id="15" name="Footer">
            <a:extLst>
              <a:ext uri="{FF2B5EF4-FFF2-40B4-BE49-F238E27FC236}">
                <a16:creationId xmlns:a16="http://schemas.microsoft.com/office/drawing/2014/main" id="{B5735CEE-1BBB-4173-A687-F1A8D5376B72}"/>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49568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a:latin typeface="+mj-lt"/>
              </a:rPr>
              <a:t>Gonorrhea, Female Incidence Rates by Race/Ethnicity and Age Group (in years), California, 2020</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Age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9307622"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914400" algn="l"/>
                <a:tab pos="2005013" algn="l"/>
                <a:tab pos="6689725" algn="l"/>
                <a:tab pos="8289925" algn="l"/>
              </a:tabLst>
              <a:defRPr/>
            </a:pPr>
            <a:r>
              <a:rPr kumimoji="0" lang="en-US" sz="1400" b="1" i="0" u="none" strike="noStrike" kern="1200" cap="none" spc="0" normalizeH="0" baseline="0" noProof="0">
                <a:ln>
                  <a:noFill/>
                </a:ln>
                <a:solidFill>
                  <a:srgbClr val="BC985C"/>
                </a:solidFill>
                <a:effectLst/>
                <a:uLnTx/>
                <a:uFillTx/>
                <a:latin typeface="Calibri" panose="020F0502020204030204" pitchFamily="34" charset="0"/>
                <a:ea typeface="SimSun-ExtB" panose="02010609060101010101" pitchFamily="49" charset="-122"/>
                <a:cs typeface="+mn-cs"/>
              </a:rPr>
              <a:t>A/PI</a:t>
            </a:r>
            <a:r>
              <a:rPr kumimoji="0" lang="en-US" sz="1400" b="1" i="0" u="none" strike="noStrike" kern="1200" cap="none" spc="0" normalizeH="0" baseline="0" noProof="0">
                <a:ln>
                  <a:noFill/>
                </a:ln>
                <a:solidFill>
                  <a:srgbClr val="9F2936">
                    <a:lumMod val="50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376092"/>
                </a:solidFill>
                <a:effectLst/>
                <a:uLnTx/>
                <a:uFillTx/>
                <a:latin typeface="Calibri" panose="020F0502020204030204" pitchFamily="34" charset="0"/>
                <a:ea typeface="SimSun-ExtB" panose="02010609060101010101" pitchFamily="49" charset="-122"/>
                <a:cs typeface="+mn-cs"/>
              </a:rPr>
              <a:t>Black/African American </a:t>
            </a:r>
            <a:r>
              <a:rPr kumimoji="0" lang="en-US" sz="1400" b="1" i="0" u="none" strike="noStrike" kern="1200" cap="none" spc="0" normalizeH="0" baseline="0" noProof="0">
                <a:ln>
                  <a:noFill/>
                </a:ln>
                <a:solidFill>
                  <a:prstClr val="white">
                    <a:lumMod val="50000"/>
                  </a:prst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E46C0A"/>
                </a:solidFill>
                <a:effectLst/>
                <a:uLnTx/>
                <a:uFillTx/>
                <a:latin typeface="Calibri" panose="020F0502020204030204" pitchFamily="34" charset="0"/>
                <a:ea typeface="SimSun-ExtB" panose="02010609060101010101" pitchFamily="49" charset="-122"/>
                <a:cs typeface="+mn-cs"/>
              </a:rPr>
              <a:t>Hispanic</a:t>
            </a:r>
            <a:r>
              <a:rPr kumimoji="0" lang="en-US" sz="1400" b="1" i="0" u="none" strike="noStrike" kern="1200" cap="none" spc="0" normalizeH="0" baseline="0" noProof="0">
                <a:ln>
                  <a:noFill/>
                </a:ln>
                <a:solidFill>
                  <a:srgbClr val="C19859">
                    <a:lumMod val="75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77933C"/>
                </a:solidFill>
                <a:effectLst/>
                <a:uLnTx/>
                <a:uFillTx/>
                <a:latin typeface="Calibri" panose="020F0502020204030204" pitchFamily="34" charset="0"/>
                <a:ea typeface="SimSun-ExtB" panose="02010609060101010101" pitchFamily="49" charset="-122"/>
                <a:cs typeface="+mn-cs"/>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9160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 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Unknown</a:t>
            </a:r>
          </a:p>
        </p:txBody>
      </p:sp>
      <p:graphicFrame>
        <p:nvGraphicFramePr>
          <p:cNvPr id="2" name="Graph" descr="Graph of female gonorrhea incidence rates per 100,000 by race/ethnicity and age group&#10;&#10;American Indian/Alaska Native and race-specific data for ages 0-14 are suppressed as per agency Data De-Identification Guidelines (DDG). &#10;&#10;Asian/Pacific Islander female rate&#10;Ages 15-19 rate 53.5&#10;Ages 20-24 rate 85.1&#10;Ages 25-29 rate 76.5&#10;Ages 30-34 rate 51.9&#10;Ages 35-44 rate 20.1&#10;Ages 45+ rate 2.8&#10;&#10;Black/African American female rate&#10;Ages 15-19 rate 1,266.8&#10;Ages 20-24 rate 1,604.6&#10;Ages 25-29 rate 1,153.1&#10;Ages 30-34 rate 656.5&#10;Ages 35-44 rate 258.5&#10;Ages 45+ rate 33.0&#10;&#10;Hispanic female rate&#10;Ages 15-19 rate 151.6&#10;Ages 20-24 rate 310.9&#10;Ages 25-29 rate 291.5&#10;Ages 30-34 rate 192.6&#10;Ages 35-44 rate 94.2&#10;Ages 45+ rate 12.1&#10;&#10;White female rate&#10;Ages 15-19 rate 141.9&#10;Ages 20-24 rate 237.0&#10;Ages 25-29 rate 243.8&#10;Ages 30-34 rate 203.5&#10;Ages 35-44 rate 123.3&#10;Ages 45+ rate 11.6&#10;&#10;Percentage of race unknown&#10;Ages 15-19 rate 29.6&#10;Ages 20-24 rate 33.0&#10;Ages 25-29 rate 30.7&#10;Ages 30-34 rate 32.1&#10;Ages 35-44 rate 34.1&#10;Ages 45+ rate 37.9"/>
          <p:cNvGraphicFramePr>
            <a:graphicFrameLocks noGrp="1" noChangeAspect="1"/>
          </p:cNvGraphicFramePr>
          <p:nvPr>
            <p:ph idx="1"/>
          </p:nvPr>
        </p:nvGraphicFramePr>
        <p:xfrm>
          <a:off x="414338" y="150731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Rates per 100,000 population</a:t>
            </a:r>
          </a:p>
        </p:txBody>
      </p:sp>
      <p:sp>
        <p:nvSpPr>
          <p:cNvPr id="9" name="Notes">
            <a:extLst>
              <a:ext uri="{FF2B5EF4-FFF2-40B4-BE49-F238E27FC236}">
                <a16:creationId xmlns:a16="http://schemas.microsoft.com/office/drawing/2014/main" id="{F5B3FE58-4A9D-4777-9F35-81DEFDEF6F91}"/>
              </a:ext>
            </a:extLst>
          </p:cNvPr>
          <p:cNvSpPr txBox="1"/>
          <p:nvPr/>
        </p:nvSpPr>
        <p:spPr>
          <a:xfrm>
            <a:off x="1828800" y="6096953"/>
            <a:ext cx="9307622" cy="474489"/>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A/PI = Asian/Pacific Islander</a:t>
            </a:r>
          </a:p>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American Indian/Alaska Native and race-specific data for ages 0-14 are suppressed as per agency Data De-Identification Guidelines (DDG).  </a:t>
            </a:r>
          </a:p>
        </p:txBody>
      </p:sp>
      <p:sp>
        <p:nvSpPr>
          <p:cNvPr id="11" name="Footer">
            <a:extLst>
              <a:ext uri="{FF2B5EF4-FFF2-40B4-BE49-F238E27FC236}">
                <a16:creationId xmlns:a16="http://schemas.microsoft.com/office/drawing/2014/main" id="{7A2DA39A-7677-46B5-A694-2E59341710B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90773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a:latin typeface="+mj-lt"/>
              </a:rPr>
              <a:t>Gonorrhea, Male Incidence Rates by Race/Ethnicity and Age Group (in years), California, 2020</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Age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8626261"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914400" algn="l"/>
                <a:tab pos="2005013" algn="l"/>
                <a:tab pos="6292850" algn="l"/>
                <a:tab pos="7893050" algn="l"/>
              </a:tabLst>
              <a:defRPr/>
            </a:pPr>
            <a:r>
              <a:rPr kumimoji="0" lang="en-US" sz="1400" b="1" i="0" u="none" strike="noStrike" kern="1200" cap="none" spc="0" normalizeH="0" baseline="0" noProof="0">
                <a:ln>
                  <a:noFill/>
                </a:ln>
                <a:solidFill>
                  <a:srgbClr val="BC985C"/>
                </a:solidFill>
                <a:effectLst/>
                <a:uLnTx/>
                <a:uFillTx/>
                <a:latin typeface="Calibri" panose="020F0502020204030204" pitchFamily="34" charset="0"/>
                <a:ea typeface="SimSun-ExtB" panose="02010609060101010101" pitchFamily="49" charset="-122"/>
                <a:cs typeface="+mn-cs"/>
              </a:rPr>
              <a:t>A/PI</a:t>
            </a:r>
            <a:r>
              <a:rPr kumimoji="0" lang="en-US" sz="1400" b="1" i="0" u="none" strike="noStrike" kern="1200" cap="none" spc="0" normalizeH="0" baseline="0" noProof="0">
                <a:ln>
                  <a:noFill/>
                </a:ln>
                <a:solidFill>
                  <a:srgbClr val="9F2936">
                    <a:lumMod val="50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376092"/>
                </a:solidFill>
                <a:effectLst/>
                <a:uLnTx/>
                <a:uFillTx/>
                <a:latin typeface="Calibri" panose="020F0502020204030204" pitchFamily="34" charset="0"/>
                <a:ea typeface="SimSun-ExtB" panose="02010609060101010101" pitchFamily="49" charset="-122"/>
                <a:cs typeface="+mn-cs"/>
              </a:rPr>
              <a:t>Black/African American </a:t>
            </a:r>
            <a:r>
              <a:rPr kumimoji="0" lang="en-US" sz="1400" b="1" i="0" u="none" strike="noStrike" kern="1200" cap="none" spc="0" normalizeH="0" baseline="0" noProof="0">
                <a:ln>
                  <a:noFill/>
                </a:ln>
                <a:solidFill>
                  <a:prstClr val="white">
                    <a:lumMod val="50000"/>
                  </a:prst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E46C0A"/>
                </a:solidFill>
                <a:effectLst/>
                <a:uLnTx/>
                <a:uFillTx/>
                <a:latin typeface="Calibri" panose="020F0502020204030204" pitchFamily="34" charset="0"/>
                <a:ea typeface="SimSun-ExtB" panose="02010609060101010101" pitchFamily="49" charset="-122"/>
                <a:cs typeface="+mn-cs"/>
              </a:rPr>
              <a:t>Hispanic</a:t>
            </a:r>
            <a:r>
              <a:rPr kumimoji="0" lang="en-US" sz="1400" b="1" i="0" u="none" strike="noStrike" kern="1200" cap="none" spc="0" normalizeH="0" baseline="0" noProof="0">
                <a:ln>
                  <a:noFill/>
                </a:ln>
                <a:solidFill>
                  <a:srgbClr val="C19859">
                    <a:lumMod val="75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77933C"/>
                </a:solidFill>
                <a:effectLst/>
                <a:uLnTx/>
                <a:uFillTx/>
                <a:latin typeface="Calibri" panose="020F0502020204030204" pitchFamily="34" charset="0"/>
                <a:ea typeface="SimSun-ExtB" panose="02010609060101010101" pitchFamily="49" charset="-122"/>
                <a:cs typeface="+mn-cs"/>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8779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 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Unknown</a:t>
            </a:r>
          </a:p>
        </p:txBody>
      </p:sp>
      <p:graphicFrame>
        <p:nvGraphicFramePr>
          <p:cNvPr id="2" name="Graph" descr="Graph of male gonorrhea incidence rates per 100,000 by race/ethnicity and age group&#10;&#10;American Indian/Alaska Native and race-specific data for ages 0-14 are suppressed as per agency Data De-Identification Guidelines (DDG). &#10;&#10;Asian/Pacific Islander male rate&#10;Ages 15-19 rate 24.4&#10;Ages 20-24 rate 116.1&#10;Ages 25-29 rate 216.1&#10;Ages 30-34 rate 198.8&#10;Ages 35-44 rate 105.6&#10;Ages 45+ rate 16.3&#10;&#10;Black/African American male rate&#10;Ages 15-19 rate 819.0&#10;Ages 20-24 rate 1,793.5&#10;Ages 25-29 rate 2,033.6&#10;Ages 30-34 rate 1,757.2&#10;Ages 35-44 rate 831.5&#10;Ages 45+ rate 203.0&#10;&#10;Hispanic male rate&#10;Ages 15-19 rate 91.1&#10;Ages 20-24 rate 323.0&#10;Ages 25-29 rate 445.5&#10;Ages 30-34 rate 410.8&#10;Ages 35-44 rate 217.8&#10;Ages 45+ rate 52.5&#10;&#10;White male rate&#10;Ages 15-19 rate 78.3&#10;Ages 20-24 rate 242.8&#10;Ages 25-29 rate 414.3&#10;Ages 30-34 rate 458.0&#10;Ages 35-44 rate 282.7&#10;Ages 45+ rate 62.5&#10;&#10;Percentage of race unknown&#10;Ages 15-19 rate 33.0&#10;Ages 20-24 rate 32.3&#10;Ages 25-29 rate 28.8&#10;Ages 30-34 rate 27.2&#10;Ages 35-44 rate 26.4&#10;Ages 45+ rate 26.0"/>
          <p:cNvGraphicFramePr>
            <a:graphicFrameLocks noGrp="1" noChangeAspect="1"/>
          </p:cNvGraphicFramePr>
          <p:nvPr>
            <p:ph idx="1"/>
          </p:nvPr>
        </p:nvGraphicFramePr>
        <p:xfrm>
          <a:off x="414338" y="150731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Rates per 100,000 population</a:t>
            </a:r>
          </a:p>
        </p:txBody>
      </p:sp>
      <p:sp>
        <p:nvSpPr>
          <p:cNvPr id="11" name="Notes">
            <a:extLst>
              <a:ext uri="{FF2B5EF4-FFF2-40B4-BE49-F238E27FC236}">
                <a16:creationId xmlns:a16="http://schemas.microsoft.com/office/drawing/2014/main" id="{B2CF87FE-5F9B-4415-8F3C-1C312E9DC5AD}"/>
              </a:ext>
            </a:extLst>
          </p:cNvPr>
          <p:cNvSpPr txBox="1"/>
          <p:nvPr/>
        </p:nvSpPr>
        <p:spPr>
          <a:xfrm>
            <a:off x="1828800" y="6096953"/>
            <a:ext cx="9307622" cy="474489"/>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A/PI = Asian/Pacific Islander</a:t>
            </a:r>
          </a:p>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American Indian/Alaska Native and race-specific data for ages 0-14 are suppressed as per agency Data De-Identification Guidelines (DDG).  </a:t>
            </a:r>
          </a:p>
        </p:txBody>
      </p:sp>
      <p:sp>
        <p:nvSpPr>
          <p:cNvPr id="10" name="Footer">
            <a:extLst>
              <a:ext uri="{FF2B5EF4-FFF2-40B4-BE49-F238E27FC236}">
                <a16:creationId xmlns:a16="http://schemas.microsoft.com/office/drawing/2014/main" id="{A2FA3EC2-67AD-4E2C-A3FA-3317D37660A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50225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latin typeface="+mj-lt"/>
              </a:rPr>
              <a:t>Gonorrhea, Incidence Rates for Females by Race/Ethnicity, </a:t>
            </a:r>
            <a:br>
              <a:rPr lang="en-US" sz="3200" b="0">
                <a:latin typeface="+mj-lt"/>
              </a:rPr>
            </a:br>
            <a:r>
              <a:rPr lang="en-US" sz="3200" b="0">
                <a:latin typeface="+mj-lt"/>
              </a:rPr>
              <a:t>California, 2011–2020</a:t>
            </a:r>
          </a:p>
        </p:txBody>
      </p:sp>
      <p:graphicFrame>
        <p:nvGraphicFramePr>
          <p:cNvPr id="2" name="Graph" descr="2011-2020 trendline graph of female gonorrhea incidence rates by race/ethnicity&#10;•  AI/AN rates ranged from 62.3 in 2011 to 138.0 in 2020&#10;•  A/PI rates ranged from 10.5 in 2011 to 21.1 in 2020&#10;•  Black rates ranged from 292.5 in 2011 to 385.0 in 2020&#10;•  Hispanic rates ranged from 33.0 in 2011 to 94.4 in 2020&#10;•  White rates ranged from 20.4 in 2011 to 66.6 in 2020"/>
          <p:cNvGraphicFramePr>
            <a:graphicFrameLocks noGrp="1" noChangeAspect="1"/>
          </p:cNvGraphicFramePr>
          <p:nvPr>
            <p:ph idx="1"/>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514600" y="6080760"/>
            <a:ext cx="7658100"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AI/AN = American Indian/Alaska Native, A/PI = Asian/Pacific Islander.</a:t>
            </a:r>
          </a:p>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Race/ethnicity “Not Specified” ranged from 21.5% to 37.9% of cases for females in any given year.</a:t>
            </a:r>
          </a:p>
        </p:txBody>
      </p:sp>
      <p:sp>
        <p:nvSpPr>
          <p:cNvPr id="6" name="Footer">
            <a:extLst>
              <a:ext uri="{FF2B5EF4-FFF2-40B4-BE49-F238E27FC236}">
                <a16:creationId xmlns:a16="http://schemas.microsoft.com/office/drawing/2014/main" id="{957D21E9-D3FE-4CBB-9182-530912471E27}"/>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latin typeface="+mj-lt"/>
              </a:rPr>
              <a:t>Gonorrhea, Incidence Rates for Males by Race/Ethnicity, </a:t>
            </a:r>
            <a:br>
              <a:rPr lang="en-US" sz="3200" b="0">
                <a:latin typeface="+mj-lt"/>
              </a:rPr>
            </a:br>
            <a:r>
              <a:rPr lang="en-US" sz="3200" b="0">
                <a:latin typeface="+mj-lt"/>
              </a:rPr>
              <a:t>California, 2011–2020</a:t>
            </a:r>
          </a:p>
        </p:txBody>
      </p:sp>
      <p:graphicFrame>
        <p:nvGraphicFramePr>
          <p:cNvPr id="2" name="Graph" descr="2011-2020 trendline graph of male gonorrhea incidence rates by race/ethnicity&#10;•  AI/AN rates ranged from 46.6 in 2011 to 167.1 in 2020&#10;•  A/PI rates ranged from 23.4 in 2011 to 61.2 in 2020&#10;•  Black rates ranged from 340.1 in 2011 to 707.9 in 2020&#10;•  Hispanic rates ranged from 52.4 in 2011 to 152.8 in 2020&#10;•  White rates ranged from 53.1 in 2011 to 135.6 in 2020"/>
          <p:cNvGraphicFramePr>
            <a:graphicFrameLocks noGrp="1" noChangeAspect="1"/>
          </p:cNvGraphicFramePr>
          <p:nvPr>
            <p:ph idx="1"/>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514600" y="6080760"/>
            <a:ext cx="7658100"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AI/AN = American Indian/Alaska Native, A/PI = Asian/Pacific Islander.</a:t>
            </a:r>
          </a:p>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Race/ethnicity “Not Specified” ranged from 19.7% to 34.8% of cases for males in any given year.</a:t>
            </a:r>
          </a:p>
        </p:txBody>
      </p:sp>
      <p:sp>
        <p:nvSpPr>
          <p:cNvPr id="6" name="Footer">
            <a:extLst>
              <a:ext uri="{FF2B5EF4-FFF2-40B4-BE49-F238E27FC236}">
                <a16:creationId xmlns:a16="http://schemas.microsoft.com/office/drawing/2014/main" id="{9100E062-ADDC-417C-902C-8894F16BFAC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809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latin typeface="+mj-lt"/>
              </a:rPr>
              <a:t>Gonorrhea Prevalence Monitoring, Percent Positive for Females of Selected Age Groups, by Health Care Setting, California, 2020</a:t>
            </a:r>
          </a:p>
        </p:txBody>
      </p:sp>
      <p:graphicFrame>
        <p:nvGraphicFramePr>
          <p:cNvPr id="2" name="Graph" descr="Kaiser Northern California (2020 data)&#10;• Females ages 15-19 percent positive = 1.0&#10;• Females ages 20-24 percent positive = 0.8&#10;• Females ages 35+ percent positive = 0.7&#10;Family Planning Title X Clinics (2020 data)&#10;• Females ages 15-19 percent positive = 1.3&#10;• Females ages 20-24 percent positive = 0.8&#10;• Females ages 35+ percent positive = 0.8&#10;Family Planning Clinics served by Quest (2020 data)&#10;• Females ages 15-19 percent positive = 0.9&#10;• Females ages 20-24 percent positive = 0.9&#10;• Females ages 35+ percent positive = 0.3"/>
          <p:cNvGraphicFramePr>
            <a:graphicFrameLocks noGrp="1" noChangeAspect="1"/>
          </p:cNvGraphicFramePr>
          <p:nvPr>
            <p:ph idx="1"/>
          </p:nvPr>
        </p:nvGraphicFramePr>
        <p:xfrm>
          <a:off x="414338" y="148458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438398" y="5989320"/>
            <a:ext cx="777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marR="0" lvl="0" indent="-628650"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Source:  Kaiser Permanente Northern California, Essential Access, Quest Diagnostics</a:t>
            </a:r>
          </a:p>
        </p:txBody>
      </p:sp>
      <p:sp>
        <p:nvSpPr>
          <p:cNvPr id="7" name="Footer">
            <a:extLst>
              <a:ext uri="{FF2B5EF4-FFF2-40B4-BE49-F238E27FC236}">
                <a16:creationId xmlns:a16="http://schemas.microsoft.com/office/drawing/2014/main" id="{7BEA934F-4432-4549-B388-DFA4FDBC70D6}"/>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11873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t>Gonorrhea, California Incidence Rates, 1913</a:t>
            </a:r>
            <a:r>
              <a:rPr lang="en-US" sz="3200" b="0">
                <a:cs typeface="Arial" pitchFamily="34" charset="0"/>
              </a:rPr>
              <a:t>–</a:t>
            </a:r>
            <a:r>
              <a:rPr lang="en-US" sz="3200" b="0"/>
              <a:t>2020</a:t>
            </a:r>
          </a:p>
        </p:txBody>
      </p:sp>
      <p:graphicFrame>
        <p:nvGraphicFramePr>
          <p:cNvPr id="2" name="Graph" descr="1913-2020 trendline graph of gonorrhea California incidence rates (per 100,000 population)&#10;•  California rates have had increases and decreases over time, starting at 4.3 in 1913 and hitting a high of 595.9 in 1978; the 2020 rate was 195.6"/>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a:extLst>
              <a:ext uri="{FF2B5EF4-FFF2-40B4-BE49-F238E27FC236}">
                <a16:creationId xmlns:a16="http://schemas.microsoft.com/office/drawing/2014/main" id="{BB90FA54-2B88-4D99-83CC-09C0FC6C9DB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11932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Prevalence Monitoring, Percent Positive for Females, by Health Care Setting, California, 2011</a:t>
            </a:r>
            <a:r>
              <a:rPr lang="en-US" sz="3200" b="0">
                <a:latin typeface="+mj-lt"/>
                <a:cs typeface="Arial" charset="0"/>
              </a:rPr>
              <a:t>–</a:t>
            </a:r>
            <a:r>
              <a:rPr lang="en-US" sz="3200" b="0">
                <a:latin typeface="+mj-lt"/>
              </a:rPr>
              <a:t>2020</a:t>
            </a:r>
          </a:p>
        </p:txBody>
      </p:sp>
      <p:graphicFrame>
        <p:nvGraphicFramePr>
          <p:cNvPr id="2" name="Graph" descr="2011-2020 trendline graph of female gonorrhea percent positive by health care setting&#10;•  FP Title X positivity ranged from 0.4 in 2011 to 0.9 in 2020&#10;•  FP Quest positivity ranged from 0.3 in 2011 to 0.8 in 2020&#10;•  KNC positivity ranged from 0.3 in 2011 to 0.8 in 2020"/>
          <p:cNvGraphicFramePr>
            <a:graphicFrameLocks noGrp="1" noChangeAspect="1"/>
          </p:cNvGraphicFramePr>
          <p:nvPr>
            <p:ph idx="1"/>
          </p:nvPr>
        </p:nvGraphicFramePr>
        <p:xfrm>
          <a:off x="414338" y="1463040"/>
          <a:ext cx="11387137" cy="4341789"/>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8DC59F94-C9DA-4CB7-9EAB-5541F281DFDA}"/>
              </a:ext>
            </a:extLst>
          </p:cNvPr>
          <p:cNvSpPr txBox="1">
            <a:spLocks noChangeArrowheads="1"/>
          </p:cNvSpPr>
          <p:nvPr/>
        </p:nvSpPr>
        <p:spPr bwMode="auto">
          <a:xfrm>
            <a:off x="2804161" y="5669280"/>
            <a:ext cx="6370661" cy="8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5475" marR="0" lvl="0" indent="-625475" algn="l" defTabSz="914400" rtl="0" eaLnBrk="1" fontAlgn="auto" latinLnBrk="0" hangingPunct="1">
              <a:lnSpc>
                <a:spcPct val="100000"/>
              </a:lnSpc>
              <a:spcBef>
                <a:spcPts val="0"/>
              </a:spcBef>
              <a:spcAft>
                <a:spcPts val="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FP Quest = Family Planning Clinics served by Quest</a:t>
            </a:r>
          </a:p>
          <a:p>
            <a:pPr marL="625475" marR="0" lvl="0" indent="-625475" algn="l" defTabSz="914400" rtl="0" eaLnBrk="1" fontAlgn="auto" latinLnBrk="0" hangingPunct="1">
              <a:lnSpc>
                <a:spcPct val="100000"/>
              </a:lnSpc>
              <a:spcBef>
                <a:spcPts val="0"/>
              </a:spcBef>
              <a:spcAft>
                <a:spcPts val="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FP Title X = Family Planning Title X Clinics</a:t>
            </a:r>
          </a:p>
          <a:p>
            <a:pPr marL="625475" marR="0" lvl="0" indent="-625475" algn="l" defTabSz="914400" rtl="0" eaLnBrk="1" fontAlgn="auto" latinLnBrk="0" hangingPunct="1">
              <a:lnSpc>
                <a:spcPct val="100000"/>
              </a:lnSpc>
              <a:spcBef>
                <a:spcPts val="0"/>
              </a:spcBef>
              <a:spcAft>
                <a:spcPts val="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KNC = Kaiser Northern California</a:t>
            </a:r>
          </a:p>
          <a:p>
            <a:pPr marL="625475" marR="0" lvl="0" indent="-625475" algn="l" defTabSz="914400" rtl="0" eaLnBrk="1" fontAlgn="auto" latinLnBrk="0" hangingPunct="1">
              <a:lnSpc>
                <a:spcPct val="100000"/>
              </a:lnSpc>
              <a:spcBef>
                <a:spcPts val="300"/>
              </a:spcBef>
              <a:spcAft>
                <a:spcPts val="30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Source:  Kaiser Permanente Northern California, Essential Access, Quest Diagnostics</a:t>
            </a:r>
          </a:p>
        </p:txBody>
      </p:sp>
      <p:sp>
        <p:nvSpPr>
          <p:cNvPr id="8" name="Footer">
            <a:extLst>
              <a:ext uri="{FF2B5EF4-FFF2-40B4-BE49-F238E27FC236}">
                <a16:creationId xmlns:a16="http://schemas.microsoft.com/office/drawing/2014/main" id="{1B1AF47F-5507-4E76-99E8-97DA29258B7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44349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rmAutofit/>
          </a:bodyPr>
          <a:lstStyle/>
          <a:p>
            <a:pPr eaLnBrk="1" hangingPunct="1"/>
            <a:r>
              <a:rPr lang="en-US" sz="3200" b="0">
                <a:latin typeface="+mj-lt"/>
              </a:rPr>
              <a:t>Gonorrhea Repeat Infection* among Females 1-6 months after Infection, by Data Source, California, 2020</a:t>
            </a:r>
          </a:p>
        </p:txBody>
      </p:sp>
      <p:graphicFrame>
        <p:nvGraphicFramePr>
          <p:cNvPr id="2" name="Graph" descr="Graph of 2020 gonorrhea repeat infection among females 1-6 months after infection&#10;•  Gonorrhea case reports repeat infection was 2.3%&#10;•  Kaiser Northern California repeat infection was 5.8%&#10;•  Family Planning Clinics served by Quest repeat infection was 6.3%"/>
          <p:cNvGraphicFramePr>
            <a:graphicFrameLocks noGrp="1" noChangeAspect="1"/>
          </p:cNvGraphicFramePr>
          <p:nvPr>
            <p:ph idx="1"/>
          </p:nvPr>
        </p:nvGraphicFramePr>
        <p:xfrm>
          <a:off x="414338" y="1486066"/>
          <a:ext cx="11387137" cy="4279222"/>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A106058D-F377-4892-AB12-59C6080847C9}"/>
              </a:ext>
            </a:extLst>
          </p:cNvPr>
          <p:cNvSpPr txBox="1">
            <a:spLocks noChangeArrowheads="1"/>
          </p:cNvSpPr>
          <p:nvPr/>
        </p:nvSpPr>
        <p:spPr bwMode="auto">
          <a:xfrm>
            <a:off x="1638300" y="5731326"/>
            <a:ext cx="9925050" cy="6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24" tIns="46412" rIns="92824" bIns="46412">
            <a:spAutoFit/>
          </a:bodyPr>
          <a:lstStyle>
            <a:lvl1pPr marL="169863" indent="-169863">
              <a:tabLst>
                <a:tab pos="169863" algn="l"/>
              </a:tabLst>
              <a:defRPr>
                <a:solidFill>
                  <a:schemeClr val="tx1"/>
                </a:solidFill>
                <a:latin typeface="Tahoma" pitchFamily="34" charset="0"/>
              </a:defRPr>
            </a:lvl1pPr>
            <a:lvl2pPr marL="742950" indent="-285750">
              <a:tabLst>
                <a:tab pos="169863" algn="l"/>
              </a:tabLst>
              <a:defRPr>
                <a:solidFill>
                  <a:schemeClr val="tx1"/>
                </a:solidFill>
                <a:latin typeface="Tahoma" pitchFamily="34" charset="0"/>
              </a:defRPr>
            </a:lvl2pPr>
            <a:lvl3pPr marL="1143000" indent="-228600">
              <a:tabLst>
                <a:tab pos="169863" algn="l"/>
              </a:tabLst>
              <a:defRPr>
                <a:solidFill>
                  <a:schemeClr val="tx1"/>
                </a:solidFill>
                <a:latin typeface="Tahoma" pitchFamily="34" charset="0"/>
              </a:defRPr>
            </a:lvl3pPr>
            <a:lvl4pPr marL="1600200" indent="-228600">
              <a:tabLst>
                <a:tab pos="169863" algn="l"/>
              </a:tabLst>
              <a:defRPr>
                <a:solidFill>
                  <a:schemeClr val="tx1"/>
                </a:solidFill>
                <a:latin typeface="Tahoma" pitchFamily="34" charset="0"/>
              </a:defRPr>
            </a:lvl4pPr>
            <a:lvl5pPr marL="2057400" indent="-228600">
              <a:tabLst>
                <a:tab pos="169863" algn="l"/>
              </a:tabLst>
              <a:defRPr>
                <a:solidFill>
                  <a:schemeClr val="tx1"/>
                </a:solidFill>
                <a:latin typeface="Tahoma" pitchFamily="34" charset="0"/>
              </a:defRPr>
            </a:lvl5pPr>
            <a:lvl6pPr marL="2514600" indent="-228600" eaLnBrk="0" fontAlgn="base" hangingPunct="0">
              <a:spcBef>
                <a:spcPct val="0"/>
              </a:spcBef>
              <a:spcAft>
                <a:spcPct val="0"/>
              </a:spcAft>
              <a:tabLst>
                <a:tab pos="169863" algn="l"/>
              </a:tabLst>
              <a:defRPr>
                <a:solidFill>
                  <a:schemeClr val="tx1"/>
                </a:solidFill>
                <a:latin typeface="Tahoma" pitchFamily="34" charset="0"/>
              </a:defRPr>
            </a:lvl6pPr>
            <a:lvl7pPr marL="2971800" indent="-228600" eaLnBrk="0" fontAlgn="base" hangingPunct="0">
              <a:spcBef>
                <a:spcPct val="0"/>
              </a:spcBef>
              <a:spcAft>
                <a:spcPct val="0"/>
              </a:spcAft>
              <a:tabLst>
                <a:tab pos="169863" algn="l"/>
              </a:tabLst>
              <a:defRPr>
                <a:solidFill>
                  <a:schemeClr val="tx1"/>
                </a:solidFill>
                <a:latin typeface="Tahoma" pitchFamily="34" charset="0"/>
              </a:defRPr>
            </a:lvl7pPr>
            <a:lvl8pPr marL="3429000" indent="-228600" eaLnBrk="0" fontAlgn="base" hangingPunct="0">
              <a:spcBef>
                <a:spcPct val="0"/>
              </a:spcBef>
              <a:spcAft>
                <a:spcPct val="0"/>
              </a:spcAft>
              <a:tabLst>
                <a:tab pos="169863" algn="l"/>
              </a:tabLst>
              <a:defRPr>
                <a:solidFill>
                  <a:schemeClr val="tx1"/>
                </a:solidFill>
                <a:latin typeface="Tahoma" pitchFamily="34" charset="0"/>
              </a:defRPr>
            </a:lvl8pPr>
            <a:lvl9pPr marL="3886200" indent="-228600" eaLnBrk="0" fontAlgn="base" hangingPunct="0">
              <a:spcBef>
                <a:spcPct val="0"/>
              </a:spcBef>
              <a:spcAft>
                <a:spcPct val="0"/>
              </a:spcAft>
              <a:tabLst>
                <a:tab pos="169863"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tab pos="169863" algn="l"/>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 Percent of first repeat case report or positive test result within 1-6 months. Case report and family planning data include all initial infections that occurred in 2020, with repeat infections captured through the first half of 2021.</a:t>
            </a:r>
          </a:p>
          <a:p>
            <a:pPr marL="0" marR="0" lvl="0" indent="0" algn="l" defTabSz="914400" rtl="0" eaLnBrk="1" fontAlgn="auto" latinLnBrk="0" hangingPunct="1">
              <a:lnSpc>
                <a:spcPct val="100000"/>
              </a:lnSpc>
              <a:spcBef>
                <a:spcPts val="0"/>
              </a:spcBef>
              <a:spcAft>
                <a:spcPts val="300"/>
              </a:spcAft>
              <a:buClrTx/>
              <a:buSzTx/>
              <a:buFontTx/>
              <a:buNone/>
              <a:tabLst>
                <a:tab pos="169863" algn="l"/>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 Excludes Los Angeles and San Francisco. 	</a:t>
            </a:r>
          </a:p>
        </p:txBody>
      </p:sp>
      <p:sp>
        <p:nvSpPr>
          <p:cNvPr id="6" name="Footer">
            <a:extLst>
              <a:ext uri="{FF2B5EF4-FFF2-40B4-BE49-F238E27FC236}">
                <a16:creationId xmlns:a16="http://schemas.microsoft.com/office/drawing/2014/main" id="{05A3AB59-8ED5-49DB-A6CB-88E4773611F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46246340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841248" y="2130426"/>
            <a:ext cx="10515600" cy="1470025"/>
          </a:xfrm>
        </p:spPr>
        <p:txBody>
          <a:bodyPr>
            <a:noAutofit/>
          </a:bodyPr>
          <a:lstStyle/>
          <a:p>
            <a:r>
              <a:rPr lang="en-US">
                <a:latin typeface="+mj-lt"/>
              </a:rPr>
              <a:t>California Gonococcal Surveillance System (CGSS)</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70C0"/>
                </a:solidFill>
                <a:effectLst/>
                <a:uLnTx/>
                <a:uFillTx/>
                <a:latin typeface="Tw Cen MT"/>
                <a:ea typeface="+mj-ea"/>
                <a:cs typeface="+mj-cs"/>
              </a:rPr>
              <a:t>California STD Surveillance 2020</a:t>
            </a:r>
          </a:p>
        </p:txBody>
      </p:sp>
    </p:spTree>
    <p:extLst>
      <p:ext uri="{BB962C8B-B14F-4D97-AF65-F5344CB8AC3E}">
        <p14:creationId xmlns:p14="http://schemas.microsoft.com/office/powerpoint/2010/main" val="70497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altLang="en-US" sz="2800" b="0"/>
              <a:t>California Gonococcal Surveillance System (CGSS), HIV Status among Sampled and Interviewed Men who Have Sex with Men* Cases, California, 2019</a:t>
            </a:r>
          </a:p>
        </p:txBody>
      </p:sp>
      <p:sp>
        <p:nvSpPr>
          <p:cNvPr id="3" name="TextBox 2">
            <a:extLst>
              <a:ext uri="{FF2B5EF4-FFF2-40B4-BE49-F238E27FC236}">
                <a16:creationId xmlns:a16="http://schemas.microsoft.com/office/drawing/2014/main" id="{ECA6CA17-6C53-499B-9742-9E4A687FAA47}"/>
              </a:ext>
            </a:extLst>
          </p:cNvPr>
          <p:cNvSpPr txBox="1"/>
          <p:nvPr/>
        </p:nvSpPr>
        <p:spPr>
          <a:xfrm>
            <a:off x="334245" y="1720057"/>
            <a:ext cx="4180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CGSS activities in 2020 were halted by the COVID-19 pandemic; therefore 2019 data are presented</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4" name="Group 3" descr="Pie chart of HIV status among 2019 sampled and interviewed CGSS MSM cases, N=256 excluding unknown and refused to state status&#10;•  29.7% HIV positive&#10;•  70.3% HIV negative&#10;">
            <a:extLst>
              <a:ext uri="{FF2B5EF4-FFF2-40B4-BE49-F238E27FC236}">
                <a16:creationId xmlns:a16="http://schemas.microsoft.com/office/drawing/2014/main" id="{6ABC7CAF-E273-48FD-BC02-C0F79B010518}"/>
              </a:ext>
            </a:extLst>
          </p:cNvPr>
          <p:cNvGrpSpPr/>
          <p:nvPr/>
        </p:nvGrpSpPr>
        <p:grpSpPr>
          <a:xfrm>
            <a:off x="3173413" y="1508760"/>
            <a:ext cx="5840412" cy="4226560"/>
            <a:chOff x="3173413" y="1508760"/>
            <a:chExt cx="5840412" cy="4226560"/>
          </a:xfrm>
        </p:grpSpPr>
        <p:sp>
          <p:nvSpPr>
            <p:cNvPr id="73730" name="Text Box N"/>
            <p:cNvSpPr txBox="1">
              <a:spLocks noChangeArrowheads="1"/>
            </p:cNvSpPr>
            <p:nvPr/>
          </p:nvSpPr>
          <p:spPr bwMode="auto">
            <a:xfrm>
              <a:off x="5614406" y="1508760"/>
              <a:ext cx="950490" cy="3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(N=256)</a:t>
              </a:r>
            </a:p>
          </p:txBody>
        </p:sp>
        <p:graphicFrame>
          <p:nvGraphicFramePr>
            <p:cNvPr id="2" name="Graph"/>
            <p:cNvGraphicFramePr>
              <a:graphicFrameLocks noChangeAspect="1"/>
            </p:cNvGraphicFramePr>
            <p:nvPr/>
          </p:nvGraphicFramePr>
          <p:xfrm>
            <a:off x="3173413" y="1874520"/>
            <a:ext cx="5840412" cy="3860800"/>
          </p:xfrm>
          <a:graphic>
            <a:graphicData uri="http://schemas.openxmlformats.org/drawingml/2006/chart">
              <c:chart xmlns:c="http://schemas.openxmlformats.org/drawingml/2006/chart" xmlns:r="http://schemas.openxmlformats.org/officeDocument/2006/relationships" r:id="rId3"/>
            </a:graphicData>
          </a:graphic>
        </p:graphicFrame>
      </p:grpSp>
      <p:sp>
        <p:nvSpPr>
          <p:cNvPr id="73733" name="Notes"/>
          <p:cNvSpPr txBox="1">
            <a:spLocks noChangeArrowheads="1"/>
          </p:cNvSpPr>
          <p:nvPr/>
        </p:nvSpPr>
        <p:spPr bwMode="auto">
          <a:xfrm>
            <a:off x="3200400" y="5923544"/>
            <a:ext cx="5651393" cy="47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 Includes men who have sex with men only and men who have sex with men and women.</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Note: N does not include HIV status unknown or refused to state: 16 cases in 2019.</a:t>
            </a:r>
          </a:p>
        </p:txBody>
      </p:sp>
      <p:sp>
        <p:nvSpPr>
          <p:cNvPr id="8" name="Footer">
            <a:extLst>
              <a:ext uri="{FF2B5EF4-FFF2-40B4-BE49-F238E27FC236}">
                <a16:creationId xmlns:a16="http://schemas.microsoft.com/office/drawing/2014/main" id="{522EE0D3-BAEB-42F9-856F-65E48747C28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11/2020)</a:t>
            </a:r>
          </a:p>
        </p:txBody>
      </p:sp>
    </p:spTree>
    <p:extLst>
      <p:ext uri="{BB962C8B-B14F-4D97-AF65-F5344CB8AC3E}">
        <p14:creationId xmlns:p14="http://schemas.microsoft.com/office/powerpoint/2010/main" val="415265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altLang="en-US" sz="2600" b="0"/>
              <a:t>California Gonococcal Surveillance System (CGSS), HIV PrEP Use among Sampled and Interviewed HIV Negative Men who Have Sex with Men* Cases, California, 2019</a:t>
            </a:r>
          </a:p>
        </p:txBody>
      </p:sp>
      <p:sp>
        <p:nvSpPr>
          <p:cNvPr id="7" name="TextBox 6">
            <a:extLst>
              <a:ext uri="{FF2B5EF4-FFF2-40B4-BE49-F238E27FC236}">
                <a16:creationId xmlns:a16="http://schemas.microsoft.com/office/drawing/2014/main" id="{2E798480-316A-42FA-858B-25395923E19E}"/>
              </a:ext>
            </a:extLst>
          </p:cNvPr>
          <p:cNvSpPr txBox="1"/>
          <p:nvPr/>
        </p:nvSpPr>
        <p:spPr>
          <a:xfrm>
            <a:off x="334245" y="1720057"/>
            <a:ext cx="41809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CGSS activities in 2020 were halted by the COVID-19 pandemic; therefore 2019 data are presented</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p:txBody>
      </p:sp>
      <p:grpSp>
        <p:nvGrpSpPr>
          <p:cNvPr id="3" name="Group 2" descr="Pie chart of HIV PrEP use among 2019 sampled and interviewed CGSS HIV negative MSM cases, N=179 excluding unknown and refused to state status&#10;•  49.2% receiving PrEP&#10;•  50.8% not on PrEP&#10;">
            <a:extLst>
              <a:ext uri="{FF2B5EF4-FFF2-40B4-BE49-F238E27FC236}">
                <a16:creationId xmlns:a16="http://schemas.microsoft.com/office/drawing/2014/main" id="{DA1536FA-C8B8-4C9A-BF78-4AA530C003FD}"/>
              </a:ext>
            </a:extLst>
          </p:cNvPr>
          <p:cNvGrpSpPr/>
          <p:nvPr/>
        </p:nvGrpSpPr>
        <p:grpSpPr>
          <a:xfrm>
            <a:off x="3173413" y="1508760"/>
            <a:ext cx="5840412" cy="4226560"/>
            <a:chOff x="3173413" y="1508760"/>
            <a:chExt cx="5840412" cy="4226560"/>
          </a:xfrm>
        </p:grpSpPr>
        <p:sp>
          <p:nvSpPr>
            <p:cNvPr id="73730" name="Text Box N"/>
            <p:cNvSpPr txBox="1">
              <a:spLocks noChangeArrowheads="1"/>
            </p:cNvSpPr>
            <p:nvPr/>
          </p:nvSpPr>
          <p:spPr bwMode="auto">
            <a:xfrm>
              <a:off x="5614406" y="1508760"/>
              <a:ext cx="950490" cy="3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(N=179)</a:t>
              </a:r>
            </a:p>
          </p:txBody>
        </p:sp>
        <p:graphicFrame>
          <p:nvGraphicFramePr>
            <p:cNvPr id="2" name="Graph"/>
            <p:cNvGraphicFramePr>
              <a:graphicFrameLocks noChangeAspect="1"/>
            </p:cNvGraphicFramePr>
            <p:nvPr/>
          </p:nvGraphicFramePr>
          <p:xfrm>
            <a:off x="3173413" y="1874520"/>
            <a:ext cx="5840412" cy="3860800"/>
          </p:xfrm>
          <a:graphic>
            <a:graphicData uri="http://schemas.openxmlformats.org/drawingml/2006/chart">
              <c:chart xmlns:c="http://schemas.openxmlformats.org/drawingml/2006/chart" xmlns:r="http://schemas.openxmlformats.org/officeDocument/2006/relationships" r:id="rId3"/>
            </a:graphicData>
          </a:graphic>
        </p:graphicFrame>
      </p:grpSp>
      <p:sp>
        <p:nvSpPr>
          <p:cNvPr id="73733" name="Notes"/>
          <p:cNvSpPr txBox="1">
            <a:spLocks noChangeArrowheads="1"/>
          </p:cNvSpPr>
          <p:nvPr/>
        </p:nvSpPr>
        <p:spPr bwMode="auto">
          <a:xfrm>
            <a:off x="3200400" y="5923544"/>
            <a:ext cx="5584067" cy="67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 Includes men who have sex with men only and men who have sex with men and women.</a:t>
            </a:r>
          </a:p>
          <a:p>
            <a:pPr marL="0" marR="0" lvl="0" indent="0" algn="l" defTabSz="914400" rtl="0" eaLnBrk="1" fontAlgn="auto" latinLnBrk="0" hangingPunct="1">
              <a:lnSpc>
                <a:spcPct val="100000"/>
              </a:lnSpc>
              <a:spcBef>
                <a:spcPts val="0"/>
              </a:spcBef>
              <a:spcAft>
                <a:spcPts val="100"/>
              </a:spcAft>
              <a:buClrTx/>
              <a:buSzTx/>
              <a:buFontTx/>
              <a:buNone/>
              <a:tabLst>
                <a:tab pos="396875" algn="l"/>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Note:  PrEP = Pre-exposure prophylaxis.  </a:t>
            </a:r>
          </a:p>
          <a:p>
            <a:pPr marL="0" marR="0" lvl="0" indent="0" algn="l" defTabSz="914400" rtl="0" eaLnBrk="1" fontAlgn="auto" latinLnBrk="0" hangingPunct="1">
              <a:lnSpc>
                <a:spcPct val="100000"/>
              </a:lnSpc>
              <a:spcBef>
                <a:spcPts val="0"/>
              </a:spcBef>
              <a:spcAft>
                <a:spcPts val="100"/>
              </a:spcAft>
              <a:buClrTx/>
              <a:buSzTx/>
              <a:buFontTx/>
              <a:buNone/>
              <a:tabLst>
                <a:tab pos="396875" algn="l"/>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	N does not include PrEP status unknown or refused to state: 1 case in 2019.</a:t>
            </a:r>
          </a:p>
        </p:txBody>
      </p:sp>
      <p:sp>
        <p:nvSpPr>
          <p:cNvPr id="8" name="Footer">
            <a:extLst>
              <a:ext uri="{FF2B5EF4-FFF2-40B4-BE49-F238E27FC236}">
                <a16:creationId xmlns:a16="http://schemas.microsoft.com/office/drawing/2014/main" id="{522EE0D3-BAEB-42F9-856F-65E48747C28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11/2020)</a:t>
            </a:r>
          </a:p>
        </p:txBody>
      </p:sp>
    </p:spTree>
    <p:extLst>
      <p:ext uri="{BB962C8B-B14F-4D97-AF65-F5344CB8AC3E}">
        <p14:creationId xmlns:p14="http://schemas.microsoft.com/office/powerpoint/2010/main" val="3913000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2800" b="0"/>
              <a:t>California Gonococcal Surveillance System (CGSS), Anatomic Site of Infection among Sampled and Interviewed Cases, by Sexual Orientation, California, 2019</a:t>
            </a:r>
          </a:p>
        </p:txBody>
      </p:sp>
      <p:sp>
        <p:nvSpPr>
          <p:cNvPr id="9" name="TextBox 8">
            <a:extLst>
              <a:ext uri="{FF2B5EF4-FFF2-40B4-BE49-F238E27FC236}">
                <a16:creationId xmlns:a16="http://schemas.microsoft.com/office/drawing/2014/main" id="{DBF61F82-2BA9-403A-8E88-628360532499}"/>
              </a:ext>
            </a:extLst>
          </p:cNvPr>
          <p:cNvSpPr txBox="1"/>
          <p:nvPr/>
        </p:nvSpPr>
        <p:spPr>
          <a:xfrm>
            <a:off x="804163" y="1455392"/>
            <a:ext cx="11387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CGSS activities in 2020 were halted by the COVID-19 pandemic; therefore 2019 data are presented</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Text Box Counts">
            <a:extLst>
              <a:ext uri="{C183D7F6-B498-43B3-948B-1728B52AA6E4}">
                <adec:decorative xmlns:adec="http://schemas.microsoft.com/office/drawing/2017/decorative" val="1"/>
              </a:ext>
            </a:extLst>
          </p:cNvPr>
          <p:cNvSpPr txBox="1"/>
          <p:nvPr/>
        </p:nvSpPr>
        <p:spPr>
          <a:xfrm>
            <a:off x="1408929" y="1824724"/>
            <a:ext cx="99744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539875" algn="ctr"/>
                <a:tab pos="4921250" algn="ctr"/>
                <a:tab pos="8229600" algn="ctr"/>
                <a:tab pos="9601200" algn="ctr"/>
                <a:tab pos="10179050" algn="ctr"/>
              </a:tabLst>
              <a:defRPr/>
            </a:pPr>
            <a:r>
              <a:rPr kumimoji="0" lang="en-US" sz="1400" b="0" i="0" u="none" strike="noStrike" kern="1200" cap="none" spc="0" normalizeH="0" baseline="0" noProof="0">
                <a:ln>
                  <a:noFill/>
                </a:ln>
                <a:solidFill>
                  <a:prstClr val="black"/>
                </a:solidFill>
                <a:effectLst/>
                <a:uLnTx/>
                <a:uFillTx/>
                <a:latin typeface="Tw Cen MT"/>
                <a:ea typeface="+mn-ea"/>
                <a:cs typeface="Calibri" panose="020F0502020204030204" pitchFamily="34" charset="0"/>
              </a:rPr>
              <a:t>	249	169	260	# Cases</a:t>
            </a:r>
          </a:p>
        </p:txBody>
      </p:sp>
      <p:graphicFrame>
        <p:nvGraphicFramePr>
          <p:cNvPr id="2" name="Graph" descr="Stacked bar chart of 2019 sampled and interviewed CGSS cases by sexual orientation, excluding unknown specimen site&#10;•  Female:  N=249; 94.4% genital source, 0.8% rectal only, 4.8% throat only, 0% rectal and throat&#10;•  MSW:  N=169; 97.0% genital source, 0.6% rectal only, 2.4% throat only, 0% rectal and throat&#10;•  MSM:  N=260; 39.6% genital source, 22.3% rectal only, 27.7% throat only, 10.4% rectal and throat&#10;"/>
          <p:cNvGraphicFramePr>
            <a:graphicFrameLocks noGrp="1" noChangeAspect="1"/>
          </p:cNvGraphicFramePr>
          <p:nvPr>
            <p:ph idx="1"/>
          </p:nvPr>
        </p:nvGraphicFramePr>
        <p:xfrm>
          <a:off x="518968" y="1846170"/>
          <a:ext cx="10864398" cy="3851586"/>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6DB5968E-C513-4B4D-915B-27A99F59458F}"/>
              </a:ext>
            </a:extLst>
          </p:cNvPr>
          <p:cNvSpPr txBox="1">
            <a:spLocks noChangeArrowheads="1"/>
          </p:cNvSpPr>
          <p:nvPr/>
        </p:nvSpPr>
        <p:spPr bwMode="auto">
          <a:xfrm>
            <a:off x="3153812" y="5636174"/>
            <a:ext cx="5594710" cy="90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0" fontAlgn="base" latinLnBrk="0" hangingPunct="0">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Does not include 24 cases in 2019 without anatomic site of infection.</a:t>
            </a:r>
          </a:p>
          <a:p>
            <a:pPr marL="0" marR="0" lvl="0" indent="0" algn="l" defTabSz="914400" rtl="0" eaLnBrk="0" fontAlgn="base" latinLnBrk="0" hangingPunct="0">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Genital includes urine, urethral, and other unspecified “genital” sites.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MSM= Men who have sex with men only and men who have sex with men and women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MSW=Men who have sex with women only</a:t>
            </a:r>
          </a:p>
        </p:txBody>
      </p:sp>
      <p:sp>
        <p:nvSpPr>
          <p:cNvPr id="7" name="Footer">
            <a:extLst>
              <a:ext uri="{FF2B5EF4-FFF2-40B4-BE49-F238E27FC236}">
                <a16:creationId xmlns:a16="http://schemas.microsoft.com/office/drawing/2014/main" id="{C6F4BE8A-D17A-48FE-8C62-BDA90CEA208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11/2020)</a:t>
            </a:r>
          </a:p>
        </p:txBody>
      </p:sp>
    </p:spTree>
    <p:extLst>
      <p:ext uri="{BB962C8B-B14F-4D97-AF65-F5344CB8AC3E}">
        <p14:creationId xmlns:p14="http://schemas.microsoft.com/office/powerpoint/2010/main" val="301459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altLang="en-US" sz="2500" b="0"/>
              <a:t>California Gonococcal Surveillance System (CGSS), Percent of Sampled and Interviewed Cases who Reported Meeting Sex Partners at Specified Venues, by Sexual Orientation, California, </a:t>
            </a:r>
            <a:r>
              <a:rPr lang="en-US" sz="2500" b="0"/>
              <a:t>2019</a:t>
            </a:r>
          </a:p>
        </p:txBody>
      </p:sp>
      <p:sp>
        <p:nvSpPr>
          <p:cNvPr id="8" name="TextBox 7">
            <a:extLst>
              <a:ext uri="{FF2B5EF4-FFF2-40B4-BE49-F238E27FC236}">
                <a16:creationId xmlns:a16="http://schemas.microsoft.com/office/drawing/2014/main" id="{9F24BA91-2E7B-4BF6-A297-54CB631D3E08}"/>
              </a:ext>
            </a:extLst>
          </p:cNvPr>
          <p:cNvSpPr txBox="1"/>
          <p:nvPr/>
        </p:nvSpPr>
        <p:spPr>
          <a:xfrm>
            <a:off x="804163" y="1455392"/>
            <a:ext cx="11387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CGSS activities in 2020 were halted by the COVID-19 pandemic; therefore 2019 data are presented</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p:txBody>
      </p:sp>
      <p:graphicFrame>
        <p:nvGraphicFramePr>
          <p:cNvPr id="2" name="Graph" descr="Bar chart of 2019 sampled and interviewed CGSS cases by sexual orientation and reported venue&#10;•  Female:  4.7% bars/clubs, 0.4% bathhouses/sex clubs, 18.8% internet&#10;•  MSW:  15.5% bars/clubs, 0.6% bathhouses/sex clubs, 19.5% internet&#10;•  MSM:  22.4% bars/clubs, 6.3% bathhouses/sex clubs, 71.3% internet&#10;"/>
          <p:cNvGraphicFramePr>
            <a:graphicFrameLocks noGrp="1" noChangeAspect="1"/>
          </p:cNvGraphicFramePr>
          <p:nvPr>
            <p:ph idx="1"/>
          </p:nvPr>
        </p:nvGraphicFramePr>
        <p:xfrm>
          <a:off x="626302" y="1824724"/>
          <a:ext cx="10636554" cy="4192935"/>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573154" y="6035040"/>
            <a:ext cx="6294922"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568325" marR="0" lvl="0" indent="-568325" algn="l" defTabSz="914400" rtl="0" eaLnBrk="1" fontAlgn="auto" latinLnBrk="0" hangingPunct="1">
              <a:lnSpc>
                <a:spcPct val="100000"/>
              </a:lnSpc>
              <a:spcBef>
                <a:spcPts val="0"/>
              </a:spcBef>
              <a:spcAft>
                <a:spcPts val="3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	MSM= Men who have sex with men only and men who have sex with men and women</a:t>
            </a:r>
          </a:p>
          <a:p>
            <a:pPr marL="568325" marR="0" lvl="0" indent="-568325" algn="l" defTabSz="914400" rtl="0" eaLnBrk="1" fontAlgn="auto" latinLnBrk="0" hangingPunct="1">
              <a:lnSpc>
                <a:spcPct val="100000"/>
              </a:lnSpc>
              <a:spcBef>
                <a:spcPts val="0"/>
              </a:spcBef>
              <a:spcAft>
                <a:spcPts val="3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MSW=Men who have sex with women only</a:t>
            </a:r>
          </a:p>
        </p:txBody>
      </p:sp>
      <p:sp>
        <p:nvSpPr>
          <p:cNvPr id="7" name="Footer">
            <a:extLst>
              <a:ext uri="{FF2B5EF4-FFF2-40B4-BE49-F238E27FC236}">
                <a16:creationId xmlns:a16="http://schemas.microsoft.com/office/drawing/2014/main" id="{55B404BE-8B64-4B89-BDAC-9918034F5027}"/>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11/2020)</a:t>
            </a:r>
          </a:p>
        </p:txBody>
      </p:sp>
    </p:spTree>
    <p:extLst>
      <p:ext uri="{BB962C8B-B14F-4D97-AF65-F5344CB8AC3E}">
        <p14:creationId xmlns:p14="http://schemas.microsoft.com/office/powerpoint/2010/main" val="125583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Autofit/>
          </a:bodyPr>
          <a:lstStyle/>
          <a:p>
            <a:r>
              <a:rPr lang="en-US" sz="2500" b="0" dirty="0"/>
              <a:t>California Gonococcal Surveillance System (CGSS), Percent of Sampled and Interviewed Cases Who Reported Methamphetamine Use, by Sexual Orientation, California, 2019</a:t>
            </a:r>
          </a:p>
        </p:txBody>
      </p:sp>
      <p:sp>
        <p:nvSpPr>
          <p:cNvPr id="6" name="TextBox 5">
            <a:extLst>
              <a:ext uri="{FF2B5EF4-FFF2-40B4-BE49-F238E27FC236}">
                <a16:creationId xmlns:a16="http://schemas.microsoft.com/office/drawing/2014/main" id="{150C9E71-B78C-4B7B-8E49-B919CFF149CE}"/>
              </a:ext>
            </a:extLst>
          </p:cNvPr>
          <p:cNvSpPr txBox="1"/>
          <p:nvPr/>
        </p:nvSpPr>
        <p:spPr>
          <a:xfrm>
            <a:off x="804163" y="1455392"/>
            <a:ext cx="11387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CGSS activities in 2020 were halted by the COVID-19 pandemic; therefore 2019 data are presented</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p:txBody>
      </p:sp>
      <p:graphicFrame>
        <p:nvGraphicFramePr>
          <p:cNvPr id="2" name="Graph" descr="Bar chart of 2019 sampled and interviewed CGSS cases who reported meth use by sexual orientation&#10;•  Female:  10.2% meth use&#10;•  MSW/MSM&amp;W:  10.8% meth use&#10;•  MSM only:  9.8% meth use&#10;"/>
          <p:cNvGraphicFramePr>
            <a:graphicFrameLocks noGrp="1" noChangeAspect="1"/>
          </p:cNvGraphicFramePr>
          <p:nvPr>
            <p:ph idx="1"/>
          </p:nvPr>
        </p:nvGraphicFramePr>
        <p:xfrm>
          <a:off x="256673" y="1846170"/>
          <a:ext cx="10699185" cy="4020694"/>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B280C913-EDC0-469B-AED5-1724596F9FEC}"/>
              </a:ext>
            </a:extLst>
          </p:cNvPr>
          <p:cNvSpPr txBox="1">
            <a:spLocks noChangeArrowheads="1"/>
          </p:cNvSpPr>
          <p:nvPr/>
        </p:nvSpPr>
        <p:spPr bwMode="auto">
          <a:xfrm>
            <a:off x="2573154" y="5806440"/>
            <a:ext cx="4164530" cy="6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568325" marR="0" lvl="0" indent="-568325"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	MSM only = Men who have sex with men only</a:t>
            </a:r>
          </a:p>
          <a:p>
            <a:pPr marL="568325" marR="0" lvl="0" indent="-568325"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MSW=Men who have sex with women only</a:t>
            </a:r>
          </a:p>
          <a:p>
            <a:pPr marL="568325" marR="0" lvl="0" indent="-568325"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MSM&amp;W=Men who have sex with men and women</a:t>
            </a:r>
          </a:p>
        </p:txBody>
      </p:sp>
      <p:sp>
        <p:nvSpPr>
          <p:cNvPr id="8" name="Footer">
            <a:extLst>
              <a:ext uri="{FF2B5EF4-FFF2-40B4-BE49-F238E27FC236}">
                <a16:creationId xmlns:a16="http://schemas.microsoft.com/office/drawing/2014/main" id="{1F7C9477-F791-4B46-98E0-650718AE221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11/2020)</a:t>
            </a:r>
          </a:p>
        </p:txBody>
      </p:sp>
    </p:spTree>
    <p:extLst>
      <p:ext uri="{BB962C8B-B14F-4D97-AF65-F5344CB8AC3E}">
        <p14:creationId xmlns:p14="http://schemas.microsoft.com/office/powerpoint/2010/main" val="39431518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Autofit/>
          </a:bodyPr>
          <a:lstStyle/>
          <a:p>
            <a:r>
              <a:rPr lang="en-US" sz="2500" b="0"/>
              <a:t>California Gonococcal Surveillance System (CGSS), Percent of Sampled and Interviewed Cases Who Reported Correctional History*, by Sexual Orientation, California, 2019</a:t>
            </a:r>
          </a:p>
        </p:txBody>
      </p:sp>
      <p:sp>
        <p:nvSpPr>
          <p:cNvPr id="7" name="TextBox 6">
            <a:extLst>
              <a:ext uri="{FF2B5EF4-FFF2-40B4-BE49-F238E27FC236}">
                <a16:creationId xmlns:a16="http://schemas.microsoft.com/office/drawing/2014/main" id="{5833D957-A13E-4F31-9D81-E42259B055FD}"/>
              </a:ext>
            </a:extLst>
          </p:cNvPr>
          <p:cNvSpPr txBox="1"/>
          <p:nvPr/>
        </p:nvSpPr>
        <p:spPr>
          <a:xfrm>
            <a:off x="804163" y="1455392"/>
            <a:ext cx="113878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CGSS activities in 2020 were halted by the COVID-19 pandemic; therefore 2019 data are presented</a:t>
            </a:r>
            <a:endParaRPr kumimoji="0" lang="en-US" sz="1800" b="1" i="0" u="none" strike="noStrike" kern="1200" cap="none" spc="0" normalizeH="0" baseline="0" noProof="0" dirty="0">
              <a:ln>
                <a:noFill/>
              </a:ln>
              <a:solidFill>
                <a:prstClr val="black"/>
              </a:solidFill>
              <a:effectLst/>
              <a:uLnTx/>
              <a:uFillTx/>
              <a:latin typeface="Tw Cen MT"/>
              <a:ea typeface="+mn-ea"/>
              <a:cs typeface="+mn-cs"/>
            </a:endParaRPr>
          </a:p>
        </p:txBody>
      </p:sp>
      <p:graphicFrame>
        <p:nvGraphicFramePr>
          <p:cNvPr id="2" name="Graph" descr="Bar chart of 2019 sampled and interviewed CGSS cases who reported correctional history by sexual orientation&#10;•  Female:  23.8% correctional history&#10;•  MSW:  26.4% correctional history&#10;•  MSM:  4.4% correctional history&#10;"/>
          <p:cNvGraphicFramePr>
            <a:graphicFrameLocks noGrp="1" noChangeAspect="1"/>
          </p:cNvGraphicFramePr>
          <p:nvPr>
            <p:ph idx="1"/>
          </p:nvPr>
        </p:nvGraphicFramePr>
        <p:xfrm>
          <a:off x="1059749" y="1980147"/>
          <a:ext cx="9889957" cy="3716590"/>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4296E5F9-740A-4361-8397-A1C7F6CF4FEC}"/>
              </a:ext>
            </a:extLst>
          </p:cNvPr>
          <p:cNvSpPr txBox="1">
            <a:spLocks noChangeArrowheads="1"/>
          </p:cNvSpPr>
          <p:nvPr/>
        </p:nvSpPr>
        <p:spPr bwMode="auto">
          <a:xfrm>
            <a:off x="1612231" y="5852160"/>
            <a:ext cx="9889957" cy="6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marR="0" lvl="0" indent="-628650"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	Responded “Yes” to being in jail, juvenile hall, prison, incarcerated, on probation, or had an incarcerated partner in the 12 months prior to diagnosis.  </a:t>
            </a:r>
          </a:p>
          <a:p>
            <a:pPr marL="628650" marR="0" lvl="0" indent="-628650"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MSM= Men who have sex with men only and men who have sex with men and women</a:t>
            </a:r>
          </a:p>
          <a:p>
            <a:pPr marL="628650" marR="0" lvl="0" indent="-628650"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MSW=Men who have sex with women only</a:t>
            </a:r>
          </a:p>
        </p:txBody>
      </p:sp>
      <p:sp>
        <p:nvSpPr>
          <p:cNvPr id="8" name="Footer">
            <a:extLst>
              <a:ext uri="{FF2B5EF4-FFF2-40B4-BE49-F238E27FC236}">
                <a16:creationId xmlns:a16="http://schemas.microsoft.com/office/drawing/2014/main" id="{1F7C9477-F791-4B46-98E0-650718AE221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11/2020)</a:t>
            </a:r>
          </a:p>
        </p:txBody>
      </p:sp>
    </p:spTree>
    <p:extLst>
      <p:ext uri="{BB962C8B-B14F-4D97-AF65-F5344CB8AC3E}">
        <p14:creationId xmlns:p14="http://schemas.microsoft.com/office/powerpoint/2010/main" val="27310939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t>Gonorrhea, California versus United States </a:t>
            </a:r>
            <a:br>
              <a:rPr lang="en-US" sz="3200" b="0"/>
            </a:br>
            <a:r>
              <a:rPr lang="en-US" sz="3200" b="0"/>
              <a:t>Incidence Rates, 1941</a:t>
            </a:r>
            <a:r>
              <a:rPr lang="en-US" sz="3200" b="0">
                <a:cs typeface="Arial" charset="0"/>
              </a:rPr>
              <a:t>–</a:t>
            </a:r>
            <a:r>
              <a:rPr lang="en-US" sz="3200" b="0"/>
              <a:t>2020</a:t>
            </a:r>
          </a:p>
        </p:txBody>
      </p:sp>
      <p:graphicFrame>
        <p:nvGraphicFramePr>
          <p:cNvPr id="2" name="Graph" descr="1941-2020 trendline graph of gonorrhea California versus United States incidence rates (per 100,000 population)&#10;•  California rates have had increases and decreases over time, starting at 222.4 in 1941, hitting a high of 595.9 in 1978; the 2020 rate was 195.6&#10;•  United States rates have similarly had increases and decreases over time, starting at 146.7 in 1941, hitting a high of 464.1 in 1975; the 2020 rate was 206.5"/>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7309480" y="2667782"/>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68190"/>
                </a:solidFill>
                <a:effectLst/>
                <a:uLnTx/>
                <a:uFillTx/>
                <a:latin typeface="Calibri" panose="020F0502020204030204" pitchFamily="34" charset="0"/>
                <a:ea typeface="+mn-ea"/>
                <a:cs typeface="+mn-cs"/>
              </a:rPr>
              <a:t>California</a:t>
            </a:r>
          </a:p>
        </p:txBody>
      </p:sp>
      <p:sp>
        <p:nvSpPr>
          <p:cNvPr id="13316" name="US Label">
            <a:extLst>
              <a:ext uri="{C183D7F6-B498-43B3-948B-1728B52AA6E4}">
                <adec:decorative xmlns:adec="http://schemas.microsoft.com/office/drawing/2017/decorative" val="1"/>
              </a:ext>
            </a:extLst>
          </p:cNvPr>
          <p:cNvSpPr txBox="1">
            <a:spLocks noChangeArrowheads="1"/>
          </p:cNvSpPr>
          <p:nvPr/>
        </p:nvSpPr>
        <p:spPr bwMode="auto">
          <a:xfrm>
            <a:off x="8856823" y="4276035"/>
            <a:ext cx="1439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rPr>
              <a:t>United States</a:t>
            </a:r>
          </a:p>
        </p:txBody>
      </p:sp>
      <p:sp>
        <p:nvSpPr>
          <p:cNvPr id="7" name="Footer">
            <a:extLst>
              <a:ext uri="{FF2B5EF4-FFF2-40B4-BE49-F238E27FC236}">
                <a16:creationId xmlns:a16="http://schemas.microsoft.com/office/drawing/2014/main" id="{88117171-2B83-4EE6-87DE-BADAEF8F954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5194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Case Counts and Incidence Rates by County, </a:t>
            </a:r>
            <a:br>
              <a:rPr lang="en-US" sz="3200" b="0">
                <a:latin typeface="+mj-lt"/>
              </a:rPr>
            </a:br>
            <a:r>
              <a:rPr lang="en-US" sz="3200" b="0">
                <a:latin typeface="+mj-lt"/>
              </a:rPr>
              <a:t>California, 2020</a:t>
            </a:r>
          </a:p>
        </p:txBody>
      </p:sp>
      <p:grpSp>
        <p:nvGrpSpPr>
          <p:cNvPr id="2" name="Group 1" descr="Map of 2020 gonorrhea case counts for California’s 58 counties in 5 categories:&#10;•  0 cases reported includes Alpine&#10;•  1-19 cases include Glenn, Mariposa, Modoc, Mono, Plumas, Sierra, Trinity&#10;•  20-199 cases include Amador, Calaveras, Colusa, Del Norte, El Dorado, Imperial, Inyo, Lake, Lassen, Madera, Marin, Mendocino, Napa, Nevada, San Benito, San Luis Obispo, Siskiyou, Sutter, Tehama, Tuolumne, Yuba&#10;•  200-999 cases include Butte, Humboldt, Kings, Merced, Monterey, Placer, San Mateo, Santa Barbara, Santa Cruz, Shasta, Solano, Sonoma, Tulare, Ventura, Yolo&#10;•  1000+ cases include Alameda, Contra Costa, Fresno, Kern, Los Angeles, Orange, Riverside, Sacramento, San Bernardino, San Diego, San Francisco, San Joaquin, Santa Clara, Stanislaus">
            <a:extLst>
              <a:ext uri="{FF2B5EF4-FFF2-40B4-BE49-F238E27FC236}">
                <a16:creationId xmlns:a16="http://schemas.microsoft.com/office/drawing/2014/main" id="{1D94100E-8083-4D54-9F83-6F9B07404624}"/>
              </a:ext>
            </a:extLst>
          </p:cNvPr>
          <p:cNvGrpSpPr/>
          <p:nvPr/>
        </p:nvGrpSpPr>
        <p:grpSpPr>
          <a:xfrm>
            <a:off x="1423686" y="1530826"/>
            <a:ext cx="4481130" cy="5078417"/>
            <a:chOff x="1423686" y="1530826"/>
            <a:chExt cx="4481130" cy="5078417"/>
          </a:xfrm>
        </p:grpSpPr>
        <p:pic>
          <p:nvPicPr>
            <p:cNvPr id="3" name="Picture 2" descr="Map&#10;&#10;Description automatically generated">
              <a:extLst>
                <a:ext uri="{FF2B5EF4-FFF2-40B4-BE49-F238E27FC236}">
                  <a16:creationId xmlns:a16="http://schemas.microsoft.com/office/drawing/2014/main" id="{2591DC93-6F13-4FD9-AECC-93EBDE9CE9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647" r="6244" b="11815"/>
            <a:stretch/>
          </p:blipFill>
          <p:spPr>
            <a:xfrm>
              <a:off x="1423686" y="1875097"/>
              <a:ext cx="4481130" cy="4734146"/>
            </a:xfrm>
            <a:prstGeom prst="rect">
              <a:avLst/>
            </a:prstGeom>
          </p:spPr>
        </p:pic>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485571" y="1530826"/>
              <a:ext cx="17222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68190"/>
                  </a:solidFill>
                  <a:effectLst/>
                  <a:uLnTx/>
                  <a:uFillTx/>
                  <a:latin typeface="Tw Cen MT"/>
                  <a:ea typeface="+mn-ea"/>
                  <a:cs typeface="Calibri" panose="020F0502020204030204" pitchFamily="34" charset="0"/>
                </a:rPr>
                <a:t>Gonorrhea Cases</a:t>
              </a:r>
            </a:p>
          </p:txBody>
        </p:sp>
      </p:grpSp>
      <p:grpSp>
        <p:nvGrpSpPr>
          <p:cNvPr id="4" name="Group 3" descr="Map of 2020 gonorrhea incidence rates (per 100,000 population) for California’s 58 counties in 5 categories:&#10;•  0 cases reported includes Alpine&#10;•  &lt;60 rates include El Dorado, Glenn, Marin, Mariposa, Mono, Nevada, San Luis Obispo, Sierra, Trinity&#10;•  60-99 rates include Amador, Calaveras, Imperial, Lassen, Napa, Placer, Plumas, San Benito, Santa Barbara, Santa Cruz&#10;•  100-174 rates include Colusa, Del Norte, Madera, Mendocino, Modoc, Monterey, Orange, Riverside, San Mateo, Santa Clara, Siskiyou, Sonoma, Sutter, Tehama, Tulare, Tuolumne, Ventura, Yolo&#10;•  175+ rates include Alameda, Butte, Contra Costa, Fresno, Humboldt, Inyo, Kern, Kings, Lake, Los Angeles, Merced, Sacramento, San Bernardino, San Diego, San Francisco, San Joaquin, Shasta, Solano, Stanislaus, Yuba">
            <a:extLst>
              <a:ext uri="{FF2B5EF4-FFF2-40B4-BE49-F238E27FC236}">
                <a16:creationId xmlns:a16="http://schemas.microsoft.com/office/drawing/2014/main" id="{A23EEF62-2BD3-4C0B-BF3C-A29B2A9C543F}"/>
              </a:ext>
            </a:extLst>
          </p:cNvPr>
          <p:cNvGrpSpPr/>
          <p:nvPr/>
        </p:nvGrpSpPr>
        <p:grpSpPr>
          <a:xfrm>
            <a:off x="6905831" y="1530826"/>
            <a:ext cx="4116399" cy="5163510"/>
            <a:chOff x="6905831" y="1530826"/>
            <a:chExt cx="4116399" cy="5163510"/>
          </a:xfrm>
        </p:grpSpPr>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8017048" y="1530826"/>
              <a:ext cx="1632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68190"/>
                  </a:solidFill>
                  <a:effectLst/>
                  <a:uLnTx/>
                  <a:uFillTx/>
                  <a:latin typeface="Tw Cen MT"/>
                  <a:ea typeface="+mn-ea"/>
                  <a:cs typeface="Calibri" panose="020F0502020204030204" pitchFamily="34" charset="0"/>
                </a:rPr>
                <a:t>Gonorrhea Rates</a:t>
              </a:r>
            </a:p>
          </p:txBody>
        </p:sp>
        <p:pic>
          <p:nvPicPr>
            <p:cNvPr id="12" name="Picture 11">
              <a:extLst>
                <a:ext uri="{FF2B5EF4-FFF2-40B4-BE49-F238E27FC236}">
                  <a16:creationId xmlns:a16="http://schemas.microsoft.com/office/drawing/2014/main" id="{13618F5E-0EC5-4431-B17E-7E2F2D3CAD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3" t="11815" r="6605" b="11055"/>
            <a:stretch/>
          </p:blipFill>
          <p:spPr>
            <a:xfrm>
              <a:off x="6905831" y="1960190"/>
              <a:ext cx="4116399" cy="4734146"/>
            </a:xfrm>
            <a:prstGeom prst="rect">
              <a:avLst/>
            </a:prstGeom>
          </p:spPr>
        </p:pic>
      </p:grpSp>
      <p:sp>
        <p:nvSpPr>
          <p:cNvPr id="11" name="Footer">
            <a:extLst>
              <a:ext uri="{FF2B5EF4-FFF2-40B4-BE49-F238E27FC236}">
                <a16:creationId xmlns:a16="http://schemas.microsoft.com/office/drawing/2014/main" id="{41FACF82-36E1-4869-891D-5649F625D09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91785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Ranked Incidence Rates by County, California, 2020</a:t>
            </a:r>
          </a:p>
        </p:txBody>
      </p:sp>
      <p:graphicFrame>
        <p:nvGraphicFramePr>
          <p:cNvPr id="2" name="Graph" descr="Ranking bar chart of 2020 gonorrhea incidence rates (per 100,000 population) with the highest rate in San Francisco at 457.3 and the lowest non-zero rate in Trinity at 7.50. The one county with no cases was Alpine.  There were 15 counties above the overall state rate of 195.6.  In descending rate order, those counties were San Francisco, Sacramento, Los Angeles, Yuba, Fresno, Inyo, Merced, Stanislaus, Solano, Kern, Butte, Shasta, Alameda, Kings, and San Bernardino."/>
          <p:cNvGraphicFramePr>
            <a:graphicFrameLocks noGrp="1" noChangeAspect="1"/>
          </p:cNvGraphicFramePr>
          <p:nvPr>
            <p:ph idx="1"/>
          </p:nvPr>
        </p:nvGraphicFramePr>
        <p:xfrm>
          <a:off x="90740" y="1546225"/>
          <a:ext cx="11876670"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9DDE8BC9-9C6C-48A0-8C03-4F1EF8F2A591}"/>
              </a:ext>
            </a:extLst>
          </p:cNvPr>
          <p:cNvSpPr txBox="1">
            <a:spLocks noChangeArrowheads="1"/>
          </p:cNvSpPr>
          <p:nvPr/>
        </p:nvSpPr>
        <p:spPr bwMode="auto">
          <a:xfrm>
            <a:off x="4644189" y="6309360"/>
            <a:ext cx="38380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Excludes counties with no cases (1 county in 2020).</a:t>
            </a:r>
          </a:p>
        </p:txBody>
      </p:sp>
      <p:sp>
        <p:nvSpPr>
          <p:cNvPr id="6" name="Footer">
            <a:extLst>
              <a:ext uri="{FF2B5EF4-FFF2-40B4-BE49-F238E27FC236}">
                <a16:creationId xmlns:a16="http://schemas.microsoft.com/office/drawing/2014/main" id="{312EA1C0-22DF-4AB2-90F1-711AAEE7DB6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60961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among Youth Ages 15-19, Incidence Rates by County, California, 2020</a:t>
            </a:r>
          </a:p>
        </p:txBody>
      </p:sp>
      <p:pic>
        <p:nvPicPr>
          <p:cNvPr id="6" name="Picture 5" descr="Map of 2020 gonorrhea youth ages 15-19 incidence rates (per 100,000 population) for California’s 58 counties in 5 categories:&#10;•  0 cases reported include Alpine, San Benito, Sierra&#10;•  &lt;100 rates include El Dorado, Nevada, Glenn, Calaveras, Amador, Placer, Marin, Santa Cruz, Yolo, Lake, San Mateo, San Luis Obispo, Sonoma &#10;•  100-149 rates include Napa, Inyo, Santa Barbara, Humboldt, Santa Clara, Colusa, Tuolumne, Siskiyou, Del Norte, Monterey, Lassen, Mono, Ventura, Madera, Trinity &#10;•  150-299 rates include Tehama, Orange, Imperial, Mendocino, Riverside, Tulare, San Diego, Shasta, Sutter, Mariposa, San Joaquin, Contra Costa, Kings, Alameda, Los Angeles &#10;•  300+ rates include Stanislaus, San Francisco, Butte, Kern, San Bernardino, Merced, Solano, Yuba, Modoc, Fresno, Sacramento, Plumas">
            <a:extLst>
              <a:ext uri="{FF2B5EF4-FFF2-40B4-BE49-F238E27FC236}">
                <a16:creationId xmlns:a16="http://schemas.microsoft.com/office/drawing/2014/main" id="{FEEA41B4-357F-457E-A64F-E3CB706149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970" b="10380"/>
          <a:stretch/>
        </p:blipFill>
        <p:spPr>
          <a:xfrm>
            <a:off x="3530278" y="1462849"/>
            <a:ext cx="5215404" cy="5308347"/>
          </a:xfrm>
          <a:prstGeom prst="rect">
            <a:avLst/>
          </a:prstGeom>
        </p:spPr>
      </p:pic>
      <p:sp>
        <p:nvSpPr>
          <p:cNvPr id="5" name="Footer">
            <a:extLst>
              <a:ext uri="{FF2B5EF4-FFF2-40B4-BE49-F238E27FC236}">
                <a16:creationId xmlns:a16="http://schemas.microsoft.com/office/drawing/2014/main" id="{FDF0B0C9-DD55-4F4B-9B0C-3BA989270B9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7490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itle"/>
          <p:cNvSpPr>
            <a:spLocks noGrp="1" noChangeArrowheads="1"/>
          </p:cNvSpPr>
          <p:nvPr>
            <p:ph type="title"/>
          </p:nvPr>
        </p:nvSpPr>
        <p:spPr>
          <a:xfrm>
            <a:off x="256673" y="428526"/>
            <a:ext cx="11710737" cy="10168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Incidence Rates by Age Group (in years) and Gender, California, 2020</a:t>
            </a:r>
          </a:p>
        </p:txBody>
      </p:sp>
      <p:grpSp>
        <p:nvGrpSpPr>
          <p:cNvPr id="2" name="Group 1" descr="Graph of 2020 gonorrhea incidence rates per 100,000 population by age group and gender&#10;•  Ages 0-14 female rate 3.9, male rate 1.1&#10;•  Ages 15-19 female rate 299.2, male rate 193.2&#10;•  Ages 20-24 female rate 533.9, male rate 584.8&#10;•  Ages 25-29 female rate 463, male rate 787.7&#10;•  Ages 30-34 female rate 317.6, male rate 718.4&#10;•  Ages 35-44 female rate 159.4, male rate 375.8&#10;•  Ages 45+ female rate 19.7, male rate 86.4&#10;•  Total female rate 140.7, male rate 250.0&#10;">
            <a:extLst>
              <a:ext uri="{FF2B5EF4-FFF2-40B4-BE49-F238E27FC236}">
                <a16:creationId xmlns:a16="http://schemas.microsoft.com/office/drawing/2014/main" id="{23C07322-5CEB-4B5F-BB51-5B886533AD34}"/>
              </a:ext>
            </a:extLst>
          </p:cNvPr>
          <p:cNvGrpSpPr/>
          <p:nvPr/>
        </p:nvGrpSpPr>
        <p:grpSpPr>
          <a:xfrm>
            <a:off x="457200" y="1620865"/>
            <a:ext cx="11215052" cy="4310063"/>
            <a:chOff x="457200" y="1620865"/>
            <a:chExt cx="11215052" cy="4310063"/>
          </a:xfrm>
        </p:grpSpPr>
        <p:sp>
          <p:nvSpPr>
            <p:cNvPr id="24" name="Text Box">
              <a:extLst>
                <a:ext uri="{FF2B5EF4-FFF2-40B4-BE49-F238E27FC236}">
                  <a16:creationId xmlns:a16="http://schemas.microsoft.com/office/drawing/2014/main" id="{23FD41BB-A567-44D0-9943-21A3079A92BD}"/>
                </a:ext>
              </a:extLst>
            </p:cNvPr>
            <p:cNvSpPr txBox="1">
              <a:spLocks noChangeArrowheads="1"/>
            </p:cNvSpPr>
            <p:nvPr/>
          </p:nvSpPr>
          <p:spPr bwMode="auto">
            <a:xfrm>
              <a:off x="955497" y="1620865"/>
              <a:ext cx="104282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5033963" algn="ctr"/>
                  <a:tab pos="10171113" algn="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Male	Rate per 100,000	Female</a:t>
              </a: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6" name="Graph Males">
              <a:extLst>
                <a:ext uri="{FF2B5EF4-FFF2-40B4-BE49-F238E27FC236}">
                  <a16:creationId xmlns:a16="http://schemas.microsoft.com/office/drawing/2014/main" id="{32E1F1DB-98CC-473C-9B15-7A2E38C9FAA3}"/>
                </a:ext>
              </a:extLst>
            </p:cNvPr>
            <p:cNvGraphicFramePr>
              <a:graphicFrameLocks/>
            </p:cNvGraphicFramePr>
            <p:nvPr/>
          </p:nvGraphicFramePr>
          <p:xfrm>
            <a:off x="457200" y="1924078"/>
            <a:ext cx="5495544" cy="400685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Image Male">
              <a:extLst>
                <a:ext uri="{FF2B5EF4-FFF2-40B4-BE49-F238E27FC236}">
                  <a16:creationId xmlns:a16="http://schemas.microsoft.com/office/drawing/2014/main" id="{A616F37E-50E5-4CAB-AA5A-112194807EB4}"/>
                </a:ext>
              </a:extLst>
            </p:cNvPr>
            <p:cNvGrpSpPr>
              <a:grpSpLocks noChangeAspect="1"/>
            </p:cNvGrpSpPr>
            <p:nvPr/>
          </p:nvGrpSpPr>
          <p:grpSpPr bwMode="auto">
            <a:xfrm>
              <a:off x="1399032" y="4668865"/>
              <a:ext cx="466725" cy="933450"/>
              <a:chOff x="451" y="2987"/>
              <a:chExt cx="268" cy="536"/>
            </a:xfrm>
            <a:solidFill>
              <a:srgbClr val="068190"/>
            </a:solidFill>
          </p:grpSpPr>
          <p:sp>
            <p:nvSpPr>
              <p:cNvPr id="22" name="Freeform 1">
                <a:extLst>
                  <a:ext uri="{FF2B5EF4-FFF2-40B4-BE49-F238E27FC236}">
                    <a16:creationId xmlns:a16="http://schemas.microsoft.com/office/drawing/2014/main" id="{33FBA8E9-C42B-4DAF-AA79-C56087B38B95}"/>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06819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 name="Freeform 2">
                <a:extLst>
                  <a:ext uri="{FF2B5EF4-FFF2-40B4-BE49-F238E27FC236}">
                    <a16:creationId xmlns:a16="http://schemas.microsoft.com/office/drawing/2014/main" id="{6581ED20-B274-454B-B1AB-5E7111D450FE}"/>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06819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aphicFrame>
          <p:nvGraphicFramePr>
            <p:cNvPr id="17" name="Graph Females">
              <a:extLst>
                <a:ext uri="{FF2B5EF4-FFF2-40B4-BE49-F238E27FC236}">
                  <a16:creationId xmlns:a16="http://schemas.microsoft.com/office/drawing/2014/main" id="{6AD75B11-BED0-453F-B7B0-F63BB528D2D0}"/>
                </a:ext>
              </a:extLst>
            </p:cNvPr>
            <p:cNvGraphicFramePr>
              <a:graphicFrameLocks/>
            </p:cNvGraphicFramePr>
            <p:nvPr/>
          </p:nvGraphicFramePr>
          <p:xfrm>
            <a:off x="5728652" y="1920240"/>
            <a:ext cx="5943600" cy="4005072"/>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Image Female">
              <a:extLst>
                <a:ext uri="{FF2B5EF4-FFF2-40B4-BE49-F238E27FC236}">
                  <a16:creationId xmlns:a16="http://schemas.microsoft.com/office/drawing/2014/main" id="{3C1D6580-9504-4D17-8C6C-0A09609368AC}"/>
                </a:ext>
              </a:extLst>
            </p:cNvPr>
            <p:cNvGrpSpPr>
              <a:grpSpLocks noChangeAspect="1"/>
            </p:cNvGrpSpPr>
            <p:nvPr/>
          </p:nvGrpSpPr>
          <p:grpSpPr bwMode="auto">
            <a:xfrm>
              <a:off x="10323576" y="4670453"/>
              <a:ext cx="474662" cy="904875"/>
              <a:chOff x="4913" y="2805"/>
              <a:chExt cx="285" cy="544"/>
            </a:xfrm>
            <a:solidFill>
              <a:srgbClr val="8DC5CC"/>
            </a:solidFill>
          </p:grpSpPr>
          <p:sp>
            <p:nvSpPr>
              <p:cNvPr id="19" name="Freeform 3">
                <a:extLst>
                  <a:ext uri="{FF2B5EF4-FFF2-40B4-BE49-F238E27FC236}">
                    <a16:creationId xmlns:a16="http://schemas.microsoft.com/office/drawing/2014/main" id="{BD987F51-849B-43C2-AAAD-BAAC847522AE}"/>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8DC5C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 name="Freeform 4">
                <a:extLst>
                  <a:ext uri="{FF2B5EF4-FFF2-40B4-BE49-F238E27FC236}">
                    <a16:creationId xmlns:a16="http://schemas.microsoft.com/office/drawing/2014/main" id="{66AE6321-88AD-464F-AE0E-1C5AAF282BF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8DC5C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sp>
        <p:nvSpPr>
          <p:cNvPr id="21511" name="Notes"/>
          <p:cNvSpPr txBox="1">
            <a:spLocks noChangeArrowheads="1"/>
          </p:cNvSpPr>
          <p:nvPr/>
        </p:nvSpPr>
        <p:spPr bwMode="auto">
          <a:xfrm>
            <a:off x="1791700" y="6063920"/>
            <a:ext cx="8585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Age was “Not Specified” for 0.3% of female cases and 0.2% of male cases for the given year.</a:t>
            </a:r>
          </a:p>
        </p:txBody>
      </p:sp>
      <p:sp>
        <p:nvSpPr>
          <p:cNvPr id="14" name="Footer">
            <a:extLst>
              <a:ext uri="{FF2B5EF4-FFF2-40B4-BE49-F238E27FC236}">
                <a16:creationId xmlns:a16="http://schemas.microsoft.com/office/drawing/2014/main" id="{6160CACF-4415-4FC3-B2C7-5E470A5CE26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49887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among Females Ages 15-24, Incidence Rates by County, California, 2020</a:t>
            </a:r>
          </a:p>
        </p:txBody>
      </p:sp>
      <p:pic>
        <p:nvPicPr>
          <p:cNvPr id="6" name="Picture 5" descr="Map of 2020 gonorrhea female ages 15-24 incidence rates (per 100,000 population) for California’s 58 counties in 5 categories:&#10;•  0 cases reported include Alpine&#10;•  &lt;190 rates include El Dorado, Marin, Placer, San Luis Obispo, Santa Barbara, Santa Clara, Santa Cruz, Yolo&#10;•  190-299 rates include Humboldt, Monterey, Napa, San Mateo, Sonoma, Ventura&#10;•  300-449 rates include Alameda, Butte, Imperial, Madera, Orange, Riverside, San Diego, San Francisco, Sutter, Tulare&#10;•  450+ rates include Contra Costa, Fresno, Kern, Kings, Los Angeles, Merced, Sacramento, San Bernardino, San Joaquin, Shasta, Solano, Stanislaus">
            <a:extLst>
              <a:ext uri="{FF2B5EF4-FFF2-40B4-BE49-F238E27FC236}">
                <a16:creationId xmlns:a16="http://schemas.microsoft.com/office/drawing/2014/main" id="{53BC41E3-F8B1-4A00-A5C6-6515DC271D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08" b="11223"/>
          <a:stretch/>
        </p:blipFill>
        <p:spPr>
          <a:xfrm>
            <a:off x="3599726" y="1531183"/>
            <a:ext cx="5145955" cy="5158983"/>
          </a:xfrm>
          <a:prstGeom prst="rect">
            <a:avLst/>
          </a:prstGeom>
        </p:spPr>
      </p:pic>
      <p:sp>
        <p:nvSpPr>
          <p:cNvPr id="5" name="Footer">
            <a:extLst>
              <a:ext uri="{FF2B5EF4-FFF2-40B4-BE49-F238E27FC236}">
                <a16:creationId xmlns:a16="http://schemas.microsoft.com/office/drawing/2014/main" id="{0D9CA533-A2C5-445D-AEDE-7E05BD51AC86}"/>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26700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Gonorrhea, Incidence Rates by Region, California, 2011–2020</a:t>
            </a:r>
          </a:p>
        </p:txBody>
      </p:sp>
      <p:pic>
        <p:nvPicPr>
          <p:cNvPr id="6" name="Map"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
            <a:extLst>
              <a:ext uri="{FF2B5EF4-FFF2-40B4-BE49-F238E27FC236}">
                <a16:creationId xmlns:a16="http://schemas.microsoft.com/office/drawing/2014/main" id="{50B340AC-FAA2-4CDE-889E-9DC81E8F2C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4" t="3103" r="22015" b="2643"/>
          <a:stretch/>
        </p:blipFill>
        <p:spPr>
          <a:xfrm>
            <a:off x="73152" y="1755648"/>
            <a:ext cx="3593592" cy="3749040"/>
          </a:xfrm>
          <a:prstGeom prst="rect">
            <a:avLst/>
          </a:prstGeom>
        </p:spPr>
      </p:pic>
      <p:graphicFrame>
        <p:nvGraphicFramePr>
          <p:cNvPr id="2" name="Graph" descr="2011-2020 trendline graph of gonorrhea incidence rates (per 100,000 population) by region&#10;•  Northern region rates ranged from 24.6 in 2011 to 167.8 in 2020 &#10;•  Sacramento Area region rates ranged from 889 in 2011 to 216.0 in 2020 &#10;•  San Francisco region rates ranged from 273.9 in 2011 to 457.3 in 2020 &#10;•  Bay Area region rates ranged from 57.9 in 2011 to 151.9 in 2020 &#10;•  Central Coast region rates ranged from 24.2 in 2011 to 91.2 in 2020 &#10;•  Central Inland region rates ranged from 73.2 in 2011 to 201.6 in 2020 &#10;•  Los Angeles region rates ranged from 103.3 in 2011 to 250.9 in 2020 &#10;•  Southern region rates ranged from 52.8 in 2011 to 173.4 in 2020"/>
          <p:cNvGraphicFramePr>
            <a:graphicFrameLocks noGrp="1" noChangeAspect="1"/>
          </p:cNvGraphicFramePr>
          <p:nvPr>
            <p:ph idx="1"/>
          </p:nvPr>
        </p:nvGraphicFramePr>
        <p:xfrm>
          <a:off x="3677073" y="1755648"/>
          <a:ext cx="8290337" cy="4630738"/>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a:extLst>
              <a:ext uri="{FF2B5EF4-FFF2-40B4-BE49-F238E27FC236}">
                <a16:creationId xmlns:a16="http://schemas.microsoft.com/office/drawing/2014/main" id="{9977E480-94AF-4114-B0FD-BF18637C09F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8272049"/>
      </p:ext>
    </p:extLst>
  </p:cSld>
  <p:clrMapOvr>
    <a:masterClrMapping/>
  </p:clrMapOvr>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off2d280d04f435e8ad65f64297220d7>
    <PublishingExpirationDate xmlns="http://schemas.microsoft.com/sharepoint/v3" xsi:nil="true"/>
    <TaxCatchAll xmlns="a48324c4-7d20-48d3-8188-32763737222b">
      <Value>97</Value>
    </TaxCatchAll>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Props1.xml><?xml version="1.0" encoding="utf-8"?>
<ds:datastoreItem xmlns:ds="http://schemas.openxmlformats.org/officeDocument/2006/customXml" ds:itemID="{9C9C087C-7E56-4D93-9B67-D32AE69849B0}"/>
</file>

<file path=customXml/itemProps2.xml><?xml version="1.0" encoding="utf-8"?>
<ds:datastoreItem xmlns:ds="http://schemas.openxmlformats.org/officeDocument/2006/customXml" ds:itemID="{6041F71B-19C5-4C1F-B7FD-E7480D63EB2F}"/>
</file>

<file path=customXml/itemProps3.xml><?xml version="1.0" encoding="utf-8"?>
<ds:datastoreItem xmlns:ds="http://schemas.openxmlformats.org/officeDocument/2006/customXml" ds:itemID="{CF99E9E7-5D19-436E-A405-5DAFFFF804C2}"/>
</file>

<file path=docProps/app.xml><?xml version="1.0" encoding="utf-8"?>
<Properties xmlns="http://schemas.openxmlformats.org/officeDocument/2006/extended-properties" xmlns:vt="http://schemas.openxmlformats.org/officeDocument/2006/docPropsVTypes">
  <TotalTime>7</TotalTime>
  <Words>1560</Words>
  <Application>Microsoft Office PowerPoint</Application>
  <PresentationFormat>Widescreen</PresentationFormat>
  <Paragraphs>172</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Bahnschrift SemiBold SemiConden</vt:lpstr>
      <vt:lpstr>Calibri</vt:lpstr>
      <vt:lpstr>Segoe UI</vt:lpstr>
      <vt:lpstr>Tw Cen MT</vt:lpstr>
      <vt:lpstr>1_Office Theme</vt:lpstr>
      <vt:lpstr>Gonorrhea</vt:lpstr>
      <vt:lpstr>Gonorrhea, California Incidence Rates, 1913–2020</vt:lpstr>
      <vt:lpstr>Gonorrhea, California versus United States  Incidence Rates, 1941–2020</vt:lpstr>
      <vt:lpstr>Gonorrhea, Case Counts and Incidence Rates by County,  California, 2020</vt:lpstr>
      <vt:lpstr>Gonorrhea, Ranked Incidence Rates by County, California, 2020</vt:lpstr>
      <vt:lpstr>Gonorrhea among Youth Ages 15-19, Incidence Rates by County, California, 2020</vt:lpstr>
      <vt:lpstr>Gonorrhea, Incidence Rates by Age Group (in years) and Gender, California, 2020</vt:lpstr>
      <vt:lpstr>Gonorrhea among Females Ages 15-24, Incidence Rates by County, California, 2020</vt:lpstr>
      <vt:lpstr>Gonorrhea, Incidence Rates by Region, California, 2011–2020</vt:lpstr>
      <vt:lpstr>Number of Gonorrhea Cases by Region, Gender, and Year California, 2011–2020</vt:lpstr>
      <vt:lpstr>Gonorrhea, Incidence Rates by Gender, California, 1990–2020</vt:lpstr>
      <vt:lpstr>Gonorrhea, Incidence Rates for Females by Age Group (in years), California, 2011–2020</vt:lpstr>
      <vt:lpstr>Gonorrhea, Incidence Rates for Males by Age Group (in years), California, 2011–2020</vt:lpstr>
      <vt:lpstr>Gonorrhea, Incidence Rates by Race/Ethnicity and Gender,  California, 2020</vt:lpstr>
      <vt:lpstr>Gonorrhea, Female Incidence Rates by Race/Ethnicity and Age Group (in years), California, 2020</vt:lpstr>
      <vt:lpstr>Gonorrhea, Male Incidence Rates by Race/Ethnicity and Age Group (in years), California, 2020</vt:lpstr>
      <vt:lpstr>Gonorrhea, Incidence Rates for Females by Race/Ethnicity,  California, 2011–2020</vt:lpstr>
      <vt:lpstr>Gonorrhea, Incidence Rates for Males by Race/Ethnicity,  California, 2011–2020</vt:lpstr>
      <vt:lpstr>Gonorrhea Prevalence Monitoring, Percent Positive for Females of Selected Age Groups, by Health Care Setting, California, 2020</vt:lpstr>
      <vt:lpstr>Gonorrhea Prevalence Monitoring, Percent Positive for Females, by Health Care Setting, California, 2011–2020</vt:lpstr>
      <vt:lpstr>Gonorrhea Repeat Infection* among Females 1-6 months after Infection, by Data Source, California, 2020</vt:lpstr>
      <vt:lpstr>California Gonococcal Surveillance System (CGSS)</vt:lpstr>
      <vt:lpstr>California Gonococcal Surveillance System (CGSS), HIV Status among Sampled and Interviewed Men who Have Sex with Men* Cases, California, 2019</vt:lpstr>
      <vt:lpstr>California Gonococcal Surveillance System (CGSS), HIV PrEP Use among Sampled and Interviewed HIV Negative Men who Have Sex with Men* Cases, California, 2019</vt:lpstr>
      <vt:lpstr>California Gonococcal Surveillance System (CGSS), Anatomic Site of Infection among Sampled and Interviewed Cases, by Sexual Orientation, California, 2019</vt:lpstr>
      <vt:lpstr>California Gonococcal Surveillance System (CGSS), Percent of Sampled and Interviewed Cases who Reported Meeting Sex Partners at Specified Venues, by Sexual Orientation, California, 2019</vt:lpstr>
      <vt:lpstr>California Gonococcal Surveillance System (CGSS), Percent of Sampled and Interviewed Cases Who Reported Methamphetamine Use, by Sexual Orientation, California, 2019</vt:lpstr>
      <vt:lpstr>California Gonococcal Surveillance System (CGSS), Percent of Sampled and Interviewed Cases Who Reported Correctional History*, by Sexual Orientation, California, 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STD Data Gonorrhea Slides</dc:title>
  <dc:creator/>
  <cp:lastModifiedBy>Arenz, Nicole@CDPH</cp:lastModifiedBy>
  <cp:revision>3</cp:revision>
  <dcterms:created xsi:type="dcterms:W3CDTF">2023-01-12T22:35:56Z</dcterms:created>
  <dcterms:modified xsi:type="dcterms:W3CDTF">2023-01-13T00:34:44Z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 (United States)|25e340a5-d50c-48d7-adc0-a905fb7bff5c</vt:lpwstr>
  </property>
  <property fmtid="{D5CDD505-2E9C-101B-9397-08002B2CF9AE}" pid="4" name="Topic">
    <vt:lpwstr/>
  </property>
  <property fmtid="{D5CDD505-2E9C-101B-9397-08002B2CF9AE}" pid="5" name="CDPH Audience">
    <vt:lpwstr/>
  </property>
  <property fmtid="{D5CDD505-2E9C-101B-9397-08002B2CF9AE}" pid="6" name="Program">
    <vt:lpwstr/>
  </property>
</Properties>
</file>