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7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5.xml" ContentType="application/vnd.openxmlformats-officedocument.drawingml.chart+xml"/>
  <Override PartName="/ppt/charts/chart4.xml" ContentType="application/vnd.openxmlformats-officedocument.drawingml.chart+xml"/>
  <Override PartName="/ppt/charts/chart3.xml" ContentType="application/vnd.openxmlformats-officedocument.drawingml.chart+xml"/>
  <Override PartName="/ppt/charts/chart8.xml" ContentType="application/vnd.openxmlformats-officedocument.drawingml.chart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1231" r:id="rId2"/>
    <p:sldId id="1232" r:id="rId3"/>
    <p:sldId id="1233" r:id="rId4"/>
    <p:sldId id="1234" r:id="rId5"/>
    <p:sldId id="1235" r:id="rId6"/>
    <p:sldId id="1236" r:id="rId7"/>
    <p:sldId id="123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6" d="100"/>
          <a:sy n="76" d="100"/>
        </p:scale>
        <p:origin x="54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customXml" Target="../customXml/item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8327788626763696E-2"/>
          <c:y val="6.0538116591928252E-2"/>
          <c:w val="0.87088879320587786"/>
          <c:h val="0.7152466367713004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Long Beach</c:v>
                </c:pt>
              </c:strCache>
            </c:strRef>
          </c:tx>
          <c:spPr>
            <a:ln w="50800">
              <a:solidFill>
                <a:srgbClr val="2746A5"/>
              </a:solidFill>
              <a:prstDash val="solid"/>
            </a:ln>
          </c:spPr>
          <c:marker>
            <c:symbol val="circle"/>
            <c:size val="8"/>
            <c:spPr>
              <a:noFill/>
              <a:ln>
                <a:solidFill>
                  <a:srgbClr val="2746A5"/>
                </a:solidFill>
                <a:prstDash val="solid"/>
              </a:ln>
            </c:spPr>
          </c:marker>
          <c:cat>
            <c:strRef>
              <c:f>Sheet1!$A$2:$A$30</c:f>
              <c:strCache>
                <c:ptCount val="29"/>
                <c:pt idx="0">
                  <c:v>1992</c:v>
                </c:pt>
                <c:pt idx="1">
                  <c:v>'93</c:v>
                </c:pt>
                <c:pt idx="2">
                  <c:v>'94</c:v>
                </c:pt>
                <c:pt idx="3">
                  <c:v>'95</c:v>
                </c:pt>
                <c:pt idx="4">
                  <c:v>'96</c:v>
                </c:pt>
                <c:pt idx="5">
                  <c:v>'97</c:v>
                </c:pt>
                <c:pt idx="6">
                  <c:v>'98</c:v>
                </c:pt>
                <c:pt idx="7">
                  <c:v>'99</c:v>
                </c:pt>
                <c:pt idx="8">
                  <c:v>2000</c:v>
                </c:pt>
                <c:pt idx="9">
                  <c:v>'01</c:v>
                </c:pt>
                <c:pt idx="10">
                  <c:v>'02</c:v>
                </c:pt>
                <c:pt idx="11">
                  <c:v>'03</c:v>
                </c:pt>
                <c:pt idx="12">
                  <c:v>'04</c:v>
                </c:pt>
                <c:pt idx="13">
                  <c:v>'05</c:v>
                </c:pt>
                <c:pt idx="14">
                  <c:v>'06</c:v>
                </c:pt>
                <c:pt idx="15">
                  <c:v>'07</c:v>
                </c:pt>
                <c:pt idx="16">
                  <c:v>'08</c:v>
                </c:pt>
                <c:pt idx="17">
                  <c:v>'09</c:v>
                </c:pt>
                <c:pt idx="18">
                  <c:v>2010</c:v>
                </c:pt>
                <c:pt idx="19">
                  <c:v>'11</c:v>
                </c:pt>
                <c:pt idx="20">
                  <c:v>'12</c:v>
                </c:pt>
                <c:pt idx="21">
                  <c:v>'13</c:v>
                </c:pt>
                <c:pt idx="22">
                  <c:v>'14</c:v>
                </c:pt>
                <c:pt idx="23">
                  <c:v>'15</c:v>
                </c:pt>
                <c:pt idx="24">
                  <c:v>'16</c:v>
                </c:pt>
                <c:pt idx="25">
                  <c:v>'17</c:v>
                </c:pt>
                <c:pt idx="26">
                  <c:v>'18</c:v>
                </c:pt>
                <c:pt idx="27">
                  <c:v>'19</c:v>
                </c:pt>
                <c:pt idx="28">
                  <c:v>2020</c:v>
                </c:pt>
              </c:strCache>
            </c:strRef>
          </c:cat>
          <c:val>
            <c:numRef>
              <c:f>Sheet1!$B$2:$B$30</c:f>
              <c:numCache>
                <c:formatCode>0.0</c:formatCode>
                <c:ptCount val="29"/>
                <c:pt idx="0">
                  <c:v>5.4166666666666696</c:v>
                </c:pt>
                <c:pt idx="1">
                  <c:v>9.3220338983050794</c:v>
                </c:pt>
                <c:pt idx="2">
                  <c:v>8.4112149532710294</c:v>
                </c:pt>
                <c:pt idx="3">
                  <c:v>12.4423963133641</c:v>
                </c:pt>
                <c:pt idx="4">
                  <c:v>12.403100775193799</c:v>
                </c:pt>
                <c:pt idx="5">
                  <c:v>13.4969325153374</c:v>
                </c:pt>
                <c:pt idx="6">
                  <c:v>13.559322033898299</c:v>
                </c:pt>
                <c:pt idx="7">
                  <c:v>21.6867469879518</c:v>
                </c:pt>
                <c:pt idx="8">
                  <c:v>22.580645161290299</c:v>
                </c:pt>
                <c:pt idx="9">
                  <c:v>42.424242424242401</c:v>
                </c:pt>
                <c:pt idx="10">
                  <c:v>40.206185567010301</c:v>
                </c:pt>
                <c:pt idx="11">
                  <c:v>40.860215053763397</c:v>
                </c:pt>
                <c:pt idx="12">
                  <c:v>45</c:v>
                </c:pt>
                <c:pt idx="13">
                  <c:v>47.959183673469397</c:v>
                </c:pt>
                <c:pt idx="14">
                  <c:v>38.805970149253703</c:v>
                </c:pt>
                <c:pt idx="15">
                  <c:v>53.623188405797102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C84-47BE-866C-87FCE468F51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Los Angeles</c:v>
                </c:pt>
              </c:strCache>
            </c:strRef>
          </c:tx>
          <c:spPr>
            <a:ln w="50800">
              <a:solidFill>
                <a:srgbClr val="4F544F"/>
              </a:solidFill>
              <a:prstDash val="solid"/>
            </a:ln>
          </c:spPr>
          <c:marker>
            <c:symbol val="diamond"/>
            <c:size val="8"/>
            <c:spPr>
              <a:solidFill>
                <a:srgbClr val="4F544F"/>
              </a:solidFill>
              <a:ln>
                <a:solidFill>
                  <a:srgbClr val="4F544F"/>
                </a:solidFill>
                <a:prstDash val="solid"/>
              </a:ln>
            </c:spPr>
          </c:marker>
          <c:cat>
            <c:strRef>
              <c:f>Sheet1!$A$2:$A$30</c:f>
              <c:strCache>
                <c:ptCount val="29"/>
                <c:pt idx="0">
                  <c:v>1992</c:v>
                </c:pt>
                <c:pt idx="1">
                  <c:v>'93</c:v>
                </c:pt>
                <c:pt idx="2">
                  <c:v>'94</c:v>
                </c:pt>
                <c:pt idx="3">
                  <c:v>'95</c:v>
                </c:pt>
                <c:pt idx="4">
                  <c:v>'96</c:v>
                </c:pt>
                <c:pt idx="5">
                  <c:v>'97</c:v>
                </c:pt>
                <c:pt idx="6">
                  <c:v>'98</c:v>
                </c:pt>
                <c:pt idx="7">
                  <c:v>'99</c:v>
                </c:pt>
                <c:pt idx="8">
                  <c:v>2000</c:v>
                </c:pt>
                <c:pt idx="9">
                  <c:v>'01</c:v>
                </c:pt>
                <c:pt idx="10">
                  <c:v>'02</c:v>
                </c:pt>
                <c:pt idx="11">
                  <c:v>'03</c:v>
                </c:pt>
                <c:pt idx="12">
                  <c:v>'04</c:v>
                </c:pt>
                <c:pt idx="13">
                  <c:v>'05</c:v>
                </c:pt>
                <c:pt idx="14">
                  <c:v>'06</c:v>
                </c:pt>
                <c:pt idx="15">
                  <c:v>'07</c:v>
                </c:pt>
                <c:pt idx="16">
                  <c:v>'08</c:v>
                </c:pt>
                <c:pt idx="17">
                  <c:v>'09</c:v>
                </c:pt>
                <c:pt idx="18">
                  <c:v>2010</c:v>
                </c:pt>
                <c:pt idx="19">
                  <c:v>'11</c:v>
                </c:pt>
                <c:pt idx="20">
                  <c:v>'12</c:v>
                </c:pt>
                <c:pt idx="21">
                  <c:v>'13</c:v>
                </c:pt>
                <c:pt idx="22">
                  <c:v>'14</c:v>
                </c:pt>
                <c:pt idx="23">
                  <c:v>'15</c:v>
                </c:pt>
                <c:pt idx="24">
                  <c:v>'16</c:v>
                </c:pt>
                <c:pt idx="25">
                  <c:v>'17</c:v>
                </c:pt>
                <c:pt idx="26">
                  <c:v>'18</c:v>
                </c:pt>
                <c:pt idx="27">
                  <c:v>'19</c:v>
                </c:pt>
                <c:pt idx="28">
                  <c:v>2020</c:v>
                </c:pt>
              </c:strCache>
            </c:strRef>
          </c:cat>
          <c:val>
            <c:numRef>
              <c:f>Sheet1!$C$2:$C$30</c:f>
              <c:numCache>
                <c:formatCode>General</c:formatCode>
                <c:ptCount val="29"/>
                <c:pt idx="11" formatCode="0.0">
                  <c:v>41.5841584158416</c:v>
                </c:pt>
                <c:pt idx="12" formatCode="0.0">
                  <c:v>20.522388059701498</c:v>
                </c:pt>
                <c:pt idx="13" formatCode="0.0">
                  <c:v>33.678756476683901</c:v>
                </c:pt>
                <c:pt idx="14" formatCode="0.0">
                  <c:v>39.130434782608702</c:v>
                </c:pt>
                <c:pt idx="15" formatCode="0.0">
                  <c:v>41.818181818181799</c:v>
                </c:pt>
                <c:pt idx="16" formatCode="0.0">
                  <c:v>42.4</c:v>
                </c:pt>
                <c:pt idx="17" formatCode="0.0">
                  <c:v>63.809523809523803</c:v>
                </c:pt>
                <c:pt idx="18" formatCode="0.0">
                  <c:v>71.969696969696997</c:v>
                </c:pt>
                <c:pt idx="19" formatCode="0.0">
                  <c:v>62.068965517241402</c:v>
                </c:pt>
                <c:pt idx="20" formatCode="0.0">
                  <c:v>67.785234899328898</c:v>
                </c:pt>
                <c:pt idx="21" formatCode="0.0">
                  <c:v>72.680412371133997</c:v>
                </c:pt>
                <c:pt idx="22" formatCode="0.0">
                  <c:v>77.192982456140399</c:v>
                </c:pt>
                <c:pt idx="23" formatCode="0.0">
                  <c:v>80.246913580246897</c:v>
                </c:pt>
                <c:pt idx="24" formatCode="0.0">
                  <c:v>60.902255639097703</c:v>
                </c:pt>
                <c:pt idx="25" formatCode="0.0">
                  <c:v>62.814070351758801</c:v>
                </c:pt>
                <c:pt idx="26" formatCode="0.0">
                  <c:v>88.125</c:v>
                </c:pt>
                <c:pt idx="27" formatCode="0.0">
                  <c:v>86.624203821656096</c:v>
                </c:pt>
                <c:pt idx="28" formatCode="0.0">
                  <c:v>60.465116279069797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C84-47BE-866C-87FCE468F515}"/>
            </c:ext>
          </c:extLst>
        </c:ser>
        <c:ser>
          <c:idx val="5"/>
          <c:order val="2"/>
          <c:tx>
            <c:strRef>
              <c:f>Sheet1!$D$1</c:f>
              <c:strCache>
                <c:ptCount val="1"/>
                <c:pt idx="0">
                  <c:v>Orange</c:v>
                </c:pt>
              </c:strCache>
            </c:strRef>
          </c:tx>
          <c:spPr>
            <a:ln w="50800">
              <a:solidFill>
                <a:srgbClr val="7C0B5B"/>
              </a:solidFill>
              <a:prstDash val="solid"/>
            </a:ln>
          </c:spPr>
          <c:marker>
            <c:symbol val="square"/>
            <c:size val="8"/>
            <c:spPr>
              <a:noFill/>
              <a:ln>
                <a:solidFill>
                  <a:srgbClr val="7C0B5B"/>
                </a:solidFill>
                <a:prstDash val="solid"/>
              </a:ln>
            </c:spPr>
          </c:marker>
          <c:cat>
            <c:strRef>
              <c:f>Sheet1!$A$2:$A$30</c:f>
              <c:strCache>
                <c:ptCount val="29"/>
                <c:pt idx="0">
                  <c:v>1992</c:v>
                </c:pt>
                <c:pt idx="1">
                  <c:v>'93</c:v>
                </c:pt>
                <c:pt idx="2">
                  <c:v>'94</c:v>
                </c:pt>
                <c:pt idx="3">
                  <c:v>'95</c:v>
                </c:pt>
                <c:pt idx="4">
                  <c:v>'96</c:v>
                </c:pt>
                <c:pt idx="5">
                  <c:v>'97</c:v>
                </c:pt>
                <c:pt idx="6">
                  <c:v>'98</c:v>
                </c:pt>
                <c:pt idx="7">
                  <c:v>'99</c:v>
                </c:pt>
                <c:pt idx="8">
                  <c:v>2000</c:v>
                </c:pt>
                <c:pt idx="9">
                  <c:v>'01</c:v>
                </c:pt>
                <c:pt idx="10">
                  <c:v>'02</c:v>
                </c:pt>
                <c:pt idx="11">
                  <c:v>'03</c:v>
                </c:pt>
                <c:pt idx="12">
                  <c:v>'04</c:v>
                </c:pt>
                <c:pt idx="13">
                  <c:v>'05</c:v>
                </c:pt>
                <c:pt idx="14">
                  <c:v>'06</c:v>
                </c:pt>
                <c:pt idx="15">
                  <c:v>'07</c:v>
                </c:pt>
                <c:pt idx="16">
                  <c:v>'08</c:v>
                </c:pt>
                <c:pt idx="17">
                  <c:v>'09</c:v>
                </c:pt>
                <c:pt idx="18">
                  <c:v>2010</c:v>
                </c:pt>
                <c:pt idx="19">
                  <c:v>'11</c:v>
                </c:pt>
                <c:pt idx="20">
                  <c:v>'12</c:v>
                </c:pt>
                <c:pt idx="21">
                  <c:v>'13</c:v>
                </c:pt>
                <c:pt idx="22">
                  <c:v>'14</c:v>
                </c:pt>
                <c:pt idx="23">
                  <c:v>'15</c:v>
                </c:pt>
                <c:pt idx="24">
                  <c:v>'16</c:v>
                </c:pt>
                <c:pt idx="25">
                  <c:v>'17</c:v>
                </c:pt>
                <c:pt idx="26">
                  <c:v>'18</c:v>
                </c:pt>
                <c:pt idx="27">
                  <c:v>'19</c:v>
                </c:pt>
                <c:pt idx="28">
                  <c:v>2020</c:v>
                </c:pt>
              </c:strCache>
            </c:strRef>
          </c:cat>
          <c:val>
            <c:numRef>
              <c:f>Sheet1!$D$2:$D$30</c:f>
              <c:numCache>
                <c:formatCode>0.0</c:formatCode>
                <c:ptCount val="29"/>
                <c:pt idx="0">
                  <c:v>5.8333333333333304</c:v>
                </c:pt>
                <c:pt idx="1">
                  <c:v>7.6233183856502196</c:v>
                </c:pt>
                <c:pt idx="2">
                  <c:v>9.9502487562188993</c:v>
                </c:pt>
                <c:pt idx="3">
                  <c:v>10.4166666666667</c:v>
                </c:pt>
                <c:pt idx="4">
                  <c:v>16.6666666666667</c:v>
                </c:pt>
                <c:pt idx="5">
                  <c:v>20.212765957446798</c:v>
                </c:pt>
                <c:pt idx="6">
                  <c:v>25.6410256410256</c:v>
                </c:pt>
                <c:pt idx="7">
                  <c:v>33.3333333333333</c:v>
                </c:pt>
                <c:pt idx="8">
                  <c:v>39.252336448598101</c:v>
                </c:pt>
                <c:pt idx="9">
                  <c:v>54.263565891472901</c:v>
                </c:pt>
                <c:pt idx="10">
                  <c:v>52</c:v>
                </c:pt>
                <c:pt idx="11">
                  <c:v>59.550561797752799</c:v>
                </c:pt>
                <c:pt idx="12">
                  <c:v>48.447204968944099</c:v>
                </c:pt>
                <c:pt idx="13">
                  <c:v>43.3333333333333</c:v>
                </c:pt>
                <c:pt idx="14">
                  <c:v>51.127819548872203</c:v>
                </c:pt>
                <c:pt idx="15">
                  <c:v>50.427350427350397</c:v>
                </c:pt>
                <c:pt idx="16">
                  <c:v>52.8735632183908</c:v>
                </c:pt>
                <c:pt idx="17">
                  <c:v>73.170731707317103</c:v>
                </c:pt>
                <c:pt idx="18">
                  <c:v>58.653846153846203</c:v>
                </c:pt>
                <c:pt idx="19">
                  <c:v>67.289719626168207</c:v>
                </c:pt>
                <c:pt idx="20">
                  <c:v>62.096774193548399</c:v>
                </c:pt>
                <c:pt idx="21">
                  <c:v>61.290322580645203</c:v>
                </c:pt>
                <c:pt idx="22">
                  <c:v>51.461988304093602</c:v>
                </c:pt>
                <c:pt idx="23">
                  <c:v>66.483516483516496</c:v>
                </c:pt>
                <c:pt idx="24">
                  <c:v>67.525773195876297</c:v>
                </c:pt>
                <c:pt idx="25">
                  <c:v>75.352112676056294</c:v>
                </c:pt>
                <c:pt idx="26">
                  <c:v>58.950617283950599</c:v>
                </c:pt>
                <c:pt idx="27">
                  <c:v>57.617728531856002</c:v>
                </c:pt>
                <c:pt idx="28">
                  <c:v>56.535947712418299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AC84-47BE-866C-87FCE468F515}"/>
            </c:ext>
          </c:extLst>
        </c:ser>
        <c:ser>
          <c:idx val="2"/>
          <c:order val="3"/>
          <c:tx>
            <c:strRef>
              <c:f>Sheet1!$E$1</c:f>
              <c:strCache>
                <c:ptCount val="1"/>
                <c:pt idx="0">
                  <c:v>San Diego</c:v>
                </c:pt>
              </c:strCache>
            </c:strRef>
          </c:tx>
          <c:spPr>
            <a:ln w="50800">
              <a:solidFill>
                <a:srgbClr val="078807"/>
              </a:solidFill>
              <a:prstDash val="solid"/>
            </a:ln>
          </c:spPr>
          <c:marker>
            <c:symbol val="triangle"/>
            <c:size val="8"/>
            <c:spPr>
              <a:noFill/>
              <a:ln>
                <a:solidFill>
                  <a:srgbClr val="078807"/>
                </a:solidFill>
                <a:prstDash val="solid"/>
              </a:ln>
            </c:spPr>
          </c:marker>
          <c:cat>
            <c:strRef>
              <c:f>Sheet1!$A$2:$A$30</c:f>
              <c:strCache>
                <c:ptCount val="29"/>
                <c:pt idx="0">
                  <c:v>1992</c:v>
                </c:pt>
                <c:pt idx="1">
                  <c:v>'93</c:v>
                </c:pt>
                <c:pt idx="2">
                  <c:v>'94</c:v>
                </c:pt>
                <c:pt idx="3">
                  <c:v>'95</c:v>
                </c:pt>
                <c:pt idx="4">
                  <c:v>'96</c:v>
                </c:pt>
                <c:pt idx="5">
                  <c:v>'97</c:v>
                </c:pt>
                <c:pt idx="6">
                  <c:v>'98</c:v>
                </c:pt>
                <c:pt idx="7">
                  <c:v>'99</c:v>
                </c:pt>
                <c:pt idx="8">
                  <c:v>2000</c:v>
                </c:pt>
                <c:pt idx="9">
                  <c:v>'01</c:v>
                </c:pt>
                <c:pt idx="10">
                  <c:v>'02</c:v>
                </c:pt>
                <c:pt idx="11">
                  <c:v>'03</c:v>
                </c:pt>
                <c:pt idx="12">
                  <c:v>'04</c:v>
                </c:pt>
                <c:pt idx="13">
                  <c:v>'05</c:v>
                </c:pt>
                <c:pt idx="14">
                  <c:v>'06</c:v>
                </c:pt>
                <c:pt idx="15">
                  <c:v>'07</c:v>
                </c:pt>
                <c:pt idx="16">
                  <c:v>'08</c:v>
                </c:pt>
                <c:pt idx="17">
                  <c:v>'09</c:v>
                </c:pt>
                <c:pt idx="18">
                  <c:v>2010</c:v>
                </c:pt>
                <c:pt idx="19">
                  <c:v>'11</c:v>
                </c:pt>
                <c:pt idx="20">
                  <c:v>'12</c:v>
                </c:pt>
                <c:pt idx="21">
                  <c:v>'13</c:v>
                </c:pt>
                <c:pt idx="22">
                  <c:v>'14</c:v>
                </c:pt>
                <c:pt idx="23">
                  <c:v>'15</c:v>
                </c:pt>
                <c:pt idx="24">
                  <c:v>'16</c:v>
                </c:pt>
                <c:pt idx="25">
                  <c:v>'17</c:v>
                </c:pt>
                <c:pt idx="26">
                  <c:v>'18</c:v>
                </c:pt>
                <c:pt idx="27">
                  <c:v>'19</c:v>
                </c:pt>
                <c:pt idx="28">
                  <c:v>2020</c:v>
                </c:pt>
              </c:strCache>
            </c:strRef>
          </c:cat>
          <c:val>
            <c:numRef>
              <c:f>Sheet1!$E$2:$E$30</c:f>
              <c:numCache>
                <c:formatCode>0.0</c:formatCode>
                <c:ptCount val="29"/>
                <c:pt idx="0">
                  <c:v>7.4766355140186898</c:v>
                </c:pt>
                <c:pt idx="1">
                  <c:v>9.375</c:v>
                </c:pt>
                <c:pt idx="2">
                  <c:v>13.3333333333333</c:v>
                </c:pt>
                <c:pt idx="3">
                  <c:v>9.5833333333333304</c:v>
                </c:pt>
                <c:pt idx="4">
                  <c:v>16.818181818181799</c:v>
                </c:pt>
                <c:pt idx="5">
                  <c:v>27.358490566037698</c:v>
                </c:pt>
                <c:pt idx="6">
                  <c:v>30.726256983240201</c:v>
                </c:pt>
                <c:pt idx="7">
                  <c:v>33.8541666666667</c:v>
                </c:pt>
                <c:pt idx="8">
                  <c:v>46.9298245614035</c:v>
                </c:pt>
                <c:pt idx="9">
                  <c:v>49.361702127659598</c:v>
                </c:pt>
                <c:pt idx="10">
                  <c:v>64.257028112449802</c:v>
                </c:pt>
                <c:pt idx="11">
                  <c:v>62.2568093385214</c:v>
                </c:pt>
                <c:pt idx="12">
                  <c:v>47.430830039525702</c:v>
                </c:pt>
                <c:pt idx="13">
                  <c:v>54.081632653061199</c:v>
                </c:pt>
                <c:pt idx="14">
                  <c:v>65.267175572519093</c:v>
                </c:pt>
                <c:pt idx="15">
                  <c:v>65.263157894736807</c:v>
                </c:pt>
                <c:pt idx="16">
                  <c:v>74.725274725274701</c:v>
                </c:pt>
                <c:pt idx="17">
                  <c:v>80.813953488372107</c:v>
                </c:pt>
                <c:pt idx="18">
                  <c:v>87.804878048780495</c:v>
                </c:pt>
                <c:pt idx="19">
                  <c:v>89.047619047619094</c:v>
                </c:pt>
                <c:pt idx="20">
                  <c:v>81.951219512195095</c:v>
                </c:pt>
                <c:pt idx="21">
                  <c:v>78.409090909090907</c:v>
                </c:pt>
                <c:pt idx="22">
                  <c:v>69.266055045871596</c:v>
                </c:pt>
                <c:pt idx="23">
                  <c:v>80.952380952380906</c:v>
                </c:pt>
                <c:pt idx="24">
                  <c:v>81.025641025640994</c:v>
                </c:pt>
                <c:pt idx="25">
                  <c:v>75.384615384615401</c:v>
                </c:pt>
                <c:pt idx="26">
                  <c:v>72.2826086956522</c:v>
                </c:pt>
                <c:pt idx="27">
                  <c:v>69.753086419753103</c:v>
                </c:pt>
                <c:pt idx="28">
                  <c:v>64.137931034482804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AC84-47BE-866C-87FCE468F515}"/>
            </c:ext>
          </c:extLst>
        </c:ser>
        <c:ser>
          <c:idx val="3"/>
          <c:order val="4"/>
          <c:tx>
            <c:strRef>
              <c:f>Sheet1!$F$1</c:f>
              <c:strCache>
                <c:ptCount val="1"/>
                <c:pt idx="0">
                  <c:v>San Francisco</c:v>
                </c:pt>
              </c:strCache>
            </c:strRef>
          </c:tx>
          <c:spPr>
            <a:ln w="50800">
              <a:solidFill>
                <a:srgbClr val="AA222F"/>
              </a:solidFill>
              <a:prstDash val="solid"/>
            </a:ln>
          </c:spPr>
          <c:marker>
            <c:symbol val="circle"/>
            <c:size val="8"/>
            <c:spPr>
              <a:solidFill>
                <a:srgbClr val="AA222F"/>
              </a:solidFill>
              <a:ln>
                <a:solidFill>
                  <a:srgbClr val="AA222F"/>
                </a:solidFill>
                <a:prstDash val="solid"/>
              </a:ln>
            </c:spPr>
          </c:marker>
          <c:cat>
            <c:strRef>
              <c:f>Sheet1!$A$2:$A$30</c:f>
              <c:strCache>
                <c:ptCount val="29"/>
                <c:pt idx="0">
                  <c:v>1992</c:v>
                </c:pt>
                <c:pt idx="1">
                  <c:v>'93</c:v>
                </c:pt>
                <c:pt idx="2">
                  <c:v>'94</c:v>
                </c:pt>
                <c:pt idx="3">
                  <c:v>'95</c:v>
                </c:pt>
                <c:pt idx="4">
                  <c:v>'96</c:v>
                </c:pt>
                <c:pt idx="5">
                  <c:v>'97</c:v>
                </c:pt>
                <c:pt idx="6">
                  <c:v>'98</c:v>
                </c:pt>
                <c:pt idx="7">
                  <c:v>'99</c:v>
                </c:pt>
                <c:pt idx="8">
                  <c:v>2000</c:v>
                </c:pt>
                <c:pt idx="9">
                  <c:v>'01</c:v>
                </c:pt>
                <c:pt idx="10">
                  <c:v>'02</c:v>
                </c:pt>
                <c:pt idx="11">
                  <c:v>'03</c:v>
                </c:pt>
                <c:pt idx="12">
                  <c:v>'04</c:v>
                </c:pt>
                <c:pt idx="13">
                  <c:v>'05</c:v>
                </c:pt>
                <c:pt idx="14">
                  <c:v>'06</c:v>
                </c:pt>
                <c:pt idx="15">
                  <c:v>'07</c:v>
                </c:pt>
                <c:pt idx="16">
                  <c:v>'08</c:v>
                </c:pt>
                <c:pt idx="17">
                  <c:v>'09</c:v>
                </c:pt>
                <c:pt idx="18">
                  <c:v>2010</c:v>
                </c:pt>
                <c:pt idx="19">
                  <c:v>'11</c:v>
                </c:pt>
                <c:pt idx="20">
                  <c:v>'12</c:v>
                </c:pt>
                <c:pt idx="21">
                  <c:v>'13</c:v>
                </c:pt>
                <c:pt idx="22">
                  <c:v>'14</c:v>
                </c:pt>
                <c:pt idx="23">
                  <c:v>'15</c:v>
                </c:pt>
                <c:pt idx="24">
                  <c:v>'16</c:v>
                </c:pt>
                <c:pt idx="25">
                  <c:v>'17</c:v>
                </c:pt>
                <c:pt idx="26">
                  <c:v>'18</c:v>
                </c:pt>
                <c:pt idx="27">
                  <c:v>'19</c:v>
                </c:pt>
                <c:pt idx="28">
                  <c:v>2020</c:v>
                </c:pt>
              </c:strCache>
            </c:strRef>
          </c:cat>
          <c:val>
            <c:numRef>
              <c:f>Sheet1!$F$2:$F$30</c:f>
              <c:numCache>
                <c:formatCode>0.0</c:formatCode>
                <c:ptCount val="29"/>
                <c:pt idx="0">
                  <c:v>25.8333333333333</c:v>
                </c:pt>
                <c:pt idx="1">
                  <c:v>35</c:v>
                </c:pt>
                <c:pt idx="2">
                  <c:v>33.3333333333333</c:v>
                </c:pt>
                <c:pt idx="3">
                  <c:v>43.3333333333333</c:v>
                </c:pt>
                <c:pt idx="4">
                  <c:v>57.0833333333333</c:v>
                </c:pt>
                <c:pt idx="5">
                  <c:v>62.9166666666667</c:v>
                </c:pt>
                <c:pt idx="6">
                  <c:v>61.6666666666667</c:v>
                </c:pt>
                <c:pt idx="7">
                  <c:v>56.565656565656603</c:v>
                </c:pt>
                <c:pt idx="8">
                  <c:v>69.387755102040799</c:v>
                </c:pt>
                <c:pt idx="9">
                  <c:v>65.993265993265993</c:v>
                </c:pt>
                <c:pt idx="10">
                  <c:v>73.4982332155477</c:v>
                </c:pt>
                <c:pt idx="11">
                  <c:v>69.565217391304301</c:v>
                </c:pt>
                <c:pt idx="12">
                  <c:v>70.6666666666667</c:v>
                </c:pt>
                <c:pt idx="13">
                  <c:v>69.6666666666667</c:v>
                </c:pt>
                <c:pt idx="14">
                  <c:v>68.227424749163902</c:v>
                </c:pt>
                <c:pt idx="15">
                  <c:v>70</c:v>
                </c:pt>
                <c:pt idx="16">
                  <c:v>65.876777251184805</c:v>
                </c:pt>
                <c:pt idx="17">
                  <c:v>71.153846153846203</c:v>
                </c:pt>
                <c:pt idx="18">
                  <c:v>69.565217391304301</c:v>
                </c:pt>
                <c:pt idx="19">
                  <c:v>70.283018867924497</c:v>
                </c:pt>
                <c:pt idx="20">
                  <c:v>73.255813953488399</c:v>
                </c:pt>
                <c:pt idx="21">
                  <c:v>75.464684014869903</c:v>
                </c:pt>
                <c:pt idx="22">
                  <c:v>58</c:v>
                </c:pt>
                <c:pt idx="23">
                  <c:v>66.483516483516496</c:v>
                </c:pt>
                <c:pt idx="24">
                  <c:v>71.098265895953801</c:v>
                </c:pt>
                <c:pt idx="25">
                  <c:v>74.924471299093696</c:v>
                </c:pt>
                <c:pt idx="26">
                  <c:v>64.462809917355401</c:v>
                </c:pt>
                <c:pt idx="27">
                  <c:v>67.295597484276698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AC84-47BE-866C-87FCE468F5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5946240"/>
        <c:axId val="135948544"/>
      </c:lineChart>
      <c:catAx>
        <c:axId val="13594624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400" b="1" i="0" u="none" strike="noStrike" baseline="0">
                    <a:solidFill>
                      <a:schemeClr val="tx1"/>
                    </a:solidFill>
                    <a:latin typeface="Calibri" panose="020F0502020204030204" pitchFamily="34" charset="0"/>
                    <a:ea typeface="Arial"/>
                    <a:cs typeface="Arial"/>
                  </a:defRPr>
                </a:pPr>
                <a:r>
                  <a:rPr lang="en-US" sz="1400">
                    <a:latin typeface="Calibri" panose="020F0502020204030204" pitchFamily="34" charset="0"/>
                  </a:rPr>
                  <a:t>Year</a:t>
                </a:r>
              </a:p>
            </c:rich>
          </c:tx>
          <c:layout>
            <c:manualLayout>
              <c:xMode val="edge"/>
              <c:yMode val="edge"/>
              <c:x val="0.52548543689320393"/>
              <c:y val="0.84977578475336324"/>
            </c:manualLayout>
          </c:layout>
          <c:overlay val="0"/>
          <c:spPr>
            <a:noFill/>
            <a:ln w="26958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13479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400" b="1" i="0" u="none" strike="noStrike" baseline="0">
                <a:solidFill>
                  <a:schemeClr val="tx1"/>
                </a:solidFill>
                <a:latin typeface="Calibri" panose="020F0502020204030204" pitchFamily="34" charset="0"/>
                <a:ea typeface="Arial"/>
                <a:cs typeface="Arial"/>
              </a:defRPr>
            </a:pPr>
            <a:endParaRPr lang="en-US"/>
          </a:p>
        </c:txPr>
        <c:crossAx val="135948544"/>
        <c:crosses val="autoZero"/>
        <c:auto val="1"/>
        <c:lblAlgn val="ctr"/>
        <c:lblOffset val="30"/>
        <c:tickLblSkip val="1"/>
        <c:tickMarkSkip val="1"/>
        <c:noMultiLvlLbl val="0"/>
      </c:catAx>
      <c:valAx>
        <c:axId val="135948544"/>
        <c:scaling>
          <c:orientation val="minMax"/>
          <c:max val="100"/>
          <c:min val="0"/>
        </c:scaling>
        <c:delete val="0"/>
        <c:axPos val="l"/>
        <c:majorGridlines>
          <c:spPr>
            <a:ln w="9525">
              <a:solidFill>
                <a:schemeClr val="bg1">
                  <a:lumMod val="85000"/>
                </a:schemeClr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1600" b="1" i="0" u="none" strike="noStrike" baseline="0">
                    <a:solidFill>
                      <a:schemeClr val="tx1"/>
                    </a:solidFill>
                    <a:latin typeface="Calibri" panose="020F0502020204030204" pitchFamily="34" charset="0"/>
                    <a:ea typeface="Arial"/>
                    <a:cs typeface="Arial"/>
                  </a:defRPr>
                </a:pPr>
                <a:r>
                  <a:rPr lang="en-US" sz="1600">
                    <a:latin typeface="Calibri" panose="020F0502020204030204" pitchFamily="34" charset="0"/>
                  </a:rPr>
                  <a:t>Percent</a:t>
                </a:r>
                <a:r>
                  <a:rPr lang="en-US" sz="1600" baseline="0">
                    <a:latin typeface="Calibri" panose="020F0502020204030204" pitchFamily="34" charset="0"/>
                  </a:rPr>
                  <a:t> of Isolates</a:t>
                </a:r>
                <a:endParaRPr lang="en-US" sz="1600">
                  <a:latin typeface="Calibri" panose="020F0502020204030204" pitchFamily="34" charset="0"/>
                </a:endParaRPr>
              </a:p>
            </c:rich>
          </c:tx>
          <c:layout>
            <c:manualLayout>
              <c:xMode val="edge"/>
              <c:yMode val="edge"/>
              <c:x val="2.2584517952141964E-2"/>
              <c:y val="0.2167293852513357"/>
            </c:manualLayout>
          </c:layout>
          <c:overlay val="0"/>
          <c:spPr>
            <a:noFill/>
            <a:ln w="26958">
              <a:noFill/>
            </a:ln>
          </c:spPr>
        </c:title>
        <c:numFmt formatCode="#,##0" sourceLinked="0"/>
        <c:majorTickMark val="out"/>
        <c:minorTickMark val="none"/>
        <c:tickLblPos val="nextTo"/>
        <c:spPr>
          <a:ln w="13479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600" b="1" i="0" u="none" strike="noStrike" baseline="0">
                <a:solidFill>
                  <a:schemeClr val="tx1"/>
                </a:solidFill>
                <a:latin typeface="Calibri" panose="020F0502020204030204" pitchFamily="34" charset="0"/>
                <a:ea typeface="Arial"/>
                <a:cs typeface="Arial"/>
              </a:defRPr>
            </a:pPr>
            <a:endParaRPr lang="en-US"/>
          </a:p>
        </c:txPr>
        <c:crossAx val="135946240"/>
        <c:crosses val="autoZero"/>
        <c:crossBetween val="midCat"/>
        <c:majorUnit val="25"/>
        <c:minorUnit val="25"/>
      </c:valAx>
      <c:spPr>
        <a:solidFill>
          <a:schemeClr val="bg1"/>
        </a:solidFill>
        <a:ln w="26958">
          <a:noFill/>
        </a:ln>
      </c:spPr>
    </c:plotArea>
    <c:legend>
      <c:legendPos val="b"/>
      <c:layout>
        <c:manualLayout>
          <c:xMode val="edge"/>
          <c:yMode val="edge"/>
          <c:x val="0.166127271499412"/>
          <c:y val="0.91301718975268942"/>
          <c:w val="0.74689959381361615"/>
          <c:h val="6.726457399103139E-2"/>
        </c:manualLayout>
      </c:layout>
      <c:overlay val="0"/>
      <c:spPr>
        <a:noFill/>
        <a:ln w="13479">
          <a:solidFill>
            <a:schemeClr val="tx1"/>
          </a:solidFill>
          <a:prstDash val="solid"/>
        </a:ln>
      </c:spPr>
      <c:txPr>
        <a:bodyPr/>
        <a:lstStyle/>
        <a:p>
          <a:pPr>
            <a:defRPr sz="1600" b="1" i="0" u="none" strike="noStrike" baseline="0">
              <a:solidFill>
                <a:schemeClr val="tx1"/>
              </a:solidFill>
              <a:latin typeface="Calibri" panose="020F0502020204030204" pitchFamily="34" charset="0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>
      <a:noFill/>
    </a:ln>
  </c:spPr>
  <c:txPr>
    <a:bodyPr/>
    <a:lstStyle/>
    <a:p>
      <a:pPr>
        <a:defRPr sz="1963" b="1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8327788626763696E-2"/>
          <c:y val="6.0538116591928252E-2"/>
          <c:w val="0.87088879320587786"/>
          <c:h val="0.7039086632028139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Resistant</c:v>
                </c:pt>
              </c:strCache>
            </c:strRef>
          </c:tx>
          <c:spPr>
            <a:solidFill>
              <a:srgbClr val="068190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cat>
            <c:strRef>
              <c:f>Sheet1!$A$2:$A$30</c:f>
              <c:strCache>
                <c:ptCount val="29"/>
                <c:pt idx="0">
                  <c:v>1992</c:v>
                </c:pt>
                <c:pt idx="1">
                  <c:v>'93</c:v>
                </c:pt>
                <c:pt idx="2">
                  <c:v>'94</c:v>
                </c:pt>
                <c:pt idx="3">
                  <c:v>'95</c:v>
                </c:pt>
                <c:pt idx="4">
                  <c:v>'96</c:v>
                </c:pt>
                <c:pt idx="5">
                  <c:v>'97</c:v>
                </c:pt>
                <c:pt idx="6">
                  <c:v>'98</c:v>
                </c:pt>
                <c:pt idx="7">
                  <c:v>'99</c:v>
                </c:pt>
                <c:pt idx="8">
                  <c:v>2000</c:v>
                </c:pt>
                <c:pt idx="9">
                  <c:v>'01</c:v>
                </c:pt>
                <c:pt idx="10">
                  <c:v>'02</c:v>
                </c:pt>
                <c:pt idx="11">
                  <c:v>'03</c:v>
                </c:pt>
                <c:pt idx="12">
                  <c:v>'04</c:v>
                </c:pt>
                <c:pt idx="13">
                  <c:v>'05</c:v>
                </c:pt>
                <c:pt idx="14">
                  <c:v>'06</c:v>
                </c:pt>
                <c:pt idx="15">
                  <c:v>'07</c:v>
                </c:pt>
                <c:pt idx="16">
                  <c:v>'08</c:v>
                </c:pt>
                <c:pt idx="17">
                  <c:v>'09</c:v>
                </c:pt>
                <c:pt idx="18">
                  <c:v>2010</c:v>
                </c:pt>
                <c:pt idx="19">
                  <c:v>'11</c:v>
                </c:pt>
                <c:pt idx="20">
                  <c:v>'12</c:v>
                </c:pt>
                <c:pt idx="21">
                  <c:v>'13</c:v>
                </c:pt>
                <c:pt idx="22">
                  <c:v>'14</c:v>
                </c:pt>
                <c:pt idx="23">
                  <c:v>'15</c:v>
                </c:pt>
                <c:pt idx="24">
                  <c:v>'16</c:v>
                </c:pt>
                <c:pt idx="25">
                  <c:v>'17</c:v>
                </c:pt>
                <c:pt idx="26">
                  <c:v>'18</c:v>
                </c:pt>
                <c:pt idx="27">
                  <c:v>'19</c:v>
                </c:pt>
                <c:pt idx="28">
                  <c:v>2020</c:v>
                </c:pt>
              </c:strCache>
            </c:strRef>
          </c:cat>
          <c:val>
            <c:numRef>
              <c:f>Sheet1!$B$2:$B$30</c:f>
              <c:numCache>
                <c:formatCode>0.0</c:formatCode>
                <c:ptCount val="29"/>
                <c:pt idx="0">
                  <c:v>0</c:v>
                </c:pt>
                <c:pt idx="1">
                  <c:v>0</c:v>
                </c:pt>
                <c:pt idx="2">
                  <c:v>0.111731843575419</c:v>
                </c:pt>
                <c:pt idx="3">
                  <c:v>0.11890606420927501</c:v>
                </c:pt>
                <c:pt idx="4">
                  <c:v>0</c:v>
                </c:pt>
                <c:pt idx="5">
                  <c:v>0.28208744710860401</c:v>
                </c:pt>
                <c:pt idx="6">
                  <c:v>0.15290519877675801</c:v>
                </c:pt>
                <c:pt idx="7">
                  <c:v>0.57061340941512095</c:v>
                </c:pt>
                <c:pt idx="8">
                  <c:v>1.10803324099723</c:v>
                </c:pt>
                <c:pt idx="9">
                  <c:v>2.7631578947368398</c:v>
                </c:pt>
                <c:pt idx="10">
                  <c:v>10.820895522388099</c:v>
                </c:pt>
                <c:pt idx="11">
                  <c:v>18.489065606361802</c:v>
                </c:pt>
                <c:pt idx="12">
                  <c:v>20.332717190388198</c:v>
                </c:pt>
                <c:pt idx="13">
                  <c:v>25.373134328358201</c:v>
                </c:pt>
                <c:pt idx="14">
                  <c:v>34.814049586776903</c:v>
                </c:pt>
                <c:pt idx="15">
                  <c:v>31.985731272294899</c:v>
                </c:pt>
                <c:pt idx="16">
                  <c:v>26.1157024793388</c:v>
                </c:pt>
                <c:pt idx="17">
                  <c:v>14.5027624309392</c:v>
                </c:pt>
                <c:pt idx="18">
                  <c:v>18.804483188044799</c:v>
                </c:pt>
                <c:pt idx="19">
                  <c:v>29.871977240398301</c:v>
                </c:pt>
                <c:pt idx="20">
                  <c:v>35.054347826087003</c:v>
                </c:pt>
                <c:pt idx="21">
                  <c:v>35.648754914809999</c:v>
                </c:pt>
                <c:pt idx="22">
                  <c:v>30.232558139534898</c:v>
                </c:pt>
                <c:pt idx="23">
                  <c:v>30.147058823529399</c:v>
                </c:pt>
                <c:pt idx="24">
                  <c:v>36.059907834101402</c:v>
                </c:pt>
                <c:pt idx="25">
                  <c:v>45.213379469434798</c:v>
                </c:pt>
                <c:pt idx="26">
                  <c:v>46.593406593406598</c:v>
                </c:pt>
                <c:pt idx="27">
                  <c:v>50.893921334922503</c:v>
                </c:pt>
                <c:pt idx="28">
                  <c:v>46.153846153846203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C84-47BE-866C-87FCE468F515}"/>
            </c:ext>
          </c:extLst>
        </c:ser>
        <c:ser>
          <c:idx val="3"/>
          <c:order val="1"/>
          <c:tx>
            <c:strRef>
              <c:f>Sheet1!$C$1</c:f>
              <c:strCache>
                <c:ptCount val="1"/>
                <c:pt idx="0">
                  <c:v>Decreased Susceptibility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cat>
            <c:strRef>
              <c:f>Sheet1!$A$2:$A$30</c:f>
              <c:strCache>
                <c:ptCount val="29"/>
                <c:pt idx="0">
                  <c:v>1992</c:v>
                </c:pt>
                <c:pt idx="1">
                  <c:v>'93</c:v>
                </c:pt>
                <c:pt idx="2">
                  <c:v>'94</c:v>
                </c:pt>
                <c:pt idx="3">
                  <c:v>'95</c:v>
                </c:pt>
                <c:pt idx="4">
                  <c:v>'96</c:v>
                </c:pt>
                <c:pt idx="5">
                  <c:v>'97</c:v>
                </c:pt>
                <c:pt idx="6">
                  <c:v>'98</c:v>
                </c:pt>
                <c:pt idx="7">
                  <c:v>'99</c:v>
                </c:pt>
                <c:pt idx="8">
                  <c:v>2000</c:v>
                </c:pt>
                <c:pt idx="9">
                  <c:v>'01</c:v>
                </c:pt>
                <c:pt idx="10">
                  <c:v>'02</c:v>
                </c:pt>
                <c:pt idx="11">
                  <c:v>'03</c:v>
                </c:pt>
                <c:pt idx="12">
                  <c:v>'04</c:v>
                </c:pt>
                <c:pt idx="13">
                  <c:v>'05</c:v>
                </c:pt>
                <c:pt idx="14">
                  <c:v>'06</c:v>
                </c:pt>
                <c:pt idx="15">
                  <c:v>'07</c:v>
                </c:pt>
                <c:pt idx="16">
                  <c:v>'08</c:v>
                </c:pt>
                <c:pt idx="17">
                  <c:v>'09</c:v>
                </c:pt>
                <c:pt idx="18">
                  <c:v>2010</c:v>
                </c:pt>
                <c:pt idx="19">
                  <c:v>'11</c:v>
                </c:pt>
                <c:pt idx="20">
                  <c:v>'12</c:v>
                </c:pt>
                <c:pt idx="21">
                  <c:v>'13</c:v>
                </c:pt>
                <c:pt idx="22">
                  <c:v>'14</c:v>
                </c:pt>
                <c:pt idx="23">
                  <c:v>'15</c:v>
                </c:pt>
                <c:pt idx="24">
                  <c:v>'16</c:v>
                </c:pt>
                <c:pt idx="25">
                  <c:v>'17</c:v>
                </c:pt>
                <c:pt idx="26">
                  <c:v>'18</c:v>
                </c:pt>
                <c:pt idx="27">
                  <c:v>'19</c:v>
                </c:pt>
                <c:pt idx="28">
                  <c:v>2020</c:v>
                </c:pt>
              </c:strCache>
            </c:strRef>
          </c:cat>
          <c:val>
            <c:numRef>
              <c:f>Sheet1!$C$2:$C$30</c:f>
              <c:numCache>
                <c:formatCode>0.0</c:formatCode>
                <c:ptCount val="29"/>
                <c:pt idx="0">
                  <c:v>0.53533190578158496</c:v>
                </c:pt>
                <c:pt idx="1">
                  <c:v>0.433369447453955</c:v>
                </c:pt>
                <c:pt idx="2">
                  <c:v>0.67039106145251404</c:v>
                </c:pt>
                <c:pt idx="3">
                  <c:v>0.83234244946492297</c:v>
                </c:pt>
                <c:pt idx="4">
                  <c:v>0.27510316368638199</c:v>
                </c:pt>
                <c:pt idx="5">
                  <c:v>0.28208744710860401</c:v>
                </c:pt>
                <c:pt idx="6">
                  <c:v>0.15290519877675801</c:v>
                </c:pt>
                <c:pt idx="7">
                  <c:v>0.57061340941512095</c:v>
                </c:pt>
                <c:pt idx="8">
                  <c:v>4.1551246537396098</c:v>
                </c:pt>
                <c:pt idx="9">
                  <c:v>7.6315789473684204</c:v>
                </c:pt>
                <c:pt idx="10">
                  <c:v>4.1044776119403004</c:v>
                </c:pt>
                <c:pt idx="11">
                  <c:v>1.6898608349900599</c:v>
                </c:pt>
                <c:pt idx="12">
                  <c:v>1.66358595194085</c:v>
                </c:pt>
                <c:pt idx="13">
                  <c:v>1.29353233830846</c:v>
                </c:pt>
                <c:pt idx="14">
                  <c:v>0.51652892561983499</c:v>
                </c:pt>
                <c:pt idx="15">
                  <c:v>0.71343638525564801</c:v>
                </c:pt>
                <c:pt idx="16">
                  <c:v>0.165289256198347</c:v>
                </c:pt>
                <c:pt idx="17">
                  <c:v>0.41436464088397801</c:v>
                </c:pt>
                <c:pt idx="18">
                  <c:v>1.74346201743462</c:v>
                </c:pt>
                <c:pt idx="19">
                  <c:v>2.5604551920341398</c:v>
                </c:pt>
                <c:pt idx="20">
                  <c:v>2.1739130434782599</c:v>
                </c:pt>
                <c:pt idx="21">
                  <c:v>0.91743119266055095</c:v>
                </c:pt>
                <c:pt idx="22">
                  <c:v>1.0465116279069799</c:v>
                </c:pt>
                <c:pt idx="23">
                  <c:v>1.9607843137254899</c:v>
                </c:pt>
                <c:pt idx="24">
                  <c:v>0.80645161290322598</c:v>
                </c:pt>
                <c:pt idx="25">
                  <c:v>1.1534025374855801</c:v>
                </c:pt>
                <c:pt idx="26">
                  <c:v>0.98901098901098905</c:v>
                </c:pt>
                <c:pt idx="27">
                  <c:v>3.8140643623361101</c:v>
                </c:pt>
                <c:pt idx="28">
                  <c:v>3.4412955465586998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C84-47BE-866C-87FCE468F5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100"/>
        <c:axId val="135946240"/>
        <c:axId val="135948544"/>
      </c:barChart>
      <c:catAx>
        <c:axId val="13594624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400" b="1" i="0" u="none" strike="noStrike" baseline="0">
                    <a:solidFill>
                      <a:schemeClr val="tx1"/>
                    </a:solidFill>
                    <a:latin typeface="Calibri" panose="020F0502020204030204" pitchFamily="34" charset="0"/>
                    <a:ea typeface="Arial"/>
                    <a:cs typeface="Arial"/>
                  </a:defRPr>
                </a:pPr>
                <a:r>
                  <a:rPr lang="en-US" sz="1400">
                    <a:latin typeface="Calibri" panose="020F0502020204030204" pitchFamily="34" charset="0"/>
                  </a:rPr>
                  <a:t>Year</a:t>
                </a:r>
              </a:p>
            </c:rich>
          </c:tx>
          <c:layout>
            <c:manualLayout>
              <c:xMode val="edge"/>
              <c:yMode val="edge"/>
              <c:x val="0.52548546662782758"/>
              <c:y val="0.8412722963201027"/>
            </c:manualLayout>
          </c:layout>
          <c:overlay val="0"/>
          <c:spPr>
            <a:noFill/>
            <a:ln w="26958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13479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400" b="1" i="0" u="none" strike="noStrike" baseline="0">
                <a:solidFill>
                  <a:schemeClr val="tx1"/>
                </a:solidFill>
                <a:latin typeface="Calibri" panose="020F0502020204030204" pitchFamily="34" charset="0"/>
                <a:ea typeface="Arial"/>
                <a:cs typeface="Arial"/>
              </a:defRPr>
            </a:pPr>
            <a:endParaRPr lang="en-US"/>
          </a:p>
        </c:txPr>
        <c:crossAx val="135948544"/>
        <c:crosses val="autoZero"/>
        <c:auto val="1"/>
        <c:lblAlgn val="ctr"/>
        <c:lblOffset val="30"/>
        <c:noMultiLvlLbl val="0"/>
      </c:catAx>
      <c:valAx>
        <c:axId val="135948544"/>
        <c:scaling>
          <c:orientation val="minMax"/>
          <c:max val="60"/>
          <c:min val="0"/>
        </c:scaling>
        <c:delete val="0"/>
        <c:axPos val="l"/>
        <c:majorGridlines>
          <c:spPr>
            <a:ln w="9525">
              <a:solidFill>
                <a:schemeClr val="bg1">
                  <a:lumMod val="85000"/>
                </a:schemeClr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1600" b="1" i="0" u="none" strike="noStrike" baseline="0">
                    <a:solidFill>
                      <a:schemeClr val="tx1"/>
                    </a:solidFill>
                    <a:latin typeface="Calibri" panose="020F0502020204030204" pitchFamily="34" charset="0"/>
                    <a:ea typeface="Arial"/>
                    <a:cs typeface="Arial"/>
                  </a:defRPr>
                </a:pPr>
                <a:r>
                  <a:rPr lang="en-US" sz="1600">
                    <a:latin typeface="Calibri" panose="020F0502020204030204" pitchFamily="34" charset="0"/>
                  </a:rPr>
                  <a:t>Percent</a:t>
                </a:r>
                <a:r>
                  <a:rPr lang="en-US" sz="1600" baseline="0">
                    <a:latin typeface="Calibri" panose="020F0502020204030204" pitchFamily="34" charset="0"/>
                  </a:rPr>
                  <a:t> of Isolates</a:t>
                </a:r>
                <a:endParaRPr lang="en-US" sz="1600">
                  <a:latin typeface="Calibri" panose="020F0502020204030204" pitchFamily="34" charset="0"/>
                </a:endParaRPr>
              </a:p>
            </c:rich>
          </c:tx>
          <c:layout>
            <c:manualLayout>
              <c:xMode val="edge"/>
              <c:yMode val="edge"/>
              <c:x val="2.2584517952141964E-2"/>
              <c:y val="0.2167293852513357"/>
            </c:manualLayout>
          </c:layout>
          <c:overlay val="0"/>
          <c:spPr>
            <a:noFill/>
            <a:ln w="26958">
              <a:noFill/>
            </a:ln>
          </c:spPr>
        </c:title>
        <c:numFmt formatCode="#,##0" sourceLinked="0"/>
        <c:majorTickMark val="out"/>
        <c:minorTickMark val="none"/>
        <c:tickLblPos val="nextTo"/>
        <c:spPr>
          <a:ln w="13479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600" b="1" i="0" u="none" strike="noStrike" baseline="0">
                <a:solidFill>
                  <a:schemeClr val="tx1"/>
                </a:solidFill>
                <a:latin typeface="Calibri" panose="020F0502020204030204" pitchFamily="34" charset="0"/>
                <a:ea typeface="Arial"/>
                <a:cs typeface="Arial"/>
              </a:defRPr>
            </a:pPr>
            <a:endParaRPr lang="en-US"/>
          </a:p>
        </c:txPr>
        <c:crossAx val="135946240"/>
        <c:crosses val="autoZero"/>
        <c:crossBetween val="between"/>
        <c:majorUnit val="10"/>
        <c:minorUnit val="10"/>
      </c:valAx>
      <c:spPr>
        <a:solidFill>
          <a:schemeClr val="bg1"/>
        </a:solidFill>
        <a:ln w="26958">
          <a:noFill/>
        </a:ln>
      </c:spPr>
    </c:plotArea>
    <c:legend>
      <c:legendPos val="b"/>
      <c:overlay val="0"/>
      <c:spPr>
        <a:noFill/>
        <a:ln w="13479">
          <a:solidFill>
            <a:schemeClr val="tx1"/>
          </a:solidFill>
          <a:prstDash val="solid"/>
        </a:ln>
      </c:spPr>
      <c:txPr>
        <a:bodyPr/>
        <a:lstStyle/>
        <a:p>
          <a:pPr>
            <a:defRPr sz="1600" b="1" i="0" u="none" strike="noStrike" baseline="0">
              <a:solidFill>
                <a:schemeClr val="tx1"/>
              </a:solidFill>
              <a:latin typeface="Calibri" panose="020F0502020204030204" pitchFamily="34" charset="0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>
      <a:noFill/>
    </a:ln>
  </c:spPr>
  <c:txPr>
    <a:bodyPr/>
    <a:lstStyle/>
    <a:p>
      <a:pPr>
        <a:defRPr sz="1963" b="1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8327788626763696E-2"/>
          <c:y val="6.0538116591928252E-2"/>
          <c:w val="0.87088879320587786"/>
          <c:h val="0.7686478726637361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Azithromycin</c:v>
                </c:pt>
              </c:strCache>
            </c:strRef>
          </c:tx>
          <c:spPr>
            <a:solidFill>
              <a:srgbClr val="8DC5CC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cat>
            <c:strRef>
              <c:f>Sheet1!$A$2:$A$30</c:f>
              <c:strCache>
                <c:ptCount val="29"/>
                <c:pt idx="0">
                  <c:v>1992</c:v>
                </c:pt>
                <c:pt idx="1">
                  <c:v>'93</c:v>
                </c:pt>
                <c:pt idx="2">
                  <c:v>'94</c:v>
                </c:pt>
                <c:pt idx="3">
                  <c:v>'95</c:v>
                </c:pt>
                <c:pt idx="4">
                  <c:v>'96</c:v>
                </c:pt>
                <c:pt idx="5">
                  <c:v>'97</c:v>
                </c:pt>
                <c:pt idx="6">
                  <c:v>'98</c:v>
                </c:pt>
                <c:pt idx="7">
                  <c:v>'99</c:v>
                </c:pt>
                <c:pt idx="8">
                  <c:v>2000</c:v>
                </c:pt>
                <c:pt idx="9">
                  <c:v>'01</c:v>
                </c:pt>
                <c:pt idx="10">
                  <c:v>'02</c:v>
                </c:pt>
                <c:pt idx="11">
                  <c:v>'03</c:v>
                </c:pt>
                <c:pt idx="12">
                  <c:v>'04</c:v>
                </c:pt>
                <c:pt idx="13">
                  <c:v>'05</c:v>
                </c:pt>
                <c:pt idx="14">
                  <c:v>'06</c:v>
                </c:pt>
                <c:pt idx="15">
                  <c:v>'07</c:v>
                </c:pt>
                <c:pt idx="16">
                  <c:v>'08</c:v>
                </c:pt>
                <c:pt idx="17">
                  <c:v>'09</c:v>
                </c:pt>
                <c:pt idx="18">
                  <c:v>2010</c:v>
                </c:pt>
                <c:pt idx="19">
                  <c:v>'11</c:v>
                </c:pt>
                <c:pt idx="20">
                  <c:v>'12</c:v>
                </c:pt>
                <c:pt idx="21">
                  <c:v>'13</c:v>
                </c:pt>
                <c:pt idx="22">
                  <c:v>'14</c:v>
                </c:pt>
                <c:pt idx="23">
                  <c:v>'15</c:v>
                </c:pt>
                <c:pt idx="24">
                  <c:v>'16</c:v>
                </c:pt>
                <c:pt idx="25">
                  <c:v>'17</c:v>
                </c:pt>
                <c:pt idx="26">
                  <c:v>'18</c:v>
                </c:pt>
                <c:pt idx="27">
                  <c:v>'19</c:v>
                </c:pt>
                <c:pt idx="28">
                  <c:v>2020</c:v>
                </c:pt>
              </c:strCache>
            </c:strRef>
          </c:cat>
          <c:val>
            <c:numRef>
              <c:f>Sheet1!$B$2:$B$30</c:f>
              <c:numCache>
                <c:formatCode>0.00</c:formatCode>
                <c:ptCount val="2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0.14265335235377999</c:v>
                </c:pt>
                <c:pt idx="8">
                  <c:v>0.554016620498615</c:v>
                </c:pt>
                <c:pt idx="9">
                  <c:v>0.13157894736842099</c:v>
                </c:pt>
                <c:pt idx="10">
                  <c:v>0.248756218905473</c:v>
                </c:pt>
                <c:pt idx="11">
                  <c:v>0.198807157057654</c:v>
                </c:pt>
                <c:pt idx="12">
                  <c:v>0.64695009242144197</c:v>
                </c:pt>
                <c:pt idx="13">
                  <c:v>0.89552238805970197</c:v>
                </c:pt>
                <c:pt idx="14">
                  <c:v>0.61983471074380203</c:v>
                </c:pt>
                <c:pt idx="15">
                  <c:v>0.59453032104637304</c:v>
                </c:pt>
                <c:pt idx="16">
                  <c:v>0.165289256198347</c:v>
                </c:pt>
                <c:pt idx="17">
                  <c:v>0.96685082872928196</c:v>
                </c:pt>
                <c:pt idx="18">
                  <c:v>1.3698630136986301</c:v>
                </c:pt>
                <c:pt idx="19">
                  <c:v>0.42674253200569001</c:v>
                </c:pt>
                <c:pt idx="20">
                  <c:v>0.13586956521739099</c:v>
                </c:pt>
                <c:pt idx="21">
                  <c:v>0.52424639580602905</c:v>
                </c:pt>
                <c:pt idx="22">
                  <c:v>0.581395348837209</c:v>
                </c:pt>
                <c:pt idx="23">
                  <c:v>1.1029411764705901</c:v>
                </c:pt>
                <c:pt idx="24">
                  <c:v>3.68663594470046</c:v>
                </c:pt>
                <c:pt idx="25">
                  <c:v>3.3448673587081901</c:v>
                </c:pt>
                <c:pt idx="26">
                  <c:v>8.6813186813186807</c:v>
                </c:pt>
                <c:pt idx="27">
                  <c:v>9.8927294398092993</c:v>
                </c:pt>
                <c:pt idx="28">
                  <c:v>9.3117408906882595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C84-47BE-866C-87FCE468F5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100"/>
        <c:axId val="135946240"/>
        <c:axId val="135948544"/>
      </c:barChart>
      <c:catAx>
        <c:axId val="13594624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400" b="1" i="0" u="none" strike="noStrike" baseline="0">
                    <a:solidFill>
                      <a:schemeClr val="tx1"/>
                    </a:solidFill>
                    <a:latin typeface="Calibri" panose="020F0502020204030204" pitchFamily="34" charset="0"/>
                    <a:ea typeface="Arial"/>
                    <a:cs typeface="Arial"/>
                  </a:defRPr>
                </a:pPr>
                <a:r>
                  <a:rPr lang="en-US" sz="1400">
                    <a:latin typeface="Calibri" panose="020F0502020204030204" pitchFamily="34" charset="0"/>
                  </a:rPr>
                  <a:t>Year</a:t>
                </a:r>
              </a:p>
            </c:rich>
          </c:tx>
          <c:layout>
            <c:manualLayout>
              <c:xMode val="edge"/>
              <c:yMode val="edge"/>
              <c:x val="0.52548546662782758"/>
              <c:y val="0.91217692345784018"/>
            </c:manualLayout>
          </c:layout>
          <c:overlay val="0"/>
          <c:spPr>
            <a:noFill/>
            <a:ln w="26958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13479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400" b="1" i="0" u="none" strike="noStrike" baseline="0">
                <a:solidFill>
                  <a:schemeClr val="tx1"/>
                </a:solidFill>
                <a:latin typeface="Calibri" panose="020F0502020204030204" pitchFamily="34" charset="0"/>
                <a:ea typeface="Arial"/>
                <a:cs typeface="Arial"/>
              </a:defRPr>
            </a:pPr>
            <a:endParaRPr lang="en-US"/>
          </a:p>
        </c:txPr>
        <c:crossAx val="135948544"/>
        <c:crosses val="autoZero"/>
        <c:auto val="1"/>
        <c:lblAlgn val="ctr"/>
        <c:lblOffset val="30"/>
        <c:noMultiLvlLbl val="0"/>
      </c:catAx>
      <c:valAx>
        <c:axId val="135948544"/>
        <c:scaling>
          <c:orientation val="minMax"/>
          <c:max val="10"/>
          <c:min val="0"/>
        </c:scaling>
        <c:delete val="0"/>
        <c:axPos val="l"/>
        <c:majorGridlines>
          <c:spPr>
            <a:ln w="9525">
              <a:solidFill>
                <a:schemeClr val="bg1">
                  <a:lumMod val="85000"/>
                </a:schemeClr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1600" b="1" i="0" u="none" strike="noStrike" baseline="0">
                    <a:solidFill>
                      <a:schemeClr val="tx1"/>
                    </a:solidFill>
                    <a:latin typeface="Calibri" panose="020F0502020204030204" pitchFamily="34" charset="0"/>
                    <a:ea typeface="Arial"/>
                    <a:cs typeface="Arial"/>
                  </a:defRPr>
                </a:pPr>
                <a:r>
                  <a:rPr lang="en-US" sz="1600">
                    <a:latin typeface="Calibri" panose="020F0502020204030204" pitchFamily="34" charset="0"/>
                  </a:rPr>
                  <a:t>Percent</a:t>
                </a:r>
                <a:r>
                  <a:rPr lang="en-US" sz="1600" baseline="0">
                    <a:latin typeface="Calibri" panose="020F0502020204030204" pitchFamily="34" charset="0"/>
                  </a:rPr>
                  <a:t> of Isolates</a:t>
                </a:r>
                <a:endParaRPr lang="en-US" sz="1600">
                  <a:latin typeface="Calibri" panose="020F0502020204030204" pitchFamily="34" charset="0"/>
                </a:endParaRPr>
              </a:p>
            </c:rich>
          </c:tx>
          <c:layout>
            <c:manualLayout>
              <c:xMode val="edge"/>
              <c:yMode val="edge"/>
              <c:x val="2.2584517952141964E-2"/>
              <c:y val="0.2167293852513357"/>
            </c:manualLayout>
          </c:layout>
          <c:overlay val="0"/>
          <c:spPr>
            <a:noFill/>
            <a:ln w="26958">
              <a:noFill/>
            </a:ln>
          </c:spPr>
        </c:title>
        <c:numFmt formatCode="#,##0" sourceLinked="0"/>
        <c:majorTickMark val="out"/>
        <c:minorTickMark val="none"/>
        <c:tickLblPos val="nextTo"/>
        <c:spPr>
          <a:ln w="13479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600" b="1" i="0" u="none" strike="noStrike" baseline="0">
                <a:solidFill>
                  <a:schemeClr val="tx1"/>
                </a:solidFill>
                <a:latin typeface="Calibri" panose="020F0502020204030204" pitchFamily="34" charset="0"/>
                <a:ea typeface="Arial"/>
                <a:cs typeface="Arial"/>
              </a:defRPr>
            </a:pPr>
            <a:endParaRPr lang="en-US"/>
          </a:p>
        </c:txPr>
        <c:crossAx val="135946240"/>
        <c:crosses val="autoZero"/>
        <c:crossBetween val="between"/>
        <c:majorUnit val="2"/>
        <c:minorUnit val="2"/>
      </c:valAx>
      <c:spPr>
        <a:solidFill>
          <a:schemeClr val="bg1"/>
        </a:solidFill>
        <a:ln w="26958">
          <a:noFill/>
        </a:ln>
      </c:spPr>
    </c:plotArea>
    <c:plotVisOnly val="1"/>
    <c:dispBlanksAs val="gap"/>
    <c:showDLblsOverMax val="0"/>
  </c:chart>
  <c:spPr>
    <a:solidFill>
      <a:schemeClr val="bg1"/>
    </a:solidFill>
    <a:ln>
      <a:noFill/>
    </a:ln>
  </c:spPr>
  <c:txPr>
    <a:bodyPr/>
    <a:lstStyle/>
    <a:p>
      <a:pPr>
        <a:defRPr sz="1963" b="1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>
                <a:latin typeface="Calibri" panose="020F0502020204030204" pitchFamily="34" charset="0"/>
                <a:cs typeface="Calibri" panose="020F0502020204030204" pitchFamily="34" charset="0"/>
              </a:defRPr>
            </a:pPr>
            <a:r>
              <a:rPr lang="en-US" sz="1600" b="1">
                <a:effectLst/>
              </a:rPr>
              <a:t>MSM/MSM&amp;W</a:t>
            </a:r>
            <a:r>
              <a:rPr lang="en-US" sz="1600" b="1" baseline="30000">
                <a:effectLst/>
              </a:rPr>
              <a:t>†</a:t>
            </a:r>
            <a:endParaRPr lang="en-US" sz="1600">
              <a:effectLst/>
            </a:endParaRPr>
          </a:p>
        </c:rich>
      </c:tx>
      <c:layout>
        <c:manualLayout>
          <c:xMode val="edge"/>
          <c:yMode val="edge"/>
          <c:x val="0.44214133895113406"/>
          <c:y val="4.2778352974463932E-2"/>
        </c:manualLayout>
      </c:layout>
      <c:overlay val="0"/>
      <c:spPr>
        <a:noFill/>
      </c:spPr>
    </c:title>
    <c:autoTitleDeleted val="0"/>
    <c:plotArea>
      <c:layout>
        <c:manualLayout>
          <c:layoutTarget val="inner"/>
          <c:xMode val="edge"/>
          <c:yMode val="edge"/>
          <c:x val="7.0445450862670761E-2"/>
          <c:y val="6.0538116591928252E-2"/>
          <c:w val="0.89877113096997074"/>
          <c:h val="0.7205221990599709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Azithromycin</c:v>
                </c:pt>
              </c:strCache>
            </c:strRef>
          </c:tx>
          <c:spPr>
            <a:solidFill>
              <a:srgbClr val="8DC5CC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cat>
            <c:strRef>
              <c:f>Sheet1!$A$2:$A$30</c:f>
              <c:strCache>
                <c:ptCount val="29"/>
                <c:pt idx="0">
                  <c:v>1992</c:v>
                </c:pt>
                <c:pt idx="1">
                  <c:v>'93</c:v>
                </c:pt>
                <c:pt idx="2">
                  <c:v>'94</c:v>
                </c:pt>
                <c:pt idx="3">
                  <c:v>'95</c:v>
                </c:pt>
                <c:pt idx="4">
                  <c:v>'96</c:v>
                </c:pt>
                <c:pt idx="5">
                  <c:v>'97</c:v>
                </c:pt>
                <c:pt idx="6">
                  <c:v>'98</c:v>
                </c:pt>
                <c:pt idx="7">
                  <c:v>'99</c:v>
                </c:pt>
                <c:pt idx="8">
                  <c:v>2000</c:v>
                </c:pt>
                <c:pt idx="9">
                  <c:v>'01</c:v>
                </c:pt>
                <c:pt idx="10">
                  <c:v>'02</c:v>
                </c:pt>
                <c:pt idx="11">
                  <c:v>'03</c:v>
                </c:pt>
                <c:pt idx="12">
                  <c:v>'04</c:v>
                </c:pt>
                <c:pt idx="13">
                  <c:v>'05</c:v>
                </c:pt>
                <c:pt idx="14">
                  <c:v>'06</c:v>
                </c:pt>
                <c:pt idx="15">
                  <c:v>'07</c:v>
                </c:pt>
                <c:pt idx="16">
                  <c:v>'08</c:v>
                </c:pt>
                <c:pt idx="17">
                  <c:v>'09</c:v>
                </c:pt>
                <c:pt idx="18">
                  <c:v>2010</c:v>
                </c:pt>
                <c:pt idx="19">
                  <c:v>'11</c:v>
                </c:pt>
                <c:pt idx="20">
                  <c:v>'12</c:v>
                </c:pt>
                <c:pt idx="21">
                  <c:v>'13</c:v>
                </c:pt>
                <c:pt idx="22">
                  <c:v>'14</c:v>
                </c:pt>
                <c:pt idx="23">
                  <c:v>'15</c:v>
                </c:pt>
                <c:pt idx="24">
                  <c:v>'16</c:v>
                </c:pt>
                <c:pt idx="25">
                  <c:v>'17</c:v>
                </c:pt>
                <c:pt idx="26">
                  <c:v>'18</c:v>
                </c:pt>
                <c:pt idx="27">
                  <c:v>'19</c:v>
                </c:pt>
                <c:pt idx="28">
                  <c:v>2020</c:v>
                </c:pt>
              </c:strCache>
            </c:strRef>
          </c:cat>
          <c:val>
            <c:numRef>
              <c:f>Sheet1!$B$2:$B$30</c:f>
              <c:numCache>
                <c:formatCode>0.00</c:formatCode>
                <c:ptCount val="2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0.80213903743315496</c:v>
                </c:pt>
                <c:pt idx="9">
                  <c:v>0.235849056603774</c:v>
                </c:pt>
                <c:pt idx="10">
                  <c:v>0.20080321285140601</c:v>
                </c:pt>
                <c:pt idx="11">
                  <c:v>0.17241379310344801</c:v>
                </c:pt>
                <c:pt idx="12">
                  <c:v>0.98039215686274495</c:v>
                </c:pt>
                <c:pt idx="13">
                  <c:v>1.1278195488721801</c:v>
                </c:pt>
                <c:pt idx="14">
                  <c:v>0.90909090909090895</c:v>
                </c:pt>
                <c:pt idx="15">
                  <c:v>1.00200400801603</c:v>
                </c:pt>
                <c:pt idx="16">
                  <c:v>0</c:v>
                </c:pt>
                <c:pt idx="17">
                  <c:v>1.35135135135135</c:v>
                </c:pt>
                <c:pt idx="18">
                  <c:v>1.5228426395939101</c:v>
                </c:pt>
                <c:pt idx="19">
                  <c:v>0.387596899224806</c:v>
                </c:pt>
                <c:pt idx="20">
                  <c:v>0.18691588785046701</c:v>
                </c:pt>
                <c:pt idx="21">
                  <c:v>0.17921146953405001</c:v>
                </c:pt>
                <c:pt idx="22">
                  <c:v>0.55045871559632997</c:v>
                </c:pt>
                <c:pt idx="23">
                  <c:v>1.3769363166953501</c:v>
                </c:pt>
                <c:pt idx="24">
                  <c:v>4.7077922077922096</c:v>
                </c:pt>
                <c:pt idx="25">
                  <c:v>4.1467304625199404</c:v>
                </c:pt>
                <c:pt idx="26">
                  <c:v>11.4331723027375</c:v>
                </c:pt>
                <c:pt idx="27">
                  <c:v>12.056737588652499</c:v>
                </c:pt>
                <c:pt idx="28">
                  <c:v>12.328767123287699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C84-47BE-866C-87FCE468F5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100"/>
        <c:axId val="135946240"/>
        <c:axId val="135948544"/>
      </c:barChart>
      <c:catAx>
        <c:axId val="13594624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200">
                    <a:latin typeface="Calibri" panose="020F0502020204030204" pitchFamily="34" charset="0"/>
                    <a:cs typeface="Calibri" panose="020F0502020204030204" pitchFamily="34" charset="0"/>
                  </a:defRPr>
                </a:pPr>
                <a:r>
                  <a:rPr lang="en-US" sz="1200">
                    <a:latin typeface="Calibri" panose="020F0502020204030204" pitchFamily="34" charset="0"/>
                    <a:cs typeface="Calibri" panose="020F0502020204030204" pitchFamily="34" charset="0"/>
                  </a:rPr>
                  <a:t>Year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spPr>
          <a:ln w="13479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/>
                </a:solidFill>
                <a:latin typeface="Calibri" panose="020F0502020204030204" pitchFamily="34" charset="0"/>
                <a:ea typeface="Arial"/>
                <a:cs typeface="Arial"/>
              </a:defRPr>
            </a:pPr>
            <a:endParaRPr lang="en-US"/>
          </a:p>
        </c:txPr>
        <c:crossAx val="135948544"/>
        <c:crosses val="autoZero"/>
        <c:auto val="1"/>
        <c:lblAlgn val="ctr"/>
        <c:lblOffset val="30"/>
        <c:noMultiLvlLbl val="0"/>
      </c:catAx>
      <c:valAx>
        <c:axId val="135948544"/>
        <c:scaling>
          <c:orientation val="minMax"/>
          <c:max val="15"/>
          <c:min val="0"/>
        </c:scaling>
        <c:delete val="0"/>
        <c:axPos val="l"/>
        <c:majorGridlines>
          <c:spPr>
            <a:ln w="9525">
              <a:solidFill>
                <a:schemeClr val="bg1">
                  <a:lumMod val="85000"/>
                </a:schemeClr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1400">
                    <a:latin typeface="Calibri" panose="020F0502020204030204" pitchFamily="34" charset="0"/>
                    <a:cs typeface="Calibri" panose="020F0502020204030204" pitchFamily="34" charset="0"/>
                  </a:defRPr>
                </a:pPr>
                <a:r>
                  <a:rPr lang="en-US" sz="1400">
                    <a:latin typeface="Calibri" panose="020F0502020204030204" pitchFamily="34" charset="0"/>
                    <a:cs typeface="Calibri" panose="020F0502020204030204" pitchFamily="34" charset="0"/>
                  </a:rPr>
                  <a:t>Percent of</a:t>
                </a:r>
                <a:r>
                  <a:rPr lang="en-US" sz="1400" baseline="0">
                    <a:latin typeface="Calibri" panose="020F0502020204030204" pitchFamily="34" charset="0"/>
                    <a:cs typeface="Calibri" panose="020F0502020204030204" pitchFamily="34" charset="0"/>
                  </a:rPr>
                  <a:t> Isolates</a:t>
                </a:r>
                <a:endParaRPr lang="en-US" sz="140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c:rich>
          </c:tx>
          <c:layout>
            <c:manualLayout>
              <c:xMode val="edge"/>
              <c:yMode val="edge"/>
              <c:x val="1.6182645383119566E-2"/>
              <c:y val="0.11648469870017644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13479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/>
                </a:solidFill>
                <a:latin typeface="Calibri" panose="020F0502020204030204" pitchFamily="34" charset="0"/>
                <a:ea typeface="Arial"/>
                <a:cs typeface="Arial"/>
              </a:defRPr>
            </a:pPr>
            <a:endParaRPr lang="en-US"/>
          </a:p>
        </c:txPr>
        <c:crossAx val="135946240"/>
        <c:crosses val="autoZero"/>
        <c:crossBetween val="between"/>
        <c:majorUnit val="5"/>
        <c:minorUnit val="5"/>
      </c:valAx>
      <c:spPr>
        <a:noFill/>
        <a:ln w="26958">
          <a:noFill/>
        </a:ln>
      </c:spPr>
    </c:plotArea>
    <c:plotVisOnly val="1"/>
    <c:dispBlanksAs val="gap"/>
    <c:showDLblsOverMax val="0"/>
  </c:chart>
  <c:spPr>
    <a:solidFill>
      <a:schemeClr val="bg1"/>
    </a:solidFill>
    <a:ln>
      <a:noFill/>
    </a:ln>
  </c:spPr>
  <c:txPr>
    <a:bodyPr/>
    <a:lstStyle/>
    <a:p>
      <a:pPr>
        <a:defRPr sz="1963" b="1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>
                <a:latin typeface="Calibri" panose="020F0502020204030204" pitchFamily="34" charset="0"/>
                <a:cs typeface="Calibri" panose="020F0502020204030204" pitchFamily="34" charset="0"/>
              </a:defRPr>
            </a:pPr>
            <a:r>
              <a:rPr lang="en-US" sz="1600" b="1">
                <a:effectLst/>
              </a:rPr>
              <a:t>MSW</a:t>
            </a:r>
            <a:endParaRPr lang="en-US" sz="1600">
              <a:effectLst/>
            </a:endParaRPr>
          </a:p>
        </c:rich>
      </c:tx>
      <c:layout>
        <c:manualLayout>
          <c:xMode val="edge"/>
          <c:yMode val="edge"/>
          <c:x val="0.47661506136265858"/>
          <c:y val="6.9514823583503887E-2"/>
        </c:manualLayout>
      </c:layout>
      <c:overlay val="0"/>
      <c:spPr>
        <a:noFill/>
      </c:spPr>
    </c:title>
    <c:autoTitleDeleted val="0"/>
    <c:plotArea>
      <c:layout>
        <c:manualLayout>
          <c:layoutTarget val="inner"/>
          <c:xMode val="edge"/>
          <c:yMode val="edge"/>
          <c:x val="7.0445450862670761E-2"/>
          <c:y val="6.0538116591928252E-2"/>
          <c:w val="0.89877113096997074"/>
          <c:h val="0.7205221990599709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Azithromycin</c:v>
                </c:pt>
              </c:strCache>
            </c:strRef>
          </c:tx>
          <c:spPr>
            <a:solidFill>
              <a:srgbClr val="8DC5CC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cat>
            <c:strRef>
              <c:f>Sheet1!$A$2:$A$30</c:f>
              <c:strCache>
                <c:ptCount val="29"/>
                <c:pt idx="0">
                  <c:v>1992</c:v>
                </c:pt>
                <c:pt idx="1">
                  <c:v>'93</c:v>
                </c:pt>
                <c:pt idx="2">
                  <c:v>'94</c:v>
                </c:pt>
                <c:pt idx="3">
                  <c:v>'95</c:v>
                </c:pt>
                <c:pt idx="4">
                  <c:v>'96</c:v>
                </c:pt>
                <c:pt idx="5">
                  <c:v>'97</c:v>
                </c:pt>
                <c:pt idx="6">
                  <c:v>'98</c:v>
                </c:pt>
                <c:pt idx="7">
                  <c:v>'99</c:v>
                </c:pt>
                <c:pt idx="8">
                  <c:v>2000</c:v>
                </c:pt>
                <c:pt idx="9">
                  <c:v>'01</c:v>
                </c:pt>
                <c:pt idx="10">
                  <c:v>'02</c:v>
                </c:pt>
                <c:pt idx="11">
                  <c:v>'03</c:v>
                </c:pt>
                <c:pt idx="12">
                  <c:v>'04</c:v>
                </c:pt>
                <c:pt idx="13">
                  <c:v>'05</c:v>
                </c:pt>
                <c:pt idx="14">
                  <c:v>'06</c:v>
                </c:pt>
                <c:pt idx="15">
                  <c:v>'07</c:v>
                </c:pt>
                <c:pt idx="16">
                  <c:v>'08</c:v>
                </c:pt>
                <c:pt idx="17">
                  <c:v>'09</c:v>
                </c:pt>
                <c:pt idx="18">
                  <c:v>2010</c:v>
                </c:pt>
                <c:pt idx="19">
                  <c:v>'11</c:v>
                </c:pt>
                <c:pt idx="20">
                  <c:v>'12</c:v>
                </c:pt>
                <c:pt idx="21">
                  <c:v>'13</c:v>
                </c:pt>
                <c:pt idx="22">
                  <c:v>'14</c:v>
                </c:pt>
                <c:pt idx="23">
                  <c:v>'15</c:v>
                </c:pt>
                <c:pt idx="24">
                  <c:v>'16</c:v>
                </c:pt>
                <c:pt idx="25">
                  <c:v>'17</c:v>
                </c:pt>
                <c:pt idx="26">
                  <c:v>'18</c:v>
                </c:pt>
                <c:pt idx="27">
                  <c:v>'19</c:v>
                </c:pt>
                <c:pt idx="28">
                  <c:v>2020</c:v>
                </c:pt>
              </c:strCache>
            </c:strRef>
          </c:cat>
          <c:val>
            <c:numRef>
              <c:f>Sheet1!$B$2:$B$30</c:f>
              <c:numCache>
                <c:formatCode>0.00</c:formatCode>
                <c:ptCount val="2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0.248756218905473</c:v>
                </c:pt>
                <c:pt idx="8">
                  <c:v>0</c:v>
                </c:pt>
                <c:pt idx="9">
                  <c:v>0</c:v>
                </c:pt>
                <c:pt idx="10">
                  <c:v>0.33333333333333298</c:v>
                </c:pt>
                <c:pt idx="11">
                  <c:v>0.238095238095238</c:v>
                </c:pt>
                <c:pt idx="12">
                  <c:v>0.35398230088495602</c:v>
                </c:pt>
                <c:pt idx="13">
                  <c:v>0.65075921908893697</c:v>
                </c:pt>
                <c:pt idx="14">
                  <c:v>0.24813895781637699</c:v>
                </c:pt>
                <c:pt idx="15">
                  <c:v>0</c:v>
                </c:pt>
                <c:pt idx="16">
                  <c:v>0.46296296296296302</c:v>
                </c:pt>
                <c:pt idx="17">
                  <c:v>0</c:v>
                </c:pt>
                <c:pt idx="18">
                  <c:v>0.970873786407767</c:v>
                </c:pt>
                <c:pt idx="19">
                  <c:v>0.55248618784530401</c:v>
                </c:pt>
                <c:pt idx="20">
                  <c:v>0</c:v>
                </c:pt>
                <c:pt idx="21">
                  <c:v>1.5</c:v>
                </c:pt>
                <c:pt idx="22">
                  <c:v>0.68027210884353695</c:v>
                </c:pt>
                <c:pt idx="23">
                  <c:v>0.44247787610619499</c:v>
                </c:pt>
                <c:pt idx="24">
                  <c:v>0.84033613445378197</c:v>
                </c:pt>
                <c:pt idx="25">
                  <c:v>0.92592592592592604</c:v>
                </c:pt>
                <c:pt idx="26">
                  <c:v>2.1459227467811202</c:v>
                </c:pt>
                <c:pt idx="27">
                  <c:v>4.7058823529411802</c:v>
                </c:pt>
                <c:pt idx="28">
                  <c:v>3.125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E07-4487-989D-006A2F659E4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100"/>
        <c:axId val="135946240"/>
        <c:axId val="135948544"/>
      </c:barChart>
      <c:catAx>
        <c:axId val="13594624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200">
                    <a:latin typeface="Calibri" panose="020F0502020204030204" pitchFamily="34" charset="0"/>
                    <a:cs typeface="Calibri" panose="020F0502020204030204" pitchFamily="34" charset="0"/>
                  </a:defRPr>
                </a:pPr>
                <a:r>
                  <a:rPr lang="en-US" sz="1200">
                    <a:latin typeface="Calibri" panose="020F0502020204030204" pitchFamily="34" charset="0"/>
                    <a:cs typeface="Calibri" panose="020F0502020204030204" pitchFamily="34" charset="0"/>
                  </a:rPr>
                  <a:t>Year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spPr>
          <a:ln w="13479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/>
                </a:solidFill>
                <a:latin typeface="Calibri" panose="020F0502020204030204" pitchFamily="34" charset="0"/>
                <a:ea typeface="Arial"/>
                <a:cs typeface="Arial"/>
              </a:defRPr>
            </a:pPr>
            <a:endParaRPr lang="en-US"/>
          </a:p>
        </c:txPr>
        <c:crossAx val="135948544"/>
        <c:crosses val="autoZero"/>
        <c:auto val="1"/>
        <c:lblAlgn val="ctr"/>
        <c:lblOffset val="30"/>
        <c:noMultiLvlLbl val="0"/>
      </c:catAx>
      <c:valAx>
        <c:axId val="135948544"/>
        <c:scaling>
          <c:orientation val="minMax"/>
          <c:max val="15"/>
          <c:min val="0"/>
        </c:scaling>
        <c:delete val="0"/>
        <c:axPos val="l"/>
        <c:majorGridlines>
          <c:spPr>
            <a:ln w="9525">
              <a:solidFill>
                <a:schemeClr val="bg1">
                  <a:lumMod val="85000"/>
                </a:schemeClr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1400">
                    <a:latin typeface="Calibri" panose="020F0502020204030204" pitchFamily="34" charset="0"/>
                    <a:cs typeface="Calibri" panose="020F0502020204030204" pitchFamily="34" charset="0"/>
                  </a:defRPr>
                </a:pPr>
                <a:r>
                  <a:rPr lang="en-US" sz="1400">
                    <a:latin typeface="Calibri" panose="020F0502020204030204" pitchFamily="34" charset="0"/>
                    <a:cs typeface="Calibri" panose="020F0502020204030204" pitchFamily="34" charset="0"/>
                  </a:rPr>
                  <a:t>Percent of</a:t>
                </a:r>
                <a:r>
                  <a:rPr lang="en-US" sz="1400" baseline="0">
                    <a:latin typeface="Calibri" panose="020F0502020204030204" pitchFamily="34" charset="0"/>
                    <a:cs typeface="Calibri" panose="020F0502020204030204" pitchFamily="34" charset="0"/>
                  </a:rPr>
                  <a:t> Isolates</a:t>
                </a:r>
                <a:endParaRPr lang="en-US" sz="140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c:rich>
          </c:tx>
          <c:layout>
            <c:manualLayout>
              <c:xMode val="edge"/>
              <c:yMode val="edge"/>
              <c:x val="1.6182645383119566E-2"/>
              <c:y val="0.11648469870017644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13479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/>
                </a:solidFill>
                <a:latin typeface="Calibri" panose="020F0502020204030204" pitchFamily="34" charset="0"/>
                <a:ea typeface="Arial"/>
                <a:cs typeface="Arial"/>
              </a:defRPr>
            </a:pPr>
            <a:endParaRPr lang="en-US"/>
          </a:p>
        </c:txPr>
        <c:crossAx val="135946240"/>
        <c:crosses val="autoZero"/>
        <c:crossBetween val="between"/>
        <c:majorUnit val="5"/>
        <c:minorUnit val="5"/>
      </c:valAx>
      <c:spPr>
        <a:solidFill>
          <a:schemeClr val="bg1"/>
        </a:solidFill>
        <a:ln w="26958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63" b="1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8327788626763696E-2"/>
          <c:y val="6.0538116591928252E-2"/>
          <c:w val="0.87088879320587786"/>
          <c:h val="0.74796352757910001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Ceftriaxone</c:v>
                </c:pt>
              </c:strCache>
            </c:strRef>
          </c:tx>
          <c:spPr>
            <a:solidFill>
              <a:srgbClr val="068190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cat>
            <c:strRef>
              <c:f>Sheet1!$A$2:$A$30</c:f>
              <c:strCache>
                <c:ptCount val="29"/>
                <c:pt idx="0">
                  <c:v>1992</c:v>
                </c:pt>
                <c:pt idx="1">
                  <c:v>'93</c:v>
                </c:pt>
                <c:pt idx="2">
                  <c:v>'94</c:v>
                </c:pt>
                <c:pt idx="3">
                  <c:v>'95</c:v>
                </c:pt>
                <c:pt idx="4">
                  <c:v>'96</c:v>
                </c:pt>
                <c:pt idx="5">
                  <c:v>'97</c:v>
                </c:pt>
                <c:pt idx="6">
                  <c:v>'98</c:v>
                </c:pt>
                <c:pt idx="7">
                  <c:v>'99</c:v>
                </c:pt>
                <c:pt idx="8">
                  <c:v>2000</c:v>
                </c:pt>
                <c:pt idx="9">
                  <c:v>'01</c:v>
                </c:pt>
                <c:pt idx="10">
                  <c:v>'02</c:v>
                </c:pt>
                <c:pt idx="11">
                  <c:v>'03</c:v>
                </c:pt>
                <c:pt idx="12">
                  <c:v>'04</c:v>
                </c:pt>
                <c:pt idx="13">
                  <c:v>'05</c:v>
                </c:pt>
                <c:pt idx="14">
                  <c:v>'06</c:v>
                </c:pt>
                <c:pt idx="15">
                  <c:v>'07
*</c:v>
                </c:pt>
                <c:pt idx="16">
                  <c:v>'08
*</c:v>
                </c:pt>
                <c:pt idx="17">
                  <c:v>'09</c:v>
                </c:pt>
                <c:pt idx="18">
                  <c:v>2010</c:v>
                </c:pt>
                <c:pt idx="19">
                  <c:v>'11</c:v>
                </c:pt>
                <c:pt idx="20">
                  <c:v>'12</c:v>
                </c:pt>
                <c:pt idx="21">
                  <c:v>'13</c:v>
                </c:pt>
                <c:pt idx="22">
                  <c:v>'14</c:v>
                </c:pt>
                <c:pt idx="23">
                  <c:v>'15</c:v>
                </c:pt>
                <c:pt idx="24">
                  <c:v>'16</c:v>
                </c:pt>
                <c:pt idx="25">
                  <c:v>'17</c:v>
                </c:pt>
                <c:pt idx="26">
                  <c:v>'18</c:v>
                </c:pt>
                <c:pt idx="27">
                  <c:v>'19</c:v>
                </c:pt>
                <c:pt idx="28">
                  <c:v>2020</c:v>
                </c:pt>
              </c:strCache>
            </c:strRef>
          </c:cat>
          <c:val>
            <c:numRef>
              <c:f>Sheet1!$B$2:$B$30</c:f>
              <c:numCache>
                <c:formatCode>0.00</c:formatCode>
                <c:ptCount val="29"/>
                <c:pt idx="0">
                  <c:v>0.107066381156317</c:v>
                </c:pt>
                <c:pt idx="1">
                  <c:v>0</c:v>
                </c:pt>
                <c:pt idx="2">
                  <c:v>0</c:v>
                </c:pt>
                <c:pt idx="3">
                  <c:v>0.11890606420927501</c:v>
                </c:pt>
                <c:pt idx="4">
                  <c:v>0</c:v>
                </c:pt>
                <c:pt idx="5">
                  <c:v>0.141043723554302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0.13157894736842099</c:v>
                </c:pt>
                <c:pt idx="10">
                  <c:v>0</c:v>
                </c:pt>
                <c:pt idx="11">
                  <c:v>0.198807157057654</c:v>
                </c:pt>
                <c:pt idx="12">
                  <c:v>0.18484288354898301</c:v>
                </c:pt>
                <c:pt idx="13">
                  <c:v>0</c:v>
                </c:pt>
                <c:pt idx="14">
                  <c:v>0.103305785123967</c:v>
                </c:pt>
                <c:pt idx="15">
                  <c:v>0.11890606420927501</c:v>
                </c:pt>
                <c:pt idx="16">
                  <c:v>0</c:v>
                </c:pt>
                <c:pt idx="17">
                  <c:v>0.69060773480662996</c:v>
                </c:pt>
                <c:pt idx="18">
                  <c:v>0.62266500622665</c:v>
                </c:pt>
                <c:pt idx="19">
                  <c:v>0.42674253200569001</c:v>
                </c:pt>
                <c:pt idx="20">
                  <c:v>0.407608695652174</c:v>
                </c:pt>
                <c:pt idx="21">
                  <c:v>0.13106159895150701</c:v>
                </c:pt>
                <c:pt idx="22">
                  <c:v>0</c:v>
                </c:pt>
                <c:pt idx="23">
                  <c:v>0.12254901960784299</c:v>
                </c:pt>
                <c:pt idx="24">
                  <c:v>0.460829493087558</c:v>
                </c:pt>
                <c:pt idx="25">
                  <c:v>0</c:v>
                </c:pt>
                <c:pt idx="26">
                  <c:v>0.21978021978022</c:v>
                </c:pt>
                <c:pt idx="27">
                  <c:v>0.119189511323004</c:v>
                </c:pt>
                <c:pt idx="28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C84-47BE-866C-87FCE468F515}"/>
            </c:ext>
          </c:extLst>
        </c:ser>
        <c:ser>
          <c:idx val="3"/>
          <c:order val="1"/>
          <c:tx>
            <c:strRef>
              <c:f>Sheet1!$C$1</c:f>
              <c:strCache>
                <c:ptCount val="1"/>
                <c:pt idx="0">
                  <c:v>Cefixime</c:v>
                </c:pt>
              </c:strCache>
            </c:strRef>
          </c:tx>
          <c:spPr>
            <a:solidFill>
              <a:srgbClr val="8DC5CC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cat>
            <c:strRef>
              <c:f>Sheet1!$A$2:$A$30</c:f>
              <c:strCache>
                <c:ptCount val="29"/>
                <c:pt idx="0">
                  <c:v>1992</c:v>
                </c:pt>
                <c:pt idx="1">
                  <c:v>'93</c:v>
                </c:pt>
                <c:pt idx="2">
                  <c:v>'94</c:v>
                </c:pt>
                <c:pt idx="3">
                  <c:v>'95</c:v>
                </c:pt>
                <c:pt idx="4">
                  <c:v>'96</c:v>
                </c:pt>
                <c:pt idx="5">
                  <c:v>'97</c:v>
                </c:pt>
                <c:pt idx="6">
                  <c:v>'98</c:v>
                </c:pt>
                <c:pt idx="7">
                  <c:v>'99</c:v>
                </c:pt>
                <c:pt idx="8">
                  <c:v>2000</c:v>
                </c:pt>
                <c:pt idx="9">
                  <c:v>'01</c:v>
                </c:pt>
                <c:pt idx="10">
                  <c:v>'02</c:v>
                </c:pt>
                <c:pt idx="11">
                  <c:v>'03</c:v>
                </c:pt>
                <c:pt idx="12">
                  <c:v>'04</c:v>
                </c:pt>
                <c:pt idx="13">
                  <c:v>'05</c:v>
                </c:pt>
                <c:pt idx="14">
                  <c:v>'06</c:v>
                </c:pt>
                <c:pt idx="15">
                  <c:v>'07
*</c:v>
                </c:pt>
                <c:pt idx="16">
                  <c:v>'08
*</c:v>
                </c:pt>
                <c:pt idx="17">
                  <c:v>'09</c:v>
                </c:pt>
                <c:pt idx="18">
                  <c:v>2010</c:v>
                </c:pt>
                <c:pt idx="19">
                  <c:v>'11</c:v>
                </c:pt>
                <c:pt idx="20">
                  <c:v>'12</c:v>
                </c:pt>
                <c:pt idx="21">
                  <c:v>'13</c:v>
                </c:pt>
                <c:pt idx="22">
                  <c:v>'14</c:v>
                </c:pt>
                <c:pt idx="23">
                  <c:v>'15</c:v>
                </c:pt>
                <c:pt idx="24">
                  <c:v>'16</c:v>
                </c:pt>
                <c:pt idx="25">
                  <c:v>'17</c:v>
                </c:pt>
                <c:pt idx="26">
                  <c:v>'18</c:v>
                </c:pt>
                <c:pt idx="27">
                  <c:v>'19</c:v>
                </c:pt>
                <c:pt idx="28">
                  <c:v>2020</c:v>
                </c:pt>
              </c:strCache>
            </c:strRef>
          </c:cat>
          <c:val>
            <c:numRef>
              <c:f>Sheet1!$C$2:$C$30</c:f>
              <c:numCache>
                <c:formatCode>0.00</c:formatCode>
                <c:ptCount val="29"/>
                <c:pt idx="0">
                  <c:v>1.6059957173447501</c:v>
                </c:pt>
                <c:pt idx="1">
                  <c:v>1.51679306608884</c:v>
                </c:pt>
                <c:pt idx="2">
                  <c:v>0.33519553072625702</c:v>
                </c:pt>
                <c:pt idx="3">
                  <c:v>2.0214030915576702</c:v>
                </c:pt>
                <c:pt idx="4">
                  <c:v>0.137551581843191</c:v>
                </c:pt>
                <c:pt idx="5">
                  <c:v>0.141043723554302</c:v>
                </c:pt>
                <c:pt idx="6">
                  <c:v>0</c:v>
                </c:pt>
                <c:pt idx="7">
                  <c:v>0.14265335235377999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0.29850746268656703</c:v>
                </c:pt>
                <c:pt idx="14">
                  <c:v>0.103305785123967</c:v>
                </c:pt>
                <c:pt idx="15">
                  <c:v>0</c:v>
                </c:pt>
                <c:pt idx="16">
                  <c:v>0</c:v>
                </c:pt>
                <c:pt idx="17">
                  <c:v>1.24309392265193</c:v>
                </c:pt>
                <c:pt idx="18">
                  <c:v>3.8605230386052298</c:v>
                </c:pt>
                <c:pt idx="19">
                  <c:v>3.1294452347083901</c:v>
                </c:pt>
                <c:pt idx="20">
                  <c:v>2.1739130434782599</c:v>
                </c:pt>
                <c:pt idx="21">
                  <c:v>1.31061598951507</c:v>
                </c:pt>
                <c:pt idx="22">
                  <c:v>0.81395348837209303</c:v>
                </c:pt>
                <c:pt idx="23">
                  <c:v>0.36764705882352899</c:v>
                </c:pt>
                <c:pt idx="24">
                  <c:v>0.115207373271889</c:v>
                </c:pt>
                <c:pt idx="25">
                  <c:v>0.57670126874279104</c:v>
                </c:pt>
                <c:pt idx="26">
                  <c:v>0.21978021978022</c:v>
                </c:pt>
                <c:pt idx="27">
                  <c:v>0.71513706793802101</c:v>
                </c:pt>
                <c:pt idx="28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C84-47BE-866C-87FCE468F5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100"/>
        <c:axId val="135946240"/>
        <c:axId val="135948544"/>
      </c:barChart>
      <c:catAx>
        <c:axId val="13594624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400" b="1" i="0" u="none" strike="noStrike" baseline="0">
                    <a:solidFill>
                      <a:schemeClr val="tx1"/>
                    </a:solidFill>
                    <a:latin typeface="Calibri" panose="020F0502020204030204" pitchFamily="34" charset="0"/>
                    <a:ea typeface="Arial"/>
                    <a:cs typeface="Arial"/>
                  </a:defRPr>
                </a:pPr>
                <a:r>
                  <a:rPr lang="en-US" sz="1400">
                    <a:latin typeface="Calibri" panose="020F0502020204030204" pitchFamily="34" charset="0"/>
                  </a:rPr>
                  <a:t>Year</a:t>
                </a:r>
              </a:p>
            </c:rich>
          </c:tx>
          <c:layout>
            <c:manualLayout>
              <c:xMode val="edge"/>
              <c:yMode val="edge"/>
              <c:x val="0.52771605364895502"/>
              <c:y val="0.89707535179216968"/>
            </c:manualLayout>
          </c:layout>
          <c:overlay val="0"/>
          <c:spPr>
            <a:noFill/>
            <a:ln w="26958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13479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400" b="1" i="0" u="none" strike="noStrike" baseline="0">
                <a:solidFill>
                  <a:schemeClr val="tx1"/>
                </a:solidFill>
                <a:latin typeface="Calibri" panose="020F0502020204030204" pitchFamily="34" charset="0"/>
                <a:ea typeface="Arial"/>
                <a:cs typeface="Arial"/>
              </a:defRPr>
            </a:pPr>
            <a:endParaRPr lang="en-US"/>
          </a:p>
        </c:txPr>
        <c:crossAx val="135948544"/>
        <c:crosses val="autoZero"/>
        <c:auto val="1"/>
        <c:lblAlgn val="ctr"/>
        <c:lblOffset val="30"/>
        <c:noMultiLvlLbl val="0"/>
      </c:catAx>
      <c:valAx>
        <c:axId val="135948544"/>
        <c:scaling>
          <c:orientation val="minMax"/>
          <c:max val="5"/>
          <c:min val="0"/>
        </c:scaling>
        <c:delete val="0"/>
        <c:axPos val="l"/>
        <c:majorGridlines>
          <c:spPr>
            <a:ln w="9525">
              <a:solidFill>
                <a:schemeClr val="bg1">
                  <a:lumMod val="85000"/>
                </a:schemeClr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1600" b="1" i="0" u="none" strike="noStrike" baseline="0">
                    <a:solidFill>
                      <a:schemeClr val="tx1"/>
                    </a:solidFill>
                    <a:latin typeface="Calibri" panose="020F0502020204030204" pitchFamily="34" charset="0"/>
                    <a:ea typeface="Arial"/>
                    <a:cs typeface="Arial"/>
                  </a:defRPr>
                </a:pPr>
                <a:r>
                  <a:rPr lang="en-US" sz="1600">
                    <a:latin typeface="Calibri" panose="020F0502020204030204" pitchFamily="34" charset="0"/>
                  </a:rPr>
                  <a:t>Percent</a:t>
                </a:r>
                <a:r>
                  <a:rPr lang="en-US" sz="1600" baseline="0">
                    <a:latin typeface="Calibri" panose="020F0502020204030204" pitchFamily="34" charset="0"/>
                  </a:rPr>
                  <a:t> of Isolates</a:t>
                </a:r>
                <a:endParaRPr lang="en-US" sz="1600">
                  <a:latin typeface="Calibri" panose="020F0502020204030204" pitchFamily="34" charset="0"/>
                </a:endParaRPr>
              </a:p>
            </c:rich>
          </c:tx>
          <c:layout>
            <c:manualLayout>
              <c:xMode val="edge"/>
              <c:yMode val="edge"/>
              <c:x val="2.2584517952141964E-2"/>
              <c:y val="0.2167293852513357"/>
            </c:manualLayout>
          </c:layout>
          <c:overlay val="0"/>
          <c:spPr>
            <a:noFill/>
            <a:ln w="26958">
              <a:noFill/>
            </a:ln>
          </c:spPr>
        </c:title>
        <c:numFmt formatCode="#,##0" sourceLinked="0"/>
        <c:majorTickMark val="out"/>
        <c:minorTickMark val="none"/>
        <c:tickLblPos val="nextTo"/>
        <c:spPr>
          <a:ln w="13479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600" b="1" i="0" u="none" strike="noStrike" baseline="0">
                <a:solidFill>
                  <a:schemeClr val="tx1"/>
                </a:solidFill>
                <a:latin typeface="Calibri" panose="020F0502020204030204" pitchFamily="34" charset="0"/>
                <a:ea typeface="Arial"/>
                <a:cs typeface="Arial"/>
              </a:defRPr>
            </a:pPr>
            <a:endParaRPr lang="en-US"/>
          </a:p>
        </c:txPr>
        <c:crossAx val="135946240"/>
        <c:crosses val="autoZero"/>
        <c:crossBetween val="between"/>
        <c:majorUnit val="1"/>
        <c:minorUnit val="1"/>
      </c:valAx>
      <c:spPr>
        <a:solidFill>
          <a:schemeClr val="bg1"/>
        </a:solidFill>
        <a:ln w="26958">
          <a:noFill/>
        </a:ln>
      </c:spPr>
    </c:plotArea>
    <c:legend>
      <c:legendPos val="l"/>
      <c:layout>
        <c:manualLayout>
          <c:xMode val="edge"/>
          <c:yMode val="edge"/>
          <c:x val="0.13718110179933726"/>
          <c:y val="9.0774497796558121E-2"/>
          <c:w val="0.11037181690182528"/>
          <c:h val="0.14881558060971142"/>
        </c:manualLayout>
      </c:layout>
      <c:overlay val="0"/>
      <c:spPr>
        <a:solidFill>
          <a:schemeClr val="bg1"/>
        </a:solidFill>
        <a:ln w="13479">
          <a:solidFill>
            <a:schemeClr val="tx1"/>
          </a:solidFill>
          <a:prstDash val="solid"/>
        </a:ln>
      </c:spPr>
      <c:txPr>
        <a:bodyPr/>
        <a:lstStyle/>
        <a:p>
          <a:pPr>
            <a:defRPr sz="1600" b="0" i="0" u="none" strike="noStrike" baseline="0">
              <a:solidFill>
                <a:schemeClr val="tx1"/>
              </a:solidFill>
              <a:latin typeface="Calibri" panose="020F0502020204030204" pitchFamily="34" charset="0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>
      <a:noFill/>
    </a:ln>
  </c:spPr>
  <c:txPr>
    <a:bodyPr/>
    <a:lstStyle/>
    <a:p>
      <a:pPr>
        <a:defRPr sz="1963" b="1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>
                <a:latin typeface="Calibri" panose="020F0502020204030204" pitchFamily="34" charset="0"/>
                <a:cs typeface="Calibri" panose="020F0502020204030204" pitchFamily="34" charset="0"/>
              </a:defRPr>
            </a:pPr>
            <a:r>
              <a:rPr lang="en-US" sz="1600" b="1">
                <a:effectLst/>
              </a:rPr>
              <a:t>MSM/MSM&amp;W</a:t>
            </a:r>
            <a:r>
              <a:rPr lang="en-US" sz="1600" b="1" baseline="30000">
                <a:effectLst/>
              </a:rPr>
              <a:t>†</a:t>
            </a:r>
            <a:endParaRPr lang="en-US" sz="1600">
              <a:effectLst/>
            </a:endParaRPr>
          </a:p>
        </c:rich>
      </c:tx>
      <c:layout>
        <c:manualLayout>
          <c:xMode val="edge"/>
          <c:yMode val="edge"/>
          <c:x val="0.44214133895113406"/>
          <c:y val="4.2778352974463932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7.0445450862670761E-2"/>
          <c:y val="6.0538116591928252E-2"/>
          <c:w val="0.89877113096997074"/>
          <c:h val="0.7205221990599709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Ceftriaxone</c:v>
                </c:pt>
              </c:strCache>
            </c:strRef>
          </c:tx>
          <c:spPr>
            <a:solidFill>
              <a:srgbClr val="068190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cat>
            <c:strRef>
              <c:f>Sheet1!$A$2:$A$30</c:f>
              <c:strCache>
                <c:ptCount val="29"/>
                <c:pt idx="0">
                  <c:v>1992</c:v>
                </c:pt>
                <c:pt idx="1">
                  <c:v>'93</c:v>
                </c:pt>
                <c:pt idx="2">
                  <c:v>'94</c:v>
                </c:pt>
                <c:pt idx="3">
                  <c:v>'95</c:v>
                </c:pt>
                <c:pt idx="4">
                  <c:v>'96</c:v>
                </c:pt>
                <c:pt idx="5">
                  <c:v>'97</c:v>
                </c:pt>
                <c:pt idx="6">
                  <c:v>'98</c:v>
                </c:pt>
                <c:pt idx="7">
                  <c:v>'99</c:v>
                </c:pt>
                <c:pt idx="8">
                  <c:v>2000</c:v>
                </c:pt>
                <c:pt idx="9">
                  <c:v>'01</c:v>
                </c:pt>
                <c:pt idx="10">
                  <c:v>'02</c:v>
                </c:pt>
                <c:pt idx="11">
                  <c:v>'03</c:v>
                </c:pt>
                <c:pt idx="12">
                  <c:v>'04</c:v>
                </c:pt>
                <c:pt idx="13">
                  <c:v>'05</c:v>
                </c:pt>
                <c:pt idx="14">
                  <c:v>'06</c:v>
                </c:pt>
                <c:pt idx="15">
                  <c:v>'07
*</c:v>
                </c:pt>
                <c:pt idx="16">
                  <c:v>'08
*</c:v>
                </c:pt>
                <c:pt idx="17">
                  <c:v>'09</c:v>
                </c:pt>
                <c:pt idx="18">
                  <c:v>2010</c:v>
                </c:pt>
                <c:pt idx="19">
                  <c:v>'11</c:v>
                </c:pt>
                <c:pt idx="20">
                  <c:v>'12</c:v>
                </c:pt>
                <c:pt idx="21">
                  <c:v>'13</c:v>
                </c:pt>
                <c:pt idx="22">
                  <c:v>'14</c:v>
                </c:pt>
                <c:pt idx="23">
                  <c:v>'15</c:v>
                </c:pt>
                <c:pt idx="24">
                  <c:v>'16</c:v>
                </c:pt>
                <c:pt idx="25">
                  <c:v>'17</c:v>
                </c:pt>
                <c:pt idx="26">
                  <c:v>'18</c:v>
                </c:pt>
                <c:pt idx="27">
                  <c:v>'19</c:v>
                </c:pt>
                <c:pt idx="28">
                  <c:v>2020</c:v>
                </c:pt>
              </c:strCache>
            </c:strRef>
          </c:cat>
          <c:val>
            <c:numRef>
              <c:f>Sheet1!$B$2:$B$30</c:f>
              <c:numCache>
                <c:formatCode>0.00</c:formatCode>
                <c:ptCount val="29"/>
                <c:pt idx="0">
                  <c:v>0.952380952380952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0.4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0.235849056603774</c:v>
                </c:pt>
                <c:pt idx="10">
                  <c:v>0</c:v>
                </c:pt>
                <c:pt idx="11">
                  <c:v>0.34482758620689702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0.38610038610038599</c:v>
                </c:pt>
                <c:pt idx="18">
                  <c:v>0.84602368866328304</c:v>
                </c:pt>
                <c:pt idx="19">
                  <c:v>0.387596899224806</c:v>
                </c:pt>
                <c:pt idx="20">
                  <c:v>0.56074766355140204</c:v>
                </c:pt>
                <c:pt idx="21">
                  <c:v>0.17921146953405001</c:v>
                </c:pt>
                <c:pt idx="22">
                  <c:v>0</c:v>
                </c:pt>
                <c:pt idx="23">
                  <c:v>0</c:v>
                </c:pt>
                <c:pt idx="24">
                  <c:v>0.64935064935064901</c:v>
                </c:pt>
                <c:pt idx="25">
                  <c:v>0</c:v>
                </c:pt>
                <c:pt idx="26">
                  <c:v>0.322061191626409</c:v>
                </c:pt>
                <c:pt idx="27">
                  <c:v>0.17730496453900699</c:v>
                </c:pt>
                <c:pt idx="28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C84-47BE-866C-87FCE468F51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Cefixime</c:v>
                </c:pt>
              </c:strCache>
            </c:strRef>
          </c:tx>
          <c:spPr>
            <a:solidFill>
              <a:srgbClr val="8DC5CC"/>
            </a:solidFill>
            <a:ln w="12700">
              <a:solidFill>
                <a:schemeClr val="tx1"/>
              </a:solidFill>
            </a:ln>
          </c:spPr>
          <c:invertIfNegative val="0"/>
          <c:cat>
            <c:strRef>
              <c:f>Sheet1!$A$2:$A$30</c:f>
              <c:strCache>
                <c:ptCount val="29"/>
                <c:pt idx="0">
                  <c:v>1992</c:v>
                </c:pt>
                <c:pt idx="1">
                  <c:v>'93</c:v>
                </c:pt>
                <c:pt idx="2">
                  <c:v>'94</c:v>
                </c:pt>
                <c:pt idx="3">
                  <c:v>'95</c:v>
                </c:pt>
                <c:pt idx="4">
                  <c:v>'96</c:v>
                </c:pt>
                <c:pt idx="5">
                  <c:v>'97</c:v>
                </c:pt>
                <c:pt idx="6">
                  <c:v>'98</c:v>
                </c:pt>
                <c:pt idx="7">
                  <c:v>'99</c:v>
                </c:pt>
                <c:pt idx="8">
                  <c:v>2000</c:v>
                </c:pt>
                <c:pt idx="9">
                  <c:v>'01</c:v>
                </c:pt>
                <c:pt idx="10">
                  <c:v>'02</c:v>
                </c:pt>
                <c:pt idx="11">
                  <c:v>'03</c:v>
                </c:pt>
                <c:pt idx="12">
                  <c:v>'04</c:v>
                </c:pt>
                <c:pt idx="13">
                  <c:v>'05</c:v>
                </c:pt>
                <c:pt idx="14">
                  <c:v>'06</c:v>
                </c:pt>
                <c:pt idx="15">
                  <c:v>'07
*</c:v>
                </c:pt>
                <c:pt idx="16">
                  <c:v>'08
*</c:v>
                </c:pt>
                <c:pt idx="17">
                  <c:v>'09</c:v>
                </c:pt>
                <c:pt idx="18">
                  <c:v>2010</c:v>
                </c:pt>
                <c:pt idx="19">
                  <c:v>'11</c:v>
                </c:pt>
                <c:pt idx="20">
                  <c:v>'12</c:v>
                </c:pt>
                <c:pt idx="21">
                  <c:v>'13</c:v>
                </c:pt>
                <c:pt idx="22">
                  <c:v>'14</c:v>
                </c:pt>
                <c:pt idx="23">
                  <c:v>'15</c:v>
                </c:pt>
                <c:pt idx="24">
                  <c:v>'16</c:v>
                </c:pt>
                <c:pt idx="25">
                  <c:v>'17</c:v>
                </c:pt>
                <c:pt idx="26">
                  <c:v>'18</c:v>
                </c:pt>
                <c:pt idx="27">
                  <c:v>'19</c:v>
                </c:pt>
                <c:pt idx="28">
                  <c:v>2020</c:v>
                </c:pt>
              </c:strCache>
            </c:strRef>
          </c:cat>
          <c:val>
            <c:numRef>
              <c:f>Sheet1!$C$2:$C$30</c:f>
              <c:numCache>
                <c:formatCode>0.00</c:formatCode>
                <c:ptCount val="29"/>
                <c:pt idx="0">
                  <c:v>0.952380952380952</c:v>
                </c:pt>
                <c:pt idx="1">
                  <c:v>2.7777777777777799</c:v>
                </c:pt>
                <c:pt idx="2">
                  <c:v>0</c:v>
                </c:pt>
                <c:pt idx="3">
                  <c:v>1.1834319526627199</c:v>
                </c:pt>
                <c:pt idx="4">
                  <c:v>0.46948356807511699</c:v>
                </c:pt>
                <c:pt idx="5">
                  <c:v>0</c:v>
                </c:pt>
                <c:pt idx="6">
                  <c:v>0</c:v>
                </c:pt>
                <c:pt idx="7">
                  <c:v>0.34013605442176897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0.37593984962406002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1.15830115830116</c:v>
                </c:pt>
                <c:pt idx="18">
                  <c:v>4.73773265651438</c:v>
                </c:pt>
                <c:pt idx="19">
                  <c:v>3.2945736434108501</c:v>
                </c:pt>
                <c:pt idx="20">
                  <c:v>2.6168224299065401</c:v>
                </c:pt>
                <c:pt idx="21">
                  <c:v>0.89605734767025103</c:v>
                </c:pt>
                <c:pt idx="22">
                  <c:v>0.91743119266055095</c:v>
                </c:pt>
                <c:pt idx="23">
                  <c:v>0.34423407917383803</c:v>
                </c:pt>
                <c:pt idx="24">
                  <c:v>0.162337662337662</c:v>
                </c:pt>
                <c:pt idx="25">
                  <c:v>0.47846889952153099</c:v>
                </c:pt>
                <c:pt idx="26">
                  <c:v>0</c:v>
                </c:pt>
                <c:pt idx="27">
                  <c:v>0.88652482269503496</c:v>
                </c:pt>
                <c:pt idx="28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AF6-4C32-B87B-DBA81CFC929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100"/>
        <c:axId val="135946240"/>
        <c:axId val="135948544"/>
      </c:barChart>
      <c:catAx>
        <c:axId val="13594624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200">
                    <a:latin typeface="Calibri" panose="020F0502020204030204" pitchFamily="34" charset="0"/>
                    <a:cs typeface="Calibri" panose="020F0502020204030204" pitchFamily="34" charset="0"/>
                  </a:defRPr>
                </a:pPr>
                <a:r>
                  <a:rPr lang="en-US" sz="1200">
                    <a:latin typeface="Calibri" panose="020F0502020204030204" pitchFamily="34" charset="0"/>
                    <a:cs typeface="Calibri" panose="020F0502020204030204" pitchFamily="34" charset="0"/>
                  </a:rPr>
                  <a:t>Year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spPr>
          <a:ln w="13479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/>
                </a:solidFill>
                <a:latin typeface="Calibri" panose="020F0502020204030204" pitchFamily="34" charset="0"/>
                <a:ea typeface="Arial"/>
                <a:cs typeface="Arial"/>
              </a:defRPr>
            </a:pPr>
            <a:endParaRPr lang="en-US"/>
          </a:p>
        </c:txPr>
        <c:crossAx val="135948544"/>
        <c:crosses val="autoZero"/>
        <c:auto val="1"/>
        <c:lblAlgn val="ctr"/>
        <c:lblOffset val="30"/>
        <c:noMultiLvlLbl val="0"/>
      </c:catAx>
      <c:valAx>
        <c:axId val="135948544"/>
        <c:scaling>
          <c:orientation val="minMax"/>
          <c:max val="6"/>
          <c:min val="0"/>
        </c:scaling>
        <c:delete val="0"/>
        <c:axPos val="l"/>
        <c:majorGridlines>
          <c:spPr>
            <a:ln w="9525">
              <a:solidFill>
                <a:schemeClr val="bg1">
                  <a:lumMod val="85000"/>
                </a:schemeClr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1400">
                    <a:latin typeface="Calibri" panose="020F0502020204030204" pitchFamily="34" charset="0"/>
                    <a:cs typeface="Calibri" panose="020F0502020204030204" pitchFamily="34" charset="0"/>
                  </a:defRPr>
                </a:pPr>
                <a:r>
                  <a:rPr lang="en-US" sz="1400">
                    <a:latin typeface="Calibri" panose="020F0502020204030204" pitchFamily="34" charset="0"/>
                    <a:cs typeface="Calibri" panose="020F0502020204030204" pitchFamily="34" charset="0"/>
                  </a:rPr>
                  <a:t>Percent of</a:t>
                </a:r>
                <a:r>
                  <a:rPr lang="en-US" sz="1400" baseline="0">
                    <a:latin typeface="Calibri" panose="020F0502020204030204" pitchFamily="34" charset="0"/>
                    <a:cs typeface="Calibri" panose="020F0502020204030204" pitchFamily="34" charset="0"/>
                  </a:rPr>
                  <a:t> Isolates</a:t>
                </a:r>
                <a:endParaRPr lang="en-US" sz="140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c:rich>
          </c:tx>
          <c:layout>
            <c:manualLayout>
              <c:xMode val="edge"/>
              <c:yMode val="edge"/>
              <c:x val="1.6182645383119566E-2"/>
              <c:y val="0.11648469870017644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13479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/>
                </a:solidFill>
                <a:latin typeface="Calibri" panose="020F0502020204030204" pitchFamily="34" charset="0"/>
                <a:ea typeface="Arial"/>
                <a:cs typeface="Arial"/>
              </a:defRPr>
            </a:pPr>
            <a:endParaRPr lang="en-US"/>
          </a:p>
        </c:txPr>
        <c:crossAx val="135946240"/>
        <c:crosses val="autoZero"/>
        <c:crossBetween val="between"/>
        <c:majorUnit val="2"/>
        <c:minorUnit val="2"/>
      </c:valAx>
      <c:spPr>
        <a:noFill/>
        <a:ln w="26958">
          <a:noFill/>
        </a:ln>
      </c:spPr>
    </c:plotArea>
    <c:legend>
      <c:legendPos val="l"/>
      <c:layout>
        <c:manualLayout>
          <c:xMode val="edge"/>
          <c:yMode val="edge"/>
          <c:x val="9.1454067866224842E-2"/>
          <c:y val="7.0839015710518552E-2"/>
          <c:w val="0.11037181690182528"/>
          <c:h val="0.19608148602566786"/>
        </c:manualLayout>
      </c:layout>
      <c:overlay val="0"/>
      <c:spPr>
        <a:ln>
          <a:solidFill>
            <a:schemeClr val="tx1"/>
          </a:solidFill>
        </a:ln>
      </c:spPr>
      <c:txPr>
        <a:bodyPr/>
        <a:lstStyle/>
        <a:p>
          <a:pPr>
            <a:defRPr sz="1600" b="0">
              <a:latin typeface="Calibri" panose="020F0502020204030204" pitchFamily="34" charset="0"/>
              <a:cs typeface="Calibri" panose="020F050202020403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63" b="1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>
                <a:latin typeface="Calibri" panose="020F0502020204030204" pitchFamily="34" charset="0"/>
                <a:cs typeface="Calibri" panose="020F0502020204030204" pitchFamily="34" charset="0"/>
              </a:defRPr>
            </a:pPr>
            <a:r>
              <a:rPr lang="en-US" sz="1600" b="1">
                <a:effectLst/>
              </a:rPr>
              <a:t>MSW</a:t>
            </a:r>
            <a:endParaRPr lang="en-US" sz="1600">
              <a:effectLst/>
            </a:endParaRPr>
          </a:p>
        </c:rich>
      </c:tx>
      <c:layout>
        <c:manualLayout>
          <c:xMode val="edge"/>
          <c:yMode val="edge"/>
          <c:x val="0.47661506136265858"/>
          <c:y val="6.9514823583503887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7.0445450862670761E-2"/>
          <c:y val="6.0538116591928252E-2"/>
          <c:w val="0.89877113096997074"/>
          <c:h val="0.7205221990599709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Ceftriaxone</c:v>
                </c:pt>
              </c:strCache>
            </c:strRef>
          </c:tx>
          <c:spPr>
            <a:solidFill>
              <a:srgbClr val="068190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cat>
            <c:strRef>
              <c:f>Sheet1!$A$2:$A$30</c:f>
              <c:strCache>
                <c:ptCount val="29"/>
                <c:pt idx="0">
                  <c:v>1992</c:v>
                </c:pt>
                <c:pt idx="1">
                  <c:v>'93</c:v>
                </c:pt>
                <c:pt idx="2">
                  <c:v>'94</c:v>
                </c:pt>
                <c:pt idx="3">
                  <c:v>'95</c:v>
                </c:pt>
                <c:pt idx="4">
                  <c:v>'96</c:v>
                </c:pt>
                <c:pt idx="5">
                  <c:v>'97</c:v>
                </c:pt>
                <c:pt idx="6">
                  <c:v>'98</c:v>
                </c:pt>
                <c:pt idx="7">
                  <c:v>'99</c:v>
                </c:pt>
                <c:pt idx="8">
                  <c:v>2000</c:v>
                </c:pt>
                <c:pt idx="9">
                  <c:v>'01</c:v>
                </c:pt>
                <c:pt idx="10">
                  <c:v>'02</c:v>
                </c:pt>
                <c:pt idx="11">
                  <c:v>'03</c:v>
                </c:pt>
                <c:pt idx="12">
                  <c:v>'04</c:v>
                </c:pt>
                <c:pt idx="13">
                  <c:v>'05</c:v>
                </c:pt>
                <c:pt idx="14">
                  <c:v>'06</c:v>
                </c:pt>
                <c:pt idx="15">
                  <c:v>'07
*</c:v>
                </c:pt>
                <c:pt idx="16">
                  <c:v>'08
*</c:v>
                </c:pt>
                <c:pt idx="17">
                  <c:v>'09</c:v>
                </c:pt>
                <c:pt idx="18">
                  <c:v>2010</c:v>
                </c:pt>
                <c:pt idx="19">
                  <c:v>'11</c:v>
                </c:pt>
                <c:pt idx="20">
                  <c:v>'12</c:v>
                </c:pt>
                <c:pt idx="21">
                  <c:v>'13</c:v>
                </c:pt>
                <c:pt idx="22">
                  <c:v>'14</c:v>
                </c:pt>
                <c:pt idx="23">
                  <c:v>'15</c:v>
                </c:pt>
                <c:pt idx="24">
                  <c:v>'16</c:v>
                </c:pt>
                <c:pt idx="25">
                  <c:v>'17</c:v>
                </c:pt>
                <c:pt idx="26">
                  <c:v>'18</c:v>
                </c:pt>
                <c:pt idx="27">
                  <c:v>'19</c:v>
                </c:pt>
                <c:pt idx="28">
                  <c:v>2020</c:v>
                </c:pt>
              </c:strCache>
            </c:strRef>
          </c:cat>
          <c:val>
            <c:numRef>
              <c:f>Sheet1!$B$2:$B$30</c:f>
              <c:numCache>
                <c:formatCode>0.00</c:formatCode>
                <c:ptCount val="2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0.15151515151515199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0.35398230088495602</c:v>
                </c:pt>
                <c:pt idx="13">
                  <c:v>0</c:v>
                </c:pt>
                <c:pt idx="14">
                  <c:v>0.24813895781637699</c:v>
                </c:pt>
                <c:pt idx="15">
                  <c:v>0.31152647975077902</c:v>
                </c:pt>
                <c:pt idx="16">
                  <c:v>0</c:v>
                </c:pt>
                <c:pt idx="17">
                  <c:v>1.5</c:v>
                </c:pt>
                <c:pt idx="18">
                  <c:v>0</c:v>
                </c:pt>
                <c:pt idx="19">
                  <c:v>0.55248618784530401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0.44247787610619499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E07-4487-989D-006A2F659E4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Cefixime</c:v>
                </c:pt>
              </c:strCache>
            </c:strRef>
          </c:tx>
          <c:spPr>
            <a:solidFill>
              <a:srgbClr val="8DC5CC"/>
            </a:solidFill>
            <a:ln w="12700">
              <a:solidFill>
                <a:schemeClr val="tx1"/>
              </a:solidFill>
            </a:ln>
          </c:spPr>
          <c:invertIfNegative val="0"/>
          <c:cat>
            <c:strRef>
              <c:f>Sheet1!$A$2:$A$30</c:f>
              <c:strCache>
                <c:ptCount val="29"/>
                <c:pt idx="0">
                  <c:v>1992</c:v>
                </c:pt>
                <c:pt idx="1">
                  <c:v>'93</c:v>
                </c:pt>
                <c:pt idx="2">
                  <c:v>'94</c:v>
                </c:pt>
                <c:pt idx="3">
                  <c:v>'95</c:v>
                </c:pt>
                <c:pt idx="4">
                  <c:v>'96</c:v>
                </c:pt>
                <c:pt idx="5">
                  <c:v>'97</c:v>
                </c:pt>
                <c:pt idx="6">
                  <c:v>'98</c:v>
                </c:pt>
                <c:pt idx="7">
                  <c:v>'99</c:v>
                </c:pt>
                <c:pt idx="8">
                  <c:v>2000</c:v>
                </c:pt>
                <c:pt idx="9">
                  <c:v>'01</c:v>
                </c:pt>
                <c:pt idx="10">
                  <c:v>'02</c:v>
                </c:pt>
                <c:pt idx="11">
                  <c:v>'03</c:v>
                </c:pt>
                <c:pt idx="12">
                  <c:v>'04</c:v>
                </c:pt>
                <c:pt idx="13">
                  <c:v>'05</c:v>
                </c:pt>
                <c:pt idx="14">
                  <c:v>'06</c:v>
                </c:pt>
                <c:pt idx="15">
                  <c:v>'07
*</c:v>
                </c:pt>
                <c:pt idx="16">
                  <c:v>'08
*</c:v>
                </c:pt>
                <c:pt idx="17">
                  <c:v>'09</c:v>
                </c:pt>
                <c:pt idx="18">
                  <c:v>2010</c:v>
                </c:pt>
                <c:pt idx="19">
                  <c:v>'11</c:v>
                </c:pt>
                <c:pt idx="20">
                  <c:v>'12</c:v>
                </c:pt>
                <c:pt idx="21">
                  <c:v>'13</c:v>
                </c:pt>
                <c:pt idx="22">
                  <c:v>'14</c:v>
                </c:pt>
                <c:pt idx="23">
                  <c:v>'15</c:v>
                </c:pt>
                <c:pt idx="24">
                  <c:v>'16</c:v>
                </c:pt>
                <c:pt idx="25">
                  <c:v>'17</c:v>
                </c:pt>
                <c:pt idx="26">
                  <c:v>'18</c:v>
                </c:pt>
                <c:pt idx="27">
                  <c:v>'19</c:v>
                </c:pt>
                <c:pt idx="28">
                  <c:v>2020</c:v>
                </c:pt>
              </c:strCache>
            </c:strRef>
          </c:cat>
          <c:val>
            <c:numRef>
              <c:f>Sheet1!$C$2:$C$30</c:f>
              <c:numCache>
                <c:formatCode>0.00</c:formatCode>
                <c:ptCount val="29"/>
                <c:pt idx="0">
                  <c:v>1.7587939698492501</c:v>
                </c:pt>
                <c:pt idx="1">
                  <c:v>1.29366106080207</c:v>
                </c:pt>
                <c:pt idx="2">
                  <c:v>0.407608695652174</c:v>
                </c:pt>
                <c:pt idx="3">
                  <c:v>2.2727272727272698</c:v>
                </c:pt>
                <c:pt idx="4">
                  <c:v>0</c:v>
                </c:pt>
                <c:pt idx="5">
                  <c:v>0.22222222222222199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0.21691973969631201</c:v>
                </c:pt>
                <c:pt idx="14">
                  <c:v>0.24813895781637699</c:v>
                </c:pt>
                <c:pt idx="15">
                  <c:v>0</c:v>
                </c:pt>
                <c:pt idx="16">
                  <c:v>0</c:v>
                </c:pt>
                <c:pt idx="17">
                  <c:v>1.5</c:v>
                </c:pt>
                <c:pt idx="18">
                  <c:v>1.4563106796116501</c:v>
                </c:pt>
                <c:pt idx="19">
                  <c:v>2.7624309392265198</c:v>
                </c:pt>
                <c:pt idx="20">
                  <c:v>1.0101010101010099</c:v>
                </c:pt>
                <c:pt idx="21">
                  <c:v>2.5</c:v>
                </c:pt>
                <c:pt idx="22">
                  <c:v>0.68027210884353695</c:v>
                </c:pt>
                <c:pt idx="23">
                  <c:v>0.44247787610619499</c:v>
                </c:pt>
                <c:pt idx="24">
                  <c:v>0</c:v>
                </c:pt>
                <c:pt idx="25">
                  <c:v>0.92592592592592604</c:v>
                </c:pt>
                <c:pt idx="26">
                  <c:v>0.85836909871244604</c:v>
                </c:pt>
                <c:pt idx="27">
                  <c:v>0.58823529411764697</c:v>
                </c:pt>
                <c:pt idx="28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F3E-4A79-9409-371AECF61B0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100"/>
        <c:axId val="135946240"/>
        <c:axId val="135948544"/>
      </c:barChart>
      <c:catAx>
        <c:axId val="13594624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200">
                    <a:latin typeface="Calibri" panose="020F0502020204030204" pitchFamily="34" charset="0"/>
                    <a:cs typeface="Calibri" panose="020F0502020204030204" pitchFamily="34" charset="0"/>
                  </a:defRPr>
                </a:pPr>
                <a:r>
                  <a:rPr lang="en-US" sz="1200">
                    <a:latin typeface="Calibri" panose="020F0502020204030204" pitchFamily="34" charset="0"/>
                    <a:cs typeface="Calibri" panose="020F0502020204030204" pitchFamily="34" charset="0"/>
                  </a:rPr>
                  <a:t>Year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spPr>
          <a:ln w="13479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/>
                </a:solidFill>
                <a:latin typeface="Calibri" panose="020F0502020204030204" pitchFamily="34" charset="0"/>
                <a:ea typeface="Arial"/>
                <a:cs typeface="Arial"/>
              </a:defRPr>
            </a:pPr>
            <a:endParaRPr lang="en-US"/>
          </a:p>
        </c:txPr>
        <c:crossAx val="135948544"/>
        <c:crosses val="autoZero"/>
        <c:auto val="1"/>
        <c:lblAlgn val="ctr"/>
        <c:lblOffset val="30"/>
        <c:noMultiLvlLbl val="0"/>
      </c:catAx>
      <c:valAx>
        <c:axId val="135948544"/>
        <c:scaling>
          <c:orientation val="minMax"/>
          <c:max val="6"/>
          <c:min val="0"/>
        </c:scaling>
        <c:delete val="0"/>
        <c:axPos val="l"/>
        <c:majorGridlines>
          <c:spPr>
            <a:ln w="9525">
              <a:solidFill>
                <a:schemeClr val="bg1">
                  <a:lumMod val="85000"/>
                </a:schemeClr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1400">
                    <a:latin typeface="Calibri" panose="020F0502020204030204" pitchFamily="34" charset="0"/>
                    <a:cs typeface="Calibri" panose="020F0502020204030204" pitchFamily="34" charset="0"/>
                  </a:defRPr>
                </a:pPr>
                <a:r>
                  <a:rPr lang="en-US" sz="1400">
                    <a:latin typeface="Calibri" panose="020F0502020204030204" pitchFamily="34" charset="0"/>
                    <a:cs typeface="Calibri" panose="020F0502020204030204" pitchFamily="34" charset="0"/>
                  </a:rPr>
                  <a:t>Percent of</a:t>
                </a:r>
                <a:r>
                  <a:rPr lang="en-US" sz="1400" baseline="0">
                    <a:latin typeface="Calibri" panose="020F0502020204030204" pitchFamily="34" charset="0"/>
                    <a:cs typeface="Calibri" panose="020F0502020204030204" pitchFamily="34" charset="0"/>
                  </a:rPr>
                  <a:t> Isolates</a:t>
                </a:r>
                <a:endParaRPr lang="en-US" sz="140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c:rich>
          </c:tx>
          <c:layout>
            <c:manualLayout>
              <c:xMode val="edge"/>
              <c:yMode val="edge"/>
              <c:x val="1.6182645383119566E-2"/>
              <c:y val="0.11648469870017644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13479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/>
                </a:solidFill>
                <a:latin typeface="Calibri" panose="020F0502020204030204" pitchFamily="34" charset="0"/>
                <a:ea typeface="Arial"/>
                <a:cs typeface="Arial"/>
              </a:defRPr>
            </a:pPr>
            <a:endParaRPr lang="en-US"/>
          </a:p>
        </c:txPr>
        <c:crossAx val="135946240"/>
        <c:crosses val="autoZero"/>
        <c:crossBetween val="between"/>
        <c:majorUnit val="2"/>
        <c:minorUnit val="2"/>
      </c:valAx>
      <c:spPr>
        <a:solidFill>
          <a:schemeClr val="bg1"/>
        </a:solidFill>
        <a:ln w="26958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63" b="1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C98034-5B7F-460F-8B89-3846951A8A52}" type="datetimeFigureOut">
              <a:rPr lang="en-US" smtClean="0"/>
              <a:t>1/12/2023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280E83-B8B8-4A10-846E-992B402EF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702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9575" y="698500"/>
            <a:ext cx="6194425" cy="3484563"/>
          </a:xfrm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1040" y="4415794"/>
            <a:ext cx="5608320" cy="418176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9459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9575" y="698500"/>
            <a:ext cx="6194425" cy="3484563"/>
          </a:xfrm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1040" y="4415794"/>
            <a:ext cx="5608320" cy="418176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defTabSz="928299">
              <a:defRPr/>
            </a:pPr>
            <a:endParaRPr lang="en-US" b="0" i="0" u="none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02286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9575" y="698500"/>
            <a:ext cx="6194425" cy="3484563"/>
          </a:xfrm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1040" y="4415794"/>
            <a:ext cx="5608320" cy="418176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defTabSz="928299">
              <a:defRPr/>
            </a:pPr>
            <a:endParaRPr lang="en-US" b="0" i="0" u="none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4309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9575" y="698500"/>
            <a:ext cx="6194425" cy="3484563"/>
          </a:xfrm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1040" y="4415794"/>
            <a:ext cx="5608320" cy="418176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defTabSz="928299">
              <a:defRPr/>
            </a:pPr>
            <a:endParaRPr lang="en-US" b="0" i="0" u="none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47797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9575" y="698500"/>
            <a:ext cx="6194425" cy="3484563"/>
          </a:xfrm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1040" y="4415794"/>
            <a:ext cx="5608320" cy="418176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defTabSz="928299">
              <a:defRPr/>
            </a:pPr>
            <a:endParaRPr lang="en-US" b="0" i="0" u="none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48640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9575" y="698500"/>
            <a:ext cx="6194425" cy="3484563"/>
          </a:xfrm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1040" y="4415794"/>
            <a:ext cx="5608320" cy="418176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defTabSz="928299">
              <a:defRPr/>
            </a:pPr>
            <a:endParaRPr lang="en-US" b="0" i="0" u="none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84316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9575" y="698500"/>
            <a:ext cx="6194425" cy="3484563"/>
          </a:xfrm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1040" y="4415794"/>
            <a:ext cx="5608320" cy="418176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defTabSz="928299">
              <a:defRPr/>
            </a:pPr>
            <a:endParaRPr lang="en-US" b="0" i="0" u="none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62216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256673" y="5341121"/>
            <a:ext cx="11713464" cy="1240153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>
              <a:solidFill>
                <a:schemeClr val="bg1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256673" y="417095"/>
            <a:ext cx="11713464" cy="4753111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>
              <a:solidFill>
                <a:schemeClr val="bg1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84791" y="1122363"/>
            <a:ext cx="11057860" cy="2078037"/>
          </a:xfrm>
        </p:spPr>
        <p:txBody>
          <a:bodyPr anchor="ctr"/>
          <a:lstStyle>
            <a:lvl1pPr algn="ctr">
              <a:defRPr sz="6000"/>
            </a:lvl1pPr>
          </a:lstStyle>
          <a:p>
            <a:r>
              <a:rPr lang="en-US"/>
              <a:t>Primary title goes here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84791" y="3306727"/>
            <a:ext cx="11057860" cy="1403495"/>
          </a:xfrm>
        </p:spPr>
        <p:txBody>
          <a:bodyPr anchor="ctr">
            <a:normAutofit/>
          </a:bodyPr>
          <a:lstStyle>
            <a:lvl1pPr marL="0" indent="0" algn="ctr">
              <a:buNone/>
              <a:defRPr sz="40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Secondary 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1115744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C70B8FD-4E78-4B35-A716-A5D95B51713B}" type="datetimeFigureOut">
              <a:rPr lang="en-US" smtClean="0"/>
              <a:t>1/12/2023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AFFD04-74A2-44C9-8AFA-777260B00F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745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C70B8FD-4E78-4B35-A716-A5D95B51713B}" type="datetimeFigureOut">
              <a:rPr lang="en-US" smtClean="0"/>
              <a:t>1/12/2023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AFFD04-74A2-44C9-8AFA-777260B00F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409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5" descr="Decorative border lines for left side of slide"/>
          <p:cNvCxnSpPr>
            <a:cxnSpLocks noChangeShapeType="1"/>
          </p:cNvCxnSpPr>
          <p:nvPr userDrawn="1"/>
        </p:nvCxnSpPr>
        <p:spPr bwMode="auto">
          <a:xfrm rot="5400000">
            <a:off x="-2464551" y="2590536"/>
            <a:ext cx="5183188" cy="2116"/>
          </a:xfrm>
          <a:prstGeom prst="straightConnector1">
            <a:avLst/>
          </a:prstGeom>
          <a:noFill/>
          <a:ln w="28575" algn="ctr">
            <a:solidFill>
              <a:srgbClr val="0167BB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" name="Straight Arrow Connector 7" descr="Decorative border lines for left side of slide"/>
          <p:cNvCxnSpPr>
            <a:cxnSpLocks noChangeShapeType="1"/>
          </p:cNvCxnSpPr>
          <p:nvPr userDrawn="1"/>
        </p:nvCxnSpPr>
        <p:spPr bwMode="auto">
          <a:xfrm rot="5400000">
            <a:off x="-2474203" y="2781036"/>
            <a:ext cx="5564188" cy="2117"/>
          </a:xfrm>
          <a:prstGeom prst="straightConnector1">
            <a:avLst/>
          </a:prstGeom>
          <a:noFill/>
          <a:ln w="28575" algn="ctr">
            <a:solidFill>
              <a:srgbClr val="658313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" name="Straight Arrow Connector 8" descr="Decorative border line for top of slide"/>
          <p:cNvCxnSpPr>
            <a:cxnSpLocks noChangeShapeType="1"/>
          </p:cNvCxnSpPr>
          <p:nvPr userDrawn="1"/>
        </p:nvCxnSpPr>
        <p:spPr bwMode="auto">
          <a:xfrm>
            <a:off x="0" y="133350"/>
            <a:ext cx="10363200" cy="1588"/>
          </a:xfrm>
          <a:prstGeom prst="straightConnector1">
            <a:avLst/>
          </a:prstGeom>
          <a:noFill/>
          <a:ln w="28575" algn="ctr">
            <a:solidFill>
              <a:srgbClr val="E4731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20000" dir="5400000" rotWithShape="0">
                    <a:srgbClr val="000000">
                      <a:alpha val="37999"/>
                    </a:srgbClr>
                  </a:outerShdw>
                </a:effectLst>
              </a14:hiddenEffects>
            </a:ext>
          </a:extLst>
        </p:spPr>
      </p:cxn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365760" y="64008"/>
            <a:ext cx="11704320" cy="9144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13" name="Picture 7" descr="Logo-CDPH #1">
            <a:extLst>
              <a:ext uri="{FF2B5EF4-FFF2-40B4-BE49-F238E27FC236}">
                <a16:creationId xmlns:a16="http://schemas.microsoft.com/office/drawing/2014/main" id="{67594F4C-6396-4D4E-9016-68A25A2CDD3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673" y="5887684"/>
            <a:ext cx="860425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ECFC0CDA-7784-4E43-A4D3-1F948158443D}"/>
              </a:ext>
            </a:extLst>
          </p:cNvPr>
          <p:cNvSpPr txBox="1"/>
          <p:nvPr userDrawn="1"/>
        </p:nvSpPr>
        <p:spPr>
          <a:xfrm>
            <a:off x="11719538" y="6483096"/>
            <a:ext cx="3962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fld id="{1F3A2310-57FE-47D4-B4BE-2E16DC4FDCB0}" type="slidenum">
              <a:rPr lang="en-US" sz="1400" smtClean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</a:rPr>
              <a:pPr algn="r"/>
              <a:t>‹#›</a:t>
            </a:fld>
            <a:endParaRPr lang="en-US" sz="1400">
              <a:solidFill>
                <a:schemeClr val="bg1">
                  <a:lumMod val="6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5" name="Rectangle 15">
            <a:extLst>
              <a:ext uri="{FF2B5EF4-FFF2-40B4-BE49-F238E27FC236}">
                <a16:creationId xmlns:a16="http://schemas.microsoft.com/office/drawing/2014/main" id="{582A6C20-15E6-4C97-8E3F-86BC33084870}"/>
              </a:ext>
            </a:extLst>
          </p:cNvPr>
          <p:cNvSpPr txBox="1">
            <a:spLocks noGrp="1" noChangeArrowheads="1"/>
          </p:cNvSpPr>
          <p:nvPr userDrawn="1"/>
        </p:nvSpPr>
        <p:spPr bwMode="auto">
          <a:xfrm>
            <a:off x="0" y="6562725"/>
            <a:ext cx="1546059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defRPr/>
            </a:pPr>
            <a:r>
              <a:rPr lang="en-US" sz="1000" b="1">
                <a:solidFill>
                  <a:srgbClr val="0167BB"/>
                </a:solidFill>
                <a:latin typeface="Arial" charset="0"/>
              </a:rPr>
              <a:t>STD Control Branch</a:t>
            </a:r>
          </a:p>
        </p:txBody>
      </p:sp>
    </p:spTree>
    <p:extLst>
      <p:ext uri="{BB962C8B-B14F-4D97-AF65-F5344CB8AC3E}">
        <p14:creationId xmlns:p14="http://schemas.microsoft.com/office/powerpoint/2010/main" val="3012264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C6A28A0-0ED0-4447-939E-B4E47DED0A26}"/>
              </a:ext>
            </a:extLst>
          </p:cNvPr>
          <p:cNvSpPr txBox="1"/>
          <p:nvPr userDrawn="1"/>
        </p:nvSpPr>
        <p:spPr>
          <a:xfrm>
            <a:off x="11719538" y="6483096"/>
            <a:ext cx="3962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fld id="{1F3A2310-57FE-47D4-B4BE-2E16DC4FDCB0}" type="slidenum">
              <a:rPr lang="en-US" sz="1400" smtClean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</a:rPr>
              <a:pPr algn="r"/>
              <a:t>‹#›</a:t>
            </a:fld>
            <a:endParaRPr lang="en-US" sz="1400">
              <a:solidFill>
                <a:schemeClr val="bg1">
                  <a:lumMod val="6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9" name="Rectangle 15">
            <a:extLst>
              <a:ext uri="{FF2B5EF4-FFF2-40B4-BE49-F238E27FC236}">
                <a16:creationId xmlns:a16="http://schemas.microsoft.com/office/drawing/2014/main" id="{34AB9851-6FDE-4FC8-B2E1-F6357E54FE08}"/>
              </a:ext>
            </a:extLst>
          </p:cNvPr>
          <p:cNvSpPr txBox="1">
            <a:spLocks noGrp="1" noChangeArrowheads="1"/>
          </p:cNvSpPr>
          <p:nvPr userDrawn="1"/>
        </p:nvSpPr>
        <p:spPr bwMode="auto">
          <a:xfrm>
            <a:off x="0" y="6483096"/>
            <a:ext cx="2562225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>
              <a:defRPr/>
            </a:pPr>
            <a:r>
              <a:rPr lang="en-US" sz="1200" b="0">
                <a:solidFill>
                  <a:srgbClr val="0167BB"/>
                </a:solidFill>
                <a:latin typeface="+mn-lt"/>
                <a:cs typeface="Calibri" panose="020F0502020204030204" pitchFamily="34" charset="0"/>
              </a:rPr>
              <a:t>Prepared by CDPH STD Control Branch</a:t>
            </a:r>
          </a:p>
        </p:txBody>
      </p:sp>
    </p:spTree>
    <p:extLst>
      <p:ext uri="{BB962C8B-B14F-4D97-AF65-F5344CB8AC3E}">
        <p14:creationId xmlns:p14="http://schemas.microsoft.com/office/powerpoint/2010/main" val="855945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C70B8FD-4E78-4B35-A716-A5D95B51713B}" type="datetimeFigureOut">
              <a:rPr lang="en-US" smtClean="0"/>
              <a:t>1/12/2023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AFFD04-74A2-44C9-8AFA-777260B00F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787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5935" y="1825625"/>
            <a:ext cx="5583865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199" y="1825625"/>
            <a:ext cx="5587409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F78D088-4A58-45A2-AF91-3B8510ED5601}"/>
              </a:ext>
            </a:extLst>
          </p:cNvPr>
          <p:cNvSpPr txBox="1"/>
          <p:nvPr userDrawn="1"/>
        </p:nvSpPr>
        <p:spPr>
          <a:xfrm>
            <a:off x="11719538" y="6483096"/>
            <a:ext cx="3962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fld id="{1F3A2310-57FE-47D4-B4BE-2E16DC4FDCB0}" type="slidenum">
              <a:rPr lang="en-US" sz="1400" smtClean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</a:rPr>
              <a:pPr algn="r"/>
              <a:t>‹#›</a:t>
            </a:fld>
            <a:endParaRPr lang="en-US" sz="1400">
              <a:solidFill>
                <a:schemeClr val="bg1">
                  <a:lumMod val="6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8" name="Rectangle 15">
            <a:extLst>
              <a:ext uri="{FF2B5EF4-FFF2-40B4-BE49-F238E27FC236}">
                <a16:creationId xmlns:a16="http://schemas.microsoft.com/office/drawing/2014/main" id="{8A11CD92-887F-4DE1-980E-C8F4537B8FAA}"/>
              </a:ext>
            </a:extLst>
          </p:cNvPr>
          <p:cNvSpPr txBox="1">
            <a:spLocks noGrp="1" noChangeArrowheads="1"/>
          </p:cNvSpPr>
          <p:nvPr userDrawn="1"/>
        </p:nvSpPr>
        <p:spPr bwMode="auto">
          <a:xfrm>
            <a:off x="0" y="6483096"/>
            <a:ext cx="256032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>
              <a:defRPr/>
            </a:pPr>
            <a:r>
              <a:rPr lang="en-US" sz="1200" b="0">
                <a:solidFill>
                  <a:srgbClr val="0167BB"/>
                </a:solidFill>
                <a:latin typeface="+mn-lt"/>
                <a:cs typeface="Calibri" panose="020F0502020204030204" pitchFamily="34" charset="0"/>
              </a:rPr>
              <a:t>Prepared by CDPH STD Control Branch</a:t>
            </a:r>
          </a:p>
        </p:txBody>
      </p:sp>
    </p:spTree>
    <p:extLst>
      <p:ext uri="{BB962C8B-B14F-4D97-AF65-F5344CB8AC3E}">
        <p14:creationId xmlns:p14="http://schemas.microsoft.com/office/powerpoint/2010/main" val="2748523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AE67BCB-706C-45F9-9AE3-3910D3E7ED80}"/>
              </a:ext>
            </a:extLst>
          </p:cNvPr>
          <p:cNvSpPr txBox="1"/>
          <p:nvPr userDrawn="1"/>
        </p:nvSpPr>
        <p:spPr>
          <a:xfrm>
            <a:off x="11719538" y="6483096"/>
            <a:ext cx="3962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fld id="{1F3A2310-57FE-47D4-B4BE-2E16DC4FDCB0}" type="slidenum">
              <a:rPr lang="en-US" sz="1400" smtClean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</a:rPr>
              <a:pPr algn="r"/>
              <a:t>‹#›</a:t>
            </a:fld>
            <a:endParaRPr lang="en-US" sz="1400">
              <a:solidFill>
                <a:schemeClr val="bg1">
                  <a:lumMod val="6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6" name="Rectangle 15">
            <a:extLst>
              <a:ext uri="{FF2B5EF4-FFF2-40B4-BE49-F238E27FC236}">
                <a16:creationId xmlns:a16="http://schemas.microsoft.com/office/drawing/2014/main" id="{71C04260-9FE6-4EC4-9566-8622A6B99FAB}"/>
              </a:ext>
            </a:extLst>
          </p:cNvPr>
          <p:cNvSpPr txBox="1">
            <a:spLocks noGrp="1" noChangeArrowheads="1"/>
          </p:cNvSpPr>
          <p:nvPr userDrawn="1"/>
        </p:nvSpPr>
        <p:spPr bwMode="auto">
          <a:xfrm>
            <a:off x="0" y="6483096"/>
            <a:ext cx="256032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>
              <a:defRPr/>
            </a:pPr>
            <a:r>
              <a:rPr lang="en-US" sz="1200" b="0">
                <a:solidFill>
                  <a:srgbClr val="0167BB"/>
                </a:solidFill>
                <a:latin typeface="+mn-lt"/>
                <a:cs typeface="Calibri" panose="020F0502020204030204" pitchFamily="34" charset="0"/>
              </a:rPr>
              <a:t>Prepared by CDPH STD Control Branch</a:t>
            </a:r>
          </a:p>
        </p:txBody>
      </p:sp>
    </p:spTree>
    <p:extLst>
      <p:ext uri="{BB962C8B-B14F-4D97-AF65-F5344CB8AC3E}">
        <p14:creationId xmlns:p14="http://schemas.microsoft.com/office/powerpoint/2010/main" val="2404025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C70B8FD-4E78-4B35-A716-A5D95B51713B}" type="datetimeFigureOut">
              <a:rPr lang="en-US" smtClean="0"/>
              <a:t>1/12/2023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AFFD04-74A2-44C9-8AFA-777260B00F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283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b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/>
          <p:cNvSpPr/>
          <p:nvPr userDrawn="1"/>
        </p:nvSpPr>
        <p:spPr>
          <a:xfrm>
            <a:off x="1844937" y="503351"/>
            <a:ext cx="822960" cy="819288"/>
          </a:xfrm>
          <a:prstGeom prst="ellipse">
            <a:avLst/>
          </a:prstGeom>
          <a:solidFill>
            <a:srgbClr val="C46C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0631" y="406079"/>
            <a:ext cx="11710737" cy="1016850"/>
          </a:xfrm>
        </p:spPr>
        <p:txBody>
          <a:bodyPr>
            <a:normAutofit/>
          </a:bodyPr>
          <a:lstStyle>
            <a:lvl1pPr algn="l">
              <a:defRPr sz="3600" b="1" i="0" baseline="0">
                <a:latin typeface="+mn-lt"/>
              </a:defRPr>
            </a:lvl1pPr>
          </a:lstStyle>
          <a:p>
            <a:r>
              <a:rPr lang="en-US"/>
              <a:t>Criteria  d)1  : The rest of the text here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C70B8FD-4E78-4B35-A716-A5D95B51713B}" type="datetimeFigureOut">
              <a:rPr lang="en-US" smtClean="0"/>
              <a:t>1/12/2023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AFFD04-74A2-44C9-8AFA-777260B00F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4439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bb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C70B8FD-4E78-4B35-A716-A5D95B51713B}" type="datetimeFigureOut">
              <a:rPr lang="en-US" smtClean="0"/>
              <a:t>1/12/2023</a:t>
            </a:fld>
            <a:endParaRPr lang="en-US"/>
          </a:p>
        </p:txBody>
      </p:sp>
      <p:sp>
        <p:nvSpPr>
          <p:cNvPr id="1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AFFD04-74A2-44C9-8AFA-777260B00FD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 userDrawn="1"/>
        </p:nvSpPr>
        <p:spPr>
          <a:xfrm>
            <a:off x="3091203" y="523356"/>
            <a:ext cx="822960" cy="819288"/>
          </a:xfrm>
          <a:prstGeom prst="ellipse">
            <a:avLst/>
          </a:prstGeom>
          <a:solidFill>
            <a:srgbClr val="C46C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Requirement  1)  : Text here </a:t>
            </a:r>
          </a:p>
        </p:txBody>
      </p:sp>
    </p:spTree>
    <p:extLst>
      <p:ext uri="{BB962C8B-B14F-4D97-AF65-F5344CB8AC3E}">
        <p14:creationId xmlns:p14="http://schemas.microsoft.com/office/powerpoint/2010/main" val="548530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C70B8FD-4E78-4B35-A716-A5D95B51713B}" type="datetimeFigureOut">
              <a:rPr lang="en-US" smtClean="0"/>
              <a:t>1/12/2023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AFFD04-74A2-44C9-8AFA-777260B00F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291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256674" y="417096"/>
            <a:ext cx="11710736" cy="101685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4000">
              <a:solidFill>
                <a:schemeClr val="bg1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6673" y="417096"/>
            <a:ext cx="11710737" cy="10168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4670" y="1546245"/>
            <a:ext cx="11387470" cy="46307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256673" y="176460"/>
            <a:ext cx="3710416" cy="128336"/>
          </a:xfrm>
          <a:prstGeom prst="rect">
            <a:avLst/>
          </a:prstGeom>
          <a:solidFill>
            <a:srgbClr val="4F25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8166295" y="176460"/>
            <a:ext cx="3801114" cy="128337"/>
          </a:xfrm>
          <a:prstGeom prst="rect">
            <a:avLst/>
          </a:prstGeom>
          <a:solidFill>
            <a:srgbClr val="C44A0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4149969" y="176460"/>
            <a:ext cx="3833446" cy="128337"/>
          </a:xfrm>
          <a:prstGeom prst="rect">
            <a:avLst/>
          </a:prstGeom>
          <a:solidFill>
            <a:srgbClr val="06819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162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"/>
          <p:cNvSpPr>
            <a:spLocks noGrp="1"/>
          </p:cNvSpPr>
          <p:nvPr>
            <p:ph type="ctrTitle"/>
          </p:nvPr>
        </p:nvSpPr>
        <p:spPr>
          <a:xfrm>
            <a:off x="841248" y="2130426"/>
            <a:ext cx="10515600" cy="1470025"/>
          </a:xfrm>
        </p:spPr>
        <p:txBody>
          <a:bodyPr>
            <a:noAutofit/>
          </a:bodyPr>
          <a:lstStyle/>
          <a:p>
            <a:r>
              <a:rPr lang="fr-FR" dirty="0" err="1">
                <a:latin typeface="+mj-lt"/>
              </a:rPr>
              <a:t>Gonococcal</a:t>
            </a:r>
            <a:r>
              <a:rPr lang="fr-FR" dirty="0">
                <a:latin typeface="+mj-lt"/>
              </a:rPr>
              <a:t> </a:t>
            </a:r>
            <a:r>
              <a:rPr lang="fr-FR" dirty="0" err="1">
                <a:latin typeface="+mj-lt"/>
              </a:rPr>
              <a:t>Isolate</a:t>
            </a:r>
            <a:r>
              <a:rPr lang="fr-FR" dirty="0">
                <a:latin typeface="+mj-lt"/>
              </a:rPr>
              <a:t> Surveillance Project (GISP)</a:t>
            </a:r>
            <a:endParaRPr lang="en-US" dirty="0">
              <a:latin typeface="+mj-lt"/>
            </a:endParaRPr>
          </a:p>
        </p:txBody>
      </p:sp>
      <p:sp>
        <p:nvSpPr>
          <p:cNvPr id="4" name="Report Name">
            <a:extLst>
              <a:ext uri="{FF2B5EF4-FFF2-40B4-BE49-F238E27FC236}">
                <a16:creationId xmlns:a16="http://schemas.microsoft.com/office/drawing/2014/main" id="{1734E325-D4CD-47F3-A941-BCCB713A9EB7}"/>
              </a:ext>
            </a:extLst>
          </p:cNvPr>
          <p:cNvSpPr txBox="1">
            <a:spLocks/>
          </p:cNvSpPr>
          <p:nvPr/>
        </p:nvSpPr>
        <p:spPr bwMode="auto">
          <a:xfrm>
            <a:off x="258626" y="6172857"/>
            <a:ext cx="3472543" cy="4396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1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w Cen MT"/>
                <a:ea typeface="+mj-ea"/>
                <a:cs typeface="+mj-cs"/>
              </a:rPr>
              <a:t>California STD Surveillance 2020</a:t>
            </a:r>
          </a:p>
        </p:txBody>
      </p:sp>
    </p:spTree>
    <p:extLst>
      <p:ext uri="{BB962C8B-B14F-4D97-AF65-F5344CB8AC3E}">
        <p14:creationId xmlns:p14="http://schemas.microsoft.com/office/powerpoint/2010/main" val="16585197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TItle"/>
          <p:cNvSpPr>
            <a:spLocks noGrp="1" noChangeArrowheads="1"/>
          </p:cNvSpPr>
          <p:nvPr>
            <p:ph type="title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/>
          <a:p>
            <a:r>
              <a:rPr lang="en-US" sz="2500" b="0">
                <a:latin typeface="+mj-lt"/>
              </a:rPr>
              <a:t>Gonococcal Isolate Surveillance Project (GISP), Percent of </a:t>
            </a:r>
            <a:r>
              <a:rPr lang="en-US" sz="2500" b="0" i="1">
                <a:latin typeface="+mj-lt"/>
              </a:rPr>
              <a:t>Neisseria Gonorrhoeae</a:t>
            </a:r>
            <a:r>
              <a:rPr lang="en-US" sz="2500" b="0">
                <a:latin typeface="+mj-lt"/>
              </a:rPr>
              <a:t> Isolates Obtained from Men who Have Sex with Men* in California GISP STD Clinic Sites, </a:t>
            </a:r>
            <a:br>
              <a:rPr lang="en-US" sz="2500" b="0">
                <a:latin typeface="+mj-lt"/>
              </a:rPr>
            </a:br>
            <a:r>
              <a:rPr lang="en-US" sz="2500" b="0">
                <a:latin typeface="+mj-lt"/>
              </a:rPr>
              <a:t>1992–2020</a:t>
            </a:r>
          </a:p>
        </p:txBody>
      </p:sp>
      <p:graphicFrame>
        <p:nvGraphicFramePr>
          <p:cNvPr id="2" name="Graph" descr="1992-2020 trendline graph of percent of GISP isolates from MSM in 5 STD clinics&#10;•  Long Beach percents ranged from 5.4% in 1992 to 53.6% in 2007&#10;•  Los Angeles percents ranged from 41.6% in 2003 to 60.5% in 2020&#10;•  Orange percents ranged from 5.8% in 1992 to 56.5% in 2020&#10;•  San Diego percents ranged from 7.5% in 1992 to 64.1% in 2020&#10;•  San Francisco percents ranged from 25.8% in 1992 to 67.3% in 2019&#10;&#10;Long Beach ended participation in 2007 and San Francisco ended participation in 2019&#10;"/>
          <p:cNvGraphicFramePr>
            <a:graphicFrameLocks noGrp="1" noChangeAspect="1"/>
          </p:cNvGraphicFramePr>
          <p:nvPr>
            <p:ph idx="1"/>
          </p:nvPr>
        </p:nvGraphicFramePr>
        <p:xfrm>
          <a:off x="414338" y="1463040"/>
          <a:ext cx="11387137" cy="45248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Notes">
            <a:extLst>
              <a:ext uri="{FF2B5EF4-FFF2-40B4-BE49-F238E27FC236}">
                <a16:creationId xmlns:a16="http://schemas.microsoft.com/office/drawing/2014/main" id="{AA720680-E7EE-4460-B67C-24072406B4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25053" y="5963816"/>
            <a:ext cx="9300410" cy="4714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508000" algn="l"/>
              </a:tabLst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tabLst>
                <a:tab pos="508000" algn="l"/>
              </a:tabLst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tabLst>
                <a:tab pos="508000" algn="l"/>
              </a:tabLst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tabLst>
                <a:tab pos="508000" algn="l"/>
              </a:tabLst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tabLst>
                <a:tab pos="508000" algn="l"/>
              </a:tabLst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</a:tabLs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</a:tabLs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</a:tabLs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</a:tabLs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>
                <a:tab pos="508000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* Includes men who have sex with men only and men who have sex with men and women.</a:t>
            </a:r>
          </a:p>
          <a:p>
            <a:pPr marL="396875" marR="0" lvl="0" indent="-39687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>
                <a:tab pos="396875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STD Clinic Sites: Long Beach (ended participation in 2007), Los Angeles (added in 2003), Orange, San Diego, San Francisco (discontinued in 9/2019)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Arial" pitchFamily="34" charset="0"/>
            </a:endParaRPr>
          </a:p>
        </p:txBody>
      </p:sp>
      <p:sp>
        <p:nvSpPr>
          <p:cNvPr id="7" name="Footer">
            <a:extLst>
              <a:ext uri="{FF2B5EF4-FFF2-40B4-BE49-F238E27FC236}">
                <a16:creationId xmlns:a16="http://schemas.microsoft.com/office/drawing/2014/main" id="{95CC1ED2-448D-4BEF-96F1-FCF7857827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2424702" y="6483096"/>
            <a:ext cx="1371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167BB"/>
                </a:solidFill>
                <a:effectLst/>
                <a:uLnTx/>
                <a:uFillTx/>
                <a:latin typeface="Tw Cen MT"/>
                <a:ea typeface="+mn-ea"/>
                <a:cs typeface="Calibri" panose="020F0502020204030204" pitchFamily="34" charset="0"/>
              </a:rPr>
              <a:t>(Revised 04/2022)</a:t>
            </a:r>
          </a:p>
        </p:txBody>
      </p:sp>
    </p:spTree>
    <p:extLst>
      <p:ext uri="{BB962C8B-B14F-4D97-AF65-F5344CB8AC3E}">
        <p14:creationId xmlns:p14="http://schemas.microsoft.com/office/powerpoint/2010/main" val="17343540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TItle"/>
          <p:cNvSpPr>
            <a:spLocks noGrp="1" noChangeArrowheads="1"/>
          </p:cNvSpPr>
          <p:nvPr>
            <p:ph type="title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/>
          <a:p>
            <a:r>
              <a:rPr lang="en-US" sz="2500" b="0"/>
              <a:t>Gonococcal Isolate Surveillance Project (GISP), Percent of </a:t>
            </a:r>
            <a:r>
              <a:rPr lang="en-US" sz="2500" b="0" i="1"/>
              <a:t>Neisseria Gonorrhoeae</a:t>
            </a:r>
            <a:r>
              <a:rPr lang="en-US" sz="2500" b="0"/>
              <a:t> Isolates with Decreased Susceptibility or Resistance to Ciprofloxacin in California GISP STD Clinic Sites, 1992–2020</a:t>
            </a:r>
          </a:p>
        </p:txBody>
      </p:sp>
      <p:graphicFrame>
        <p:nvGraphicFramePr>
          <p:cNvPr id="2" name="Graph" descr="1992-2020 trendline graph of percent of GISP isolates with decreased susceptibility or resistance to ciprofloxacin&#10;•  Resistant percents ranged from 0.0% in 1992 to 46.2% in 2020&#10;•  Decreased Susceptibility percents ranged from 0.5% in 1992 to 3.4% in 2020"/>
          <p:cNvGraphicFramePr>
            <a:graphicFrameLocks noGrp="1" noChangeAspect="1"/>
          </p:cNvGraphicFramePr>
          <p:nvPr>
            <p:ph idx="1"/>
          </p:nvPr>
        </p:nvGraphicFramePr>
        <p:xfrm>
          <a:off x="414338" y="1463041"/>
          <a:ext cx="11387137" cy="448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Notes">
            <a:extLst>
              <a:ext uri="{FF2B5EF4-FFF2-40B4-BE49-F238E27FC236}">
                <a16:creationId xmlns:a16="http://schemas.microsoft.com/office/drawing/2014/main" id="{6E45F723-BC98-4A24-81BF-13FFECEA1D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0653" y="5943600"/>
            <a:ext cx="10238874" cy="6591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tabLst>
                <a:tab pos="1485900" algn="r"/>
                <a:tab pos="1611313" algn="l"/>
              </a:tabLst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tabLst>
                <a:tab pos="1485900" algn="r"/>
                <a:tab pos="1611313" algn="l"/>
              </a:tabLst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tabLst>
                <a:tab pos="1485900" algn="r"/>
                <a:tab pos="1611313" algn="l"/>
              </a:tabLst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tabLst>
                <a:tab pos="1485900" algn="r"/>
                <a:tab pos="1611313" algn="l"/>
              </a:tabLst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tabLst>
                <a:tab pos="1485900" algn="r"/>
                <a:tab pos="1611313" algn="l"/>
              </a:tabLst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485900" algn="r"/>
                <a:tab pos="1611313" algn="l"/>
              </a:tabLs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485900" algn="r"/>
                <a:tab pos="1611313" algn="l"/>
              </a:tabLs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485900" algn="r"/>
                <a:tab pos="1611313" algn="l"/>
              </a:tabLs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485900" algn="r"/>
                <a:tab pos="1611313" algn="l"/>
              </a:tabLs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1597025" marR="0" lvl="0" indent="-159702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"/>
              </a:spcAft>
              <a:buClrTx/>
              <a:buSzTx/>
              <a:buFontTx/>
              <a:buNone/>
              <a:tabLst>
                <a:tab pos="1485900" algn="r"/>
                <a:tab pos="1611313" algn="l"/>
              </a:tabLst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	Note:	Resistant isolates have minimum inhibitory concentrations (MICs) </a:t>
            </a: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Arial" pitchFamily="34" charset="0"/>
              </a:rPr>
              <a:t>≥ 1 </a:t>
            </a:r>
            <a:r>
              <a:rPr kumimoji="0" lang="en-US" sz="12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Arial" pitchFamily="34" charset="0"/>
              </a:rPr>
              <a:t>μg</a:t>
            </a: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Arial" pitchFamily="34" charset="0"/>
              </a:rPr>
              <a:t> ciprofloxacin/</a:t>
            </a:r>
            <a:r>
              <a:rPr kumimoji="0" lang="en-US" sz="12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Arial" pitchFamily="34" charset="0"/>
              </a:rPr>
              <a:t>mL.</a:t>
            </a: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Arial" pitchFamily="34" charset="0"/>
              </a:rPr>
              <a:t>  Isolates with decreased susceptibility have MICs of 0.125 – 0.5 </a:t>
            </a:r>
            <a:r>
              <a:rPr kumimoji="0" lang="en-US" sz="12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Arial" pitchFamily="34" charset="0"/>
              </a:rPr>
              <a:t>μg</a:t>
            </a: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Arial" pitchFamily="34" charset="0"/>
              </a:rPr>
              <a:t> ciprofloxacin/</a:t>
            </a:r>
            <a:r>
              <a:rPr kumimoji="0" lang="en-US" sz="12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Arial" pitchFamily="34" charset="0"/>
              </a:rPr>
              <a:t>mL.</a:t>
            </a: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Arial" pitchFamily="34" charset="0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"/>
              </a:spcAft>
              <a:buClrTx/>
              <a:buSzTx/>
              <a:buFontTx/>
              <a:buNone/>
              <a:tabLst>
                <a:tab pos="1485900" algn="r"/>
                <a:tab pos="1611313" algn="l"/>
              </a:tabLst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Arial" pitchFamily="34" charset="0"/>
              </a:rPr>
              <a:t>   	</a:t>
            </a: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STD Clinic Sites:	Long Beach (ended participation in 2007), Los Angeles (added in 2003), Orange, San Diego, San Francisco (discontinued in 9/2019)</a:t>
            </a:r>
          </a:p>
        </p:txBody>
      </p:sp>
      <p:sp>
        <p:nvSpPr>
          <p:cNvPr id="6" name="Footer">
            <a:extLst>
              <a:ext uri="{FF2B5EF4-FFF2-40B4-BE49-F238E27FC236}">
                <a16:creationId xmlns:a16="http://schemas.microsoft.com/office/drawing/2014/main" id="{07E51A8A-2969-48E6-BAB7-BBD8FFD91D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2424702" y="6483096"/>
            <a:ext cx="1371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167BB"/>
                </a:solidFill>
                <a:effectLst/>
                <a:uLnTx/>
                <a:uFillTx/>
                <a:latin typeface="Tw Cen MT"/>
                <a:ea typeface="+mn-ea"/>
                <a:cs typeface="Calibri" panose="020F0502020204030204" pitchFamily="34" charset="0"/>
              </a:rPr>
              <a:t>(Revised 04/2022)</a:t>
            </a:r>
          </a:p>
        </p:txBody>
      </p:sp>
    </p:spTree>
    <p:extLst>
      <p:ext uri="{BB962C8B-B14F-4D97-AF65-F5344CB8AC3E}">
        <p14:creationId xmlns:p14="http://schemas.microsoft.com/office/powerpoint/2010/main" val="33708117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TItle"/>
          <p:cNvSpPr>
            <a:spLocks noGrp="1" noChangeArrowheads="1"/>
          </p:cNvSpPr>
          <p:nvPr>
            <p:ph type="title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/>
          <a:p>
            <a:r>
              <a:rPr lang="en-US" sz="2500" b="0"/>
              <a:t>Gonococcal Isolate Surveillance Project (GISP), Percent of </a:t>
            </a:r>
            <a:r>
              <a:rPr lang="en-US" sz="2500" b="0" i="1"/>
              <a:t>Neisseria Gonorrhoeae</a:t>
            </a:r>
            <a:r>
              <a:rPr lang="en-US" sz="2500" b="0"/>
              <a:t> Isolates with CDC "Alert" Values for Azithromycin in California GISP STD Clinic Sites, 1992–2020</a:t>
            </a:r>
          </a:p>
        </p:txBody>
      </p:sp>
      <p:graphicFrame>
        <p:nvGraphicFramePr>
          <p:cNvPr id="2" name="Graph" descr="1992-2020 trendline graph of percent of GISP isolates with CDC alert values for azithromycin &#10;•  Percents ranged from 0.0% in 1992 to 9.31% in 2020"/>
          <p:cNvGraphicFramePr>
            <a:graphicFrameLocks noGrp="1" noChangeAspect="1"/>
          </p:cNvGraphicFramePr>
          <p:nvPr>
            <p:ph idx="1"/>
          </p:nvPr>
        </p:nvGraphicFramePr>
        <p:xfrm>
          <a:off x="414338" y="1463041"/>
          <a:ext cx="11387137" cy="42344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Notes">
            <a:extLst>
              <a:ext uri="{FF2B5EF4-FFF2-40B4-BE49-F238E27FC236}">
                <a16:creationId xmlns:a16="http://schemas.microsoft.com/office/drawing/2014/main" id="{6E45F723-BC98-4A24-81BF-13FFECEA1D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0653" y="5760720"/>
            <a:ext cx="10238874" cy="6591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tabLst>
                <a:tab pos="1485900" algn="r"/>
                <a:tab pos="1611313" algn="l"/>
              </a:tabLst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tabLst>
                <a:tab pos="1485900" algn="r"/>
                <a:tab pos="1611313" algn="l"/>
              </a:tabLst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tabLst>
                <a:tab pos="1485900" algn="r"/>
                <a:tab pos="1611313" algn="l"/>
              </a:tabLst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tabLst>
                <a:tab pos="1485900" algn="r"/>
                <a:tab pos="1611313" algn="l"/>
              </a:tabLst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tabLst>
                <a:tab pos="1485900" algn="r"/>
                <a:tab pos="1611313" algn="l"/>
              </a:tabLst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485900" algn="r"/>
                <a:tab pos="1611313" algn="l"/>
              </a:tabLs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485900" algn="r"/>
                <a:tab pos="1611313" algn="l"/>
              </a:tabLs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485900" algn="r"/>
                <a:tab pos="1611313" algn="l"/>
              </a:tabLs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485900" algn="r"/>
                <a:tab pos="1611313" algn="l"/>
              </a:tabLs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1597025" marR="0" lvl="0" indent="-159702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"/>
              </a:spcAft>
              <a:buClrTx/>
              <a:buSzTx/>
              <a:buFontTx/>
              <a:buNone/>
              <a:tabLst>
                <a:tab pos="1485900" algn="r"/>
                <a:tab pos="1611313" algn="l"/>
              </a:tabLst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	Note:	“Alert” values are set by CDC as markers to look at possible decreased susceptibility.  Azithromycin alerts have minimum inhibitory concentrations (MICs) ≥ 2.0 </a:t>
            </a:r>
            <a:r>
              <a:rPr kumimoji="0" lang="en-US" sz="12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μg</a:t>
            </a: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/</a:t>
            </a:r>
            <a:r>
              <a:rPr kumimoji="0" lang="en-US" sz="12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mL.</a:t>
            </a: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  No data before 1992.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"/>
              </a:spcAft>
              <a:buClrTx/>
              <a:buSzTx/>
              <a:buFontTx/>
              <a:buNone/>
              <a:tabLst>
                <a:tab pos="1485900" algn="r"/>
                <a:tab pos="1611313" algn="l"/>
              </a:tabLst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Arial" pitchFamily="34" charset="0"/>
              </a:rPr>
              <a:t>   	</a:t>
            </a: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STD Clinic Sites:	Long Beach (ended participation in 2007), Los Angeles (added in 2003), Orange, San Diego, San Francisco (discontinued in 9/2019)</a:t>
            </a:r>
          </a:p>
        </p:txBody>
      </p:sp>
      <p:sp>
        <p:nvSpPr>
          <p:cNvPr id="6" name="Footer">
            <a:extLst>
              <a:ext uri="{FF2B5EF4-FFF2-40B4-BE49-F238E27FC236}">
                <a16:creationId xmlns:a16="http://schemas.microsoft.com/office/drawing/2014/main" id="{095102BC-4926-437E-BFDB-93EAD3393F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2424702" y="6483096"/>
            <a:ext cx="1371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167BB"/>
                </a:solidFill>
                <a:effectLst/>
                <a:uLnTx/>
                <a:uFillTx/>
                <a:latin typeface="Tw Cen MT"/>
                <a:ea typeface="+mn-ea"/>
                <a:cs typeface="Calibri" panose="020F0502020204030204" pitchFamily="34" charset="0"/>
              </a:rPr>
              <a:t>(Revised 04/2022)</a:t>
            </a:r>
          </a:p>
        </p:txBody>
      </p:sp>
    </p:spTree>
    <p:extLst>
      <p:ext uri="{BB962C8B-B14F-4D97-AF65-F5344CB8AC3E}">
        <p14:creationId xmlns:p14="http://schemas.microsoft.com/office/powerpoint/2010/main" val="27359428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TItle"/>
          <p:cNvSpPr>
            <a:spLocks noGrp="1" noChangeArrowheads="1"/>
          </p:cNvSpPr>
          <p:nvPr>
            <p:ph type="title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/>
          <a:p>
            <a:r>
              <a:rPr lang="en-US" sz="2500" b="0"/>
              <a:t>Gonococcal Isolate Surveillance Project (GISP), Percent of </a:t>
            </a:r>
            <a:r>
              <a:rPr lang="en-US" sz="2500" b="0" i="1"/>
              <a:t>Neisseria Gonorrhoeae </a:t>
            </a:r>
            <a:r>
              <a:rPr lang="en-US" sz="2500" b="0"/>
              <a:t>Isolates with CDC "Alert" Values for Azithromycin, by Sexual Orientation, in California GISP STD Clinic Sites, 1992–2020</a:t>
            </a:r>
          </a:p>
        </p:txBody>
      </p:sp>
      <p:graphicFrame>
        <p:nvGraphicFramePr>
          <p:cNvPr id="2" name="Graph MSM" descr="1992-2020 trendline graph of percent of GISP isolates with CDC alert values for azithromycin among MSM/MSM&amp;W&#10;•  Percents ranged from 0.0% in 1992 to 12.33% in 2020&#10;"/>
          <p:cNvGraphicFramePr>
            <a:graphicFrameLocks noGrp="1" noChangeAspect="1"/>
          </p:cNvGraphicFramePr>
          <p:nvPr>
            <p:ph idx="1"/>
          </p:nvPr>
        </p:nvGraphicFramePr>
        <p:xfrm>
          <a:off x="414338" y="1463041"/>
          <a:ext cx="11387137" cy="23750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Graph MSW" descr="1992-2020 trendline graph of percent of GISP isolates with CDC alert values for azithromycin among MSW&#10;•  Percents ranged from 0.0% in 1992 to 3.13% in 2020&#10;">
            <a:extLst>
              <a:ext uri="{FF2B5EF4-FFF2-40B4-BE49-F238E27FC236}">
                <a16:creationId xmlns:a16="http://schemas.microsoft.com/office/drawing/2014/main" id="{DBA4F49C-DF96-4703-AF5C-79426970BFD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1480" y="3749040"/>
          <a:ext cx="11387137" cy="23750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Notes">
            <a:extLst>
              <a:ext uri="{FF2B5EF4-FFF2-40B4-BE49-F238E27FC236}">
                <a16:creationId xmlns:a16="http://schemas.microsoft.com/office/drawing/2014/main" id="{6E45F723-BC98-4A24-81BF-13FFECEA1D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2390" y="6064940"/>
            <a:ext cx="9541042" cy="4744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tabLst>
                <a:tab pos="1485900" algn="r"/>
                <a:tab pos="1611313" algn="l"/>
              </a:tabLst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tabLst>
                <a:tab pos="1485900" algn="r"/>
                <a:tab pos="1611313" algn="l"/>
              </a:tabLst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tabLst>
                <a:tab pos="1485900" algn="r"/>
                <a:tab pos="1611313" algn="l"/>
              </a:tabLst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tabLst>
                <a:tab pos="1485900" algn="r"/>
                <a:tab pos="1611313" algn="l"/>
              </a:tabLst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tabLst>
                <a:tab pos="1485900" algn="r"/>
                <a:tab pos="1611313" algn="l"/>
              </a:tabLst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485900" algn="r"/>
                <a:tab pos="1611313" algn="l"/>
              </a:tabLs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485900" algn="r"/>
                <a:tab pos="1611313" algn="l"/>
              </a:tabLs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485900" algn="r"/>
                <a:tab pos="1611313" algn="l"/>
              </a:tabLs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485900" algn="r"/>
                <a:tab pos="1611313" algn="l"/>
              </a:tabLs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1597025" marR="0" lvl="0" indent="-159702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"/>
              </a:spcAft>
              <a:buClrTx/>
              <a:buSzTx/>
              <a:buFontTx/>
              <a:buNone/>
              <a:tabLst>
                <a:tab pos="1485900" algn="r"/>
                <a:tab pos="1611313" algn="l"/>
              </a:tabLst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† 	MSM = Men who have sex with men only; MSM&amp;W = Men who have sex with men and women; MSW = Men who have sex with women only</a:t>
            </a:r>
          </a:p>
          <a:p>
            <a:pPr marL="1597025" marR="0" lvl="0" indent="-159702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"/>
              </a:spcAft>
              <a:buClrTx/>
              <a:buSzTx/>
              <a:buFontTx/>
              <a:buNone/>
              <a:tabLst>
                <a:tab pos="1485900" algn="r"/>
                <a:tab pos="1611313" algn="l"/>
              </a:tabLst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STD Clinic Sites:	  Long Beach (ended participation in 2007), Los Angeles (added in 2003), Orange, San Diego, San Francisco (discontinued in 9/2019)</a:t>
            </a:r>
          </a:p>
        </p:txBody>
      </p:sp>
      <p:sp>
        <p:nvSpPr>
          <p:cNvPr id="7" name="Footer">
            <a:extLst>
              <a:ext uri="{FF2B5EF4-FFF2-40B4-BE49-F238E27FC236}">
                <a16:creationId xmlns:a16="http://schemas.microsoft.com/office/drawing/2014/main" id="{68675B04-E668-42DC-B082-FE88D589C4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2424702" y="6483096"/>
            <a:ext cx="1371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167BB"/>
                </a:solidFill>
                <a:effectLst/>
                <a:uLnTx/>
                <a:uFillTx/>
                <a:latin typeface="Tw Cen MT"/>
                <a:ea typeface="+mn-ea"/>
                <a:cs typeface="Calibri" panose="020F0502020204030204" pitchFamily="34" charset="0"/>
              </a:rPr>
              <a:t>(Revised 04/2022)</a:t>
            </a:r>
          </a:p>
        </p:txBody>
      </p:sp>
    </p:spTree>
    <p:extLst>
      <p:ext uri="{BB962C8B-B14F-4D97-AF65-F5344CB8AC3E}">
        <p14:creationId xmlns:p14="http://schemas.microsoft.com/office/powerpoint/2010/main" val="12992588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TItle"/>
          <p:cNvSpPr>
            <a:spLocks noGrp="1" noChangeArrowheads="1"/>
          </p:cNvSpPr>
          <p:nvPr>
            <p:ph type="title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/>
          <a:p>
            <a:r>
              <a:rPr lang="en-US" sz="2500" b="0"/>
              <a:t>Gonococcal Isolate Surveillance Project (GISP), Percent of </a:t>
            </a:r>
            <a:r>
              <a:rPr lang="en-US" sz="2500" b="0" i="1"/>
              <a:t>Neisseria Gonorrhoeae</a:t>
            </a:r>
            <a:r>
              <a:rPr lang="en-US" sz="2500" b="0"/>
              <a:t> Isolates with CDC "Alert" Values for Selected Cephalosporins in California GISP STD Clinic Sites, 1992–2020</a:t>
            </a:r>
          </a:p>
        </p:txBody>
      </p:sp>
      <p:graphicFrame>
        <p:nvGraphicFramePr>
          <p:cNvPr id="2" name="Graph" descr="1992-2020 trendline graph of percent of GISP isolates with CDC alert values for selected cephalosporins&#10;•  Ceftriaxone percents started at 0.1% in 1992 then continually increased and decreased over time to 0% in 2020&#10;•  Cefixime percents started at 1.6% in 1992 then continually increased and decreased over time to 0% in 2020"/>
          <p:cNvGraphicFramePr>
            <a:graphicFrameLocks noGrp="1" noChangeAspect="1"/>
          </p:cNvGraphicFramePr>
          <p:nvPr>
            <p:ph idx="1"/>
          </p:nvPr>
        </p:nvGraphicFramePr>
        <p:xfrm>
          <a:off x="414338" y="1463041"/>
          <a:ext cx="11387137" cy="43241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Notes">
            <a:extLst>
              <a:ext uri="{FF2B5EF4-FFF2-40B4-BE49-F238E27FC236}">
                <a16:creationId xmlns:a16="http://schemas.microsoft.com/office/drawing/2014/main" id="{6E45F723-BC98-4A24-81BF-13FFECEA1D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0653" y="5669280"/>
            <a:ext cx="10238874" cy="8566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tabLst>
                <a:tab pos="1485900" algn="r"/>
                <a:tab pos="1611313" algn="l"/>
              </a:tabLst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tabLst>
                <a:tab pos="1485900" algn="r"/>
                <a:tab pos="1611313" algn="l"/>
              </a:tabLst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tabLst>
                <a:tab pos="1485900" algn="r"/>
                <a:tab pos="1611313" algn="l"/>
              </a:tabLst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tabLst>
                <a:tab pos="1485900" algn="r"/>
                <a:tab pos="1611313" algn="l"/>
              </a:tabLst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tabLst>
                <a:tab pos="1485900" algn="r"/>
                <a:tab pos="1611313" algn="l"/>
              </a:tabLst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485900" algn="r"/>
                <a:tab pos="1611313" algn="l"/>
              </a:tabLs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485900" algn="r"/>
                <a:tab pos="1611313" algn="l"/>
              </a:tabLs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485900" algn="r"/>
                <a:tab pos="1611313" algn="l"/>
              </a:tabLs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485900" algn="r"/>
                <a:tab pos="1611313" algn="l"/>
              </a:tabLs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1597025" marR="0" lvl="0" indent="-159702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"/>
              </a:spcAft>
              <a:buClrTx/>
              <a:buSzTx/>
              <a:buFontTx/>
              <a:buNone/>
              <a:tabLst>
                <a:tab pos="1485900" algn="r"/>
                <a:tab pos="1611313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	*	Cefixime susceptibility was not run in 2007-2008.</a:t>
            </a:r>
          </a:p>
          <a:p>
            <a:pPr marL="1597025" marR="0" lvl="0" indent="-159702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"/>
              </a:spcAft>
              <a:buClrTx/>
              <a:buSzTx/>
              <a:buFontTx/>
              <a:buNone/>
              <a:tabLst>
                <a:tab pos="1485900" algn="r"/>
                <a:tab pos="1611313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	Note:	“Alert” values are set by CDC as markers to look at possible decreased susceptibility.  Cefixime alerts have minimum inhibitory concentrations (MICs)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Arial" charset="0"/>
              </a:rPr>
              <a:t>≥ 0.25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Arial" charset="0"/>
              </a:rPr>
              <a:t>μg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Arial" charset="0"/>
              </a:rPr>
              <a:t>/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Arial" charset="0"/>
              </a:rPr>
              <a:t>mL.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Arial" charset="0"/>
              </a:rPr>
              <a:t>  Ceftriaxone alerts have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MICs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Arial" charset="0"/>
              </a:rPr>
              <a:t>≥ 0.125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Arial" charset="0"/>
              </a:rPr>
              <a:t>μg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Arial" charset="0"/>
              </a:rPr>
              <a:t>/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Arial" charset="0"/>
              </a:rPr>
              <a:t>mL.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+mn-ea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"/>
              </a:spcAft>
              <a:buClrTx/>
              <a:buSzTx/>
              <a:buFontTx/>
              <a:buNone/>
              <a:tabLst>
                <a:tab pos="1485900" algn="r"/>
                <a:tab pos="1611313" algn="l"/>
              </a:tabLst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Arial" pitchFamily="34" charset="0"/>
              </a:rPr>
              <a:t>   	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STD Clinic Sites:	Long Beach (ended participation in 2007), Los Angeles (added in 2003), Orange, San Diego, San Francisco (discontinued in 9/2019)</a:t>
            </a:r>
          </a:p>
        </p:txBody>
      </p:sp>
      <p:sp>
        <p:nvSpPr>
          <p:cNvPr id="6" name="Footer">
            <a:extLst>
              <a:ext uri="{FF2B5EF4-FFF2-40B4-BE49-F238E27FC236}">
                <a16:creationId xmlns:a16="http://schemas.microsoft.com/office/drawing/2014/main" id="{58CD12BB-9C92-4A16-B557-88C3333B6C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2424702" y="6483096"/>
            <a:ext cx="1371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167BB"/>
                </a:solidFill>
                <a:effectLst/>
                <a:uLnTx/>
                <a:uFillTx/>
                <a:latin typeface="Tw Cen MT"/>
                <a:ea typeface="+mn-ea"/>
                <a:cs typeface="Calibri" panose="020F0502020204030204" pitchFamily="34" charset="0"/>
              </a:rPr>
              <a:t>(Revised 04/2022)</a:t>
            </a:r>
          </a:p>
        </p:txBody>
      </p:sp>
    </p:spTree>
    <p:extLst>
      <p:ext uri="{BB962C8B-B14F-4D97-AF65-F5344CB8AC3E}">
        <p14:creationId xmlns:p14="http://schemas.microsoft.com/office/powerpoint/2010/main" val="21205264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TItle"/>
          <p:cNvSpPr>
            <a:spLocks noGrp="1" noChangeArrowheads="1"/>
          </p:cNvSpPr>
          <p:nvPr>
            <p:ph type="title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/>
          <a:p>
            <a:r>
              <a:rPr lang="en-US" sz="2500" b="0"/>
              <a:t>Gonococcal Isolate Surveillance Project (GISP), Percent of </a:t>
            </a:r>
            <a:r>
              <a:rPr lang="en-US" sz="2500" b="0" i="1"/>
              <a:t>Neisseria Gonorrhoeae </a:t>
            </a:r>
            <a:r>
              <a:rPr lang="en-US" sz="2500" b="0"/>
              <a:t>Isolates with CDC "Alert" Values for Selected Cephalosporins, by Sexual Orientation, in California GISP STD Clinic Sites, 1992–2020</a:t>
            </a:r>
          </a:p>
        </p:txBody>
      </p:sp>
      <p:graphicFrame>
        <p:nvGraphicFramePr>
          <p:cNvPr id="2" name="Graph MSM" descr="1992-2020 trendline graph of percent of GISP isolates with CDC alert values for selected cephalosporins among MSM/MSM&amp;W&#10;•  Ceftriaxone percents started at 0.9% in 1992 then continually increased and decreased over time to 0% in 2020&#10;•  Cefixime percents started at 0.9% in 1992 then continually increased and decreased over time to 0% in 2020&#10;"/>
          <p:cNvGraphicFramePr>
            <a:graphicFrameLocks noGrp="1" noChangeAspect="1"/>
          </p:cNvGraphicFramePr>
          <p:nvPr>
            <p:ph idx="1"/>
          </p:nvPr>
        </p:nvGraphicFramePr>
        <p:xfrm>
          <a:off x="414338" y="1463041"/>
          <a:ext cx="11387137" cy="23750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Graph MSW" descr="1992-2020 trendline graph of percent of GISP isolates with CDC alert values for selected cephalosporins among MSW&#10;•  Ceftriaxone percents started at 0% in 1992 then continually increased and decreased over time, returning to 0% in 2020&#10;•  Cefixime percents started at 1.8% in 1992 then continually increased and decreased over time to 0% in 2020&#10;">
            <a:extLst>
              <a:ext uri="{FF2B5EF4-FFF2-40B4-BE49-F238E27FC236}">
                <a16:creationId xmlns:a16="http://schemas.microsoft.com/office/drawing/2014/main" id="{DBA4F49C-DF96-4703-AF5C-79426970BFD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1480" y="3749040"/>
          <a:ext cx="11387137" cy="23750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Notes">
            <a:extLst>
              <a:ext uri="{FF2B5EF4-FFF2-40B4-BE49-F238E27FC236}">
                <a16:creationId xmlns:a16="http://schemas.microsoft.com/office/drawing/2014/main" id="{6E45F723-BC98-4A24-81BF-13FFECEA1D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2390" y="5980716"/>
            <a:ext cx="9529010" cy="671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tabLst>
                <a:tab pos="1485900" algn="r"/>
                <a:tab pos="1611313" algn="l"/>
              </a:tabLst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tabLst>
                <a:tab pos="1485900" algn="r"/>
                <a:tab pos="1611313" algn="l"/>
              </a:tabLst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tabLst>
                <a:tab pos="1485900" algn="r"/>
                <a:tab pos="1611313" algn="l"/>
              </a:tabLst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tabLst>
                <a:tab pos="1485900" algn="r"/>
                <a:tab pos="1611313" algn="l"/>
              </a:tabLst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tabLst>
                <a:tab pos="1485900" algn="r"/>
                <a:tab pos="1611313" algn="l"/>
              </a:tabLst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485900" algn="r"/>
                <a:tab pos="1611313" algn="l"/>
              </a:tabLs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485900" algn="r"/>
                <a:tab pos="1611313" algn="l"/>
              </a:tabLs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485900" algn="r"/>
                <a:tab pos="1611313" algn="l"/>
              </a:tabLs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485900" algn="r"/>
                <a:tab pos="1611313" algn="l"/>
              </a:tabLs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1597025" marR="0" lvl="0" indent="-159702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"/>
              </a:spcAft>
              <a:buClrTx/>
              <a:buSzTx/>
              <a:buFontTx/>
              <a:buNone/>
              <a:tabLst>
                <a:tab pos="1485900" algn="r"/>
                <a:tab pos="1611313" algn="l"/>
              </a:tabLst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* 	Cefixime susceptibility was not run in 2007-2008.</a:t>
            </a:r>
          </a:p>
          <a:p>
            <a:pPr marL="1597025" marR="0" lvl="0" indent="-159702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"/>
              </a:spcAft>
              <a:buClrTx/>
              <a:buSzTx/>
              <a:buFontTx/>
              <a:buNone/>
              <a:tabLst>
                <a:tab pos="1485900" algn="r"/>
                <a:tab pos="1611313" algn="l"/>
              </a:tabLst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† 	MSM = Men who have sex with men only; MSM&amp;W = Men who have sex with men and women; MSW = Men who have sex with women only</a:t>
            </a:r>
          </a:p>
          <a:p>
            <a:pPr marL="1597025" marR="0" lvl="0" indent="-159702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"/>
              </a:spcAft>
              <a:buClrTx/>
              <a:buSzTx/>
              <a:buFontTx/>
              <a:buNone/>
              <a:tabLst>
                <a:tab pos="1485900" algn="r"/>
                <a:tab pos="1611313" algn="l"/>
              </a:tabLst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STD Clinic Sites:	  Long Beach (ended participation in 2007), Los Angeles (added in 2003), Orange, San Diego, San Francisco (discontinued in 9/2019)</a:t>
            </a:r>
          </a:p>
        </p:txBody>
      </p:sp>
      <p:sp>
        <p:nvSpPr>
          <p:cNvPr id="7" name="Footer">
            <a:extLst>
              <a:ext uri="{FF2B5EF4-FFF2-40B4-BE49-F238E27FC236}">
                <a16:creationId xmlns:a16="http://schemas.microsoft.com/office/drawing/2014/main" id="{B646220F-1F65-4609-9C93-D4C9719595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2424702" y="6483096"/>
            <a:ext cx="1371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167BB"/>
                </a:solidFill>
                <a:effectLst/>
                <a:uLnTx/>
                <a:uFillTx/>
                <a:latin typeface="Tw Cen MT"/>
                <a:ea typeface="+mn-ea"/>
                <a:cs typeface="Calibri" panose="020F0502020204030204" pitchFamily="34" charset="0"/>
              </a:rPr>
              <a:t>(Revised 04/2022)</a:t>
            </a:r>
          </a:p>
        </p:txBody>
      </p:sp>
    </p:spTree>
    <p:extLst>
      <p:ext uri="{BB962C8B-B14F-4D97-AF65-F5344CB8AC3E}">
        <p14:creationId xmlns:p14="http://schemas.microsoft.com/office/powerpoint/2010/main" val="1030862017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ustom 6">
      <a:majorFont>
        <a:latin typeface="Tw Cen MT"/>
        <a:ea typeface=""/>
        <a:cs typeface=""/>
      </a:majorFont>
      <a:minorFont>
        <a:latin typeface="Tw Cen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een bar" id="{931CF33B-DA12-49D0-A08C-7CF8ADF7749C}" vid="{DC3BCDF0-5161-4A61-9411-AA0FF5E6BAD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CDPH Document" ma:contentTypeID="0x0101002CC577673628EB48993F371F1850BF7D003E18CAC0E743194EA29E89F4611861B3" ma:contentTypeVersion="4" ma:contentTypeDescription="Create a new document." ma:contentTypeScope="" ma:versionID="322f02379ad10f210e08a64c252df73d">
  <xsd:schema xmlns:xsd="http://www.w3.org/2001/XMLSchema" xmlns:xs="http://www.w3.org/2001/XMLSchema" xmlns:p="http://schemas.microsoft.com/office/2006/metadata/properties" xmlns:ns1="http://schemas.microsoft.com/sharepoint/v3" xmlns:ns2="a48324c4-7d20-48d3-8188-32763737222b" targetNamespace="http://schemas.microsoft.com/office/2006/metadata/properties" ma:root="true" ma:fieldsID="f565ecd89d5927accf21e815673962b2" ns1:_="" ns2:_="">
    <xsd:import namespace="http://schemas.microsoft.com/sharepoint/v3"/>
    <xsd:import namespace="a48324c4-7d20-48d3-8188-32763737222b"/>
    <xsd:element name="properties">
      <xsd:complexType>
        <xsd:sequence>
          <xsd:element name="documentManagement">
            <xsd:complexType>
              <xsd:all>
                <xsd:element ref="ns2:kcdf3820fa7642e8be4bb4902ce9671f" minOccurs="0"/>
                <xsd:element ref="ns2:TaxCatchAll" minOccurs="0"/>
                <xsd:element ref="ns2:TaxCatchAllLabel" minOccurs="0"/>
                <xsd:element ref="ns2:off2d280d04f435e8ad65f64297220d7" minOccurs="0"/>
                <xsd:element ref="ns2:bb1a85d7c91c4659b60f056ef7672151" minOccurs="0"/>
                <xsd:element ref="ns2:e703b7d8b6284097bcc8d89d108ab72a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19" nillable="true" ma:displayName="Scheduling Start Date" ma:description="Scheduling Start Date is a site column created by the Publishing feature. It is used to specify the date and time on which this page will first appear to site visitors." ma:internalName="Scheduling_x0020_Start_x0020_Date">
      <xsd:simpleType>
        <xsd:restriction base="dms:Unknown"/>
      </xsd:simpleType>
    </xsd:element>
    <xsd:element name="PublishingExpirationDate" ma:index="20" nillable="true" ma:displayName="Scheduling End Date" ma:description="Scheduling End Date is a site column created by the Publishing feature. It is used to specify the date and time on which this page will no longer appear to site visitors." ma:internalName="Scheduling_x0020_End_x0020_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8324c4-7d20-48d3-8188-32763737222b" elementFormDefault="qualified">
    <xsd:import namespace="http://schemas.microsoft.com/office/2006/documentManagement/types"/>
    <xsd:import namespace="http://schemas.microsoft.com/office/infopath/2007/PartnerControls"/>
    <xsd:element name="kcdf3820fa7642e8be4bb4902ce9671f" ma:index="8" nillable="true" ma:taxonomy="true" ma:internalName="kcdf3820fa7642e8be4bb4902ce9671f" ma:taxonomyFieldName="Topic" ma:displayName="Topic" ma:default="" ma:fieldId="{4cdf3820-fa76-42e8-be4b-b4902ce9671f}" ma:taxonomyMulti="true" ma:sspId="b545365c-366b-4c8d-aeef-04f620ee1966" ma:termSetId="cdd5a172-8c78-4ec7-ac60-5f0fe253a964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hidden="true" ma:list="{71170ce7-0db4-4c2d-850d-13dce0ec4ea5}" ma:internalName="TaxCatchAll" ma:showField="CatchAllData" ma:web="a48324c4-7d20-48d3-8188-32763737222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hidden="true" ma:list="{71170ce7-0db4-4c2d-850d-13dce0ec4ea5}" ma:internalName="TaxCatchAllLabel" ma:readOnly="true" ma:showField="CatchAllDataLabel" ma:web="a48324c4-7d20-48d3-8188-32763737222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ff2d280d04f435e8ad65f64297220d7" ma:index="12" nillable="true" ma:taxonomy="true" ma:internalName="off2d280d04f435e8ad65f64297220d7" ma:taxonomyFieldName="CDPH_x0020_Audience" ma:displayName="CDPH Audience" ma:default="" ma:fieldId="{8ff2d280-d04f-435e-8ad6-5f64297220d7}" ma:taxonomyMulti="true" ma:sspId="b545365c-366b-4c8d-aeef-04f620ee1966" ma:termSetId="cc05263c-85ed-4c2f-a4fe-f602faee1964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b1a85d7c91c4659b60f056ef7672151" ma:index="14" nillable="true" ma:taxonomy="true" ma:internalName="bb1a85d7c91c4659b60f056ef7672151" ma:taxonomyFieldName="Program" ma:displayName="Program" ma:default="" ma:fieldId="{bb1a85d7-c91c-4659-b60f-056ef7672151}" ma:taxonomyMulti="true" ma:sspId="b545365c-366b-4c8d-aeef-04f620ee1966" ma:termSetId="6489bfc0-c77f-4619-9be4-bef70736d17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703b7d8b6284097bcc8d89d108ab72a" ma:index="16" nillable="true" ma:taxonomy="true" ma:internalName="e703b7d8b6284097bcc8d89d108ab72a" ma:taxonomyFieldName="Content_x0020_Language" ma:displayName="Content Language" ma:default="97;#English|25e340a5-d50c-48d7-adc0-a905fb7bff5c" ma:fieldId="{e703b7d8-b628-4097-bcc8-d89d108ab72a}" ma:sspId="b545365c-366b-4c8d-aeef-04f620ee1966" ma:termSetId="45e6de93-a046-4930-a9e9-bac90a816380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ff2d280d04f435e8ad65f64297220d7 xmlns="a48324c4-7d20-48d3-8188-32763737222b">
      <Terms xmlns="http://schemas.microsoft.com/office/infopath/2007/PartnerControls"/>
    </off2d280d04f435e8ad65f64297220d7>
    <PublishingExpirationDate xmlns="http://schemas.microsoft.com/sharepoint/v3" xsi:nil="true"/>
    <TaxCatchAll xmlns="a48324c4-7d20-48d3-8188-32763737222b">
      <Value>97</Value>
    </TaxCatchAll>
    <PublishingStartDate xmlns="http://schemas.microsoft.com/sharepoint/v3" xsi:nil="true"/>
    <kcdf3820fa7642e8be4bb4902ce9671f xmlns="a48324c4-7d20-48d3-8188-32763737222b">
      <Terms xmlns="http://schemas.microsoft.com/office/infopath/2007/PartnerControls"/>
    </kcdf3820fa7642e8be4bb4902ce9671f>
    <bb1a85d7c91c4659b60f056ef7672151 xmlns="a48324c4-7d20-48d3-8188-32763737222b">
      <Terms xmlns="http://schemas.microsoft.com/office/infopath/2007/PartnerControls"/>
    </bb1a85d7c91c4659b60f056ef7672151>
    <e703b7d8b6284097bcc8d89d108ab72a xmlns="a48324c4-7d20-48d3-8188-32763737222b">
      <Terms xmlns="http://schemas.microsoft.com/office/infopath/2007/PartnerControls">
        <TermInfo xmlns="http://schemas.microsoft.com/office/infopath/2007/PartnerControls">
          <TermName xmlns="http://schemas.microsoft.com/office/infopath/2007/PartnerControls">English (United States)</TermName>
          <TermId xmlns="http://schemas.microsoft.com/office/infopath/2007/PartnerControls">25e340a5-d50c-48d7-adc0-a905fb7bff5c</TermId>
        </TermInfo>
      </Terms>
    </e703b7d8b6284097bcc8d89d108ab72a>
  </documentManagement>
</p:properties>
</file>

<file path=customXml/itemProps1.xml><?xml version="1.0" encoding="utf-8"?>
<ds:datastoreItem xmlns:ds="http://schemas.openxmlformats.org/officeDocument/2006/customXml" ds:itemID="{C967FEED-7F1B-4837-96AC-A5E9CEF04FB5}"/>
</file>

<file path=customXml/itemProps2.xml><?xml version="1.0" encoding="utf-8"?>
<ds:datastoreItem xmlns:ds="http://schemas.openxmlformats.org/officeDocument/2006/customXml" ds:itemID="{3B5504A5-2B12-4913-B09F-4E6B9DE8F06C}"/>
</file>

<file path=customXml/itemProps3.xml><?xml version="1.0" encoding="utf-8"?>
<ds:datastoreItem xmlns:ds="http://schemas.openxmlformats.org/officeDocument/2006/customXml" ds:itemID="{65A63AA3-C34D-4D49-AB15-4F5AD58B7348}"/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691</Words>
  <Application>Microsoft Office PowerPoint</Application>
  <PresentationFormat>Widescreen</PresentationFormat>
  <Paragraphs>48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Bahnschrift SemiBold SemiConden</vt:lpstr>
      <vt:lpstr>Calibri</vt:lpstr>
      <vt:lpstr>Tw Cen MT</vt:lpstr>
      <vt:lpstr>1_Office Theme</vt:lpstr>
      <vt:lpstr>Gonococcal Isolate Surveillance Project (GISP)</vt:lpstr>
      <vt:lpstr>Gonococcal Isolate Surveillance Project (GISP), Percent of Neisseria Gonorrhoeae Isolates Obtained from Men who Have Sex with Men* in California GISP STD Clinic Sites,  1992–2020</vt:lpstr>
      <vt:lpstr>Gonococcal Isolate Surveillance Project (GISP), Percent of Neisseria Gonorrhoeae Isolates with Decreased Susceptibility or Resistance to Ciprofloxacin in California GISP STD Clinic Sites, 1992–2020</vt:lpstr>
      <vt:lpstr>Gonococcal Isolate Surveillance Project (GISP), Percent of Neisseria Gonorrhoeae Isolates with CDC "Alert" Values for Azithromycin in California GISP STD Clinic Sites, 1992–2020</vt:lpstr>
      <vt:lpstr>Gonococcal Isolate Surveillance Project (GISP), Percent of Neisseria Gonorrhoeae Isolates with CDC "Alert" Values for Azithromycin, by Sexual Orientation, in California GISP STD Clinic Sites, 1992–2020</vt:lpstr>
      <vt:lpstr>Gonococcal Isolate Surveillance Project (GISP), Percent of Neisseria Gonorrhoeae Isolates with CDC "Alert" Values for Selected Cephalosporins in California GISP STD Clinic Sites, 1992–2020</vt:lpstr>
      <vt:lpstr>Gonococcal Isolate Surveillance Project (GISP), Percent of Neisseria Gonorrhoeae Isolates with CDC "Alert" Values for Selected Cephalosporins, by Sexual Orientation, in California GISP STD Clinic Sites, 1992–2020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2020 STD Data GISP Slides</dc:title>
  <dc:creator/>
  <cp:lastModifiedBy>Arenz, Nicole@CDPH</cp:lastModifiedBy>
  <cp:revision>3</cp:revision>
  <dcterms:created xsi:type="dcterms:W3CDTF">2023-01-13T00:11:31Z</dcterms:created>
  <dcterms:modified xsi:type="dcterms:W3CDTF">2023-01-13T00:34:00Z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0x0101002CC577673628EB48993F371F1850BF7D003E18CAC0E743194EA29E89F4611861B3</vt:lpwstr>
  </property>
  <property fmtid="{D5CDD505-2E9C-101B-9397-08002B2CF9AE}" pid="3" name="Content Language">
    <vt:lpwstr>97;#English (United States)|25e340a5-d50c-48d7-adc0-a905fb7bff5c</vt:lpwstr>
  </property>
  <property fmtid="{D5CDD505-2E9C-101B-9397-08002B2CF9AE}" pid="4" name="Topic">
    <vt:lpwstr/>
  </property>
  <property fmtid="{D5CDD505-2E9C-101B-9397-08002B2CF9AE}" pid="5" name="CDPH Audience">
    <vt:lpwstr/>
  </property>
  <property fmtid="{D5CDD505-2E9C-101B-9397-08002B2CF9AE}" pid="6" name="Program">
    <vt:lpwstr/>
  </property>
</Properties>
</file>