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drawings/drawing2.xml" ContentType="application/vnd.openxmlformats-officedocument.drawingml.chartshapes+xml"/>
  <Override PartName="/ppt/drawings/drawing1.xml" ContentType="application/vnd.openxmlformats-officedocument.drawingml.chartshapes+xml"/>
  <Override PartName="/ppt/presentation.xml" ContentType="application/vnd.openxmlformats-officedocument.presentationml.presentation.main+xml"/>
  <Override PartName="/ppt/notesSlides/notesSlide3.xml" ContentType="application/vnd.openxmlformats-officedocument.presentationml.notesSlide+xml"/>
  <Override PartName="/ppt/notesSlides/notesSlide9.xml" ContentType="application/vnd.openxmlformats-officedocument.presentationml.notesSlide+xml"/>
  <Override PartName="/ppt/notesSlides/notesSlide4.xml" ContentType="application/vnd.openxmlformats-officedocument.presentationml.notesSlide+xml"/>
  <Override PartName="/ppt/notesSlides/notesSlide11.xml" ContentType="application/vnd.openxmlformats-officedocument.presentationml.notesSlide+xml"/>
  <Override PartName="/ppt/notesSlides/notesSlide13.xml" ContentType="application/vnd.openxmlformats-officedocument.presentationml.notesSlide+xml"/>
  <Override PartName="/ppt/notesSlides/notesSlide5.xml" ContentType="application/vnd.openxmlformats-officedocument.presentationml.notesSlide+xml"/>
  <Override PartName="/ppt/notesSlides/notesSlide10.xml" ContentType="application/vnd.openxmlformats-officedocument.presentationml.notesSlide+xml"/>
  <Override PartName="/ppt/notesSlides/notesSlide6.xml" ContentType="application/vnd.openxmlformats-officedocument.presentationml.notesSlide+xml"/>
  <Override PartName="/ppt/notesSlides/notesSlide15.xml" ContentType="application/vnd.openxmlformats-officedocument.presentationml.notesSlide+xml"/>
  <Override PartName="/ppt/notesSlides/notesSlide1.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slideMasters/slideMaster1.xml" ContentType="application/vnd.openxmlformats-officedocument.presentationml.slideMaster+xml"/>
  <Override PartName="/ppt/notesSlides/notesSlide7.xml" ContentType="application/vnd.openxmlformats-officedocument.presentationml.notesSlide+xml"/>
  <Override PartName="/ppt/notesSlides/notesSlide17.xml" ContentType="application/vnd.openxmlformats-officedocument.presentationml.notesSlide+xml"/>
  <Override PartName="/ppt/notesSlides/notesSlide16.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notesSlides/notesSlide18.xml" ContentType="application/vnd.openxmlformats-officedocument.presentationml.notesSlide+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notesSlides/notesSlide12.xml" ContentType="application/vnd.openxmlformats-officedocument.presentationml.notesSlide+xml"/>
  <Override PartName="/ppt/notesSlides/notesSlide14.xml" ContentType="application/vnd.openxmlformats-officedocument.presentationml.notesSlide+xml"/>
  <Override PartName="/ppt/notesSlides/notesSlide2.xml" ContentType="application/vnd.openxmlformats-officedocument.presentationml.notesSlide+xml"/>
  <Override PartName="/ppt/notesSlides/notesSlide8.xml" ContentType="application/vnd.openxmlformats-officedocument.presentationml.notesSlide+xml"/>
  <Override PartName="/ppt/charts/chart25.xml" ContentType="application/vnd.openxmlformats-officedocument.drawingml.chart+xml"/>
  <Override PartName="/ppt/theme/theme2.xml" ContentType="application/vnd.openxmlformats-officedocument.theme+xml"/>
  <Override PartName="/ppt/charts/chart26.xml" ContentType="application/vnd.openxmlformats-officedocument.drawingml.chart+xml"/>
  <Override PartName="/ppt/charts/chart1.xml" ContentType="application/vnd.openxmlformats-officedocument.drawingml.chart+xml"/>
  <Override PartName="/ppt/charts/chart2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chart18.xml" ContentType="application/vnd.openxmlformats-officedocument.drawingml.chart+xml"/>
  <Override PartName="/ppt/charts/chart19.xml" ContentType="application/vnd.openxmlformats-officedocument.drawingml.chart+xml"/>
  <Override PartName="/ppt/charts/chart20.xml" ContentType="application/vnd.openxmlformats-officedocument.drawingml.chart+xml"/>
  <Override PartName="/ppt/theme/theme1.xml" ContentType="application/vnd.openxmlformats-officedocument.theme+xml"/>
  <Override PartName="/ppt/charts/chart22.xml" ContentType="application/vnd.openxmlformats-officedocument.drawingml.chart+xml"/>
  <Override PartName="/ppt/charts/chart23.xml" ContentType="application/vnd.openxmlformats-officedocument.drawingml.chart+xml"/>
  <Override PartName="/ppt/notesMasters/notesMaster1.xml" ContentType="application/vnd.openxmlformats-officedocument.presentationml.notesMaster+xml"/>
  <Override PartName="/ppt/charts/chart24.xml" ContentType="application/vnd.openxmlformats-officedocument.drawingml.chart+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2"/>
  </p:notesMasterIdLst>
  <p:sldIdLst>
    <p:sldId id="295" r:id="rId2"/>
    <p:sldId id="523" r:id="rId3"/>
    <p:sldId id="1203" r:id="rId4"/>
    <p:sldId id="1170" r:id="rId5"/>
    <p:sldId id="1204" r:id="rId6"/>
    <p:sldId id="1205" r:id="rId7"/>
    <p:sldId id="1201" r:id="rId8"/>
    <p:sldId id="1200" r:id="rId9"/>
    <p:sldId id="1148" r:id="rId10"/>
    <p:sldId id="1181" r:id="rId11"/>
    <p:sldId id="1176" r:id="rId12"/>
    <p:sldId id="1177" r:id="rId13"/>
    <p:sldId id="1178" r:id="rId14"/>
    <p:sldId id="1179" r:id="rId15"/>
    <p:sldId id="1018" r:id="rId16"/>
    <p:sldId id="308" r:id="rId17"/>
    <p:sldId id="823" r:id="rId18"/>
    <p:sldId id="600" r:id="rId19"/>
    <p:sldId id="1142" r:id="rId20"/>
    <p:sldId id="1168"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76" d="100"/>
          <a:sy n="76" d="100"/>
        </p:scale>
        <p:origin x="546"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ustomXml" Target="../customXml/item3.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28" Type="http://schemas.openxmlformats.org/officeDocument/2006/relationships/customXml" Target="../customXml/item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customXml" Target="../customXml/item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15.xlsx"/></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Worksheet16.xlsx"/></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Worksheet17.xlsx"/></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Excel_Worksheet18.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19.xlsx"/></Relationships>
</file>

<file path=ppt/charts/_rels/chart21.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20.xlsx"/></Relationships>
</file>

<file path=ppt/charts/_rels/chart22.xml.rels><?xml version="1.0" encoding="UTF-8" standalone="yes"?>
<Relationships xmlns="http://schemas.openxmlformats.org/package/2006/relationships"><Relationship Id="rId1" Type="http://schemas.openxmlformats.org/officeDocument/2006/relationships/package" Target="../embeddings/Microsoft_Excel_Worksheet21.xlsx"/></Relationships>
</file>

<file path=ppt/charts/_rels/chart23.xml.rels><?xml version="1.0" encoding="UTF-8" standalone="yes"?>
<Relationships xmlns="http://schemas.openxmlformats.org/package/2006/relationships"><Relationship Id="rId1" Type="http://schemas.openxmlformats.org/officeDocument/2006/relationships/package" Target="../embeddings/Microsoft_Excel_Worksheet22.xlsx"/></Relationships>
</file>

<file path=ppt/charts/_rels/chart24.xml.rels><?xml version="1.0" encoding="UTF-8" standalone="yes"?>
<Relationships xmlns="http://schemas.openxmlformats.org/package/2006/relationships"><Relationship Id="rId1" Type="http://schemas.openxmlformats.org/officeDocument/2006/relationships/package" Target="../embeddings/Microsoft_Excel_Worksheet23.xlsx"/></Relationships>
</file>

<file path=ppt/charts/_rels/chart25.xml.rels><?xml version="1.0" encoding="UTF-8" standalone="yes"?>
<Relationships xmlns="http://schemas.openxmlformats.org/package/2006/relationships"><Relationship Id="rId1" Type="http://schemas.openxmlformats.org/officeDocument/2006/relationships/package" Target="../embeddings/Microsoft_Excel_Worksheet24.xlsx"/></Relationships>
</file>

<file path=ppt/charts/_rels/chart26.xml.rels><?xml version="1.0" encoding="UTF-8" standalone="yes"?>
<Relationships xmlns="http://schemas.openxmlformats.org/package/2006/relationships"><Relationship Id="rId1" Type="http://schemas.openxmlformats.org/officeDocument/2006/relationships/package" Target="../embeddings/Microsoft_Excel_Worksheet25.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457036114570361"/>
          <c:y val="6.1224489795918366E-2"/>
          <c:w val="0.85180572851805725"/>
          <c:h val="0.77551020408163263"/>
        </c:manualLayout>
      </c:layout>
      <c:lineChart>
        <c:grouping val="standard"/>
        <c:varyColors val="0"/>
        <c:ser>
          <c:idx val="0"/>
          <c:order val="0"/>
          <c:tx>
            <c:strRef>
              <c:f>Sheet1!$B$1</c:f>
              <c:strCache>
                <c:ptCount val="1"/>
                <c:pt idx="0">
                  <c:v>California</c:v>
                </c:pt>
              </c:strCache>
            </c:strRef>
          </c:tx>
          <c:spPr>
            <a:ln w="50800">
              <a:solidFill>
                <a:srgbClr val="C44A07"/>
              </a:solidFill>
              <a:prstDash val="solid"/>
            </a:ln>
          </c:spPr>
          <c:marker>
            <c:symbol val="none"/>
          </c:marker>
          <c:cat>
            <c:numRef>
              <c:f>Sheet1!$A$2:$A$32</c:f>
              <c:numCache>
                <c:formatCode>General</c:formatCode>
                <c:ptCount val="31"/>
                <c:pt idx="0">
                  <c:v>1990</c:v>
                </c:pt>
                <c:pt idx="5">
                  <c:v>1995</c:v>
                </c:pt>
                <c:pt idx="10">
                  <c:v>2000</c:v>
                </c:pt>
                <c:pt idx="15">
                  <c:v>2005</c:v>
                </c:pt>
                <c:pt idx="20">
                  <c:v>2010</c:v>
                </c:pt>
                <c:pt idx="25">
                  <c:v>2015</c:v>
                </c:pt>
                <c:pt idx="30">
                  <c:v>2020</c:v>
                </c:pt>
              </c:numCache>
            </c:numRef>
          </c:cat>
          <c:val>
            <c:numRef>
              <c:f>Sheet1!$B$2:$B$32</c:f>
              <c:numCache>
                <c:formatCode>0.0</c:formatCode>
                <c:ptCount val="31"/>
                <c:pt idx="0">
                  <c:v>222</c:v>
                </c:pt>
                <c:pt idx="1">
                  <c:v>229.7</c:v>
                </c:pt>
                <c:pt idx="2">
                  <c:v>216.6</c:v>
                </c:pt>
                <c:pt idx="3">
                  <c:v>218.2</c:v>
                </c:pt>
                <c:pt idx="4">
                  <c:v>230.8</c:v>
                </c:pt>
                <c:pt idx="5">
                  <c:v>194.1</c:v>
                </c:pt>
                <c:pt idx="6">
                  <c:v>192.9</c:v>
                </c:pt>
                <c:pt idx="7">
                  <c:v>217.2</c:v>
                </c:pt>
                <c:pt idx="8">
                  <c:v>233.7</c:v>
                </c:pt>
                <c:pt idx="9">
                  <c:v>253.9</c:v>
                </c:pt>
                <c:pt idx="10">
                  <c:v>283.60000000000002</c:v>
                </c:pt>
                <c:pt idx="11">
                  <c:v>294.39999999999998</c:v>
                </c:pt>
                <c:pt idx="12">
                  <c:v>317</c:v>
                </c:pt>
                <c:pt idx="13">
                  <c:v>328.9</c:v>
                </c:pt>
                <c:pt idx="14">
                  <c:v>345.3</c:v>
                </c:pt>
                <c:pt idx="15">
                  <c:v>359</c:v>
                </c:pt>
                <c:pt idx="16">
                  <c:v>376.5</c:v>
                </c:pt>
                <c:pt idx="17">
                  <c:v>391.3</c:v>
                </c:pt>
                <c:pt idx="18">
                  <c:v>405</c:v>
                </c:pt>
                <c:pt idx="19">
                  <c:v>398.1</c:v>
                </c:pt>
                <c:pt idx="20">
                  <c:v>415.7</c:v>
                </c:pt>
                <c:pt idx="21">
                  <c:v>436.3</c:v>
                </c:pt>
                <c:pt idx="22">
                  <c:v>444.9</c:v>
                </c:pt>
                <c:pt idx="23">
                  <c:v>437.2</c:v>
                </c:pt>
                <c:pt idx="24">
                  <c:v>450.2</c:v>
                </c:pt>
                <c:pt idx="25">
                  <c:v>486.4</c:v>
                </c:pt>
                <c:pt idx="26">
                  <c:v>505</c:v>
                </c:pt>
                <c:pt idx="27">
                  <c:v>554.5</c:v>
                </c:pt>
                <c:pt idx="28">
                  <c:v>586.1</c:v>
                </c:pt>
                <c:pt idx="29">
                  <c:v>597.6</c:v>
                </c:pt>
                <c:pt idx="30" formatCode="General">
                  <c:v>445.6</c:v>
                </c:pt>
              </c:numCache>
            </c:numRef>
          </c:val>
          <c:smooth val="0"/>
          <c:extLst>
            <c:ext xmlns:c16="http://schemas.microsoft.com/office/drawing/2014/chart" uri="{C3380CC4-5D6E-409C-BE32-E72D297353CC}">
              <c16:uniqueId val="{00000000-BD3C-4E03-ABC4-D02EC2670C1B}"/>
            </c:ext>
          </c:extLst>
        </c:ser>
        <c:ser>
          <c:idx val="1"/>
          <c:order val="1"/>
          <c:tx>
            <c:strRef>
              <c:f>Sheet1!$C$1</c:f>
              <c:strCache>
                <c:ptCount val="1"/>
                <c:pt idx="0">
                  <c:v>United States</c:v>
                </c:pt>
              </c:strCache>
            </c:strRef>
          </c:tx>
          <c:spPr>
            <a:ln w="50800">
              <a:solidFill>
                <a:schemeClr val="bg1">
                  <a:lumMod val="50000"/>
                </a:schemeClr>
              </a:solidFill>
              <a:prstDash val="sysDash"/>
            </a:ln>
          </c:spPr>
          <c:marker>
            <c:symbol val="none"/>
          </c:marker>
          <c:cat>
            <c:numRef>
              <c:f>Sheet1!$A$2:$A$32</c:f>
              <c:numCache>
                <c:formatCode>General</c:formatCode>
                <c:ptCount val="31"/>
                <c:pt idx="0">
                  <c:v>1990</c:v>
                </c:pt>
                <c:pt idx="5">
                  <c:v>1995</c:v>
                </c:pt>
                <c:pt idx="10">
                  <c:v>2000</c:v>
                </c:pt>
                <c:pt idx="15">
                  <c:v>2005</c:v>
                </c:pt>
                <c:pt idx="20">
                  <c:v>2010</c:v>
                </c:pt>
                <c:pt idx="25">
                  <c:v>2015</c:v>
                </c:pt>
                <c:pt idx="30">
                  <c:v>2020</c:v>
                </c:pt>
              </c:numCache>
            </c:numRef>
          </c:cat>
          <c:val>
            <c:numRef>
              <c:f>Sheet1!$C$2:$C$32</c:f>
              <c:numCache>
                <c:formatCode>0.0</c:formatCode>
                <c:ptCount val="31"/>
                <c:pt idx="0">
                  <c:v>160.19999999999999</c:v>
                </c:pt>
                <c:pt idx="1">
                  <c:v>179.7</c:v>
                </c:pt>
                <c:pt idx="2">
                  <c:v>182.3</c:v>
                </c:pt>
                <c:pt idx="3">
                  <c:v>178</c:v>
                </c:pt>
                <c:pt idx="4">
                  <c:v>192.5</c:v>
                </c:pt>
                <c:pt idx="5">
                  <c:v>187.8</c:v>
                </c:pt>
                <c:pt idx="6">
                  <c:v>190.6</c:v>
                </c:pt>
                <c:pt idx="7">
                  <c:v>205.5</c:v>
                </c:pt>
                <c:pt idx="8">
                  <c:v>231.8</c:v>
                </c:pt>
                <c:pt idx="9">
                  <c:v>247.2</c:v>
                </c:pt>
                <c:pt idx="10">
                  <c:v>251.4</c:v>
                </c:pt>
                <c:pt idx="11">
                  <c:v>274.5</c:v>
                </c:pt>
                <c:pt idx="12">
                  <c:v>289.39999999999998</c:v>
                </c:pt>
                <c:pt idx="13">
                  <c:v>301.7</c:v>
                </c:pt>
                <c:pt idx="14">
                  <c:v>316.5</c:v>
                </c:pt>
                <c:pt idx="15">
                  <c:v>329.4</c:v>
                </c:pt>
                <c:pt idx="16">
                  <c:v>344.3</c:v>
                </c:pt>
                <c:pt idx="17">
                  <c:v>367.5</c:v>
                </c:pt>
                <c:pt idx="18">
                  <c:v>398.1</c:v>
                </c:pt>
                <c:pt idx="19">
                  <c:v>405.3</c:v>
                </c:pt>
                <c:pt idx="20">
                  <c:v>423.6</c:v>
                </c:pt>
                <c:pt idx="21">
                  <c:v>453.4</c:v>
                </c:pt>
                <c:pt idx="22">
                  <c:v>453.3</c:v>
                </c:pt>
                <c:pt idx="23">
                  <c:v>443.5</c:v>
                </c:pt>
                <c:pt idx="24">
                  <c:v>452.2</c:v>
                </c:pt>
                <c:pt idx="25">
                  <c:v>475</c:v>
                </c:pt>
                <c:pt idx="26" formatCode="General">
                  <c:v>494.7</c:v>
                </c:pt>
                <c:pt idx="27" formatCode="General">
                  <c:v>524.6</c:v>
                </c:pt>
                <c:pt idx="28">
                  <c:v>537.5</c:v>
                </c:pt>
                <c:pt idx="29">
                  <c:v>551</c:v>
                </c:pt>
                <c:pt idx="30">
                  <c:v>481.3</c:v>
                </c:pt>
              </c:numCache>
            </c:numRef>
          </c:val>
          <c:smooth val="0"/>
          <c:extLst>
            <c:ext xmlns:c16="http://schemas.microsoft.com/office/drawing/2014/chart" uri="{C3380CC4-5D6E-409C-BE32-E72D297353CC}">
              <c16:uniqueId val="{00000001-BD3C-4E03-ABC4-D02EC2670C1B}"/>
            </c:ext>
          </c:extLst>
        </c:ser>
        <c:ser>
          <c:idx val="2"/>
          <c:order val="2"/>
          <c:tx>
            <c:strRef>
              <c:f>Sheet1!$D$1</c:f>
              <c:strCache>
                <c:ptCount val="1"/>
                <c:pt idx="0">
                  <c:v>CA=445.6</c:v>
                </c:pt>
              </c:strCache>
            </c:strRef>
          </c:tx>
          <c:marker>
            <c:symbol val="square"/>
            <c:size val="5"/>
          </c:marker>
          <c:dPt>
            <c:idx val="29"/>
            <c:marker>
              <c:symbol val="none"/>
            </c:marker>
            <c:bubble3D val="0"/>
            <c:extLst>
              <c:ext xmlns:c16="http://schemas.microsoft.com/office/drawing/2014/chart" uri="{C3380CC4-5D6E-409C-BE32-E72D297353CC}">
                <c16:uniqueId val="{00000000-9A0C-49A9-9167-1D5CF1900E26}"/>
              </c:ext>
            </c:extLst>
          </c:dPt>
          <c:dLbls>
            <c:dLbl>
              <c:idx val="30"/>
              <c:layout>
                <c:manualLayout>
                  <c:x val="-1.6357449192285622E-16"/>
                  <c:y val="3.6901029598305927E-2"/>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3-5C1D-469F-9E9D-73F99796DD39}"/>
                </c:ext>
              </c:extLst>
            </c:dLbl>
            <c:spPr>
              <a:noFill/>
              <a:ln>
                <a:noFill/>
              </a:ln>
              <a:effectLst/>
            </c:spPr>
            <c:txPr>
              <a:bodyPr wrap="square" lIns="38100" tIns="19050" rIns="38100" bIns="19050" anchor="ctr">
                <a:spAutoFit/>
              </a:bodyPr>
              <a:lstStyle/>
              <a:p>
                <a:pPr>
                  <a:defRPr sz="1400">
                    <a:solidFill>
                      <a:srgbClr val="C44A07"/>
                    </a:solidFill>
                    <a:latin typeface="Calibri" panose="020F0502020204030204" pitchFamily="34" charset="0"/>
                    <a:cs typeface="Calibri" panose="020F0502020204030204" pitchFamily="34" charset="0"/>
                  </a:defRPr>
                </a:pPr>
                <a:endParaRPr lang="en-US"/>
              </a:p>
            </c:txPr>
            <c:dLblPos val="t"/>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cat>
            <c:numRef>
              <c:f>Sheet1!$A$2:$A$32</c:f>
              <c:numCache>
                <c:formatCode>General</c:formatCode>
                <c:ptCount val="31"/>
                <c:pt idx="0">
                  <c:v>1990</c:v>
                </c:pt>
                <c:pt idx="5">
                  <c:v>1995</c:v>
                </c:pt>
                <c:pt idx="10">
                  <c:v>2000</c:v>
                </c:pt>
                <c:pt idx="15">
                  <c:v>2005</c:v>
                </c:pt>
                <c:pt idx="20">
                  <c:v>2010</c:v>
                </c:pt>
                <c:pt idx="25">
                  <c:v>2015</c:v>
                </c:pt>
                <c:pt idx="30">
                  <c:v>2020</c:v>
                </c:pt>
              </c:numCache>
            </c:numRef>
          </c:cat>
          <c:val>
            <c:numRef>
              <c:f>Sheet1!$D$2:$D$32</c:f>
              <c:numCache>
                <c:formatCode>General</c:formatCode>
                <c:ptCount val="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445.6</c:v>
                </c:pt>
              </c:numCache>
            </c:numRef>
          </c:val>
          <c:smooth val="0"/>
          <c:extLst>
            <c:ext xmlns:c16="http://schemas.microsoft.com/office/drawing/2014/chart" uri="{C3380CC4-5D6E-409C-BE32-E72D297353CC}">
              <c16:uniqueId val="{00000000-3925-4592-9B1D-F3800E78A726}"/>
            </c:ext>
          </c:extLst>
        </c:ser>
        <c:ser>
          <c:idx val="3"/>
          <c:order val="3"/>
          <c:tx>
            <c:strRef>
              <c:f>Sheet1!$E$1</c:f>
              <c:strCache>
                <c:ptCount val="1"/>
                <c:pt idx="0">
                  <c:v>US=481.3</c:v>
                </c:pt>
              </c:strCache>
            </c:strRef>
          </c:tx>
          <c:marker>
            <c:symbol val="square"/>
            <c:size val="5"/>
          </c:marker>
          <c:dPt>
            <c:idx val="29"/>
            <c:marker>
              <c:symbol val="none"/>
            </c:marker>
            <c:bubble3D val="0"/>
            <c:extLst>
              <c:ext xmlns:c16="http://schemas.microsoft.com/office/drawing/2014/chart" uri="{C3380CC4-5D6E-409C-BE32-E72D297353CC}">
                <c16:uniqueId val="{00000001-9A0C-49A9-9167-1D5CF1900E26}"/>
              </c:ext>
            </c:extLst>
          </c:dPt>
          <c:dLbls>
            <c:dLbl>
              <c:idx val="30"/>
              <c:layout>
                <c:manualLayout>
                  <c:x val="0"/>
                  <c:y val="0.13862196479265287"/>
                </c:manualLayout>
              </c:layout>
              <c:dLblPos val="r"/>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2-5C1D-469F-9E9D-73F99796DD39}"/>
                </c:ext>
              </c:extLst>
            </c:dLbl>
            <c:spPr>
              <a:noFill/>
              <a:ln>
                <a:noFill/>
              </a:ln>
              <a:effectLst/>
            </c:spPr>
            <c:txPr>
              <a:bodyPr wrap="square" lIns="38100" tIns="19050" rIns="38100" bIns="19050" anchor="ctr">
                <a:spAutoFit/>
              </a:bodyPr>
              <a:lstStyle/>
              <a:p>
                <a:pPr>
                  <a:defRPr sz="1400">
                    <a:solidFill>
                      <a:schemeClr val="bg1">
                        <a:lumMod val="50000"/>
                      </a:schemeClr>
                    </a:solidFill>
                    <a:latin typeface="Calibri" panose="020F0502020204030204" pitchFamily="34" charset="0"/>
                    <a:cs typeface="Calibri" panose="020F0502020204030204" pitchFamily="34" charset="0"/>
                  </a:defRPr>
                </a:pPr>
                <a:endParaRPr lang="en-US"/>
              </a:p>
            </c:txPr>
            <c:dLblPos val="b"/>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cat>
            <c:numRef>
              <c:f>Sheet1!$A$2:$A$32</c:f>
              <c:numCache>
                <c:formatCode>General</c:formatCode>
                <c:ptCount val="31"/>
                <c:pt idx="0">
                  <c:v>1990</c:v>
                </c:pt>
                <c:pt idx="5">
                  <c:v>1995</c:v>
                </c:pt>
                <c:pt idx="10">
                  <c:v>2000</c:v>
                </c:pt>
                <c:pt idx="15">
                  <c:v>2005</c:v>
                </c:pt>
                <c:pt idx="20">
                  <c:v>2010</c:v>
                </c:pt>
                <c:pt idx="25">
                  <c:v>2015</c:v>
                </c:pt>
                <c:pt idx="30">
                  <c:v>2020</c:v>
                </c:pt>
              </c:numCache>
            </c:numRef>
          </c:cat>
          <c:val>
            <c:numRef>
              <c:f>Sheet1!$E$2:$E$32</c:f>
              <c:numCache>
                <c:formatCode>General</c:formatCode>
                <c:ptCount val="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481.3</c:v>
                </c:pt>
              </c:numCache>
            </c:numRef>
          </c:val>
          <c:smooth val="0"/>
          <c:extLst>
            <c:ext xmlns:c16="http://schemas.microsoft.com/office/drawing/2014/chart" uri="{C3380CC4-5D6E-409C-BE32-E72D297353CC}">
              <c16:uniqueId val="{00000001-3925-4592-9B1D-F3800E78A726}"/>
            </c:ext>
          </c:extLst>
        </c:ser>
        <c:dLbls>
          <c:showLegendKey val="0"/>
          <c:showVal val="0"/>
          <c:showCatName val="0"/>
          <c:showSerName val="0"/>
          <c:showPercent val="0"/>
          <c:showBubbleSize val="0"/>
        </c:dLbls>
        <c:smooth val="0"/>
        <c:axId val="111055232"/>
        <c:axId val="111057152"/>
      </c:lineChart>
      <c:catAx>
        <c:axId val="111055232"/>
        <c:scaling>
          <c:orientation val="minMax"/>
        </c:scaling>
        <c:delete val="0"/>
        <c:axPos val="b"/>
        <c:title>
          <c:tx>
            <c:rich>
              <a:bodyPr/>
              <a:lstStyle/>
              <a:p>
                <a:pPr>
                  <a:defRPr sz="1400" b="1" i="0" u="none" strike="noStrike" baseline="0">
                    <a:solidFill>
                      <a:schemeClr val="tx1"/>
                    </a:solidFill>
                    <a:latin typeface="Calibri" panose="020F0502020204030204" pitchFamily="34" charset="0"/>
                    <a:ea typeface="Arial"/>
                    <a:cs typeface="Arial"/>
                  </a:defRPr>
                </a:pPr>
                <a:r>
                  <a:rPr lang="en-US" sz="1400">
                    <a:latin typeface="Calibri" panose="020F0502020204030204" pitchFamily="34" charset="0"/>
                  </a:rPr>
                  <a:t>Year</a:t>
                </a:r>
              </a:p>
            </c:rich>
          </c:tx>
          <c:layout>
            <c:manualLayout>
              <c:xMode val="edge"/>
              <c:yMode val="edge"/>
              <c:x val="0.5143212951432129"/>
              <c:y val="0.90929705215419498"/>
            </c:manualLayout>
          </c:layout>
          <c:overlay val="0"/>
          <c:spPr>
            <a:noFill/>
            <a:ln w="26743">
              <a:noFill/>
            </a:ln>
          </c:spPr>
        </c:title>
        <c:numFmt formatCode="General" sourceLinked="1"/>
        <c:majorTickMark val="out"/>
        <c:minorTickMark val="none"/>
        <c:tickLblPos val="nextTo"/>
        <c:spPr>
          <a:ln w="13371">
            <a:solidFill>
              <a:schemeClr val="tx1"/>
            </a:solidFill>
            <a:prstDash val="solid"/>
          </a:ln>
        </c:spPr>
        <c:txPr>
          <a:bodyPr rot="0" vert="horz"/>
          <a:lstStyle/>
          <a:p>
            <a:pPr>
              <a:defRPr sz="1400" b="1" i="0" u="none" strike="noStrike" baseline="0">
                <a:solidFill>
                  <a:schemeClr val="tx1"/>
                </a:solidFill>
                <a:latin typeface="Calibri" panose="020F0502020204030204" pitchFamily="34" charset="0"/>
                <a:ea typeface="Arial"/>
                <a:cs typeface="Arial"/>
              </a:defRPr>
            </a:pPr>
            <a:endParaRPr lang="en-US"/>
          </a:p>
        </c:txPr>
        <c:crossAx val="111057152"/>
        <c:crosses val="autoZero"/>
        <c:auto val="1"/>
        <c:lblAlgn val="ctr"/>
        <c:lblOffset val="30"/>
        <c:tickLblSkip val="1"/>
        <c:tickMarkSkip val="1"/>
        <c:noMultiLvlLbl val="0"/>
      </c:catAx>
      <c:valAx>
        <c:axId val="111057152"/>
        <c:scaling>
          <c:orientation val="minMax"/>
          <c:max val="600"/>
          <c:min val="0"/>
        </c:scaling>
        <c:delete val="0"/>
        <c:axPos val="l"/>
        <c:majorGridlines>
          <c:spPr>
            <a:ln w="9525">
              <a:solidFill>
                <a:schemeClr val="bg1">
                  <a:lumMod val="85000"/>
                </a:schemeClr>
              </a:solidFill>
              <a:prstDash val="sysDash"/>
            </a:ln>
          </c:spPr>
        </c:majorGridlines>
        <c:title>
          <c:tx>
            <c:rich>
              <a:bodyPr/>
              <a:lstStyle/>
              <a:p>
                <a:pPr>
                  <a:defRPr sz="1600" b="1" i="0" u="none" strike="noStrike" baseline="0">
                    <a:solidFill>
                      <a:schemeClr val="tx1"/>
                    </a:solidFill>
                    <a:latin typeface="Calibri" panose="020F0502020204030204" pitchFamily="34" charset="0"/>
                    <a:ea typeface="Arial"/>
                    <a:cs typeface="Arial"/>
                  </a:defRPr>
                </a:pPr>
                <a:r>
                  <a:rPr lang="en-US" sz="1600">
                    <a:latin typeface="Calibri" panose="020F0502020204030204" pitchFamily="34" charset="0"/>
                  </a:rPr>
                  <a:t>Rate per 100,000 population</a:t>
                </a:r>
              </a:p>
            </c:rich>
          </c:tx>
          <c:layout>
            <c:manualLayout>
              <c:xMode val="edge"/>
              <c:yMode val="edge"/>
              <c:x val="7.3895278074467829E-3"/>
              <c:y val="0.19954659245433579"/>
            </c:manualLayout>
          </c:layout>
          <c:overlay val="0"/>
          <c:spPr>
            <a:noFill/>
            <a:ln w="26743">
              <a:noFill/>
            </a:ln>
          </c:spPr>
        </c:title>
        <c:numFmt formatCode="#,##0" sourceLinked="0"/>
        <c:majorTickMark val="out"/>
        <c:minorTickMark val="none"/>
        <c:tickLblPos val="nextTo"/>
        <c:spPr>
          <a:ln w="13371">
            <a:solidFill>
              <a:schemeClr val="tx1"/>
            </a:solidFill>
            <a:prstDash val="solid"/>
          </a:ln>
        </c:spPr>
        <c:txPr>
          <a:bodyPr rot="0" vert="horz"/>
          <a:lstStyle/>
          <a:p>
            <a:pPr>
              <a:defRPr sz="1600" b="1" i="0" u="none" strike="noStrike" baseline="0">
                <a:solidFill>
                  <a:schemeClr val="tx1"/>
                </a:solidFill>
                <a:latin typeface="Arial"/>
                <a:ea typeface="Arial"/>
                <a:cs typeface="Arial"/>
              </a:defRPr>
            </a:pPr>
            <a:endParaRPr lang="en-US"/>
          </a:p>
        </c:txPr>
        <c:crossAx val="111055232"/>
        <c:crosses val="autoZero"/>
        <c:crossBetween val="midCat"/>
        <c:majorUnit val="100"/>
        <c:minorUnit val="100"/>
      </c:valAx>
      <c:spPr>
        <a:noFill/>
        <a:ln w="26743">
          <a:noFill/>
        </a:ln>
      </c:spPr>
    </c:plotArea>
    <c:plotVisOnly val="1"/>
    <c:dispBlanksAs val="gap"/>
    <c:showDLblsOverMax val="0"/>
  </c:chart>
  <c:spPr>
    <a:noFill/>
    <a:ln>
      <a:noFill/>
    </a:ln>
  </c:spPr>
  <c:txPr>
    <a:bodyPr/>
    <a:lstStyle/>
    <a:p>
      <a:pPr>
        <a:defRPr sz="1869" b="1" i="0" u="none" strike="noStrike" baseline="0">
          <a:solidFill>
            <a:schemeClr val="tx1"/>
          </a:solidFill>
          <a:latin typeface="Arial"/>
          <a:ea typeface="Arial"/>
          <a:cs typeface="Arial"/>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nchor="ctr" anchorCtr="1"/>
          <a:lstStyle/>
          <a:p>
            <a:pPr>
              <a:defRPr sz="1200" b="1" i="0" u="none" strike="noStrike" baseline="0">
                <a:solidFill>
                  <a:schemeClr val="tx1"/>
                </a:solidFill>
                <a:latin typeface="Calibri" panose="020F0502020204030204" pitchFamily="34" charset="0"/>
                <a:ea typeface="Arial"/>
                <a:cs typeface="Arial"/>
              </a:defRPr>
            </a:pPr>
            <a:r>
              <a:rPr lang="en-US" sz="1200">
                <a:solidFill>
                  <a:schemeClr val="tx1"/>
                </a:solidFill>
                <a:latin typeface="Calibri" panose="020F0502020204030204" pitchFamily="34" charset="0"/>
              </a:rPr>
              <a:t>Los Angeles</a:t>
            </a:r>
          </a:p>
        </c:rich>
      </c:tx>
      <c:layout>
        <c:manualLayout>
          <c:xMode val="edge"/>
          <c:yMode val="edge"/>
          <c:x val="0.41093474426807758"/>
          <c:y val="2.0253164556962026E-2"/>
        </c:manualLayout>
      </c:layout>
      <c:overlay val="0"/>
      <c:spPr>
        <a:solidFill>
          <a:srgbClr val="A3548C">
            <a:alpha val="75000"/>
          </a:srgbClr>
        </a:solidFill>
        <a:ln w="10565">
          <a:noFill/>
        </a:ln>
      </c:spPr>
    </c:title>
    <c:autoTitleDeleted val="0"/>
    <c:plotArea>
      <c:layout>
        <c:manualLayout>
          <c:layoutTarget val="inner"/>
          <c:xMode val="edge"/>
          <c:yMode val="edge"/>
          <c:x val="0.24360173728283965"/>
          <c:y val="0.16708860759493671"/>
          <c:w val="0.72817991501062362"/>
          <c:h val="0.54177215189873418"/>
        </c:manualLayout>
      </c:layout>
      <c:barChart>
        <c:barDir val="col"/>
        <c:grouping val="stacked"/>
        <c:varyColors val="0"/>
        <c:ser>
          <c:idx val="0"/>
          <c:order val="0"/>
          <c:tx>
            <c:strRef>
              <c:f>Sheet1!$B$1</c:f>
              <c:strCache>
                <c:ptCount val="1"/>
                <c:pt idx="0">
                  <c:v>Male</c:v>
                </c:pt>
              </c:strCache>
            </c:strRef>
          </c:tx>
          <c:spPr>
            <a:solidFill>
              <a:schemeClr val="bg1">
                <a:lumMod val="50000"/>
              </a:schemeClr>
            </a:solidFill>
            <a:ln w="5283">
              <a:solidFill>
                <a:schemeClr val="tx1"/>
              </a:solidFill>
              <a:prstDash val="solid"/>
            </a:ln>
          </c:spPr>
          <c:invertIfNegative val="0"/>
          <c:cat>
            <c:strRef>
              <c:f>Sheet1!$A$2:$A$11</c:f>
              <c:strCache>
                <c:ptCount val="10"/>
                <c:pt idx="0">
                  <c:v>'11</c:v>
                </c:pt>
                <c:pt idx="1">
                  <c:v>'12</c:v>
                </c:pt>
                <c:pt idx="2">
                  <c:v>'13</c:v>
                </c:pt>
                <c:pt idx="3">
                  <c:v>'14</c:v>
                </c:pt>
                <c:pt idx="4">
                  <c:v>'15</c:v>
                </c:pt>
                <c:pt idx="5">
                  <c:v>'16</c:v>
                </c:pt>
                <c:pt idx="6">
                  <c:v>'17</c:v>
                </c:pt>
                <c:pt idx="7">
                  <c:v>'18</c:v>
                </c:pt>
                <c:pt idx="8">
                  <c:v>'19</c:v>
                </c:pt>
                <c:pt idx="9">
                  <c:v>'20</c:v>
                </c:pt>
              </c:strCache>
            </c:strRef>
          </c:cat>
          <c:val>
            <c:numRef>
              <c:f>Sheet1!$B$2:$B$11</c:f>
              <c:numCache>
                <c:formatCode>General</c:formatCode>
                <c:ptCount val="10"/>
                <c:pt idx="0">
                  <c:v>16232</c:v>
                </c:pt>
                <c:pt idx="1">
                  <c:v>17190</c:v>
                </c:pt>
                <c:pt idx="2">
                  <c:v>17186</c:v>
                </c:pt>
                <c:pt idx="3">
                  <c:v>19540</c:v>
                </c:pt>
                <c:pt idx="4">
                  <c:v>20610</c:v>
                </c:pt>
                <c:pt idx="5">
                  <c:v>22232</c:v>
                </c:pt>
                <c:pt idx="6">
                  <c:v>24525</c:v>
                </c:pt>
                <c:pt idx="7">
                  <c:v>26522</c:v>
                </c:pt>
                <c:pt idx="8">
                  <c:v>27576</c:v>
                </c:pt>
                <c:pt idx="9">
                  <c:v>21039</c:v>
                </c:pt>
              </c:numCache>
            </c:numRef>
          </c:val>
          <c:extLst>
            <c:ext xmlns:c16="http://schemas.microsoft.com/office/drawing/2014/chart" uri="{C3380CC4-5D6E-409C-BE32-E72D297353CC}">
              <c16:uniqueId val="{00000000-0211-427C-B53F-7763F859BAE6}"/>
            </c:ext>
          </c:extLst>
        </c:ser>
        <c:ser>
          <c:idx val="1"/>
          <c:order val="1"/>
          <c:tx>
            <c:strRef>
              <c:f>Sheet1!$C$1</c:f>
              <c:strCache>
                <c:ptCount val="1"/>
                <c:pt idx="0">
                  <c:v>Female</c:v>
                </c:pt>
              </c:strCache>
            </c:strRef>
          </c:tx>
          <c:spPr>
            <a:solidFill>
              <a:schemeClr val="bg1">
                <a:lumMod val="85000"/>
              </a:schemeClr>
            </a:solidFill>
            <a:ln w="5283">
              <a:solidFill>
                <a:schemeClr val="tx1"/>
              </a:solidFill>
              <a:prstDash val="solid"/>
            </a:ln>
          </c:spPr>
          <c:invertIfNegative val="0"/>
          <c:cat>
            <c:strRef>
              <c:f>Sheet1!$A$2:$A$11</c:f>
              <c:strCache>
                <c:ptCount val="10"/>
                <c:pt idx="0">
                  <c:v>'11</c:v>
                </c:pt>
                <c:pt idx="1">
                  <c:v>'12</c:v>
                </c:pt>
                <c:pt idx="2">
                  <c:v>'13</c:v>
                </c:pt>
                <c:pt idx="3">
                  <c:v>'14</c:v>
                </c:pt>
                <c:pt idx="4">
                  <c:v>'15</c:v>
                </c:pt>
                <c:pt idx="5">
                  <c:v>'16</c:v>
                </c:pt>
                <c:pt idx="6">
                  <c:v>'17</c:v>
                </c:pt>
                <c:pt idx="7">
                  <c:v>'18</c:v>
                </c:pt>
                <c:pt idx="8">
                  <c:v>'19</c:v>
                </c:pt>
                <c:pt idx="9">
                  <c:v>'20</c:v>
                </c:pt>
              </c:strCache>
            </c:strRef>
          </c:cat>
          <c:val>
            <c:numRef>
              <c:f>Sheet1!$C$2:$C$11</c:f>
              <c:numCache>
                <c:formatCode>General</c:formatCode>
                <c:ptCount val="10"/>
                <c:pt idx="0">
                  <c:v>31129</c:v>
                </c:pt>
                <c:pt idx="1">
                  <c:v>31550</c:v>
                </c:pt>
                <c:pt idx="2">
                  <c:v>31073</c:v>
                </c:pt>
                <c:pt idx="3">
                  <c:v>31978</c:v>
                </c:pt>
                <c:pt idx="4">
                  <c:v>32482</c:v>
                </c:pt>
                <c:pt idx="5">
                  <c:v>32187</c:v>
                </c:pt>
                <c:pt idx="6">
                  <c:v>34735</c:v>
                </c:pt>
                <c:pt idx="7">
                  <c:v>36716</c:v>
                </c:pt>
                <c:pt idx="8">
                  <c:v>37842</c:v>
                </c:pt>
                <c:pt idx="9">
                  <c:v>28621</c:v>
                </c:pt>
              </c:numCache>
            </c:numRef>
          </c:val>
          <c:extLst>
            <c:ext xmlns:c16="http://schemas.microsoft.com/office/drawing/2014/chart" uri="{C3380CC4-5D6E-409C-BE32-E72D297353CC}">
              <c16:uniqueId val="{00000001-0211-427C-B53F-7763F859BAE6}"/>
            </c:ext>
          </c:extLst>
        </c:ser>
        <c:dLbls>
          <c:showLegendKey val="0"/>
          <c:showVal val="0"/>
          <c:showCatName val="0"/>
          <c:showSerName val="0"/>
          <c:showPercent val="0"/>
          <c:showBubbleSize val="0"/>
        </c:dLbls>
        <c:gapWidth val="20"/>
        <c:overlap val="100"/>
        <c:axId val="129534208"/>
        <c:axId val="129552768"/>
      </c:barChart>
      <c:catAx>
        <c:axId val="129534208"/>
        <c:scaling>
          <c:orientation val="minMax"/>
        </c:scaling>
        <c:delete val="0"/>
        <c:axPos val="b"/>
        <c:title>
          <c:tx>
            <c:rich>
              <a:bodyPr/>
              <a:lstStyle/>
              <a:p>
                <a:pPr>
                  <a:defRPr sz="1200" b="1" i="0" u="none" strike="noStrike" baseline="0">
                    <a:solidFill>
                      <a:schemeClr val="tx1"/>
                    </a:solidFill>
                    <a:latin typeface="Calibri" panose="020F0502020204030204" pitchFamily="34" charset="0"/>
                    <a:ea typeface="Arial"/>
                    <a:cs typeface="Arial"/>
                  </a:defRPr>
                </a:pPr>
                <a:r>
                  <a:rPr lang="en-US" sz="1200">
                    <a:solidFill>
                      <a:schemeClr val="tx1"/>
                    </a:solidFill>
                    <a:latin typeface="Calibri" panose="020F0502020204030204" pitchFamily="34" charset="0"/>
                  </a:rPr>
                  <a:t>Year</a:t>
                </a:r>
              </a:p>
            </c:rich>
          </c:tx>
          <c:layout>
            <c:manualLayout>
              <c:xMode val="edge"/>
              <c:yMode val="edge"/>
              <c:x val="0.56613767029121354"/>
              <c:y val="0.88596966431827595"/>
            </c:manualLayout>
          </c:layout>
          <c:overlay val="0"/>
          <c:spPr>
            <a:noFill/>
            <a:ln w="10565">
              <a:noFill/>
            </a:ln>
          </c:spPr>
        </c:title>
        <c:numFmt formatCode="General" sourceLinked="1"/>
        <c:majorTickMark val="out"/>
        <c:minorTickMark val="none"/>
        <c:tickLblPos val="nextTo"/>
        <c:spPr>
          <a:ln w="5283">
            <a:solidFill>
              <a:schemeClr val="tx1"/>
            </a:solidFill>
            <a:prstDash val="solid"/>
          </a:ln>
        </c:spPr>
        <c:txPr>
          <a:bodyPr rot="0" vert="horz"/>
          <a:lstStyle/>
          <a:p>
            <a:pPr>
              <a:defRPr sz="1200" b="1" i="0" u="none" strike="noStrike" baseline="0">
                <a:solidFill>
                  <a:schemeClr val="tx1"/>
                </a:solidFill>
                <a:latin typeface="Calibri" panose="020F0502020204030204" pitchFamily="34" charset="0"/>
                <a:ea typeface="Arial"/>
                <a:cs typeface="Arial"/>
              </a:defRPr>
            </a:pPr>
            <a:endParaRPr lang="en-US"/>
          </a:p>
        </c:txPr>
        <c:crossAx val="129552768"/>
        <c:crosses val="autoZero"/>
        <c:auto val="1"/>
        <c:lblAlgn val="ctr"/>
        <c:lblOffset val="100"/>
        <c:tickLblSkip val="1"/>
        <c:tickMarkSkip val="1"/>
        <c:noMultiLvlLbl val="0"/>
      </c:catAx>
      <c:valAx>
        <c:axId val="129552768"/>
        <c:scaling>
          <c:orientation val="minMax"/>
          <c:max val="75000"/>
          <c:min val="0"/>
        </c:scaling>
        <c:delete val="0"/>
        <c:axPos val="l"/>
        <c:title>
          <c:tx>
            <c:rich>
              <a:bodyPr anchor="ctr" anchorCtr="1"/>
              <a:lstStyle/>
              <a:p>
                <a:pPr>
                  <a:defRPr sz="1200" b="1" i="0" u="none" strike="noStrike" baseline="0">
                    <a:solidFill>
                      <a:schemeClr val="tx1"/>
                    </a:solidFill>
                    <a:latin typeface="Calibri" panose="020F0502020204030204" pitchFamily="34" charset="0"/>
                    <a:ea typeface="Arial"/>
                    <a:cs typeface="Arial"/>
                  </a:defRPr>
                </a:pPr>
                <a:r>
                  <a:rPr lang="en-US" sz="1200">
                    <a:solidFill>
                      <a:schemeClr val="tx1"/>
                    </a:solidFill>
                    <a:latin typeface="Calibri" panose="020F0502020204030204" pitchFamily="34" charset="0"/>
                  </a:rPr>
                  <a:t>Number of Cases</a:t>
                </a:r>
              </a:p>
            </c:rich>
          </c:tx>
          <c:layout>
            <c:manualLayout>
              <c:xMode val="edge"/>
              <c:yMode val="edge"/>
              <c:x val="0"/>
              <c:y val="8.4583837546622451E-2"/>
            </c:manualLayout>
          </c:layout>
          <c:overlay val="0"/>
          <c:spPr>
            <a:noFill/>
            <a:ln w="10565">
              <a:noFill/>
            </a:ln>
          </c:spPr>
        </c:title>
        <c:numFmt formatCode="General" sourceLinked="1"/>
        <c:majorTickMark val="out"/>
        <c:minorTickMark val="none"/>
        <c:tickLblPos val="nextTo"/>
        <c:spPr>
          <a:ln w="5283">
            <a:solidFill>
              <a:schemeClr val="tx1"/>
            </a:solidFill>
            <a:prstDash val="solid"/>
          </a:ln>
        </c:spPr>
        <c:txPr>
          <a:bodyPr rot="0" vert="horz"/>
          <a:lstStyle/>
          <a:p>
            <a:pPr>
              <a:defRPr sz="1200" b="1" i="0" u="none" strike="noStrike" baseline="0">
                <a:solidFill>
                  <a:schemeClr val="tx1"/>
                </a:solidFill>
                <a:latin typeface="Calibri" panose="020F0502020204030204" pitchFamily="34" charset="0"/>
                <a:ea typeface="Arial"/>
                <a:cs typeface="Arial"/>
              </a:defRPr>
            </a:pPr>
            <a:endParaRPr lang="en-US"/>
          </a:p>
        </c:txPr>
        <c:crossAx val="129534208"/>
        <c:crosses val="autoZero"/>
        <c:crossBetween val="between"/>
        <c:majorUnit val="25000"/>
        <c:minorUnit val="25000"/>
      </c:valAx>
      <c:spPr>
        <a:noFill/>
        <a:ln w="10565">
          <a:noFill/>
        </a:ln>
      </c:spPr>
    </c:plotArea>
    <c:plotVisOnly val="1"/>
    <c:dispBlanksAs val="gap"/>
    <c:showDLblsOverMax val="0"/>
  </c:chart>
  <c:spPr>
    <a:noFill/>
    <a:ln>
      <a:noFill/>
    </a:ln>
  </c:spPr>
  <c:txPr>
    <a:bodyPr/>
    <a:lstStyle/>
    <a:p>
      <a:pPr>
        <a:defRPr sz="749" b="1" i="0" u="none" strike="noStrike" baseline="0">
          <a:solidFill>
            <a:schemeClr val="tx1"/>
          </a:solidFill>
          <a:latin typeface="Arial"/>
          <a:ea typeface="Arial"/>
          <a:cs typeface="Arial"/>
        </a:defRPr>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nchor="ctr" anchorCtr="1"/>
          <a:lstStyle/>
          <a:p>
            <a:pPr>
              <a:defRPr sz="1200" b="1" i="0" u="none" strike="noStrike" baseline="0">
                <a:solidFill>
                  <a:schemeClr val="tx1"/>
                </a:solidFill>
                <a:latin typeface="Calibri" panose="020F0502020204030204" pitchFamily="34" charset="0"/>
                <a:ea typeface="Arial"/>
                <a:cs typeface="Arial"/>
              </a:defRPr>
            </a:pPr>
            <a:r>
              <a:rPr lang="en-US" sz="1200">
                <a:solidFill>
                  <a:schemeClr val="tx1"/>
                </a:solidFill>
                <a:latin typeface="Calibri" panose="020F0502020204030204" pitchFamily="34" charset="0"/>
              </a:rPr>
              <a:t>Southern</a:t>
            </a:r>
          </a:p>
        </c:rich>
      </c:tx>
      <c:layout>
        <c:manualLayout>
          <c:xMode val="edge"/>
          <c:yMode val="edge"/>
          <c:x val="0.41093474426807758"/>
          <c:y val="2.0253164556962026E-2"/>
        </c:manualLayout>
      </c:layout>
      <c:overlay val="0"/>
      <c:spPr>
        <a:solidFill>
          <a:srgbClr val="67B5C0">
            <a:alpha val="75000"/>
          </a:srgbClr>
        </a:solidFill>
        <a:ln w="10565">
          <a:noFill/>
        </a:ln>
      </c:spPr>
    </c:title>
    <c:autoTitleDeleted val="0"/>
    <c:plotArea>
      <c:layout>
        <c:manualLayout>
          <c:layoutTarget val="inner"/>
          <c:xMode val="edge"/>
          <c:yMode val="edge"/>
          <c:x val="0.24360173728283965"/>
          <c:y val="0.16708860759493671"/>
          <c:w val="0.72817991501062362"/>
          <c:h val="0.54177215189873418"/>
        </c:manualLayout>
      </c:layout>
      <c:barChart>
        <c:barDir val="col"/>
        <c:grouping val="stacked"/>
        <c:varyColors val="0"/>
        <c:ser>
          <c:idx val="0"/>
          <c:order val="0"/>
          <c:tx>
            <c:strRef>
              <c:f>Sheet1!$B$1</c:f>
              <c:strCache>
                <c:ptCount val="1"/>
                <c:pt idx="0">
                  <c:v>Male</c:v>
                </c:pt>
              </c:strCache>
            </c:strRef>
          </c:tx>
          <c:spPr>
            <a:solidFill>
              <a:schemeClr val="bg1">
                <a:lumMod val="50000"/>
              </a:schemeClr>
            </a:solidFill>
            <a:ln w="5283">
              <a:solidFill>
                <a:schemeClr val="tx1"/>
              </a:solidFill>
              <a:prstDash val="solid"/>
            </a:ln>
          </c:spPr>
          <c:invertIfNegative val="0"/>
          <c:cat>
            <c:strRef>
              <c:f>Sheet1!$A$2:$A$11</c:f>
              <c:strCache>
                <c:ptCount val="10"/>
                <c:pt idx="0">
                  <c:v>'11</c:v>
                </c:pt>
                <c:pt idx="1">
                  <c:v>'12</c:v>
                </c:pt>
                <c:pt idx="2">
                  <c:v>'13</c:v>
                </c:pt>
                <c:pt idx="3">
                  <c:v>'14</c:v>
                </c:pt>
                <c:pt idx="4">
                  <c:v>'15</c:v>
                </c:pt>
                <c:pt idx="5">
                  <c:v>'16</c:v>
                </c:pt>
                <c:pt idx="6">
                  <c:v>'17</c:v>
                </c:pt>
                <c:pt idx="7">
                  <c:v>'18</c:v>
                </c:pt>
                <c:pt idx="8">
                  <c:v>'19</c:v>
                </c:pt>
                <c:pt idx="9">
                  <c:v>'20</c:v>
                </c:pt>
              </c:strCache>
            </c:strRef>
          </c:cat>
          <c:val>
            <c:numRef>
              <c:f>Sheet1!$B$2:$B$11</c:f>
              <c:numCache>
                <c:formatCode>General</c:formatCode>
                <c:ptCount val="10"/>
                <c:pt idx="0">
                  <c:v>13469</c:v>
                </c:pt>
                <c:pt idx="1">
                  <c:v>14772</c:v>
                </c:pt>
                <c:pt idx="2">
                  <c:v>14581</c:v>
                </c:pt>
                <c:pt idx="3">
                  <c:v>15125</c:v>
                </c:pt>
                <c:pt idx="4">
                  <c:v>17668</c:v>
                </c:pt>
                <c:pt idx="5">
                  <c:v>19627</c:v>
                </c:pt>
                <c:pt idx="6">
                  <c:v>22736</c:v>
                </c:pt>
                <c:pt idx="7">
                  <c:v>23795</c:v>
                </c:pt>
                <c:pt idx="8">
                  <c:v>25212</c:v>
                </c:pt>
                <c:pt idx="9">
                  <c:v>19305</c:v>
                </c:pt>
              </c:numCache>
            </c:numRef>
          </c:val>
          <c:extLst>
            <c:ext xmlns:c16="http://schemas.microsoft.com/office/drawing/2014/chart" uri="{C3380CC4-5D6E-409C-BE32-E72D297353CC}">
              <c16:uniqueId val="{00000000-17D0-433A-B387-C18B4840490C}"/>
            </c:ext>
          </c:extLst>
        </c:ser>
        <c:ser>
          <c:idx val="1"/>
          <c:order val="1"/>
          <c:tx>
            <c:strRef>
              <c:f>Sheet1!$C$1</c:f>
              <c:strCache>
                <c:ptCount val="1"/>
                <c:pt idx="0">
                  <c:v>Female</c:v>
                </c:pt>
              </c:strCache>
            </c:strRef>
          </c:tx>
          <c:spPr>
            <a:solidFill>
              <a:schemeClr val="bg1">
                <a:lumMod val="85000"/>
              </a:schemeClr>
            </a:solidFill>
            <a:ln w="5283">
              <a:solidFill>
                <a:schemeClr val="tx1"/>
              </a:solidFill>
              <a:prstDash val="solid"/>
            </a:ln>
          </c:spPr>
          <c:invertIfNegative val="0"/>
          <c:cat>
            <c:strRef>
              <c:f>Sheet1!$A$2:$A$11</c:f>
              <c:strCache>
                <c:ptCount val="10"/>
                <c:pt idx="0">
                  <c:v>'11</c:v>
                </c:pt>
                <c:pt idx="1">
                  <c:v>'12</c:v>
                </c:pt>
                <c:pt idx="2">
                  <c:v>'13</c:v>
                </c:pt>
                <c:pt idx="3">
                  <c:v>'14</c:v>
                </c:pt>
                <c:pt idx="4">
                  <c:v>'15</c:v>
                </c:pt>
                <c:pt idx="5">
                  <c:v>'16</c:v>
                </c:pt>
                <c:pt idx="6">
                  <c:v>'17</c:v>
                </c:pt>
                <c:pt idx="7">
                  <c:v>'18</c:v>
                </c:pt>
                <c:pt idx="8">
                  <c:v>'19</c:v>
                </c:pt>
                <c:pt idx="9">
                  <c:v>'20</c:v>
                </c:pt>
              </c:strCache>
            </c:strRef>
          </c:cat>
          <c:val>
            <c:numRef>
              <c:f>Sheet1!$C$2:$C$11</c:f>
              <c:numCache>
                <c:formatCode>General</c:formatCode>
                <c:ptCount val="10"/>
                <c:pt idx="0">
                  <c:v>32792</c:v>
                </c:pt>
                <c:pt idx="1">
                  <c:v>34831</c:v>
                </c:pt>
                <c:pt idx="2">
                  <c:v>33252</c:v>
                </c:pt>
                <c:pt idx="3">
                  <c:v>32581</c:v>
                </c:pt>
                <c:pt idx="4">
                  <c:v>36546</c:v>
                </c:pt>
                <c:pt idx="5">
                  <c:v>37417</c:v>
                </c:pt>
                <c:pt idx="6">
                  <c:v>42636</c:v>
                </c:pt>
                <c:pt idx="7">
                  <c:v>43481</c:v>
                </c:pt>
                <c:pt idx="8">
                  <c:v>43563</c:v>
                </c:pt>
                <c:pt idx="9">
                  <c:v>34439</c:v>
                </c:pt>
              </c:numCache>
            </c:numRef>
          </c:val>
          <c:extLst>
            <c:ext xmlns:c16="http://schemas.microsoft.com/office/drawing/2014/chart" uri="{C3380CC4-5D6E-409C-BE32-E72D297353CC}">
              <c16:uniqueId val="{00000001-17D0-433A-B387-C18B4840490C}"/>
            </c:ext>
          </c:extLst>
        </c:ser>
        <c:dLbls>
          <c:showLegendKey val="0"/>
          <c:showVal val="0"/>
          <c:showCatName val="0"/>
          <c:showSerName val="0"/>
          <c:showPercent val="0"/>
          <c:showBubbleSize val="0"/>
        </c:dLbls>
        <c:gapWidth val="20"/>
        <c:overlap val="100"/>
        <c:axId val="129534208"/>
        <c:axId val="129552768"/>
      </c:barChart>
      <c:catAx>
        <c:axId val="129534208"/>
        <c:scaling>
          <c:orientation val="minMax"/>
        </c:scaling>
        <c:delete val="0"/>
        <c:axPos val="b"/>
        <c:title>
          <c:tx>
            <c:rich>
              <a:bodyPr/>
              <a:lstStyle/>
              <a:p>
                <a:pPr>
                  <a:defRPr sz="1200" b="1" i="0" u="none" strike="noStrike" baseline="0">
                    <a:solidFill>
                      <a:schemeClr val="tx1"/>
                    </a:solidFill>
                    <a:latin typeface="Calibri" panose="020F0502020204030204" pitchFamily="34" charset="0"/>
                    <a:ea typeface="Arial"/>
                    <a:cs typeface="Arial"/>
                  </a:defRPr>
                </a:pPr>
                <a:r>
                  <a:rPr lang="en-US" sz="1200">
                    <a:solidFill>
                      <a:schemeClr val="tx1"/>
                    </a:solidFill>
                    <a:latin typeface="Calibri" panose="020F0502020204030204" pitchFamily="34" charset="0"/>
                  </a:rPr>
                  <a:t>Year</a:t>
                </a:r>
              </a:p>
            </c:rich>
          </c:tx>
          <c:layout>
            <c:manualLayout>
              <c:xMode val="edge"/>
              <c:yMode val="edge"/>
              <c:x val="0.56613767029121354"/>
              <c:y val="0.88596966431827595"/>
            </c:manualLayout>
          </c:layout>
          <c:overlay val="0"/>
          <c:spPr>
            <a:noFill/>
            <a:ln w="10565">
              <a:noFill/>
            </a:ln>
          </c:spPr>
        </c:title>
        <c:numFmt formatCode="General" sourceLinked="1"/>
        <c:majorTickMark val="out"/>
        <c:minorTickMark val="none"/>
        <c:tickLblPos val="nextTo"/>
        <c:spPr>
          <a:ln w="5283">
            <a:solidFill>
              <a:schemeClr val="tx1"/>
            </a:solidFill>
            <a:prstDash val="solid"/>
          </a:ln>
        </c:spPr>
        <c:txPr>
          <a:bodyPr rot="0" vert="horz"/>
          <a:lstStyle/>
          <a:p>
            <a:pPr>
              <a:defRPr sz="1200" b="1" i="0" u="none" strike="noStrike" baseline="0">
                <a:solidFill>
                  <a:schemeClr val="tx1"/>
                </a:solidFill>
                <a:latin typeface="Calibri" panose="020F0502020204030204" pitchFamily="34" charset="0"/>
                <a:ea typeface="Arial"/>
                <a:cs typeface="Arial"/>
              </a:defRPr>
            </a:pPr>
            <a:endParaRPr lang="en-US"/>
          </a:p>
        </c:txPr>
        <c:crossAx val="129552768"/>
        <c:crosses val="autoZero"/>
        <c:auto val="1"/>
        <c:lblAlgn val="ctr"/>
        <c:lblOffset val="100"/>
        <c:tickLblSkip val="1"/>
        <c:tickMarkSkip val="1"/>
        <c:noMultiLvlLbl val="0"/>
      </c:catAx>
      <c:valAx>
        <c:axId val="129552768"/>
        <c:scaling>
          <c:orientation val="minMax"/>
          <c:max val="75000"/>
          <c:min val="0"/>
        </c:scaling>
        <c:delete val="0"/>
        <c:axPos val="l"/>
        <c:title>
          <c:tx>
            <c:rich>
              <a:bodyPr anchor="ctr" anchorCtr="1"/>
              <a:lstStyle/>
              <a:p>
                <a:pPr>
                  <a:defRPr sz="1200" b="1" i="0" u="none" strike="noStrike" baseline="0">
                    <a:solidFill>
                      <a:schemeClr val="tx1"/>
                    </a:solidFill>
                    <a:latin typeface="Calibri" panose="020F0502020204030204" pitchFamily="34" charset="0"/>
                    <a:ea typeface="Arial"/>
                    <a:cs typeface="Arial"/>
                  </a:defRPr>
                </a:pPr>
                <a:r>
                  <a:rPr lang="en-US" sz="1200">
                    <a:solidFill>
                      <a:schemeClr val="tx1"/>
                    </a:solidFill>
                    <a:latin typeface="Calibri" panose="020F0502020204030204" pitchFamily="34" charset="0"/>
                  </a:rPr>
                  <a:t>Number of Cases</a:t>
                </a:r>
              </a:p>
            </c:rich>
          </c:tx>
          <c:layout>
            <c:manualLayout>
              <c:xMode val="edge"/>
              <c:yMode val="edge"/>
              <c:x val="0"/>
              <c:y val="8.4583837546622451E-2"/>
            </c:manualLayout>
          </c:layout>
          <c:overlay val="0"/>
          <c:spPr>
            <a:noFill/>
            <a:ln w="10565">
              <a:noFill/>
            </a:ln>
          </c:spPr>
        </c:title>
        <c:numFmt formatCode="General" sourceLinked="1"/>
        <c:majorTickMark val="out"/>
        <c:minorTickMark val="none"/>
        <c:tickLblPos val="nextTo"/>
        <c:spPr>
          <a:ln w="5283">
            <a:solidFill>
              <a:schemeClr val="tx1"/>
            </a:solidFill>
            <a:prstDash val="solid"/>
          </a:ln>
        </c:spPr>
        <c:txPr>
          <a:bodyPr rot="0" vert="horz"/>
          <a:lstStyle/>
          <a:p>
            <a:pPr>
              <a:defRPr sz="1200" b="1" i="0" u="none" strike="noStrike" baseline="0">
                <a:solidFill>
                  <a:schemeClr val="tx1"/>
                </a:solidFill>
                <a:latin typeface="Calibri" panose="020F0502020204030204" pitchFamily="34" charset="0"/>
                <a:ea typeface="Arial"/>
                <a:cs typeface="Arial"/>
              </a:defRPr>
            </a:pPr>
            <a:endParaRPr lang="en-US"/>
          </a:p>
        </c:txPr>
        <c:crossAx val="129534208"/>
        <c:crosses val="autoZero"/>
        <c:crossBetween val="between"/>
        <c:majorUnit val="25000"/>
        <c:minorUnit val="25000"/>
      </c:valAx>
      <c:spPr>
        <a:noFill/>
        <a:ln w="10565">
          <a:noFill/>
        </a:ln>
      </c:spPr>
    </c:plotArea>
    <c:plotVisOnly val="1"/>
    <c:dispBlanksAs val="gap"/>
    <c:showDLblsOverMax val="0"/>
  </c:chart>
  <c:spPr>
    <a:noFill/>
    <a:ln>
      <a:noFill/>
    </a:ln>
  </c:spPr>
  <c:txPr>
    <a:bodyPr/>
    <a:lstStyle/>
    <a:p>
      <a:pPr>
        <a:defRPr sz="749" b="1" i="0" u="none" strike="noStrike" baseline="0">
          <a:solidFill>
            <a:schemeClr val="tx1"/>
          </a:solidFill>
          <a:latin typeface="Arial"/>
          <a:ea typeface="Arial"/>
          <a:cs typeface="Arial"/>
        </a:defRPr>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9765258215962438E-2"/>
          <c:y val="0.14824120603015076"/>
          <c:w val="0.62676056338028174"/>
          <c:h val="0.64572864321608037"/>
        </c:manualLayout>
      </c:layout>
      <c:barChart>
        <c:barDir val="col"/>
        <c:grouping val="stacked"/>
        <c:varyColors val="0"/>
        <c:ser>
          <c:idx val="0"/>
          <c:order val="0"/>
          <c:tx>
            <c:strRef>
              <c:f>Sheet1!$B$1</c:f>
              <c:strCache>
                <c:ptCount val="1"/>
                <c:pt idx="0">
                  <c:v>Male</c:v>
                </c:pt>
              </c:strCache>
            </c:strRef>
          </c:tx>
          <c:spPr>
            <a:solidFill>
              <a:schemeClr val="bg1">
                <a:lumMod val="50000"/>
              </a:schemeClr>
            </a:solidFill>
            <a:ln w="4475">
              <a:solidFill>
                <a:schemeClr val="tx1"/>
              </a:solidFill>
              <a:prstDash val="solid"/>
            </a:ln>
          </c:spPr>
          <c:invertIfNegative val="0"/>
          <c:cat>
            <c:strRef>
              <c:f>Sheet1!$A$1:$A$1</c:f>
              <c:strCache>
                <c:ptCount val="1"/>
                <c:pt idx="0">
                  <c:v>Year</c:v>
                </c:pt>
              </c:strCache>
            </c:strRef>
          </c:cat>
          <c:val>
            <c:numRef>
              <c:f>Sheet1!$B$1:$B$1</c:f>
              <c:numCache>
                <c:formatCode>General</c:formatCode>
                <c:ptCount val="1"/>
                <c:pt idx="0">
                  <c:v>0</c:v>
                </c:pt>
              </c:numCache>
            </c:numRef>
          </c:val>
          <c:extLst>
            <c:ext xmlns:c16="http://schemas.microsoft.com/office/drawing/2014/chart" uri="{C3380CC4-5D6E-409C-BE32-E72D297353CC}">
              <c16:uniqueId val="{00000000-7D4D-4ACF-ADAE-BAAA85E9A252}"/>
            </c:ext>
          </c:extLst>
        </c:ser>
        <c:ser>
          <c:idx val="1"/>
          <c:order val="1"/>
          <c:tx>
            <c:strRef>
              <c:f>Sheet1!$C$1</c:f>
              <c:strCache>
                <c:ptCount val="1"/>
                <c:pt idx="0">
                  <c:v>Female</c:v>
                </c:pt>
              </c:strCache>
            </c:strRef>
          </c:tx>
          <c:spPr>
            <a:solidFill>
              <a:schemeClr val="bg1">
                <a:lumMod val="85000"/>
              </a:schemeClr>
            </a:solidFill>
            <a:ln w="4475">
              <a:solidFill>
                <a:schemeClr val="tx1"/>
              </a:solidFill>
              <a:prstDash val="solid"/>
            </a:ln>
          </c:spPr>
          <c:invertIfNegative val="0"/>
          <c:cat>
            <c:strRef>
              <c:f>Sheet1!$A$1:$A$1</c:f>
              <c:strCache>
                <c:ptCount val="1"/>
                <c:pt idx="0">
                  <c:v>Year</c:v>
                </c:pt>
              </c:strCache>
            </c:strRef>
          </c:cat>
          <c:val>
            <c:numRef>
              <c:f>Sheet1!$C$1:$C$1</c:f>
              <c:numCache>
                <c:formatCode>General</c:formatCode>
                <c:ptCount val="1"/>
                <c:pt idx="0">
                  <c:v>0</c:v>
                </c:pt>
              </c:numCache>
            </c:numRef>
          </c:val>
          <c:extLst>
            <c:ext xmlns:c16="http://schemas.microsoft.com/office/drawing/2014/chart" uri="{C3380CC4-5D6E-409C-BE32-E72D297353CC}">
              <c16:uniqueId val="{00000001-7D4D-4ACF-ADAE-BAAA85E9A252}"/>
            </c:ext>
          </c:extLst>
        </c:ser>
        <c:dLbls>
          <c:showLegendKey val="0"/>
          <c:showVal val="0"/>
          <c:showCatName val="0"/>
          <c:showSerName val="0"/>
          <c:showPercent val="0"/>
          <c:showBubbleSize val="0"/>
        </c:dLbls>
        <c:gapWidth val="80"/>
        <c:overlap val="100"/>
        <c:axId val="184668088"/>
        <c:axId val="1"/>
      </c:barChart>
      <c:catAx>
        <c:axId val="184668088"/>
        <c:scaling>
          <c:orientation val="minMax"/>
        </c:scaling>
        <c:delete val="1"/>
        <c:axPos val="b"/>
        <c:numFmt formatCode="General" sourceLinked="1"/>
        <c:majorTickMark val="out"/>
        <c:minorTickMark val="none"/>
        <c:tickLblPos val="nextTo"/>
        <c:crossAx val="1"/>
        <c:crosses val="autoZero"/>
        <c:auto val="1"/>
        <c:lblAlgn val="ctr"/>
        <c:lblOffset val="100"/>
        <c:tickLblSkip val="1"/>
        <c:tickMarkSkip val="1"/>
        <c:noMultiLvlLbl val="0"/>
      </c:catAx>
      <c:valAx>
        <c:axId val="1"/>
        <c:scaling>
          <c:orientation val="minMax"/>
          <c:max val="40"/>
        </c:scaling>
        <c:delete val="1"/>
        <c:axPos val="l"/>
        <c:numFmt formatCode="General" sourceLinked="1"/>
        <c:majorTickMark val="out"/>
        <c:minorTickMark val="none"/>
        <c:tickLblPos val="nextTo"/>
        <c:crossAx val="184668088"/>
        <c:crosses val="autoZero"/>
        <c:crossBetween val="between"/>
        <c:majorUnit val="10"/>
        <c:minorUnit val="1"/>
      </c:valAx>
      <c:spPr>
        <a:noFill/>
        <a:ln w="8951">
          <a:noFill/>
        </a:ln>
      </c:spPr>
    </c:plotArea>
    <c:legend>
      <c:legendPos val="r"/>
      <c:layout>
        <c:manualLayout>
          <c:xMode val="edge"/>
          <c:yMode val="edge"/>
          <c:x val="0.29807212604506961"/>
          <c:y val="0.11809045226130653"/>
          <c:w val="0.6040611906346256"/>
          <c:h val="0.61823336631648373"/>
        </c:manualLayout>
      </c:layout>
      <c:overlay val="0"/>
      <c:spPr>
        <a:solidFill>
          <a:schemeClr val="bg1"/>
        </a:solidFill>
        <a:ln w="1119">
          <a:solidFill>
            <a:schemeClr val="tx1"/>
          </a:solidFill>
          <a:prstDash val="solid"/>
        </a:ln>
      </c:spPr>
      <c:txPr>
        <a:bodyPr/>
        <a:lstStyle/>
        <a:p>
          <a:pPr>
            <a:defRPr sz="1400" b="1" i="0" u="none" strike="noStrike" baseline="0">
              <a:solidFill>
                <a:schemeClr val="tx1"/>
              </a:solidFill>
              <a:latin typeface="Calibri"/>
              <a:ea typeface="Calibri"/>
              <a:cs typeface="Calibri"/>
            </a:defRPr>
          </a:pPr>
          <a:endParaRPr lang="en-US"/>
        </a:p>
      </c:txPr>
    </c:legend>
    <c:plotVisOnly val="1"/>
    <c:dispBlanksAs val="gap"/>
    <c:showDLblsOverMax val="0"/>
  </c:chart>
  <c:spPr>
    <a:noFill/>
    <a:ln>
      <a:noFill/>
    </a:ln>
  </c:spPr>
  <c:txPr>
    <a:bodyPr/>
    <a:lstStyle/>
    <a:p>
      <a:pPr>
        <a:defRPr sz="643" b="1" i="0" u="none" strike="noStrike" baseline="0">
          <a:solidFill>
            <a:schemeClr val="tx1"/>
          </a:solidFill>
          <a:latin typeface="Arial"/>
          <a:ea typeface="Arial"/>
          <a:cs typeface="Arial"/>
        </a:defRPr>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414392059553349"/>
          <c:y val="6.0538116591928252E-2"/>
          <c:w val="0.81150233477610645"/>
          <c:h val="0.77802690582959644"/>
        </c:manualLayout>
      </c:layout>
      <c:lineChart>
        <c:grouping val="standard"/>
        <c:varyColors val="0"/>
        <c:ser>
          <c:idx val="0"/>
          <c:order val="0"/>
          <c:tx>
            <c:strRef>
              <c:f>Sheet1!$A$1</c:f>
              <c:strCache>
                <c:ptCount val="1"/>
                <c:pt idx="0">
                  <c:v>Year</c:v>
                </c:pt>
              </c:strCache>
            </c:strRef>
          </c:tx>
          <c:marker>
            <c:symbol val="none"/>
          </c:marker>
          <c:cat>
            <c:numRef>
              <c:f>Sheet1!$A$2:$A$32</c:f>
              <c:numCache>
                <c:formatCode>General</c:formatCode>
                <c:ptCount val="31"/>
                <c:pt idx="0">
                  <c:v>1990</c:v>
                </c:pt>
                <c:pt idx="5">
                  <c:v>1995</c:v>
                </c:pt>
                <c:pt idx="10">
                  <c:v>2000</c:v>
                </c:pt>
                <c:pt idx="15">
                  <c:v>2005</c:v>
                </c:pt>
                <c:pt idx="20">
                  <c:v>2010</c:v>
                </c:pt>
                <c:pt idx="25">
                  <c:v>2015</c:v>
                </c:pt>
                <c:pt idx="30">
                  <c:v>2020</c:v>
                </c:pt>
              </c:numCache>
            </c:numRef>
          </c:cat>
          <c:val>
            <c:numRef>
              <c:f>Sheet1!$A$2:$A$32</c:f>
              <c:numCache>
                <c:formatCode>General</c:formatCode>
                <c:ptCount val="31"/>
                <c:pt idx="0">
                  <c:v>1990</c:v>
                </c:pt>
                <c:pt idx="5">
                  <c:v>1995</c:v>
                </c:pt>
                <c:pt idx="10">
                  <c:v>2000</c:v>
                </c:pt>
                <c:pt idx="15">
                  <c:v>2005</c:v>
                </c:pt>
                <c:pt idx="20">
                  <c:v>2010</c:v>
                </c:pt>
                <c:pt idx="25">
                  <c:v>2015</c:v>
                </c:pt>
                <c:pt idx="30">
                  <c:v>2020</c:v>
                </c:pt>
              </c:numCache>
            </c:numRef>
          </c:val>
          <c:smooth val="0"/>
          <c:extLst>
            <c:ext xmlns:c16="http://schemas.microsoft.com/office/drawing/2014/chart" uri="{C3380CC4-5D6E-409C-BE32-E72D297353CC}">
              <c16:uniqueId val="{00000000-9107-40FB-BAD0-CEFB4615A9E4}"/>
            </c:ext>
          </c:extLst>
        </c:ser>
        <c:ser>
          <c:idx val="1"/>
          <c:order val="1"/>
          <c:tx>
            <c:strRef>
              <c:f>Sheet1!$B$1</c:f>
              <c:strCache>
                <c:ptCount val="1"/>
                <c:pt idx="0">
                  <c:v>Male</c:v>
                </c:pt>
              </c:strCache>
            </c:strRef>
          </c:tx>
          <c:spPr>
            <a:ln w="50800">
              <a:solidFill>
                <a:srgbClr val="C44A07"/>
              </a:solidFill>
              <a:prstDash val="solid"/>
            </a:ln>
          </c:spPr>
          <c:marker>
            <c:symbol val="none"/>
          </c:marker>
          <c:cat>
            <c:numRef>
              <c:f>Sheet1!$A$2:$A$32</c:f>
              <c:numCache>
                <c:formatCode>General</c:formatCode>
                <c:ptCount val="31"/>
                <c:pt idx="0">
                  <c:v>1990</c:v>
                </c:pt>
                <c:pt idx="5">
                  <c:v>1995</c:v>
                </c:pt>
                <c:pt idx="10">
                  <c:v>2000</c:v>
                </c:pt>
                <c:pt idx="15">
                  <c:v>2005</c:v>
                </c:pt>
                <c:pt idx="20">
                  <c:v>2010</c:v>
                </c:pt>
                <c:pt idx="25">
                  <c:v>2015</c:v>
                </c:pt>
                <c:pt idx="30">
                  <c:v>2020</c:v>
                </c:pt>
              </c:numCache>
            </c:numRef>
          </c:cat>
          <c:val>
            <c:numRef>
              <c:f>Sheet1!$B$2:$B$32</c:f>
              <c:numCache>
                <c:formatCode>0.0</c:formatCode>
                <c:ptCount val="31"/>
                <c:pt idx="0">
                  <c:v>71.599999999999994</c:v>
                </c:pt>
                <c:pt idx="1">
                  <c:v>72.2</c:v>
                </c:pt>
                <c:pt idx="2">
                  <c:v>68.3</c:v>
                </c:pt>
                <c:pt idx="3">
                  <c:v>72.5</c:v>
                </c:pt>
                <c:pt idx="4">
                  <c:v>71.7</c:v>
                </c:pt>
                <c:pt idx="5">
                  <c:v>70.8</c:v>
                </c:pt>
                <c:pt idx="6">
                  <c:v>76.3</c:v>
                </c:pt>
                <c:pt idx="7">
                  <c:v>93.9</c:v>
                </c:pt>
                <c:pt idx="8">
                  <c:v>100.6</c:v>
                </c:pt>
                <c:pt idx="9">
                  <c:v>109.5</c:v>
                </c:pt>
                <c:pt idx="10">
                  <c:v>136.19999999999999</c:v>
                </c:pt>
                <c:pt idx="11">
                  <c:v>144.9</c:v>
                </c:pt>
                <c:pt idx="12">
                  <c:v>164.1</c:v>
                </c:pt>
                <c:pt idx="13">
                  <c:v>176.1</c:v>
                </c:pt>
                <c:pt idx="14">
                  <c:v>189.2</c:v>
                </c:pt>
                <c:pt idx="15">
                  <c:v>202.4</c:v>
                </c:pt>
                <c:pt idx="16">
                  <c:v>211.4</c:v>
                </c:pt>
                <c:pt idx="17">
                  <c:v>223.4</c:v>
                </c:pt>
                <c:pt idx="18">
                  <c:v>240.9</c:v>
                </c:pt>
                <c:pt idx="19">
                  <c:v>244.5</c:v>
                </c:pt>
                <c:pt idx="20">
                  <c:v>260.3</c:v>
                </c:pt>
                <c:pt idx="21">
                  <c:v>271.8</c:v>
                </c:pt>
                <c:pt idx="22">
                  <c:v>283.3</c:v>
                </c:pt>
                <c:pt idx="23">
                  <c:v>287.3</c:v>
                </c:pt>
                <c:pt idx="24">
                  <c:v>311.5</c:v>
                </c:pt>
                <c:pt idx="25">
                  <c:v>348.7</c:v>
                </c:pt>
                <c:pt idx="26">
                  <c:v>377.3</c:v>
                </c:pt>
                <c:pt idx="27">
                  <c:v>424.1</c:v>
                </c:pt>
                <c:pt idx="28">
                  <c:v>452.7</c:v>
                </c:pt>
                <c:pt idx="29">
                  <c:v>470.6</c:v>
                </c:pt>
                <c:pt idx="30" formatCode="General">
                  <c:v>345.2</c:v>
                </c:pt>
              </c:numCache>
            </c:numRef>
          </c:val>
          <c:smooth val="0"/>
          <c:extLst>
            <c:ext xmlns:c16="http://schemas.microsoft.com/office/drawing/2014/chart" uri="{C3380CC4-5D6E-409C-BE32-E72D297353CC}">
              <c16:uniqueId val="{00000001-9107-40FB-BAD0-CEFB4615A9E4}"/>
            </c:ext>
          </c:extLst>
        </c:ser>
        <c:ser>
          <c:idx val="3"/>
          <c:order val="2"/>
          <c:tx>
            <c:strRef>
              <c:f>Sheet1!$C$1</c:f>
              <c:strCache>
                <c:ptCount val="1"/>
                <c:pt idx="0">
                  <c:v>Female</c:v>
                </c:pt>
              </c:strCache>
            </c:strRef>
          </c:tx>
          <c:spPr>
            <a:ln w="50800">
              <a:solidFill>
                <a:srgbClr val="E4AC8E"/>
              </a:solidFill>
              <a:prstDash val="solid"/>
            </a:ln>
          </c:spPr>
          <c:marker>
            <c:symbol val="none"/>
          </c:marker>
          <c:cat>
            <c:numRef>
              <c:f>Sheet1!$A$2:$A$32</c:f>
              <c:numCache>
                <c:formatCode>General</c:formatCode>
                <c:ptCount val="31"/>
                <c:pt idx="0">
                  <c:v>1990</c:v>
                </c:pt>
                <c:pt idx="5">
                  <c:v>1995</c:v>
                </c:pt>
                <c:pt idx="10">
                  <c:v>2000</c:v>
                </c:pt>
                <c:pt idx="15">
                  <c:v>2005</c:v>
                </c:pt>
                <c:pt idx="20">
                  <c:v>2010</c:v>
                </c:pt>
                <c:pt idx="25">
                  <c:v>2015</c:v>
                </c:pt>
                <c:pt idx="30">
                  <c:v>2020</c:v>
                </c:pt>
              </c:numCache>
            </c:numRef>
          </c:cat>
          <c:val>
            <c:numRef>
              <c:f>Sheet1!$C$2:$C$32</c:f>
              <c:numCache>
                <c:formatCode>0.0</c:formatCode>
                <c:ptCount val="31"/>
                <c:pt idx="0">
                  <c:v>325.7</c:v>
                </c:pt>
                <c:pt idx="1">
                  <c:v>354.7</c:v>
                </c:pt>
                <c:pt idx="2">
                  <c:v>342.8</c:v>
                </c:pt>
                <c:pt idx="3">
                  <c:v>359.1</c:v>
                </c:pt>
                <c:pt idx="4">
                  <c:v>353.5</c:v>
                </c:pt>
                <c:pt idx="5">
                  <c:v>315.2</c:v>
                </c:pt>
                <c:pt idx="6">
                  <c:v>307</c:v>
                </c:pt>
                <c:pt idx="7">
                  <c:v>337.9</c:v>
                </c:pt>
                <c:pt idx="8">
                  <c:v>362.9</c:v>
                </c:pt>
                <c:pt idx="9">
                  <c:v>393.5</c:v>
                </c:pt>
                <c:pt idx="10">
                  <c:v>426.9</c:v>
                </c:pt>
                <c:pt idx="11">
                  <c:v>438</c:v>
                </c:pt>
                <c:pt idx="12">
                  <c:v>464.7</c:v>
                </c:pt>
                <c:pt idx="13">
                  <c:v>478.8</c:v>
                </c:pt>
                <c:pt idx="14">
                  <c:v>497.8</c:v>
                </c:pt>
                <c:pt idx="15">
                  <c:v>510.6</c:v>
                </c:pt>
                <c:pt idx="16">
                  <c:v>536.4</c:v>
                </c:pt>
                <c:pt idx="17">
                  <c:v>554.6</c:v>
                </c:pt>
                <c:pt idx="18">
                  <c:v>564.4</c:v>
                </c:pt>
                <c:pt idx="19">
                  <c:v>547.5</c:v>
                </c:pt>
                <c:pt idx="20">
                  <c:v>566.29999999999995</c:v>
                </c:pt>
                <c:pt idx="21">
                  <c:v>596.6</c:v>
                </c:pt>
                <c:pt idx="22">
                  <c:v>603.29999999999995</c:v>
                </c:pt>
                <c:pt idx="23">
                  <c:v>584.6</c:v>
                </c:pt>
                <c:pt idx="24">
                  <c:v>586.29999999999995</c:v>
                </c:pt>
                <c:pt idx="25">
                  <c:v>621.20000000000005</c:v>
                </c:pt>
                <c:pt idx="26">
                  <c:v>628.29999999999995</c:v>
                </c:pt>
                <c:pt idx="27">
                  <c:v>681.1</c:v>
                </c:pt>
                <c:pt idx="28">
                  <c:v>715</c:v>
                </c:pt>
                <c:pt idx="29">
                  <c:v>720.6</c:v>
                </c:pt>
                <c:pt idx="30" formatCode="General">
                  <c:v>542.1</c:v>
                </c:pt>
              </c:numCache>
            </c:numRef>
          </c:val>
          <c:smooth val="0"/>
          <c:extLst>
            <c:ext xmlns:c16="http://schemas.microsoft.com/office/drawing/2014/chart" uri="{C3380CC4-5D6E-409C-BE32-E72D297353CC}">
              <c16:uniqueId val="{00000000-100E-499C-8211-C85D25F06F06}"/>
            </c:ext>
          </c:extLst>
        </c:ser>
        <c:ser>
          <c:idx val="4"/>
          <c:order val="3"/>
          <c:tx>
            <c:strRef>
              <c:f>Sheet1!$D$1</c:f>
              <c:strCache>
                <c:ptCount val="1"/>
                <c:pt idx="0">
                  <c:v>Male
345.2</c:v>
                </c:pt>
              </c:strCache>
            </c:strRef>
          </c:tx>
          <c:marker>
            <c:symbol val="none"/>
          </c:marker>
          <c:dLbls>
            <c:dLbl>
              <c:idx val="29"/>
              <c:spPr>
                <a:noFill/>
                <a:ln>
                  <a:noFill/>
                </a:ln>
                <a:effectLst/>
              </c:spPr>
              <c:txPr>
                <a:bodyPr wrap="square" lIns="38100" tIns="19050" rIns="38100" bIns="19050" anchor="ctr">
                  <a:spAutoFit/>
                </a:bodyPr>
                <a:lstStyle/>
                <a:p>
                  <a:pPr>
                    <a:defRPr sz="1400" baseline="0">
                      <a:solidFill>
                        <a:schemeClr val="tx1"/>
                      </a:solidFill>
                      <a:latin typeface="Calibri" panose="020F0502020204030204" pitchFamily="34" charset="0"/>
                    </a:defRPr>
                  </a:pPr>
                  <a:endParaRPr lang="en-US"/>
                </a:p>
              </c:txPr>
              <c:dLblPos val="r"/>
              <c:showLegendKey val="0"/>
              <c:showVal val="0"/>
              <c:showCatName val="0"/>
              <c:showSerName val="1"/>
              <c:showPercent val="0"/>
              <c:showBubbleSize val="0"/>
              <c:extLst>
                <c:ext xmlns:c16="http://schemas.microsoft.com/office/drawing/2014/chart" uri="{C3380CC4-5D6E-409C-BE32-E72D297353CC}">
                  <c16:uniqueId val="{00000000-8F56-4995-A7BB-7CBBE80C7636}"/>
                </c:ext>
              </c:extLst>
            </c:dLbl>
            <c:spPr>
              <a:noFill/>
              <a:ln>
                <a:noFill/>
              </a:ln>
              <a:effectLst/>
            </c:spPr>
            <c:txPr>
              <a:bodyPr wrap="square" lIns="38100" tIns="19050" rIns="38100" bIns="19050" anchor="ctr">
                <a:spAutoFit/>
              </a:bodyPr>
              <a:lstStyle/>
              <a:p>
                <a:pPr>
                  <a:defRPr sz="1400">
                    <a:solidFill>
                      <a:schemeClr val="tx1"/>
                    </a:solidFill>
                    <a:latin typeface="Calibri" panose="020F0502020204030204" pitchFamily="34" charset="0"/>
                  </a:defRPr>
                </a:pPr>
                <a:endParaRPr lang="en-US"/>
              </a:p>
            </c:txPr>
            <c:dLblPos val="r"/>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cat>
            <c:numRef>
              <c:f>Sheet1!$A$2:$A$32</c:f>
              <c:numCache>
                <c:formatCode>General</c:formatCode>
                <c:ptCount val="31"/>
                <c:pt idx="0">
                  <c:v>1990</c:v>
                </c:pt>
                <c:pt idx="5">
                  <c:v>1995</c:v>
                </c:pt>
                <c:pt idx="10">
                  <c:v>2000</c:v>
                </c:pt>
                <c:pt idx="15">
                  <c:v>2005</c:v>
                </c:pt>
                <c:pt idx="20">
                  <c:v>2010</c:v>
                </c:pt>
                <c:pt idx="25">
                  <c:v>2015</c:v>
                </c:pt>
                <c:pt idx="30">
                  <c:v>2020</c:v>
                </c:pt>
              </c:numCache>
            </c:numRef>
          </c:cat>
          <c:val>
            <c:numRef>
              <c:f>Sheet1!$D$2:$D$32</c:f>
              <c:numCache>
                <c:formatCode>0.0</c:formatCode>
                <c:ptCount val="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345.2</c:v>
                </c:pt>
              </c:numCache>
            </c:numRef>
          </c:val>
          <c:smooth val="0"/>
          <c:extLst>
            <c:ext xmlns:c16="http://schemas.microsoft.com/office/drawing/2014/chart" uri="{C3380CC4-5D6E-409C-BE32-E72D297353CC}">
              <c16:uniqueId val="{00000001-100E-499C-8211-C85D25F06F06}"/>
            </c:ext>
          </c:extLst>
        </c:ser>
        <c:ser>
          <c:idx val="2"/>
          <c:order val="4"/>
          <c:tx>
            <c:strRef>
              <c:f>Sheet1!$E$1</c:f>
              <c:strCache>
                <c:ptCount val="1"/>
                <c:pt idx="0">
                  <c:v>Female
542.1</c:v>
                </c:pt>
              </c:strCache>
            </c:strRef>
          </c:tx>
          <c:marker>
            <c:symbol val="none"/>
          </c:marker>
          <c:dLbls>
            <c:spPr>
              <a:noFill/>
              <a:ln>
                <a:noFill/>
              </a:ln>
              <a:effectLst/>
            </c:spPr>
            <c:txPr>
              <a:bodyPr wrap="square" lIns="38100" tIns="19050" rIns="38100" bIns="19050" anchor="ctr">
                <a:spAutoFit/>
              </a:bodyPr>
              <a:lstStyle/>
              <a:p>
                <a:pPr>
                  <a:defRPr sz="1400">
                    <a:latin typeface="Calibri" panose="020F0502020204030204" pitchFamily="34" charset="0"/>
                  </a:defRPr>
                </a:pPr>
                <a:endParaRPr lang="en-US"/>
              </a:p>
            </c:txPr>
            <c:showLegendKey val="0"/>
            <c:showVal val="0"/>
            <c:showCatName val="0"/>
            <c:showSerName val="1"/>
            <c:showPercent val="0"/>
            <c:showBubbleSize val="0"/>
            <c:showLeaderLines val="0"/>
            <c:extLst>
              <c:ext xmlns:c15="http://schemas.microsoft.com/office/drawing/2012/chart" uri="{CE6537A1-D6FC-4f65-9D91-7224C49458BB}">
                <c15:showLeaderLines val="1"/>
              </c:ext>
            </c:extLst>
          </c:dLbls>
          <c:cat>
            <c:numRef>
              <c:f>Sheet1!$A$2:$A$32</c:f>
              <c:numCache>
                <c:formatCode>General</c:formatCode>
                <c:ptCount val="31"/>
                <c:pt idx="0">
                  <c:v>1990</c:v>
                </c:pt>
                <c:pt idx="5">
                  <c:v>1995</c:v>
                </c:pt>
                <c:pt idx="10">
                  <c:v>2000</c:v>
                </c:pt>
                <c:pt idx="15">
                  <c:v>2005</c:v>
                </c:pt>
                <c:pt idx="20">
                  <c:v>2010</c:v>
                </c:pt>
                <c:pt idx="25">
                  <c:v>2015</c:v>
                </c:pt>
                <c:pt idx="30">
                  <c:v>2020</c:v>
                </c:pt>
              </c:numCache>
            </c:numRef>
          </c:cat>
          <c:val>
            <c:numRef>
              <c:f>Sheet1!$E$2:$E$32</c:f>
              <c:numCache>
                <c:formatCode>0.0</c:formatCode>
                <c:ptCount val="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542.1</c:v>
                </c:pt>
              </c:numCache>
            </c:numRef>
          </c:val>
          <c:smooth val="0"/>
          <c:extLst>
            <c:ext xmlns:c16="http://schemas.microsoft.com/office/drawing/2014/chart" uri="{C3380CC4-5D6E-409C-BE32-E72D297353CC}">
              <c16:uniqueId val="{00000001-C31E-4ACA-BE43-FC452B313822}"/>
            </c:ext>
          </c:extLst>
        </c:ser>
        <c:dLbls>
          <c:showLegendKey val="0"/>
          <c:showVal val="0"/>
          <c:showCatName val="0"/>
          <c:showSerName val="0"/>
          <c:showPercent val="0"/>
          <c:showBubbleSize val="0"/>
        </c:dLbls>
        <c:smooth val="0"/>
        <c:axId val="134965888"/>
        <c:axId val="134992640"/>
      </c:lineChart>
      <c:catAx>
        <c:axId val="134965888"/>
        <c:scaling>
          <c:orientation val="minMax"/>
        </c:scaling>
        <c:delete val="0"/>
        <c:axPos val="b"/>
        <c:title>
          <c:tx>
            <c:rich>
              <a:bodyPr/>
              <a:lstStyle/>
              <a:p>
                <a:pPr>
                  <a:defRPr sz="1400" b="1" i="0" u="none" strike="noStrike" baseline="0">
                    <a:solidFill>
                      <a:schemeClr val="tx1"/>
                    </a:solidFill>
                    <a:latin typeface="Calibri" panose="020F0502020204030204" pitchFamily="34" charset="0"/>
                    <a:ea typeface="Arial"/>
                    <a:cs typeface="Arial"/>
                  </a:defRPr>
                </a:pPr>
                <a:r>
                  <a:rPr lang="en-US" sz="1400">
                    <a:latin typeface="Calibri" panose="020F0502020204030204" pitchFamily="34" charset="0"/>
                  </a:rPr>
                  <a:t>Year</a:t>
                </a:r>
              </a:p>
            </c:rich>
          </c:tx>
          <c:layout>
            <c:manualLayout>
              <c:xMode val="edge"/>
              <c:yMode val="edge"/>
              <c:x val="0.51364764267990071"/>
              <c:y val="0.91031390134529144"/>
            </c:manualLayout>
          </c:layout>
          <c:overlay val="0"/>
          <c:spPr>
            <a:noFill/>
            <a:ln w="26847">
              <a:noFill/>
            </a:ln>
          </c:spPr>
        </c:title>
        <c:numFmt formatCode="General" sourceLinked="1"/>
        <c:majorTickMark val="out"/>
        <c:minorTickMark val="none"/>
        <c:tickLblPos val="nextTo"/>
        <c:spPr>
          <a:ln w="13424">
            <a:solidFill>
              <a:schemeClr val="tx1"/>
            </a:solidFill>
            <a:prstDash val="solid"/>
          </a:ln>
        </c:spPr>
        <c:txPr>
          <a:bodyPr rot="0" vert="horz"/>
          <a:lstStyle/>
          <a:p>
            <a:pPr>
              <a:defRPr sz="1400" b="1" i="0" u="none" strike="noStrike" baseline="0">
                <a:solidFill>
                  <a:schemeClr val="tx1"/>
                </a:solidFill>
                <a:latin typeface="Calibri" panose="020F0502020204030204" pitchFamily="34" charset="0"/>
                <a:ea typeface="Arial"/>
                <a:cs typeface="Arial"/>
              </a:defRPr>
            </a:pPr>
            <a:endParaRPr lang="en-US"/>
          </a:p>
        </c:txPr>
        <c:crossAx val="134992640"/>
        <c:crosses val="autoZero"/>
        <c:auto val="1"/>
        <c:lblAlgn val="ctr"/>
        <c:lblOffset val="30"/>
        <c:tickLblSkip val="1"/>
        <c:tickMarkSkip val="1"/>
        <c:noMultiLvlLbl val="0"/>
      </c:catAx>
      <c:valAx>
        <c:axId val="134992640"/>
        <c:scaling>
          <c:orientation val="minMax"/>
          <c:max val="800"/>
          <c:min val="0"/>
        </c:scaling>
        <c:delete val="0"/>
        <c:axPos val="l"/>
        <c:majorGridlines>
          <c:spPr>
            <a:ln w="9525">
              <a:solidFill>
                <a:schemeClr val="bg1">
                  <a:lumMod val="85000"/>
                </a:schemeClr>
              </a:solidFill>
              <a:prstDash val="sysDash"/>
            </a:ln>
          </c:spPr>
        </c:majorGridlines>
        <c:title>
          <c:tx>
            <c:rich>
              <a:bodyPr/>
              <a:lstStyle/>
              <a:p>
                <a:pPr>
                  <a:defRPr sz="1600" b="1" i="0" u="none" strike="noStrike" baseline="0">
                    <a:solidFill>
                      <a:schemeClr val="tx1"/>
                    </a:solidFill>
                    <a:latin typeface="Calibri" panose="020F0502020204030204" pitchFamily="34" charset="0"/>
                    <a:ea typeface="Arial"/>
                    <a:cs typeface="Arial"/>
                  </a:defRPr>
                </a:pPr>
                <a:r>
                  <a:rPr lang="en-US" sz="1600">
                    <a:latin typeface="Calibri" panose="020F0502020204030204" pitchFamily="34" charset="0"/>
                  </a:rPr>
                  <a:t>Rate per 100,000 population</a:t>
                </a:r>
              </a:p>
            </c:rich>
          </c:tx>
          <c:layout>
            <c:manualLayout>
              <c:xMode val="edge"/>
              <c:yMode val="edge"/>
              <c:x val="1.3647642679900745E-2"/>
              <c:y val="0.20179372197309417"/>
            </c:manualLayout>
          </c:layout>
          <c:overlay val="0"/>
          <c:spPr>
            <a:noFill/>
            <a:ln w="26847">
              <a:noFill/>
            </a:ln>
          </c:spPr>
        </c:title>
        <c:numFmt formatCode="0" sourceLinked="0"/>
        <c:majorTickMark val="out"/>
        <c:minorTickMark val="none"/>
        <c:tickLblPos val="nextTo"/>
        <c:spPr>
          <a:ln w="13424">
            <a:solidFill>
              <a:schemeClr val="tx1"/>
            </a:solidFill>
            <a:prstDash val="solid"/>
          </a:ln>
        </c:spPr>
        <c:txPr>
          <a:bodyPr rot="0" vert="horz"/>
          <a:lstStyle/>
          <a:p>
            <a:pPr>
              <a:defRPr sz="1400" b="1" i="0" u="none" strike="noStrike" baseline="0">
                <a:solidFill>
                  <a:schemeClr val="tx1"/>
                </a:solidFill>
                <a:latin typeface="Calibri" panose="020F0502020204030204" pitchFamily="34" charset="0"/>
                <a:ea typeface="Arial"/>
                <a:cs typeface="Arial"/>
              </a:defRPr>
            </a:pPr>
            <a:endParaRPr lang="en-US"/>
          </a:p>
        </c:txPr>
        <c:crossAx val="134965888"/>
        <c:crosses val="autoZero"/>
        <c:crossBetween val="midCat"/>
        <c:minorUnit val="200"/>
      </c:valAx>
      <c:spPr>
        <a:solidFill>
          <a:schemeClr val="bg1"/>
        </a:solidFill>
        <a:ln w="26847">
          <a:noFill/>
        </a:ln>
      </c:spPr>
    </c:plotArea>
    <c:plotVisOnly val="1"/>
    <c:dispBlanksAs val="gap"/>
    <c:showDLblsOverMax val="0"/>
  </c:chart>
  <c:spPr>
    <a:solidFill>
      <a:schemeClr val="bg1"/>
    </a:solidFill>
    <a:ln>
      <a:noFill/>
    </a:ln>
  </c:spPr>
  <c:txPr>
    <a:bodyPr/>
    <a:lstStyle/>
    <a:p>
      <a:pPr>
        <a:defRPr sz="1903" b="1" i="0" u="none" strike="noStrike" baseline="0">
          <a:solidFill>
            <a:schemeClr val="tx1"/>
          </a:solidFill>
          <a:latin typeface="Times New Roman"/>
          <a:ea typeface="Times New Roman"/>
          <a:cs typeface="Times New Roman"/>
        </a:defRPr>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7938144329896906E-2"/>
          <c:y val="0.13002364066193853"/>
          <c:w val="0.80927835051546393"/>
          <c:h val="0.84869976359338062"/>
        </c:manualLayout>
      </c:layout>
      <c:barChart>
        <c:barDir val="bar"/>
        <c:grouping val="clustered"/>
        <c:varyColors val="0"/>
        <c:ser>
          <c:idx val="0"/>
          <c:order val="0"/>
          <c:tx>
            <c:strRef>
              <c:f>Sheet1!$B$1</c:f>
              <c:strCache>
                <c:ptCount val="1"/>
                <c:pt idx="0">
                  <c:v>Male</c:v>
                </c:pt>
              </c:strCache>
            </c:strRef>
          </c:tx>
          <c:spPr>
            <a:solidFill>
              <a:srgbClr val="C44A07"/>
            </a:solidFill>
            <a:ln w="12636">
              <a:solidFill>
                <a:srgbClr val="C44A07"/>
              </a:solidFill>
              <a:prstDash val="solid"/>
            </a:ln>
          </c:spPr>
          <c:invertIfNegative val="0"/>
          <c:cat>
            <c:strRef>
              <c:f>Sheet1!$A$2:$A$9</c:f>
              <c:strCache>
                <c:ptCount val="8"/>
                <c:pt idx="0">
                  <c:v>0-14</c:v>
                </c:pt>
                <c:pt idx="1">
                  <c:v>15-19</c:v>
                </c:pt>
                <c:pt idx="2">
                  <c:v>20-24</c:v>
                </c:pt>
                <c:pt idx="3">
                  <c:v>25-29</c:v>
                </c:pt>
                <c:pt idx="4">
                  <c:v>30-34</c:v>
                </c:pt>
                <c:pt idx="5">
                  <c:v>35-44</c:v>
                </c:pt>
                <c:pt idx="6">
                  <c:v>45+</c:v>
                </c:pt>
                <c:pt idx="7">
                  <c:v>Total</c:v>
                </c:pt>
              </c:strCache>
            </c:strRef>
          </c:cat>
          <c:val>
            <c:numRef>
              <c:f>Sheet1!$B$2:$B$9</c:f>
              <c:numCache>
                <c:formatCode>General</c:formatCode>
                <c:ptCount val="8"/>
                <c:pt idx="0">
                  <c:v>3</c:v>
                </c:pt>
                <c:pt idx="1">
                  <c:v>480.4</c:v>
                </c:pt>
                <c:pt idx="2">
                  <c:v>1216</c:v>
                </c:pt>
                <c:pt idx="3">
                  <c:v>1106.7</c:v>
                </c:pt>
                <c:pt idx="4">
                  <c:v>801.3</c:v>
                </c:pt>
                <c:pt idx="5">
                  <c:v>367.7</c:v>
                </c:pt>
                <c:pt idx="6">
                  <c:v>78.5</c:v>
                </c:pt>
                <c:pt idx="7">
                  <c:v>345.2</c:v>
                </c:pt>
              </c:numCache>
            </c:numRef>
          </c:val>
          <c:extLst>
            <c:ext xmlns:c16="http://schemas.microsoft.com/office/drawing/2014/chart" uri="{C3380CC4-5D6E-409C-BE32-E72D297353CC}">
              <c16:uniqueId val="{00000000-55F5-4ABA-900E-4DEF6A397CCA}"/>
            </c:ext>
          </c:extLst>
        </c:ser>
        <c:dLbls>
          <c:showLegendKey val="0"/>
          <c:showVal val="0"/>
          <c:showCatName val="0"/>
          <c:showSerName val="0"/>
          <c:showPercent val="0"/>
          <c:showBubbleSize val="0"/>
        </c:dLbls>
        <c:gapWidth val="60"/>
        <c:axId val="135344896"/>
        <c:axId val="135346432"/>
      </c:barChart>
      <c:catAx>
        <c:axId val="135344896"/>
        <c:scaling>
          <c:orientation val="maxMin"/>
        </c:scaling>
        <c:delete val="0"/>
        <c:axPos val="r"/>
        <c:numFmt formatCode="General" sourceLinked="0"/>
        <c:majorTickMark val="none"/>
        <c:minorTickMark val="none"/>
        <c:tickLblPos val="none"/>
        <c:spPr>
          <a:ln w="12636">
            <a:solidFill>
              <a:schemeClr val="tx1"/>
            </a:solidFill>
            <a:prstDash val="solid"/>
          </a:ln>
        </c:spPr>
        <c:crossAx val="135346432"/>
        <c:crosses val="autoZero"/>
        <c:auto val="1"/>
        <c:lblAlgn val="ctr"/>
        <c:lblOffset val="100"/>
        <c:tickMarkSkip val="1"/>
        <c:noMultiLvlLbl val="0"/>
      </c:catAx>
      <c:valAx>
        <c:axId val="135346432"/>
        <c:scaling>
          <c:orientation val="maxMin"/>
          <c:max val="4000"/>
          <c:min val="0"/>
        </c:scaling>
        <c:delete val="0"/>
        <c:axPos val="t"/>
        <c:majorGridlines>
          <c:spPr>
            <a:ln w="9525">
              <a:solidFill>
                <a:schemeClr val="bg1">
                  <a:lumMod val="85000"/>
                </a:schemeClr>
              </a:solidFill>
              <a:prstDash val="sysDash"/>
            </a:ln>
          </c:spPr>
        </c:majorGridlines>
        <c:numFmt formatCode="#,##0" sourceLinked="0"/>
        <c:majorTickMark val="out"/>
        <c:minorTickMark val="none"/>
        <c:tickLblPos val="nextTo"/>
        <c:spPr>
          <a:ln w="12636">
            <a:solidFill>
              <a:schemeClr val="tx1"/>
            </a:solidFill>
            <a:prstDash val="solid"/>
          </a:ln>
        </c:spPr>
        <c:txPr>
          <a:bodyPr rot="0" vert="horz"/>
          <a:lstStyle/>
          <a:p>
            <a:pPr>
              <a:defRPr sz="1400" b="1" i="0" u="none" strike="noStrike" baseline="0">
                <a:solidFill>
                  <a:schemeClr val="tx1"/>
                </a:solidFill>
                <a:latin typeface="Calibri" panose="020F0502020204030204" pitchFamily="34" charset="0"/>
                <a:ea typeface="Arial"/>
                <a:cs typeface="Arial"/>
              </a:defRPr>
            </a:pPr>
            <a:endParaRPr lang="en-US"/>
          </a:p>
        </c:txPr>
        <c:crossAx val="135344896"/>
        <c:crosses val="autoZero"/>
        <c:crossBetween val="between"/>
        <c:majorUnit val="1000"/>
        <c:minorUnit val="8"/>
      </c:valAx>
      <c:spPr>
        <a:solidFill>
          <a:schemeClr val="bg1"/>
        </a:solidFill>
        <a:ln w="25272">
          <a:noFill/>
        </a:ln>
      </c:spPr>
    </c:plotArea>
    <c:plotVisOnly val="1"/>
    <c:dispBlanksAs val="gap"/>
    <c:showDLblsOverMax val="0"/>
  </c:chart>
  <c:spPr>
    <a:solidFill>
      <a:schemeClr val="bg1"/>
    </a:solidFill>
    <a:ln>
      <a:noFill/>
    </a:ln>
  </c:spPr>
  <c:txPr>
    <a:bodyPr/>
    <a:lstStyle/>
    <a:p>
      <a:pPr>
        <a:defRPr sz="1791" b="1" i="0" u="none" strike="noStrike" baseline="0">
          <a:solidFill>
            <a:schemeClr val="tx1"/>
          </a:solidFill>
          <a:latin typeface="Times New Roman"/>
          <a:ea typeface="Times New Roman"/>
          <a:cs typeface="Times New Roman"/>
        </a:defRPr>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794871794871793"/>
          <c:y val="0.13064133016627077"/>
          <c:w val="0.7511523319200486"/>
          <c:h val="0.84798099762470314"/>
        </c:manualLayout>
      </c:layout>
      <c:barChart>
        <c:barDir val="bar"/>
        <c:grouping val="clustered"/>
        <c:varyColors val="0"/>
        <c:ser>
          <c:idx val="0"/>
          <c:order val="0"/>
          <c:tx>
            <c:strRef>
              <c:f>Sheet1!$B$1</c:f>
              <c:strCache>
                <c:ptCount val="1"/>
                <c:pt idx="0">
                  <c:v>Female</c:v>
                </c:pt>
              </c:strCache>
            </c:strRef>
          </c:tx>
          <c:spPr>
            <a:solidFill>
              <a:srgbClr val="E4AC8E"/>
            </a:solidFill>
            <a:ln w="12551">
              <a:solidFill>
                <a:srgbClr val="E4AC8E"/>
              </a:solidFill>
              <a:prstDash val="solid"/>
            </a:ln>
          </c:spPr>
          <c:invertIfNegative val="0"/>
          <c:cat>
            <c:strRef>
              <c:f>Sheet1!$A$2:$A$9</c:f>
              <c:strCache>
                <c:ptCount val="8"/>
                <c:pt idx="0">
                  <c:v>0-14</c:v>
                </c:pt>
                <c:pt idx="1">
                  <c:v>15-19</c:v>
                </c:pt>
                <c:pt idx="2">
                  <c:v>20-24</c:v>
                </c:pt>
                <c:pt idx="3">
                  <c:v>25-29</c:v>
                </c:pt>
                <c:pt idx="4">
                  <c:v>30-34</c:v>
                </c:pt>
                <c:pt idx="5">
                  <c:v>35-44</c:v>
                </c:pt>
                <c:pt idx="6">
                  <c:v>45+</c:v>
                </c:pt>
                <c:pt idx="7">
                  <c:v>Total</c:v>
                </c:pt>
              </c:strCache>
            </c:strRef>
          </c:cat>
          <c:val>
            <c:numRef>
              <c:f>Sheet1!$B$2:$B$9</c:f>
              <c:numCache>
                <c:formatCode>General</c:formatCode>
                <c:ptCount val="8"/>
                <c:pt idx="0">
                  <c:v>14.7</c:v>
                </c:pt>
                <c:pt idx="1">
                  <c:v>1693.3</c:v>
                </c:pt>
                <c:pt idx="2">
                  <c:v>2880.5</c:v>
                </c:pt>
                <c:pt idx="3">
                  <c:v>1628.1</c:v>
                </c:pt>
                <c:pt idx="4">
                  <c:v>797.3</c:v>
                </c:pt>
                <c:pt idx="5">
                  <c:v>300.39999999999998</c:v>
                </c:pt>
                <c:pt idx="6">
                  <c:v>34</c:v>
                </c:pt>
                <c:pt idx="7" formatCode="0.0">
                  <c:v>542.1</c:v>
                </c:pt>
              </c:numCache>
            </c:numRef>
          </c:val>
          <c:extLst>
            <c:ext xmlns:c16="http://schemas.microsoft.com/office/drawing/2014/chart" uri="{C3380CC4-5D6E-409C-BE32-E72D297353CC}">
              <c16:uniqueId val="{00000000-09A0-492C-888A-92404518D811}"/>
            </c:ext>
          </c:extLst>
        </c:ser>
        <c:dLbls>
          <c:showLegendKey val="0"/>
          <c:showVal val="0"/>
          <c:showCatName val="0"/>
          <c:showSerName val="0"/>
          <c:showPercent val="0"/>
          <c:showBubbleSize val="0"/>
        </c:dLbls>
        <c:gapWidth val="60"/>
        <c:axId val="135673344"/>
        <c:axId val="135674880"/>
      </c:barChart>
      <c:catAx>
        <c:axId val="135673344"/>
        <c:scaling>
          <c:orientation val="maxMin"/>
        </c:scaling>
        <c:delete val="0"/>
        <c:axPos val="l"/>
        <c:numFmt formatCode="General" sourceLinked="1"/>
        <c:majorTickMark val="none"/>
        <c:minorTickMark val="none"/>
        <c:tickLblPos val="nextTo"/>
        <c:spPr>
          <a:ln w="12551">
            <a:solidFill>
              <a:schemeClr val="tx1"/>
            </a:solidFill>
            <a:prstDash val="solid"/>
          </a:ln>
        </c:spPr>
        <c:txPr>
          <a:bodyPr rot="0" vert="horz"/>
          <a:lstStyle/>
          <a:p>
            <a:pPr>
              <a:defRPr sz="1400" b="1" i="0" u="none" strike="noStrike" baseline="0">
                <a:solidFill>
                  <a:schemeClr val="tx1"/>
                </a:solidFill>
                <a:latin typeface="Calibri" panose="020F0502020204030204" pitchFamily="34" charset="0"/>
                <a:ea typeface="Arial"/>
                <a:cs typeface="Arial"/>
              </a:defRPr>
            </a:pPr>
            <a:endParaRPr lang="en-US"/>
          </a:p>
        </c:txPr>
        <c:crossAx val="135674880"/>
        <c:crosses val="autoZero"/>
        <c:auto val="1"/>
        <c:lblAlgn val="ctr"/>
        <c:lblOffset val="600"/>
        <c:tickLblSkip val="1"/>
        <c:tickMarkSkip val="1"/>
        <c:noMultiLvlLbl val="0"/>
      </c:catAx>
      <c:valAx>
        <c:axId val="135674880"/>
        <c:scaling>
          <c:orientation val="minMax"/>
          <c:max val="4000"/>
          <c:min val="0"/>
        </c:scaling>
        <c:delete val="0"/>
        <c:axPos val="t"/>
        <c:majorGridlines>
          <c:spPr>
            <a:ln w="9525">
              <a:solidFill>
                <a:schemeClr val="bg1">
                  <a:lumMod val="85000"/>
                </a:schemeClr>
              </a:solidFill>
              <a:prstDash val="sysDash"/>
            </a:ln>
          </c:spPr>
        </c:majorGridlines>
        <c:numFmt formatCode="#,##0" sourceLinked="0"/>
        <c:majorTickMark val="out"/>
        <c:minorTickMark val="none"/>
        <c:tickLblPos val="nextTo"/>
        <c:spPr>
          <a:ln w="12551">
            <a:solidFill>
              <a:schemeClr val="tx1"/>
            </a:solidFill>
            <a:prstDash val="solid"/>
          </a:ln>
        </c:spPr>
        <c:txPr>
          <a:bodyPr rot="0" vert="horz"/>
          <a:lstStyle/>
          <a:p>
            <a:pPr>
              <a:defRPr sz="1400" b="1" i="0" u="none" strike="noStrike" baseline="0">
                <a:solidFill>
                  <a:srgbClr val="000000"/>
                </a:solidFill>
                <a:latin typeface="Calibri" panose="020F0502020204030204" pitchFamily="34" charset="0"/>
                <a:ea typeface="Arial"/>
                <a:cs typeface="Arial"/>
              </a:defRPr>
            </a:pPr>
            <a:endParaRPr lang="en-US"/>
          </a:p>
        </c:txPr>
        <c:crossAx val="135673344"/>
        <c:crosses val="autoZero"/>
        <c:crossBetween val="between"/>
        <c:majorUnit val="1000"/>
        <c:minorUnit val="8"/>
      </c:valAx>
      <c:spPr>
        <a:solidFill>
          <a:schemeClr val="bg1"/>
        </a:solidFill>
        <a:ln w="25103">
          <a:noFill/>
        </a:ln>
      </c:spPr>
    </c:plotArea>
    <c:plotVisOnly val="1"/>
    <c:dispBlanksAs val="gap"/>
    <c:showDLblsOverMax val="0"/>
  </c:chart>
  <c:spPr>
    <a:solidFill>
      <a:schemeClr val="bg1"/>
    </a:solidFill>
    <a:ln>
      <a:noFill/>
    </a:ln>
  </c:spPr>
  <c:txPr>
    <a:bodyPr/>
    <a:lstStyle/>
    <a:p>
      <a:pPr>
        <a:defRPr sz="1779" b="1" i="0" u="none" strike="noStrike" baseline="0">
          <a:solidFill>
            <a:schemeClr val="tx1"/>
          </a:solidFill>
          <a:latin typeface="Times New Roman"/>
          <a:ea typeface="Times New Roman"/>
          <a:cs typeface="Times New Roman"/>
        </a:defRPr>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077328749674235"/>
          <c:y val="3.6559139784946237E-2"/>
          <c:w val="0.84919312568264405"/>
          <c:h val="0.73333333333333328"/>
        </c:manualLayout>
      </c:layout>
      <c:lineChart>
        <c:grouping val="standard"/>
        <c:varyColors val="0"/>
        <c:ser>
          <c:idx val="0"/>
          <c:order val="0"/>
          <c:tx>
            <c:strRef>
              <c:f>Sheet1!$B$1</c:f>
              <c:strCache>
                <c:ptCount val="1"/>
                <c:pt idx="0">
                  <c:v>0-14</c:v>
                </c:pt>
              </c:strCache>
            </c:strRef>
          </c:tx>
          <c:spPr>
            <a:ln w="50800">
              <a:solidFill>
                <a:srgbClr val="2796A5"/>
              </a:solidFill>
              <a:prstDash val="solid"/>
            </a:ln>
          </c:spPr>
          <c:marker>
            <c:symbol val="circle"/>
            <c:size val="8"/>
            <c:spPr>
              <a:noFill/>
              <a:ln>
                <a:solidFill>
                  <a:srgbClr val="2796A5"/>
                </a:solidFill>
                <a:prstDash val="solid"/>
              </a:ln>
            </c:spPr>
          </c:marker>
          <c:cat>
            <c:numRef>
              <c:f>Sheet1!$A$2:$A$11</c:f>
              <c:numCache>
                <c:formatCode>General</c:formatCode>
                <c:ptCount val="10"/>
                <c:pt idx="0">
                  <c:v>2011</c:v>
                </c:pt>
                <c:pt idx="1">
                  <c:v>2012</c:v>
                </c:pt>
                <c:pt idx="2">
                  <c:v>2013</c:v>
                </c:pt>
                <c:pt idx="3">
                  <c:v>2014</c:v>
                </c:pt>
                <c:pt idx="4">
                  <c:v>2015</c:v>
                </c:pt>
                <c:pt idx="5">
                  <c:v>2016</c:v>
                </c:pt>
                <c:pt idx="6">
                  <c:v>2017</c:v>
                </c:pt>
                <c:pt idx="7">
                  <c:v>2018</c:v>
                </c:pt>
                <c:pt idx="8">
                  <c:v>2019</c:v>
                </c:pt>
                <c:pt idx="9">
                  <c:v>2020</c:v>
                </c:pt>
              </c:numCache>
            </c:numRef>
          </c:cat>
          <c:val>
            <c:numRef>
              <c:f>Sheet1!$B$2:$B$11</c:f>
              <c:numCache>
                <c:formatCode>0.0</c:formatCode>
                <c:ptCount val="10"/>
                <c:pt idx="0">
                  <c:v>26.7</c:v>
                </c:pt>
                <c:pt idx="1">
                  <c:v>23.7</c:v>
                </c:pt>
                <c:pt idx="2">
                  <c:v>21.1</c:v>
                </c:pt>
                <c:pt idx="3">
                  <c:v>17.7</c:v>
                </c:pt>
                <c:pt idx="4">
                  <c:v>17.7</c:v>
                </c:pt>
                <c:pt idx="5">
                  <c:v>17.8</c:v>
                </c:pt>
                <c:pt idx="6">
                  <c:v>17</c:v>
                </c:pt>
                <c:pt idx="7">
                  <c:v>18.3</c:v>
                </c:pt>
                <c:pt idx="8">
                  <c:v>20</c:v>
                </c:pt>
                <c:pt idx="9">
                  <c:v>14.7</c:v>
                </c:pt>
              </c:numCache>
            </c:numRef>
          </c:val>
          <c:smooth val="0"/>
          <c:extLst>
            <c:ext xmlns:c16="http://schemas.microsoft.com/office/drawing/2014/chart" uri="{C3380CC4-5D6E-409C-BE32-E72D297353CC}">
              <c16:uniqueId val="{00000000-8864-42C3-8393-84BF40B9F010}"/>
            </c:ext>
          </c:extLst>
        </c:ser>
        <c:ser>
          <c:idx val="1"/>
          <c:order val="1"/>
          <c:tx>
            <c:strRef>
              <c:f>Sheet1!$C$1</c:f>
              <c:strCache>
                <c:ptCount val="1"/>
                <c:pt idx="0">
                  <c:v>15-19</c:v>
                </c:pt>
              </c:strCache>
            </c:strRef>
          </c:tx>
          <c:spPr>
            <a:ln w="50800">
              <a:solidFill>
                <a:srgbClr val="2746A5"/>
              </a:solidFill>
              <a:prstDash val="solid"/>
            </a:ln>
          </c:spPr>
          <c:marker>
            <c:symbol val="diamond"/>
            <c:size val="8"/>
            <c:spPr>
              <a:solidFill>
                <a:srgbClr val="2746A5"/>
              </a:solidFill>
              <a:ln>
                <a:solidFill>
                  <a:srgbClr val="2746A5"/>
                </a:solidFill>
                <a:prstDash val="solid"/>
              </a:ln>
            </c:spPr>
          </c:marker>
          <c:cat>
            <c:numRef>
              <c:f>Sheet1!$A$2:$A$11</c:f>
              <c:numCache>
                <c:formatCode>General</c:formatCode>
                <c:ptCount val="10"/>
                <c:pt idx="0">
                  <c:v>2011</c:v>
                </c:pt>
                <c:pt idx="1">
                  <c:v>2012</c:v>
                </c:pt>
                <c:pt idx="2">
                  <c:v>2013</c:v>
                </c:pt>
                <c:pt idx="3">
                  <c:v>2014</c:v>
                </c:pt>
                <c:pt idx="4">
                  <c:v>2015</c:v>
                </c:pt>
                <c:pt idx="5">
                  <c:v>2016</c:v>
                </c:pt>
                <c:pt idx="6">
                  <c:v>2017</c:v>
                </c:pt>
                <c:pt idx="7">
                  <c:v>2018</c:v>
                </c:pt>
                <c:pt idx="8">
                  <c:v>2019</c:v>
                </c:pt>
                <c:pt idx="9">
                  <c:v>2020</c:v>
                </c:pt>
              </c:numCache>
            </c:numRef>
          </c:cat>
          <c:val>
            <c:numRef>
              <c:f>Sheet1!$C$2:$C$11</c:f>
              <c:numCache>
                <c:formatCode>0.0</c:formatCode>
                <c:ptCount val="10"/>
                <c:pt idx="0">
                  <c:v>2403.3000000000002</c:v>
                </c:pt>
                <c:pt idx="1">
                  <c:v>2246.5</c:v>
                </c:pt>
                <c:pt idx="2">
                  <c:v>2093.3000000000002</c:v>
                </c:pt>
                <c:pt idx="3">
                  <c:v>1962.3</c:v>
                </c:pt>
                <c:pt idx="4">
                  <c:v>2037.2</c:v>
                </c:pt>
                <c:pt idx="5">
                  <c:v>2084.4</c:v>
                </c:pt>
                <c:pt idx="6">
                  <c:v>2290.3000000000002</c:v>
                </c:pt>
                <c:pt idx="7">
                  <c:v>2386.3000000000002</c:v>
                </c:pt>
                <c:pt idx="8">
                  <c:v>2342</c:v>
                </c:pt>
                <c:pt idx="9">
                  <c:v>1693.3</c:v>
                </c:pt>
              </c:numCache>
            </c:numRef>
          </c:val>
          <c:smooth val="0"/>
          <c:extLst>
            <c:ext xmlns:c16="http://schemas.microsoft.com/office/drawing/2014/chart" uri="{C3380CC4-5D6E-409C-BE32-E72D297353CC}">
              <c16:uniqueId val="{00000001-8864-42C3-8393-84BF40B9F010}"/>
            </c:ext>
          </c:extLst>
        </c:ser>
        <c:ser>
          <c:idx val="5"/>
          <c:order val="2"/>
          <c:tx>
            <c:strRef>
              <c:f>Sheet1!$D$1</c:f>
              <c:strCache>
                <c:ptCount val="1"/>
                <c:pt idx="0">
                  <c:v>20-24</c:v>
                </c:pt>
              </c:strCache>
            </c:strRef>
          </c:tx>
          <c:spPr>
            <a:ln w="50800">
              <a:solidFill>
                <a:srgbClr val="7C0B5B"/>
              </a:solidFill>
              <a:prstDash val="solid"/>
            </a:ln>
          </c:spPr>
          <c:marker>
            <c:symbol val="square"/>
            <c:size val="8"/>
            <c:spPr>
              <a:noFill/>
              <a:ln>
                <a:solidFill>
                  <a:srgbClr val="7C0B5B"/>
                </a:solidFill>
                <a:prstDash val="solid"/>
              </a:ln>
            </c:spPr>
          </c:marker>
          <c:cat>
            <c:numRef>
              <c:f>Sheet1!$A$2:$A$11</c:f>
              <c:numCache>
                <c:formatCode>General</c:formatCode>
                <c:ptCount val="10"/>
                <c:pt idx="0">
                  <c:v>2011</c:v>
                </c:pt>
                <c:pt idx="1">
                  <c:v>2012</c:v>
                </c:pt>
                <c:pt idx="2">
                  <c:v>2013</c:v>
                </c:pt>
                <c:pt idx="3">
                  <c:v>2014</c:v>
                </c:pt>
                <c:pt idx="4">
                  <c:v>2015</c:v>
                </c:pt>
                <c:pt idx="5">
                  <c:v>2016</c:v>
                </c:pt>
                <c:pt idx="6">
                  <c:v>2017</c:v>
                </c:pt>
                <c:pt idx="7">
                  <c:v>2018</c:v>
                </c:pt>
                <c:pt idx="8">
                  <c:v>2019</c:v>
                </c:pt>
                <c:pt idx="9">
                  <c:v>2020</c:v>
                </c:pt>
              </c:numCache>
            </c:numRef>
          </c:cat>
          <c:val>
            <c:numRef>
              <c:f>Sheet1!$D$2:$D$11</c:f>
              <c:numCache>
                <c:formatCode>0.0</c:formatCode>
                <c:ptCount val="10"/>
                <c:pt idx="0">
                  <c:v>3393.7</c:v>
                </c:pt>
                <c:pt idx="1">
                  <c:v>3448</c:v>
                </c:pt>
                <c:pt idx="2">
                  <c:v>3254.8</c:v>
                </c:pt>
                <c:pt idx="3">
                  <c:v>3226.9</c:v>
                </c:pt>
                <c:pt idx="4">
                  <c:v>3357</c:v>
                </c:pt>
                <c:pt idx="5">
                  <c:v>3295.5</c:v>
                </c:pt>
                <c:pt idx="6">
                  <c:v>3529.3</c:v>
                </c:pt>
                <c:pt idx="7">
                  <c:v>3734.3</c:v>
                </c:pt>
                <c:pt idx="8">
                  <c:v>3752.3</c:v>
                </c:pt>
                <c:pt idx="9">
                  <c:v>2880.5</c:v>
                </c:pt>
              </c:numCache>
            </c:numRef>
          </c:val>
          <c:smooth val="0"/>
          <c:extLst>
            <c:ext xmlns:c16="http://schemas.microsoft.com/office/drawing/2014/chart" uri="{C3380CC4-5D6E-409C-BE32-E72D297353CC}">
              <c16:uniqueId val="{00000002-8864-42C3-8393-84BF40B9F010}"/>
            </c:ext>
          </c:extLst>
        </c:ser>
        <c:ser>
          <c:idx val="2"/>
          <c:order val="3"/>
          <c:tx>
            <c:strRef>
              <c:f>Sheet1!$E$1</c:f>
              <c:strCache>
                <c:ptCount val="1"/>
                <c:pt idx="0">
                  <c:v>25-29</c:v>
                </c:pt>
              </c:strCache>
            </c:strRef>
          </c:tx>
          <c:spPr>
            <a:ln w="50800">
              <a:solidFill>
                <a:srgbClr val="078807"/>
              </a:solidFill>
              <a:prstDash val="solid"/>
            </a:ln>
          </c:spPr>
          <c:marker>
            <c:symbol val="triangle"/>
            <c:size val="8"/>
            <c:spPr>
              <a:noFill/>
              <a:ln>
                <a:solidFill>
                  <a:srgbClr val="078807"/>
                </a:solidFill>
                <a:prstDash val="solid"/>
              </a:ln>
            </c:spPr>
          </c:marker>
          <c:cat>
            <c:numRef>
              <c:f>Sheet1!$A$2:$A$11</c:f>
              <c:numCache>
                <c:formatCode>General</c:formatCode>
                <c:ptCount val="10"/>
                <c:pt idx="0">
                  <c:v>2011</c:v>
                </c:pt>
                <c:pt idx="1">
                  <c:v>2012</c:v>
                </c:pt>
                <c:pt idx="2">
                  <c:v>2013</c:v>
                </c:pt>
                <c:pt idx="3">
                  <c:v>2014</c:v>
                </c:pt>
                <c:pt idx="4">
                  <c:v>2015</c:v>
                </c:pt>
                <c:pt idx="5">
                  <c:v>2016</c:v>
                </c:pt>
                <c:pt idx="6">
                  <c:v>2017</c:v>
                </c:pt>
                <c:pt idx="7">
                  <c:v>2018</c:v>
                </c:pt>
                <c:pt idx="8">
                  <c:v>2019</c:v>
                </c:pt>
                <c:pt idx="9">
                  <c:v>2020</c:v>
                </c:pt>
              </c:numCache>
            </c:numRef>
          </c:cat>
          <c:val>
            <c:numRef>
              <c:f>Sheet1!$E$2:$E$11</c:f>
              <c:numCache>
                <c:formatCode>0.0</c:formatCode>
                <c:ptCount val="10"/>
                <c:pt idx="0">
                  <c:v>1369.5</c:v>
                </c:pt>
                <c:pt idx="1">
                  <c:v>1485.2</c:v>
                </c:pt>
                <c:pt idx="2">
                  <c:v>1539.7</c:v>
                </c:pt>
                <c:pt idx="3">
                  <c:v>1627.4</c:v>
                </c:pt>
                <c:pt idx="4">
                  <c:v>1817.7</c:v>
                </c:pt>
                <c:pt idx="5">
                  <c:v>1890.5</c:v>
                </c:pt>
                <c:pt idx="6">
                  <c:v>2048.6</c:v>
                </c:pt>
                <c:pt idx="7">
                  <c:v>2125.1999999999998</c:v>
                </c:pt>
                <c:pt idx="8">
                  <c:v>2136.1</c:v>
                </c:pt>
                <c:pt idx="9">
                  <c:v>1628.1</c:v>
                </c:pt>
              </c:numCache>
            </c:numRef>
          </c:val>
          <c:smooth val="0"/>
          <c:extLst>
            <c:ext xmlns:c16="http://schemas.microsoft.com/office/drawing/2014/chart" uri="{C3380CC4-5D6E-409C-BE32-E72D297353CC}">
              <c16:uniqueId val="{00000003-8864-42C3-8393-84BF40B9F010}"/>
            </c:ext>
          </c:extLst>
        </c:ser>
        <c:ser>
          <c:idx val="3"/>
          <c:order val="4"/>
          <c:tx>
            <c:strRef>
              <c:f>Sheet1!$F$1</c:f>
              <c:strCache>
                <c:ptCount val="1"/>
                <c:pt idx="0">
                  <c:v>30-34</c:v>
                </c:pt>
              </c:strCache>
            </c:strRef>
          </c:tx>
          <c:spPr>
            <a:ln w="50800">
              <a:solidFill>
                <a:srgbClr val="AA222F"/>
              </a:solidFill>
              <a:prstDash val="solid"/>
            </a:ln>
          </c:spPr>
          <c:marker>
            <c:symbol val="circle"/>
            <c:size val="8"/>
            <c:spPr>
              <a:solidFill>
                <a:srgbClr val="AA222F"/>
              </a:solidFill>
              <a:ln>
                <a:solidFill>
                  <a:srgbClr val="AA222F"/>
                </a:solidFill>
                <a:prstDash val="solid"/>
              </a:ln>
            </c:spPr>
          </c:marker>
          <c:cat>
            <c:numRef>
              <c:f>Sheet1!$A$2:$A$11</c:f>
              <c:numCache>
                <c:formatCode>General</c:formatCode>
                <c:ptCount val="10"/>
                <c:pt idx="0">
                  <c:v>2011</c:v>
                </c:pt>
                <c:pt idx="1">
                  <c:v>2012</c:v>
                </c:pt>
                <c:pt idx="2">
                  <c:v>2013</c:v>
                </c:pt>
                <c:pt idx="3">
                  <c:v>2014</c:v>
                </c:pt>
                <c:pt idx="4">
                  <c:v>2015</c:v>
                </c:pt>
                <c:pt idx="5">
                  <c:v>2016</c:v>
                </c:pt>
                <c:pt idx="6">
                  <c:v>2017</c:v>
                </c:pt>
                <c:pt idx="7">
                  <c:v>2018</c:v>
                </c:pt>
                <c:pt idx="8">
                  <c:v>2019</c:v>
                </c:pt>
                <c:pt idx="9">
                  <c:v>2020</c:v>
                </c:pt>
              </c:numCache>
            </c:numRef>
          </c:cat>
          <c:val>
            <c:numRef>
              <c:f>Sheet1!$F$2:$F$11</c:f>
              <c:numCache>
                <c:formatCode>0.0</c:formatCode>
                <c:ptCount val="10"/>
                <c:pt idx="0">
                  <c:v>576.9</c:v>
                </c:pt>
                <c:pt idx="1">
                  <c:v>619.29999999999995</c:v>
                </c:pt>
                <c:pt idx="2">
                  <c:v>637.20000000000005</c:v>
                </c:pt>
                <c:pt idx="3">
                  <c:v>684</c:v>
                </c:pt>
                <c:pt idx="4">
                  <c:v>749.9</c:v>
                </c:pt>
                <c:pt idx="5">
                  <c:v>783.4</c:v>
                </c:pt>
                <c:pt idx="6">
                  <c:v>883.7</c:v>
                </c:pt>
                <c:pt idx="7">
                  <c:v>951.8</c:v>
                </c:pt>
                <c:pt idx="8">
                  <c:v>1008.6</c:v>
                </c:pt>
                <c:pt idx="9">
                  <c:v>797.3</c:v>
                </c:pt>
              </c:numCache>
            </c:numRef>
          </c:val>
          <c:smooth val="0"/>
          <c:extLst>
            <c:ext xmlns:c16="http://schemas.microsoft.com/office/drawing/2014/chart" uri="{C3380CC4-5D6E-409C-BE32-E72D297353CC}">
              <c16:uniqueId val="{00000004-8864-42C3-8393-84BF40B9F010}"/>
            </c:ext>
          </c:extLst>
        </c:ser>
        <c:ser>
          <c:idx val="4"/>
          <c:order val="5"/>
          <c:tx>
            <c:strRef>
              <c:f>Sheet1!$G$1</c:f>
              <c:strCache>
                <c:ptCount val="1"/>
                <c:pt idx="0">
                  <c:v>35+</c:v>
                </c:pt>
              </c:strCache>
            </c:strRef>
          </c:tx>
          <c:spPr>
            <a:ln w="50800">
              <a:solidFill>
                <a:srgbClr val="4F544F"/>
              </a:solidFill>
              <a:prstDash val="solid"/>
            </a:ln>
          </c:spPr>
          <c:marker>
            <c:symbol val="diamond"/>
            <c:size val="8"/>
            <c:spPr>
              <a:solidFill>
                <a:srgbClr val="4F544F"/>
              </a:solidFill>
              <a:ln>
                <a:solidFill>
                  <a:srgbClr val="4F544F"/>
                </a:solidFill>
              </a:ln>
            </c:spPr>
          </c:marker>
          <c:cat>
            <c:numRef>
              <c:f>Sheet1!$A$2:$A$11</c:f>
              <c:numCache>
                <c:formatCode>General</c:formatCode>
                <c:ptCount val="10"/>
                <c:pt idx="0">
                  <c:v>2011</c:v>
                </c:pt>
                <c:pt idx="1">
                  <c:v>2012</c:v>
                </c:pt>
                <c:pt idx="2">
                  <c:v>2013</c:v>
                </c:pt>
                <c:pt idx="3">
                  <c:v>2014</c:v>
                </c:pt>
                <c:pt idx="4">
                  <c:v>2015</c:v>
                </c:pt>
                <c:pt idx="5">
                  <c:v>2016</c:v>
                </c:pt>
                <c:pt idx="6">
                  <c:v>2017</c:v>
                </c:pt>
                <c:pt idx="7">
                  <c:v>2018</c:v>
                </c:pt>
                <c:pt idx="8">
                  <c:v>2019</c:v>
                </c:pt>
                <c:pt idx="9">
                  <c:v>2020</c:v>
                </c:pt>
              </c:numCache>
            </c:numRef>
          </c:cat>
          <c:val>
            <c:numRef>
              <c:f>Sheet1!$G$2:$G$11</c:f>
              <c:numCache>
                <c:formatCode>0.0</c:formatCode>
                <c:ptCount val="10"/>
                <c:pt idx="0">
                  <c:v>72.599999999999994</c:v>
                </c:pt>
                <c:pt idx="1">
                  <c:v>79.5</c:v>
                </c:pt>
                <c:pt idx="2">
                  <c:v>81.7</c:v>
                </c:pt>
                <c:pt idx="3">
                  <c:v>89</c:v>
                </c:pt>
                <c:pt idx="4">
                  <c:v>99.6</c:v>
                </c:pt>
                <c:pt idx="5">
                  <c:v>105</c:v>
                </c:pt>
                <c:pt idx="6">
                  <c:v>115.8</c:v>
                </c:pt>
                <c:pt idx="7">
                  <c:v>123.9</c:v>
                </c:pt>
                <c:pt idx="8">
                  <c:v>132.69999999999999</c:v>
                </c:pt>
                <c:pt idx="9">
                  <c:v>96.8</c:v>
                </c:pt>
              </c:numCache>
            </c:numRef>
          </c:val>
          <c:smooth val="0"/>
          <c:extLst>
            <c:ext xmlns:c16="http://schemas.microsoft.com/office/drawing/2014/chart" uri="{C3380CC4-5D6E-409C-BE32-E72D297353CC}">
              <c16:uniqueId val="{00000005-8864-42C3-8393-84BF40B9F010}"/>
            </c:ext>
          </c:extLst>
        </c:ser>
        <c:dLbls>
          <c:showLegendKey val="0"/>
          <c:showVal val="0"/>
          <c:showCatName val="0"/>
          <c:showSerName val="0"/>
          <c:showPercent val="0"/>
          <c:showBubbleSize val="0"/>
        </c:dLbls>
        <c:marker val="1"/>
        <c:smooth val="0"/>
        <c:axId val="37322752"/>
        <c:axId val="37325056"/>
      </c:lineChart>
      <c:catAx>
        <c:axId val="37322752"/>
        <c:scaling>
          <c:orientation val="minMax"/>
        </c:scaling>
        <c:delete val="0"/>
        <c:axPos val="b"/>
        <c:title>
          <c:tx>
            <c:rich>
              <a:bodyPr/>
              <a:lstStyle/>
              <a:p>
                <a:pPr>
                  <a:defRPr sz="1400" b="1" i="0" u="none" strike="noStrike" baseline="0">
                    <a:solidFill>
                      <a:schemeClr val="tx1"/>
                    </a:solidFill>
                    <a:latin typeface="Calibri" panose="020F0502020204030204" pitchFamily="34" charset="0"/>
                    <a:ea typeface="Arial"/>
                    <a:cs typeface="Arial"/>
                  </a:defRPr>
                </a:pPr>
                <a:r>
                  <a:rPr lang="en-US" sz="1400">
                    <a:latin typeface="Calibri" panose="020F0502020204030204" pitchFamily="34" charset="0"/>
                  </a:rPr>
                  <a:t>Year</a:t>
                </a:r>
              </a:p>
            </c:rich>
          </c:tx>
          <c:layout>
            <c:manualLayout>
              <c:xMode val="edge"/>
              <c:yMode val="edge"/>
              <c:x val="0.5197044828303119"/>
              <c:y val="0.83566703359252581"/>
            </c:manualLayout>
          </c:layout>
          <c:overlay val="0"/>
          <c:spPr>
            <a:noFill/>
            <a:ln w="28027">
              <a:noFill/>
            </a:ln>
          </c:spPr>
        </c:title>
        <c:numFmt formatCode="General" sourceLinked="1"/>
        <c:majorTickMark val="out"/>
        <c:minorTickMark val="none"/>
        <c:tickLblPos val="nextTo"/>
        <c:spPr>
          <a:ln w="14013">
            <a:solidFill>
              <a:schemeClr val="tx1"/>
            </a:solidFill>
            <a:prstDash val="solid"/>
          </a:ln>
        </c:spPr>
        <c:txPr>
          <a:bodyPr rot="0" vert="horz"/>
          <a:lstStyle/>
          <a:p>
            <a:pPr>
              <a:defRPr sz="1400" b="1" i="0" u="none" strike="noStrike" baseline="0">
                <a:solidFill>
                  <a:schemeClr val="tx1"/>
                </a:solidFill>
                <a:latin typeface="Calibri" panose="020F0502020204030204" pitchFamily="34" charset="0"/>
                <a:ea typeface="Arial"/>
                <a:cs typeface="Arial"/>
              </a:defRPr>
            </a:pPr>
            <a:endParaRPr lang="en-US"/>
          </a:p>
        </c:txPr>
        <c:crossAx val="37325056"/>
        <c:crosses val="autoZero"/>
        <c:auto val="1"/>
        <c:lblAlgn val="ctr"/>
        <c:lblOffset val="30"/>
        <c:tickLblSkip val="1"/>
        <c:tickMarkSkip val="1"/>
        <c:noMultiLvlLbl val="0"/>
      </c:catAx>
      <c:valAx>
        <c:axId val="37325056"/>
        <c:scaling>
          <c:orientation val="minMax"/>
          <c:max val="4000"/>
          <c:min val="0"/>
        </c:scaling>
        <c:delete val="0"/>
        <c:axPos val="l"/>
        <c:majorGridlines>
          <c:spPr>
            <a:ln w="9525">
              <a:solidFill>
                <a:schemeClr val="bg1">
                  <a:lumMod val="85000"/>
                </a:schemeClr>
              </a:solidFill>
              <a:prstDash val="sysDash"/>
            </a:ln>
          </c:spPr>
        </c:majorGridlines>
        <c:title>
          <c:tx>
            <c:rich>
              <a:bodyPr/>
              <a:lstStyle/>
              <a:p>
                <a:pPr>
                  <a:defRPr sz="1600" b="1" i="0" u="none" strike="noStrike" baseline="0">
                    <a:solidFill>
                      <a:schemeClr val="tx1"/>
                    </a:solidFill>
                    <a:latin typeface="Calibri" panose="020F0502020204030204" pitchFamily="34" charset="0"/>
                    <a:ea typeface="Arial"/>
                    <a:cs typeface="Arial"/>
                  </a:defRPr>
                </a:pPr>
                <a:r>
                  <a:rPr lang="en-US" sz="1600">
                    <a:latin typeface="Calibri" panose="020F0502020204030204" pitchFamily="34" charset="0"/>
                  </a:rPr>
                  <a:t>Rate per 100,000 population</a:t>
                </a:r>
              </a:p>
            </c:rich>
          </c:tx>
          <c:layout>
            <c:manualLayout>
              <c:xMode val="edge"/>
              <c:yMode val="edge"/>
              <c:x val="1.600985221674877E-2"/>
              <c:y val="0.16559139784946236"/>
            </c:manualLayout>
          </c:layout>
          <c:overlay val="0"/>
          <c:spPr>
            <a:noFill/>
            <a:ln w="28027">
              <a:noFill/>
            </a:ln>
          </c:spPr>
        </c:title>
        <c:numFmt formatCode="#,##0" sourceLinked="0"/>
        <c:majorTickMark val="out"/>
        <c:minorTickMark val="none"/>
        <c:tickLblPos val="nextTo"/>
        <c:spPr>
          <a:ln w="14013">
            <a:solidFill>
              <a:schemeClr val="tx1"/>
            </a:solidFill>
            <a:prstDash val="solid"/>
          </a:ln>
        </c:spPr>
        <c:txPr>
          <a:bodyPr rot="0" vert="horz"/>
          <a:lstStyle/>
          <a:p>
            <a:pPr>
              <a:defRPr sz="1600" b="1" i="0" u="none" strike="noStrike" baseline="0">
                <a:solidFill>
                  <a:schemeClr val="tx1"/>
                </a:solidFill>
                <a:latin typeface="Calibri" panose="020F0502020204030204" pitchFamily="34" charset="0"/>
                <a:ea typeface="Arial"/>
                <a:cs typeface="Arial"/>
              </a:defRPr>
            </a:pPr>
            <a:endParaRPr lang="en-US"/>
          </a:p>
        </c:txPr>
        <c:crossAx val="37322752"/>
        <c:crosses val="autoZero"/>
        <c:crossBetween val="midCat"/>
        <c:majorUnit val="1000"/>
        <c:minorUnit val="1000"/>
      </c:valAx>
      <c:spPr>
        <a:solidFill>
          <a:schemeClr val="bg1"/>
        </a:solidFill>
        <a:ln w="28027">
          <a:noFill/>
        </a:ln>
      </c:spPr>
    </c:plotArea>
    <c:legend>
      <c:legendPos val="b"/>
      <c:overlay val="0"/>
      <c:spPr>
        <a:noFill/>
        <a:ln w="14013">
          <a:solidFill>
            <a:schemeClr val="tx1"/>
          </a:solidFill>
          <a:prstDash val="solid"/>
        </a:ln>
      </c:spPr>
      <c:txPr>
        <a:bodyPr/>
        <a:lstStyle/>
        <a:p>
          <a:pPr>
            <a:defRPr sz="1600" b="1" i="0" u="none" strike="noStrike" baseline="0">
              <a:solidFill>
                <a:schemeClr val="tx1"/>
              </a:solidFill>
              <a:latin typeface="Calibri" panose="020F0502020204030204" pitchFamily="34" charset="0"/>
              <a:ea typeface="Arial"/>
              <a:cs typeface="Arial"/>
            </a:defRPr>
          </a:pPr>
          <a:endParaRPr lang="en-US"/>
        </a:p>
      </c:txPr>
    </c:legend>
    <c:plotVisOnly val="1"/>
    <c:dispBlanksAs val="gap"/>
    <c:showDLblsOverMax val="0"/>
  </c:chart>
  <c:spPr>
    <a:solidFill>
      <a:schemeClr val="bg1"/>
    </a:solidFill>
    <a:ln>
      <a:noFill/>
    </a:ln>
  </c:spPr>
  <c:txPr>
    <a:bodyPr/>
    <a:lstStyle/>
    <a:p>
      <a:pPr>
        <a:defRPr sz="2014" b="1" i="0" u="none" strike="noStrike" baseline="0">
          <a:solidFill>
            <a:schemeClr val="tx1"/>
          </a:solidFill>
          <a:latin typeface="Times New Roman"/>
          <a:ea typeface="Times New Roman"/>
          <a:cs typeface="Times New Roman"/>
        </a:defRPr>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077328749674235"/>
          <c:y val="3.6559139784946237E-2"/>
          <c:w val="0.84919312568264405"/>
          <c:h val="0.73333333333333328"/>
        </c:manualLayout>
      </c:layout>
      <c:lineChart>
        <c:grouping val="standard"/>
        <c:varyColors val="0"/>
        <c:ser>
          <c:idx val="0"/>
          <c:order val="0"/>
          <c:tx>
            <c:strRef>
              <c:f>Sheet1!$B$1</c:f>
              <c:strCache>
                <c:ptCount val="1"/>
                <c:pt idx="0">
                  <c:v>0-14</c:v>
                </c:pt>
              </c:strCache>
            </c:strRef>
          </c:tx>
          <c:spPr>
            <a:ln w="50800">
              <a:solidFill>
                <a:srgbClr val="2796A5"/>
              </a:solidFill>
              <a:prstDash val="solid"/>
            </a:ln>
          </c:spPr>
          <c:marker>
            <c:symbol val="circle"/>
            <c:size val="8"/>
            <c:spPr>
              <a:noFill/>
              <a:ln>
                <a:solidFill>
                  <a:srgbClr val="2796A5"/>
                </a:solidFill>
                <a:prstDash val="solid"/>
              </a:ln>
            </c:spPr>
          </c:marker>
          <c:cat>
            <c:numRef>
              <c:f>Sheet1!$A$2:$A$11</c:f>
              <c:numCache>
                <c:formatCode>General</c:formatCode>
                <c:ptCount val="10"/>
                <c:pt idx="0">
                  <c:v>2011</c:v>
                </c:pt>
                <c:pt idx="1">
                  <c:v>2012</c:v>
                </c:pt>
                <c:pt idx="2">
                  <c:v>2013</c:v>
                </c:pt>
                <c:pt idx="3">
                  <c:v>2014</c:v>
                </c:pt>
                <c:pt idx="4">
                  <c:v>2015</c:v>
                </c:pt>
                <c:pt idx="5">
                  <c:v>2016</c:v>
                </c:pt>
                <c:pt idx="6">
                  <c:v>2017</c:v>
                </c:pt>
                <c:pt idx="7">
                  <c:v>2018</c:v>
                </c:pt>
                <c:pt idx="8">
                  <c:v>2019</c:v>
                </c:pt>
                <c:pt idx="9">
                  <c:v>2020</c:v>
                </c:pt>
              </c:numCache>
            </c:numRef>
          </c:cat>
          <c:val>
            <c:numRef>
              <c:f>Sheet1!$B$2:$B$11</c:f>
              <c:numCache>
                <c:formatCode>0.0</c:formatCode>
                <c:ptCount val="10"/>
                <c:pt idx="0">
                  <c:v>4.4000000000000004</c:v>
                </c:pt>
                <c:pt idx="1">
                  <c:v>3.8</c:v>
                </c:pt>
                <c:pt idx="2">
                  <c:v>3.2</c:v>
                </c:pt>
                <c:pt idx="3">
                  <c:v>2.9</c:v>
                </c:pt>
                <c:pt idx="4">
                  <c:v>2.7</c:v>
                </c:pt>
                <c:pt idx="5">
                  <c:v>2.8</c:v>
                </c:pt>
                <c:pt idx="6">
                  <c:v>2.8</c:v>
                </c:pt>
                <c:pt idx="7">
                  <c:v>3</c:v>
                </c:pt>
                <c:pt idx="8">
                  <c:v>3.4</c:v>
                </c:pt>
                <c:pt idx="9">
                  <c:v>3</c:v>
                </c:pt>
              </c:numCache>
            </c:numRef>
          </c:val>
          <c:smooth val="0"/>
          <c:extLst>
            <c:ext xmlns:c16="http://schemas.microsoft.com/office/drawing/2014/chart" uri="{C3380CC4-5D6E-409C-BE32-E72D297353CC}">
              <c16:uniqueId val="{00000000-8864-42C3-8393-84BF40B9F010}"/>
            </c:ext>
          </c:extLst>
        </c:ser>
        <c:ser>
          <c:idx val="1"/>
          <c:order val="1"/>
          <c:tx>
            <c:strRef>
              <c:f>Sheet1!$C$1</c:f>
              <c:strCache>
                <c:ptCount val="1"/>
                <c:pt idx="0">
                  <c:v>15-19</c:v>
                </c:pt>
              </c:strCache>
            </c:strRef>
          </c:tx>
          <c:spPr>
            <a:ln w="50800">
              <a:solidFill>
                <a:srgbClr val="2746A5"/>
              </a:solidFill>
              <a:prstDash val="solid"/>
            </a:ln>
          </c:spPr>
          <c:marker>
            <c:symbol val="diamond"/>
            <c:size val="8"/>
            <c:spPr>
              <a:solidFill>
                <a:srgbClr val="2746A5"/>
              </a:solidFill>
              <a:ln>
                <a:solidFill>
                  <a:srgbClr val="2746A5"/>
                </a:solidFill>
                <a:prstDash val="solid"/>
              </a:ln>
            </c:spPr>
          </c:marker>
          <c:cat>
            <c:numRef>
              <c:f>Sheet1!$A$2:$A$11</c:f>
              <c:numCache>
                <c:formatCode>General</c:formatCode>
                <c:ptCount val="10"/>
                <c:pt idx="0">
                  <c:v>2011</c:v>
                </c:pt>
                <c:pt idx="1">
                  <c:v>2012</c:v>
                </c:pt>
                <c:pt idx="2">
                  <c:v>2013</c:v>
                </c:pt>
                <c:pt idx="3">
                  <c:v>2014</c:v>
                </c:pt>
                <c:pt idx="4">
                  <c:v>2015</c:v>
                </c:pt>
                <c:pt idx="5">
                  <c:v>2016</c:v>
                </c:pt>
                <c:pt idx="6">
                  <c:v>2017</c:v>
                </c:pt>
                <c:pt idx="7">
                  <c:v>2018</c:v>
                </c:pt>
                <c:pt idx="8">
                  <c:v>2019</c:v>
                </c:pt>
                <c:pt idx="9">
                  <c:v>2020</c:v>
                </c:pt>
              </c:numCache>
            </c:numRef>
          </c:cat>
          <c:val>
            <c:numRef>
              <c:f>Sheet1!$C$2:$C$11</c:f>
              <c:numCache>
                <c:formatCode>0.0</c:formatCode>
                <c:ptCount val="10"/>
                <c:pt idx="0">
                  <c:v>573.79999999999995</c:v>
                </c:pt>
                <c:pt idx="1">
                  <c:v>535.29999999999995</c:v>
                </c:pt>
                <c:pt idx="2">
                  <c:v>504.9</c:v>
                </c:pt>
                <c:pt idx="3">
                  <c:v>495.9</c:v>
                </c:pt>
                <c:pt idx="4">
                  <c:v>532.6</c:v>
                </c:pt>
                <c:pt idx="5">
                  <c:v>549.5</c:v>
                </c:pt>
                <c:pt idx="6">
                  <c:v>621.1</c:v>
                </c:pt>
                <c:pt idx="7">
                  <c:v>642.9</c:v>
                </c:pt>
                <c:pt idx="8">
                  <c:v>664</c:v>
                </c:pt>
                <c:pt idx="9">
                  <c:v>480.4</c:v>
                </c:pt>
              </c:numCache>
            </c:numRef>
          </c:val>
          <c:smooth val="0"/>
          <c:extLst>
            <c:ext xmlns:c16="http://schemas.microsoft.com/office/drawing/2014/chart" uri="{C3380CC4-5D6E-409C-BE32-E72D297353CC}">
              <c16:uniqueId val="{00000001-8864-42C3-8393-84BF40B9F010}"/>
            </c:ext>
          </c:extLst>
        </c:ser>
        <c:ser>
          <c:idx val="5"/>
          <c:order val="2"/>
          <c:tx>
            <c:strRef>
              <c:f>Sheet1!$D$1</c:f>
              <c:strCache>
                <c:ptCount val="1"/>
                <c:pt idx="0">
                  <c:v>20-24</c:v>
                </c:pt>
              </c:strCache>
            </c:strRef>
          </c:tx>
          <c:spPr>
            <a:ln w="50800">
              <a:solidFill>
                <a:srgbClr val="7C0B5B"/>
              </a:solidFill>
              <a:prstDash val="solid"/>
            </a:ln>
          </c:spPr>
          <c:marker>
            <c:symbol val="square"/>
            <c:size val="8"/>
            <c:spPr>
              <a:noFill/>
              <a:ln>
                <a:solidFill>
                  <a:srgbClr val="7C0B5B"/>
                </a:solidFill>
                <a:prstDash val="solid"/>
              </a:ln>
            </c:spPr>
          </c:marker>
          <c:cat>
            <c:numRef>
              <c:f>Sheet1!$A$2:$A$11</c:f>
              <c:numCache>
                <c:formatCode>General</c:formatCode>
                <c:ptCount val="10"/>
                <c:pt idx="0">
                  <c:v>2011</c:v>
                </c:pt>
                <c:pt idx="1">
                  <c:v>2012</c:v>
                </c:pt>
                <c:pt idx="2">
                  <c:v>2013</c:v>
                </c:pt>
                <c:pt idx="3">
                  <c:v>2014</c:v>
                </c:pt>
                <c:pt idx="4">
                  <c:v>2015</c:v>
                </c:pt>
                <c:pt idx="5">
                  <c:v>2016</c:v>
                </c:pt>
                <c:pt idx="6">
                  <c:v>2017</c:v>
                </c:pt>
                <c:pt idx="7">
                  <c:v>2018</c:v>
                </c:pt>
                <c:pt idx="8">
                  <c:v>2019</c:v>
                </c:pt>
                <c:pt idx="9">
                  <c:v>2020</c:v>
                </c:pt>
              </c:numCache>
            </c:numRef>
          </c:cat>
          <c:val>
            <c:numRef>
              <c:f>Sheet1!$D$2:$D$11</c:f>
              <c:numCache>
                <c:formatCode>0.0</c:formatCode>
                <c:ptCount val="10"/>
                <c:pt idx="0">
                  <c:v>1224.8</c:v>
                </c:pt>
                <c:pt idx="1">
                  <c:v>1254.5</c:v>
                </c:pt>
                <c:pt idx="2">
                  <c:v>1191.4000000000001</c:v>
                </c:pt>
                <c:pt idx="3">
                  <c:v>1219.4000000000001</c:v>
                </c:pt>
                <c:pt idx="4">
                  <c:v>1301.7</c:v>
                </c:pt>
                <c:pt idx="5">
                  <c:v>1346.6</c:v>
                </c:pt>
                <c:pt idx="6">
                  <c:v>1477.5</c:v>
                </c:pt>
                <c:pt idx="7">
                  <c:v>1578.4</c:v>
                </c:pt>
                <c:pt idx="8">
                  <c:v>1609.1</c:v>
                </c:pt>
                <c:pt idx="9">
                  <c:v>1216</c:v>
                </c:pt>
              </c:numCache>
            </c:numRef>
          </c:val>
          <c:smooth val="0"/>
          <c:extLst>
            <c:ext xmlns:c16="http://schemas.microsoft.com/office/drawing/2014/chart" uri="{C3380CC4-5D6E-409C-BE32-E72D297353CC}">
              <c16:uniqueId val="{00000002-8864-42C3-8393-84BF40B9F010}"/>
            </c:ext>
          </c:extLst>
        </c:ser>
        <c:ser>
          <c:idx val="2"/>
          <c:order val="3"/>
          <c:tx>
            <c:strRef>
              <c:f>Sheet1!$E$1</c:f>
              <c:strCache>
                <c:ptCount val="1"/>
                <c:pt idx="0">
                  <c:v>25-29</c:v>
                </c:pt>
              </c:strCache>
            </c:strRef>
          </c:tx>
          <c:spPr>
            <a:ln w="50800">
              <a:solidFill>
                <a:srgbClr val="078807"/>
              </a:solidFill>
              <a:prstDash val="solid"/>
            </a:ln>
          </c:spPr>
          <c:marker>
            <c:symbol val="triangle"/>
            <c:size val="8"/>
            <c:spPr>
              <a:noFill/>
              <a:ln>
                <a:solidFill>
                  <a:srgbClr val="078807"/>
                </a:solidFill>
                <a:prstDash val="solid"/>
              </a:ln>
            </c:spPr>
          </c:marker>
          <c:cat>
            <c:numRef>
              <c:f>Sheet1!$A$2:$A$11</c:f>
              <c:numCache>
                <c:formatCode>General</c:formatCode>
                <c:ptCount val="10"/>
                <c:pt idx="0">
                  <c:v>2011</c:v>
                </c:pt>
                <c:pt idx="1">
                  <c:v>2012</c:v>
                </c:pt>
                <c:pt idx="2">
                  <c:v>2013</c:v>
                </c:pt>
                <c:pt idx="3">
                  <c:v>2014</c:v>
                </c:pt>
                <c:pt idx="4">
                  <c:v>2015</c:v>
                </c:pt>
                <c:pt idx="5">
                  <c:v>2016</c:v>
                </c:pt>
                <c:pt idx="6">
                  <c:v>2017</c:v>
                </c:pt>
                <c:pt idx="7">
                  <c:v>2018</c:v>
                </c:pt>
                <c:pt idx="8">
                  <c:v>2019</c:v>
                </c:pt>
                <c:pt idx="9">
                  <c:v>2020</c:v>
                </c:pt>
              </c:numCache>
            </c:numRef>
          </c:cat>
          <c:val>
            <c:numRef>
              <c:f>Sheet1!$E$2:$E$11</c:f>
              <c:numCache>
                <c:formatCode>0.0</c:formatCode>
                <c:ptCount val="10"/>
                <c:pt idx="0">
                  <c:v>752.3</c:v>
                </c:pt>
                <c:pt idx="1">
                  <c:v>812.8</c:v>
                </c:pt>
                <c:pt idx="2">
                  <c:v>880.3</c:v>
                </c:pt>
                <c:pt idx="3">
                  <c:v>1001.4</c:v>
                </c:pt>
                <c:pt idx="4">
                  <c:v>1169.9000000000001</c:v>
                </c:pt>
                <c:pt idx="5">
                  <c:v>1273.5</c:v>
                </c:pt>
                <c:pt idx="6">
                  <c:v>1440.8</c:v>
                </c:pt>
                <c:pt idx="7">
                  <c:v>1494.4</c:v>
                </c:pt>
                <c:pt idx="8">
                  <c:v>1536.5</c:v>
                </c:pt>
                <c:pt idx="9">
                  <c:v>1106.7</c:v>
                </c:pt>
              </c:numCache>
            </c:numRef>
          </c:val>
          <c:smooth val="0"/>
          <c:extLst>
            <c:ext xmlns:c16="http://schemas.microsoft.com/office/drawing/2014/chart" uri="{C3380CC4-5D6E-409C-BE32-E72D297353CC}">
              <c16:uniqueId val="{00000003-8864-42C3-8393-84BF40B9F010}"/>
            </c:ext>
          </c:extLst>
        </c:ser>
        <c:ser>
          <c:idx val="3"/>
          <c:order val="4"/>
          <c:tx>
            <c:strRef>
              <c:f>Sheet1!$F$1</c:f>
              <c:strCache>
                <c:ptCount val="1"/>
                <c:pt idx="0">
                  <c:v>30-34</c:v>
                </c:pt>
              </c:strCache>
            </c:strRef>
          </c:tx>
          <c:spPr>
            <a:ln w="50800">
              <a:solidFill>
                <a:srgbClr val="AA222F"/>
              </a:solidFill>
              <a:prstDash val="solid"/>
            </a:ln>
          </c:spPr>
          <c:marker>
            <c:symbol val="circle"/>
            <c:size val="8"/>
            <c:spPr>
              <a:solidFill>
                <a:srgbClr val="AA222F"/>
              </a:solidFill>
              <a:ln>
                <a:solidFill>
                  <a:srgbClr val="AA222F"/>
                </a:solidFill>
                <a:prstDash val="solid"/>
              </a:ln>
            </c:spPr>
          </c:marker>
          <c:cat>
            <c:numRef>
              <c:f>Sheet1!$A$2:$A$11</c:f>
              <c:numCache>
                <c:formatCode>General</c:formatCode>
                <c:ptCount val="10"/>
                <c:pt idx="0">
                  <c:v>2011</c:v>
                </c:pt>
                <c:pt idx="1">
                  <c:v>2012</c:v>
                </c:pt>
                <c:pt idx="2">
                  <c:v>2013</c:v>
                </c:pt>
                <c:pt idx="3">
                  <c:v>2014</c:v>
                </c:pt>
                <c:pt idx="4">
                  <c:v>2015</c:v>
                </c:pt>
                <c:pt idx="5">
                  <c:v>2016</c:v>
                </c:pt>
                <c:pt idx="6">
                  <c:v>2017</c:v>
                </c:pt>
                <c:pt idx="7">
                  <c:v>2018</c:v>
                </c:pt>
                <c:pt idx="8">
                  <c:v>2019</c:v>
                </c:pt>
                <c:pt idx="9">
                  <c:v>2020</c:v>
                </c:pt>
              </c:numCache>
            </c:numRef>
          </c:cat>
          <c:val>
            <c:numRef>
              <c:f>Sheet1!$F$2:$F$11</c:f>
              <c:numCache>
                <c:formatCode>0.0</c:formatCode>
                <c:ptCount val="10"/>
                <c:pt idx="0">
                  <c:v>412.6</c:v>
                </c:pt>
                <c:pt idx="1">
                  <c:v>446.2</c:v>
                </c:pt>
                <c:pt idx="2">
                  <c:v>478</c:v>
                </c:pt>
                <c:pt idx="3">
                  <c:v>543.5</c:v>
                </c:pt>
                <c:pt idx="4">
                  <c:v>626.5</c:v>
                </c:pt>
                <c:pt idx="5">
                  <c:v>729.5</c:v>
                </c:pt>
                <c:pt idx="6">
                  <c:v>838.8</c:v>
                </c:pt>
                <c:pt idx="7">
                  <c:v>944.4</c:v>
                </c:pt>
                <c:pt idx="8">
                  <c:v>1028.8</c:v>
                </c:pt>
                <c:pt idx="9">
                  <c:v>801.3</c:v>
                </c:pt>
              </c:numCache>
            </c:numRef>
          </c:val>
          <c:smooth val="0"/>
          <c:extLst>
            <c:ext xmlns:c16="http://schemas.microsoft.com/office/drawing/2014/chart" uri="{C3380CC4-5D6E-409C-BE32-E72D297353CC}">
              <c16:uniqueId val="{00000004-8864-42C3-8393-84BF40B9F010}"/>
            </c:ext>
          </c:extLst>
        </c:ser>
        <c:ser>
          <c:idx val="4"/>
          <c:order val="5"/>
          <c:tx>
            <c:strRef>
              <c:f>Sheet1!$G$1</c:f>
              <c:strCache>
                <c:ptCount val="1"/>
                <c:pt idx="0">
                  <c:v>35+</c:v>
                </c:pt>
              </c:strCache>
            </c:strRef>
          </c:tx>
          <c:spPr>
            <a:ln w="50800">
              <a:solidFill>
                <a:srgbClr val="4F544F"/>
              </a:solidFill>
              <a:prstDash val="solid"/>
            </a:ln>
          </c:spPr>
          <c:marker>
            <c:symbol val="diamond"/>
            <c:size val="8"/>
            <c:spPr>
              <a:solidFill>
                <a:srgbClr val="4F544F"/>
              </a:solidFill>
              <a:ln>
                <a:solidFill>
                  <a:srgbClr val="4F544F"/>
                </a:solidFill>
              </a:ln>
            </c:spPr>
          </c:marker>
          <c:cat>
            <c:numRef>
              <c:f>Sheet1!$A$2:$A$11</c:f>
              <c:numCache>
                <c:formatCode>General</c:formatCode>
                <c:ptCount val="10"/>
                <c:pt idx="0">
                  <c:v>2011</c:v>
                </c:pt>
                <c:pt idx="1">
                  <c:v>2012</c:v>
                </c:pt>
                <c:pt idx="2">
                  <c:v>2013</c:v>
                </c:pt>
                <c:pt idx="3">
                  <c:v>2014</c:v>
                </c:pt>
                <c:pt idx="4">
                  <c:v>2015</c:v>
                </c:pt>
                <c:pt idx="5">
                  <c:v>2016</c:v>
                </c:pt>
                <c:pt idx="6">
                  <c:v>2017</c:v>
                </c:pt>
                <c:pt idx="7">
                  <c:v>2018</c:v>
                </c:pt>
                <c:pt idx="8">
                  <c:v>2019</c:v>
                </c:pt>
                <c:pt idx="9">
                  <c:v>2020</c:v>
                </c:pt>
              </c:numCache>
            </c:numRef>
          </c:cat>
          <c:val>
            <c:numRef>
              <c:f>Sheet1!$G$2:$G$11</c:f>
              <c:numCache>
                <c:formatCode>0.0</c:formatCode>
                <c:ptCount val="10"/>
                <c:pt idx="0">
                  <c:v>89.5</c:v>
                </c:pt>
                <c:pt idx="1">
                  <c:v>100.2</c:v>
                </c:pt>
                <c:pt idx="2">
                  <c:v>107.1</c:v>
                </c:pt>
                <c:pt idx="3">
                  <c:v>125.3</c:v>
                </c:pt>
                <c:pt idx="4">
                  <c:v>147.19999999999999</c:v>
                </c:pt>
                <c:pt idx="5">
                  <c:v>166.9</c:v>
                </c:pt>
                <c:pt idx="6">
                  <c:v>189.9</c:v>
                </c:pt>
                <c:pt idx="7">
                  <c:v>207.1</c:v>
                </c:pt>
                <c:pt idx="8">
                  <c:v>219.4</c:v>
                </c:pt>
                <c:pt idx="9">
                  <c:v>153.5</c:v>
                </c:pt>
              </c:numCache>
            </c:numRef>
          </c:val>
          <c:smooth val="0"/>
          <c:extLst>
            <c:ext xmlns:c16="http://schemas.microsoft.com/office/drawing/2014/chart" uri="{C3380CC4-5D6E-409C-BE32-E72D297353CC}">
              <c16:uniqueId val="{00000005-8864-42C3-8393-84BF40B9F010}"/>
            </c:ext>
          </c:extLst>
        </c:ser>
        <c:dLbls>
          <c:showLegendKey val="0"/>
          <c:showVal val="0"/>
          <c:showCatName val="0"/>
          <c:showSerName val="0"/>
          <c:showPercent val="0"/>
          <c:showBubbleSize val="0"/>
        </c:dLbls>
        <c:marker val="1"/>
        <c:smooth val="0"/>
        <c:axId val="37322752"/>
        <c:axId val="37325056"/>
      </c:lineChart>
      <c:catAx>
        <c:axId val="37322752"/>
        <c:scaling>
          <c:orientation val="minMax"/>
        </c:scaling>
        <c:delete val="0"/>
        <c:axPos val="b"/>
        <c:title>
          <c:tx>
            <c:rich>
              <a:bodyPr/>
              <a:lstStyle/>
              <a:p>
                <a:pPr>
                  <a:defRPr sz="1400" b="1" i="0" u="none" strike="noStrike" baseline="0">
                    <a:solidFill>
                      <a:schemeClr val="tx1"/>
                    </a:solidFill>
                    <a:latin typeface="Calibri" panose="020F0502020204030204" pitchFamily="34" charset="0"/>
                    <a:ea typeface="Arial"/>
                    <a:cs typeface="Arial"/>
                  </a:defRPr>
                </a:pPr>
                <a:r>
                  <a:rPr lang="en-US" sz="1400">
                    <a:latin typeface="Calibri" panose="020F0502020204030204" pitchFamily="34" charset="0"/>
                  </a:rPr>
                  <a:t>Year</a:t>
                </a:r>
              </a:p>
            </c:rich>
          </c:tx>
          <c:layout>
            <c:manualLayout>
              <c:xMode val="edge"/>
              <c:yMode val="edge"/>
              <c:x val="0.5197044828303119"/>
              <c:y val="0.83566703359252581"/>
            </c:manualLayout>
          </c:layout>
          <c:overlay val="0"/>
          <c:spPr>
            <a:noFill/>
            <a:ln w="28027">
              <a:noFill/>
            </a:ln>
          </c:spPr>
        </c:title>
        <c:numFmt formatCode="General" sourceLinked="1"/>
        <c:majorTickMark val="out"/>
        <c:minorTickMark val="none"/>
        <c:tickLblPos val="nextTo"/>
        <c:spPr>
          <a:ln w="14013">
            <a:solidFill>
              <a:schemeClr val="tx1"/>
            </a:solidFill>
            <a:prstDash val="solid"/>
          </a:ln>
        </c:spPr>
        <c:txPr>
          <a:bodyPr rot="0" vert="horz"/>
          <a:lstStyle/>
          <a:p>
            <a:pPr>
              <a:defRPr sz="1400" b="1" i="0" u="none" strike="noStrike" baseline="0">
                <a:solidFill>
                  <a:schemeClr val="tx1"/>
                </a:solidFill>
                <a:latin typeface="Calibri" panose="020F0502020204030204" pitchFamily="34" charset="0"/>
                <a:ea typeface="Arial"/>
                <a:cs typeface="Arial"/>
              </a:defRPr>
            </a:pPr>
            <a:endParaRPr lang="en-US"/>
          </a:p>
        </c:txPr>
        <c:crossAx val="37325056"/>
        <c:crosses val="autoZero"/>
        <c:auto val="1"/>
        <c:lblAlgn val="ctr"/>
        <c:lblOffset val="30"/>
        <c:tickLblSkip val="1"/>
        <c:tickMarkSkip val="1"/>
        <c:noMultiLvlLbl val="0"/>
      </c:catAx>
      <c:valAx>
        <c:axId val="37325056"/>
        <c:scaling>
          <c:orientation val="minMax"/>
          <c:max val="2000"/>
          <c:min val="0"/>
        </c:scaling>
        <c:delete val="0"/>
        <c:axPos val="l"/>
        <c:majorGridlines>
          <c:spPr>
            <a:ln w="9525">
              <a:solidFill>
                <a:schemeClr val="bg1">
                  <a:lumMod val="85000"/>
                </a:schemeClr>
              </a:solidFill>
              <a:prstDash val="sysDash"/>
            </a:ln>
          </c:spPr>
        </c:majorGridlines>
        <c:title>
          <c:tx>
            <c:rich>
              <a:bodyPr/>
              <a:lstStyle/>
              <a:p>
                <a:pPr>
                  <a:defRPr sz="1600" b="1" i="0" u="none" strike="noStrike" baseline="0">
                    <a:solidFill>
                      <a:schemeClr val="tx1"/>
                    </a:solidFill>
                    <a:latin typeface="Calibri" panose="020F0502020204030204" pitchFamily="34" charset="0"/>
                    <a:ea typeface="Arial"/>
                    <a:cs typeface="Arial"/>
                  </a:defRPr>
                </a:pPr>
                <a:r>
                  <a:rPr lang="en-US" sz="1600">
                    <a:latin typeface="Calibri" panose="020F0502020204030204" pitchFamily="34" charset="0"/>
                  </a:rPr>
                  <a:t>Rate per 100,000 population</a:t>
                </a:r>
              </a:p>
            </c:rich>
          </c:tx>
          <c:layout>
            <c:manualLayout>
              <c:xMode val="edge"/>
              <c:yMode val="edge"/>
              <c:x val="1.600985221674877E-2"/>
              <c:y val="0.16559139784946236"/>
            </c:manualLayout>
          </c:layout>
          <c:overlay val="0"/>
          <c:spPr>
            <a:noFill/>
            <a:ln w="28027">
              <a:noFill/>
            </a:ln>
          </c:spPr>
        </c:title>
        <c:numFmt formatCode="#,##0" sourceLinked="0"/>
        <c:majorTickMark val="out"/>
        <c:minorTickMark val="none"/>
        <c:tickLblPos val="nextTo"/>
        <c:spPr>
          <a:ln w="14013">
            <a:solidFill>
              <a:schemeClr val="tx1"/>
            </a:solidFill>
            <a:prstDash val="solid"/>
          </a:ln>
        </c:spPr>
        <c:txPr>
          <a:bodyPr rot="0" vert="horz"/>
          <a:lstStyle/>
          <a:p>
            <a:pPr>
              <a:defRPr sz="1600" b="1" i="0" u="none" strike="noStrike" baseline="0">
                <a:solidFill>
                  <a:schemeClr val="tx1"/>
                </a:solidFill>
                <a:latin typeface="Calibri" panose="020F0502020204030204" pitchFamily="34" charset="0"/>
                <a:ea typeface="Arial"/>
                <a:cs typeface="Arial"/>
              </a:defRPr>
            </a:pPr>
            <a:endParaRPr lang="en-US"/>
          </a:p>
        </c:txPr>
        <c:crossAx val="37322752"/>
        <c:crosses val="autoZero"/>
        <c:crossBetween val="midCat"/>
        <c:majorUnit val="500"/>
        <c:minorUnit val="500"/>
      </c:valAx>
      <c:spPr>
        <a:solidFill>
          <a:schemeClr val="bg1"/>
        </a:solidFill>
        <a:ln w="28027">
          <a:noFill/>
        </a:ln>
      </c:spPr>
    </c:plotArea>
    <c:legend>
      <c:legendPos val="b"/>
      <c:overlay val="0"/>
      <c:spPr>
        <a:noFill/>
        <a:ln w="14013">
          <a:solidFill>
            <a:schemeClr val="tx1"/>
          </a:solidFill>
          <a:prstDash val="solid"/>
        </a:ln>
      </c:spPr>
      <c:txPr>
        <a:bodyPr/>
        <a:lstStyle/>
        <a:p>
          <a:pPr>
            <a:defRPr sz="1600" b="1" i="0" u="none" strike="noStrike" baseline="0">
              <a:solidFill>
                <a:schemeClr val="tx1"/>
              </a:solidFill>
              <a:latin typeface="Calibri" panose="020F0502020204030204" pitchFamily="34" charset="0"/>
              <a:ea typeface="Arial"/>
              <a:cs typeface="Arial"/>
            </a:defRPr>
          </a:pPr>
          <a:endParaRPr lang="en-US"/>
        </a:p>
      </c:txPr>
    </c:legend>
    <c:plotVisOnly val="1"/>
    <c:dispBlanksAs val="gap"/>
    <c:showDLblsOverMax val="0"/>
  </c:chart>
  <c:spPr>
    <a:solidFill>
      <a:schemeClr val="bg1"/>
    </a:solidFill>
    <a:ln>
      <a:noFill/>
    </a:ln>
  </c:spPr>
  <c:txPr>
    <a:bodyPr/>
    <a:lstStyle/>
    <a:p>
      <a:pPr>
        <a:defRPr sz="2014" b="1" i="0" u="none" strike="noStrike" baseline="0">
          <a:solidFill>
            <a:schemeClr val="tx1"/>
          </a:solidFill>
          <a:latin typeface="Times New Roman"/>
          <a:ea typeface="Times New Roman"/>
          <a:cs typeface="Times New Roman"/>
        </a:defRPr>
      </a:pPr>
      <a:endParaRPr lang="en-U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7938144329896906E-2"/>
          <c:y val="0.13002364066193853"/>
          <c:w val="0.80927835051546393"/>
          <c:h val="0.84869976359338062"/>
        </c:manualLayout>
      </c:layout>
      <c:barChart>
        <c:barDir val="bar"/>
        <c:grouping val="clustered"/>
        <c:varyColors val="0"/>
        <c:ser>
          <c:idx val="0"/>
          <c:order val="0"/>
          <c:tx>
            <c:strRef>
              <c:f>Sheet1!$B$1</c:f>
              <c:strCache>
                <c:ptCount val="1"/>
                <c:pt idx="0">
                  <c:v>Male</c:v>
                </c:pt>
              </c:strCache>
            </c:strRef>
          </c:tx>
          <c:spPr>
            <a:solidFill>
              <a:srgbClr val="C44A07"/>
            </a:solidFill>
            <a:ln w="12636">
              <a:solidFill>
                <a:srgbClr val="C44A07"/>
              </a:solidFill>
              <a:prstDash val="solid"/>
            </a:ln>
          </c:spPr>
          <c:invertIfNegative val="0"/>
          <c:cat>
            <c:strRef>
              <c:f>Sheet1!$A$2:$A$6</c:f>
              <c:strCache>
                <c:ptCount val="5"/>
                <c:pt idx="0">
                  <c:v>AI/AN</c:v>
                </c:pt>
                <c:pt idx="1">
                  <c:v>A/PI</c:v>
                </c:pt>
                <c:pt idx="2">
                  <c:v>Black</c:v>
                </c:pt>
                <c:pt idx="3">
                  <c:v>Hispanic</c:v>
                </c:pt>
                <c:pt idx="4">
                  <c:v>White</c:v>
                </c:pt>
              </c:strCache>
            </c:strRef>
          </c:cat>
          <c:val>
            <c:numRef>
              <c:f>Sheet1!$B$2:$B$6</c:f>
              <c:numCache>
                <c:formatCode>0.0</c:formatCode>
                <c:ptCount val="5"/>
                <c:pt idx="0">
                  <c:v>154</c:v>
                </c:pt>
                <c:pt idx="1">
                  <c:v>78</c:v>
                </c:pt>
                <c:pt idx="2">
                  <c:v>570.9</c:v>
                </c:pt>
                <c:pt idx="3">
                  <c:v>140.1</c:v>
                </c:pt>
                <c:pt idx="4">
                  <c:v>127</c:v>
                </c:pt>
              </c:numCache>
            </c:numRef>
          </c:val>
          <c:extLst>
            <c:ext xmlns:c16="http://schemas.microsoft.com/office/drawing/2014/chart" uri="{C3380CC4-5D6E-409C-BE32-E72D297353CC}">
              <c16:uniqueId val="{00000000-0A83-4E61-AE8A-F64112B4610D}"/>
            </c:ext>
          </c:extLst>
        </c:ser>
        <c:dLbls>
          <c:showLegendKey val="0"/>
          <c:showVal val="0"/>
          <c:showCatName val="0"/>
          <c:showSerName val="0"/>
          <c:showPercent val="0"/>
          <c:showBubbleSize val="0"/>
        </c:dLbls>
        <c:gapWidth val="60"/>
        <c:axId val="135344896"/>
        <c:axId val="135346432"/>
      </c:barChart>
      <c:catAx>
        <c:axId val="135344896"/>
        <c:scaling>
          <c:orientation val="maxMin"/>
        </c:scaling>
        <c:delete val="0"/>
        <c:axPos val="r"/>
        <c:numFmt formatCode="General" sourceLinked="0"/>
        <c:majorTickMark val="none"/>
        <c:minorTickMark val="none"/>
        <c:tickLblPos val="none"/>
        <c:spPr>
          <a:ln w="12636">
            <a:solidFill>
              <a:schemeClr val="tx1"/>
            </a:solidFill>
            <a:prstDash val="solid"/>
          </a:ln>
        </c:spPr>
        <c:crossAx val="135346432"/>
        <c:crosses val="autoZero"/>
        <c:auto val="1"/>
        <c:lblAlgn val="ctr"/>
        <c:lblOffset val="100"/>
        <c:tickMarkSkip val="1"/>
        <c:noMultiLvlLbl val="0"/>
      </c:catAx>
      <c:valAx>
        <c:axId val="135346432"/>
        <c:scaling>
          <c:orientation val="maxMin"/>
          <c:max val="1200"/>
          <c:min val="0"/>
        </c:scaling>
        <c:delete val="0"/>
        <c:axPos val="t"/>
        <c:majorGridlines>
          <c:spPr>
            <a:ln w="9525">
              <a:solidFill>
                <a:schemeClr val="bg1">
                  <a:lumMod val="85000"/>
                </a:schemeClr>
              </a:solidFill>
              <a:prstDash val="sysDash"/>
            </a:ln>
          </c:spPr>
        </c:majorGridlines>
        <c:numFmt formatCode="#,##0" sourceLinked="0"/>
        <c:majorTickMark val="out"/>
        <c:minorTickMark val="none"/>
        <c:tickLblPos val="nextTo"/>
        <c:spPr>
          <a:ln w="12636">
            <a:solidFill>
              <a:schemeClr val="tx1"/>
            </a:solidFill>
            <a:prstDash val="solid"/>
          </a:ln>
        </c:spPr>
        <c:txPr>
          <a:bodyPr rot="0" vert="horz"/>
          <a:lstStyle/>
          <a:p>
            <a:pPr>
              <a:defRPr sz="1400" b="1" i="0" u="none" strike="noStrike" baseline="0">
                <a:solidFill>
                  <a:schemeClr val="tx1"/>
                </a:solidFill>
                <a:latin typeface="Calibri" panose="020F0502020204030204" pitchFamily="34" charset="0"/>
                <a:ea typeface="Arial"/>
                <a:cs typeface="Arial"/>
              </a:defRPr>
            </a:pPr>
            <a:endParaRPr lang="en-US"/>
          </a:p>
        </c:txPr>
        <c:crossAx val="135344896"/>
        <c:crosses val="autoZero"/>
        <c:crossBetween val="between"/>
        <c:majorUnit val="300"/>
        <c:minorUnit val="8"/>
      </c:valAx>
      <c:spPr>
        <a:solidFill>
          <a:schemeClr val="bg1"/>
        </a:solidFill>
        <a:ln w="25272">
          <a:noFill/>
        </a:ln>
      </c:spPr>
    </c:plotArea>
    <c:plotVisOnly val="1"/>
    <c:dispBlanksAs val="gap"/>
    <c:showDLblsOverMax val="0"/>
  </c:chart>
  <c:spPr>
    <a:solidFill>
      <a:schemeClr val="bg1"/>
    </a:solidFill>
    <a:ln>
      <a:noFill/>
    </a:ln>
  </c:spPr>
  <c:txPr>
    <a:bodyPr/>
    <a:lstStyle/>
    <a:p>
      <a:pPr>
        <a:defRPr sz="1791" b="1" i="0" u="none" strike="noStrike" baseline="0">
          <a:solidFill>
            <a:schemeClr val="tx1"/>
          </a:solidFill>
          <a:latin typeface="Times New Roman"/>
          <a:ea typeface="Times New Roman"/>
          <a:cs typeface="Times New Roman"/>
        </a:defRPr>
      </a:pPr>
      <a:endParaRPr lang="en-US"/>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222222222222222"/>
          <c:y val="0.13064133016627077"/>
          <c:w val="0.74687882764654423"/>
          <c:h val="0.84798099762470314"/>
        </c:manualLayout>
      </c:layout>
      <c:barChart>
        <c:barDir val="bar"/>
        <c:grouping val="clustered"/>
        <c:varyColors val="0"/>
        <c:ser>
          <c:idx val="0"/>
          <c:order val="0"/>
          <c:tx>
            <c:strRef>
              <c:f>Sheet1!$B$1</c:f>
              <c:strCache>
                <c:ptCount val="1"/>
                <c:pt idx="0">
                  <c:v>Female</c:v>
                </c:pt>
              </c:strCache>
            </c:strRef>
          </c:tx>
          <c:spPr>
            <a:solidFill>
              <a:srgbClr val="E4AC8E"/>
            </a:solidFill>
            <a:ln w="12551">
              <a:solidFill>
                <a:srgbClr val="E4AC8E"/>
              </a:solidFill>
              <a:prstDash val="solid"/>
            </a:ln>
          </c:spPr>
          <c:invertIfNegative val="0"/>
          <c:cat>
            <c:strRef>
              <c:f>Sheet1!$A$2:$A$6</c:f>
              <c:strCache>
                <c:ptCount val="5"/>
                <c:pt idx="0">
                  <c:v>AI/AN  </c:v>
                </c:pt>
                <c:pt idx="1">
                  <c:v>A/PI    </c:v>
                </c:pt>
                <c:pt idx="2">
                  <c:v>Black   </c:v>
                </c:pt>
                <c:pt idx="3">
                  <c:v>Hispanic</c:v>
                </c:pt>
                <c:pt idx="4">
                  <c:v>White  </c:v>
                </c:pt>
              </c:strCache>
            </c:strRef>
          </c:cat>
          <c:val>
            <c:numRef>
              <c:f>Sheet1!$B$2:$B$6</c:f>
              <c:numCache>
                <c:formatCode>0.0</c:formatCode>
                <c:ptCount val="5"/>
                <c:pt idx="0">
                  <c:v>208.5</c:v>
                </c:pt>
                <c:pt idx="1">
                  <c:v>73.400000000000006</c:v>
                </c:pt>
                <c:pt idx="2">
                  <c:v>674.9</c:v>
                </c:pt>
                <c:pt idx="3">
                  <c:v>233.4</c:v>
                </c:pt>
                <c:pt idx="4">
                  <c:v>137.5</c:v>
                </c:pt>
              </c:numCache>
            </c:numRef>
          </c:val>
          <c:extLst>
            <c:ext xmlns:c16="http://schemas.microsoft.com/office/drawing/2014/chart" uri="{C3380CC4-5D6E-409C-BE32-E72D297353CC}">
              <c16:uniqueId val="{00000000-629A-4134-BED3-709C84393296}"/>
            </c:ext>
          </c:extLst>
        </c:ser>
        <c:dLbls>
          <c:showLegendKey val="0"/>
          <c:showVal val="0"/>
          <c:showCatName val="0"/>
          <c:showSerName val="0"/>
          <c:showPercent val="0"/>
          <c:showBubbleSize val="0"/>
        </c:dLbls>
        <c:gapWidth val="60"/>
        <c:axId val="135673344"/>
        <c:axId val="135674880"/>
      </c:barChart>
      <c:catAx>
        <c:axId val="135673344"/>
        <c:scaling>
          <c:orientation val="maxMin"/>
        </c:scaling>
        <c:delete val="0"/>
        <c:axPos val="l"/>
        <c:numFmt formatCode="General" sourceLinked="1"/>
        <c:majorTickMark val="none"/>
        <c:minorTickMark val="none"/>
        <c:tickLblPos val="nextTo"/>
        <c:spPr>
          <a:ln w="12551">
            <a:solidFill>
              <a:schemeClr val="tx1"/>
            </a:solidFill>
            <a:prstDash val="solid"/>
          </a:ln>
        </c:spPr>
        <c:txPr>
          <a:bodyPr rot="0" vert="horz"/>
          <a:lstStyle/>
          <a:p>
            <a:pPr>
              <a:defRPr sz="1400" b="1" i="0" u="none" strike="noStrike" baseline="0">
                <a:solidFill>
                  <a:schemeClr val="tx1"/>
                </a:solidFill>
                <a:latin typeface="Calibri" panose="020F0502020204030204" pitchFamily="34" charset="0"/>
                <a:ea typeface="Arial"/>
                <a:cs typeface="Arial"/>
              </a:defRPr>
            </a:pPr>
            <a:endParaRPr lang="en-US"/>
          </a:p>
        </c:txPr>
        <c:crossAx val="135674880"/>
        <c:crosses val="autoZero"/>
        <c:auto val="1"/>
        <c:lblAlgn val="ctr"/>
        <c:lblOffset val="200"/>
        <c:tickLblSkip val="1"/>
        <c:tickMarkSkip val="1"/>
        <c:noMultiLvlLbl val="0"/>
      </c:catAx>
      <c:valAx>
        <c:axId val="135674880"/>
        <c:scaling>
          <c:orientation val="minMax"/>
          <c:max val="1200"/>
          <c:min val="0"/>
        </c:scaling>
        <c:delete val="0"/>
        <c:axPos val="t"/>
        <c:majorGridlines>
          <c:spPr>
            <a:ln w="9525">
              <a:solidFill>
                <a:schemeClr val="bg1">
                  <a:lumMod val="85000"/>
                </a:schemeClr>
              </a:solidFill>
              <a:prstDash val="sysDash"/>
            </a:ln>
          </c:spPr>
        </c:majorGridlines>
        <c:numFmt formatCode="#,##0" sourceLinked="0"/>
        <c:majorTickMark val="out"/>
        <c:minorTickMark val="none"/>
        <c:tickLblPos val="nextTo"/>
        <c:spPr>
          <a:ln w="12551">
            <a:solidFill>
              <a:schemeClr val="tx1"/>
            </a:solidFill>
            <a:prstDash val="solid"/>
          </a:ln>
        </c:spPr>
        <c:txPr>
          <a:bodyPr rot="0" vert="horz"/>
          <a:lstStyle/>
          <a:p>
            <a:pPr>
              <a:defRPr sz="1400" b="1" i="0" u="none" strike="noStrike" baseline="0">
                <a:solidFill>
                  <a:srgbClr val="000000"/>
                </a:solidFill>
                <a:latin typeface="Calibri" panose="020F0502020204030204" pitchFamily="34" charset="0"/>
                <a:ea typeface="Arial"/>
                <a:cs typeface="Arial"/>
              </a:defRPr>
            </a:pPr>
            <a:endParaRPr lang="en-US"/>
          </a:p>
        </c:txPr>
        <c:crossAx val="135673344"/>
        <c:crosses val="autoZero"/>
        <c:crossBetween val="between"/>
        <c:majorUnit val="300"/>
        <c:minorUnit val="8"/>
      </c:valAx>
      <c:spPr>
        <a:solidFill>
          <a:schemeClr val="bg1"/>
        </a:solidFill>
        <a:ln w="25103">
          <a:noFill/>
        </a:ln>
      </c:spPr>
    </c:plotArea>
    <c:plotVisOnly val="1"/>
    <c:dispBlanksAs val="gap"/>
    <c:showDLblsOverMax val="0"/>
  </c:chart>
  <c:spPr>
    <a:solidFill>
      <a:schemeClr val="bg1"/>
    </a:solidFill>
    <a:ln>
      <a:noFill/>
    </a:ln>
  </c:spPr>
  <c:txPr>
    <a:bodyPr/>
    <a:lstStyle/>
    <a:p>
      <a:pPr>
        <a:defRPr sz="1779" b="1" i="0" u="none" strike="noStrike" baseline="0">
          <a:solidFill>
            <a:schemeClr val="tx1"/>
          </a:solidFill>
          <a:latin typeface="Times New Roman"/>
          <a:ea typeface="Times New Roman"/>
          <a:cs typeface="Times New Roman"/>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4369932000858003E-2"/>
          <c:y val="6.0538116591928252E-2"/>
          <c:w val="0.90596329726842106"/>
          <c:h val="0.70123574255334686"/>
        </c:manualLayout>
      </c:layout>
      <c:barChart>
        <c:barDir val="col"/>
        <c:grouping val="clustered"/>
        <c:varyColors val="0"/>
        <c:ser>
          <c:idx val="0"/>
          <c:order val="0"/>
          <c:tx>
            <c:strRef>
              <c:f>Sheet1!$B$1</c:f>
              <c:strCache>
                <c:ptCount val="1"/>
                <c:pt idx="0">
                  <c:v>LHJ Rate</c:v>
                </c:pt>
              </c:strCache>
            </c:strRef>
          </c:tx>
          <c:spPr>
            <a:solidFill>
              <a:srgbClr val="D47B4A"/>
            </a:solidFill>
          </c:spPr>
          <c:invertIfNegative val="0"/>
          <c:cat>
            <c:strRef>
              <c:f>Sheet1!$A$2:$A$59</c:f>
              <c:strCache>
                <c:ptCount val="58"/>
                <c:pt idx="0">
                  <c:v>Kings</c:v>
                </c:pt>
                <c:pt idx="1">
                  <c:v>San Francisco</c:v>
                </c:pt>
                <c:pt idx="2">
                  <c:v>Tulare</c:v>
                </c:pt>
                <c:pt idx="3">
                  <c:v>Kern</c:v>
                </c:pt>
                <c:pt idx="4">
                  <c:v>Butte</c:v>
                </c:pt>
                <c:pt idx="5">
                  <c:v>San Diego</c:v>
                </c:pt>
                <c:pt idx="6">
                  <c:v>Fresno</c:v>
                </c:pt>
                <c:pt idx="7">
                  <c:v>Los Angeles</c:v>
                </c:pt>
                <c:pt idx="8">
                  <c:v>Solano</c:v>
                </c:pt>
                <c:pt idx="9">
                  <c:v>San Bernardino</c:v>
                </c:pt>
                <c:pt idx="10">
                  <c:v>San Joaquin</c:v>
                </c:pt>
                <c:pt idx="11">
                  <c:v>Sacramento</c:v>
                </c:pt>
                <c:pt idx="12">
                  <c:v>Stanislaus</c:v>
                </c:pt>
                <c:pt idx="13">
                  <c:v>Merced</c:v>
                </c:pt>
                <c:pt idx="14">
                  <c:v>Riverside</c:v>
                </c:pt>
                <c:pt idx="15">
                  <c:v>Monterey</c:v>
                </c:pt>
                <c:pt idx="16">
                  <c:v>Alameda</c:v>
                </c:pt>
                <c:pt idx="17">
                  <c:v>Mendocino</c:v>
                </c:pt>
                <c:pt idx="18">
                  <c:v>Madera</c:v>
                </c:pt>
                <c:pt idx="19">
                  <c:v>Humboldt</c:v>
                </c:pt>
                <c:pt idx="20">
                  <c:v>Yolo</c:v>
                </c:pt>
                <c:pt idx="21">
                  <c:v>Contra Costa</c:v>
                </c:pt>
                <c:pt idx="22">
                  <c:v>Imperial</c:v>
                </c:pt>
                <c:pt idx="23">
                  <c:v>Lake</c:v>
                </c:pt>
                <c:pt idx="24">
                  <c:v>San Luis Obispo</c:v>
                </c:pt>
                <c:pt idx="25">
                  <c:v>Ventura</c:v>
                </c:pt>
                <c:pt idx="26">
                  <c:v>Yuba</c:v>
                </c:pt>
                <c:pt idx="27">
                  <c:v>Inyo</c:v>
                </c:pt>
                <c:pt idx="28">
                  <c:v>Shasta</c:v>
                </c:pt>
                <c:pt idx="29">
                  <c:v>Orange</c:v>
                </c:pt>
                <c:pt idx="30">
                  <c:v>Tehama</c:v>
                </c:pt>
                <c:pt idx="31">
                  <c:v>Santa Barbara</c:v>
                </c:pt>
                <c:pt idx="32">
                  <c:v>Del Norte</c:v>
                </c:pt>
                <c:pt idx="33">
                  <c:v>Siskiyou</c:v>
                </c:pt>
                <c:pt idx="34">
                  <c:v>Napa</c:v>
                </c:pt>
                <c:pt idx="35">
                  <c:v>Santa Cruz</c:v>
                </c:pt>
                <c:pt idx="36">
                  <c:v>Sonoma</c:v>
                </c:pt>
                <c:pt idx="37">
                  <c:v>San Mateo</c:v>
                </c:pt>
                <c:pt idx="38">
                  <c:v>Lassen</c:v>
                </c:pt>
                <c:pt idx="39">
                  <c:v>Glenn</c:v>
                </c:pt>
                <c:pt idx="40">
                  <c:v>Colusa</c:v>
                </c:pt>
                <c:pt idx="41">
                  <c:v>Sutter</c:v>
                </c:pt>
                <c:pt idx="42">
                  <c:v>Placer</c:v>
                </c:pt>
                <c:pt idx="43">
                  <c:v>Tuolumne</c:v>
                </c:pt>
                <c:pt idx="44">
                  <c:v>Plumas</c:v>
                </c:pt>
                <c:pt idx="45">
                  <c:v>Santa Clara</c:v>
                </c:pt>
                <c:pt idx="46">
                  <c:v>Mono</c:v>
                </c:pt>
                <c:pt idx="47">
                  <c:v>Marin</c:v>
                </c:pt>
                <c:pt idx="48">
                  <c:v>Nevada</c:v>
                </c:pt>
                <c:pt idx="49">
                  <c:v>San Benito</c:v>
                </c:pt>
                <c:pt idx="50">
                  <c:v>El Dorado</c:v>
                </c:pt>
                <c:pt idx="51">
                  <c:v>Alpine</c:v>
                </c:pt>
                <c:pt idx="52">
                  <c:v>Amador</c:v>
                </c:pt>
                <c:pt idx="53">
                  <c:v>Mariposa</c:v>
                </c:pt>
                <c:pt idx="54">
                  <c:v>Modoc</c:v>
                </c:pt>
                <c:pt idx="55">
                  <c:v>Sierra</c:v>
                </c:pt>
                <c:pt idx="56">
                  <c:v>Trinity</c:v>
                </c:pt>
                <c:pt idx="57">
                  <c:v>Calaveras</c:v>
                </c:pt>
              </c:strCache>
            </c:strRef>
          </c:cat>
          <c:val>
            <c:numRef>
              <c:f>Sheet1!$B$2:$B$59</c:f>
              <c:numCache>
                <c:formatCode>0.00</c:formatCode>
                <c:ptCount val="58"/>
                <c:pt idx="0">
                  <c:v>652.70000000000005</c:v>
                </c:pt>
                <c:pt idx="1">
                  <c:v>638.20000000000005</c:v>
                </c:pt>
                <c:pt idx="2">
                  <c:v>606.5</c:v>
                </c:pt>
                <c:pt idx="3">
                  <c:v>579</c:v>
                </c:pt>
                <c:pt idx="4">
                  <c:v>544.20000000000005</c:v>
                </c:pt>
                <c:pt idx="5">
                  <c:v>542.70000000000005</c:v>
                </c:pt>
                <c:pt idx="6">
                  <c:v>539.20000000000005</c:v>
                </c:pt>
                <c:pt idx="7">
                  <c:v>517.20000000000005</c:v>
                </c:pt>
                <c:pt idx="8">
                  <c:v>505.5</c:v>
                </c:pt>
                <c:pt idx="9">
                  <c:v>481.1</c:v>
                </c:pt>
                <c:pt idx="10">
                  <c:v>463.6</c:v>
                </c:pt>
                <c:pt idx="11">
                  <c:v>462.7</c:v>
                </c:pt>
                <c:pt idx="12">
                  <c:v>454.9</c:v>
                </c:pt>
                <c:pt idx="13">
                  <c:v>453</c:v>
                </c:pt>
                <c:pt idx="14">
                  <c:v>436.9</c:v>
                </c:pt>
                <c:pt idx="15">
                  <c:v>434</c:v>
                </c:pt>
                <c:pt idx="16">
                  <c:v>431.5</c:v>
                </c:pt>
                <c:pt idx="17">
                  <c:v>430.9</c:v>
                </c:pt>
                <c:pt idx="18">
                  <c:v>415.6</c:v>
                </c:pt>
                <c:pt idx="19">
                  <c:v>401.6</c:v>
                </c:pt>
                <c:pt idx="20">
                  <c:v>396.4</c:v>
                </c:pt>
                <c:pt idx="21">
                  <c:v>389.3</c:v>
                </c:pt>
                <c:pt idx="22">
                  <c:v>383.9</c:v>
                </c:pt>
                <c:pt idx="23">
                  <c:v>382.6</c:v>
                </c:pt>
                <c:pt idx="24">
                  <c:v>378.8</c:v>
                </c:pt>
                <c:pt idx="25">
                  <c:v>373.4</c:v>
                </c:pt>
                <c:pt idx="26">
                  <c:v>370.5</c:v>
                </c:pt>
                <c:pt idx="27">
                  <c:v>369</c:v>
                </c:pt>
                <c:pt idx="28">
                  <c:v>352.9</c:v>
                </c:pt>
                <c:pt idx="29">
                  <c:v>341.2</c:v>
                </c:pt>
                <c:pt idx="30">
                  <c:v>338.6</c:v>
                </c:pt>
                <c:pt idx="31">
                  <c:v>327.3</c:v>
                </c:pt>
                <c:pt idx="32">
                  <c:v>316.3</c:v>
                </c:pt>
                <c:pt idx="33">
                  <c:v>310.60000000000002</c:v>
                </c:pt>
                <c:pt idx="34">
                  <c:v>307.8</c:v>
                </c:pt>
                <c:pt idx="35">
                  <c:v>277.3</c:v>
                </c:pt>
                <c:pt idx="36">
                  <c:v>264.5</c:v>
                </c:pt>
                <c:pt idx="37">
                  <c:v>258</c:v>
                </c:pt>
                <c:pt idx="38">
                  <c:v>242.4</c:v>
                </c:pt>
                <c:pt idx="39">
                  <c:v>240.6</c:v>
                </c:pt>
                <c:pt idx="40">
                  <c:v>235.6</c:v>
                </c:pt>
                <c:pt idx="41">
                  <c:v>235.3</c:v>
                </c:pt>
                <c:pt idx="42">
                  <c:v>234.5</c:v>
                </c:pt>
                <c:pt idx="43">
                  <c:v>225.4</c:v>
                </c:pt>
                <c:pt idx="44">
                  <c:v>224.7</c:v>
                </c:pt>
                <c:pt idx="45">
                  <c:v>224.1</c:v>
                </c:pt>
                <c:pt idx="46">
                  <c:v>223.1</c:v>
                </c:pt>
                <c:pt idx="47">
                  <c:v>215.9</c:v>
                </c:pt>
                <c:pt idx="48">
                  <c:v>200.1</c:v>
                </c:pt>
                <c:pt idx="49">
                  <c:v>195.9</c:v>
                </c:pt>
                <c:pt idx="50">
                  <c:v>185.9</c:v>
                </c:pt>
                <c:pt idx="51">
                  <c:v>179.4</c:v>
                </c:pt>
                <c:pt idx="52">
                  <c:v>146.4</c:v>
                </c:pt>
                <c:pt idx="53">
                  <c:v>146.19999999999999</c:v>
                </c:pt>
                <c:pt idx="54">
                  <c:v>138.1</c:v>
                </c:pt>
                <c:pt idx="55">
                  <c:v>96.2</c:v>
                </c:pt>
                <c:pt idx="56">
                  <c:v>90.3</c:v>
                </c:pt>
                <c:pt idx="57">
                  <c:v>13.5</c:v>
                </c:pt>
              </c:numCache>
            </c:numRef>
          </c:val>
          <c:extLst>
            <c:ext xmlns:c16="http://schemas.microsoft.com/office/drawing/2014/chart" uri="{C3380CC4-5D6E-409C-BE32-E72D297353CC}">
              <c16:uniqueId val="{00000000-9107-40FB-BAD0-CEFB4615A9E4}"/>
            </c:ext>
          </c:extLst>
        </c:ser>
        <c:dLbls>
          <c:showLegendKey val="0"/>
          <c:showVal val="0"/>
          <c:showCatName val="0"/>
          <c:showSerName val="0"/>
          <c:showPercent val="0"/>
          <c:showBubbleSize val="0"/>
        </c:dLbls>
        <c:gapWidth val="50"/>
        <c:axId val="134965888"/>
        <c:axId val="134992640"/>
      </c:barChart>
      <c:lineChart>
        <c:grouping val="standard"/>
        <c:varyColors val="0"/>
        <c:ser>
          <c:idx val="1"/>
          <c:order val="1"/>
          <c:tx>
            <c:strRef>
              <c:f>Sheet1!$C$1</c:f>
              <c:strCache>
                <c:ptCount val="1"/>
                <c:pt idx="0">
                  <c:v>State Rate</c:v>
                </c:pt>
              </c:strCache>
            </c:strRef>
          </c:tx>
          <c:spPr>
            <a:ln w="19050">
              <a:solidFill>
                <a:schemeClr val="tx1"/>
              </a:solidFill>
              <a:prstDash val="solid"/>
            </a:ln>
          </c:spPr>
          <c:marker>
            <c:symbol val="none"/>
          </c:marker>
          <c:cat>
            <c:strRef>
              <c:f>Sheet1!$A$2:$A$59</c:f>
              <c:strCache>
                <c:ptCount val="58"/>
                <c:pt idx="0">
                  <c:v>Kings</c:v>
                </c:pt>
                <c:pt idx="1">
                  <c:v>San Francisco</c:v>
                </c:pt>
                <c:pt idx="2">
                  <c:v>Tulare</c:v>
                </c:pt>
                <c:pt idx="3">
                  <c:v>Kern</c:v>
                </c:pt>
                <c:pt idx="4">
                  <c:v>Butte</c:v>
                </c:pt>
                <c:pt idx="5">
                  <c:v>San Diego</c:v>
                </c:pt>
                <c:pt idx="6">
                  <c:v>Fresno</c:v>
                </c:pt>
                <c:pt idx="7">
                  <c:v>Los Angeles</c:v>
                </c:pt>
                <c:pt idx="8">
                  <c:v>Solano</c:v>
                </c:pt>
                <c:pt idx="9">
                  <c:v>San Bernardino</c:v>
                </c:pt>
                <c:pt idx="10">
                  <c:v>San Joaquin</c:v>
                </c:pt>
                <c:pt idx="11">
                  <c:v>Sacramento</c:v>
                </c:pt>
                <c:pt idx="12">
                  <c:v>Stanislaus</c:v>
                </c:pt>
                <c:pt idx="13">
                  <c:v>Merced</c:v>
                </c:pt>
                <c:pt idx="14">
                  <c:v>Riverside</c:v>
                </c:pt>
                <c:pt idx="15">
                  <c:v>Monterey</c:v>
                </c:pt>
                <c:pt idx="16">
                  <c:v>Alameda</c:v>
                </c:pt>
                <c:pt idx="17">
                  <c:v>Mendocino</c:v>
                </c:pt>
                <c:pt idx="18">
                  <c:v>Madera</c:v>
                </c:pt>
                <c:pt idx="19">
                  <c:v>Humboldt</c:v>
                </c:pt>
                <c:pt idx="20">
                  <c:v>Yolo</c:v>
                </c:pt>
                <c:pt idx="21">
                  <c:v>Contra Costa</c:v>
                </c:pt>
                <c:pt idx="22">
                  <c:v>Imperial</c:v>
                </c:pt>
                <c:pt idx="23">
                  <c:v>Lake</c:v>
                </c:pt>
                <c:pt idx="24">
                  <c:v>San Luis Obispo</c:v>
                </c:pt>
                <c:pt idx="25">
                  <c:v>Ventura</c:v>
                </c:pt>
                <c:pt idx="26">
                  <c:v>Yuba</c:v>
                </c:pt>
                <c:pt idx="27">
                  <c:v>Inyo</c:v>
                </c:pt>
                <c:pt idx="28">
                  <c:v>Shasta</c:v>
                </c:pt>
                <c:pt idx="29">
                  <c:v>Orange</c:v>
                </c:pt>
                <c:pt idx="30">
                  <c:v>Tehama</c:v>
                </c:pt>
                <c:pt idx="31">
                  <c:v>Santa Barbara</c:v>
                </c:pt>
                <c:pt idx="32">
                  <c:v>Del Norte</c:v>
                </c:pt>
                <c:pt idx="33">
                  <c:v>Siskiyou</c:v>
                </c:pt>
                <c:pt idx="34">
                  <c:v>Napa</c:v>
                </c:pt>
                <c:pt idx="35">
                  <c:v>Santa Cruz</c:v>
                </c:pt>
                <c:pt idx="36">
                  <c:v>Sonoma</c:v>
                </c:pt>
                <c:pt idx="37">
                  <c:v>San Mateo</c:v>
                </c:pt>
                <c:pt idx="38">
                  <c:v>Lassen</c:v>
                </c:pt>
                <c:pt idx="39">
                  <c:v>Glenn</c:v>
                </c:pt>
                <c:pt idx="40">
                  <c:v>Colusa</c:v>
                </c:pt>
                <c:pt idx="41">
                  <c:v>Sutter</c:v>
                </c:pt>
                <c:pt idx="42">
                  <c:v>Placer</c:v>
                </c:pt>
                <c:pt idx="43">
                  <c:v>Tuolumne</c:v>
                </c:pt>
                <c:pt idx="44">
                  <c:v>Plumas</c:v>
                </c:pt>
                <c:pt idx="45">
                  <c:v>Santa Clara</c:v>
                </c:pt>
                <c:pt idx="46">
                  <c:v>Mono</c:v>
                </c:pt>
                <c:pt idx="47">
                  <c:v>Marin</c:v>
                </c:pt>
                <c:pt idx="48">
                  <c:v>Nevada</c:v>
                </c:pt>
                <c:pt idx="49">
                  <c:v>San Benito</c:v>
                </c:pt>
                <c:pt idx="50">
                  <c:v>El Dorado</c:v>
                </c:pt>
                <c:pt idx="51">
                  <c:v>Alpine</c:v>
                </c:pt>
                <c:pt idx="52">
                  <c:v>Amador</c:v>
                </c:pt>
                <c:pt idx="53">
                  <c:v>Mariposa</c:v>
                </c:pt>
                <c:pt idx="54">
                  <c:v>Modoc</c:v>
                </c:pt>
                <c:pt idx="55">
                  <c:v>Sierra</c:v>
                </c:pt>
                <c:pt idx="56">
                  <c:v>Trinity</c:v>
                </c:pt>
                <c:pt idx="57">
                  <c:v>Calaveras</c:v>
                </c:pt>
              </c:strCache>
            </c:strRef>
          </c:cat>
          <c:val>
            <c:numRef>
              <c:f>Sheet1!$C$2:$C$59</c:f>
              <c:numCache>
                <c:formatCode>General</c:formatCode>
                <c:ptCount val="58"/>
                <c:pt idx="0">
                  <c:v>445.6</c:v>
                </c:pt>
                <c:pt idx="1">
                  <c:v>445.6</c:v>
                </c:pt>
                <c:pt idx="2">
                  <c:v>445.6</c:v>
                </c:pt>
                <c:pt idx="3">
                  <c:v>445.6</c:v>
                </c:pt>
                <c:pt idx="4">
                  <c:v>445.6</c:v>
                </c:pt>
                <c:pt idx="5">
                  <c:v>445.6</c:v>
                </c:pt>
                <c:pt idx="6">
                  <c:v>445.6</c:v>
                </c:pt>
                <c:pt idx="7">
                  <c:v>445.6</c:v>
                </c:pt>
                <c:pt idx="8">
                  <c:v>445.6</c:v>
                </c:pt>
                <c:pt idx="9">
                  <c:v>445.6</c:v>
                </c:pt>
                <c:pt idx="10">
                  <c:v>445.6</c:v>
                </c:pt>
                <c:pt idx="11">
                  <c:v>445.6</c:v>
                </c:pt>
                <c:pt idx="12">
                  <c:v>445.6</c:v>
                </c:pt>
                <c:pt idx="13">
                  <c:v>445.6</c:v>
                </c:pt>
                <c:pt idx="14">
                  <c:v>445.6</c:v>
                </c:pt>
                <c:pt idx="15">
                  <c:v>445.6</c:v>
                </c:pt>
                <c:pt idx="16">
                  <c:v>445.6</c:v>
                </c:pt>
                <c:pt idx="17">
                  <c:v>445.6</c:v>
                </c:pt>
                <c:pt idx="18">
                  <c:v>445.6</c:v>
                </c:pt>
                <c:pt idx="19">
                  <c:v>445.6</c:v>
                </c:pt>
                <c:pt idx="20">
                  <c:v>445.6</c:v>
                </c:pt>
                <c:pt idx="21">
                  <c:v>445.6</c:v>
                </c:pt>
                <c:pt idx="22">
                  <c:v>445.6</c:v>
                </c:pt>
                <c:pt idx="23">
                  <c:v>445.6</c:v>
                </c:pt>
                <c:pt idx="24">
                  <c:v>445.6</c:v>
                </c:pt>
                <c:pt idx="25">
                  <c:v>445.6</c:v>
                </c:pt>
                <c:pt idx="26">
                  <c:v>445.6</c:v>
                </c:pt>
                <c:pt idx="27">
                  <c:v>445.6</c:v>
                </c:pt>
                <c:pt idx="28">
                  <c:v>445.6</c:v>
                </c:pt>
                <c:pt idx="29">
                  <c:v>445.6</c:v>
                </c:pt>
                <c:pt idx="30">
                  <c:v>445.6</c:v>
                </c:pt>
                <c:pt idx="31">
                  <c:v>445.6</c:v>
                </c:pt>
                <c:pt idx="32">
                  <c:v>445.6</c:v>
                </c:pt>
                <c:pt idx="33">
                  <c:v>445.6</c:v>
                </c:pt>
                <c:pt idx="34">
                  <c:v>445.6</c:v>
                </c:pt>
                <c:pt idx="35">
                  <c:v>445.6</c:v>
                </c:pt>
                <c:pt idx="36">
                  <c:v>445.6</c:v>
                </c:pt>
                <c:pt idx="37">
                  <c:v>445.6</c:v>
                </c:pt>
                <c:pt idx="38">
                  <c:v>445.6</c:v>
                </c:pt>
                <c:pt idx="39">
                  <c:v>445.6</c:v>
                </c:pt>
                <c:pt idx="40">
                  <c:v>445.6</c:v>
                </c:pt>
                <c:pt idx="41">
                  <c:v>445.6</c:v>
                </c:pt>
                <c:pt idx="42">
                  <c:v>445.6</c:v>
                </c:pt>
                <c:pt idx="43">
                  <c:v>445.6</c:v>
                </c:pt>
                <c:pt idx="44">
                  <c:v>445.6</c:v>
                </c:pt>
                <c:pt idx="45">
                  <c:v>445.6</c:v>
                </c:pt>
                <c:pt idx="46">
                  <c:v>445.6</c:v>
                </c:pt>
                <c:pt idx="47">
                  <c:v>445.6</c:v>
                </c:pt>
                <c:pt idx="48">
                  <c:v>445.6</c:v>
                </c:pt>
                <c:pt idx="49">
                  <c:v>445.6</c:v>
                </c:pt>
                <c:pt idx="50">
                  <c:v>445.6</c:v>
                </c:pt>
                <c:pt idx="51">
                  <c:v>445.6</c:v>
                </c:pt>
                <c:pt idx="52">
                  <c:v>445.6</c:v>
                </c:pt>
                <c:pt idx="53">
                  <c:v>445.6</c:v>
                </c:pt>
                <c:pt idx="54">
                  <c:v>445.6</c:v>
                </c:pt>
                <c:pt idx="55">
                  <c:v>445.6</c:v>
                </c:pt>
                <c:pt idx="56">
                  <c:v>445.6</c:v>
                </c:pt>
                <c:pt idx="57">
                  <c:v>445.6</c:v>
                </c:pt>
              </c:numCache>
            </c:numRef>
          </c:val>
          <c:smooth val="0"/>
          <c:extLst>
            <c:ext xmlns:c16="http://schemas.microsoft.com/office/drawing/2014/chart" uri="{C3380CC4-5D6E-409C-BE32-E72D297353CC}">
              <c16:uniqueId val="{00000001-9107-40FB-BAD0-CEFB4615A9E4}"/>
            </c:ext>
          </c:extLst>
        </c:ser>
        <c:ser>
          <c:idx val="2"/>
          <c:order val="2"/>
          <c:tx>
            <c:strRef>
              <c:f>Sheet1!$E$1</c:f>
              <c:strCache>
                <c:ptCount val="1"/>
                <c:pt idx="0">
                  <c:v>State Rate = 445.6
</c:v>
                </c:pt>
              </c:strCache>
            </c:strRef>
          </c:tx>
          <c:spPr>
            <a:ln>
              <a:solidFill>
                <a:schemeClr val="tx1"/>
              </a:solidFill>
            </a:ln>
          </c:spPr>
          <c:marker>
            <c:symbol val="none"/>
          </c:marker>
          <c:dLbls>
            <c:spPr>
              <a:noFill/>
              <a:ln>
                <a:noFill/>
              </a:ln>
              <a:effectLst/>
            </c:spPr>
            <c:txPr>
              <a:bodyPr wrap="square" lIns="38100" tIns="19050" rIns="38100" bIns="19050" anchor="ctr">
                <a:spAutoFit/>
              </a:bodyPr>
              <a:lstStyle/>
              <a:p>
                <a:pPr>
                  <a:defRPr sz="1400" b="0">
                    <a:latin typeface="Calibri" panose="020F0502020204030204" pitchFamily="34" charset="0"/>
                    <a:cs typeface="Calibri" panose="020F0502020204030204" pitchFamily="34" charset="0"/>
                  </a:defRPr>
                </a:pPr>
                <a:endParaRPr lang="en-US"/>
              </a:p>
            </c:txPr>
            <c:dLblPos val="ctr"/>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cat>
            <c:strRef>
              <c:f>Sheet1!$A$2:$A$59</c:f>
              <c:strCache>
                <c:ptCount val="58"/>
                <c:pt idx="0">
                  <c:v>Kings</c:v>
                </c:pt>
                <c:pt idx="1">
                  <c:v>San Francisco</c:v>
                </c:pt>
                <c:pt idx="2">
                  <c:v>Tulare</c:v>
                </c:pt>
                <c:pt idx="3">
                  <c:v>Kern</c:v>
                </c:pt>
                <c:pt idx="4">
                  <c:v>Butte</c:v>
                </c:pt>
                <c:pt idx="5">
                  <c:v>San Diego</c:v>
                </c:pt>
                <c:pt idx="6">
                  <c:v>Fresno</c:v>
                </c:pt>
                <c:pt idx="7">
                  <c:v>Los Angeles</c:v>
                </c:pt>
                <c:pt idx="8">
                  <c:v>Solano</c:v>
                </c:pt>
                <c:pt idx="9">
                  <c:v>San Bernardino</c:v>
                </c:pt>
                <c:pt idx="10">
                  <c:v>San Joaquin</c:v>
                </c:pt>
                <c:pt idx="11">
                  <c:v>Sacramento</c:v>
                </c:pt>
                <c:pt idx="12">
                  <c:v>Stanislaus</c:v>
                </c:pt>
                <c:pt idx="13">
                  <c:v>Merced</c:v>
                </c:pt>
                <c:pt idx="14">
                  <c:v>Riverside</c:v>
                </c:pt>
                <c:pt idx="15">
                  <c:v>Monterey</c:v>
                </c:pt>
                <c:pt idx="16">
                  <c:v>Alameda</c:v>
                </c:pt>
                <c:pt idx="17">
                  <c:v>Mendocino</c:v>
                </c:pt>
                <c:pt idx="18">
                  <c:v>Madera</c:v>
                </c:pt>
                <c:pt idx="19">
                  <c:v>Humboldt</c:v>
                </c:pt>
                <c:pt idx="20">
                  <c:v>Yolo</c:v>
                </c:pt>
                <c:pt idx="21">
                  <c:v>Contra Costa</c:v>
                </c:pt>
                <c:pt idx="22">
                  <c:v>Imperial</c:v>
                </c:pt>
                <c:pt idx="23">
                  <c:v>Lake</c:v>
                </c:pt>
                <c:pt idx="24">
                  <c:v>San Luis Obispo</c:v>
                </c:pt>
                <c:pt idx="25">
                  <c:v>Ventura</c:v>
                </c:pt>
                <c:pt idx="26">
                  <c:v>Yuba</c:v>
                </c:pt>
                <c:pt idx="27">
                  <c:v>Inyo</c:v>
                </c:pt>
                <c:pt idx="28">
                  <c:v>Shasta</c:v>
                </c:pt>
                <c:pt idx="29">
                  <c:v>Orange</c:v>
                </c:pt>
                <c:pt idx="30">
                  <c:v>Tehama</c:v>
                </c:pt>
                <c:pt idx="31">
                  <c:v>Santa Barbara</c:v>
                </c:pt>
                <c:pt idx="32">
                  <c:v>Del Norte</c:v>
                </c:pt>
                <c:pt idx="33">
                  <c:v>Siskiyou</c:v>
                </c:pt>
                <c:pt idx="34">
                  <c:v>Napa</c:v>
                </c:pt>
                <c:pt idx="35">
                  <c:v>Santa Cruz</c:v>
                </c:pt>
                <c:pt idx="36">
                  <c:v>Sonoma</c:v>
                </c:pt>
                <c:pt idx="37">
                  <c:v>San Mateo</c:v>
                </c:pt>
                <c:pt idx="38">
                  <c:v>Lassen</c:v>
                </c:pt>
                <c:pt idx="39">
                  <c:v>Glenn</c:v>
                </c:pt>
                <c:pt idx="40">
                  <c:v>Colusa</c:v>
                </c:pt>
                <c:pt idx="41">
                  <c:v>Sutter</c:v>
                </c:pt>
                <c:pt idx="42">
                  <c:v>Placer</c:v>
                </c:pt>
                <c:pt idx="43">
                  <c:v>Tuolumne</c:v>
                </c:pt>
                <c:pt idx="44">
                  <c:v>Plumas</c:v>
                </c:pt>
                <c:pt idx="45">
                  <c:v>Santa Clara</c:v>
                </c:pt>
                <c:pt idx="46">
                  <c:v>Mono</c:v>
                </c:pt>
                <c:pt idx="47">
                  <c:v>Marin</c:v>
                </c:pt>
                <c:pt idx="48">
                  <c:v>Nevada</c:v>
                </c:pt>
                <c:pt idx="49">
                  <c:v>San Benito</c:v>
                </c:pt>
                <c:pt idx="50">
                  <c:v>El Dorado</c:v>
                </c:pt>
                <c:pt idx="51">
                  <c:v>Alpine</c:v>
                </c:pt>
                <c:pt idx="52">
                  <c:v>Amador</c:v>
                </c:pt>
                <c:pt idx="53">
                  <c:v>Mariposa</c:v>
                </c:pt>
                <c:pt idx="54">
                  <c:v>Modoc</c:v>
                </c:pt>
                <c:pt idx="55">
                  <c:v>Sierra</c:v>
                </c:pt>
                <c:pt idx="56">
                  <c:v>Trinity</c:v>
                </c:pt>
                <c:pt idx="57">
                  <c:v>Calaveras</c:v>
                </c:pt>
              </c:strCache>
            </c:strRef>
          </c:cat>
          <c:val>
            <c:numRef>
              <c:f>Sheet1!$E$2:$E$58</c:f>
              <c:numCache>
                <c:formatCode>General</c:formatCode>
                <c:ptCount val="57"/>
                <c:pt idx="52" formatCode="0.0">
                  <c:v>445.6</c:v>
                </c:pt>
              </c:numCache>
            </c:numRef>
          </c:val>
          <c:smooth val="0"/>
          <c:extLst>
            <c:ext xmlns:c16="http://schemas.microsoft.com/office/drawing/2014/chart" uri="{C3380CC4-5D6E-409C-BE32-E72D297353CC}">
              <c16:uniqueId val="{00000000-BCBB-4450-A754-A15B54BA72E6}"/>
            </c:ext>
          </c:extLst>
        </c:ser>
        <c:dLbls>
          <c:showLegendKey val="0"/>
          <c:showVal val="0"/>
          <c:showCatName val="0"/>
          <c:showSerName val="0"/>
          <c:showPercent val="0"/>
          <c:showBubbleSize val="0"/>
        </c:dLbls>
        <c:marker val="1"/>
        <c:smooth val="0"/>
        <c:axId val="134965888"/>
        <c:axId val="134992640"/>
      </c:lineChart>
      <c:catAx>
        <c:axId val="134965888"/>
        <c:scaling>
          <c:orientation val="minMax"/>
        </c:scaling>
        <c:delete val="0"/>
        <c:axPos val="b"/>
        <c:numFmt formatCode="General" sourceLinked="1"/>
        <c:majorTickMark val="out"/>
        <c:minorTickMark val="none"/>
        <c:tickLblPos val="nextTo"/>
        <c:spPr>
          <a:ln w="13424">
            <a:solidFill>
              <a:schemeClr val="tx1"/>
            </a:solidFill>
            <a:prstDash val="solid"/>
          </a:ln>
        </c:spPr>
        <c:txPr>
          <a:bodyPr rot="-5400000" vert="horz"/>
          <a:lstStyle/>
          <a:p>
            <a:pPr>
              <a:defRPr sz="1100" b="0" i="0" u="none" strike="noStrike" baseline="0">
                <a:solidFill>
                  <a:schemeClr val="tx1"/>
                </a:solidFill>
                <a:latin typeface="Calibri" panose="020F0502020204030204" pitchFamily="34" charset="0"/>
                <a:ea typeface="Arial"/>
                <a:cs typeface="Arial"/>
              </a:defRPr>
            </a:pPr>
            <a:endParaRPr lang="en-US"/>
          </a:p>
        </c:txPr>
        <c:crossAx val="134992640"/>
        <c:crosses val="autoZero"/>
        <c:auto val="1"/>
        <c:lblAlgn val="ctr"/>
        <c:lblOffset val="100"/>
        <c:noMultiLvlLbl val="0"/>
      </c:catAx>
      <c:valAx>
        <c:axId val="134992640"/>
        <c:scaling>
          <c:orientation val="minMax"/>
          <c:max val="1200"/>
          <c:min val="0"/>
        </c:scaling>
        <c:delete val="0"/>
        <c:axPos val="l"/>
        <c:majorGridlines>
          <c:spPr>
            <a:ln w="9525">
              <a:solidFill>
                <a:schemeClr val="bg1">
                  <a:lumMod val="85000"/>
                </a:schemeClr>
              </a:solidFill>
              <a:prstDash val="sysDash"/>
            </a:ln>
          </c:spPr>
        </c:majorGridlines>
        <c:title>
          <c:tx>
            <c:rich>
              <a:bodyPr/>
              <a:lstStyle/>
              <a:p>
                <a:pPr>
                  <a:defRPr sz="1600" b="1" i="0" u="none" strike="noStrike" baseline="0">
                    <a:solidFill>
                      <a:schemeClr val="tx1"/>
                    </a:solidFill>
                    <a:latin typeface="Calibri" panose="020F0502020204030204" pitchFamily="34" charset="0"/>
                    <a:ea typeface="Arial"/>
                    <a:cs typeface="Arial"/>
                  </a:defRPr>
                </a:pPr>
                <a:r>
                  <a:rPr lang="en-US" sz="1600">
                    <a:latin typeface="Calibri" panose="020F0502020204030204" pitchFamily="34" charset="0"/>
                  </a:rPr>
                  <a:t>Rate per 100,000 population</a:t>
                </a:r>
              </a:p>
            </c:rich>
          </c:tx>
          <c:layout>
            <c:manualLayout>
              <c:xMode val="edge"/>
              <c:yMode val="edge"/>
              <c:x val="1.3647642679900745E-2"/>
              <c:y val="0.20179372197309417"/>
            </c:manualLayout>
          </c:layout>
          <c:overlay val="0"/>
          <c:spPr>
            <a:noFill/>
            <a:ln w="26847">
              <a:noFill/>
            </a:ln>
          </c:spPr>
        </c:title>
        <c:numFmt formatCode="0" sourceLinked="0"/>
        <c:majorTickMark val="out"/>
        <c:minorTickMark val="none"/>
        <c:tickLblPos val="nextTo"/>
        <c:spPr>
          <a:ln w="13424">
            <a:solidFill>
              <a:schemeClr val="tx1"/>
            </a:solidFill>
            <a:prstDash val="solid"/>
          </a:ln>
        </c:spPr>
        <c:txPr>
          <a:bodyPr rot="0" vert="horz"/>
          <a:lstStyle/>
          <a:p>
            <a:pPr>
              <a:defRPr sz="1400" b="1" i="0" u="none" strike="noStrike" baseline="0">
                <a:solidFill>
                  <a:schemeClr val="tx1"/>
                </a:solidFill>
                <a:latin typeface="Calibri" panose="020F0502020204030204" pitchFamily="34" charset="0"/>
                <a:ea typeface="Arial"/>
                <a:cs typeface="Arial"/>
              </a:defRPr>
            </a:pPr>
            <a:endParaRPr lang="en-US"/>
          </a:p>
        </c:txPr>
        <c:crossAx val="134965888"/>
        <c:crosses val="autoZero"/>
        <c:crossBetween val="between"/>
        <c:minorUnit val="200"/>
      </c:valAx>
      <c:spPr>
        <a:solidFill>
          <a:schemeClr val="bg1"/>
        </a:solidFill>
        <a:ln w="26847">
          <a:noFill/>
        </a:ln>
      </c:spPr>
    </c:plotArea>
    <c:plotVisOnly val="1"/>
    <c:dispBlanksAs val="gap"/>
    <c:showDLblsOverMax val="0"/>
  </c:chart>
  <c:spPr>
    <a:solidFill>
      <a:schemeClr val="bg1"/>
    </a:solidFill>
    <a:ln>
      <a:noFill/>
    </a:ln>
  </c:spPr>
  <c:txPr>
    <a:bodyPr/>
    <a:lstStyle/>
    <a:p>
      <a:pPr>
        <a:defRPr sz="1903" b="1" i="0" u="none" strike="noStrike" baseline="0">
          <a:solidFill>
            <a:schemeClr val="tx1"/>
          </a:solidFill>
          <a:latin typeface="Times New Roman"/>
          <a:ea typeface="Times New Roman"/>
          <a:cs typeface="Times New Roman"/>
        </a:defRPr>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4596177751754038E-2"/>
          <c:y val="8.1618523163165493E-2"/>
          <c:w val="0.89158247053481576"/>
          <c:h val="0.85852789318384648"/>
        </c:manualLayout>
      </c:layout>
      <c:barChart>
        <c:barDir val="bar"/>
        <c:grouping val="stacked"/>
        <c:varyColors val="0"/>
        <c:ser>
          <c:idx val="3"/>
          <c:order val="2"/>
          <c:tx>
            <c:strRef>
              <c:f>Sheet1!$D$1</c:f>
              <c:strCache>
                <c:ptCount val="1"/>
                <c:pt idx="0">
                  <c:v>Asian/PI</c:v>
                </c:pt>
              </c:strCache>
            </c:strRef>
          </c:tx>
          <c:spPr>
            <a:solidFill>
              <a:srgbClr val="BC985C"/>
            </a:solidFill>
            <a:ln w="13328">
              <a:solidFill>
                <a:srgbClr val="BC985C"/>
              </a:solidFill>
              <a:prstDash val="solid"/>
            </a:ln>
          </c:spPr>
          <c:invertIfNegative val="0"/>
          <c:dLbls>
            <c:dLbl>
              <c:idx val="0"/>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BC6-4D12-AB51-5D2B76802445}"/>
                </c:ext>
              </c:extLst>
            </c:dLbl>
            <c:dLbl>
              <c:idx val="1"/>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937-4B26-AC0C-E303110DB2FE}"/>
                </c:ext>
              </c:extLst>
            </c:dLbl>
            <c:numFmt formatCode="#,##0" sourceLinked="0"/>
            <c:spPr>
              <a:noFill/>
              <a:ln>
                <a:noFill/>
              </a:ln>
              <a:effectLst/>
            </c:spPr>
            <c:txPr>
              <a:bodyPr/>
              <a:lstStyle/>
              <a:p>
                <a:pPr>
                  <a:defRPr sz="1200" b="1"/>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Sheet1!$A$2:$A$8</c:f>
              <c:strCache>
                <c:ptCount val="6"/>
                <c:pt idx="0">
                  <c:v>15 - 19   </c:v>
                </c:pt>
                <c:pt idx="1">
                  <c:v>20 - 24   </c:v>
                </c:pt>
                <c:pt idx="2">
                  <c:v>25 - 29   </c:v>
                </c:pt>
                <c:pt idx="3">
                  <c:v>30 - 34   </c:v>
                </c:pt>
                <c:pt idx="4">
                  <c:v>35 - 44   </c:v>
                </c:pt>
                <c:pt idx="5">
                  <c:v>45+   </c:v>
                </c:pt>
              </c:strCache>
            </c:strRef>
          </c:cat>
          <c:val>
            <c:numRef>
              <c:f>Sheet1!$D$2:$D$8</c:f>
              <c:numCache>
                <c:formatCode>0.0</c:formatCode>
                <c:ptCount val="6"/>
                <c:pt idx="0">
                  <c:v>203.5</c:v>
                </c:pt>
                <c:pt idx="1">
                  <c:v>410.1</c:v>
                </c:pt>
                <c:pt idx="2">
                  <c:v>232.1</c:v>
                </c:pt>
                <c:pt idx="3">
                  <c:v>140.4</c:v>
                </c:pt>
                <c:pt idx="4">
                  <c:v>50.4</c:v>
                </c:pt>
                <c:pt idx="5">
                  <c:v>8.1999999999999993</c:v>
                </c:pt>
              </c:numCache>
            </c:numRef>
          </c:val>
          <c:extLst>
            <c:ext xmlns:c16="http://schemas.microsoft.com/office/drawing/2014/chart" uri="{C3380CC4-5D6E-409C-BE32-E72D297353CC}">
              <c16:uniqueId val="{00000002-0BE9-4E0F-B036-A5E6BB3D44B1}"/>
            </c:ext>
          </c:extLst>
        </c:ser>
        <c:ser>
          <c:idx val="2"/>
          <c:order val="3"/>
          <c:tx>
            <c:strRef>
              <c:f>Sheet1!$E$1</c:f>
              <c:strCache>
                <c:ptCount val="1"/>
                <c:pt idx="0">
                  <c:v>API-buffer</c:v>
                </c:pt>
              </c:strCache>
            </c:strRef>
          </c:tx>
          <c:spPr>
            <a:noFill/>
            <a:ln>
              <a:noFill/>
            </a:ln>
          </c:spPr>
          <c:invertIfNegative val="0"/>
          <c:cat>
            <c:strRef>
              <c:f>Sheet1!$A$2:$A$8</c:f>
              <c:strCache>
                <c:ptCount val="6"/>
                <c:pt idx="0">
                  <c:v>15 - 19   </c:v>
                </c:pt>
                <c:pt idx="1">
                  <c:v>20 - 24   </c:v>
                </c:pt>
                <c:pt idx="2">
                  <c:v>25 - 29   </c:v>
                </c:pt>
                <c:pt idx="3">
                  <c:v>30 - 34   </c:v>
                </c:pt>
                <c:pt idx="4">
                  <c:v>35 - 44   </c:v>
                </c:pt>
                <c:pt idx="5">
                  <c:v>45+   </c:v>
                </c:pt>
              </c:strCache>
            </c:strRef>
          </c:cat>
          <c:val>
            <c:numRef>
              <c:f>Sheet1!$E$2:$E$8</c:f>
              <c:numCache>
                <c:formatCode>0.0</c:formatCode>
                <c:ptCount val="6"/>
                <c:pt idx="0">
                  <c:v>396.5</c:v>
                </c:pt>
                <c:pt idx="1">
                  <c:v>189.89999999999998</c:v>
                </c:pt>
                <c:pt idx="2">
                  <c:v>367.9</c:v>
                </c:pt>
                <c:pt idx="3">
                  <c:v>459.6</c:v>
                </c:pt>
                <c:pt idx="4">
                  <c:v>549.6</c:v>
                </c:pt>
                <c:pt idx="5">
                  <c:v>591.79999999999995</c:v>
                </c:pt>
              </c:numCache>
            </c:numRef>
          </c:val>
          <c:extLst>
            <c:ext xmlns:c16="http://schemas.microsoft.com/office/drawing/2014/chart" uri="{C3380CC4-5D6E-409C-BE32-E72D297353CC}">
              <c16:uniqueId val="{00000001-931E-4E10-B15F-7857F92C82E2}"/>
            </c:ext>
          </c:extLst>
        </c:ser>
        <c:ser>
          <c:idx val="4"/>
          <c:order val="4"/>
          <c:tx>
            <c:strRef>
              <c:f>Sheet1!$F$1</c:f>
              <c:strCache>
                <c:ptCount val="1"/>
                <c:pt idx="0">
                  <c:v>Black</c:v>
                </c:pt>
              </c:strCache>
            </c:strRef>
          </c:tx>
          <c:spPr>
            <a:solidFill>
              <a:srgbClr val="95B3D7"/>
            </a:solidFill>
            <a:ln>
              <a:solidFill>
                <a:srgbClr val="95B3D7"/>
              </a:solidFill>
            </a:ln>
          </c:spPr>
          <c:invertIfNegative val="0"/>
          <c:dLbls>
            <c:dLbl>
              <c:idx val="4"/>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BC6-4D12-AB51-5D2B76802445}"/>
                </c:ext>
              </c:extLst>
            </c:dLbl>
            <c:dLbl>
              <c:idx val="5"/>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374-4647-8AAB-43077C43B4EC}"/>
                </c:ext>
              </c:extLst>
            </c:dLbl>
            <c:numFmt formatCode="#,##0" sourceLinked="0"/>
            <c:spPr>
              <a:noFill/>
              <a:ln>
                <a:noFill/>
              </a:ln>
              <a:effectLst/>
            </c:spPr>
            <c:txPr>
              <a:bodyPr/>
              <a:lstStyle/>
              <a:p>
                <a:pPr>
                  <a:defRPr sz="1200" b="1"/>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Sheet1!$A$2:$A$8</c:f>
              <c:strCache>
                <c:ptCount val="6"/>
                <c:pt idx="0">
                  <c:v>15 - 19   </c:v>
                </c:pt>
                <c:pt idx="1">
                  <c:v>20 - 24   </c:v>
                </c:pt>
                <c:pt idx="2">
                  <c:v>25 - 29   </c:v>
                </c:pt>
                <c:pt idx="3">
                  <c:v>30 - 34   </c:v>
                </c:pt>
                <c:pt idx="4">
                  <c:v>35 - 44   </c:v>
                </c:pt>
                <c:pt idx="5">
                  <c:v>45+   </c:v>
                </c:pt>
              </c:strCache>
            </c:strRef>
          </c:cat>
          <c:val>
            <c:numRef>
              <c:f>Sheet1!$F$2:$F$8</c:f>
              <c:numCache>
                <c:formatCode>0.0</c:formatCode>
                <c:ptCount val="6"/>
                <c:pt idx="0">
                  <c:v>2737.6</c:v>
                </c:pt>
                <c:pt idx="1">
                  <c:v>3362.2</c:v>
                </c:pt>
                <c:pt idx="2">
                  <c:v>1804.3</c:v>
                </c:pt>
                <c:pt idx="3">
                  <c:v>866.2</c:v>
                </c:pt>
                <c:pt idx="4">
                  <c:v>263.3</c:v>
                </c:pt>
                <c:pt idx="5">
                  <c:v>23</c:v>
                </c:pt>
              </c:numCache>
            </c:numRef>
          </c:val>
          <c:extLst>
            <c:ext xmlns:c16="http://schemas.microsoft.com/office/drawing/2014/chart" uri="{C3380CC4-5D6E-409C-BE32-E72D297353CC}">
              <c16:uniqueId val="{00000002-931E-4E10-B15F-7857F92C82E2}"/>
            </c:ext>
          </c:extLst>
        </c:ser>
        <c:ser>
          <c:idx val="5"/>
          <c:order val="5"/>
          <c:tx>
            <c:strRef>
              <c:f>Sheet1!$G$1</c:f>
              <c:strCache>
                <c:ptCount val="1"/>
                <c:pt idx="0">
                  <c:v>Black-buffer</c:v>
                </c:pt>
              </c:strCache>
            </c:strRef>
          </c:tx>
          <c:spPr>
            <a:noFill/>
            <a:ln>
              <a:noFill/>
            </a:ln>
          </c:spPr>
          <c:invertIfNegative val="0"/>
          <c:cat>
            <c:strRef>
              <c:f>Sheet1!$A$2:$A$8</c:f>
              <c:strCache>
                <c:ptCount val="6"/>
                <c:pt idx="0">
                  <c:v>15 - 19   </c:v>
                </c:pt>
                <c:pt idx="1">
                  <c:v>20 - 24   </c:v>
                </c:pt>
                <c:pt idx="2">
                  <c:v>25 - 29   </c:v>
                </c:pt>
                <c:pt idx="3">
                  <c:v>30 - 34   </c:v>
                </c:pt>
                <c:pt idx="4">
                  <c:v>35 - 44   </c:v>
                </c:pt>
                <c:pt idx="5">
                  <c:v>45+   </c:v>
                </c:pt>
              </c:strCache>
            </c:strRef>
          </c:cat>
          <c:val>
            <c:numRef>
              <c:f>Sheet1!$G$2:$G$8</c:f>
              <c:numCache>
                <c:formatCode>0.0</c:formatCode>
                <c:ptCount val="6"/>
                <c:pt idx="0">
                  <c:v>762.40000000000009</c:v>
                </c:pt>
                <c:pt idx="1">
                  <c:v>137.80000000000018</c:v>
                </c:pt>
                <c:pt idx="2">
                  <c:v>1695.7</c:v>
                </c:pt>
                <c:pt idx="3">
                  <c:v>2633.8</c:v>
                </c:pt>
                <c:pt idx="4">
                  <c:v>3236.7</c:v>
                </c:pt>
                <c:pt idx="5">
                  <c:v>3477</c:v>
                </c:pt>
              </c:numCache>
            </c:numRef>
          </c:val>
          <c:extLst>
            <c:ext xmlns:c16="http://schemas.microsoft.com/office/drawing/2014/chart" uri="{C3380CC4-5D6E-409C-BE32-E72D297353CC}">
              <c16:uniqueId val="{00000003-931E-4E10-B15F-7857F92C82E2}"/>
            </c:ext>
          </c:extLst>
        </c:ser>
        <c:ser>
          <c:idx val="6"/>
          <c:order val="6"/>
          <c:tx>
            <c:strRef>
              <c:f>Sheet1!$H$1</c:f>
              <c:strCache>
                <c:ptCount val="1"/>
                <c:pt idx="0">
                  <c:v>Hispanic </c:v>
                </c:pt>
              </c:strCache>
            </c:strRef>
          </c:tx>
          <c:spPr>
            <a:solidFill>
              <a:srgbClr val="FAC090"/>
            </a:solidFill>
            <a:ln>
              <a:solidFill>
                <a:srgbClr val="FAC090"/>
              </a:solidFill>
            </a:ln>
          </c:spPr>
          <c:invertIfNegative val="0"/>
          <c:dLbls>
            <c:dLbl>
              <c:idx val="5"/>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0049-4E81-BA79-E5F0C58D4052}"/>
                </c:ext>
              </c:extLst>
            </c:dLbl>
            <c:numFmt formatCode="#,##0" sourceLinked="0"/>
            <c:spPr>
              <a:noFill/>
              <a:ln>
                <a:noFill/>
              </a:ln>
              <a:effectLst/>
            </c:spPr>
            <c:txPr>
              <a:bodyPr/>
              <a:lstStyle/>
              <a:p>
                <a:pPr>
                  <a:defRPr sz="1200" b="1"/>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Sheet1!$A$2:$A$8</c:f>
              <c:strCache>
                <c:ptCount val="6"/>
                <c:pt idx="0">
                  <c:v>15 - 19   </c:v>
                </c:pt>
                <c:pt idx="1">
                  <c:v>20 - 24   </c:v>
                </c:pt>
                <c:pt idx="2">
                  <c:v>25 - 29   </c:v>
                </c:pt>
                <c:pt idx="3">
                  <c:v>30 - 34   </c:v>
                </c:pt>
                <c:pt idx="4">
                  <c:v>35 - 44   </c:v>
                </c:pt>
                <c:pt idx="5">
                  <c:v>45+   </c:v>
                </c:pt>
              </c:strCache>
            </c:strRef>
          </c:cat>
          <c:val>
            <c:numRef>
              <c:f>Sheet1!$H$2:$H$8</c:f>
              <c:numCache>
                <c:formatCode>0.0</c:formatCode>
                <c:ptCount val="6"/>
                <c:pt idx="0">
                  <c:v>504.9</c:v>
                </c:pt>
                <c:pt idx="1">
                  <c:v>993.7</c:v>
                </c:pt>
                <c:pt idx="2">
                  <c:v>676.1</c:v>
                </c:pt>
                <c:pt idx="3">
                  <c:v>354.6</c:v>
                </c:pt>
                <c:pt idx="4">
                  <c:v>130.6</c:v>
                </c:pt>
                <c:pt idx="5">
                  <c:v>15.4</c:v>
                </c:pt>
              </c:numCache>
            </c:numRef>
          </c:val>
          <c:extLst>
            <c:ext xmlns:c16="http://schemas.microsoft.com/office/drawing/2014/chart" uri="{C3380CC4-5D6E-409C-BE32-E72D297353CC}">
              <c16:uniqueId val="{00000004-931E-4E10-B15F-7857F92C82E2}"/>
            </c:ext>
          </c:extLst>
        </c:ser>
        <c:ser>
          <c:idx val="7"/>
          <c:order val="7"/>
          <c:tx>
            <c:strRef>
              <c:f>Sheet1!$I$1</c:f>
              <c:strCache>
                <c:ptCount val="1"/>
                <c:pt idx="0">
                  <c:v>Hispanic-buffer</c:v>
                </c:pt>
              </c:strCache>
            </c:strRef>
          </c:tx>
          <c:spPr>
            <a:noFill/>
            <a:ln>
              <a:noFill/>
            </a:ln>
          </c:spPr>
          <c:invertIfNegative val="0"/>
          <c:cat>
            <c:strRef>
              <c:f>Sheet1!$A$2:$A$8</c:f>
              <c:strCache>
                <c:ptCount val="6"/>
                <c:pt idx="0">
                  <c:v>15 - 19   </c:v>
                </c:pt>
                <c:pt idx="1">
                  <c:v>20 - 24   </c:v>
                </c:pt>
                <c:pt idx="2">
                  <c:v>25 - 29   </c:v>
                </c:pt>
                <c:pt idx="3">
                  <c:v>30 - 34   </c:v>
                </c:pt>
                <c:pt idx="4">
                  <c:v>35 - 44   </c:v>
                </c:pt>
                <c:pt idx="5">
                  <c:v>45+   </c:v>
                </c:pt>
              </c:strCache>
            </c:strRef>
          </c:cat>
          <c:val>
            <c:numRef>
              <c:f>Sheet1!$I$2:$I$8</c:f>
              <c:numCache>
                <c:formatCode>0.0</c:formatCode>
                <c:ptCount val="6"/>
                <c:pt idx="0">
                  <c:v>595.1</c:v>
                </c:pt>
                <c:pt idx="1">
                  <c:v>106.29999999999995</c:v>
                </c:pt>
                <c:pt idx="2">
                  <c:v>423.9</c:v>
                </c:pt>
                <c:pt idx="3">
                  <c:v>745.4</c:v>
                </c:pt>
                <c:pt idx="4">
                  <c:v>969.4</c:v>
                </c:pt>
                <c:pt idx="5">
                  <c:v>1084.5999999999999</c:v>
                </c:pt>
              </c:numCache>
            </c:numRef>
          </c:val>
          <c:extLst>
            <c:ext xmlns:c16="http://schemas.microsoft.com/office/drawing/2014/chart" uri="{C3380CC4-5D6E-409C-BE32-E72D297353CC}">
              <c16:uniqueId val="{00000005-931E-4E10-B15F-7857F92C82E2}"/>
            </c:ext>
          </c:extLst>
        </c:ser>
        <c:ser>
          <c:idx val="8"/>
          <c:order val="8"/>
          <c:tx>
            <c:strRef>
              <c:f>Sheet1!$J$1</c:f>
              <c:strCache>
                <c:ptCount val="1"/>
                <c:pt idx="0">
                  <c:v>White</c:v>
                </c:pt>
              </c:strCache>
            </c:strRef>
          </c:tx>
          <c:spPr>
            <a:solidFill>
              <a:srgbClr val="C3D69B"/>
            </a:solidFill>
            <a:ln>
              <a:solidFill>
                <a:srgbClr val="C3D69B"/>
              </a:solidFill>
            </a:ln>
          </c:spPr>
          <c:invertIfNegative val="0"/>
          <c:dLbls>
            <c:dLbl>
              <c:idx val="3"/>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ABC6-4D12-AB51-5D2B76802445}"/>
                </c:ext>
              </c:extLst>
            </c:dLbl>
            <c:dLbl>
              <c:idx val="4"/>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358B-4F25-8F82-C93E97E1D9E4}"/>
                </c:ext>
              </c:extLst>
            </c:dLbl>
            <c:dLbl>
              <c:idx val="5"/>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0049-4E81-BA79-E5F0C58D4052}"/>
                </c:ext>
              </c:extLst>
            </c:dLbl>
            <c:numFmt formatCode="#,##0" sourceLinked="0"/>
            <c:spPr>
              <a:noFill/>
              <a:ln>
                <a:noFill/>
              </a:ln>
              <a:effectLst/>
            </c:spPr>
            <c:txPr>
              <a:bodyPr/>
              <a:lstStyle/>
              <a:p>
                <a:pPr>
                  <a:defRPr sz="1200" b="1"/>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Sheet1!$A$2:$A$8</c:f>
              <c:strCache>
                <c:ptCount val="6"/>
                <c:pt idx="0">
                  <c:v>15 - 19   </c:v>
                </c:pt>
                <c:pt idx="1">
                  <c:v>20 - 24   </c:v>
                </c:pt>
                <c:pt idx="2">
                  <c:v>25 - 29   </c:v>
                </c:pt>
                <c:pt idx="3">
                  <c:v>30 - 34   </c:v>
                </c:pt>
                <c:pt idx="4">
                  <c:v>35 - 44   </c:v>
                </c:pt>
                <c:pt idx="5">
                  <c:v>45+   </c:v>
                </c:pt>
              </c:strCache>
            </c:strRef>
          </c:cat>
          <c:val>
            <c:numRef>
              <c:f>Sheet1!$J$2:$J$8</c:f>
              <c:numCache>
                <c:formatCode>0.0</c:formatCode>
                <c:ptCount val="6"/>
                <c:pt idx="0">
                  <c:v>574.70000000000005</c:v>
                </c:pt>
                <c:pt idx="1">
                  <c:v>853.4</c:v>
                </c:pt>
                <c:pt idx="2">
                  <c:v>461.2</c:v>
                </c:pt>
                <c:pt idx="3">
                  <c:v>239.2</c:v>
                </c:pt>
                <c:pt idx="4">
                  <c:v>109.2</c:v>
                </c:pt>
                <c:pt idx="5">
                  <c:v>9.8000000000000007</c:v>
                </c:pt>
              </c:numCache>
            </c:numRef>
          </c:val>
          <c:extLst>
            <c:ext xmlns:c16="http://schemas.microsoft.com/office/drawing/2014/chart" uri="{C3380CC4-5D6E-409C-BE32-E72D297353CC}">
              <c16:uniqueId val="{00000006-931E-4E10-B15F-7857F92C82E2}"/>
            </c:ext>
          </c:extLst>
        </c:ser>
        <c:ser>
          <c:idx val="9"/>
          <c:order val="9"/>
          <c:tx>
            <c:strRef>
              <c:f>Sheet1!$K$1</c:f>
              <c:strCache>
                <c:ptCount val="1"/>
                <c:pt idx="0">
                  <c:v>White-buffer</c:v>
                </c:pt>
              </c:strCache>
            </c:strRef>
          </c:tx>
          <c:spPr>
            <a:noFill/>
            <a:ln>
              <a:noFill/>
            </a:ln>
          </c:spPr>
          <c:invertIfNegative val="0"/>
          <c:cat>
            <c:strRef>
              <c:f>Sheet1!$A$2:$A$8</c:f>
              <c:strCache>
                <c:ptCount val="6"/>
                <c:pt idx="0">
                  <c:v>15 - 19   </c:v>
                </c:pt>
                <c:pt idx="1">
                  <c:v>20 - 24   </c:v>
                </c:pt>
                <c:pt idx="2">
                  <c:v>25 - 29   </c:v>
                </c:pt>
                <c:pt idx="3">
                  <c:v>30 - 34   </c:v>
                </c:pt>
                <c:pt idx="4">
                  <c:v>35 - 44   </c:v>
                </c:pt>
                <c:pt idx="5">
                  <c:v>45+   </c:v>
                </c:pt>
              </c:strCache>
            </c:strRef>
          </c:cat>
          <c:val>
            <c:numRef>
              <c:f>Sheet1!$K$2:$K$8</c:f>
              <c:numCache>
                <c:formatCode>0.0</c:formatCode>
                <c:ptCount val="6"/>
                <c:pt idx="0">
                  <c:v>425.29999999999995</c:v>
                </c:pt>
                <c:pt idx="1">
                  <c:v>146.60000000000002</c:v>
                </c:pt>
                <c:pt idx="2">
                  <c:v>538.79999999999995</c:v>
                </c:pt>
                <c:pt idx="3">
                  <c:v>760.8</c:v>
                </c:pt>
                <c:pt idx="4">
                  <c:v>890.8</c:v>
                </c:pt>
                <c:pt idx="5">
                  <c:v>990.2</c:v>
                </c:pt>
              </c:numCache>
            </c:numRef>
          </c:val>
          <c:extLst>
            <c:ext xmlns:c16="http://schemas.microsoft.com/office/drawing/2014/chart" uri="{C3380CC4-5D6E-409C-BE32-E72D297353CC}">
              <c16:uniqueId val="{0000000C-7621-41F3-B6E8-3202C4560C71}"/>
            </c:ext>
          </c:extLst>
        </c:ser>
        <c:ser>
          <c:idx val="10"/>
          <c:order val="10"/>
          <c:tx>
            <c:strRef>
              <c:f>Sheet1!$L$1</c:f>
              <c:strCache>
                <c:ptCount val="1"/>
                <c:pt idx="0">
                  <c:v>% Unknown</c:v>
                </c:pt>
              </c:strCache>
            </c:strRef>
          </c:tx>
          <c:spPr>
            <a:solidFill>
              <a:schemeClr val="bg1"/>
            </a:solidFill>
          </c:spPr>
          <c:invertIfNegative val="0"/>
          <c:dLbls>
            <c:numFmt formatCode="0.0%" sourceLinked="0"/>
            <c:spPr>
              <a:noFill/>
              <a:ln>
                <a:noFill/>
              </a:ln>
              <a:effectLst/>
            </c:spPr>
            <c:txPr>
              <a:bodyPr/>
              <a:lstStyle/>
              <a:p>
                <a:pPr>
                  <a:defRPr sz="1200"/>
                </a:pPr>
                <a:endParaRPr lang="en-US"/>
              </a:p>
            </c:txPr>
            <c:dLblPos val="inBase"/>
            <c:showLegendKey val="0"/>
            <c:showVal val="1"/>
            <c:showCatName val="0"/>
            <c:showSerName val="0"/>
            <c:showPercent val="0"/>
            <c:showBubbleSize val="0"/>
            <c:separator> </c:separator>
            <c:showLeaderLines val="0"/>
            <c:extLst>
              <c:ext xmlns:c15="http://schemas.microsoft.com/office/drawing/2012/chart" uri="{CE6537A1-D6FC-4f65-9D91-7224C49458BB}">
                <c15:showLeaderLines val="0"/>
              </c:ext>
            </c:extLst>
          </c:dLbls>
          <c:cat>
            <c:strRef>
              <c:f>Sheet1!$A$2:$A$8</c:f>
              <c:strCache>
                <c:ptCount val="6"/>
                <c:pt idx="0">
                  <c:v>15 - 19   </c:v>
                </c:pt>
                <c:pt idx="1">
                  <c:v>20 - 24   </c:v>
                </c:pt>
                <c:pt idx="2">
                  <c:v>25 - 29   </c:v>
                </c:pt>
                <c:pt idx="3">
                  <c:v>30 - 34   </c:v>
                </c:pt>
                <c:pt idx="4">
                  <c:v>35 - 44   </c:v>
                </c:pt>
                <c:pt idx="5">
                  <c:v>45+   </c:v>
                </c:pt>
              </c:strCache>
            </c:strRef>
          </c:cat>
          <c:val>
            <c:numRef>
              <c:f>Sheet1!$L$2:$L$8</c:f>
              <c:numCache>
                <c:formatCode>0.00</c:formatCode>
                <c:ptCount val="6"/>
                <c:pt idx="0">
                  <c:v>0.57099999999999995</c:v>
                </c:pt>
                <c:pt idx="1">
                  <c:v>0.56599999999999995</c:v>
                </c:pt>
                <c:pt idx="2">
                  <c:v>0.54500000000000004</c:v>
                </c:pt>
                <c:pt idx="3">
                  <c:v>0.53800000000000003</c:v>
                </c:pt>
                <c:pt idx="4">
                  <c:v>0.54700000000000004</c:v>
                </c:pt>
                <c:pt idx="5">
                  <c:v>0.58899999999999997</c:v>
                </c:pt>
              </c:numCache>
            </c:numRef>
          </c:val>
          <c:extLst>
            <c:ext xmlns:c16="http://schemas.microsoft.com/office/drawing/2014/chart" uri="{C3380CC4-5D6E-409C-BE32-E72D297353CC}">
              <c16:uniqueId val="{0000000D-7621-41F3-B6E8-3202C4560C71}"/>
            </c:ext>
          </c:extLst>
        </c:ser>
        <c:dLbls>
          <c:showLegendKey val="0"/>
          <c:showVal val="0"/>
          <c:showCatName val="0"/>
          <c:showSerName val="0"/>
          <c:showPercent val="0"/>
          <c:showBubbleSize val="0"/>
        </c:dLbls>
        <c:gapWidth val="100"/>
        <c:overlap val="100"/>
        <c:axId val="121342208"/>
        <c:axId val="121348480"/>
        <c:extLst>
          <c:ext xmlns:c15="http://schemas.microsoft.com/office/drawing/2012/chart" uri="{02D57815-91ED-43cb-92C2-25804820EDAC}">
            <c15:filteredBarSeries>
              <c15:ser>
                <c:idx val="0"/>
                <c:order val="0"/>
                <c:tx>
                  <c:strRef>
                    <c:extLst>
                      <c:ext uri="{02D57815-91ED-43cb-92C2-25804820EDAC}">
                        <c15:formulaRef>
                          <c15:sqref>Sheet1!$B$1</c15:sqref>
                        </c15:formulaRef>
                      </c:ext>
                    </c:extLst>
                    <c:strCache>
                      <c:ptCount val="1"/>
                      <c:pt idx="0">
                        <c:v>AIAN</c:v>
                      </c:pt>
                    </c:strCache>
                  </c:strRef>
                </c:tx>
                <c:spPr>
                  <a:solidFill>
                    <a:schemeClr val="bg1">
                      <a:lumMod val="85000"/>
                    </a:schemeClr>
                  </a:solidFill>
                  <a:ln w="13328">
                    <a:solidFill>
                      <a:schemeClr val="bg1">
                        <a:lumMod val="85000"/>
                      </a:schemeClr>
                    </a:solidFill>
                    <a:prstDash val="solid"/>
                  </a:ln>
                </c:spPr>
                <c:invertIfNegative val="0"/>
                <c:dLbls>
                  <c:dLbl>
                    <c:idx val="0"/>
                    <c:dLblPos val="inBase"/>
                    <c:showLegendKey val="0"/>
                    <c:showVal val="1"/>
                    <c:showCatName val="0"/>
                    <c:showSerName val="0"/>
                    <c:showPercent val="0"/>
                    <c:showBubbleSize val="0"/>
                    <c:extLst>
                      <c:ext uri="{CE6537A1-D6FC-4f65-9D91-7224C49458BB}"/>
                      <c:ext xmlns:c16="http://schemas.microsoft.com/office/drawing/2014/chart" uri="{C3380CC4-5D6E-409C-BE32-E72D297353CC}">
                        <c16:uniqueId val="{00000004-ABC6-4D12-AB51-5D2B76802445}"/>
                      </c:ext>
                    </c:extLst>
                  </c:dLbl>
                  <c:numFmt formatCode="#,##0" sourceLinked="0"/>
                  <c:spPr>
                    <a:noFill/>
                    <a:ln>
                      <a:noFill/>
                    </a:ln>
                    <a:effectLst/>
                  </c:spPr>
                  <c:txPr>
                    <a:bodyPr wrap="square" lIns="38100" tIns="19050" rIns="38100" bIns="19050" anchor="ctr">
                      <a:spAutoFit/>
                    </a:bodyPr>
                    <a:lstStyle/>
                    <a:p>
                      <a:pPr>
                        <a:defRPr sz="1200">
                          <a:latin typeface="Calibri" panose="020F0502020204030204" pitchFamily="34" charset="0"/>
                        </a:defRPr>
                      </a:pPr>
                      <a:endParaRPr lang="en-US"/>
                    </a:p>
                  </c:txPr>
                  <c:dLblPos val="inEnd"/>
                  <c:showLegendKey val="0"/>
                  <c:showVal val="1"/>
                  <c:showCatName val="0"/>
                  <c:showSerName val="0"/>
                  <c:showPercent val="0"/>
                  <c:showBubbleSize val="0"/>
                  <c:showLeaderLines val="0"/>
                  <c:extLst>
                    <c:ext uri="{CE6537A1-D6FC-4f65-9D91-7224C49458BB}">
                      <c15:showLeaderLines val="0"/>
                    </c:ext>
                  </c:extLst>
                </c:dLbls>
                <c:cat>
                  <c:strRef>
                    <c:extLst>
                      <c:ext uri="{02D57815-91ED-43cb-92C2-25804820EDAC}">
                        <c15:formulaRef>
                          <c15:sqref>Sheet1!$A$2:$A$8</c15:sqref>
                        </c15:formulaRef>
                      </c:ext>
                    </c:extLst>
                    <c:strCache>
                      <c:ptCount val="6"/>
                      <c:pt idx="0">
                        <c:v>15 - 19   </c:v>
                      </c:pt>
                      <c:pt idx="1">
                        <c:v>20 - 24   </c:v>
                      </c:pt>
                      <c:pt idx="2">
                        <c:v>25 - 29   </c:v>
                      </c:pt>
                      <c:pt idx="3">
                        <c:v>30 - 34   </c:v>
                      </c:pt>
                      <c:pt idx="4">
                        <c:v>35 - 44   </c:v>
                      </c:pt>
                      <c:pt idx="5">
                        <c:v>45+   </c:v>
                      </c:pt>
                    </c:strCache>
                  </c:strRef>
                </c:cat>
                <c:val>
                  <c:numRef>
                    <c:extLst>
                      <c:ext uri="{02D57815-91ED-43cb-92C2-25804820EDAC}">
                        <c15:formulaRef>
                          <c15:sqref>Sheet1!$B$2:$B$8</c15:sqref>
                        </c15:formulaRef>
                      </c:ext>
                    </c:extLst>
                    <c:numCache>
                      <c:formatCode>0.0</c:formatCode>
                      <c:ptCount val="6"/>
                      <c:pt idx="0">
                        <c:v>811.6</c:v>
                      </c:pt>
                      <c:pt idx="1">
                        <c:v>1142.9000000000001</c:v>
                      </c:pt>
                      <c:pt idx="2">
                        <c:v>395.5</c:v>
                      </c:pt>
                      <c:pt idx="3">
                        <c:v>317</c:v>
                      </c:pt>
                      <c:pt idx="4">
                        <c:v>125.8</c:v>
                      </c:pt>
                      <c:pt idx="5">
                        <c:v>14.4</c:v>
                      </c:pt>
                    </c:numCache>
                  </c:numRef>
                </c:val>
                <c:extLst>
                  <c:ext xmlns:c16="http://schemas.microsoft.com/office/drawing/2014/chart" uri="{C3380CC4-5D6E-409C-BE32-E72D297353CC}">
                    <c16:uniqueId val="{00000000-0BE9-4E0F-B036-A5E6BB3D44B1}"/>
                  </c:ext>
                </c:extLst>
              </c15:ser>
            </c15:filteredBarSeries>
            <c15:filteredBarSeries>
              <c15:ser>
                <c:idx val="1"/>
                <c:order val="1"/>
                <c:tx>
                  <c:strRef>
                    <c:extLst xmlns:c15="http://schemas.microsoft.com/office/drawing/2012/chart">
                      <c:ext xmlns:c15="http://schemas.microsoft.com/office/drawing/2012/chart" uri="{02D57815-91ED-43cb-92C2-25804820EDAC}">
                        <c15:formulaRef>
                          <c15:sqref>Sheet1!$C$1</c15:sqref>
                        </c15:formulaRef>
                      </c:ext>
                    </c:extLst>
                    <c:strCache>
                      <c:ptCount val="1"/>
                      <c:pt idx="0">
                        <c:v>AIAN-buffer</c:v>
                      </c:pt>
                    </c:strCache>
                  </c:strRef>
                </c:tx>
                <c:spPr>
                  <a:noFill/>
                  <a:ln w="13328">
                    <a:noFill/>
                    <a:prstDash val="solid"/>
                  </a:ln>
                </c:spPr>
                <c:invertIfNegative val="0"/>
                <c:cat>
                  <c:strRef>
                    <c:extLst xmlns:c15="http://schemas.microsoft.com/office/drawing/2012/chart">
                      <c:ext xmlns:c15="http://schemas.microsoft.com/office/drawing/2012/chart" uri="{02D57815-91ED-43cb-92C2-25804820EDAC}">
                        <c15:formulaRef>
                          <c15:sqref>Sheet1!$A$2:$A$8</c15:sqref>
                        </c15:formulaRef>
                      </c:ext>
                    </c:extLst>
                    <c:strCache>
                      <c:ptCount val="6"/>
                      <c:pt idx="0">
                        <c:v>15 - 19   </c:v>
                      </c:pt>
                      <c:pt idx="1">
                        <c:v>20 - 24   </c:v>
                      </c:pt>
                      <c:pt idx="2">
                        <c:v>25 - 29   </c:v>
                      </c:pt>
                      <c:pt idx="3">
                        <c:v>30 - 34   </c:v>
                      </c:pt>
                      <c:pt idx="4">
                        <c:v>35 - 44   </c:v>
                      </c:pt>
                      <c:pt idx="5">
                        <c:v>45+   </c:v>
                      </c:pt>
                    </c:strCache>
                  </c:strRef>
                </c:cat>
                <c:val>
                  <c:numRef>
                    <c:extLst xmlns:c15="http://schemas.microsoft.com/office/drawing/2012/chart">
                      <c:ext xmlns:c15="http://schemas.microsoft.com/office/drawing/2012/chart" uri="{02D57815-91ED-43cb-92C2-25804820EDAC}">
                        <c15:formulaRef>
                          <c15:sqref>Sheet1!$C$2:$C$8</c15:sqref>
                        </c15:formulaRef>
                      </c:ext>
                    </c:extLst>
                    <c:numCache>
                      <c:formatCode>0.0</c:formatCode>
                      <c:ptCount val="6"/>
                      <c:pt idx="0">
                        <c:v>488.4</c:v>
                      </c:pt>
                      <c:pt idx="1">
                        <c:v>157.09999999999991</c:v>
                      </c:pt>
                      <c:pt idx="2">
                        <c:v>904.5</c:v>
                      </c:pt>
                      <c:pt idx="3">
                        <c:v>983</c:v>
                      </c:pt>
                      <c:pt idx="4">
                        <c:v>1174.2</c:v>
                      </c:pt>
                      <c:pt idx="5">
                        <c:v>1285.5999999999999</c:v>
                      </c:pt>
                    </c:numCache>
                  </c:numRef>
                </c:val>
                <c:extLst xmlns:c15="http://schemas.microsoft.com/office/drawing/2012/chart">
                  <c:ext xmlns:c16="http://schemas.microsoft.com/office/drawing/2014/chart" uri="{C3380CC4-5D6E-409C-BE32-E72D297353CC}">
                    <c16:uniqueId val="{00000001-0BE9-4E0F-B036-A5E6BB3D44B1}"/>
                  </c:ext>
                </c:extLst>
              </c15:ser>
            </c15:filteredBarSeries>
          </c:ext>
        </c:extLst>
      </c:barChart>
      <c:catAx>
        <c:axId val="121342208"/>
        <c:scaling>
          <c:orientation val="maxMin"/>
        </c:scaling>
        <c:delete val="0"/>
        <c:axPos val="l"/>
        <c:numFmt formatCode="General" sourceLinked="1"/>
        <c:majorTickMark val="out"/>
        <c:minorTickMark val="none"/>
        <c:tickLblPos val="low"/>
        <c:spPr>
          <a:ln w="3332">
            <a:noFill/>
            <a:prstDash val="solid"/>
          </a:ln>
        </c:spPr>
        <c:txPr>
          <a:bodyPr rot="0" vert="horz"/>
          <a:lstStyle/>
          <a:p>
            <a:pPr>
              <a:defRPr/>
            </a:pPr>
            <a:endParaRPr lang="en-US"/>
          </a:p>
        </c:txPr>
        <c:crossAx val="121348480"/>
        <c:crosses val="autoZero"/>
        <c:auto val="1"/>
        <c:lblAlgn val="ctr"/>
        <c:lblOffset val="0"/>
        <c:noMultiLvlLbl val="0"/>
      </c:catAx>
      <c:valAx>
        <c:axId val="121348480"/>
        <c:scaling>
          <c:orientation val="minMax"/>
          <c:max val="6700"/>
          <c:min val="0"/>
        </c:scaling>
        <c:delete val="1"/>
        <c:axPos val="b"/>
        <c:majorGridlines>
          <c:spPr>
            <a:ln w="9525">
              <a:noFill/>
              <a:prstDash val="sysDash"/>
            </a:ln>
          </c:spPr>
        </c:majorGridlines>
        <c:numFmt formatCode="#,##0" sourceLinked="0"/>
        <c:majorTickMark val="out"/>
        <c:minorTickMark val="none"/>
        <c:tickLblPos val="nextTo"/>
        <c:crossAx val="121342208"/>
        <c:crosses val="max"/>
        <c:crossBetween val="between"/>
        <c:majorUnit val="1000"/>
        <c:minorUnit val="1000"/>
      </c:valAx>
      <c:spPr>
        <a:noFill/>
        <a:ln w="25400">
          <a:noFill/>
        </a:ln>
        <a:effectLst>
          <a:glow rad="1905000">
            <a:schemeClr val="accent1">
              <a:alpha val="40000"/>
            </a:schemeClr>
          </a:glow>
          <a:softEdge rad="12700"/>
        </a:effectLst>
      </c:spPr>
    </c:plotArea>
    <c:plotVisOnly val="1"/>
    <c:dispBlanksAs val="gap"/>
    <c:showDLblsOverMax val="0"/>
  </c:chart>
  <c:spPr>
    <a:noFill/>
    <a:ln>
      <a:noFill/>
    </a:ln>
  </c:spPr>
  <c:txPr>
    <a:bodyPr/>
    <a:lstStyle/>
    <a:p>
      <a:pPr>
        <a:defRPr sz="1400" b="0" i="0" u="none" strike="noStrike" baseline="0">
          <a:solidFill>
            <a:schemeClr val="tx1"/>
          </a:solidFill>
          <a:latin typeface="Calibri" panose="020F0502020204030204" pitchFamily="34" charset="0"/>
          <a:ea typeface="Times New Roman"/>
          <a:cs typeface="Times New Roman"/>
        </a:defRPr>
      </a:pPr>
      <a:endParaRPr lang="en-US"/>
    </a:p>
  </c:txPr>
  <c:externalData r:id="rId1">
    <c:autoUpdate val="0"/>
  </c:externalData>
  <c:userShapes r:id="rId2"/>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4596177751754038E-2"/>
          <c:y val="8.1618523163165493E-2"/>
          <c:w val="0.88907012755481429"/>
          <c:h val="0.85852789318384648"/>
        </c:manualLayout>
      </c:layout>
      <c:barChart>
        <c:barDir val="bar"/>
        <c:grouping val="stacked"/>
        <c:varyColors val="0"/>
        <c:ser>
          <c:idx val="3"/>
          <c:order val="2"/>
          <c:tx>
            <c:strRef>
              <c:f>Sheet1!$D$1</c:f>
              <c:strCache>
                <c:ptCount val="1"/>
                <c:pt idx="0">
                  <c:v>Asian/PI</c:v>
                </c:pt>
              </c:strCache>
            </c:strRef>
          </c:tx>
          <c:spPr>
            <a:solidFill>
              <a:srgbClr val="BC985C"/>
            </a:solidFill>
            <a:ln w="13328">
              <a:solidFill>
                <a:srgbClr val="BC985C"/>
              </a:solidFill>
              <a:prstDash val="solid"/>
            </a:ln>
          </c:spPr>
          <c:invertIfNegative val="0"/>
          <c:dLbls>
            <c:dLbl>
              <c:idx val="1"/>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937-4B26-AC0C-E303110DB2FE}"/>
                </c:ext>
              </c:extLst>
            </c:dLbl>
            <c:dLbl>
              <c:idx val="2"/>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58B-4F25-8F82-C93E97E1D9E4}"/>
                </c:ext>
              </c:extLst>
            </c:dLbl>
            <c:dLbl>
              <c:idx val="3"/>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049-4E81-BA79-E5F0C58D4052}"/>
                </c:ext>
              </c:extLst>
            </c:dLbl>
            <c:numFmt formatCode="#,##0" sourceLinked="0"/>
            <c:spPr>
              <a:noFill/>
              <a:ln>
                <a:noFill/>
              </a:ln>
              <a:effectLst/>
            </c:spPr>
            <c:txPr>
              <a:bodyPr/>
              <a:lstStyle/>
              <a:p>
                <a:pPr>
                  <a:defRPr sz="1200" b="1"/>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Sheet1!$A$2:$A$8</c:f>
              <c:strCache>
                <c:ptCount val="6"/>
                <c:pt idx="0">
                  <c:v>15 - 19   </c:v>
                </c:pt>
                <c:pt idx="1">
                  <c:v>20 - 24   </c:v>
                </c:pt>
                <c:pt idx="2">
                  <c:v>25 - 29   </c:v>
                </c:pt>
                <c:pt idx="3">
                  <c:v>30 - 34   </c:v>
                </c:pt>
                <c:pt idx="4">
                  <c:v>35 - 44   </c:v>
                </c:pt>
                <c:pt idx="5">
                  <c:v>45+   </c:v>
                </c:pt>
              </c:strCache>
            </c:strRef>
          </c:cat>
          <c:val>
            <c:numRef>
              <c:f>Sheet1!$D$2:$D$8</c:f>
              <c:numCache>
                <c:formatCode>0.0</c:formatCode>
                <c:ptCount val="6"/>
                <c:pt idx="0">
                  <c:v>35.1</c:v>
                </c:pt>
                <c:pt idx="1">
                  <c:v>181</c:v>
                </c:pt>
                <c:pt idx="2">
                  <c:v>261.89999999999998</c:v>
                </c:pt>
                <c:pt idx="3">
                  <c:v>242.3</c:v>
                </c:pt>
                <c:pt idx="4">
                  <c:v>117.7</c:v>
                </c:pt>
                <c:pt idx="5">
                  <c:v>24.3</c:v>
                </c:pt>
              </c:numCache>
            </c:numRef>
          </c:val>
          <c:extLst>
            <c:ext xmlns:c16="http://schemas.microsoft.com/office/drawing/2014/chart" uri="{C3380CC4-5D6E-409C-BE32-E72D297353CC}">
              <c16:uniqueId val="{00000002-0BE9-4E0F-B036-A5E6BB3D44B1}"/>
            </c:ext>
          </c:extLst>
        </c:ser>
        <c:ser>
          <c:idx val="2"/>
          <c:order val="3"/>
          <c:tx>
            <c:strRef>
              <c:f>Sheet1!$E$1</c:f>
              <c:strCache>
                <c:ptCount val="1"/>
                <c:pt idx="0">
                  <c:v>API-buffer</c:v>
                </c:pt>
              </c:strCache>
            </c:strRef>
          </c:tx>
          <c:spPr>
            <a:noFill/>
            <a:ln>
              <a:noFill/>
            </a:ln>
          </c:spPr>
          <c:invertIfNegative val="0"/>
          <c:cat>
            <c:strRef>
              <c:f>Sheet1!$A$2:$A$8</c:f>
              <c:strCache>
                <c:ptCount val="6"/>
                <c:pt idx="0">
                  <c:v>15 - 19   </c:v>
                </c:pt>
                <c:pt idx="1">
                  <c:v>20 - 24   </c:v>
                </c:pt>
                <c:pt idx="2">
                  <c:v>25 - 29   </c:v>
                </c:pt>
                <c:pt idx="3">
                  <c:v>30 - 34   </c:v>
                </c:pt>
                <c:pt idx="4">
                  <c:v>35 - 44   </c:v>
                </c:pt>
                <c:pt idx="5">
                  <c:v>45+   </c:v>
                </c:pt>
              </c:strCache>
            </c:strRef>
          </c:cat>
          <c:val>
            <c:numRef>
              <c:f>Sheet1!$E$2:$E$8</c:f>
              <c:numCache>
                <c:formatCode>0.0</c:formatCode>
                <c:ptCount val="6"/>
                <c:pt idx="0">
                  <c:v>314.89999999999998</c:v>
                </c:pt>
                <c:pt idx="1">
                  <c:v>169</c:v>
                </c:pt>
                <c:pt idx="2">
                  <c:v>88.100000000000023</c:v>
                </c:pt>
                <c:pt idx="3">
                  <c:v>107.69999999999999</c:v>
                </c:pt>
                <c:pt idx="4">
                  <c:v>232.3</c:v>
                </c:pt>
                <c:pt idx="5">
                  <c:v>325.7</c:v>
                </c:pt>
              </c:numCache>
            </c:numRef>
          </c:val>
          <c:extLst>
            <c:ext xmlns:c16="http://schemas.microsoft.com/office/drawing/2014/chart" uri="{C3380CC4-5D6E-409C-BE32-E72D297353CC}">
              <c16:uniqueId val="{00000001-931E-4E10-B15F-7857F92C82E2}"/>
            </c:ext>
          </c:extLst>
        </c:ser>
        <c:ser>
          <c:idx val="4"/>
          <c:order val="4"/>
          <c:tx>
            <c:strRef>
              <c:f>Sheet1!$F$1</c:f>
              <c:strCache>
                <c:ptCount val="1"/>
                <c:pt idx="0">
                  <c:v>Black</c:v>
                </c:pt>
              </c:strCache>
            </c:strRef>
          </c:tx>
          <c:spPr>
            <a:solidFill>
              <a:srgbClr val="95B3D7"/>
            </a:solidFill>
            <a:ln>
              <a:solidFill>
                <a:srgbClr val="95B3D7"/>
              </a:solidFill>
            </a:ln>
          </c:spPr>
          <c:invertIfNegative val="0"/>
          <c:dLbls>
            <c:dLbl>
              <c:idx val="5"/>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049-4E81-BA79-E5F0C58D4052}"/>
                </c:ext>
              </c:extLst>
            </c:dLbl>
            <c:numFmt formatCode="#,##0" sourceLinked="0"/>
            <c:spPr>
              <a:noFill/>
              <a:ln>
                <a:noFill/>
              </a:ln>
              <a:effectLst/>
            </c:spPr>
            <c:txPr>
              <a:bodyPr/>
              <a:lstStyle/>
              <a:p>
                <a:pPr>
                  <a:defRPr sz="1200" b="1"/>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Sheet1!$A$2:$A$8</c:f>
              <c:strCache>
                <c:ptCount val="6"/>
                <c:pt idx="0">
                  <c:v>15 - 19   </c:v>
                </c:pt>
                <c:pt idx="1">
                  <c:v>20 - 24   </c:v>
                </c:pt>
                <c:pt idx="2">
                  <c:v>25 - 29   </c:v>
                </c:pt>
                <c:pt idx="3">
                  <c:v>30 - 34   </c:v>
                </c:pt>
                <c:pt idx="4">
                  <c:v>35 - 44   </c:v>
                </c:pt>
                <c:pt idx="5">
                  <c:v>45+   </c:v>
                </c:pt>
              </c:strCache>
            </c:strRef>
          </c:cat>
          <c:val>
            <c:numRef>
              <c:f>Sheet1!$F$2:$F$8</c:f>
              <c:numCache>
                <c:formatCode>0.0</c:formatCode>
                <c:ptCount val="6"/>
                <c:pt idx="0">
                  <c:v>1223</c:v>
                </c:pt>
                <c:pt idx="1">
                  <c:v>1847.3</c:v>
                </c:pt>
                <c:pt idx="2">
                  <c:v>1518.7</c:v>
                </c:pt>
                <c:pt idx="3">
                  <c:v>1183.8</c:v>
                </c:pt>
                <c:pt idx="4">
                  <c:v>499.9</c:v>
                </c:pt>
                <c:pt idx="5">
                  <c:v>102.5</c:v>
                </c:pt>
              </c:numCache>
            </c:numRef>
          </c:val>
          <c:extLst>
            <c:ext xmlns:c16="http://schemas.microsoft.com/office/drawing/2014/chart" uri="{C3380CC4-5D6E-409C-BE32-E72D297353CC}">
              <c16:uniqueId val="{00000002-931E-4E10-B15F-7857F92C82E2}"/>
            </c:ext>
          </c:extLst>
        </c:ser>
        <c:ser>
          <c:idx val="5"/>
          <c:order val="5"/>
          <c:tx>
            <c:strRef>
              <c:f>Sheet1!$G$1</c:f>
              <c:strCache>
                <c:ptCount val="1"/>
                <c:pt idx="0">
                  <c:v>Black-buffer</c:v>
                </c:pt>
              </c:strCache>
            </c:strRef>
          </c:tx>
          <c:spPr>
            <a:noFill/>
            <a:ln>
              <a:noFill/>
            </a:ln>
          </c:spPr>
          <c:invertIfNegative val="0"/>
          <c:cat>
            <c:strRef>
              <c:f>Sheet1!$A$2:$A$8</c:f>
              <c:strCache>
                <c:ptCount val="6"/>
                <c:pt idx="0">
                  <c:v>15 - 19   </c:v>
                </c:pt>
                <c:pt idx="1">
                  <c:v>20 - 24   </c:v>
                </c:pt>
                <c:pt idx="2">
                  <c:v>25 - 29   </c:v>
                </c:pt>
                <c:pt idx="3">
                  <c:v>30 - 34   </c:v>
                </c:pt>
                <c:pt idx="4">
                  <c:v>35 - 44   </c:v>
                </c:pt>
                <c:pt idx="5">
                  <c:v>45+   </c:v>
                </c:pt>
              </c:strCache>
            </c:strRef>
          </c:cat>
          <c:val>
            <c:numRef>
              <c:f>Sheet1!$G$2:$G$8</c:f>
              <c:numCache>
                <c:formatCode>0.0</c:formatCode>
                <c:ptCount val="6"/>
                <c:pt idx="0">
                  <c:v>727</c:v>
                </c:pt>
                <c:pt idx="1">
                  <c:v>102.70000000000005</c:v>
                </c:pt>
                <c:pt idx="2">
                  <c:v>431.29999999999995</c:v>
                </c:pt>
                <c:pt idx="3">
                  <c:v>766.2</c:v>
                </c:pt>
                <c:pt idx="4">
                  <c:v>1450.1</c:v>
                </c:pt>
                <c:pt idx="5">
                  <c:v>1847.5</c:v>
                </c:pt>
              </c:numCache>
            </c:numRef>
          </c:val>
          <c:extLst>
            <c:ext xmlns:c16="http://schemas.microsoft.com/office/drawing/2014/chart" uri="{C3380CC4-5D6E-409C-BE32-E72D297353CC}">
              <c16:uniqueId val="{00000003-931E-4E10-B15F-7857F92C82E2}"/>
            </c:ext>
          </c:extLst>
        </c:ser>
        <c:ser>
          <c:idx val="6"/>
          <c:order val="6"/>
          <c:tx>
            <c:strRef>
              <c:f>Sheet1!$H$1</c:f>
              <c:strCache>
                <c:ptCount val="1"/>
                <c:pt idx="0">
                  <c:v>Hispanic </c:v>
                </c:pt>
              </c:strCache>
            </c:strRef>
          </c:tx>
          <c:spPr>
            <a:solidFill>
              <a:srgbClr val="FAC090"/>
            </a:solidFill>
            <a:ln>
              <a:solidFill>
                <a:srgbClr val="FAC090"/>
              </a:solidFill>
            </a:ln>
          </c:spPr>
          <c:invertIfNegative val="0"/>
          <c:dLbls>
            <c:dLbl>
              <c:idx val="5"/>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0049-4E81-BA79-E5F0C58D4052}"/>
                </c:ext>
              </c:extLst>
            </c:dLbl>
            <c:numFmt formatCode="#,##0" sourceLinked="0"/>
            <c:spPr>
              <a:noFill/>
              <a:ln>
                <a:noFill/>
              </a:ln>
              <a:effectLst/>
            </c:spPr>
            <c:txPr>
              <a:bodyPr/>
              <a:lstStyle/>
              <a:p>
                <a:pPr>
                  <a:defRPr sz="1200" b="1"/>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Sheet1!$A$2:$A$8</c:f>
              <c:strCache>
                <c:ptCount val="6"/>
                <c:pt idx="0">
                  <c:v>15 - 19   </c:v>
                </c:pt>
                <c:pt idx="1">
                  <c:v>20 - 24   </c:v>
                </c:pt>
                <c:pt idx="2">
                  <c:v>25 - 29   </c:v>
                </c:pt>
                <c:pt idx="3">
                  <c:v>30 - 34   </c:v>
                </c:pt>
                <c:pt idx="4">
                  <c:v>35 - 44   </c:v>
                </c:pt>
                <c:pt idx="5">
                  <c:v>45+   </c:v>
                </c:pt>
              </c:strCache>
            </c:strRef>
          </c:cat>
          <c:val>
            <c:numRef>
              <c:f>Sheet1!$H$2:$H$8</c:f>
              <c:numCache>
                <c:formatCode>0.0</c:formatCode>
                <c:ptCount val="6"/>
                <c:pt idx="0">
                  <c:v>141.5</c:v>
                </c:pt>
                <c:pt idx="1">
                  <c:v>359.7</c:v>
                </c:pt>
                <c:pt idx="2">
                  <c:v>385.9</c:v>
                </c:pt>
                <c:pt idx="3">
                  <c:v>320.89999999999998</c:v>
                </c:pt>
                <c:pt idx="4">
                  <c:v>174.9</c:v>
                </c:pt>
                <c:pt idx="5">
                  <c:v>43.5</c:v>
                </c:pt>
              </c:numCache>
            </c:numRef>
          </c:val>
          <c:extLst>
            <c:ext xmlns:c16="http://schemas.microsoft.com/office/drawing/2014/chart" uri="{C3380CC4-5D6E-409C-BE32-E72D297353CC}">
              <c16:uniqueId val="{00000004-931E-4E10-B15F-7857F92C82E2}"/>
            </c:ext>
          </c:extLst>
        </c:ser>
        <c:ser>
          <c:idx val="7"/>
          <c:order val="7"/>
          <c:tx>
            <c:strRef>
              <c:f>Sheet1!$I$1</c:f>
              <c:strCache>
                <c:ptCount val="1"/>
                <c:pt idx="0">
                  <c:v>Hispanic-buffer</c:v>
                </c:pt>
              </c:strCache>
            </c:strRef>
          </c:tx>
          <c:spPr>
            <a:noFill/>
            <a:ln>
              <a:noFill/>
            </a:ln>
          </c:spPr>
          <c:invertIfNegative val="0"/>
          <c:cat>
            <c:strRef>
              <c:f>Sheet1!$A$2:$A$8</c:f>
              <c:strCache>
                <c:ptCount val="6"/>
                <c:pt idx="0">
                  <c:v>15 - 19   </c:v>
                </c:pt>
                <c:pt idx="1">
                  <c:v>20 - 24   </c:v>
                </c:pt>
                <c:pt idx="2">
                  <c:v>25 - 29   </c:v>
                </c:pt>
                <c:pt idx="3">
                  <c:v>30 - 34   </c:v>
                </c:pt>
                <c:pt idx="4">
                  <c:v>35 - 44   </c:v>
                </c:pt>
                <c:pt idx="5">
                  <c:v>45+   </c:v>
                </c:pt>
              </c:strCache>
            </c:strRef>
          </c:cat>
          <c:val>
            <c:numRef>
              <c:f>Sheet1!$I$2:$I$8</c:f>
              <c:numCache>
                <c:formatCode>0.0</c:formatCode>
                <c:ptCount val="6"/>
                <c:pt idx="0">
                  <c:v>308.5</c:v>
                </c:pt>
                <c:pt idx="1">
                  <c:v>90.300000000000011</c:v>
                </c:pt>
                <c:pt idx="2">
                  <c:v>64.100000000000023</c:v>
                </c:pt>
                <c:pt idx="3">
                  <c:v>129.10000000000002</c:v>
                </c:pt>
                <c:pt idx="4">
                  <c:v>275.10000000000002</c:v>
                </c:pt>
                <c:pt idx="5">
                  <c:v>406.5</c:v>
                </c:pt>
              </c:numCache>
            </c:numRef>
          </c:val>
          <c:extLst>
            <c:ext xmlns:c16="http://schemas.microsoft.com/office/drawing/2014/chart" uri="{C3380CC4-5D6E-409C-BE32-E72D297353CC}">
              <c16:uniqueId val="{00000005-931E-4E10-B15F-7857F92C82E2}"/>
            </c:ext>
          </c:extLst>
        </c:ser>
        <c:ser>
          <c:idx val="8"/>
          <c:order val="8"/>
          <c:tx>
            <c:strRef>
              <c:f>Sheet1!$J$1</c:f>
              <c:strCache>
                <c:ptCount val="1"/>
                <c:pt idx="0">
                  <c:v>White</c:v>
                </c:pt>
              </c:strCache>
            </c:strRef>
          </c:tx>
          <c:spPr>
            <a:solidFill>
              <a:srgbClr val="C3D69B"/>
            </a:solidFill>
            <a:ln>
              <a:solidFill>
                <a:srgbClr val="C3D69B"/>
              </a:solidFill>
            </a:ln>
          </c:spPr>
          <c:invertIfNegative val="0"/>
          <c:dLbls>
            <c:dLbl>
              <c:idx val="5"/>
              <c:dLblPos val="inBase"/>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0049-4E81-BA79-E5F0C58D4052}"/>
                </c:ext>
              </c:extLst>
            </c:dLbl>
            <c:numFmt formatCode="#,##0" sourceLinked="0"/>
            <c:spPr>
              <a:noFill/>
              <a:ln>
                <a:noFill/>
              </a:ln>
              <a:effectLst/>
            </c:spPr>
            <c:txPr>
              <a:bodyPr/>
              <a:lstStyle/>
              <a:p>
                <a:pPr>
                  <a:defRPr sz="1200" b="1"/>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Sheet1!$A$2:$A$8</c:f>
              <c:strCache>
                <c:ptCount val="6"/>
                <c:pt idx="0">
                  <c:v>15 - 19   </c:v>
                </c:pt>
                <c:pt idx="1">
                  <c:v>20 - 24   </c:v>
                </c:pt>
                <c:pt idx="2">
                  <c:v>25 - 29   </c:v>
                </c:pt>
                <c:pt idx="3">
                  <c:v>30 - 34   </c:v>
                </c:pt>
                <c:pt idx="4">
                  <c:v>35 - 44   </c:v>
                </c:pt>
                <c:pt idx="5">
                  <c:v>45+   </c:v>
                </c:pt>
              </c:strCache>
            </c:strRef>
          </c:cat>
          <c:val>
            <c:numRef>
              <c:f>Sheet1!$J$2:$J$8</c:f>
              <c:numCache>
                <c:formatCode>0.0</c:formatCode>
                <c:ptCount val="6"/>
                <c:pt idx="0">
                  <c:v>128.4</c:v>
                </c:pt>
                <c:pt idx="1">
                  <c:v>368.5</c:v>
                </c:pt>
                <c:pt idx="2">
                  <c:v>415.9</c:v>
                </c:pt>
                <c:pt idx="3">
                  <c:v>389.9</c:v>
                </c:pt>
                <c:pt idx="4">
                  <c:v>208.2</c:v>
                </c:pt>
                <c:pt idx="5">
                  <c:v>49</c:v>
                </c:pt>
              </c:numCache>
            </c:numRef>
          </c:val>
          <c:extLst>
            <c:ext xmlns:c16="http://schemas.microsoft.com/office/drawing/2014/chart" uri="{C3380CC4-5D6E-409C-BE32-E72D297353CC}">
              <c16:uniqueId val="{00000006-931E-4E10-B15F-7857F92C82E2}"/>
            </c:ext>
          </c:extLst>
        </c:ser>
        <c:ser>
          <c:idx val="9"/>
          <c:order val="9"/>
          <c:tx>
            <c:strRef>
              <c:f>Sheet1!$K$1</c:f>
              <c:strCache>
                <c:ptCount val="1"/>
                <c:pt idx="0">
                  <c:v>White-buffer</c:v>
                </c:pt>
              </c:strCache>
            </c:strRef>
          </c:tx>
          <c:spPr>
            <a:noFill/>
            <a:ln>
              <a:noFill/>
            </a:ln>
          </c:spPr>
          <c:invertIfNegative val="0"/>
          <c:cat>
            <c:strRef>
              <c:f>Sheet1!$A$2:$A$8</c:f>
              <c:strCache>
                <c:ptCount val="6"/>
                <c:pt idx="0">
                  <c:v>15 - 19   </c:v>
                </c:pt>
                <c:pt idx="1">
                  <c:v>20 - 24   </c:v>
                </c:pt>
                <c:pt idx="2">
                  <c:v>25 - 29   </c:v>
                </c:pt>
                <c:pt idx="3">
                  <c:v>30 - 34   </c:v>
                </c:pt>
                <c:pt idx="4">
                  <c:v>35 - 44   </c:v>
                </c:pt>
                <c:pt idx="5">
                  <c:v>45+   </c:v>
                </c:pt>
              </c:strCache>
            </c:strRef>
          </c:cat>
          <c:val>
            <c:numRef>
              <c:f>Sheet1!$K$2:$K$8</c:f>
              <c:numCache>
                <c:formatCode>0.0</c:formatCode>
                <c:ptCount val="6"/>
                <c:pt idx="0">
                  <c:v>421.6</c:v>
                </c:pt>
                <c:pt idx="1">
                  <c:v>181.5</c:v>
                </c:pt>
                <c:pt idx="2">
                  <c:v>134.10000000000002</c:v>
                </c:pt>
                <c:pt idx="3">
                  <c:v>160.10000000000002</c:v>
                </c:pt>
                <c:pt idx="4">
                  <c:v>341.8</c:v>
                </c:pt>
                <c:pt idx="5">
                  <c:v>501</c:v>
                </c:pt>
              </c:numCache>
            </c:numRef>
          </c:val>
          <c:extLst>
            <c:ext xmlns:c16="http://schemas.microsoft.com/office/drawing/2014/chart" uri="{C3380CC4-5D6E-409C-BE32-E72D297353CC}">
              <c16:uniqueId val="{0000000C-7621-41F3-B6E8-3202C4560C71}"/>
            </c:ext>
          </c:extLst>
        </c:ser>
        <c:ser>
          <c:idx val="10"/>
          <c:order val="10"/>
          <c:tx>
            <c:strRef>
              <c:f>Sheet1!$L$1</c:f>
              <c:strCache>
                <c:ptCount val="1"/>
                <c:pt idx="0">
                  <c:v>% Unknown</c:v>
                </c:pt>
              </c:strCache>
            </c:strRef>
          </c:tx>
          <c:spPr>
            <a:solidFill>
              <a:schemeClr val="bg1"/>
            </a:solidFill>
          </c:spPr>
          <c:invertIfNegative val="0"/>
          <c:dLbls>
            <c:numFmt formatCode="0.0%" sourceLinked="0"/>
            <c:spPr>
              <a:noFill/>
              <a:ln>
                <a:noFill/>
              </a:ln>
              <a:effectLst/>
            </c:spPr>
            <c:txPr>
              <a:bodyPr/>
              <a:lstStyle/>
              <a:p>
                <a:pPr>
                  <a:defRPr sz="1200"/>
                </a:pPr>
                <a:endParaRPr lang="en-US"/>
              </a:p>
            </c:txPr>
            <c:dLblPos val="inBase"/>
            <c:showLegendKey val="0"/>
            <c:showVal val="1"/>
            <c:showCatName val="0"/>
            <c:showSerName val="0"/>
            <c:showPercent val="0"/>
            <c:showBubbleSize val="0"/>
            <c:separator> </c:separator>
            <c:showLeaderLines val="0"/>
            <c:extLst>
              <c:ext xmlns:c15="http://schemas.microsoft.com/office/drawing/2012/chart" uri="{CE6537A1-D6FC-4f65-9D91-7224C49458BB}">
                <c15:showLeaderLines val="0"/>
              </c:ext>
            </c:extLst>
          </c:dLbls>
          <c:cat>
            <c:strRef>
              <c:f>Sheet1!$A$2:$A$8</c:f>
              <c:strCache>
                <c:ptCount val="6"/>
                <c:pt idx="0">
                  <c:v>15 - 19   </c:v>
                </c:pt>
                <c:pt idx="1">
                  <c:v>20 - 24   </c:v>
                </c:pt>
                <c:pt idx="2">
                  <c:v>25 - 29   </c:v>
                </c:pt>
                <c:pt idx="3">
                  <c:v>30 - 34   </c:v>
                </c:pt>
                <c:pt idx="4">
                  <c:v>35 - 44   </c:v>
                </c:pt>
                <c:pt idx="5">
                  <c:v>45+   </c:v>
                </c:pt>
              </c:strCache>
            </c:strRef>
          </c:cat>
          <c:val>
            <c:numRef>
              <c:f>Sheet1!$L$2:$L$8</c:f>
              <c:numCache>
                <c:formatCode>0.00</c:formatCode>
                <c:ptCount val="6"/>
                <c:pt idx="0">
                  <c:v>0.54</c:v>
                </c:pt>
                <c:pt idx="1">
                  <c:v>0.56100000000000005</c:v>
                </c:pt>
                <c:pt idx="2">
                  <c:v>0.49299999999999999</c:v>
                </c:pt>
                <c:pt idx="3">
                  <c:v>0.43099999999999999</c:v>
                </c:pt>
                <c:pt idx="4">
                  <c:v>0.38900000000000001</c:v>
                </c:pt>
                <c:pt idx="5">
                  <c:v>0.35299999999999998</c:v>
                </c:pt>
              </c:numCache>
            </c:numRef>
          </c:val>
          <c:extLst>
            <c:ext xmlns:c16="http://schemas.microsoft.com/office/drawing/2014/chart" uri="{C3380CC4-5D6E-409C-BE32-E72D297353CC}">
              <c16:uniqueId val="{0000000D-7621-41F3-B6E8-3202C4560C71}"/>
            </c:ext>
          </c:extLst>
        </c:ser>
        <c:dLbls>
          <c:showLegendKey val="0"/>
          <c:showVal val="0"/>
          <c:showCatName val="0"/>
          <c:showSerName val="0"/>
          <c:showPercent val="0"/>
          <c:showBubbleSize val="0"/>
        </c:dLbls>
        <c:gapWidth val="100"/>
        <c:overlap val="100"/>
        <c:axId val="121342208"/>
        <c:axId val="121348480"/>
        <c:extLst>
          <c:ext xmlns:c15="http://schemas.microsoft.com/office/drawing/2012/chart" uri="{02D57815-91ED-43cb-92C2-25804820EDAC}">
            <c15:filteredBarSeries>
              <c15:ser>
                <c:idx val="0"/>
                <c:order val="0"/>
                <c:tx>
                  <c:strRef>
                    <c:extLst>
                      <c:ext uri="{02D57815-91ED-43cb-92C2-25804820EDAC}">
                        <c15:formulaRef>
                          <c15:sqref>Sheet1!$B$1</c15:sqref>
                        </c15:formulaRef>
                      </c:ext>
                    </c:extLst>
                    <c:strCache>
                      <c:ptCount val="1"/>
                      <c:pt idx="0">
                        <c:v>AIAN</c:v>
                      </c:pt>
                    </c:strCache>
                  </c:strRef>
                </c:tx>
                <c:spPr>
                  <a:solidFill>
                    <a:schemeClr val="bg1">
                      <a:lumMod val="85000"/>
                    </a:schemeClr>
                  </a:solidFill>
                  <a:ln w="13328">
                    <a:solidFill>
                      <a:schemeClr val="bg1">
                        <a:lumMod val="85000"/>
                      </a:schemeClr>
                    </a:solidFill>
                    <a:prstDash val="solid"/>
                  </a:ln>
                </c:spPr>
                <c:invertIfNegative val="0"/>
                <c:dLbls>
                  <c:dLbl>
                    <c:idx val="0"/>
                    <c:dLblPos val="inBase"/>
                    <c:showLegendKey val="0"/>
                    <c:showVal val="1"/>
                    <c:showCatName val="0"/>
                    <c:showSerName val="0"/>
                    <c:showPercent val="0"/>
                    <c:showBubbleSize val="0"/>
                    <c:extLst>
                      <c:ext uri="{CE6537A1-D6FC-4f65-9D91-7224C49458BB}"/>
                      <c:ext xmlns:c16="http://schemas.microsoft.com/office/drawing/2014/chart" uri="{C3380CC4-5D6E-409C-BE32-E72D297353CC}">
                        <c16:uniqueId val="{00000000-51C6-482D-AD06-8C5DF7E32CFD}"/>
                      </c:ext>
                    </c:extLst>
                  </c:dLbl>
                  <c:numFmt formatCode="#,##0" sourceLinked="0"/>
                  <c:spPr>
                    <a:noFill/>
                    <a:ln>
                      <a:noFill/>
                    </a:ln>
                    <a:effectLst/>
                  </c:spPr>
                  <c:txPr>
                    <a:bodyPr wrap="square" lIns="38100" tIns="19050" rIns="38100" bIns="19050" anchor="ctr">
                      <a:spAutoFit/>
                    </a:bodyPr>
                    <a:lstStyle/>
                    <a:p>
                      <a:pPr>
                        <a:defRPr sz="1200">
                          <a:latin typeface="Calibri" panose="020F0502020204030204" pitchFamily="34" charset="0"/>
                        </a:defRPr>
                      </a:pPr>
                      <a:endParaRPr lang="en-US"/>
                    </a:p>
                  </c:txPr>
                  <c:dLblPos val="inEnd"/>
                  <c:showLegendKey val="0"/>
                  <c:showVal val="1"/>
                  <c:showCatName val="0"/>
                  <c:showSerName val="0"/>
                  <c:showPercent val="0"/>
                  <c:showBubbleSize val="0"/>
                  <c:showLeaderLines val="0"/>
                  <c:extLst>
                    <c:ext uri="{CE6537A1-D6FC-4f65-9D91-7224C49458BB}">
                      <c15:showLeaderLines val="0"/>
                    </c:ext>
                  </c:extLst>
                </c:dLbls>
                <c:cat>
                  <c:strRef>
                    <c:extLst>
                      <c:ext uri="{02D57815-91ED-43cb-92C2-25804820EDAC}">
                        <c15:formulaRef>
                          <c15:sqref>Sheet1!$A$2:$A$8</c15:sqref>
                        </c15:formulaRef>
                      </c:ext>
                    </c:extLst>
                    <c:strCache>
                      <c:ptCount val="6"/>
                      <c:pt idx="0">
                        <c:v>15 - 19   </c:v>
                      </c:pt>
                      <c:pt idx="1">
                        <c:v>20 - 24   </c:v>
                      </c:pt>
                      <c:pt idx="2">
                        <c:v>25 - 29   </c:v>
                      </c:pt>
                      <c:pt idx="3">
                        <c:v>30 - 34   </c:v>
                      </c:pt>
                      <c:pt idx="4">
                        <c:v>35 - 44   </c:v>
                      </c:pt>
                      <c:pt idx="5">
                        <c:v>45+   </c:v>
                      </c:pt>
                    </c:strCache>
                  </c:strRef>
                </c:cat>
                <c:val>
                  <c:numRef>
                    <c:extLst>
                      <c:ext uri="{02D57815-91ED-43cb-92C2-25804820EDAC}">
                        <c15:formulaRef>
                          <c15:sqref>Sheet1!$B$2:$B$8</c15:sqref>
                        </c15:formulaRef>
                      </c:ext>
                    </c:extLst>
                    <c:numCache>
                      <c:formatCode>0.0</c:formatCode>
                      <c:ptCount val="6"/>
                      <c:pt idx="0">
                        <c:v>99.4</c:v>
                      </c:pt>
                      <c:pt idx="1">
                        <c:v>442.8</c:v>
                      </c:pt>
                      <c:pt idx="2">
                        <c:v>422.4</c:v>
                      </c:pt>
                      <c:pt idx="3">
                        <c:v>409.1</c:v>
                      </c:pt>
                      <c:pt idx="4">
                        <c:v>159.9</c:v>
                      </c:pt>
                      <c:pt idx="5">
                        <c:v>56.8</c:v>
                      </c:pt>
                    </c:numCache>
                  </c:numRef>
                </c:val>
                <c:extLst>
                  <c:ext xmlns:c16="http://schemas.microsoft.com/office/drawing/2014/chart" uri="{C3380CC4-5D6E-409C-BE32-E72D297353CC}">
                    <c16:uniqueId val="{00000000-0BE9-4E0F-B036-A5E6BB3D44B1}"/>
                  </c:ext>
                </c:extLst>
              </c15:ser>
            </c15:filteredBarSeries>
            <c15:filteredBarSeries>
              <c15:ser>
                <c:idx val="1"/>
                <c:order val="1"/>
                <c:tx>
                  <c:strRef>
                    <c:extLst xmlns:c15="http://schemas.microsoft.com/office/drawing/2012/chart">
                      <c:ext xmlns:c15="http://schemas.microsoft.com/office/drawing/2012/chart" uri="{02D57815-91ED-43cb-92C2-25804820EDAC}">
                        <c15:formulaRef>
                          <c15:sqref>Sheet1!$C$1</c15:sqref>
                        </c15:formulaRef>
                      </c:ext>
                    </c:extLst>
                    <c:strCache>
                      <c:ptCount val="1"/>
                      <c:pt idx="0">
                        <c:v>AIAN-buffer</c:v>
                      </c:pt>
                    </c:strCache>
                  </c:strRef>
                </c:tx>
                <c:spPr>
                  <a:noFill/>
                  <a:ln w="13328">
                    <a:noFill/>
                    <a:prstDash val="solid"/>
                  </a:ln>
                </c:spPr>
                <c:invertIfNegative val="0"/>
                <c:cat>
                  <c:strRef>
                    <c:extLst xmlns:c15="http://schemas.microsoft.com/office/drawing/2012/chart">
                      <c:ext xmlns:c15="http://schemas.microsoft.com/office/drawing/2012/chart" uri="{02D57815-91ED-43cb-92C2-25804820EDAC}">
                        <c15:formulaRef>
                          <c15:sqref>Sheet1!$A$2:$A$8</c15:sqref>
                        </c15:formulaRef>
                      </c:ext>
                    </c:extLst>
                    <c:strCache>
                      <c:ptCount val="6"/>
                      <c:pt idx="0">
                        <c:v>15 - 19   </c:v>
                      </c:pt>
                      <c:pt idx="1">
                        <c:v>20 - 24   </c:v>
                      </c:pt>
                      <c:pt idx="2">
                        <c:v>25 - 29   </c:v>
                      </c:pt>
                      <c:pt idx="3">
                        <c:v>30 - 34   </c:v>
                      </c:pt>
                      <c:pt idx="4">
                        <c:v>35 - 44   </c:v>
                      </c:pt>
                      <c:pt idx="5">
                        <c:v>45+   </c:v>
                      </c:pt>
                    </c:strCache>
                  </c:strRef>
                </c:cat>
                <c:val>
                  <c:numRef>
                    <c:extLst xmlns:c15="http://schemas.microsoft.com/office/drawing/2012/chart">
                      <c:ext xmlns:c15="http://schemas.microsoft.com/office/drawing/2012/chart" uri="{02D57815-91ED-43cb-92C2-25804820EDAC}">
                        <c15:formulaRef>
                          <c15:sqref>Sheet1!$C$2:$C$8</c15:sqref>
                        </c15:formulaRef>
                      </c:ext>
                    </c:extLst>
                    <c:numCache>
                      <c:formatCode>0.0</c:formatCode>
                      <c:ptCount val="6"/>
                      <c:pt idx="0">
                        <c:v>450.6</c:v>
                      </c:pt>
                      <c:pt idx="1">
                        <c:v>107.19999999999999</c:v>
                      </c:pt>
                      <c:pt idx="2">
                        <c:v>127.60000000000002</c:v>
                      </c:pt>
                      <c:pt idx="3">
                        <c:v>140.89999999999998</c:v>
                      </c:pt>
                      <c:pt idx="4">
                        <c:v>390.1</c:v>
                      </c:pt>
                      <c:pt idx="5">
                        <c:v>493.2</c:v>
                      </c:pt>
                    </c:numCache>
                  </c:numRef>
                </c:val>
                <c:extLst xmlns:c15="http://schemas.microsoft.com/office/drawing/2012/chart">
                  <c:ext xmlns:c16="http://schemas.microsoft.com/office/drawing/2014/chart" uri="{C3380CC4-5D6E-409C-BE32-E72D297353CC}">
                    <c16:uniqueId val="{00000001-0BE9-4E0F-B036-A5E6BB3D44B1}"/>
                  </c:ext>
                </c:extLst>
              </c15:ser>
            </c15:filteredBarSeries>
          </c:ext>
        </c:extLst>
      </c:barChart>
      <c:catAx>
        <c:axId val="121342208"/>
        <c:scaling>
          <c:orientation val="maxMin"/>
        </c:scaling>
        <c:delete val="0"/>
        <c:axPos val="l"/>
        <c:numFmt formatCode="General" sourceLinked="1"/>
        <c:majorTickMark val="out"/>
        <c:minorTickMark val="none"/>
        <c:tickLblPos val="low"/>
        <c:spPr>
          <a:ln w="3332">
            <a:noFill/>
            <a:prstDash val="solid"/>
          </a:ln>
        </c:spPr>
        <c:txPr>
          <a:bodyPr rot="0" vert="horz"/>
          <a:lstStyle/>
          <a:p>
            <a:pPr>
              <a:defRPr/>
            </a:pPr>
            <a:endParaRPr lang="en-US"/>
          </a:p>
        </c:txPr>
        <c:crossAx val="121348480"/>
        <c:crosses val="autoZero"/>
        <c:auto val="1"/>
        <c:lblAlgn val="ctr"/>
        <c:lblOffset val="0"/>
        <c:noMultiLvlLbl val="0"/>
      </c:catAx>
      <c:valAx>
        <c:axId val="121348480"/>
        <c:scaling>
          <c:orientation val="minMax"/>
          <c:max val="3500"/>
          <c:min val="0"/>
        </c:scaling>
        <c:delete val="1"/>
        <c:axPos val="t"/>
        <c:majorGridlines>
          <c:spPr>
            <a:ln w="9525">
              <a:noFill/>
              <a:prstDash val="sysDash"/>
            </a:ln>
          </c:spPr>
        </c:majorGridlines>
        <c:numFmt formatCode="#,##0" sourceLinked="0"/>
        <c:majorTickMark val="out"/>
        <c:minorTickMark val="none"/>
        <c:tickLblPos val="nextTo"/>
        <c:crossAx val="121342208"/>
        <c:crosses val="autoZero"/>
        <c:crossBetween val="between"/>
        <c:majorUnit val="1000"/>
        <c:minorUnit val="1000"/>
      </c:valAx>
      <c:spPr>
        <a:noFill/>
        <a:ln w="25400">
          <a:noFill/>
        </a:ln>
      </c:spPr>
    </c:plotArea>
    <c:plotVisOnly val="1"/>
    <c:dispBlanksAs val="gap"/>
    <c:showDLblsOverMax val="0"/>
  </c:chart>
  <c:spPr>
    <a:noFill/>
    <a:ln>
      <a:noFill/>
    </a:ln>
  </c:spPr>
  <c:txPr>
    <a:bodyPr/>
    <a:lstStyle/>
    <a:p>
      <a:pPr>
        <a:defRPr sz="1400" b="0" i="0" u="none" strike="noStrike" baseline="0">
          <a:solidFill>
            <a:schemeClr val="tx1"/>
          </a:solidFill>
          <a:latin typeface="Calibri" panose="020F0502020204030204" pitchFamily="34" charset="0"/>
          <a:ea typeface="Times New Roman"/>
          <a:cs typeface="Times New Roman"/>
        </a:defRPr>
      </a:pPr>
      <a:endParaRPr lang="en-US"/>
    </a:p>
  </c:txPr>
  <c:externalData r:id="rId1">
    <c:autoUpdate val="0"/>
  </c:externalData>
  <c:userShapes r:id="rId2"/>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732537842098768"/>
          <c:y val="6.0538116591928252E-2"/>
          <c:w val="0.8418911949320087"/>
          <c:h val="0.7152466367713004"/>
        </c:manualLayout>
      </c:layout>
      <c:lineChart>
        <c:grouping val="standard"/>
        <c:varyColors val="0"/>
        <c:ser>
          <c:idx val="0"/>
          <c:order val="0"/>
          <c:tx>
            <c:strRef>
              <c:f>Sheet1!$B$1</c:f>
              <c:strCache>
                <c:ptCount val="1"/>
                <c:pt idx="0">
                  <c:v>AI/AN</c:v>
                </c:pt>
              </c:strCache>
            </c:strRef>
          </c:tx>
          <c:spPr>
            <a:ln w="50800">
              <a:solidFill>
                <a:srgbClr val="2746A5"/>
              </a:solidFill>
              <a:prstDash val="solid"/>
            </a:ln>
          </c:spPr>
          <c:marker>
            <c:symbol val="circle"/>
            <c:size val="8"/>
            <c:spPr>
              <a:noFill/>
              <a:ln>
                <a:solidFill>
                  <a:srgbClr val="2746A5"/>
                </a:solidFill>
                <a:prstDash val="solid"/>
              </a:ln>
            </c:spPr>
          </c:marker>
          <c:cat>
            <c:numRef>
              <c:f>Sheet1!$A$2:$A$11</c:f>
              <c:numCache>
                <c:formatCode>General</c:formatCode>
                <c:ptCount val="10"/>
                <c:pt idx="0">
                  <c:v>2011</c:v>
                </c:pt>
                <c:pt idx="1">
                  <c:v>2012</c:v>
                </c:pt>
                <c:pt idx="2">
                  <c:v>2013</c:v>
                </c:pt>
                <c:pt idx="3">
                  <c:v>2014</c:v>
                </c:pt>
                <c:pt idx="4">
                  <c:v>2015</c:v>
                </c:pt>
                <c:pt idx="5">
                  <c:v>2016</c:v>
                </c:pt>
                <c:pt idx="6">
                  <c:v>2017</c:v>
                </c:pt>
                <c:pt idx="7">
                  <c:v>2018</c:v>
                </c:pt>
                <c:pt idx="8">
                  <c:v>2019</c:v>
                </c:pt>
                <c:pt idx="9">
                  <c:v>2020</c:v>
                </c:pt>
              </c:numCache>
            </c:numRef>
          </c:cat>
          <c:val>
            <c:numRef>
              <c:f>Sheet1!$B$2:$B$11</c:f>
              <c:numCache>
                <c:formatCode>0.0</c:formatCode>
                <c:ptCount val="10"/>
                <c:pt idx="0">
                  <c:v>482.1</c:v>
                </c:pt>
                <c:pt idx="1">
                  <c:v>442.5</c:v>
                </c:pt>
                <c:pt idx="2">
                  <c:v>449.6</c:v>
                </c:pt>
                <c:pt idx="3">
                  <c:v>466.4</c:v>
                </c:pt>
                <c:pt idx="4">
                  <c:v>430.1</c:v>
                </c:pt>
                <c:pt idx="5">
                  <c:v>414.1</c:v>
                </c:pt>
                <c:pt idx="6">
                  <c:v>464.4</c:v>
                </c:pt>
                <c:pt idx="7">
                  <c:v>421.3</c:v>
                </c:pt>
                <c:pt idx="8">
                  <c:v>410.3</c:v>
                </c:pt>
                <c:pt idx="9">
                  <c:v>208.5</c:v>
                </c:pt>
              </c:numCache>
            </c:numRef>
          </c:val>
          <c:smooth val="0"/>
          <c:extLst>
            <c:ext xmlns:c16="http://schemas.microsoft.com/office/drawing/2014/chart" uri="{C3380CC4-5D6E-409C-BE32-E72D297353CC}">
              <c16:uniqueId val="{00000000-AC84-47BE-866C-87FCE468F515}"/>
            </c:ext>
          </c:extLst>
        </c:ser>
        <c:ser>
          <c:idx val="1"/>
          <c:order val="1"/>
          <c:tx>
            <c:strRef>
              <c:f>Sheet1!$C$1</c:f>
              <c:strCache>
                <c:ptCount val="1"/>
                <c:pt idx="0">
                  <c:v>A/PI</c:v>
                </c:pt>
              </c:strCache>
            </c:strRef>
          </c:tx>
          <c:spPr>
            <a:ln w="50800">
              <a:solidFill>
                <a:srgbClr val="4F544F"/>
              </a:solidFill>
              <a:prstDash val="solid"/>
            </a:ln>
          </c:spPr>
          <c:marker>
            <c:symbol val="diamond"/>
            <c:size val="8"/>
            <c:spPr>
              <a:solidFill>
                <a:srgbClr val="4F544F"/>
              </a:solidFill>
              <a:ln>
                <a:solidFill>
                  <a:srgbClr val="4F544F"/>
                </a:solidFill>
                <a:prstDash val="solid"/>
              </a:ln>
            </c:spPr>
          </c:marker>
          <c:cat>
            <c:numRef>
              <c:f>Sheet1!$A$2:$A$11</c:f>
              <c:numCache>
                <c:formatCode>General</c:formatCode>
                <c:ptCount val="10"/>
                <c:pt idx="0">
                  <c:v>2011</c:v>
                </c:pt>
                <c:pt idx="1">
                  <c:v>2012</c:v>
                </c:pt>
                <c:pt idx="2">
                  <c:v>2013</c:v>
                </c:pt>
                <c:pt idx="3">
                  <c:v>2014</c:v>
                </c:pt>
                <c:pt idx="4">
                  <c:v>2015</c:v>
                </c:pt>
                <c:pt idx="5">
                  <c:v>2016</c:v>
                </c:pt>
                <c:pt idx="6">
                  <c:v>2017</c:v>
                </c:pt>
                <c:pt idx="7">
                  <c:v>2018</c:v>
                </c:pt>
                <c:pt idx="8">
                  <c:v>2019</c:v>
                </c:pt>
                <c:pt idx="9">
                  <c:v>2020</c:v>
                </c:pt>
              </c:numCache>
            </c:numRef>
          </c:cat>
          <c:val>
            <c:numRef>
              <c:f>Sheet1!$C$2:$C$11</c:f>
              <c:numCache>
                <c:formatCode>0.0</c:formatCode>
                <c:ptCount val="10"/>
                <c:pt idx="0">
                  <c:v>157.4</c:v>
                </c:pt>
                <c:pt idx="1">
                  <c:v>165.9</c:v>
                </c:pt>
                <c:pt idx="2">
                  <c:v>165.3</c:v>
                </c:pt>
                <c:pt idx="3">
                  <c:v>161.6</c:v>
                </c:pt>
                <c:pt idx="4">
                  <c:v>170.8</c:v>
                </c:pt>
                <c:pt idx="5">
                  <c:v>167.1</c:v>
                </c:pt>
                <c:pt idx="6">
                  <c:v>182.1</c:v>
                </c:pt>
                <c:pt idx="7">
                  <c:v>181</c:v>
                </c:pt>
                <c:pt idx="8">
                  <c:v>167.3</c:v>
                </c:pt>
                <c:pt idx="9">
                  <c:v>73.400000000000006</c:v>
                </c:pt>
              </c:numCache>
            </c:numRef>
          </c:val>
          <c:smooth val="0"/>
          <c:extLst>
            <c:ext xmlns:c16="http://schemas.microsoft.com/office/drawing/2014/chart" uri="{C3380CC4-5D6E-409C-BE32-E72D297353CC}">
              <c16:uniqueId val="{00000001-AC84-47BE-866C-87FCE468F515}"/>
            </c:ext>
          </c:extLst>
        </c:ser>
        <c:ser>
          <c:idx val="5"/>
          <c:order val="2"/>
          <c:tx>
            <c:strRef>
              <c:f>Sheet1!$D$1</c:f>
              <c:strCache>
                <c:ptCount val="1"/>
                <c:pt idx="0">
                  <c:v>Black</c:v>
                </c:pt>
              </c:strCache>
            </c:strRef>
          </c:tx>
          <c:spPr>
            <a:ln w="50800">
              <a:solidFill>
                <a:srgbClr val="7C0B5B"/>
              </a:solidFill>
              <a:prstDash val="solid"/>
            </a:ln>
          </c:spPr>
          <c:marker>
            <c:symbol val="square"/>
            <c:size val="8"/>
            <c:spPr>
              <a:noFill/>
              <a:ln>
                <a:solidFill>
                  <a:srgbClr val="7C0B5B"/>
                </a:solidFill>
                <a:prstDash val="solid"/>
              </a:ln>
            </c:spPr>
          </c:marker>
          <c:cat>
            <c:numRef>
              <c:f>Sheet1!$A$2:$A$11</c:f>
              <c:numCache>
                <c:formatCode>General</c:formatCode>
                <c:ptCount val="10"/>
                <c:pt idx="0">
                  <c:v>2011</c:v>
                </c:pt>
                <c:pt idx="1">
                  <c:v>2012</c:v>
                </c:pt>
                <c:pt idx="2">
                  <c:v>2013</c:v>
                </c:pt>
                <c:pt idx="3">
                  <c:v>2014</c:v>
                </c:pt>
                <c:pt idx="4">
                  <c:v>2015</c:v>
                </c:pt>
                <c:pt idx="5">
                  <c:v>2016</c:v>
                </c:pt>
                <c:pt idx="6">
                  <c:v>2017</c:v>
                </c:pt>
                <c:pt idx="7">
                  <c:v>2018</c:v>
                </c:pt>
                <c:pt idx="8">
                  <c:v>2019</c:v>
                </c:pt>
                <c:pt idx="9">
                  <c:v>2020</c:v>
                </c:pt>
              </c:numCache>
            </c:numRef>
          </c:cat>
          <c:val>
            <c:numRef>
              <c:f>Sheet1!$D$2:$D$11</c:f>
              <c:numCache>
                <c:formatCode>0.0</c:formatCode>
                <c:ptCount val="10"/>
                <c:pt idx="0">
                  <c:v>1379.3</c:v>
                </c:pt>
                <c:pt idx="1">
                  <c:v>1251.5</c:v>
                </c:pt>
                <c:pt idx="2">
                  <c:v>1132</c:v>
                </c:pt>
                <c:pt idx="3">
                  <c:v>1070.8</c:v>
                </c:pt>
                <c:pt idx="4">
                  <c:v>1083.2</c:v>
                </c:pt>
                <c:pt idx="5">
                  <c:v>996</c:v>
                </c:pt>
                <c:pt idx="6">
                  <c:v>1114.5999999999999</c:v>
                </c:pt>
                <c:pt idx="7">
                  <c:v>1132.2</c:v>
                </c:pt>
                <c:pt idx="8">
                  <c:v>1044.9000000000001</c:v>
                </c:pt>
                <c:pt idx="9">
                  <c:v>674.9</c:v>
                </c:pt>
              </c:numCache>
            </c:numRef>
          </c:val>
          <c:smooth val="0"/>
          <c:extLst>
            <c:ext xmlns:c16="http://schemas.microsoft.com/office/drawing/2014/chart" uri="{C3380CC4-5D6E-409C-BE32-E72D297353CC}">
              <c16:uniqueId val="{00000002-AC84-47BE-866C-87FCE468F515}"/>
            </c:ext>
          </c:extLst>
        </c:ser>
        <c:ser>
          <c:idx val="2"/>
          <c:order val="3"/>
          <c:tx>
            <c:strRef>
              <c:f>Sheet1!$E$1</c:f>
              <c:strCache>
                <c:ptCount val="1"/>
                <c:pt idx="0">
                  <c:v>Hispanic</c:v>
                </c:pt>
              </c:strCache>
            </c:strRef>
          </c:tx>
          <c:spPr>
            <a:ln w="50800">
              <a:solidFill>
                <a:srgbClr val="078807"/>
              </a:solidFill>
              <a:prstDash val="solid"/>
            </a:ln>
          </c:spPr>
          <c:marker>
            <c:symbol val="triangle"/>
            <c:size val="8"/>
            <c:spPr>
              <a:noFill/>
              <a:ln>
                <a:solidFill>
                  <a:srgbClr val="078807"/>
                </a:solidFill>
                <a:prstDash val="solid"/>
              </a:ln>
            </c:spPr>
          </c:marker>
          <c:cat>
            <c:numRef>
              <c:f>Sheet1!$A$2:$A$11</c:f>
              <c:numCache>
                <c:formatCode>General</c:formatCode>
                <c:ptCount val="10"/>
                <c:pt idx="0">
                  <c:v>2011</c:v>
                </c:pt>
                <c:pt idx="1">
                  <c:v>2012</c:v>
                </c:pt>
                <c:pt idx="2">
                  <c:v>2013</c:v>
                </c:pt>
                <c:pt idx="3">
                  <c:v>2014</c:v>
                </c:pt>
                <c:pt idx="4">
                  <c:v>2015</c:v>
                </c:pt>
                <c:pt idx="5">
                  <c:v>2016</c:v>
                </c:pt>
                <c:pt idx="6">
                  <c:v>2017</c:v>
                </c:pt>
                <c:pt idx="7">
                  <c:v>2018</c:v>
                </c:pt>
                <c:pt idx="8">
                  <c:v>2019</c:v>
                </c:pt>
                <c:pt idx="9">
                  <c:v>2020</c:v>
                </c:pt>
              </c:numCache>
            </c:numRef>
          </c:cat>
          <c:val>
            <c:numRef>
              <c:f>Sheet1!$E$2:$E$11</c:f>
              <c:numCache>
                <c:formatCode>0.0</c:formatCode>
                <c:ptCount val="10"/>
                <c:pt idx="0">
                  <c:v>506.8</c:v>
                </c:pt>
                <c:pt idx="1">
                  <c:v>561.9</c:v>
                </c:pt>
                <c:pt idx="2">
                  <c:v>536.29999999999995</c:v>
                </c:pt>
                <c:pt idx="3">
                  <c:v>508.8</c:v>
                </c:pt>
                <c:pt idx="4">
                  <c:v>469.9</c:v>
                </c:pt>
                <c:pt idx="5">
                  <c:v>444.7</c:v>
                </c:pt>
                <c:pt idx="6">
                  <c:v>488.4</c:v>
                </c:pt>
                <c:pt idx="7">
                  <c:v>498.9</c:v>
                </c:pt>
                <c:pt idx="8">
                  <c:v>461.5</c:v>
                </c:pt>
                <c:pt idx="9">
                  <c:v>233.4</c:v>
                </c:pt>
              </c:numCache>
            </c:numRef>
          </c:val>
          <c:smooth val="0"/>
          <c:extLst>
            <c:ext xmlns:c16="http://schemas.microsoft.com/office/drawing/2014/chart" uri="{C3380CC4-5D6E-409C-BE32-E72D297353CC}">
              <c16:uniqueId val="{00000003-AC84-47BE-866C-87FCE468F515}"/>
            </c:ext>
          </c:extLst>
        </c:ser>
        <c:ser>
          <c:idx val="3"/>
          <c:order val="4"/>
          <c:tx>
            <c:strRef>
              <c:f>Sheet1!$F$1</c:f>
              <c:strCache>
                <c:ptCount val="1"/>
                <c:pt idx="0">
                  <c:v>White</c:v>
                </c:pt>
              </c:strCache>
            </c:strRef>
          </c:tx>
          <c:spPr>
            <a:ln w="50800">
              <a:solidFill>
                <a:srgbClr val="AA222F"/>
              </a:solidFill>
              <a:prstDash val="solid"/>
            </a:ln>
          </c:spPr>
          <c:marker>
            <c:symbol val="circle"/>
            <c:size val="8"/>
            <c:spPr>
              <a:solidFill>
                <a:srgbClr val="AA222F"/>
              </a:solidFill>
              <a:ln>
                <a:solidFill>
                  <a:srgbClr val="AA222F"/>
                </a:solidFill>
                <a:prstDash val="solid"/>
              </a:ln>
            </c:spPr>
          </c:marker>
          <c:cat>
            <c:numRef>
              <c:f>Sheet1!$A$2:$A$11</c:f>
              <c:numCache>
                <c:formatCode>General</c:formatCode>
                <c:ptCount val="10"/>
                <c:pt idx="0">
                  <c:v>2011</c:v>
                </c:pt>
                <c:pt idx="1">
                  <c:v>2012</c:v>
                </c:pt>
                <c:pt idx="2">
                  <c:v>2013</c:v>
                </c:pt>
                <c:pt idx="3">
                  <c:v>2014</c:v>
                </c:pt>
                <c:pt idx="4">
                  <c:v>2015</c:v>
                </c:pt>
                <c:pt idx="5">
                  <c:v>2016</c:v>
                </c:pt>
                <c:pt idx="6">
                  <c:v>2017</c:v>
                </c:pt>
                <c:pt idx="7">
                  <c:v>2018</c:v>
                </c:pt>
                <c:pt idx="8">
                  <c:v>2019</c:v>
                </c:pt>
                <c:pt idx="9">
                  <c:v>2020</c:v>
                </c:pt>
              </c:numCache>
            </c:numRef>
          </c:cat>
          <c:val>
            <c:numRef>
              <c:f>Sheet1!$F$2:$F$11</c:f>
              <c:numCache>
                <c:formatCode>0.0</c:formatCode>
                <c:ptCount val="10"/>
                <c:pt idx="0">
                  <c:v>199.9</c:v>
                </c:pt>
                <c:pt idx="1">
                  <c:v>214.1</c:v>
                </c:pt>
                <c:pt idx="2">
                  <c:v>208.2</c:v>
                </c:pt>
                <c:pt idx="3">
                  <c:v>204.4</c:v>
                </c:pt>
                <c:pt idx="4">
                  <c:v>226.4</c:v>
                </c:pt>
                <c:pt idx="5">
                  <c:v>223.6</c:v>
                </c:pt>
                <c:pt idx="6">
                  <c:v>246.6</c:v>
                </c:pt>
                <c:pt idx="7">
                  <c:v>253.7</c:v>
                </c:pt>
                <c:pt idx="8">
                  <c:v>235.1</c:v>
                </c:pt>
                <c:pt idx="9">
                  <c:v>137.5</c:v>
                </c:pt>
              </c:numCache>
            </c:numRef>
          </c:val>
          <c:smooth val="0"/>
          <c:extLst>
            <c:ext xmlns:c16="http://schemas.microsoft.com/office/drawing/2014/chart" uri="{C3380CC4-5D6E-409C-BE32-E72D297353CC}">
              <c16:uniqueId val="{00000004-AC84-47BE-866C-87FCE468F515}"/>
            </c:ext>
          </c:extLst>
        </c:ser>
        <c:dLbls>
          <c:showLegendKey val="0"/>
          <c:showVal val="0"/>
          <c:showCatName val="0"/>
          <c:showSerName val="0"/>
          <c:showPercent val="0"/>
          <c:showBubbleSize val="0"/>
        </c:dLbls>
        <c:marker val="1"/>
        <c:smooth val="0"/>
        <c:axId val="135946240"/>
        <c:axId val="135948544"/>
      </c:lineChart>
      <c:catAx>
        <c:axId val="135946240"/>
        <c:scaling>
          <c:orientation val="minMax"/>
        </c:scaling>
        <c:delete val="0"/>
        <c:axPos val="b"/>
        <c:title>
          <c:tx>
            <c:rich>
              <a:bodyPr/>
              <a:lstStyle/>
              <a:p>
                <a:pPr>
                  <a:defRPr sz="1400" b="1" i="0" u="none" strike="noStrike" baseline="0">
                    <a:solidFill>
                      <a:schemeClr val="tx1"/>
                    </a:solidFill>
                    <a:latin typeface="Calibri" panose="020F0502020204030204" pitchFamily="34" charset="0"/>
                    <a:ea typeface="Arial"/>
                    <a:cs typeface="Arial"/>
                  </a:defRPr>
                </a:pPr>
                <a:r>
                  <a:rPr lang="en-US" sz="1400">
                    <a:latin typeface="Calibri" panose="020F0502020204030204" pitchFamily="34" charset="0"/>
                  </a:rPr>
                  <a:t>Year</a:t>
                </a:r>
              </a:p>
            </c:rich>
          </c:tx>
          <c:layout>
            <c:manualLayout>
              <c:xMode val="edge"/>
              <c:yMode val="edge"/>
              <c:x val="0.52548543689320393"/>
              <c:y val="0.84977578475336324"/>
            </c:manualLayout>
          </c:layout>
          <c:overlay val="0"/>
          <c:spPr>
            <a:noFill/>
            <a:ln w="26958">
              <a:noFill/>
            </a:ln>
          </c:spPr>
        </c:title>
        <c:numFmt formatCode="General" sourceLinked="1"/>
        <c:majorTickMark val="out"/>
        <c:minorTickMark val="none"/>
        <c:tickLblPos val="nextTo"/>
        <c:spPr>
          <a:ln w="13479">
            <a:solidFill>
              <a:schemeClr val="tx1"/>
            </a:solidFill>
            <a:prstDash val="solid"/>
          </a:ln>
        </c:spPr>
        <c:txPr>
          <a:bodyPr rot="0" vert="horz"/>
          <a:lstStyle/>
          <a:p>
            <a:pPr>
              <a:defRPr sz="1400" b="1" i="0" u="none" strike="noStrike" baseline="0">
                <a:solidFill>
                  <a:schemeClr val="tx1"/>
                </a:solidFill>
                <a:latin typeface="Calibri" panose="020F0502020204030204" pitchFamily="34" charset="0"/>
                <a:ea typeface="Arial"/>
                <a:cs typeface="Arial"/>
              </a:defRPr>
            </a:pPr>
            <a:endParaRPr lang="en-US"/>
          </a:p>
        </c:txPr>
        <c:crossAx val="135948544"/>
        <c:crosses val="autoZero"/>
        <c:auto val="1"/>
        <c:lblAlgn val="ctr"/>
        <c:lblOffset val="30"/>
        <c:tickLblSkip val="1"/>
        <c:tickMarkSkip val="1"/>
        <c:noMultiLvlLbl val="0"/>
      </c:catAx>
      <c:valAx>
        <c:axId val="135948544"/>
        <c:scaling>
          <c:orientation val="minMax"/>
          <c:max val="1500"/>
          <c:min val="0"/>
        </c:scaling>
        <c:delete val="0"/>
        <c:axPos val="l"/>
        <c:majorGridlines>
          <c:spPr>
            <a:ln w="9525">
              <a:solidFill>
                <a:schemeClr val="bg1">
                  <a:lumMod val="85000"/>
                </a:schemeClr>
              </a:solidFill>
              <a:prstDash val="sysDash"/>
            </a:ln>
          </c:spPr>
        </c:majorGridlines>
        <c:title>
          <c:tx>
            <c:rich>
              <a:bodyPr/>
              <a:lstStyle/>
              <a:p>
                <a:pPr>
                  <a:defRPr sz="1600" b="1" i="0" u="none" strike="noStrike" baseline="0">
                    <a:solidFill>
                      <a:schemeClr val="tx1"/>
                    </a:solidFill>
                    <a:latin typeface="Calibri" panose="020F0502020204030204" pitchFamily="34" charset="0"/>
                    <a:ea typeface="Arial"/>
                    <a:cs typeface="Arial"/>
                  </a:defRPr>
                </a:pPr>
                <a:r>
                  <a:rPr lang="en-US" sz="1600">
                    <a:latin typeface="Calibri" panose="020F0502020204030204" pitchFamily="34" charset="0"/>
                  </a:rPr>
                  <a:t>Rate per 100,000 population</a:t>
                </a:r>
              </a:p>
            </c:rich>
          </c:tx>
          <c:layout>
            <c:manualLayout>
              <c:xMode val="edge"/>
              <c:yMode val="edge"/>
              <c:x val="6.9704327164338518E-3"/>
              <c:y val="0.15913607630032162"/>
            </c:manualLayout>
          </c:layout>
          <c:overlay val="0"/>
          <c:spPr>
            <a:noFill/>
            <a:ln w="26958">
              <a:noFill/>
            </a:ln>
          </c:spPr>
        </c:title>
        <c:numFmt formatCode="#,##0" sourceLinked="0"/>
        <c:majorTickMark val="out"/>
        <c:minorTickMark val="none"/>
        <c:tickLblPos val="nextTo"/>
        <c:spPr>
          <a:ln w="13479">
            <a:solidFill>
              <a:schemeClr val="tx1"/>
            </a:solidFill>
            <a:prstDash val="solid"/>
          </a:ln>
        </c:spPr>
        <c:txPr>
          <a:bodyPr rot="0" vert="horz"/>
          <a:lstStyle/>
          <a:p>
            <a:pPr>
              <a:defRPr sz="1600" b="1" i="0" u="none" strike="noStrike" baseline="0">
                <a:solidFill>
                  <a:schemeClr val="tx1"/>
                </a:solidFill>
                <a:latin typeface="Calibri" panose="020F0502020204030204" pitchFamily="34" charset="0"/>
                <a:ea typeface="Arial"/>
                <a:cs typeface="Arial"/>
              </a:defRPr>
            </a:pPr>
            <a:endParaRPr lang="en-US"/>
          </a:p>
        </c:txPr>
        <c:crossAx val="135946240"/>
        <c:crosses val="autoZero"/>
        <c:crossBetween val="midCat"/>
        <c:majorUnit val="300"/>
        <c:minorUnit val="300"/>
      </c:valAx>
      <c:spPr>
        <a:solidFill>
          <a:schemeClr val="bg1"/>
        </a:solidFill>
        <a:ln w="26958">
          <a:noFill/>
        </a:ln>
      </c:spPr>
    </c:plotArea>
    <c:legend>
      <c:legendPos val="b"/>
      <c:layout>
        <c:manualLayout>
          <c:xMode val="edge"/>
          <c:yMode val="edge"/>
          <c:x val="0.24085191483108698"/>
          <c:y val="0.91301718975268942"/>
          <c:w val="0.57402912621359226"/>
          <c:h val="6.726457399103139E-2"/>
        </c:manualLayout>
      </c:layout>
      <c:overlay val="0"/>
      <c:spPr>
        <a:noFill/>
        <a:ln w="13479">
          <a:solidFill>
            <a:schemeClr val="tx1"/>
          </a:solidFill>
          <a:prstDash val="solid"/>
        </a:ln>
      </c:spPr>
      <c:txPr>
        <a:bodyPr/>
        <a:lstStyle/>
        <a:p>
          <a:pPr>
            <a:defRPr sz="1600" b="1" i="0" u="none" strike="noStrike" baseline="0">
              <a:solidFill>
                <a:schemeClr val="tx1"/>
              </a:solidFill>
              <a:latin typeface="Calibri" panose="020F0502020204030204" pitchFamily="34" charset="0"/>
              <a:ea typeface="Arial"/>
              <a:cs typeface="Arial"/>
            </a:defRPr>
          </a:pPr>
          <a:endParaRPr lang="en-US"/>
        </a:p>
      </c:txPr>
    </c:legend>
    <c:plotVisOnly val="1"/>
    <c:dispBlanksAs val="gap"/>
    <c:showDLblsOverMax val="0"/>
  </c:chart>
  <c:spPr>
    <a:solidFill>
      <a:schemeClr val="bg1"/>
    </a:solidFill>
    <a:ln>
      <a:noFill/>
    </a:ln>
  </c:spPr>
  <c:txPr>
    <a:bodyPr/>
    <a:lstStyle/>
    <a:p>
      <a:pPr>
        <a:defRPr sz="1963" b="1" i="0" u="none" strike="noStrike" baseline="0">
          <a:solidFill>
            <a:schemeClr val="tx1"/>
          </a:solidFill>
          <a:latin typeface="Times New Roman"/>
          <a:ea typeface="Times New Roman"/>
          <a:cs typeface="Times New Roman"/>
        </a:defRPr>
      </a:pPr>
      <a:endParaRPr lang="en-US"/>
    </a:p>
  </c:txPr>
  <c:externalData r:id="rId1">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732537842098768"/>
          <c:y val="6.0538116591928252E-2"/>
          <c:w val="0.8418911949320087"/>
          <c:h val="0.7152466367713004"/>
        </c:manualLayout>
      </c:layout>
      <c:lineChart>
        <c:grouping val="standard"/>
        <c:varyColors val="0"/>
        <c:ser>
          <c:idx val="0"/>
          <c:order val="0"/>
          <c:tx>
            <c:strRef>
              <c:f>Sheet1!$B$1</c:f>
              <c:strCache>
                <c:ptCount val="1"/>
                <c:pt idx="0">
                  <c:v>AI/AN</c:v>
                </c:pt>
              </c:strCache>
            </c:strRef>
          </c:tx>
          <c:spPr>
            <a:ln w="50800">
              <a:solidFill>
                <a:srgbClr val="2746A5"/>
              </a:solidFill>
              <a:prstDash val="solid"/>
            </a:ln>
          </c:spPr>
          <c:marker>
            <c:symbol val="circle"/>
            <c:size val="8"/>
            <c:spPr>
              <a:noFill/>
              <a:ln>
                <a:solidFill>
                  <a:srgbClr val="2746A5"/>
                </a:solidFill>
                <a:prstDash val="solid"/>
              </a:ln>
            </c:spPr>
          </c:marker>
          <c:cat>
            <c:numRef>
              <c:f>Sheet1!$A$2:$A$11</c:f>
              <c:numCache>
                <c:formatCode>General</c:formatCode>
                <c:ptCount val="10"/>
                <c:pt idx="0">
                  <c:v>2011</c:v>
                </c:pt>
                <c:pt idx="1">
                  <c:v>2012</c:v>
                </c:pt>
                <c:pt idx="2">
                  <c:v>2013</c:v>
                </c:pt>
                <c:pt idx="3">
                  <c:v>2014</c:v>
                </c:pt>
                <c:pt idx="4">
                  <c:v>2015</c:v>
                </c:pt>
                <c:pt idx="5">
                  <c:v>2016</c:v>
                </c:pt>
                <c:pt idx="6">
                  <c:v>2017</c:v>
                </c:pt>
                <c:pt idx="7">
                  <c:v>2018</c:v>
                </c:pt>
                <c:pt idx="8">
                  <c:v>2019</c:v>
                </c:pt>
                <c:pt idx="9">
                  <c:v>2020</c:v>
                </c:pt>
              </c:numCache>
            </c:numRef>
          </c:cat>
          <c:val>
            <c:numRef>
              <c:f>Sheet1!$B$2:$B$11</c:f>
              <c:numCache>
                <c:formatCode>0.0</c:formatCode>
                <c:ptCount val="10"/>
                <c:pt idx="0">
                  <c:v>154</c:v>
                </c:pt>
                <c:pt idx="1">
                  <c:v>178.6</c:v>
                </c:pt>
                <c:pt idx="2">
                  <c:v>173.9</c:v>
                </c:pt>
                <c:pt idx="3">
                  <c:v>219.4</c:v>
                </c:pt>
                <c:pt idx="4">
                  <c:v>218.2</c:v>
                </c:pt>
                <c:pt idx="5">
                  <c:v>202.9</c:v>
                </c:pt>
                <c:pt idx="6">
                  <c:v>222.5</c:v>
                </c:pt>
                <c:pt idx="7">
                  <c:v>224</c:v>
                </c:pt>
                <c:pt idx="8">
                  <c:v>216.1</c:v>
                </c:pt>
                <c:pt idx="9">
                  <c:v>154</c:v>
                </c:pt>
              </c:numCache>
            </c:numRef>
          </c:val>
          <c:smooth val="0"/>
          <c:extLst>
            <c:ext xmlns:c16="http://schemas.microsoft.com/office/drawing/2014/chart" uri="{C3380CC4-5D6E-409C-BE32-E72D297353CC}">
              <c16:uniqueId val="{00000000-38A6-402A-BD0F-E764E3277C80}"/>
            </c:ext>
          </c:extLst>
        </c:ser>
        <c:ser>
          <c:idx val="1"/>
          <c:order val="1"/>
          <c:tx>
            <c:strRef>
              <c:f>Sheet1!$C$1</c:f>
              <c:strCache>
                <c:ptCount val="1"/>
                <c:pt idx="0">
                  <c:v>A/PI</c:v>
                </c:pt>
              </c:strCache>
            </c:strRef>
          </c:tx>
          <c:spPr>
            <a:ln w="50800">
              <a:solidFill>
                <a:srgbClr val="4F544F"/>
              </a:solidFill>
              <a:prstDash val="solid"/>
            </a:ln>
          </c:spPr>
          <c:marker>
            <c:symbol val="diamond"/>
            <c:size val="8"/>
            <c:spPr>
              <a:solidFill>
                <a:srgbClr val="4F544F"/>
              </a:solidFill>
              <a:ln>
                <a:solidFill>
                  <a:srgbClr val="4F544F"/>
                </a:solidFill>
                <a:prstDash val="solid"/>
              </a:ln>
            </c:spPr>
          </c:marker>
          <c:cat>
            <c:numRef>
              <c:f>Sheet1!$A$2:$A$11</c:f>
              <c:numCache>
                <c:formatCode>General</c:formatCode>
                <c:ptCount val="10"/>
                <c:pt idx="0">
                  <c:v>2011</c:v>
                </c:pt>
                <c:pt idx="1">
                  <c:v>2012</c:v>
                </c:pt>
                <c:pt idx="2">
                  <c:v>2013</c:v>
                </c:pt>
                <c:pt idx="3">
                  <c:v>2014</c:v>
                </c:pt>
                <c:pt idx="4">
                  <c:v>2015</c:v>
                </c:pt>
                <c:pt idx="5">
                  <c:v>2016</c:v>
                </c:pt>
                <c:pt idx="6">
                  <c:v>2017</c:v>
                </c:pt>
                <c:pt idx="7">
                  <c:v>2018</c:v>
                </c:pt>
                <c:pt idx="8">
                  <c:v>2019</c:v>
                </c:pt>
                <c:pt idx="9">
                  <c:v>2020</c:v>
                </c:pt>
              </c:numCache>
            </c:numRef>
          </c:cat>
          <c:val>
            <c:numRef>
              <c:f>Sheet1!$C$2:$C$11</c:f>
              <c:numCache>
                <c:formatCode>0.0</c:formatCode>
                <c:ptCount val="10"/>
                <c:pt idx="0">
                  <c:v>68.900000000000006</c:v>
                </c:pt>
                <c:pt idx="1">
                  <c:v>73.5</c:v>
                </c:pt>
                <c:pt idx="2">
                  <c:v>77</c:v>
                </c:pt>
                <c:pt idx="3">
                  <c:v>84.6</c:v>
                </c:pt>
                <c:pt idx="4">
                  <c:v>93.8</c:v>
                </c:pt>
                <c:pt idx="5">
                  <c:v>104.6</c:v>
                </c:pt>
                <c:pt idx="6">
                  <c:v>127.7</c:v>
                </c:pt>
                <c:pt idx="7">
                  <c:v>136.9</c:v>
                </c:pt>
                <c:pt idx="8">
                  <c:v>142</c:v>
                </c:pt>
                <c:pt idx="9">
                  <c:v>78</c:v>
                </c:pt>
              </c:numCache>
            </c:numRef>
          </c:val>
          <c:smooth val="0"/>
          <c:extLst>
            <c:ext xmlns:c16="http://schemas.microsoft.com/office/drawing/2014/chart" uri="{C3380CC4-5D6E-409C-BE32-E72D297353CC}">
              <c16:uniqueId val="{00000001-38A6-402A-BD0F-E764E3277C80}"/>
            </c:ext>
          </c:extLst>
        </c:ser>
        <c:ser>
          <c:idx val="5"/>
          <c:order val="2"/>
          <c:tx>
            <c:strRef>
              <c:f>Sheet1!$D$1</c:f>
              <c:strCache>
                <c:ptCount val="1"/>
                <c:pt idx="0">
                  <c:v>Black</c:v>
                </c:pt>
              </c:strCache>
            </c:strRef>
          </c:tx>
          <c:spPr>
            <a:ln w="50800">
              <a:solidFill>
                <a:srgbClr val="7C0B5B"/>
              </a:solidFill>
              <a:prstDash val="solid"/>
            </a:ln>
          </c:spPr>
          <c:marker>
            <c:symbol val="square"/>
            <c:size val="8"/>
            <c:spPr>
              <a:noFill/>
              <a:ln>
                <a:solidFill>
                  <a:srgbClr val="7C0B5B"/>
                </a:solidFill>
                <a:prstDash val="solid"/>
              </a:ln>
            </c:spPr>
          </c:marker>
          <c:cat>
            <c:numRef>
              <c:f>Sheet1!$A$2:$A$11</c:f>
              <c:numCache>
                <c:formatCode>General</c:formatCode>
                <c:ptCount val="10"/>
                <c:pt idx="0">
                  <c:v>2011</c:v>
                </c:pt>
                <c:pt idx="1">
                  <c:v>2012</c:v>
                </c:pt>
                <c:pt idx="2">
                  <c:v>2013</c:v>
                </c:pt>
                <c:pt idx="3">
                  <c:v>2014</c:v>
                </c:pt>
                <c:pt idx="4">
                  <c:v>2015</c:v>
                </c:pt>
                <c:pt idx="5">
                  <c:v>2016</c:v>
                </c:pt>
                <c:pt idx="6">
                  <c:v>2017</c:v>
                </c:pt>
                <c:pt idx="7">
                  <c:v>2018</c:v>
                </c:pt>
                <c:pt idx="8">
                  <c:v>2019</c:v>
                </c:pt>
                <c:pt idx="9">
                  <c:v>2020</c:v>
                </c:pt>
              </c:numCache>
            </c:numRef>
          </c:cat>
          <c:val>
            <c:numRef>
              <c:f>Sheet1!$D$2:$D$11</c:f>
              <c:numCache>
                <c:formatCode>0.0</c:formatCode>
                <c:ptCount val="10"/>
                <c:pt idx="0">
                  <c:v>759.4</c:v>
                </c:pt>
                <c:pt idx="1">
                  <c:v>709.9</c:v>
                </c:pt>
                <c:pt idx="2">
                  <c:v>674.8</c:v>
                </c:pt>
                <c:pt idx="3">
                  <c:v>691.5</c:v>
                </c:pt>
                <c:pt idx="4">
                  <c:v>703.1</c:v>
                </c:pt>
                <c:pt idx="5">
                  <c:v>720.5</c:v>
                </c:pt>
                <c:pt idx="6">
                  <c:v>820.1</c:v>
                </c:pt>
                <c:pt idx="7">
                  <c:v>857.1</c:v>
                </c:pt>
                <c:pt idx="8">
                  <c:v>857.7</c:v>
                </c:pt>
                <c:pt idx="9">
                  <c:v>570.9</c:v>
                </c:pt>
              </c:numCache>
            </c:numRef>
          </c:val>
          <c:smooth val="0"/>
          <c:extLst>
            <c:ext xmlns:c16="http://schemas.microsoft.com/office/drawing/2014/chart" uri="{C3380CC4-5D6E-409C-BE32-E72D297353CC}">
              <c16:uniqueId val="{00000002-38A6-402A-BD0F-E764E3277C80}"/>
            </c:ext>
          </c:extLst>
        </c:ser>
        <c:ser>
          <c:idx val="2"/>
          <c:order val="3"/>
          <c:tx>
            <c:strRef>
              <c:f>Sheet1!$E$1</c:f>
              <c:strCache>
                <c:ptCount val="1"/>
                <c:pt idx="0">
                  <c:v>Hispanic</c:v>
                </c:pt>
              </c:strCache>
            </c:strRef>
          </c:tx>
          <c:spPr>
            <a:ln w="50800">
              <a:solidFill>
                <a:srgbClr val="078807"/>
              </a:solidFill>
              <a:prstDash val="solid"/>
            </a:ln>
          </c:spPr>
          <c:marker>
            <c:symbol val="triangle"/>
            <c:size val="8"/>
            <c:spPr>
              <a:noFill/>
              <a:ln>
                <a:solidFill>
                  <a:srgbClr val="078807"/>
                </a:solidFill>
                <a:prstDash val="solid"/>
              </a:ln>
            </c:spPr>
          </c:marker>
          <c:cat>
            <c:numRef>
              <c:f>Sheet1!$A$2:$A$11</c:f>
              <c:numCache>
                <c:formatCode>General</c:formatCode>
                <c:ptCount val="10"/>
                <c:pt idx="0">
                  <c:v>2011</c:v>
                </c:pt>
                <c:pt idx="1">
                  <c:v>2012</c:v>
                </c:pt>
                <c:pt idx="2">
                  <c:v>2013</c:v>
                </c:pt>
                <c:pt idx="3">
                  <c:v>2014</c:v>
                </c:pt>
                <c:pt idx="4">
                  <c:v>2015</c:v>
                </c:pt>
                <c:pt idx="5">
                  <c:v>2016</c:v>
                </c:pt>
                <c:pt idx="6">
                  <c:v>2017</c:v>
                </c:pt>
                <c:pt idx="7">
                  <c:v>2018</c:v>
                </c:pt>
                <c:pt idx="8">
                  <c:v>2019</c:v>
                </c:pt>
                <c:pt idx="9">
                  <c:v>2020</c:v>
                </c:pt>
              </c:numCache>
            </c:numRef>
          </c:cat>
          <c:val>
            <c:numRef>
              <c:f>Sheet1!$E$2:$E$11</c:f>
              <c:numCache>
                <c:formatCode>0.0</c:formatCode>
                <c:ptCount val="10"/>
                <c:pt idx="0">
                  <c:v>195.2</c:v>
                </c:pt>
                <c:pt idx="1">
                  <c:v>214.3</c:v>
                </c:pt>
                <c:pt idx="2">
                  <c:v>218.4</c:v>
                </c:pt>
                <c:pt idx="3">
                  <c:v>220.8</c:v>
                </c:pt>
                <c:pt idx="4">
                  <c:v>214.4</c:v>
                </c:pt>
                <c:pt idx="5">
                  <c:v>217.8</c:v>
                </c:pt>
                <c:pt idx="6">
                  <c:v>242.7</c:v>
                </c:pt>
                <c:pt idx="7">
                  <c:v>252.9</c:v>
                </c:pt>
                <c:pt idx="8">
                  <c:v>250.7</c:v>
                </c:pt>
                <c:pt idx="9">
                  <c:v>140.1</c:v>
                </c:pt>
              </c:numCache>
            </c:numRef>
          </c:val>
          <c:smooth val="0"/>
          <c:extLst>
            <c:ext xmlns:c16="http://schemas.microsoft.com/office/drawing/2014/chart" uri="{C3380CC4-5D6E-409C-BE32-E72D297353CC}">
              <c16:uniqueId val="{00000003-38A6-402A-BD0F-E764E3277C80}"/>
            </c:ext>
          </c:extLst>
        </c:ser>
        <c:ser>
          <c:idx val="3"/>
          <c:order val="4"/>
          <c:tx>
            <c:strRef>
              <c:f>Sheet1!$F$1</c:f>
              <c:strCache>
                <c:ptCount val="1"/>
                <c:pt idx="0">
                  <c:v>White</c:v>
                </c:pt>
              </c:strCache>
            </c:strRef>
          </c:tx>
          <c:spPr>
            <a:ln w="50800">
              <a:solidFill>
                <a:srgbClr val="AA222F"/>
              </a:solidFill>
              <a:prstDash val="solid"/>
            </a:ln>
          </c:spPr>
          <c:marker>
            <c:symbol val="circle"/>
            <c:size val="8"/>
            <c:spPr>
              <a:solidFill>
                <a:srgbClr val="AA222F"/>
              </a:solidFill>
              <a:ln>
                <a:solidFill>
                  <a:srgbClr val="AA222F"/>
                </a:solidFill>
                <a:prstDash val="solid"/>
              </a:ln>
            </c:spPr>
          </c:marker>
          <c:cat>
            <c:numRef>
              <c:f>Sheet1!$A$2:$A$11</c:f>
              <c:numCache>
                <c:formatCode>General</c:formatCode>
                <c:ptCount val="10"/>
                <c:pt idx="0">
                  <c:v>2011</c:v>
                </c:pt>
                <c:pt idx="1">
                  <c:v>2012</c:v>
                </c:pt>
                <c:pt idx="2">
                  <c:v>2013</c:v>
                </c:pt>
                <c:pt idx="3">
                  <c:v>2014</c:v>
                </c:pt>
                <c:pt idx="4">
                  <c:v>2015</c:v>
                </c:pt>
                <c:pt idx="5">
                  <c:v>2016</c:v>
                </c:pt>
                <c:pt idx="6">
                  <c:v>2017</c:v>
                </c:pt>
                <c:pt idx="7">
                  <c:v>2018</c:v>
                </c:pt>
                <c:pt idx="8">
                  <c:v>2019</c:v>
                </c:pt>
                <c:pt idx="9">
                  <c:v>2020</c:v>
                </c:pt>
              </c:numCache>
            </c:numRef>
          </c:cat>
          <c:val>
            <c:numRef>
              <c:f>Sheet1!$F$2:$F$11</c:f>
              <c:numCache>
                <c:formatCode>0.0</c:formatCode>
                <c:ptCount val="10"/>
                <c:pt idx="0">
                  <c:v>112</c:v>
                </c:pt>
                <c:pt idx="1">
                  <c:v>125.3</c:v>
                </c:pt>
                <c:pt idx="2">
                  <c:v>130</c:v>
                </c:pt>
                <c:pt idx="3">
                  <c:v>147.4</c:v>
                </c:pt>
                <c:pt idx="4">
                  <c:v>182.2</c:v>
                </c:pt>
                <c:pt idx="5">
                  <c:v>181.7</c:v>
                </c:pt>
                <c:pt idx="6">
                  <c:v>207.5</c:v>
                </c:pt>
                <c:pt idx="7">
                  <c:v>215.7</c:v>
                </c:pt>
                <c:pt idx="8">
                  <c:v>214.2</c:v>
                </c:pt>
                <c:pt idx="9">
                  <c:v>127</c:v>
                </c:pt>
              </c:numCache>
            </c:numRef>
          </c:val>
          <c:smooth val="0"/>
          <c:extLst>
            <c:ext xmlns:c16="http://schemas.microsoft.com/office/drawing/2014/chart" uri="{C3380CC4-5D6E-409C-BE32-E72D297353CC}">
              <c16:uniqueId val="{00000004-38A6-402A-BD0F-E764E3277C80}"/>
            </c:ext>
          </c:extLst>
        </c:ser>
        <c:dLbls>
          <c:showLegendKey val="0"/>
          <c:showVal val="0"/>
          <c:showCatName val="0"/>
          <c:showSerName val="0"/>
          <c:showPercent val="0"/>
          <c:showBubbleSize val="0"/>
        </c:dLbls>
        <c:marker val="1"/>
        <c:smooth val="0"/>
        <c:axId val="136093696"/>
        <c:axId val="136096000"/>
      </c:lineChart>
      <c:catAx>
        <c:axId val="136093696"/>
        <c:scaling>
          <c:orientation val="minMax"/>
        </c:scaling>
        <c:delete val="0"/>
        <c:axPos val="b"/>
        <c:title>
          <c:tx>
            <c:rich>
              <a:bodyPr/>
              <a:lstStyle/>
              <a:p>
                <a:pPr>
                  <a:defRPr sz="1400" b="1" i="0" u="none" strike="noStrike" baseline="0">
                    <a:solidFill>
                      <a:schemeClr val="tx1"/>
                    </a:solidFill>
                    <a:latin typeface="Calibri" panose="020F0502020204030204" pitchFamily="34" charset="0"/>
                    <a:ea typeface="Arial"/>
                    <a:cs typeface="Arial"/>
                  </a:defRPr>
                </a:pPr>
                <a:r>
                  <a:rPr lang="en-US" sz="1400">
                    <a:latin typeface="Calibri" panose="020F0502020204030204" pitchFamily="34" charset="0"/>
                  </a:rPr>
                  <a:t>Year</a:t>
                </a:r>
              </a:p>
            </c:rich>
          </c:tx>
          <c:layout>
            <c:manualLayout>
              <c:xMode val="edge"/>
              <c:yMode val="edge"/>
              <c:x val="0.52548543689320393"/>
              <c:y val="0.84977578475336324"/>
            </c:manualLayout>
          </c:layout>
          <c:overlay val="0"/>
          <c:spPr>
            <a:noFill/>
            <a:ln w="26958">
              <a:noFill/>
            </a:ln>
          </c:spPr>
        </c:title>
        <c:numFmt formatCode="General" sourceLinked="1"/>
        <c:majorTickMark val="out"/>
        <c:minorTickMark val="none"/>
        <c:tickLblPos val="nextTo"/>
        <c:spPr>
          <a:ln w="13479">
            <a:solidFill>
              <a:schemeClr val="tx1"/>
            </a:solidFill>
            <a:prstDash val="solid"/>
          </a:ln>
        </c:spPr>
        <c:txPr>
          <a:bodyPr rot="0" vert="horz"/>
          <a:lstStyle/>
          <a:p>
            <a:pPr>
              <a:defRPr sz="1400" b="1" i="0" u="none" strike="noStrike" baseline="0">
                <a:solidFill>
                  <a:schemeClr val="tx1"/>
                </a:solidFill>
                <a:latin typeface="Calibri" panose="020F0502020204030204" pitchFamily="34" charset="0"/>
                <a:ea typeface="Arial"/>
                <a:cs typeface="Arial"/>
              </a:defRPr>
            </a:pPr>
            <a:endParaRPr lang="en-US"/>
          </a:p>
        </c:txPr>
        <c:crossAx val="136096000"/>
        <c:crosses val="autoZero"/>
        <c:auto val="1"/>
        <c:lblAlgn val="ctr"/>
        <c:lblOffset val="30"/>
        <c:tickLblSkip val="1"/>
        <c:tickMarkSkip val="1"/>
        <c:noMultiLvlLbl val="0"/>
      </c:catAx>
      <c:valAx>
        <c:axId val="136096000"/>
        <c:scaling>
          <c:orientation val="minMax"/>
          <c:max val="900"/>
          <c:min val="0"/>
        </c:scaling>
        <c:delete val="0"/>
        <c:axPos val="l"/>
        <c:majorGridlines>
          <c:spPr>
            <a:ln w="9525">
              <a:solidFill>
                <a:schemeClr val="bg1">
                  <a:lumMod val="85000"/>
                </a:schemeClr>
              </a:solidFill>
              <a:prstDash val="sysDash"/>
            </a:ln>
          </c:spPr>
        </c:majorGridlines>
        <c:title>
          <c:tx>
            <c:rich>
              <a:bodyPr/>
              <a:lstStyle/>
              <a:p>
                <a:pPr>
                  <a:defRPr sz="1600" b="1" i="0" u="none" strike="noStrike" baseline="0">
                    <a:solidFill>
                      <a:schemeClr val="tx1"/>
                    </a:solidFill>
                    <a:latin typeface="Calibri" panose="020F0502020204030204" pitchFamily="34" charset="0"/>
                    <a:ea typeface="Arial"/>
                    <a:cs typeface="Arial"/>
                  </a:defRPr>
                </a:pPr>
                <a:r>
                  <a:rPr lang="en-US" sz="1600">
                    <a:latin typeface="Calibri" panose="020F0502020204030204" pitchFamily="34" charset="0"/>
                  </a:rPr>
                  <a:t>Rate per 100,000 population</a:t>
                </a:r>
              </a:p>
            </c:rich>
          </c:tx>
          <c:layout>
            <c:manualLayout>
              <c:xMode val="edge"/>
              <c:yMode val="edge"/>
              <c:x val="6.9704327164338518E-3"/>
              <c:y val="0.15913607630032162"/>
            </c:manualLayout>
          </c:layout>
          <c:overlay val="0"/>
          <c:spPr>
            <a:noFill/>
            <a:ln w="26958">
              <a:noFill/>
            </a:ln>
          </c:spPr>
        </c:title>
        <c:numFmt formatCode="#,##0" sourceLinked="0"/>
        <c:majorTickMark val="out"/>
        <c:minorTickMark val="none"/>
        <c:tickLblPos val="nextTo"/>
        <c:spPr>
          <a:ln w="13479">
            <a:solidFill>
              <a:schemeClr val="tx1"/>
            </a:solidFill>
            <a:prstDash val="solid"/>
          </a:ln>
        </c:spPr>
        <c:txPr>
          <a:bodyPr rot="0" vert="horz"/>
          <a:lstStyle/>
          <a:p>
            <a:pPr>
              <a:defRPr sz="1600" b="1" i="0" u="none" strike="noStrike" baseline="0">
                <a:solidFill>
                  <a:schemeClr val="tx1"/>
                </a:solidFill>
                <a:latin typeface="Calibri" panose="020F0502020204030204" pitchFamily="34" charset="0"/>
                <a:ea typeface="Arial"/>
                <a:cs typeface="Arial"/>
              </a:defRPr>
            </a:pPr>
            <a:endParaRPr lang="en-US"/>
          </a:p>
        </c:txPr>
        <c:crossAx val="136093696"/>
        <c:crosses val="autoZero"/>
        <c:crossBetween val="midCat"/>
        <c:majorUnit val="300"/>
        <c:minorUnit val="300"/>
      </c:valAx>
      <c:spPr>
        <a:solidFill>
          <a:schemeClr val="bg1"/>
        </a:solidFill>
        <a:ln w="26958">
          <a:noFill/>
        </a:ln>
      </c:spPr>
    </c:plotArea>
    <c:legend>
      <c:legendPos val="b"/>
      <c:layout>
        <c:manualLayout>
          <c:xMode val="edge"/>
          <c:yMode val="edge"/>
          <c:x val="0.24085191483108698"/>
          <c:y val="0.91301718975268942"/>
          <c:w val="0.57402912621359226"/>
          <c:h val="6.726457399103139E-2"/>
        </c:manualLayout>
      </c:layout>
      <c:overlay val="0"/>
      <c:spPr>
        <a:noFill/>
        <a:ln w="13479">
          <a:solidFill>
            <a:schemeClr val="tx1"/>
          </a:solidFill>
          <a:prstDash val="solid"/>
        </a:ln>
      </c:spPr>
      <c:txPr>
        <a:bodyPr/>
        <a:lstStyle/>
        <a:p>
          <a:pPr>
            <a:defRPr sz="1600" b="1" i="0" u="none" strike="noStrike" baseline="0">
              <a:solidFill>
                <a:schemeClr val="tx1"/>
              </a:solidFill>
              <a:latin typeface="Calibri" panose="020F0502020204030204" pitchFamily="34" charset="0"/>
              <a:ea typeface="Arial"/>
              <a:cs typeface="Arial"/>
            </a:defRPr>
          </a:pPr>
          <a:endParaRPr lang="en-US"/>
        </a:p>
      </c:txPr>
    </c:legend>
    <c:plotVisOnly val="1"/>
    <c:dispBlanksAs val="gap"/>
    <c:showDLblsOverMax val="0"/>
  </c:chart>
  <c:spPr>
    <a:solidFill>
      <a:schemeClr val="bg1"/>
    </a:solidFill>
    <a:ln>
      <a:noFill/>
    </a:ln>
  </c:spPr>
  <c:txPr>
    <a:bodyPr/>
    <a:lstStyle/>
    <a:p>
      <a:pPr>
        <a:defRPr sz="1963" b="1" i="0" u="none" strike="noStrike" baseline="0">
          <a:solidFill>
            <a:schemeClr val="tx1"/>
          </a:solidFill>
          <a:latin typeface="Times New Roman"/>
          <a:ea typeface="Times New Roman"/>
          <a:cs typeface="Times New Roman"/>
        </a:defRPr>
      </a:pPr>
      <a:endParaRPr lang="en-US"/>
    </a:p>
  </c:txPr>
  <c:externalData r:id="rId1">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4752087377187086E-2"/>
          <c:y val="6.798245614035088E-2"/>
          <c:w val="0.88792116929830567"/>
          <c:h val="0.75046175322267539"/>
        </c:manualLayout>
      </c:layout>
      <c:barChart>
        <c:barDir val="col"/>
        <c:grouping val="clustered"/>
        <c:varyColors val="0"/>
        <c:ser>
          <c:idx val="0"/>
          <c:order val="0"/>
          <c:tx>
            <c:strRef>
              <c:f>Sheet1!$B$1</c:f>
              <c:strCache>
                <c:ptCount val="1"/>
                <c:pt idx="0">
                  <c:v>15–19</c:v>
                </c:pt>
              </c:strCache>
            </c:strRef>
          </c:tx>
          <c:spPr>
            <a:solidFill>
              <a:srgbClr val="969696"/>
            </a:solidFill>
            <a:ln w="13409">
              <a:solidFill>
                <a:srgbClr val="969696"/>
              </a:solidFill>
              <a:prstDash val="solid"/>
            </a:ln>
          </c:spPr>
          <c:invertIfNegative val="0"/>
          <c:dLbls>
            <c:spPr>
              <a:noFill/>
              <a:ln>
                <a:noFill/>
              </a:ln>
              <a:effectLst/>
            </c:spPr>
            <c:txPr>
              <a:bodyPr/>
              <a:lstStyle/>
              <a:p>
                <a:pPr>
                  <a:defRPr sz="1400" b="0">
                    <a:latin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Kaiser
Northern California*</c:v>
                </c:pt>
                <c:pt idx="1">
                  <c:v>Family Planning 
Title X Clinics</c:v>
                </c:pt>
                <c:pt idx="2">
                  <c:v>Family Planning Clinics
served by Quest</c:v>
                </c:pt>
              </c:strCache>
            </c:strRef>
          </c:cat>
          <c:val>
            <c:numRef>
              <c:f>Sheet1!$B$2:$B$4</c:f>
              <c:numCache>
                <c:formatCode>0.0</c:formatCode>
                <c:ptCount val="3"/>
                <c:pt idx="0">
                  <c:v>7.3</c:v>
                </c:pt>
                <c:pt idx="1">
                  <c:v>10.3</c:v>
                </c:pt>
                <c:pt idx="2">
                  <c:v>9</c:v>
                </c:pt>
              </c:numCache>
            </c:numRef>
          </c:val>
          <c:extLst>
            <c:ext xmlns:c16="http://schemas.microsoft.com/office/drawing/2014/chart" uri="{C3380CC4-5D6E-409C-BE32-E72D297353CC}">
              <c16:uniqueId val="{00000000-D035-45D9-978F-EB1D6FD14CCD}"/>
            </c:ext>
          </c:extLst>
        </c:ser>
        <c:ser>
          <c:idx val="1"/>
          <c:order val="1"/>
          <c:tx>
            <c:strRef>
              <c:f>Sheet1!$C$1</c:f>
              <c:strCache>
                <c:ptCount val="1"/>
                <c:pt idx="0">
                  <c:v>20–24</c:v>
                </c:pt>
              </c:strCache>
            </c:strRef>
          </c:tx>
          <c:spPr>
            <a:solidFill>
              <a:srgbClr val="0000FF"/>
            </a:solidFill>
            <a:ln w="13409">
              <a:solidFill>
                <a:srgbClr val="0000FF"/>
              </a:solidFill>
              <a:prstDash val="solid"/>
            </a:ln>
          </c:spPr>
          <c:invertIfNegative val="0"/>
          <c:dLbls>
            <c:spPr>
              <a:noFill/>
              <a:ln>
                <a:noFill/>
              </a:ln>
              <a:effectLst/>
            </c:spPr>
            <c:txPr>
              <a:bodyPr/>
              <a:lstStyle/>
              <a:p>
                <a:pPr>
                  <a:defRPr sz="1400" b="0">
                    <a:latin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Kaiser
Northern California*</c:v>
                </c:pt>
                <c:pt idx="1">
                  <c:v>Family Planning 
Title X Clinics</c:v>
                </c:pt>
                <c:pt idx="2">
                  <c:v>Family Planning Clinics
served by Quest</c:v>
                </c:pt>
              </c:strCache>
            </c:strRef>
          </c:cat>
          <c:val>
            <c:numRef>
              <c:f>Sheet1!$C$2:$C$4</c:f>
              <c:numCache>
                <c:formatCode>0.0</c:formatCode>
                <c:ptCount val="3"/>
                <c:pt idx="0">
                  <c:v>5.8</c:v>
                </c:pt>
                <c:pt idx="1">
                  <c:v>6.7</c:v>
                </c:pt>
                <c:pt idx="2">
                  <c:v>8.3000000000000007</c:v>
                </c:pt>
              </c:numCache>
            </c:numRef>
          </c:val>
          <c:extLst>
            <c:ext xmlns:c16="http://schemas.microsoft.com/office/drawing/2014/chart" uri="{C3380CC4-5D6E-409C-BE32-E72D297353CC}">
              <c16:uniqueId val="{00000001-D035-45D9-978F-EB1D6FD14CCD}"/>
            </c:ext>
          </c:extLst>
        </c:ser>
        <c:ser>
          <c:idx val="2"/>
          <c:order val="2"/>
          <c:tx>
            <c:strRef>
              <c:f>Sheet1!$D$1</c:f>
              <c:strCache>
                <c:ptCount val="1"/>
                <c:pt idx="0">
                  <c:v>25+</c:v>
                </c:pt>
              </c:strCache>
            </c:strRef>
          </c:tx>
          <c:spPr>
            <a:solidFill>
              <a:srgbClr val="8E4585"/>
            </a:solidFill>
          </c:spPr>
          <c:invertIfNegative val="0"/>
          <c:dLbls>
            <c:numFmt formatCode="#,##0.0" sourceLinked="0"/>
            <c:spPr>
              <a:noFill/>
              <a:ln>
                <a:noFill/>
              </a:ln>
              <a:effectLst/>
            </c:spPr>
            <c:txPr>
              <a:bodyPr/>
              <a:lstStyle/>
              <a:p>
                <a:pPr>
                  <a:defRPr sz="1400" b="0">
                    <a:latin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Kaiser
Northern California*</c:v>
                </c:pt>
                <c:pt idx="1">
                  <c:v>Family Planning 
Title X Clinics</c:v>
                </c:pt>
                <c:pt idx="2">
                  <c:v>Family Planning Clinics
served by Quest</c:v>
                </c:pt>
              </c:strCache>
            </c:strRef>
          </c:cat>
          <c:val>
            <c:numRef>
              <c:f>Sheet1!$D$2:$D$4</c:f>
              <c:numCache>
                <c:formatCode>0.0</c:formatCode>
                <c:ptCount val="3"/>
                <c:pt idx="0">
                  <c:v>2.4</c:v>
                </c:pt>
                <c:pt idx="1">
                  <c:v>2.2000000000000002</c:v>
                </c:pt>
                <c:pt idx="2">
                  <c:v>3.6</c:v>
                </c:pt>
              </c:numCache>
            </c:numRef>
          </c:val>
          <c:extLst>
            <c:ext xmlns:c16="http://schemas.microsoft.com/office/drawing/2014/chart" uri="{C3380CC4-5D6E-409C-BE32-E72D297353CC}">
              <c16:uniqueId val="{00000002-D035-45D9-978F-EB1D6FD14CCD}"/>
            </c:ext>
          </c:extLst>
        </c:ser>
        <c:dLbls>
          <c:showLegendKey val="0"/>
          <c:showVal val="1"/>
          <c:showCatName val="0"/>
          <c:showSerName val="0"/>
          <c:showPercent val="0"/>
          <c:showBubbleSize val="0"/>
        </c:dLbls>
        <c:gapWidth val="75"/>
        <c:axId val="92755840"/>
        <c:axId val="92771840"/>
      </c:barChart>
      <c:catAx>
        <c:axId val="92755840"/>
        <c:scaling>
          <c:orientation val="minMax"/>
        </c:scaling>
        <c:delete val="0"/>
        <c:axPos val="b"/>
        <c:numFmt formatCode="General" sourceLinked="1"/>
        <c:majorTickMark val="out"/>
        <c:minorTickMark val="none"/>
        <c:tickLblPos val="nextTo"/>
        <c:spPr>
          <a:ln w="3352">
            <a:solidFill>
              <a:schemeClr val="tx1"/>
            </a:solidFill>
            <a:prstDash val="solid"/>
          </a:ln>
        </c:spPr>
        <c:txPr>
          <a:bodyPr rot="0" vert="horz"/>
          <a:lstStyle/>
          <a:p>
            <a:pPr>
              <a:defRPr sz="1400" b="1" i="0" u="none" strike="noStrike" baseline="0">
                <a:solidFill>
                  <a:schemeClr val="tx1"/>
                </a:solidFill>
                <a:latin typeface="Calibri" panose="020F0502020204030204" pitchFamily="34" charset="0"/>
                <a:ea typeface="Arial"/>
                <a:cs typeface="Arial"/>
              </a:defRPr>
            </a:pPr>
            <a:endParaRPr lang="en-US"/>
          </a:p>
        </c:txPr>
        <c:crossAx val="92771840"/>
        <c:crosses val="autoZero"/>
        <c:auto val="1"/>
        <c:lblAlgn val="ctr"/>
        <c:lblOffset val="0"/>
        <c:tickLblSkip val="1"/>
        <c:tickMarkSkip val="1"/>
        <c:noMultiLvlLbl val="0"/>
      </c:catAx>
      <c:valAx>
        <c:axId val="92771840"/>
        <c:scaling>
          <c:orientation val="minMax"/>
          <c:max val="12"/>
          <c:min val="0"/>
        </c:scaling>
        <c:delete val="0"/>
        <c:axPos val="l"/>
        <c:majorGridlines>
          <c:spPr>
            <a:ln w="13409">
              <a:solidFill>
                <a:srgbClr val="C0C0C0"/>
              </a:solidFill>
              <a:prstDash val="sysDash"/>
            </a:ln>
          </c:spPr>
        </c:majorGridlines>
        <c:title>
          <c:tx>
            <c:rich>
              <a:bodyPr rot="-5400000" vert="horz"/>
              <a:lstStyle/>
              <a:p>
                <a:pPr>
                  <a:defRPr sz="1600" b="1" i="0" u="none" strike="noStrike" baseline="0">
                    <a:solidFill>
                      <a:schemeClr val="tx1"/>
                    </a:solidFill>
                    <a:latin typeface="Calibri" panose="020F0502020204030204" pitchFamily="34" charset="0"/>
                    <a:ea typeface="Arial"/>
                    <a:cs typeface="Arial"/>
                  </a:defRPr>
                </a:pPr>
                <a:r>
                  <a:rPr lang="en-US" sz="1600">
                    <a:latin typeface="Calibri" panose="020F0502020204030204" pitchFamily="34" charset="0"/>
                  </a:rPr>
                  <a:t>Percent Positive</a:t>
                </a:r>
              </a:p>
            </c:rich>
          </c:tx>
          <c:layout>
            <c:manualLayout>
              <c:xMode val="edge"/>
              <c:yMode val="edge"/>
              <c:x val="2.7814383694418032E-2"/>
              <c:y val="0.28093266735009925"/>
            </c:manualLayout>
          </c:layout>
          <c:overlay val="0"/>
          <c:spPr>
            <a:noFill/>
            <a:ln w="26818">
              <a:noFill/>
            </a:ln>
          </c:spPr>
        </c:title>
        <c:numFmt formatCode="#,##0" sourceLinked="0"/>
        <c:majorTickMark val="out"/>
        <c:minorTickMark val="none"/>
        <c:tickLblPos val="nextTo"/>
        <c:spPr>
          <a:ln w="3352">
            <a:solidFill>
              <a:schemeClr val="tx1"/>
            </a:solidFill>
            <a:prstDash val="solid"/>
          </a:ln>
        </c:spPr>
        <c:txPr>
          <a:bodyPr rot="0" vert="horz"/>
          <a:lstStyle/>
          <a:p>
            <a:pPr>
              <a:defRPr sz="1600" b="1" i="0" u="none" strike="noStrike" baseline="0">
                <a:solidFill>
                  <a:schemeClr val="tx1"/>
                </a:solidFill>
                <a:latin typeface="Calibri" panose="020F0502020204030204" pitchFamily="34" charset="0"/>
                <a:ea typeface="Arial"/>
                <a:cs typeface="Arial"/>
              </a:defRPr>
            </a:pPr>
            <a:endParaRPr lang="en-US"/>
          </a:p>
        </c:txPr>
        <c:crossAx val="92755840"/>
        <c:crosses val="autoZero"/>
        <c:crossBetween val="between"/>
        <c:majorUnit val="2"/>
        <c:minorUnit val="2"/>
      </c:valAx>
      <c:spPr>
        <a:noFill/>
        <a:ln w="26818">
          <a:noFill/>
        </a:ln>
      </c:spPr>
    </c:plotArea>
    <c:legend>
      <c:legendPos val="r"/>
      <c:layout>
        <c:manualLayout>
          <c:xMode val="edge"/>
          <c:yMode val="edge"/>
          <c:x val="0.10458080903039983"/>
          <c:y val="9.0187784322930814E-2"/>
          <c:w val="0.28880569365240799"/>
          <c:h val="6.5789473684210523E-2"/>
        </c:manualLayout>
      </c:layout>
      <c:overlay val="0"/>
      <c:spPr>
        <a:noFill/>
        <a:ln w="3352">
          <a:solidFill>
            <a:schemeClr val="tx1"/>
          </a:solidFill>
          <a:prstDash val="solid"/>
        </a:ln>
      </c:spPr>
      <c:txPr>
        <a:bodyPr/>
        <a:lstStyle/>
        <a:p>
          <a:pPr>
            <a:defRPr sz="1800" b="0" i="0" u="none" strike="noStrike" baseline="0">
              <a:solidFill>
                <a:schemeClr val="tx1"/>
              </a:solidFill>
              <a:latin typeface="Calibri" panose="020F0502020204030204" pitchFamily="34" charset="0"/>
              <a:ea typeface="Arial"/>
              <a:cs typeface="Arial"/>
            </a:defRPr>
          </a:pPr>
          <a:endParaRPr lang="en-US"/>
        </a:p>
      </c:txPr>
    </c:legend>
    <c:plotVisOnly val="1"/>
    <c:dispBlanksAs val="gap"/>
    <c:showDLblsOverMax val="0"/>
  </c:chart>
  <c:spPr>
    <a:noFill/>
    <a:ln>
      <a:noFill/>
    </a:ln>
  </c:spPr>
  <c:txPr>
    <a:bodyPr/>
    <a:lstStyle/>
    <a:p>
      <a:pPr>
        <a:defRPr sz="1900" b="1" i="0" u="none" strike="noStrike" baseline="0">
          <a:solidFill>
            <a:schemeClr val="tx1"/>
          </a:solidFill>
          <a:latin typeface="Times New Roman"/>
          <a:ea typeface="Times New Roman"/>
          <a:cs typeface="Times New Roman"/>
        </a:defRPr>
      </a:pPr>
      <a:endParaRPr lang="en-US"/>
    </a:p>
  </c:txPr>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8014286646415165E-2"/>
          <c:y val="6.2411139739863009E-2"/>
          <c:w val="0.81527902931175766"/>
          <c:h val="0.78054298642533937"/>
        </c:manualLayout>
      </c:layout>
      <c:lineChart>
        <c:grouping val="standard"/>
        <c:varyColors val="0"/>
        <c:ser>
          <c:idx val="0"/>
          <c:order val="0"/>
          <c:tx>
            <c:strRef>
              <c:f>Sheet1!$B$1</c:f>
              <c:strCache>
                <c:ptCount val="1"/>
                <c:pt idx="0">
                  <c:v>FP Title X</c:v>
                </c:pt>
              </c:strCache>
            </c:strRef>
          </c:tx>
          <c:spPr>
            <a:ln w="50800">
              <a:solidFill>
                <a:srgbClr val="C44A07"/>
              </a:solidFill>
              <a:prstDash val="solid"/>
            </a:ln>
          </c:spPr>
          <c:marker>
            <c:symbol val="none"/>
          </c:marker>
          <c:cat>
            <c:numRef>
              <c:f>Sheet1!$A$2:$A$11</c:f>
              <c:numCache>
                <c:formatCode>General</c:formatCode>
                <c:ptCount val="10"/>
                <c:pt idx="0">
                  <c:v>2011</c:v>
                </c:pt>
                <c:pt idx="1">
                  <c:v>2012</c:v>
                </c:pt>
                <c:pt idx="2">
                  <c:v>2013</c:v>
                </c:pt>
                <c:pt idx="3">
                  <c:v>2014</c:v>
                </c:pt>
                <c:pt idx="4">
                  <c:v>2015</c:v>
                </c:pt>
                <c:pt idx="5">
                  <c:v>2016</c:v>
                </c:pt>
                <c:pt idx="6">
                  <c:v>2017</c:v>
                </c:pt>
                <c:pt idx="7">
                  <c:v>2018</c:v>
                </c:pt>
                <c:pt idx="8">
                  <c:v>2019</c:v>
                </c:pt>
                <c:pt idx="9">
                  <c:v>2020</c:v>
                </c:pt>
              </c:numCache>
            </c:numRef>
          </c:cat>
          <c:val>
            <c:numRef>
              <c:f>Sheet1!$B$2:$B$11</c:f>
              <c:numCache>
                <c:formatCode>0.0</c:formatCode>
                <c:ptCount val="10"/>
                <c:pt idx="0">
                  <c:v>4</c:v>
                </c:pt>
                <c:pt idx="1">
                  <c:v>3.8</c:v>
                </c:pt>
                <c:pt idx="2">
                  <c:v>3.8</c:v>
                </c:pt>
                <c:pt idx="3">
                  <c:v>4.2</c:v>
                </c:pt>
                <c:pt idx="4">
                  <c:v>5.9</c:v>
                </c:pt>
                <c:pt idx="5">
                  <c:v>6</c:v>
                </c:pt>
                <c:pt idx="6">
                  <c:v>6.5</c:v>
                </c:pt>
                <c:pt idx="7">
                  <c:v>5.8</c:v>
                </c:pt>
                <c:pt idx="8">
                  <c:v>6</c:v>
                </c:pt>
                <c:pt idx="9">
                  <c:v>3.9</c:v>
                </c:pt>
              </c:numCache>
            </c:numRef>
          </c:val>
          <c:smooth val="0"/>
          <c:extLst>
            <c:ext xmlns:c16="http://schemas.microsoft.com/office/drawing/2014/chart" uri="{C3380CC4-5D6E-409C-BE32-E72D297353CC}">
              <c16:uniqueId val="{00000000-BA53-4754-AD0C-3827DB21DABE}"/>
            </c:ext>
          </c:extLst>
        </c:ser>
        <c:ser>
          <c:idx val="1"/>
          <c:order val="1"/>
          <c:tx>
            <c:strRef>
              <c:f>Sheet1!$C$1</c:f>
              <c:strCache>
                <c:ptCount val="1"/>
                <c:pt idx="0">
                  <c:v>FP Quest</c:v>
                </c:pt>
              </c:strCache>
            </c:strRef>
          </c:tx>
          <c:spPr>
            <a:ln w="50800">
              <a:solidFill>
                <a:srgbClr val="068190"/>
              </a:solidFill>
              <a:prstDash val="solid"/>
            </a:ln>
          </c:spPr>
          <c:marker>
            <c:symbol val="none"/>
          </c:marker>
          <c:cat>
            <c:numRef>
              <c:f>Sheet1!$A$2:$A$11</c:f>
              <c:numCache>
                <c:formatCode>General</c:formatCode>
                <c:ptCount val="10"/>
                <c:pt idx="0">
                  <c:v>2011</c:v>
                </c:pt>
                <c:pt idx="1">
                  <c:v>2012</c:v>
                </c:pt>
                <c:pt idx="2">
                  <c:v>2013</c:v>
                </c:pt>
                <c:pt idx="3">
                  <c:v>2014</c:v>
                </c:pt>
                <c:pt idx="4">
                  <c:v>2015</c:v>
                </c:pt>
                <c:pt idx="5">
                  <c:v>2016</c:v>
                </c:pt>
                <c:pt idx="6">
                  <c:v>2017</c:v>
                </c:pt>
                <c:pt idx="7">
                  <c:v>2018</c:v>
                </c:pt>
                <c:pt idx="8">
                  <c:v>2019</c:v>
                </c:pt>
                <c:pt idx="9">
                  <c:v>2020</c:v>
                </c:pt>
              </c:numCache>
            </c:numRef>
          </c:cat>
          <c:val>
            <c:numRef>
              <c:f>Sheet1!$C$2:$C$11</c:f>
              <c:numCache>
                <c:formatCode>0.0</c:formatCode>
                <c:ptCount val="10"/>
                <c:pt idx="0">
                  <c:v>3.2</c:v>
                </c:pt>
                <c:pt idx="1">
                  <c:v>3.4</c:v>
                </c:pt>
                <c:pt idx="2">
                  <c:v>3.6</c:v>
                </c:pt>
                <c:pt idx="3">
                  <c:v>4.3</c:v>
                </c:pt>
                <c:pt idx="4">
                  <c:v>4.5999999999999996</c:v>
                </c:pt>
                <c:pt idx="5">
                  <c:v>6.1</c:v>
                </c:pt>
                <c:pt idx="6">
                  <c:v>6.7</c:v>
                </c:pt>
                <c:pt idx="7">
                  <c:v>7.4</c:v>
                </c:pt>
                <c:pt idx="8">
                  <c:v>7.2</c:v>
                </c:pt>
                <c:pt idx="9">
                  <c:v>8.1999999999999993</c:v>
                </c:pt>
              </c:numCache>
            </c:numRef>
          </c:val>
          <c:smooth val="0"/>
          <c:extLst>
            <c:ext xmlns:c16="http://schemas.microsoft.com/office/drawing/2014/chart" uri="{C3380CC4-5D6E-409C-BE32-E72D297353CC}">
              <c16:uniqueId val="{00000001-BA53-4754-AD0C-3827DB21DABE}"/>
            </c:ext>
          </c:extLst>
        </c:ser>
        <c:ser>
          <c:idx val="2"/>
          <c:order val="2"/>
          <c:tx>
            <c:strRef>
              <c:f>Sheet1!$D$1</c:f>
              <c:strCache>
                <c:ptCount val="1"/>
                <c:pt idx="0">
                  <c:v>KNC</c:v>
                </c:pt>
              </c:strCache>
            </c:strRef>
          </c:tx>
          <c:spPr>
            <a:ln w="50800">
              <a:solidFill>
                <a:srgbClr val="4F259C"/>
              </a:solidFill>
              <a:prstDash val="solid"/>
            </a:ln>
          </c:spPr>
          <c:marker>
            <c:symbol val="none"/>
          </c:marker>
          <c:cat>
            <c:numRef>
              <c:f>Sheet1!$A$2:$A$11</c:f>
              <c:numCache>
                <c:formatCode>General</c:formatCode>
                <c:ptCount val="10"/>
                <c:pt idx="0">
                  <c:v>2011</c:v>
                </c:pt>
                <c:pt idx="1">
                  <c:v>2012</c:v>
                </c:pt>
                <c:pt idx="2">
                  <c:v>2013</c:v>
                </c:pt>
                <c:pt idx="3">
                  <c:v>2014</c:v>
                </c:pt>
                <c:pt idx="4">
                  <c:v>2015</c:v>
                </c:pt>
                <c:pt idx="5">
                  <c:v>2016</c:v>
                </c:pt>
                <c:pt idx="6">
                  <c:v>2017</c:v>
                </c:pt>
                <c:pt idx="7">
                  <c:v>2018</c:v>
                </c:pt>
                <c:pt idx="8">
                  <c:v>2019</c:v>
                </c:pt>
                <c:pt idx="9">
                  <c:v>2020</c:v>
                </c:pt>
              </c:numCache>
            </c:numRef>
          </c:cat>
          <c:val>
            <c:numRef>
              <c:f>Sheet1!$D$2:$D$11</c:f>
              <c:numCache>
                <c:formatCode>0.0</c:formatCode>
                <c:ptCount val="10"/>
                <c:pt idx="0">
                  <c:v>3.5</c:v>
                </c:pt>
                <c:pt idx="1">
                  <c:v>3.3</c:v>
                </c:pt>
                <c:pt idx="2">
                  <c:v>3.3</c:v>
                </c:pt>
                <c:pt idx="3">
                  <c:v>3.3</c:v>
                </c:pt>
                <c:pt idx="4">
                  <c:v>3.4</c:v>
                </c:pt>
                <c:pt idx="5">
                  <c:v>3.4</c:v>
                </c:pt>
                <c:pt idx="6">
                  <c:v>3.4</c:v>
                </c:pt>
                <c:pt idx="7">
                  <c:v>3.4</c:v>
                </c:pt>
                <c:pt idx="8">
                  <c:v>3.4</c:v>
                </c:pt>
                <c:pt idx="9">
                  <c:v>3.9</c:v>
                </c:pt>
              </c:numCache>
            </c:numRef>
          </c:val>
          <c:smooth val="0"/>
          <c:extLst>
            <c:ext xmlns:c16="http://schemas.microsoft.com/office/drawing/2014/chart" uri="{C3380CC4-5D6E-409C-BE32-E72D297353CC}">
              <c16:uniqueId val="{00000002-BA53-4754-AD0C-3827DB21DABE}"/>
            </c:ext>
          </c:extLst>
        </c:ser>
        <c:ser>
          <c:idx val="3"/>
          <c:order val="3"/>
          <c:tx>
            <c:strRef>
              <c:f>Sheet1!$E$1</c:f>
              <c:strCache>
                <c:ptCount val="1"/>
                <c:pt idx="0">
                  <c:v>FP Title X = 3.9</c:v>
                </c:pt>
              </c:strCache>
            </c:strRef>
          </c:tx>
          <c:marker>
            <c:symbol val="none"/>
          </c:marker>
          <c:dLbls>
            <c:dLbl>
              <c:idx val="9"/>
              <c:spPr>
                <a:noFill/>
                <a:ln>
                  <a:noFill/>
                </a:ln>
                <a:effectLst/>
              </c:spPr>
              <c:txPr>
                <a:bodyPr wrap="square" lIns="38100" tIns="19050" rIns="38100" bIns="19050" anchor="ctr">
                  <a:spAutoFit/>
                </a:bodyPr>
                <a:lstStyle/>
                <a:p>
                  <a:pPr>
                    <a:defRPr sz="1400">
                      <a:solidFill>
                        <a:srgbClr val="C44A07"/>
                      </a:solidFill>
                      <a:latin typeface="Calibri" panose="020F0502020204030204" pitchFamily="34" charset="0"/>
                    </a:defRPr>
                  </a:pPr>
                  <a:endParaRPr lang="en-US"/>
                </a:p>
              </c:txPr>
              <c:dLblPos val="r"/>
              <c:showLegendKey val="0"/>
              <c:showVal val="0"/>
              <c:showCatName val="0"/>
              <c:showSerName val="1"/>
              <c:showPercent val="0"/>
              <c:showBubbleSize val="0"/>
              <c:extLst>
                <c:ext xmlns:c16="http://schemas.microsoft.com/office/drawing/2014/chart" uri="{C3380CC4-5D6E-409C-BE32-E72D297353CC}">
                  <c16:uniqueId val="{00000000-E2D2-4BC1-A950-28350C6DB9EC}"/>
                </c:ext>
              </c:extLst>
            </c:dLbl>
            <c:spPr>
              <a:noFill/>
              <a:ln>
                <a:noFill/>
              </a:ln>
              <a:effectLst/>
            </c:spPr>
            <c:txPr>
              <a:bodyPr wrap="square" lIns="38100" tIns="19050" rIns="38100" bIns="19050" anchor="ctr">
                <a:spAutoFit/>
              </a:bodyPr>
              <a:lstStyle/>
              <a:p>
                <a:pPr>
                  <a:defRPr sz="1600">
                    <a:solidFill>
                      <a:srgbClr val="C44A07"/>
                    </a:solidFill>
                    <a:latin typeface="Calibri" panose="020F0502020204030204" pitchFamily="34" charset="0"/>
                  </a:defRPr>
                </a:pPr>
                <a:endParaRPr lang="en-US"/>
              </a:p>
            </c:txPr>
            <c:dLblPos val="r"/>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cat>
            <c:numRef>
              <c:f>Sheet1!$A$2:$A$11</c:f>
              <c:numCache>
                <c:formatCode>General</c:formatCode>
                <c:ptCount val="10"/>
                <c:pt idx="0">
                  <c:v>2011</c:v>
                </c:pt>
                <c:pt idx="1">
                  <c:v>2012</c:v>
                </c:pt>
                <c:pt idx="2">
                  <c:v>2013</c:v>
                </c:pt>
                <c:pt idx="3">
                  <c:v>2014</c:v>
                </c:pt>
                <c:pt idx="4">
                  <c:v>2015</c:v>
                </c:pt>
                <c:pt idx="5">
                  <c:v>2016</c:v>
                </c:pt>
                <c:pt idx="6">
                  <c:v>2017</c:v>
                </c:pt>
                <c:pt idx="7">
                  <c:v>2018</c:v>
                </c:pt>
                <c:pt idx="8">
                  <c:v>2019</c:v>
                </c:pt>
                <c:pt idx="9">
                  <c:v>2020</c:v>
                </c:pt>
              </c:numCache>
            </c:numRef>
          </c:cat>
          <c:val>
            <c:numRef>
              <c:f>Sheet1!$E$2:$E$11</c:f>
              <c:numCache>
                <c:formatCode>0.0</c:formatCode>
                <c:ptCount val="10"/>
                <c:pt idx="0">
                  <c:v>#N/A</c:v>
                </c:pt>
                <c:pt idx="1">
                  <c:v>#N/A</c:v>
                </c:pt>
                <c:pt idx="2">
                  <c:v>#N/A</c:v>
                </c:pt>
                <c:pt idx="3">
                  <c:v>#N/A</c:v>
                </c:pt>
                <c:pt idx="4">
                  <c:v>#N/A</c:v>
                </c:pt>
                <c:pt idx="5">
                  <c:v>#N/A</c:v>
                </c:pt>
                <c:pt idx="6">
                  <c:v>#N/A</c:v>
                </c:pt>
                <c:pt idx="7">
                  <c:v>#N/A</c:v>
                </c:pt>
                <c:pt idx="8">
                  <c:v>#N/A</c:v>
                </c:pt>
                <c:pt idx="9">
                  <c:v>3.9</c:v>
                </c:pt>
              </c:numCache>
            </c:numRef>
          </c:val>
          <c:smooth val="0"/>
          <c:extLst>
            <c:ext xmlns:c16="http://schemas.microsoft.com/office/drawing/2014/chart" uri="{C3380CC4-5D6E-409C-BE32-E72D297353CC}">
              <c16:uniqueId val="{00000000-7B66-4E2B-8645-1271899556EF}"/>
            </c:ext>
          </c:extLst>
        </c:ser>
        <c:ser>
          <c:idx val="4"/>
          <c:order val="4"/>
          <c:tx>
            <c:strRef>
              <c:f>Sheet1!$F$1</c:f>
              <c:strCache>
                <c:ptCount val="1"/>
                <c:pt idx="0">
                  <c:v>FP Quest = 8.2</c:v>
                </c:pt>
              </c:strCache>
            </c:strRef>
          </c:tx>
          <c:marker>
            <c:symbol val="none"/>
          </c:marker>
          <c:dLbls>
            <c:spPr>
              <a:noFill/>
              <a:ln>
                <a:noFill/>
              </a:ln>
              <a:effectLst/>
            </c:spPr>
            <c:txPr>
              <a:bodyPr wrap="square" lIns="38100" tIns="19050" rIns="38100" bIns="19050" anchor="ctr">
                <a:spAutoFit/>
              </a:bodyPr>
              <a:lstStyle/>
              <a:p>
                <a:pPr>
                  <a:defRPr sz="1400">
                    <a:solidFill>
                      <a:srgbClr val="068190"/>
                    </a:solidFill>
                    <a:latin typeface="Calibri" panose="020F0502020204030204" pitchFamily="34" charset="0"/>
                  </a:defRPr>
                </a:pPr>
                <a:endParaRPr lang="en-US"/>
              </a:p>
            </c:txPr>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cat>
            <c:numRef>
              <c:f>Sheet1!$A$2:$A$11</c:f>
              <c:numCache>
                <c:formatCode>General</c:formatCode>
                <c:ptCount val="10"/>
                <c:pt idx="0">
                  <c:v>2011</c:v>
                </c:pt>
                <c:pt idx="1">
                  <c:v>2012</c:v>
                </c:pt>
                <c:pt idx="2">
                  <c:v>2013</c:v>
                </c:pt>
                <c:pt idx="3">
                  <c:v>2014</c:v>
                </c:pt>
                <c:pt idx="4">
                  <c:v>2015</c:v>
                </c:pt>
                <c:pt idx="5">
                  <c:v>2016</c:v>
                </c:pt>
                <c:pt idx="6">
                  <c:v>2017</c:v>
                </c:pt>
                <c:pt idx="7">
                  <c:v>2018</c:v>
                </c:pt>
                <c:pt idx="8">
                  <c:v>2019</c:v>
                </c:pt>
                <c:pt idx="9">
                  <c:v>2020</c:v>
                </c:pt>
              </c:numCache>
            </c:numRef>
          </c:cat>
          <c:val>
            <c:numRef>
              <c:f>Sheet1!$F$2:$F$11</c:f>
              <c:numCache>
                <c:formatCode>0.0</c:formatCode>
                <c:ptCount val="10"/>
                <c:pt idx="0">
                  <c:v>#N/A</c:v>
                </c:pt>
                <c:pt idx="1">
                  <c:v>#N/A</c:v>
                </c:pt>
                <c:pt idx="2">
                  <c:v>#N/A</c:v>
                </c:pt>
                <c:pt idx="3">
                  <c:v>#N/A</c:v>
                </c:pt>
                <c:pt idx="4">
                  <c:v>#N/A</c:v>
                </c:pt>
                <c:pt idx="5">
                  <c:v>#N/A</c:v>
                </c:pt>
                <c:pt idx="6">
                  <c:v>#N/A</c:v>
                </c:pt>
                <c:pt idx="7">
                  <c:v>#N/A</c:v>
                </c:pt>
                <c:pt idx="8">
                  <c:v>#N/A</c:v>
                </c:pt>
                <c:pt idx="9">
                  <c:v>8.1999999999999993</c:v>
                </c:pt>
              </c:numCache>
            </c:numRef>
          </c:val>
          <c:smooth val="0"/>
          <c:extLst>
            <c:ext xmlns:c16="http://schemas.microsoft.com/office/drawing/2014/chart" uri="{C3380CC4-5D6E-409C-BE32-E72D297353CC}">
              <c16:uniqueId val="{00000001-7B66-4E2B-8645-1271899556EF}"/>
            </c:ext>
          </c:extLst>
        </c:ser>
        <c:ser>
          <c:idx val="5"/>
          <c:order val="5"/>
          <c:tx>
            <c:strRef>
              <c:f>Sheet1!$G$1</c:f>
              <c:strCache>
                <c:ptCount val="1"/>
                <c:pt idx="0">
                  <c:v>KNC = 3.9</c:v>
                </c:pt>
              </c:strCache>
            </c:strRef>
          </c:tx>
          <c:marker>
            <c:symbol val="none"/>
          </c:marker>
          <c:dLbls>
            <c:dLbl>
              <c:idx val="9"/>
              <c:layout>
                <c:manualLayout>
                  <c:x val="-2.2305870211275988E-3"/>
                  <c:y val="7.3126538392353932E-2"/>
                </c:manualLayout>
              </c:layout>
              <c:showLegendKey val="0"/>
              <c:showVal val="0"/>
              <c:showCatName val="0"/>
              <c:showSerName val="1"/>
              <c:showPercent val="0"/>
              <c:showBubbleSize val="0"/>
              <c:extLst>
                <c:ext xmlns:c15="http://schemas.microsoft.com/office/drawing/2012/chart" uri="{CE6537A1-D6FC-4f65-9D91-7224C49458BB}"/>
                <c:ext xmlns:c16="http://schemas.microsoft.com/office/drawing/2014/chart" uri="{C3380CC4-5D6E-409C-BE32-E72D297353CC}">
                  <c16:uniqueId val="{00000001-3FF1-49FB-A7E3-9253DD2E1C5F}"/>
                </c:ext>
              </c:extLst>
            </c:dLbl>
            <c:spPr>
              <a:noFill/>
              <a:ln>
                <a:noFill/>
              </a:ln>
              <a:effectLst/>
            </c:spPr>
            <c:txPr>
              <a:bodyPr wrap="square" lIns="38100" tIns="19050" rIns="38100" bIns="19050" anchor="ctr">
                <a:spAutoFit/>
              </a:bodyPr>
              <a:lstStyle/>
              <a:p>
                <a:pPr>
                  <a:defRPr sz="1400">
                    <a:solidFill>
                      <a:srgbClr val="4F259C"/>
                    </a:solidFill>
                    <a:latin typeface="Calibri" panose="020F0502020204030204" pitchFamily="34" charset="0"/>
                  </a:defRPr>
                </a:pPr>
                <a:endParaRPr lang="en-US"/>
              </a:p>
            </c:txPr>
            <c:showLegendKey val="0"/>
            <c:showVal val="0"/>
            <c:showCatName val="0"/>
            <c:showSerName val="1"/>
            <c:showPercent val="0"/>
            <c:showBubbleSize val="0"/>
            <c:showLeaderLines val="0"/>
            <c:extLst>
              <c:ext xmlns:c15="http://schemas.microsoft.com/office/drawing/2012/chart" uri="{CE6537A1-D6FC-4f65-9D91-7224C49458BB}">
                <c15:showLeaderLines val="0"/>
              </c:ext>
            </c:extLst>
          </c:dLbls>
          <c:cat>
            <c:numRef>
              <c:f>Sheet1!$A$2:$A$11</c:f>
              <c:numCache>
                <c:formatCode>General</c:formatCode>
                <c:ptCount val="10"/>
                <c:pt idx="0">
                  <c:v>2011</c:v>
                </c:pt>
                <c:pt idx="1">
                  <c:v>2012</c:v>
                </c:pt>
                <c:pt idx="2">
                  <c:v>2013</c:v>
                </c:pt>
                <c:pt idx="3">
                  <c:v>2014</c:v>
                </c:pt>
                <c:pt idx="4">
                  <c:v>2015</c:v>
                </c:pt>
                <c:pt idx="5">
                  <c:v>2016</c:v>
                </c:pt>
                <c:pt idx="6">
                  <c:v>2017</c:v>
                </c:pt>
                <c:pt idx="7">
                  <c:v>2018</c:v>
                </c:pt>
                <c:pt idx="8">
                  <c:v>2019</c:v>
                </c:pt>
                <c:pt idx="9">
                  <c:v>2020</c:v>
                </c:pt>
              </c:numCache>
            </c:numRef>
          </c:cat>
          <c:val>
            <c:numRef>
              <c:f>Sheet1!$G$2:$G$11</c:f>
              <c:numCache>
                <c:formatCode>0.0</c:formatCode>
                <c:ptCount val="10"/>
                <c:pt idx="0">
                  <c:v>#N/A</c:v>
                </c:pt>
                <c:pt idx="1">
                  <c:v>#N/A</c:v>
                </c:pt>
                <c:pt idx="2">
                  <c:v>#N/A</c:v>
                </c:pt>
                <c:pt idx="3">
                  <c:v>#N/A</c:v>
                </c:pt>
                <c:pt idx="4">
                  <c:v>#N/A</c:v>
                </c:pt>
                <c:pt idx="5">
                  <c:v>#N/A</c:v>
                </c:pt>
                <c:pt idx="6">
                  <c:v>#N/A</c:v>
                </c:pt>
                <c:pt idx="7">
                  <c:v>#N/A</c:v>
                </c:pt>
                <c:pt idx="8">
                  <c:v>#N/A</c:v>
                </c:pt>
                <c:pt idx="9">
                  <c:v>3.9</c:v>
                </c:pt>
              </c:numCache>
            </c:numRef>
          </c:val>
          <c:smooth val="0"/>
          <c:extLst>
            <c:ext xmlns:c16="http://schemas.microsoft.com/office/drawing/2014/chart" uri="{C3380CC4-5D6E-409C-BE32-E72D297353CC}">
              <c16:uniqueId val="{00000002-7B66-4E2B-8645-1271899556EF}"/>
            </c:ext>
          </c:extLst>
        </c:ser>
        <c:dLbls>
          <c:showLegendKey val="0"/>
          <c:showVal val="0"/>
          <c:showCatName val="0"/>
          <c:showSerName val="0"/>
          <c:showPercent val="0"/>
          <c:showBubbleSize val="0"/>
        </c:dLbls>
        <c:smooth val="0"/>
        <c:axId val="34141312"/>
        <c:axId val="34143232"/>
      </c:lineChart>
      <c:catAx>
        <c:axId val="34141312"/>
        <c:scaling>
          <c:orientation val="minMax"/>
        </c:scaling>
        <c:delete val="0"/>
        <c:axPos val="b"/>
        <c:title>
          <c:tx>
            <c:rich>
              <a:bodyPr/>
              <a:lstStyle/>
              <a:p>
                <a:pPr>
                  <a:defRPr sz="1400" b="1" i="0" u="none" strike="noStrike" baseline="0">
                    <a:solidFill>
                      <a:schemeClr val="tx1"/>
                    </a:solidFill>
                    <a:latin typeface="Calibri" panose="020F0502020204030204" pitchFamily="34" charset="0"/>
                    <a:ea typeface="Arial"/>
                    <a:cs typeface="Arial"/>
                  </a:defRPr>
                </a:pPr>
                <a:r>
                  <a:rPr lang="en-US" sz="1400">
                    <a:latin typeface="Calibri" panose="020F0502020204030204" pitchFamily="34" charset="0"/>
                  </a:rPr>
                  <a:t>Year</a:t>
                </a:r>
              </a:p>
            </c:rich>
          </c:tx>
          <c:layout>
            <c:manualLayout>
              <c:xMode val="edge"/>
              <c:yMode val="edge"/>
              <c:x val="0.50864197530864197"/>
              <c:y val="0.9095022624434389"/>
            </c:manualLayout>
          </c:layout>
          <c:overlay val="0"/>
          <c:spPr>
            <a:noFill/>
            <a:ln w="26541">
              <a:noFill/>
            </a:ln>
          </c:spPr>
        </c:title>
        <c:numFmt formatCode="General" sourceLinked="1"/>
        <c:majorTickMark val="out"/>
        <c:minorTickMark val="none"/>
        <c:tickLblPos val="nextTo"/>
        <c:spPr>
          <a:ln w="13270">
            <a:solidFill>
              <a:schemeClr val="tx1"/>
            </a:solidFill>
            <a:prstDash val="solid"/>
          </a:ln>
        </c:spPr>
        <c:txPr>
          <a:bodyPr rot="0" vert="horz"/>
          <a:lstStyle/>
          <a:p>
            <a:pPr>
              <a:defRPr sz="1400" b="1" i="0" u="none" strike="noStrike" baseline="0">
                <a:solidFill>
                  <a:schemeClr val="tx1"/>
                </a:solidFill>
                <a:latin typeface="Calibri" panose="020F0502020204030204" pitchFamily="34" charset="0"/>
                <a:ea typeface="Arial"/>
                <a:cs typeface="Arial"/>
              </a:defRPr>
            </a:pPr>
            <a:endParaRPr lang="en-US"/>
          </a:p>
        </c:txPr>
        <c:crossAx val="34143232"/>
        <c:crosses val="autoZero"/>
        <c:auto val="1"/>
        <c:lblAlgn val="ctr"/>
        <c:lblOffset val="30"/>
        <c:tickMarkSkip val="1"/>
        <c:noMultiLvlLbl val="0"/>
      </c:catAx>
      <c:valAx>
        <c:axId val="34143232"/>
        <c:scaling>
          <c:orientation val="minMax"/>
          <c:max val="10"/>
          <c:min val="0"/>
        </c:scaling>
        <c:delete val="0"/>
        <c:axPos val="l"/>
        <c:majorGridlines>
          <c:spPr>
            <a:ln w="13270">
              <a:solidFill>
                <a:schemeClr val="bg1">
                  <a:lumMod val="85000"/>
                </a:schemeClr>
              </a:solidFill>
              <a:prstDash val="sysDash"/>
            </a:ln>
          </c:spPr>
        </c:majorGridlines>
        <c:title>
          <c:tx>
            <c:rich>
              <a:bodyPr/>
              <a:lstStyle/>
              <a:p>
                <a:pPr>
                  <a:defRPr sz="1600" b="1" i="0" u="none" strike="noStrike" baseline="0">
                    <a:solidFill>
                      <a:schemeClr val="tx1"/>
                    </a:solidFill>
                    <a:latin typeface="Calibri" panose="020F0502020204030204" pitchFamily="34" charset="0"/>
                    <a:ea typeface="Arial"/>
                    <a:cs typeface="Arial"/>
                  </a:defRPr>
                </a:pPr>
                <a:r>
                  <a:rPr lang="en-US" sz="1600">
                    <a:latin typeface="Calibri" panose="020F0502020204030204" pitchFamily="34" charset="0"/>
                  </a:rPr>
                  <a:t>Percent Positive</a:t>
                </a:r>
              </a:p>
            </c:rich>
          </c:tx>
          <c:layout>
            <c:manualLayout>
              <c:xMode val="edge"/>
              <c:yMode val="edge"/>
              <c:x val="7.2772837032667815E-3"/>
              <c:y val="0.19683265584581711"/>
            </c:manualLayout>
          </c:layout>
          <c:overlay val="0"/>
          <c:spPr>
            <a:noFill/>
            <a:ln w="26541">
              <a:noFill/>
            </a:ln>
          </c:spPr>
        </c:title>
        <c:numFmt formatCode="#,##0" sourceLinked="0"/>
        <c:majorTickMark val="out"/>
        <c:minorTickMark val="none"/>
        <c:tickLblPos val="nextTo"/>
        <c:spPr>
          <a:ln w="13270">
            <a:solidFill>
              <a:schemeClr val="tx1"/>
            </a:solidFill>
            <a:prstDash val="solid"/>
          </a:ln>
        </c:spPr>
        <c:txPr>
          <a:bodyPr rot="0" vert="horz"/>
          <a:lstStyle/>
          <a:p>
            <a:pPr>
              <a:defRPr sz="1400" b="1" i="0" u="none" strike="noStrike" baseline="0">
                <a:solidFill>
                  <a:schemeClr val="tx1"/>
                </a:solidFill>
                <a:latin typeface="Calibri" panose="020F0502020204030204" pitchFamily="34" charset="0"/>
                <a:ea typeface="Arial"/>
                <a:cs typeface="Arial"/>
              </a:defRPr>
            </a:pPr>
            <a:endParaRPr lang="en-US"/>
          </a:p>
        </c:txPr>
        <c:crossAx val="34141312"/>
        <c:crosses val="autoZero"/>
        <c:crossBetween val="midCat"/>
        <c:majorUnit val="2"/>
        <c:minorUnit val="2"/>
      </c:valAx>
      <c:spPr>
        <a:noFill/>
        <a:ln w="26541">
          <a:noFill/>
        </a:ln>
      </c:spPr>
    </c:plotArea>
    <c:plotVisOnly val="1"/>
    <c:dispBlanksAs val="gap"/>
    <c:showDLblsOverMax val="0"/>
  </c:chart>
  <c:spPr>
    <a:noFill/>
    <a:ln>
      <a:noFill/>
    </a:ln>
  </c:spPr>
  <c:txPr>
    <a:bodyPr/>
    <a:lstStyle/>
    <a:p>
      <a:pPr>
        <a:defRPr sz="1855" b="1" i="0" u="none" strike="noStrike" baseline="0">
          <a:solidFill>
            <a:schemeClr val="tx1"/>
          </a:solidFill>
          <a:latin typeface="Arial"/>
          <a:ea typeface="Arial"/>
          <a:cs typeface="Arial"/>
        </a:defRPr>
      </a:pPr>
      <a:endParaRPr lang="en-US"/>
    </a:p>
  </c:txPr>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696384877076652"/>
          <c:y val="7.3459715639810422E-2"/>
          <c:w val="0.89303615122923352"/>
          <c:h val="0.76595511987926779"/>
        </c:manualLayout>
      </c:layout>
      <c:barChart>
        <c:barDir val="col"/>
        <c:grouping val="clustered"/>
        <c:varyColors val="0"/>
        <c:ser>
          <c:idx val="0"/>
          <c:order val="0"/>
          <c:tx>
            <c:strRef>
              <c:f>Sheet1!$B$1</c:f>
              <c:strCache>
                <c:ptCount val="1"/>
                <c:pt idx="0">
                  <c:v>OVERALL</c:v>
                </c:pt>
              </c:strCache>
            </c:strRef>
          </c:tx>
          <c:spPr>
            <a:solidFill>
              <a:srgbClr val="DD9871"/>
            </a:solidFill>
            <a:ln w="9525">
              <a:solidFill>
                <a:schemeClr val="tx1"/>
              </a:solidFill>
              <a:prstDash val="solid"/>
            </a:ln>
          </c:spPr>
          <c:invertIfNegative val="0"/>
          <c:dPt>
            <c:idx val="0"/>
            <c:invertIfNegative val="0"/>
            <c:bubble3D val="0"/>
            <c:extLst>
              <c:ext xmlns:c16="http://schemas.microsoft.com/office/drawing/2014/chart" uri="{C3380CC4-5D6E-409C-BE32-E72D297353CC}">
                <c16:uniqueId val="{0000000C-65AD-4DEA-ABD7-19E11B839875}"/>
              </c:ext>
            </c:extLst>
          </c:dPt>
          <c:dPt>
            <c:idx val="1"/>
            <c:invertIfNegative val="0"/>
            <c:bubble3D val="0"/>
            <c:extLst>
              <c:ext xmlns:c16="http://schemas.microsoft.com/office/drawing/2014/chart" uri="{C3380CC4-5D6E-409C-BE32-E72D297353CC}">
                <c16:uniqueId val="{00000001-65AD-4DEA-ABD7-19E11B839875}"/>
              </c:ext>
            </c:extLst>
          </c:dPt>
          <c:dPt>
            <c:idx val="2"/>
            <c:invertIfNegative val="0"/>
            <c:bubble3D val="0"/>
            <c:extLst>
              <c:ext xmlns:c16="http://schemas.microsoft.com/office/drawing/2014/chart" uri="{C3380CC4-5D6E-409C-BE32-E72D297353CC}">
                <c16:uniqueId val="{00000003-65AD-4DEA-ABD7-19E11B839875}"/>
              </c:ext>
            </c:extLst>
          </c:dPt>
          <c:dLbls>
            <c:spPr>
              <a:noFill/>
              <a:ln w="28347">
                <a:noFill/>
              </a:ln>
              <a:effectLst/>
            </c:spPr>
            <c:txPr>
              <a:bodyPr wrap="square" lIns="38100" tIns="19050" rIns="38100" bIns="19050" anchor="ctr">
                <a:spAutoFit/>
              </a:bodyPr>
              <a:lstStyle/>
              <a:p>
                <a:pPr>
                  <a:defRPr sz="1600" b="0" i="0" u="none" strike="noStrike" baseline="0">
                    <a:solidFill>
                      <a:srgbClr val="000000"/>
                    </a:solidFill>
                    <a:latin typeface="Calibri" panose="020F0502020204030204" pitchFamily="34" charset="0"/>
                    <a:ea typeface="Arial"/>
                    <a:cs typeface="Aria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Sheet1!$A$2:$A$5</c:f>
              <c:strCache>
                <c:ptCount val="4"/>
                <c:pt idx="0">
                  <c:v>Chlamydia Case Reports †</c:v>
                </c:pt>
                <c:pt idx="1">
                  <c:v>Kaiser Northern California</c:v>
                </c:pt>
                <c:pt idx="2">
                  <c:v>Family Planning Clinics
served by Quest</c:v>
                </c:pt>
                <c:pt idx="3">
                  <c:v> </c:v>
                </c:pt>
              </c:strCache>
            </c:strRef>
          </c:cat>
          <c:val>
            <c:numRef>
              <c:f>Sheet1!$B$2:$B$4</c:f>
              <c:numCache>
                <c:formatCode>0.0</c:formatCode>
                <c:ptCount val="3"/>
                <c:pt idx="0" formatCode="General">
                  <c:v>4</c:v>
                </c:pt>
                <c:pt idx="1">
                  <c:v>13.9</c:v>
                </c:pt>
                <c:pt idx="2" formatCode="General">
                  <c:v>20.2</c:v>
                </c:pt>
              </c:numCache>
            </c:numRef>
          </c:val>
          <c:extLst>
            <c:ext xmlns:c16="http://schemas.microsoft.com/office/drawing/2014/chart" uri="{C3380CC4-5D6E-409C-BE32-E72D297353CC}">
              <c16:uniqueId val="{0000000E-65AD-4DEA-ABD7-19E11B839875}"/>
            </c:ext>
          </c:extLst>
        </c:ser>
        <c:dLbls>
          <c:showLegendKey val="0"/>
          <c:showVal val="1"/>
          <c:showCatName val="0"/>
          <c:showSerName val="0"/>
          <c:showPercent val="0"/>
          <c:showBubbleSize val="0"/>
        </c:dLbls>
        <c:gapWidth val="50"/>
        <c:axId val="86309504"/>
        <c:axId val="137978624"/>
      </c:barChart>
      <c:catAx>
        <c:axId val="86309504"/>
        <c:scaling>
          <c:orientation val="minMax"/>
        </c:scaling>
        <c:delete val="0"/>
        <c:axPos val="b"/>
        <c:numFmt formatCode="General" sourceLinked="1"/>
        <c:majorTickMark val="out"/>
        <c:minorTickMark val="none"/>
        <c:tickLblPos val="nextTo"/>
        <c:spPr>
          <a:ln w="14174">
            <a:solidFill>
              <a:srgbClr val="000000"/>
            </a:solidFill>
            <a:prstDash val="solid"/>
          </a:ln>
        </c:spPr>
        <c:txPr>
          <a:bodyPr rot="0" vert="horz"/>
          <a:lstStyle/>
          <a:p>
            <a:pPr>
              <a:defRPr sz="1600" b="1" i="0" u="none" strike="noStrike" baseline="0">
                <a:solidFill>
                  <a:srgbClr val="000000"/>
                </a:solidFill>
                <a:latin typeface="Calibri" panose="020F0502020204030204" pitchFamily="34" charset="0"/>
                <a:ea typeface="Arial"/>
                <a:cs typeface="Arial"/>
              </a:defRPr>
            </a:pPr>
            <a:endParaRPr lang="en-US"/>
          </a:p>
        </c:txPr>
        <c:crossAx val="137978624"/>
        <c:crosses val="autoZero"/>
        <c:auto val="1"/>
        <c:lblAlgn val="ctr"/>
        <c:lblOffset val="100"/>
        <c:tickLblSkip val="1"/>
        <c:tickMarkSkip val="1"/>
        <c:noMultiLvlLbl val="0"/>
      </c:catAx>
      <c:valAx>
        <c:axId val="137978624"/>
        <c:scaling>
          <c:orientation val="minMax"/>
        </c:scaling>
        <c:delete val="0"/>
        <c:axPos val="l"/>
        <c:majorGridlines>
          <c:spPr>
            <a:ln w="9525">
              <a:solidFill>
                <a:schemeClr val="bg1">
                  <a:lumMod val="85000"/>
                </a:schemeClr>
              </a:solidFill>
              <a:prstDash val="sysDash"/>
            </a:ln>
          </c:spPr>
        </c:majorGridlines>
        <c:title>
          <c:tx>
            <c:rich>
              <a:bodyPr/>
              <a:lstStyle/>
              <a:p>
                <a:pPr>
                  <a:defRPr sz="1600" b="1" i="0" u="none" strike="noStrike" baseline="0">
                    <a:solidFill>
                      <a:srgbClr val="000000"/>
                    </a:solidFill>
                    <a:latin typeface="Calibri" panose="020F0502020204030204" pitchFamily="34" charset="0"/>
                    <a:ea typeface="Arial"/>
                    <a:cs typeface="Arial"/>
                  </a:defRPr>
                </a:pPr>
                <a:r>
                  <a:rPr lang="en-US" sz="1600">
                    <a:latin typeface="Calibri" panose="020F0502020204030204" pitchFamily="34" charset="0"/>
                  </a:rPr>
                  <a:t>Percent Repeat Infection</a:t>
                </a:r>
              </a:p>
            </c:rich>
          </c:tx>
          <c:layout>
            <c:manualLayout>
              <c:xMode val="edge"/>
              <c:yMode val="edge"/>
              <c:x val="2.9776674937965261E-2"/>
              <c:y val="0.23222748815165878"/>
            </c:manualLayout>
          </c:layout>
          <c:overlay val="0"/>
          <c:spPr>
            <a:noFill/>
            <a:ln w="28347">
              <a:noFill/>
            </a:ln>
          </c:spPr>
        </c:title>
        <c:numFmt formatCode="0" sourceLinked="0"/>
        <c:majorTickMark val="out"/>
        <c:minorTickMark val="none"/>
        <c:tickLblPos val="nextTo"/>
        <c:spPr>
          <a:ln w="14174">
            <a:solidFill>
              <a:srgbClr val="000000"/>
            </a:solidFill>
            <a:prstDash val="solid"/>
          </a:ln>
        </c:spPr>
        <c:txPr>
          <a:bodyPr rot="0" vert="horz"/>
          <a:lstStyle/>
          <a:p>
            <a:pPr>
              <a:defRPr sz="1600" b="0" i="0" u="none" strike="noStrike" baseline="0">
                <a:solidFill>
                  <a:srgbClr val="000000"/>
                </a:solidFill>
                <a:latin typeface="Calibri" panose="020F0502020204030204" pitchFamily="34" charset="0"/>
                <a:ea typeface="Arial"/>
                <a:cs typeface="Arial"/>
              </a:defRPr>
            </a:pPr>
            <a:endParaRPr lang="en-US"/>
          </a:p>
        </c:txPr>
        <c:crossAx val="86309504"/>
        <c:crosses val="autoZero"/>
        <c:crossBetween val="between"/>
        <c:majorUnit val="5"/>
        <c:minorUnit val="5"/>
      </c:valAx>
      <c:spPr>
        <a:noFill/>
        <a:ln w="28347">
          <a:noFill/>
        </a:ln>
      </c:spPr>
    </c:plotArea>
    <c:plotVisOnly val="1"/>
    <c:dispBlanksAs val="gap"/>
    <c:showDLblsOverMax val="0"/>
  </c:chart>
  <c:spPr>
    <a:noFill/>
    <a:ln>
      <a:noFill/>
    </a:ln>
  </c:spPr>
  <c:txPr>
    <a:bodyPr/>
    <a:lstStyle/>
    <a:p>
      <a:pPr>
        <a:defRPr sz="2009" b="1" i="0" u="none" strike="noStrike" baseline="0">
          <a:solidFill>
            <a:srgbClr val="FFFFFF"/>
          </a:solidFill>
          <a:latin typeface="Times New Roman"/>
          <a:ea typeface="Times New Roman"/>
          <a:cs typeface="Times New Roman"/>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991539193710602"/>
          <c:y val="3.6559139784946237E-2"/>
          <c:w val="0.83852364290643877"/>
          <c:h val="0.71962071704337416"/>
        </c:manualLayout>
      </c:layout>
      <c:lineChart>
        <c:grouping val="standard"/>
        <c:varyColors val="0"/>
        <c:ser>
          <c:idx val="1"/>
          <c:order val="1"/>
          <c:tx>
            <c:strRef>
              <c:f>Sheet1!$B$1</c:f>
              <c:strCache>
                <c:ptCount val="1"/>
                <c:pt idx="0">
                  <c:v>Northern</c:v>
                </c:pt>
              </c:strCache>
            </c:strRef>
          </c:tx>
          <c:spPr>
            <a:ln w="38100">
              <a:solidFill>
                <a:srgbClr val="AA222F"/>
              </a:solidFill>
              <a:prstDash val="solid"/>
            </a:ln>
          </c:spPr>
          <c:marker>
            <c:symbol val="circle"/>
            <c:size val="7"/>
            <c:spPr>
              <a:noFill/>
              <a:ln>
                <a:solidFill>
                  <a:srgbClr val="AA222F"/>
                </a:solidFill>
                <a:prstDash val="solid"/>
              </a:ln>
            </c:spPr>
          </c:marker>
          <c:cat>
            <c:numRef>
              <c:f>Sheet1!$A$2:$A$11</c:f>
              <c:numCache>
                <c:formatCode>General</c:formatCode>
                <c:ptCount val="10"/>
                <c:pt idx="0">
                  <c:v>2011</c:v>
                </c:pt>
                <c:pt idx="1">
                  <c:v>2012</c:v>
                </c:pt>
                <c:pt idx="2">
                  <c:v>2013</c:v>
                </c:pt>
                <c:pt idx="3">
                  <c:v>2014</c:v>
                </c:pt>
                <c:pt idx="4">
                  <c:v>2015</c:v>
                </c:pt>
                <c:pt idx="5">
                  <c:v>2016</c:v>
                </c:pt>
                <c:pt idx="6">
                  <c:v>2017</c:v>
                </c:pt>
                <c:pt idx="7">
                  <c:v>2018</c:v>
                </c:pt>
                <c:pt idx="8">
                  <c:v>2019</c:v>
                </c:pt>
                <c:pt idx="9">
                  <c:v>2020</c:v>
                </c:pt>
              </c:numCache>
            </c:numRef>
          </c:cat>
          <c:val>
            <c:numRef>
              <c:f>Sheet1!$B$2:$B$11</c:f>
              <c:numCache>
                <c:formatCode>0.0</c:formatCode>
                <c:ptCount val="10"/>
                <c:pt idx="0">
                  <c:v>280.60000000000002</c:v>
                </c:pt>
                <c:pt idx="1">
                  <c:v>293.39999999999998</c:v>
                </c:pt>
                <c:pt idx="2">
                  <c:v>293.7</c:v>
                </c:pt>
                <c:pt idx="3">
                  <c:v>334.1</c:v>
                </c:pt>
                <c:pt idx="4">
                  <c:v>374.6</c:v>
                </c:pt>
                <c:pt idx="5">
                  <c:v>403.5</c:v>
                </c:pt>
                <c:pt idx="6">
                  <c:v>389.8</c:v>
                </c:pt>
                <c:pt idx="7">
                  <c:v>429.1</c:v>
                </c:pt>
                <c:pt idx="8">
                  <c:v>436.6</c:v>
                </c:pt>
                <c:pt idx="9" formatCode="General">
                  <c:v>359.3</c:v>
                </c:pt>
              </c:numCache>
            </c:numRef>
          </c:val>
          <c:smooth val="0"/>
          <c:extLst>
            <c:ext xmlns:c16="http://schemas.microsoft.com/office/drawing/2014/chart" uri="{C3380CC4-5D6E-409C-BE32-E72D297353CC}">
              <c16:uniqueId val="{00000001-8864-42C3-8393-84BF40B9F010}"/>
            </c:ext>
          </c:extLst>
        </c:ser>
        <c:ser>
          <c:idx val="5"/>
          <c:order val="2"/>
          <c:tx>
            <c:strRef>
              <c:f>Sheet1!$C$1</c:f>
              <c:strCache>
                <c:ptCount val="1"/>
                <c:pt idx="0">
                  <c:v>Sacramento Area</c:v>
                </c:pt>
              </c:strCache>
            </c:strRef>
          </c:tx>
          <c:spPr>
            <a:ln w="38100">
              <a:solidFill>
                <a:srgbClr val="4E544F"/>
              </a:solidFill>
              <a:prstDash val="solid"/>
            </a:ln>
          </c:spPr>
          <c:marker>
            <c:symbol val="diamond"/>
            <c:size val="7"/>
            <c:spPr>
              <a:noFill/>
              <a:ln>
                <a:solidFill>
                  <a:srgbClr val="4E544F"/>
                </a:solidFill>
                <a:prstDash val="solid"/>
              </a:ln>
            </c:spPr>
          </c:marker>
          <c:cat>
            <c:numRef>
              <c:f>Sheet1!$A$2:$A$11</c:f>
              <c:numCache>
                <c:formatCode>General</c:formatCode>
                <c:ptCount val="10"/>
                <c:pt idx="0">
                  <c:v>2011</c:v>
                </c:pt>
                <c:pt idx="1">
                  <c:v>2012</c:v>
                </c:pt>
                <c:pt idx="2">
                  <c:v>2013</c:v>
                </c:pt>
                <c:pt idx="3">
                  <c:v>2014</c:v>
                </c:pt>
                <c:pt idx="4">
                  <c:v>2015</c:v>
                </c:pt>
                <c:pt idx="5">
                  <c:v>2016</c:v>
                </c:pt>
                <c:pt idx="6">
                  <c:v>2017</c:v>
                </c:pt>
                <c:pt idx="7">
                  <c:v>2018</c:v>
                </c:pt>
                <c:pt idx="8">
                  <c:v>2019</c:v>
                </c:pt>
                <c:pt idx="9">
                  <c:v>2020</c:v>
                </c:pt>
              </c:numCache>
            </c:numRef>
          </c:cat>
          <c:val>
            <c:numRef>
              <c:f>Sheet1!$C$2:$C$11</c:f>
              <c:numCache>
                <c:formatCode>0.0</c:formatCode>
                <c:ptCount val="10"/>
                <c:pt idx="0">
                  <c:v>482.6</c:v>
                </c:pt>
                <c:pt idx="1">
                  <c:v>450.2</c:v>
                </c:pt>
                <c:pt idx="2">
                  <c:v>442.6</c:v>
                </c:pt>
                <c:pt idx="3">
                  <c:v>426.7</c:v>
                </c:pt>
                <c:pt idx="4">
                  <c:v>470.3</c:v>
                </c:pt>
                <c:pt idx="5">
                  <c:v>476.4</c:v>
                </c:pt>
                <c:pt idx="6">
                  <c:v>533.1</c:v>
                </c:pt>
                <c:pt idx="7">
                  <c:v>612.4</c:v>
                </c:pt>
                <c:pt idx="8">
                  <c:v>596.4</c:v>
                </c:pt>
                <c:pt idx="9" formatCode="General">
                  <c:v>395.9</c:v>
                </c:pt>
              </c:numCache>
            </c:numRef>
          </c:val>
          <c:smooth val="0"/>
          <c:extLst>
            <c:ext xmlns:c16="http://schemas.microsoft.com/office/drawing/2014/chart" uri="{C3380CC4-5D6E-409C-BE32-E72D297353CC}">
              <c16:uniqueId val="{00000002-8864-42C3-8393-84BF40B9F010}"/>
            </c:ext>
          </c:extLst>
        </c:ser>
        <c:ser>
          <c:idx val="2"/>
          <c:order val="3"/>
          <c:tx>
            <c:strRef>
              <c:f>Sheet1!$D$1</c:f>
              <c:strCache>
                <c:ptCount val="1"/>
                <c:pt idx="0">
                  <c:v>San Francisco</c:v>
                </c:pt>
              </c:strCache>
            </c:strRef>
          </c:tx>
          <c:spPr>
            <a:ln w="38100">
              <a:solidFill>
                <a:srgbClr val="A37500"/>
              </a:solidFill>
              <a:prstDash val="solid"/>
            </a:ln>
          </c:spPr>
          <c:marker>
            <c:symbol val="square"/>
            <c:size val="7"/>
            <c:spPr>
              <a:noFill/>
              <a:ln>
                <a:solidFill>
                  <a:srgbClr val="A37500"/>
                </a:solidFill>
                <a:prstDash val="solid"/>
              </a:ln>
            </c:spPr>
          </c:marker>
          <c:cat>
            <c:numRef>
              <c:f>Sheet1!$A$2:$A$11</c:f>
              <c:numCache>
                <c:formatCode>General</c:formatCode>
                <c:ptCount val="10"/>
                <c:pt idx="0">
                  <c:v>2011</c:v>
                </c:pt>
                <c:pt idx="1">
                  <c:v>2012</c:v>
                </c:pt>
                <c:pt idx="2">
                  <c:v>2013</c:v>
                </c:pt>
                <c:pt idx="3">
                  <c:v>2014</c:v>
                </c:pt>
                <c:pt idx="4">
                  <c:v>2015</c:v>
                </c:pt>
                <c:pt idx="5">
                  <c:v>2016</c:v>
                </c:pt>
                <c:pt idx="6">
                  <c:v>2017</c:v>
                </c:pt>
                <c:pt idx="7">
                  <c:v>2018</c:v>
                </c:pt>
                <c:pt idx="8">
                  <c:v>2019</c:v>
                </c:pt>
                <c:pt idx="9">
                  <c:v>2020</c:v>
                </c:pt>
              </c:numCache>
            </c:numRef>
          </c:cat>
          <c:val>
            <c:numRef>
              <c:f>Sheet1!$D$2:$D$11</c:f>
              <c:numCache>
                <c:formatCode>0.0</c:formatCode>
                <c:ptCount val="10"/>
                <c:pt idx="0">
                  <c:v>581.29999999999995</c:v>
                </c:pt>
                <c:pt idx="1">
                  <c:v>582.70000000000005</c:v>
                </c:pt>
                <c:pt idx="2">
                  <c:v>601.5</c:v>
                </c:pt>
                <c:pt idx="3">
                  <c:v>697.3</c:v>
                </c:pt>
                <c:pt idx="4">
                  <c:v>881.6</c:v>
                </c:pt>
                <c:pt idx="5">
                  <c:v>931.1</c:v>
                </c:pt>
                <c:pt idx="6">
                  <c:v>1030</c:v>
                </c:pt>
                <c:pt idx="7">
                  <c:v>1062.3</c:v>
                </c:pt>
                <c:pt idx="8">
                  <c:v>1055.3</c:v>
                </c:pt>
                <c:pt idx="9" formatCode="General">
                  <c:v>638.20000000000005</c:v>
                </c:pt>
              </c:numCache>
            </c:numRef>
          </c:val>
          <c:smooth val="0"/>
          <c:extLst>
            <c:ext xmlns:c16="http://schemas.microsoft.com/office/drawing/2014/chart" uri="{C3380CC4-5D6E-409C-BE32-E72D297353CC}">
              <c16:uniqueId val="{00000003-8864-42C3-8393-84BF40B9F010}"/>
            </c:ext>
          </c:extLst>
        </c:ser>
        <c:ser>
          <c:idx val="3"/>
          <c:order val="4"/>
          <c:tx>
            <c:strRef>
              <c:f>Sheet1!$E$1</c:f>
              <c:strCache>
                <c:ptCount val="1"/>
                <c:pt idx="0">
                  <c:v>Bay Area</c:v>
                </c:pt>
              </c:strCache>
            </c:strRef>
          </c:tx>
          <c:spPr>
            <a:ln w="38100">
              <a:solidFill>
                <a:srgbClr val="078807"/>
              </a:solidFill>
              <a:prstDash val="solid"/>
            </a:ln>
          </c:spPr>
          <c:marker>
            <c:symbol val="triangle"/>
            <c:size val="7"/>
            <c:spPr>
              <a:noFill/>
              <a:ln>
                <a:solidFill>
                  <a:srgbClr val="078807"/>
                </a:solidFill>
                <a:prstDash val="solid"/>
              </a:ln>
            </c:spPr>
          </c:marker>
          <c:cat>
            <c:numRef>
              <c:f>Sheet1!$A$2:$A$11</c:f>
              <c:numCache>
                <c:formatCode>General</c:formatCode>
                <c:ptCount val="10"/>
                <c:pt idx="0">
                  <c:v>2011</c:v>
                </c:pt>
                <c:pt idx="1">
                  <c:v>2012</c:v>
                </c:pt>
                <c:pt idx="2">
                  <c:v>2013</c:v>
                </c:pt>
                <c:pt idx="3">
                  <c:v>2014</c:v>
                </c:pt>
                <c:pt idx="4">
                  <c:v>2015</c:v>
                </c:pt>
                <c:pt idx="5">
                  <c:v>2016</c:v>
                </c:pt>
                <c:pt idx="6">
                  <c:v>2017</c:v>
                </c:pt>
                <c:pt idx="7">
                  <c:v>2018</c:v>
                </c:pt>
                <c:pt idx="8">
                  <c:v>2019</c:v>
                </c:pt>
                <c:pt idx="9">
                  <c:v>2020</c:v>
                </c:pt>
              </c:numCache>
            </c:numRef>
          </c:cat>
          <c:val>
            <c:numRef>
              <c:f>Sheet1!$E$2:$E$11</c:f>
              <c:numCache>
                <c:formatCode>0.0</c:formatCode>
                <c:ptCount val="10"/>
                <c:pt idx="0">
                  <c:v>350</c:v>
                </c:pt>
                <c:pt idx="1">
                  <c:v>336.8</c:v>
                </c:pt>
                <c:pt idx="2">
                  <c:v>337.5</c:v>
                </c:pt>
                <c:pt idx="3">
                  <c:v>364.2</c:v>
                </c:pt>
                <c:pt idx="4">
                  <c:v>404.2</c:v>
                </c:pt>
                <c:pt idx="5">
                  <c:v>416.6</c:v>
                </c:pt>
                <c:pt idx="6">
                  <c:v>459.8</c:v>
                </c:pt>
                <c:pt idx="7">
                  <c:v>495.2</c:v>
                </c:pt>
                <c:pt idx="8">
                  <c:v>482.5</c:v>
                </c:pt>
                <c:pt idx="9" formatCode="General">
                  <c:v>328.1</c:v>
                </c:pt>
              </c:numCache>
            </c:numRef>
          </c:val>
          <c:smooth val="0"/>
          <c:extLst>
            <c:ext xmlns:c16="http://schemas.microsoft.com/office/drawing/2014/chart" uri="{C3380CC4-5D6E-409C-BE32-E72D297353CC}">
              <c16:uniqueId val="{00000004-8864-42C3-8393-84BF40B9F010}"/>
            </c:ext>
          </c:extLst>
        </c:ser>
        <c:ser>
          <c:idx val="4"/>
          <c:order val="5"/>
          <c:tx>
            <c:strRef>
              <c:f>Sheet1!$F$1</c:f>
              <c:strCache>
                <c:ptCount val="1"/>
                <c:pt idx="0">
                  <c:v>Central Coast</c:v>
                </c:pt>
              </c:strCache>
            </c:strRef>
          </c:tx>
          <c:spPr>
            <a:ln w="38100">
              <a:solidFill>
                <a:srgbClr val="2746A5"/>
              </a:solidFill>
              <a:prstDash val="solid"/>
            </a:ln>
          </c:spPr>
          <c:marker>
            <c:symbol val="circle"/>
            <c:size val="7"/>
            <c:spPr>
              <a:solidFill>
                <a:srgbClr val="2746A5"/>
              </a:solidFill>
              <a:ln>
                <a:solidFill>
                  <a:srgbClr val="2746A5"/>
                </a:solidFill>
                <a:prstDash val="solid"/>
              </a:ln>
            </c:spPr>
          </c:marker>
          <c:cat>
            <c:numRef>
              <c:f>Sheet1!$A$2:$A$11</c:f>
              <c:numCache>
                <c:formatCode>General</c:formatCode>
                <c:ptCount val="10"/>
                <c:pt idx="0">
                  <c:v>2011</c:v>
                </c:pt>
                <c:pt idx="1">
                  <c:v>2012</c:v>
                </c:pt>
                <c:pt idx="2">
                  <c:v>2013</c:v>
                </c:pt>
                <c:pt idx="3">
                  <c:v>2014</c:v>
                </c:pt>
                <c:pt idx="4">
                  <c:v>2015</c:v>
                </c:pt>
                <c:pt idx="5">
                  <c:v>2016</c:v>
                </c:pt>
                <c:pt idx="6">
                  <c:v>2017</c:v>
                </c:pt>
                <c:pt idx="7">
                  <c:v>2018</c:v>
                </c:pt>
                <c:pt idx="8">
                  <c:v>2019</c:v>
                </c:pt>
                <c:pt idx="9">
                  <c:v>2020</c:v>
                </c:pt>
              </c:numCache>
            </c:numRef>
          </c:cat>
          <c:val>
            <c:numRef>
              <c:f>Sheet1!$F$2:$F$11</c:f>
              <c:numCache>
                <c:formatCode>0.0</c:formatCode>
                <c:ptCount val="10"/>
                <c:pt idx="0">
                  <c:v>332.3</c:v>
                </c:pt>
                <c:pt idx="1">
                  <c:v>352.1</c:v>
                </c:pt>
                <c:pt idx="2">
                  <c:v>353.8</c:v>
                </c:pt>
                <c:pt idx="3">
                  <c:v>358.1</c:v>
                </c:pt>
                <c:pt idx="4">
                  <c:v>388.3</c:v>
                </c:pt>
                <c:pt idx="5">
                  <c:v>387.1</c:v>
                </c:pt>
                <c:pt idx="6">
                  <c:v>428</c:v>
                </c:pt>
                <c:pt idx="7">
                  <c:v>453.7</c:v>
                </c:pt>
                <c:pt idx="8">
                  <c:v>474.4</c:v>
                </c:pt>
                <c:pt idx="9" formatCode="General">
                  <c:v>365.3</c:v>
                </c:pt>
              </c:numCache>
            </c:numRef>
          </c:val>
          <c:smooth val="0"/>
          <c:extLst>
            <c:ext xmlns:c16="http://schemas.microsoft.com/office/drawing/2014/chart" uri="{C3380CC4-5D6E-409C-BE32-E72D297353CC}">
              <c16:uniqueId val="{00000005-8864-42C3-8393-84BF40B9F010}"/>
            </c:ext>
          </c:extLst>
        </c:ser>
        <c:ser>
          <c:idx val="6"/>
          <c:order val="6"/>
          <c:tx>
            <c:strRef>
              <c:f>Sheet1!$G$1</c:f>
              <c:strCache>
                <c:ptCount val="1"/>
                <c:pt idx="0">
                  <c:v>Central Inland</c:v>
                </c:pt>
              </c:strCache>
            </c:strRef>
          </c:tx>
          <c:spPr>
            <a:ln w="38100">
              <a:solidFill>
                <a:srgbClr val="EA5D0B"/>
              </a:solidFill>
              <a:prstDash val="solid"/>
            </a:ln>
          </c:spPr>
          <c:marker>
            <c:symbol val="diamond"/>
            <c:size val="7"/>
            <c:spPr>
              <a:solidFill>
                <a:srgbClr val="EA5D0B"/>
              </a:solidFill>
              <a:ln>
                <a:solidFill>
                  <a:srgbClr val="EA5D0B"/>
                </a:solidFill>
              </a:ln>
            </c:spPr>
          </c:marker>
          <c:cat>
            <c:numRef>
              <c:f>Sheet1!$A$2:$A$11</c:f>
              <c:numCache>
                <c:formatCode>General</c:formatCode>
                <c:ptCount val="10"/>
                <c:pt idx="0">
                  <c:v>2011</c:v>
                </c:pt>
                <c:pt idx="1">
                  <c:v>2012</c:v>
                </c:pt>
                <c:pt idx="2">
                  <c:v>2013</c:v>
                </c:pt>
                <c:pt idx="3">
                  <c:v>2014</c:v>
                </c:pt>
                <c:pt idx="4">
                  <c:v>2015</c:v>
                </c:pt>
                <c:pt idx="5">
                  <c:v>2016</c:v>
                </c:pt>
                <c:pt idx="6">
                  <c:v>2017</c:v>
                </c:pt>
                <c:pt idx="7">
                  <c:v>2018</c:v>
                </c:pt>
                <c:pt idx="8">
                  <c:v>2019</c:v>
                </c:pt>
                <c:pt idx="9">
                  <c:v>2020</c:v>
                </c:pt>
              </c:numCache>
            </c:numRef>
          </c:cat>
          <c:val>
            <c:numRef>
              <c:f>Sheet1!$G$2:$G$11</c:f>
              <c:numCache>
                <c:formatCode>0.0</c:formatCode>
                <c:ptCount val="10"/>
                <c:pt idx="0">
                  <c:v>517.79999999999995</c:v>
                </c:pt>
                <c:pt idx="1">
                  <c:v>529.9</c:v>
                </c:pt>
                <c:pt idx="2">
                  <c:v>528.79999999999995</c:v>
                </c:pt>
                <c:pt idx="3">
                  <c:v>522.9</c:v>
                </c:pt>
                <c:pt idx="4">
                  <c:v>526.70000000000005</c:v>
                </c:pt>
                <c:pt idx="5">
                  <c:v>565.1</c:v>
                </c:pt>
                <c:pt idx="6">
                  <c:v>592</c:v>
                </c:pt>
                <c:pt idx="7">
                  <c:v>622.79999999999995</c:v>
                </c:pt>
                <c:pt idx="8">
                  <c:v>662</c:v>
                </c:pt>
                <c:pt idx="9" formatCode="General">
                  <c:v>505.7</c:v>
                </c:pt>
              </c:numCache>
            </c:numRef>
          </c:val>
          <c:smooth val="0"/>
          <c:extLst>
            <c:ext xmlns:c16="http://schemas.microsoft.com/office/drawing/2014/chart" uri="{C3380CC4-5D6E-409C-BE32-E72D297353CC}">
              <c16:uniqueId val="{00000006-8864-42C3-8393-84BF40B9F010}"/>
            </c:ext>
          </c:extLst>
        </c:ser>
        <c:ser>
          <c:idx val="7"/>
          <c:order val="7"/>
          <c:tx>
            <c:strRef>
              <c:f>Sheet1!$H$1</c:f>
              <c:strCache>
                <c:ptCount val="1"/>
                <c:pt idx="0">
                  <c:v>Los Angeles</c:v>
                </c:pt>
              </c:strCache>
            </c:strRef>
          </c:tx>
          <c:spPr>
            <a:ln w="38100">
              <a:solidFill>
                <a:srgbClr val="7C0B5B"/>
              </a:solidFill>
              <a:prstDash val="solid"/>
            </a:ln>
          </c:spPr>
          <c:marker>
            <c:symbol val="square"/>
            <c:size val="7"/>
            <c:spPr>
              <a:solidFill>
                <a:srgbClr val="7C0B5B"/>
              </a:solidFill>
              <a:ln>
                <a:solidFill>
                  <a:srgbClr val="7C0B5B"/>
                </a:solidFill>
                <a:prstDash val="solid"/>
              </a:ln>
            </c:spPr>
          </c:marker>
          <c:cat>
            <c:numRef>
              <c:f>Sheet1!$A$2:$A$11</c:f>
              <c:numCache>
                <c:formatCode>General</c:formatCode>
                <c:ptCount val="10"/>
                <c:pt idx="0">
                  <c:v>2011</c:v>
                </c:pt>
                <c:pt idx="1">
                  <c:v>2012</c:v>
                </c:pt>
                <c:pt idx="2">
                  <c:v>2013</c:v>
                </c:pt>
                <c:pt idx="3">
                  <c:v>2014</c:v>
                </c:pt>
                <c:pt idx="4">
                  <c:v>2015</c:v>
                </c:pt>
                <c:pt idx="5">
                  <c:v>2016</c:v>
                </c:pt>
                <c:pt idx="6">
                  <c:v>2017</c:v>
                </c:pt>
                <c:pt idx="7">
                  <c:v>2018</c:v>
                </c:pt>
                <c:pt idx="8">
                  <c:v>2019</c:v>
                </c:pt>
                <c:pt idx="9">
                  <c:v>2020</c:v>
                </c:pt>
              </c:numCache>
            </c:numRef>
          </c:cat>
          <c:val>
            <c:numRef>
              <c:f>Sheet1!$H$2:$H$11</c:f>
              <c:numCache>
                <c:formatCode>0.0</c:formatCode>
                <c:ptCount val="10"/>
                <c:pt idx="0">
                  <c:v>510.5</c:v>
                </c:pt>
                <c:pt idx="1">
                  <c:v>520.4</c:v>
                </c:pt>
                <c:pt idx="2">
                  <c:v>512.1</c:v>
                </c:pt>
                <c:pt idx="3">
                  <c:v>543.6</c:v>
                </c:pt>
                <c:pt idx="4">
                  <c:v>557.79999999999995</c:v>
                </c:pt>
                <c:pt idx="5">
                  <c:v>571.79999999999995</c:v>
                </c:pt>
                <c:pt idx="6">
                  <c:v>618.20000000000005</c:v>
                </c:pt>
                <c:pt idx="7">
                  <c:v>659.5</c:v>
                </c:pt>
                <c:pt idx="8">
                  <c:v>683</c:v>
                </c:pt>
                <c:pt idx="9" formatCode="General">
                  <c:v>520.29999999999995</c:v>
                </c:pt>
              </c:numCache>
            </c:numRef>
          </c:val>
          <c:smooth val="0"/>
          <c:extLst>
            <c:ext xmlns:c16="http://schemas.microsoft.com/office/drawing/2014/chart" uri="{C3380CC4-5D6E-409C-BE32-E72D297353CC}">
              <c16:uniqueId val="{00000007-8864-42C3-8393-84BF40B9F010}"/>
            </c:ext>
          </c:extLst>
        </c:ser>
        <c:ser>
          <c:idx val="8"/>
          <c:order val="8"/>
          <c:tx>
            <c:strRef>
              <c:f>Sheet1!$I$1</c:f>
              <c:strCache>
                <c:ptCount val="1"/>
                <c:pt idx="0">
                  <c:v>Southern</c:v>
                </c:pt>
              </c:strCache>
            </c:strRef>
          </c:tx>
          <c:spPr>
            <a:ln w="38100">
              <a:solidFill>
                <a:srgbClr val="2796A5"/>
              </a:solidFill>
              <a:prstDash val="solid"/>
            </a:ln>
          </c:spPr>
          <c:marker>
            <c:symbol val="triangle"/>
            <c:size val="7"/>
            <c:spPr>
              <a:solidFill>
                <a:srgbClr val="2796A5"/>
              </a:solidFill>
              <a:ln>
                <a:solidFill>
                  <a:srgbClr val="2796A5"/>
                </a:solidFill>
                <a:prstDash val="solid"/>
              </a:ln>
            </c:spPr>
          </c:marker>
          <c:cat>
            <c:numRef>
              <c:f>Sheet1!$A$2:$A$11</c:f>
              <c:numCache>
                <c:formatCode>General</c:formatCode>
                <c:ptCount val="10"/>
                <c:pt idx="0">
                  <c:v>2011</c:v>
                </c:pt>
                <c:pt idx="1">
                  <c:v>2012</c:v>
                </c:pt>
                <c:pt idx="2">
                  <c:v>2013</c:v>
                </c:pt>
                <c:pt idx="3">
                  <c:v>2014</c:v>
                </c:pt>
                <c:pt idx="4">
                  <c:v>2015</c:v>
                </c:pt>
                <c:pt idx="5">
                  <c:v>2016</c:v>
                </c:pt>
                <c:pt idx="6">
                  <c:v>2017</c:v>
                </c:pt>
                <c:pt idx="7">
                  <c:v>2018</c:v>
                </c:pt>
                <c:pt idx="8">
                  <c:v>2019</c:v>
                </c:pt>
                <c:pt idx="9">
                  <c:v>2020</c:v>
                </c:pt>
              </c:numCache>
            </c:numRef>
          </c:cat>
          <c:val>
            <c:numRef>
              <c:f>Sheet1!$I$2:$I$11</c:f>
              <c:numCache>
                <c:formatCode>0.0</c:formatCode>
                <c:ptCount val="10"/>
                <c:pt idx="0">
                  <c:v>411.4</c:v>
                </c:pt>
                <c:pt idx="1">
                  <c:v>435.8</c:v>
                </c:pt>
                <c:pt idx="2">
                  <c:v>417</c:v>
                </c:pt>
                <c:pt idx="3">
                  <c:v>412.4</c:v>
                </c:pt>
                <c:pt idx="4">
                  <c:v>464.9</c:v>
                </c:pt>
                <c:pt idx="5">
                  <c:v>486.4</c:v>
                </c:pt>
                <c:pt idx="6">
                  <c:v>553.4</c:v>
                </c:pt>
                <c:pt idx="7">
                  <c:v>566.29999999999995</c:v>
                </c:pt>
                <c:pt idx="8">
                  <c:v>576.70000000000005</c:v>
                </c:pt>
                <c:pt idx="9" formatCode="General">
                  <c:v>449.8</c:v>
                </c:pt>
              </c:numCache>
            </c:numRef>
          </c:val>
          <c:smooth val="0"/>
          <c:extLst>
            <c:ext xmlns:c16="http://schemas.microsoft.com/office/drawing/2014/chart" uri="{C3380CC4-5D6E-409C-BE32-E72D297353CC}">
              <c16:uniqueId val="{00000001-EC50-4F34-A2F4-57475B167F12}"/>
            </c:ext>
          </c:extLst>
        </c:ser>
        <c:dLbls>
          <c:showLegendKey val="0"/>
          <c:showVal val="0"/>
          <c:showCatName val="0"/>
          <c:showSerName val="0"/>
          <c:showPercent val="0"/>
          <c:showBubbleSize val="0"/>
        </c:dLbls>
        <c:marker val="1"/>
        <c:smooth val="0"/>
        <c:axId val="37322752"/>
        <c:axId val="37325056"/>
        <c:extLst>
          <c:ext xmlns:c15="http://schemas.microsoft.com/office/drawing/2012/chart" uri="{02D57815-91ED-43cb-92C2-25804820EDAC}">
            <c15:filteredLineSeries>
              <c15:ser>
                <c:idx val="0"/>
                <c:order val="0"/>
                <c:tx>
                  <c:strRef>
                    <c:extLst>
                      <c:ext uri="{02D57815-91ED-43cb-92C2-25804820EDAC}">
                        <c15:formulaRef>
                          <c15:sqref>Sheet1!$A$1</c15:sqref>
                        </c15:formulaRef>
                      </c:ext>
                    </c:extLst>
                    <c:strCache>
                      <c:ptCount val="1"/>
                      <c:pt idx="0">
                        <c:v>Year</c:v>
                      </c:pt>
                    </c:strCache>
                  </c:strRef>
                </c:tx>
                <c:marker>
                  <c:symbol val="circle"/>
                  <c:size val="7"/>
                  <c:spPr>
                    <a:noFill/>
                    <a:ln>
                      <a:solidFill>
                        <a:srgbClr val="AA222F"/>
                      </a:solidFill>
                      <a:prstDash val="solid"/>
                    </a:ln>
                  </c:spPr>
                </c:marker>
                <c:cat>
                  <c:numRef>
                    <c:extLst>
                      <c:ext uri="{02D57815-91ED-43cb-92C2-25804820EDAC}">
                        <c15:formulaRef>
                          <c15:sqref>Sheet1!$A$2:$A$11</c15:sqref>
                        </c15:formulaRef>
                      </c:ext>
                    </c:extLst>
                    <c:numCache>
                      <c:formatCode>General</c:formatCode>
                      <c:ptCount val="10"/>
                      <c:pt idx="0">
                        <c:v>2011</c:v>
                      </c:pt>
                      <c:pt idx="1">
                        <c:v>2012</c:v>
                      </c:pt>
                      <c:pt idx="2">
                        <c:v>2013</c:v>
                      </c:pt>
                      <c:pt idx="3">
                        <c:v>2014</c:v>
                      </c:pt>
                      <c:pt idx="4">
                        <c:v>2015</c:v>
                      </c:pt>
                      <c:pt idx="5">
                        <c:v>2016</c:v>
                      </c:pt>
                      <c:pt idx="6">
                        <c:v>2017</c:v>
                      </c:pt>
                      <c:pt idx="7">
                        <c:v>2018</c:v>
                      </c:pt>
                      <c:pt idx="8">
                        <c:v>2019</c:v>
                      </c:pt>
                      <c:pt idx="9">
                        <c:v>2020</c:v>
                      </c:pt>
                    </c:numCache>
                  </c:numRef>
                </c:cat>
                <c:val>
                  <c:numRef>
                    <c:extLst>
                      <c:ext uri="{02D57815-91ED-43cb-92C2-25804820EDAC}">
                        <c15:formulaRef>
                          <c15:sqref>Sheet1!$A$2:$A$11</c15:sqref>
                        </c15:formulaRef>
                      </c:ext>
                    </c:extLst>
                    <c:numCache>
                      <c:formatCode>General</c:formatCode>
                      <c:ptCount val="10"/>
                      <c:pt idx="0">
                        <c:v>2011</c:v>
                      </c:pt>
                      <c:pt idx="1">
                        <c:v>2012</c:v>
                      </c:pt>
                      <c:pt idx="2">
                        <c:v>2013</c:v>
                      </c:pt>
                      <c:pt idx="3">
                        <c:v>2014</c:v>
                      </c:pt>
                      <c:pt idx="4">
                        <c:v>2015</c:v>
                      </c:pt>
                      <c:pt idx="5">
                        <c:v>2016</c:v>
                      </c:pt>
                      <c:pt idx="6">
                        <c:v>2017</c:v>
                      </c:pt>
                      <c:pt idx="7">
                        <c:v>2018</c:v>
                      </c:pt>
                      <c:pt idx="8">
                        <c:v>2019</c:v>
                      </c:pt>
                      <c:pt idx="9">
                        <c:v>2020</c:v>
                      </c:pt>
                    </c:numCache>
                  </c:numRef>
                </c:val>
                <c:smooth val="0"/>
                <c:extLst>
                  <c:ext xmlns:c16="http://schemas.microsoft.com/office/drawing/2014/chart" uri="{C3380CC4-5D6E-409C-BE32-E72D297353CC}">
                    <c16:uniqueId val="{00000000-8864-42C3-8393-84BF40B9F010}"/>
                  </c:ext>
                </c:extLst>
              </c15:ser>
            </c15:filteredLineSeries>
          </c:ext>
        </c:extLst>
      </c:lineChart>
      <c:catAx>
        <c:axId val="37322752"/>
        <c:scaling>
          <c:orientation val="minMax"/>
        </c:scaling>
        <c:delete val="0"/>
        <c:axPos val="b"/>
        <c:title>
          <c:tx>
            <c:rich>
              <a:bodyPr/>
              <a:lstStyle/>
              <a:p>
                <a:pPr>
                  <a:defRPr sz="1400" b="1" i="0" u="none" strike="noStrike" baseline="0">
                    <a:solidFill>
                      <a:schemeClr val="tx1"/>
                    </a:solidFill>
                    <a:latin typeface="Calibri" panose="020F0502020204030204" pitchFamily="34" charset="0"/>
                    <a:ea typeface="Arial"/>
                    <a:cs typeface="Arial"/>
                  </a:defRPr>
                </a:pPr>
                <a:r>
                  <a:rPr lang="en-US" sz="1400">
                    <a:latin typeface="Calibri" panose="020F0502020204030204" pitchFamily="34" charset="0"/>
                  </a:rPr>
                  <a:t>Year</a:t>
                </a:r>
              </a:p>
            </c:rich>
          </c:tx>
          <c:layout>
            <c:manualLayout>
              <c:xMode val="edge"/>
              <c:yMode val="edge"/>
              <c:x val="0.51970444627281132"/>
              <c:y val="0.81098412391286223"/>
            </c:manualLayout>
          </c:layout>
          <c:overlay val="0"/>
          <c:spPr>
            <a:noFill/>
            <a:ln w="28027">
              <a:noFill/>
            </a:ln>
          </c:spPr>
        </c:title>
        <c:numFmt formatCode="General" sourceLinked="1"/>
        <c:majorTickMark val="out"/>
        <c:minorTickMark val="none"/>
        <c:tickLblPos val="nextTo"/>
        <c:spPr>
          <a:ln w="14013">
            <a:solidFill>
              <a:schemeClr val="tx1"/>
            </a:solidFill>
            <a:prstDash val="solid"/>
          </a:ln>
        </c:spPr>
        <c:txPr>
          <a:bodyPr rot="0" vert="horz"/>
          <a:lstStyle/>
          <a:p>
            <a:pPr>
              <a:defRPr sz="1400" b="1" i="0" u="none" strike="noStrike" baseline="0">
                <a:solidFill>
                  <a:schemeClr val="tx1"/>
                </a:solidFill>
                <a:latin typeface="Calibri" panose="020F0502020204030204" pitchFamily="34" charset="0"/>
                <a:ea typeface="Arial"/>
                <a:cs typeface="Arial"/>
              </a:defRPr>
            </a:pPr>
            <a:endParaRPr lang="en-US"/>
          </a:p>
        </c:txPr>
        <c:crossAx val="37325056"/>
        <c:crosses val="autoZero"/>
        <c:auto val="1"/>
        <c:lblAlgn val="ctr"/>
        <c:lblOffset val="30"/>
        <c:tickLblSkip val="1"/>
        <c:tickMarkSkip val="1"/>
        <c:noMultiLvlLbl val="0"/>
      </c:catAx>
      <c:valAx>
        <c:axId val="37325056"/>
        <c:scaling>
          <c:orientation val="minMax"/>
          <c:max val="1200"/>
          <c:min val="0"/>
        </c:scaling>
        <c:delete val="0"/>
        <c:axPos val="l"/>
        <c:majorGridlines>
          <c:spPr>
            <a:ln w="9525">
              <a:solidFill>
                <a:schemeClr val="bg1">
                  <a:lumMod val="85000"/>
                </a:schemeClr>
              </a:solidFill>
              <a:prstDash val="sysDash"/>
            </a:ln>
          </c:spPr>
        </c:majorGridlines>
        <c:title>
          <c:tx>
            <c:rich>
              <a:bodyPr/>
              <a:lstStyle/>
              <a:p>
                <a:pPr>
                  <a:defRPr sz="1600" b="1" i="0" u="none" strike="noStrike" baseline="0">
                    <a:solidFill>
                      <a:schemeClr val="tx1"/>
                    </a:solidFill>
                    <a:latin typeface="Calibri" panose="020F0502020204030204" pitchFamily="34" charset="0"/>
                    <a:ea typeface="Arial"/>
                    <a:cs typeface="Arial"/>
                  </a:defRPr>
                </a:pPr>
                <a:r>
                  <a:rPr lang="en-US" sz="1600">
                    <a:latin typeface="Calibri" panose="020F0502020204030204" pitchFamily="34" charset="0"/>
                  </a:rPr>
                  <a:t>Rate per 100,000 population</a:t>
                </a:r>
              </a:p>
            </c:rich>
          </c:tx>
          <c:layout>
            <c:manualLayout>
              <c:xMode val="edge"/>
              <c:yMode val="edge"/>
              <c:x val="1.7541747699761783E-2"/>
              <c:y val="0.13816588198252633"/>
            </c:manualLayout>
          </c:layout>
          <c:overlay val="0"/>
          <c:spPr>
            <a:noFill/>
            <a:ln w="28027">
              <a:noFill/>
            </a:ln>
          </c:spPr>
        </c:title>
        <c:numFmt formatCode="#,##0" sourceLinked="0"/>
        <c:majorTickMark val="out"/>
        <c:minorTickMark val="none"/>
        <c:tickLblPos val="nextTo"/>
        <c:spPr>
          <a:ln w="14013">
            <a:solidFill>
              <a:schemeClr val="tx1"/>
            </a:solidFill>
            <a:prstDash val="solid"/>
          </a:ln>
        </c:spPr>
        <c:txPr>
          <a:bodyPr rot="0" vert="horz"/>
          <a:lstStyle/>
          <a:p>
            <a:pPr>
              <a:defRPr sz="1600" b="1" i="0" u="none" strike="noStrike" baseline="0">
                <a:solidFill>
                  <a:schemeClr val="tx1"/>
                </a:solidFill>
                <a:latin typeface="Calibri" panose="020F0502020204030204" pitchFamily="34" charset="0"/>
                <a:ea typeface="Arial"/>
                <a:cs typeface="Arial"/>
              </a:defRPr>
            </a:pPr>
            <a:endParaRPr lang="en-US"/>
          </a:p>
        </c:txPr>
        <c:crossAx val="37322752"/>
        <c:crosses val="autoZero"/>
        <c:crossBetween val="midCat"/>
        <c:minorUnit val="300"/>
      </c:valAx>
      <c:spPr>
        <a:solidFill>
          <a:schemeClr val="bg1"/>
        </a:solidFill>
        <a:ln w="28027">
          <a:noFill/>
        </a:ln>
      </c:spPr>
    </c:plotArea>
    <c:legend>
      <c:legendPos val="r"/>
      <c:layout>
        <c:manualLayout>
          <c:xMode val="edge"/>
          <c:yMode val="edge"/>
          <c:x val="0.10220537476341432"/>
          <c:y val="0.87171677603008413"/>
          <c:w val="0.88621463759555252"/>
          <c:h val="0.12005559373041619"/>
        </c:manualLayout>
      </c:layout>
      <c:overlay val="0"/>
      <c:spPr>
        <a:noFill/>
        <a:ln w="14013">
          <a:solidFill>
            <a:schemeClr val="tx1"/>
          </a:solidFill>
          <a:prstDash val="solid"/>
        </a:ln>
      </c:spPr>
      <c:txPr>
        <a:bodyPr/>
        <a:lstStyle/>
        <a:p>
          <a:pPr>
            <a:defRPr sz="1600" b="1" i="0" u="none" strike="noStrike" baseline="0">
              <a:solidFill>
                <a:schemeClr val="tx1"/>
              </a:solidFill>
              <a:latin typeface="Calibri" panose="020F0502020204030204" pitchFamily="34" charset="0"/>
              <a:ea typeface="Arial"/>
              <a:cs typeface="Arial"/>
            </a:defRPr>
          </a:pPr>
          <a:endParaRPr lang="en-US"/>
        </a:p>
      </c:txPr>
    </c:legend>
    <c:plotVisOnly val="1"/>
    <c:dispBlanksAs val="gap"/>
    <c:showDLblsOverMax val="0"/>
  </c:chart>
  <c:spPr>
    <a:solidFill>
      <a:schemeClr val="bg1"/>
    </a:solidFill>
    <a:ln>
      <a:noFill/>
    </a:ln>
  </c:spPr>
  <c:txPr>
    <a:bodyPr/>
    <a:lstStyle/>
    <a:p>
      <a:pPr>
        <a:defRPr sz="2014" b="1" i="0" u="none" strike="noStrike" baseline="0">
          <a:solidFill>
            <a:schemeClr val="tx1"/>
          </a:solidFill>
          <a:latin typeface="Times New Roman"/>
          <a:ea typeface="Times New Roman"/>
          <a:cs typeface="Times New Roman"/>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nchor="ctr" anchorCtr="1"/>
          <a:lstStyle/>
          <a:p>
            <a:pPr>
              <a:defRPr sz="1200" b="1" i="0" u="none" strike="noStrike" baseline="0">
                <a:solidFill>
                  <a:schemeClr val="tx1"/>
                </a:solidFill>
                <a:latin typeface="Calibri" panose="020F0502020204030204" pitchFamily="34" charset="0"/>
                <a:ea typeface="Arial"/>
                <a:cs typeface="Arial"/>
              </a:defRPr>
            </a:pPr>
            <a:r>
              <a:rPr lang="en-US" sz="1200">
                <a:solidFill>
                  <a:schemeClr val="tx1"/>
                </a:solidFill>
                <a:latin typeface="Calibri" panose="020F0502020204030204" pitchFamily="34" charset="0"/>
              </a:rPr>
              <a:t>Bay Area</a:t>
            </a:r>
          </a:p>
        </c:rich>
      </c:tx>
      <c:layout>
        <c:manualLayout>
          <c:xMode val="edge"/>
          <c:yMode val="edge"/>
          <c:x val="0.41093474426807758"/>
          <c:y val="2.0253164556962026E-2"/>
        </c:manualLayout>
      </c:layout>
      <c:overlay val="0"/>
      <c:spPr>
        <a:solidFill>
          <a:srgbClr val="51AB51">
            <a:alpha val="75000"/>
          </a:srgbClr>
        </a:solidFill>
        <a:ln w="10565">
          <a:noFill/>
        </a:ln>
      </c:spPr>
    </c:title>
    <c:autoTitleDeleted val="0"/>
    <c:plotArea>
      <c:layout>
        <c:manualLayout>
          <c:layoutTarget val="inner"/>
          <c:xMode val="edge"/>
          <c:yMode val="edge"/>
          <c:x val="0.24360173728283965"/>
          <c:y val="0.16708860759493671"/>
          <c:w val="0.72817991501062362"/>
          <c:h val="0.54177215189873418"/>
        </c:manualLayout>
      </c:layout>
      <c:barChart>
        <c:barDir val="col"/>
        <c:grouping val="stacked"/>
        <c:varyColors val="0"/>
        <c:ser>
          <c:idx val="0"/>
          <c:order val="0"/>
          <c:tx>
            <c:strRef>
              <c:f>Sheet1!$B$1</c:f>
              <c:strCache>
                <c:ptCount val="1"/>
                <c:pt idx="0">
                  <c:v>Male</c:v>
                </c:pt>
              </c:strCache>
            </c:strRef>
          </c:tx>
          <c:spPr>
            <a:solidFill>
              <a:schemeClr val="bg1">
                <a:lumMod val="50000"/>
              </a:schemeClr>
            </a:solidFill>
            <a:ln w="5283">
              <a:solidFill>
                <a:schemeClr val="tx1"/>
              </a:solidFill>
              <a:prstDash val="solid"/>
            </a:ln>
          </c:spPr>
          <c:invertIfNegative val="0"/>
          <c:cat>
            <c:strRef>
              <c:f>Sheet1!$A$2:$A$11</c:f>
              <c:strCache>
                <c:ptCount val="10"/>
                <c:pt idx="0">
                  <c:v>'11</c:v>
                </c:pt>
                <c:pt idx="1">
                  <c:v>'12</c:v>
                </c:pt>
                <c:pt idx="2">
                  <c:v>'13</c:v>
                </c:pt>
                <c:pt idx="3">
                  <c:v>'14</c:v>
                </c:pt>
                <c:pt idx="4">
                  <c:v>'15</c:v>
                </c:pt>
                <c:pt idx="5">
                  <c:v>'16</c:v>
                </c:pt>
                <c:pt idx="6">
                  <c:v>'17</c:v>
                </c:pt>
                <c:pt idx="7">
                  <c:v>'18</c:v>
                </c:pt>
                <c:pt idx="8">
                  <c:v>'19</c:v>
                </c:pt>
                <c:pt idx="9">
                  <c:v>'20</c:v>
                </c:pt>
              </c:strCache>
            </c:strRef>
          </c:cat>
          <c:val>
            <c:numRef>
              <c:f>Sheet1!$B$2:$B$11</c:f>
              <c:numCache>
                <c:formatCode>General</c:formatCode>
                <c:ptCount val="10"/>
                <c:pt idx="0">
                  <c:v>6582</c:v>
                </c:pt>
                <c:pt idx="1">
                  <c:v>6775</c:v>
                </c:pt>
                <c:pt idx="2">
                  <c:v>7226</c:v>
                </c:pt>
                <c:pt idx="3">
                  <c:v>8385</c:v>
                </c:pt>
                <c:pt idx="4">
                  <c:v>9929</c:v>
                </c:pt>
                <c:pt idx="5">
                  <c:v>10650</c:v>
                </c:pt>
                <c:pt idx="6">
                  <c:v>12323</c:v>
                </c:pt>
                <c:pt idx="7">
                  <c:v>13529</c:v>
                </c:pt>
                <c:pt idx="8">
                  <c:v>13602</c:v>
                </c:pt>
                <c:pt idx="9">
                  <c:v>9102</c:v>
                </c:pt>
              </c:numCache>
            </c:numRef>
          </c:val>
          <c:extLst>
            <c:ext xmlns:c16="http://schemas.microsoft.com/office/drawing/2014/chart" uri="{C3380CC4-5D6E-409C-BE32-E72D297353CC}">
              <c16:uniqueId val="{00000000-2A0A-41E8-94B6-5C5111B84CE7}"/>
            </c:ext>
          </c:extLst>
        </c:ser>
        <c:ser>
          <c:idx val="1"/>
          <c:order val="1"/>
          <c:tx>
            <c:strRef>
              <c:f>Sheet1!$C$1</c:f>
              <c:strCache>
                <c:ptCount val="1"/>
                <c:pt idx="0">
                  <c:v>Female</c:v>
                </c:pt>
              </c:strCache>
            </c:strRef>
          </c:tx>
          <c:spPr>
            <a:solidFill>
              <a:schemeClr val="bg1">
                <a:lumMod val="85000"/>
              </a:schemeClr>
            </a:solidFill>
            <a:ln w="5283">
              <a:solidFill>
                <a:schemeClr val="tx1"/>
              </a:solidFill>
              <a:prstDash val="solid"/>
            </a:ln>
          </c:spPr>
          <c:invertIfNegative val="0"/>
          <c:cat>
            <c:strRef>
              <c:f>Sheet1!$A$2:$A$11</c:f>
              <c:strCache>
                <c:ptCount val="10"/>
                <c:pt idx="0">
                  <c:v>'11</c:v>
                </c:pt>
                <c:pt idx="1">
                  <c:v>'12</c:v>
                </c:pt>
                <c:pt idx="2">
                  <c:v>'13</c:v>
                </c:pt>
                <c:pt idx="3">
                  <c:v>'14</c:v>
                </c:pt>
                <c:pt idx="4">
                  <c:v>'15</c:v>
                </c:pt>
                <c:pt idx="5">
                  <c:v>'16</c:v>
                </c:pt>
                <c:pt idx="6">
                  <c:v>'17</c:v>
                </c:pt>
                <c:pt idx="7">
                  <c:v>'18</c:v>
                </c:pt>
                <c:pt idx="8">
                  <c:v>'19</c:v>
                </c:pt>
                <c:pt idx="9">
                  <c:v>'20</c:v>
                </c:pt>
              </c:strCache>
            </c:strRef>
          </c:cat>
          <c:val>
            <c:numRef>
              <c:f>Sheet1!$C$2:$C$11</c:f>
              <c:numCache>
                <c:formatCode>General</c:formatCode>
                <c:ptCount val="10"/>
                <c:pt idx="0">
                  <c:v>15857</c:v>
                </c:pt>
                <c:pt idx="1">
                  <c:v>15124</c:v>
                </c:pt>
                <c:pt idx="2">
                  <c:v>15062</c:v>
                </c:pt>
                <c:pt idx="3">
                  <c:v>15930</c:v>
                </c:pt>
                <c:pt idx="4">
                  <c:v>17390</c:v>
                </c:pt>
                <c:pt idx="5">
                  <c:v>17732</c:v>
                </c:pt>
                <c:pt idx="6">
                  <c:v>19126</c:v>
                </c:pt>
                <c:pt idx="7">
                  <c:v>20437</c:v>
                </c:pt>
                <c:pt idx="8">
                  <c:v>19557</c:v>
                </c:pt>
                <c:pt idx="9">
                  <c:v>13396</c:v>
                </c:pt>
              </c:numCache>
            </c:numRef>
          </c:val>
          <c:extLst>
            <c:ext xmlns:c16="http://schemas.microsoft.com/office/drawing/2014/chart" uri="{C3380CC4-5D6E-409C-BE32-E72D297353CC}">
              <c16:uniqueId val="{00000001-2A0A-41E8-94B6-5C5111B84CE7}"/>
            </c:ext>
          </c:extLst>
        </c:ser>
        <c:dLbls>
          <c:showLegendKey val="0"/>
          <c:showVal val="0"/>
          <c:showCatName val="0"/>
          <c:showSerName val="0"/>
          <c:showPercent val="0"/>
          <c:showBubbleSize val="0"/>
        </c:dLbls>
        <c:gapWidth val="20"/>
        <c:overlap val="100"/>
        <c:axId val="129534208"/>
        <c:axId val="129552768"/>
      </c:barChart>
      <c:catAx>
        <c:axId val="129534208"/>
        <c:scaling>
          <c:orientation val="minMax"/>
        </c:scaling>
        <c:delete val="0"/>
        <c:axPos val="b"/>
        <c:title>
          <c:tx>
            <c:rich>
              <a:bodyPr/>
              <a:lstStyle/>
              <a:p>
                <a:pPr>
                  <a:defRPr sz="1200" b="1" i="0" u="none" strike="noStrike" baseline="0">
                    <a:solidFill>
                      <a:schemeClr val="tx1"/>
                    </a:solidFill>
                    <a:latin typeface="Calibri" panose="020F0502020204030204" pitchFamily="34" charset="0"/>
                    <a:ea typeface="Arial"/>
                    <a:cs typeface="Arial"/>
                  </a:defRPr>
                </a:pPr>
                <a:r>
                  <a:rPr lang="en-US" sz="1200">
                    <a:solidFill>
                      <a:schemeClr val="tx1"/>
                    </a:solidFill>
                    <a:latin typeface="Calibri" panose="020F0502020204030204" pitchFamily="34" charset="0"/>
                  </a:rPr>
                  <a:t>Year</a:t>
                </a:r>
              </a:p>
            </c:rich>
          </c:tx>
          <c:layout>
            <c:manualLayout>
              <c:xMode val="edge"/>
              <c:yMode val="edge"/>
              <c:x val="0.56613767029121354"/>
              <c:y val="0.88596966431827595"/>
            </c:manualLayout>
          </c:layout>
          <c:overlay val="0"/>
          <c:spPr>
            <a:noFill/>
            <a:ln w="10565">
              <a:noFill/>
            </a:ln>
          </c:spPr>
        </c:title>
        <c:numFmt formatCode="General" sourceLinked="1"/>
        <c:majorTickMark val="out"/>
        <c:minorTickMark val="none"/>
        <c:tickLblPos val="nextTo"/>
        <c:spPr>
          <a:ln w="5283">
            <a:solidFill>
              <a:schemeClr val="tx1"/>
            </a:solidFill>
            <a:prstDash val="solid"/>
          </a:ln>
        </c:spPr>
        <c:txPr>
          <a:bodyPr rot="0" vert="horz"/>
          <a:lstStyle/>
          <a:p>
            <a:pPr>
              <a:defRPr sz="1200" b="1" i="0" u="none" strike="noStrike" baseline="0">
                <a:solidFill>
                  <a:schemeClr val="tx1"/>
                </a:solidFill>
                <a:latin typeface="Calibri" panose="020F0502020204030204" pitchFamily="34" charset="0"/>
                <a:ea typeface="Arial"/>
                <a:cs typeface="Arial"/>
              </a:defRPr>
            </a:pPr>
            <a:endParaRPr lang="en-US"/>
          </a:p>
        </c:txPr>
        <c:crossAx val="129552768"/>
        <c:crosses val="autoZero"/>
        <c:auto val="1"/>
        <c:lblAlgn val="ctr"/>
        <c:lblOffset val="100"/>
        <c:tickLblSkip val="1"/>
        <c:tickMarkSkip val="1"/>
        <c:noMultiLvlLbl val="0"/>
      </c:catAx>
      <c:valAx>
        <c:axId val="129552768"/>
        <c:scaling>
          <c:orientation val="minMax"/>
          <c:max val="40000"/>
          <c:min val="0"/>
        </c:scaling>
        <c:delete val="0"/>
        <c:axPos val="l"/>
        <c:title>
          <c:tx>
            <c:rich>
              <a:bodyPr anchor="ctr" anchorCtr="1"/>
              <a:lstStyle/>
              <a:p>
                <a:pPr>
                  <a:defRPr sz="1200" b="1" i="0" u="none" strike="noStrike" baseline="0">
                    <a:solidFill>
                      <a:schemeClr val="tx1"/>
                    </a:solidFill>
                    <a:latin typeface="Calibri" panose="020F0502020204030204" pitchFamily="34" charset="0"/>
                    <a:ea typeface="Arial"/>
                    <a:cs typeface="Arial"/>
                  </a:defRPr>
                </a:pPr>
                <a:r>
                  <a:rPr lang="en-US" sz="1200">
                    <a:solidFill>
                      <a:schemeClr val="tx1"/>
                    </a:solidFill>
                    <a:latin typeface="Calibri" panose="020F0502020204030204" pitchFamily="34" charset="0"/>
                  </a:rPr>
                  <a:t>Number of Cases</a:t>
                </a:r>
              </a:p>
            </c:rich>
          </c:tx>
          <c:layout>
            <c:manualLayout>
              <c:xMode val="edge"/>
              <c:yMode val="edge"/>
              <c:x val="0"/>
              <c:y val="8.4583837546622451E-2"/>
            </c:manualLayout>
          </c:layout>
          <c:overlay val="0"/>
          <c:spPr>
            <a:noFill/>
            <a:ln w="10565">
              <a:noFill/>
            </a:ln>
          </c:spPr>
        </c:title>
        <c:numFmt formatCode="General" sourceLinked="1"/>
        <c:majorTickMark val="out"/>
        <c:minorTickMark val="none"/>
        <c:tickLblPos val="nextTo"/>
        <c:spPr>
          <a:ln w="5283">
            <a:solidFill>
              <a:srgbClr val="0000FF"/>
            </a:solidFill>
            <a:prstDash val="solid"/>
          </a:ln>
        </c:spPr>
        <c:txPr>
          <a:bodyPr rot="0" vert="horz"/>
          <a:lstStyle/>
          <a:p>
            <a:pPr>
              <a:defRPr sz="1200" b="1" i="0" u="none" strike="noStrike" baseline="0">
                <a:solidFill>
                  <a:schemeClr val="tx1"/>
                </a:solidFill>
                <a:latin typeface="Calibri" panose="020F0502020204030204" pitchFamily="34" charset="0"/>
                <a:ea typeface="Arial"/>
                <a:cs typeface="Arial"/>
              </a:defRPr>
            </a:pPr>
            <a:endParaRPr lang="en-US"/>
          </a:p>
        </c:txPr>
        <c:crossAx val="129534208"/>
        <c:crosses val="autoZero"/>
        <c:crossBetween val="between"/>
        <c:majorUnit val="10000"/>
        <c:minorUnit val="10000"/>
      </c:valAx>
      <c:spPr>
        <a:noFill/>
        <a:ln w="10565">
          <a:noFill/>
        </a:ln>
      </c:spPr>
    </c:plotArea>
    <c:plotVisOnly val="1"/>
    <c:dispBlanksAs val="gap"/>
    <c:showDLblsOverMax val="0"/>
  </c:chart>
  <c:spPr>
    <a:noFill/>
    <a:ln>
      <a:noFill/>
    </a:ln>
  </c:spPr>
  <c:txPr>
    <a:bodyPr/>
    <a:lstStyle/>
    <a:p>
      <a:pPr>
        <a:defRPr sz="749" b="1" i="0" u="none" strike="noStrike" baseline="0">
          <a:solidFill>
            <a:schemeClr val="tx1"/>
          </a:solidFill>
          <a:latin typeface="Arial"/>
          <a:ea typeface="Arial"/>
          <a:cs typeface="Arial"/>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nchor="ctr" anchorCtr="1"/>
          <a:lstStyle/>
          <a:p>
            <a:pPr>
              <a:defRPr sz="1200" b="1" i="0" u="none" strike="noStrike" baseline="0">
                <a:solidFill>
                  <a:schemeClr val="tx1"/>
                </a:solidFill>
                <a:latin typeface="Calibri" panose="020F0502020204030204" pitchFamily="34" charset="0"/>
                <a:ea typeface="Arial"/>
                <a:cs typeface="Arial"/>
              </a:defRPr>
            </a:pPr>
            <a:r>
              <a:rPr lang="en-US" sz="1200">
                <a:solidFill>
                  <a:schemeClr val="tx1"/>
                </a:solidFill>
                <a:latin typeface="Calibri" panose="020F0502020204030204" pitchFamily="34" charset="0"/>
              </a:rPr>
              <a:t>Northern</a:t>
            </a:r>
          </a:p>
        </c:rich>
      </c:tx>
      <c:layout>
        <c:manualLayout>
          <c:xMode val="edge"/>
          <c:yMode val="edge"/>
          <c:x val="0.41093474426807758"/>
          <c:y val="2.0253164556962026E-2"/>
        </c:manualLayout>
      </c:layout>
      <c:overlay val="0"/>
      <c:spPr>
        <a:solidFill>
          <a:srgbClr val="C36454">
            <a:alpha val="75000"/>
          </a:srgbClr>
        </a:solidFill>
        <a:ln w="10565">
          <a:noFill/>
        </a:ln>
      </c:spPr>
    </c:title>
    <c:autoTitleDeleted val="0"/>
    <c:plotArea>
      <c:layout>
        <c:manualLayout>
          <c:layoutTarget val="inner"/>
          <c:xMode val="edge"/>
          <c:yMode val="edge"/>
          <c:x val="0.24360173728283965"/>
          <c:y val="0.16708860759493671"/>
          <c:w val="0.72817991501062362"/>
          <c:h val="0.54177215189873418"/>
        </c:manualLayout>
      </c:layout>
      <c:barChart>
        <c:barDir val="col"/>
        <c:grouping val="stacked"/>
        <c:varyColors val="0"/>
        <c:ser>
          <c:idx val="0"/>
          <c:order val="0"/>
          <c:tx>
            <c:strRef>
              <c:f>Sheet1!$B$1</c:f>
              <c:strCache>
                <c:ptCount val="1"/>
                <c:pt idx="0">
                  <c:v>Male</c:v>
                </c:pt>
              </c:strCache>
            </c:strRef>
          </c:tx>
          <c:spPr>
            <a:solidFill>
              <a:schemeClr val="bg1">
                <a:lumMod val="50000"/>
              </a:schemeClr>
            </a:solidFill>
            <a:ln w="5283">
              <a:solidFill>
                <a:schemeClr val="tx1"/>
              </a:solidFill>
              <a:prstDash val="solid"/>
            </a:ln>
          </c:spPr>
          <c:invertIfNegative val="0"/>
          <c:cat>
            <c:strRef>
              <c:f>Sheet1!$A$2:$A$11</c:f>
              <c:strCache>
                <c:ptCount val="10"/>
                <c:pt idx="0">
                  <c:v>'11</c:v>
                </c:pt>
                <c:pt idx="1">
                  <c:v>'12</c:v>
                </c:pt>
                <c:pt idx="2">
                  <c:v>'13</c:v>
                </c:pt>
                <c:pt idx="3">
                  <c:v>'14</c:v>
                </c:pt>
                <c:pt idx="4">
                  <c:v>'15</c:v>
                </c:pt>
                <c:pt idx="5">
                  <c:v>'16</c:v>
                </c:pt>
                <c:pt idx="6">
                  <c:v>'17</c:v>
                </c:pt>
                <c:pt idx="7">
                  <c:v>'18</c:v>
                </c:pt>
                <c:pt idx="8">
                  <c:v>'19</c:v>
                </c:pt>
                <c:pt idx="9">
                  <c:v>'20</c:v>
                </c:pt>
              </c:strCache>
            </c:strRef>
          </c:cat>
          <c:val>
            <c:numRef>
              <c:f>Sheet1!$B$2:$B$11</c:f>
              <c:numCache>
                <c:formatCode>General</c:formatCode>
                <c:ptCount val="10"/>
                <c:pt idx="0">
                  <c:v>973</c:v>
                </c:pt>
                <c:pt idx="1">
                  <c:v>1016</c:v>
                </c:pt>
                <c:pt idx="2">
                  <c:v>1044</c:v>
                </c:pt>
                <c:pt idx="3">
                  <c:v>1194</c:v>
                </c:pt>
                <c:pt idx="4">
                  <c:v>1408</c:v>
                </c:pt>
                <c:pt idx="5">
                  <c:v>1516</c:v>
                </c:pt>
                <c:pt idx="6">
                  <c:v>1499</c:v>
                </c:pt>
                <c:pt idx="7">
                  <c:v>1674</c:v>
                </c:pt>
                <c:pt idx="8">
                  <c:v>1692</c:v>
                </c:pt>
                <c:pt idx="9">
                  <c:v>1437</c:v>
                </c:pt>
              </c:numCache>
            </c:numRef>
          </c:val>
          <c:extLst>
            <c:ext xmlns:c16="http://schemas.microsoft.com/office/drawing/2014/chart" uri="{C3380CC4-5D6E-409C-BE32-E72D297353CC}">
              <c16:uniqueId val="{00000000-F2CF-40E0-8E9C-40D36AE88560}"/>
            </c:ext>
          </c:extLst>
        </c:ser>
        <c:ser>
          <c:idx val="1"/>
          <c:order val="1"/>
          <c:tx>
            <c:strRef>
              <c:f>Sheet1!$C$1</c:f>
              <c:strCache>
                <c:ptCount val="1"/>
                <c:pt idx="0">
                  <c:v>Female</c:v>
                </c:pt>
              </c:strCache>
            </c:strRef>
          </c:tx>
          <c:spPr>
            <a:solidFill>
              <a:schemeClr val="bg1">
                <a:lumMod val="85000"/>
              </a:schemeClr>
            </a:solidFill>
            <a:ln w="5283">
              <a:solidFill>
                <a:schemeClr val="tx1"/>
              </a:solidFill>
              <a:prstDash val="solid"/>
            </a:ln>
          </c:spPr>
          <c:invertIfNegative val="0"/>
          <c:cat>
            <c:strRef>
              <c:f>Sheet1!$A$2:$A$11</c:f>
              <c:strCache>
                <c:ptCount val="10"/>
                <c:pt idx="0">
                  <c:v>'11</c:v>
                </c:pt>
                <c:pt idx="1">
                  <c:v>'12</c:v>
                </c:pt>
                <c:pt idx="2">
                  <c:v>'13</c:v>
                </c:pt>
                <c:pt idx="3">
                  <c:v>'14</c:v>
                </c:pt>
                <c:pt idx="4">
                  <c:v>'15</c:v>
                </c:pt>
                <c:pt idx="5">
                  <c:v>'16</c:v>
                </c:pt>
                <c:pt idx="6">
                  <c:v>'17</c:v>
                </c:pt>
                <c:pt idx="7">
                  <c:v>'18</c:v>
                </c:pt>
                <c:pt idx="8">
                  <c:v>'19</c:v>
                </c:pt>
                <c:pt idx="9">
                  <c:v>'20</c:v>
                </c:pt>
              </c:strCache>
            </c:strRef>
          </c:cat>
          <c:val>
            <c:numRef>
              <c:f>Sheet1!$C$2:$C$11</c:f>
              <c:numCache>
                <c:formatCode>General</c:formatCode>
                <c:ptCount val="10"/>
                <c:pt idx="0">
                  <c:v>2437</c:v>
                </c:pt>
                <c:pt idx="1">
                  <c:v>2559</c:v>
                </c:pt>
                <c:pt idx="2">
                  <c:v>2531</c:v>
                </c:pt>
                <c:pt idx="3">
                  <c:v>2875</c:v>
                </c:pt>
                <c:pt idx="4">
                  <c:v>3149</c:v>
                </c:pt>
                <c:pt idx="5">
                  <c:v>3401</c:v>
                </c:pt>
                <c:pt idx="6">
                  <c:v>3260</c:v>
                </c:pt>
                <c:pt idx="7">
                  <c:v>3581</c:v>
                </c:pt>
                <c:pt idx="8">
                  <c:v>3607</c:v>
                </c:pt>
                <c:pt idx="9">
                  <c:v>2880</c:v>
                </c:pt>
              </c:numCache>
            </c:numRef>
          </c:val>
          <c:extLst>
            <c:ext xmlns:c16="http://schemas.microsoft.com/office/drawing/2014/chart" uri="{C3380CC4-5D6E-409C-BE32-E72D297353CC}">
              <c16:uniqueId val="{00000001-F2CF-40E0-8E9C-40D36AE88560}"/>
            </c:ext>
          </c:extLst>
        </c:ser>
        <c:dLbls>
          <c:showLegendKey val="0"/>
          <c:showVal val="0"/>
          <c:showCatName val="0"/>
          <c:showSerName val="0"/>
          <c:showPercent val="0"/>
          <c:showBubbleSize val="0"/>
        </c:dLbls>
        <c:gapWidth val="20"/>
        <c:overlap val="100"/>
        <c:axId val="129534208"/>
        <c:axId val="129552768"/>
      </c:barChart>
      <c:catAx>
        <c:axId val="129534208"/>
        <c:scaling>
          <c:orientation val="minMax"/>
        </c:scaling>
        <c:delete val="0"/>
        <c:axPos val="b"/>
        <c:title>
          <c:tx>
            <c:rich>
              <a:bodyPr/>
              <a:lstStyle/>
              <a:p>
                <a:pPr>
                  <a:defRPr sz="1200" b="1" i="0" u="none" strike="noStrike" baseline="0">
                    <a:solidFill>
                      <a:schemeClr val="tx1"/>
                    </a:solidFill>
                    <a:latin typeface="Calibri" panose="020F0502020204030204" pitchFamily="34" charset="0"/>
                    <a:ea typeface="Arial"/>
                    <a:cs typeface="Arial"/>
                  </a:defRPr>
                </a:pPr>
                <a:r>
                  <a:rPr lang="en-US" sz="1200">
                    <a:solidFill>
                      <a:schemeClr val="tx1"/>
                    </a:solidFill>
                    <a:latin typeface="Calibri" panose="020F0502020204030204" pitchFamily="34" charset="0"/>
                  </a:rPr>
                  <a:t>Year</a:t>
                </a:r>
              </a:p>
            </c:rich>
          </c:tx>
          <c:layout>
            <c:manualLayout>
              <c:xMode val="edge"/>
              <c:yMode val="edge"/>
              <c:x val="0.56613767029121354"/>
              <c:y val="0.88596966431827595"/>
            </c:manualLayout>
          </c:layout>
          <c:overlay val="0"/>
          <c:spPr>
            <a:noFill/>
            <a:ln w="10565">
              <a:noFill/>
            </a:ln>
          </c:spPr>
        </c:title>
        <c:numFmt formatCode="General" sourceLinked="1"/>
        <c:majorTickMark val="out"/>
        <c:minorTickMark val="none"/>
        <c:tickLblPos val="nextTo"/>
        <c:spPr>
          <a:ln w="5283">
            <a:solidFill>
              <a:schemeClr val="tx1"/>
            </a:solidFill>
            <a:prstDash val="solid"/>
          </a:ln>
        </c:spPr>
        <c:txPr>
          <a:bodyPr rot="0" vert="horz"/>
          <a:lstStyle/>
          <a:p>
            <a:pPr>
              <a:defRPr sz="1200" b="1" i="0" u="none" strike="noStrike" baseline="0">
                <a:solidFill>
                  <a:schemeClr val="tx1"/>
                </a:solidFill>
                <a:latin typeface="Calibri" panose="020F0502020204030204" pitchFamily="34" charset="0"/>
                <a:ea typeface="Arial"/>
                <a:cs typeface="Arial"/>
              </a:defRPr>
            </a:pPr>
            <a:endParaRPr lang="en-US"/>
          </a:p>
        </c:txPr>
        <c:crossAx val="129552768"/>
        <c:crosses val="autoZero"/>
        <c:auto val="1"/>
        <c:lblAlgn val="ctr"/>
        <c:lblOffset val="100"/>
        <c:tickLblSkip val="1"/>
        <c:tickMarkSkip val="1"/>
        <c:noMultiLvlLbl val="0"/>
      </c:catAx>
      <c:valAx>
        <c:axId val="129552768"/>
        <c:scaling>
          <c:orientation val="minMax"/>
          <c:max val="6000"/>
          <c:min val="0"/>
        </c:scaling>
        <c:delete val="0"/>
        <c:axPos val="l"/>
        <c:title>
          <c:tx>
            <c:rich>
              <a:bodyPr/>
              <a:lstStyle/>
              <a:p>
                <a:pPr>
                  <a:defRPr sz="1200" b="1" i="0" u="none" strike="noStrike" baseline="0">
                    <a:solidFill>
                      <a:schemeClr val="tx1"/>
                    </a:solidFill>
                    <a:latin typeface="Calibri" panose="020F0502020204030204" pitchFamily="34" charset="0"/>
                    <a:ea typeface="Arial"/>
                    <a:cs typeface="Arial"/>
                  </a:defRPr>
                </a:pPr>
                <a:r>
                  <a:rPr lang="en-US" sz="1200">
                    <a:solidFill>
                      <a:schemeClr val="tx1"/>
                    </a:solidFill>
                    <a:latin typeface="Calibri" panose="020F0502020204030204" pitchFamily="34" charset="0"/>
                  </a:rPr>
                  <a:t>Number of Cases</a:t>
                </a:r>
              </a:p>
            </c:rich>
          </c:tx>
          <c:layout>
            <c:manualLayout>
              <c:xMode val="edge"/>
              <c:yMode val="edge"/>
              <c:x val="1.984126984126984E-2"/>
              <c:y val="0.1098469954413593"/>
            </c:manualLayout>
          </c:layout>
          <c:overlay val="0"/>
          <c:spPr>
            <a:noFill/>
            <a:ln w="10565">
              <a:noFill/>
            </a:ln>
          </c:spPr>
        </c:title>
        <c:numFmt formatCode="General" sourceLinked="1"/>
        <c:majorTickMark val="out"/>
        <c:minorTickMark val="none"/>
        <c:tickLblPos val="nextTo"/>
        <c:spPr>
          <a:ln w="5283">
            <a:solidFill>
              <a:schemeClr val="tx1"/>
            </a:solidFill>
            <a:prstDash val="solid"/>
          </a:ln>
        </c:spPr>
        <c:txPr>
          <a:bodyPr rot="0" vert="horz"/>
          <a:lstStyle/>
          <a:p>
            <a:pPr>
              <a:defRPr sz="1200" b="1" i="0" u="none" strike="noStrike" baseline="0">
                <a:solidFill>
                  <a:schemeClr val="tx1"/>
                </a:solidFill>
                <a:latin typeface="Calibri" panose="020F0502020204030204" pitchFamily="34" charset="0"/>
                <a:ea typeface="Arial"/>
                <a:cs typeface="Arial"/>
              </a:defRPr>
            </a:pPr>
            <a:endParaRPr lang="en-US"/>
          </a:p>
        </c:txPr>
        <c:crossAx val="129534208"/>
        <c:crosses val="autoZero"/>
        <c:crossBetween val="between"/>
        <c:majorUnit val="2000"/>
        <c:minorUnit val="2000"/>
      </c:valAx>
      <c:spPr>
        <a:noFill/>
        <a:ln w="10565">
          <a:noFill/>
        </a:ln>
      </c:spPr>
    </c:plotArea>
    <c:plotVisOnly val="1"/>
    <c:dispBlanksAs val="gap"/>
    <c:showDLblsOverMax val="0"/>
  </c:chart>
  <c:spPr>
    <a:noFill/>
    <a:ln>
      <a:noFill/>
    </a:ln>
  </c:spPr>
  <c:txPr>
    <a:bodyPr/>
    <a:lstStyle/>
    <a:p>
      <a:pPr>
        <a:defRPr sz="749" b="1" i="0" u="none" strike="noStrike" baseline="0">
          <a:solidFill>
            <a:schemeClr val="tx1"/>
          </a:solidFill>
          <a:latin typeface="Arial"/>
          <a:ea typeface="Arial"/>
          <a:cs typeface="Arial"/>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nchor="ctr" anchorCtr="1"/>
          <a:lstStyle/>
          <a:p>
            <a:pPr>
              <a:defRPr sz="1200" b="1" i="0" u="none" strike="noStrike" baseline="0">
                <a:solidFill>
                  <a:schemeClr val="tx1"/>
                </a:solidFill>
                <a:latin typeface="Calibri" panose="020F0502020204030204" pitchFamily="34" charset="0"/>
                <a:ea typeface="Arial"/>
                <a:cs typeface="Arial"/>
              </a:defRPr>
            </a:pPr>
            <a:r>
              <a:rPr lang="en-US" sz="1200">
                <a:solidFill>
                  <a:schemeClr val="tx1"/>
                </a:solidFill>
                <a:latin typeface="Calibri" panose="020F0502020204030204" pitchFamily="34" charset="0"/>
              </a:rPr>
              <a:t>Sacramento Area</a:t>
            </a:r>
          </a:p>
        </c:rich>
      </c:tx>
      <c:layout>
        <c:manualLayout>
          <c:xMode val="edge"/>
          <c:yMode val="edge"/>
          <c:x val="0.41093474426807758"/>
          <c:y val="2.0253164556962026E-2"/>
        </c:manualLayout>
      </c:layout>
      <c:overlay val="0"/>
      <c:spPr>
        <a:solidFill>
          <a:srgbClr val="838783">
            <a:alpha val="75000"/>
          </a:srgbClr>
        </a:solidFill>
        <a:ln w="10565">
          <a:noFill/>
        </a:ln>
      </c:spPr>
    </c:title>
    <c:autoTitleDeleted val="0"/>
    <c:plotArea>
      <c:layout>
        <c:manualLayout>
          <c:layoutTarget val="inner"/>
          <c:xMode val="edge"/>
          <c:yMode val="edge"/>
          <c:x val="0.24360173728283965"/>
          <c:y val="0.16708860759493671"/>
          <c:w val="0.72817991501062362"/>
          <c:h val="0.54177215189873418"/>
        </c:manualLayout>
      </c:layout>
      <c:barChart>
        <c:barDir val="col"/>
        <c:grouping val="stacked"/>
        <c:varyColors val="0"/>
        <c:ser>
          <c:idx val="0"/>
          <c:order val="0"/>
          <c:tx>
            <c:strRef>
              <c:f>Sheet1!$B$1</c:f>
              <c:strCache>
                <c:ptCount val="1"/>
                <c:pt idx="0">
                  <c:v>Male</c:v>
                </c:pt>
              </c:strCache>
            </c:strRef>
          </c:tx>
          <c:spPr>
            <a:solidFill>
              <a:schemeClr val="bg1">
                <a:lumMod val="50000"/>
              </a:schemeClr>
            </a:solidFill>
            <a:ln w="5283">
              <a:solidFill>
                <a:schemeClr val="tx1"/>
              </a:solidFill>
              <a:prstDash val="solid"/>
            </a:ln>
          </c:spPr>
          <c:invertIfNegative val="0"/>
          <c:cat>
            <c:strRef>
              <c:f>Sheet1!$A$2:$A$11</c:f>
              <c:strCache>
                <c:ptCount val="10"/>
                <c:pt idx="0">
                  <c:v>'11</c:v>
                </c:pt>
                <c:pt idx="1">
                  <c:v>'12</c:v>
                </c:pt>
                <c:pt idx="2">
                  <c:v>'13</c:v>
                </c:pt>
                <c:pt idx="3">
                  <c:v>'14</c:v>
                </c:pt>
                <c:pt idx="4">
                  <c:v>'15</c:v>
                </c:pt>
                <c:pt idx="5">
                  <c:v>'16</c:v>
                </c:pt>
                <c:pt idx="6">
                  <c:v>'17</c:v>
                </c:pt>
                <c:pt idx="7">
                  <c:v>'18</c:v>
                </c:pt>
                <c:pt idx="8">
                  <c:v>'19</c:v>
                </c:pt>
                <c:pt idx="9">
                  <c:v>'20</c:v>
                </c:pt>
              </c:strCache>
            </c:strRef>
          </c:cat>
          <c:val>
            <c:numRef>
              <c:f>Sheet1!$B$2:$B$11</c:f>
              <c:numCache>
                <c:formatCode>General</c:formatCode>
                <c:ptCount val="10"/>
                <c:pt idx="0">
                  <c:v>2846</c:v>
                </c:pt>
                <c:pt idx="1">
                  <c:v>2736</c:v>
                </c:pt>
                <c:pt idx="2">
                  <c:v>2874</c:v>
                </c:pt>
                <c:pt idx="3">
                  <c:v>2923</c:v>
                </c:pt>
                <c:pt idx="4">
                  <c:v>3317</c:v>
                </c:pt>
                <c:pt idx="5">
                  <c:v>3565</c:v>
                </c:pt>
                <c:pt idx="6">
                  <c:v>4221</c:v>
                </c:pt>
                <c:pt idx="7">
                  <c:v>4881</c:v>
                </c:pt>
                <c:pt idx="8">
                  <c:v>4998</c:v>
                </c:pt>
                <c:pt idx="9">
                  <c:v>3490</c:v>
                </c:pt>
              </c:numCache>
            </c:numRef>
          </c:val>
          <c:extLst>
            <c:ext xmlns:c16="http://schemas.microsoft.com/office/drawing/2014/chart" uri="{C3380CC4-5D6E-409C-BE32-E72D297353CC}">
              <c16:uniqueId val="{00000000-6BCA-4697-9C2D-E578C51CA2C3}"/>
            </c:ext>
          </c:extLst>
        </c:ser>
        <c:ser>
          <c:idx val="1"/>
          <c:order val="1"/>
          <c:tx>
            <c:strRef>
              <c:f>Sheet1!$C$1</c:f>
              <c:strCache>
                <c:ptCount val="1"/>
                <c:pt idx="0">
                  <c:v>Female</c:v>
                </c:pt>
              </c:strCache>
            </c:strRef>
          </c:tx>
          <c:spPr>
            <a:solidFill>
              <a:schemeClr val="bg1">
                <a:lumMod val="85000"/>
              </a:schemeClr>
            </a:solidFill>
            <a:ln w="5283">
              <a:solidFill>
                <a:schemeClr val="tx1"/>
              </a:solidFill>
              <a:prstDash val="solid"/>
            </a:ln>
          </c:spPr>
          <c:invertIfNegative val="0"/>
          <c:cat>
            <c:strRef>
              <c:f>Sheet1!$A$2:$A$11</c:f>
              <c:strCache>
                <c:ptCount val="10"/>
                <c:pt idx="0">
                  <c:v>'11</c:v>
                </c:pt>
                <c:pt idx="1">
                  <c:v>'12</c:v>
                </c:pt>
                <c:pt idx="2">
                  <c:v>'13</c:v>
                </c:pt>
                <c:pt idx="3">
                  <c:v>'14</c:v>
                </c:pt>
                <c:pt idx="4">
                  <c:v>'15</c:v>
                </c:pt>
                <c:pt idx="5">
                  <c:v>'16</c:v>
                </c:pt>
                <c:pt idx="6">
                  <c:v>'17</c:v>
                </c:pt>
                <c:pt idx="7">
                  <c:v>'18</c:v>
                </c:pt>
                <c:pt idx="8">
                  <c:v>'19</c:v>
                </c:pt>
                <c:pt idx="9">
                  <c:v>'20</c:v>
                </c:pt>
              </c:strCache>
            </c:strRef>
          </c:cat>
          <c:val>
            <c:numRef>
              <c:f>Sheet1!$C$2:$C$11</c:f>
              <c:numCache>
                <c:formatCode>General</c:formatCode>
                <c:ptCount val="10"/>
                <c:pt idx="0">
                  <c:v>7629</c:v>
                </c:pt>
                <c:pt idx="1">
                  <c:v>7126</c:v>
                </c:pt>
                <c:pt idx="2">
                  <c:v>6907</c:v>
                </c:pt>
                <c:pt idx="3">
                  <c:v>6601</c:v>
                </c:pt>
                <c:pt idx="4">
                  <c:v>7278</c:v>
                </c:pt>
                <c:pt idx="5">
                  <c:v>7271</c:v>
                </c:pt>
                <c:pt idx="6">
                  <c:v>8040</c:v>
                </c:pt>
                <c:pt idx="7">
                  <c:v>9316</c:v>
                </c:pt>
                <c:pt idx="8">
                  <c:v>8992</c:v>
                </c:pt>
                <c:pt idx="9">
                  <c:v>5867</c:v>
                </c:pt>
              </c:numCache>
            </c:numRef>
          </c:val>
          <c:extLst>
            <c:ext xmlns:c16="http://schemas.microsoft.com/office/drawing/2014/chart" uri="{C3380CC4-5D6E-409C-BE32-E72D297353CC}">
              <c16:uniqueId val="{00000001-6BCA-4697-9C2D-E578C51CA2C3}"/>
            </c:ext>
          </c:extLst>
        </c:ser>
        <c:dLbls>
          <c:showLegendKey val="0"/>
          <c:showVal val="0"/>
          <c:showCatName val="0"/>
          <c:showSerName val="0"/>
          <c:showPercent val="0"/>
          <c:showBubbleSize val="0"/>
        </c:dLbls>
        <c:gapWidth val="20"/>
        <c:overlap val="100"/>
        <c:axId val="129534208"/>
        <c:axId val="129552768"/>
      </c:barChart>
      <c:catAx>
        <c:axId val="129534208"/>
        <c:scaling>
          <c:orientation val="minMax"/>
        </c:scaling>
        <c:delete val="0"/>
        <c:axPos val="b"/>
        <c:title>
          <c:tx>
            <c:rich>
              <a:bodyPr/>
              <a:lstStyle/>
              <a:p>
                <a:pPr>
                  <a:defRPr sz="1200" b="1" i="0" u="none" strike="noStrike" baseline="0">
                    <a:solidFill>
                      <a:schemeClr val="tx1"/>
                    </a:solidFill>
                    <a:latin typeface="Calibri" panose="020F0502020204030204" pitchFamily="34" charset="0"/>
                    <a:ea typeface="Arial"/>
                    <a:cs typeface="Arial"/>
                  </a:defRPr>
                </a:pPr>
                <a:r>
                  <a:rPr lang="en-US" sz="1200">
                    <a:solidFill>
                      <a:schemeClr val="tx1"/>
                    </a:solidFill>
                    <a:latin typeface="Calibri" panose="020F0502020204030204" pitchFamily="34" charset="0"/>
                  </a:rPr>
                  <a:t>Year</a:t>
                </a:r>
              </a:p>
            </c:rich>
          </c:tx>
          <c:layout>
            <c:manualLayout>
              <c:xMode val="edge"/>
              <c:yMode val="edge"/>
              <c:x val="0.56613767029121354"/>
              <c:y val="0.88596966431827595"/>
            </c:manualLayout>
          </c:layout>
          <c:overlay val="0"/>
          <c:spPr>
            <a:noFill/>
            <a:ln w="10565">
              <a:noFill/>
            </a:ln>
          </c:spPr>
        </c:title>
        <c:numFmt formatCode="General" sourceLinked="1"/>
        <c:majorTickMark val="out"/>
        <c:minorTickMark val="none"/>
        <c:tickLblPos val="nextTo"/>
        <c:spPr>
          <a:ln w="5283">
            <a:solidFill>
              <a:schemeClr val="tx1"/>
            </a:solidFill>
            <a:prstDash val="solid"/>
          </a:ln>
        </c:spPr>
        <c:txPr>
          <a:bodyPr rot="0" vert="horz"/>
          <a:lstStyle/>
          <a:p>
            <a:pPr>
              <a:defRPr sz="1200" b="1" i="0" u="none" strike="noStrike" baseline="0">
                <a:solidFill>
                  <a:schemeClr val="tx1"/>
                </a:solidFill>
                <a:latin typeface="Calibri" panose="020F0502020204030204" pitchFamily="34" charset="0"/>
                <a:ea typeface="Arial"/>
                <a:cs typeface="Arial"/>
              </a:defRPr>
            </a:pPr>
            <a:endParaRPr lang="en-US"/>
          </a:p>
        </c:txPr>
        <c:crossAx val="129552768"/>
        <c:crosses val="autoZero"/>
        <c:auto val="1"/>
        <c:lblAlgn val="ctr"/>
        <c:lblOffset val="100"/>
        <c:tickLblSkip val="1"/>
        <c:tickMarkSkip val="1"/>
        <c:noMultiLvlLbl val="0"/>
      </c:catAx>
      <c:valAx>
        <c:axId val="129552768"/>
        <c:scaling>
          <c:orientation val="minMax"/>
          <c:max val="15000"/>
          <c:min val="0"/>
        </c:scaling>
        <c:delete val="0"/>
        <c:axPos val="l"/>
        <c:title>
          <c:tx>
            <c:rich>
              <a:bodyPr/>
              <a:lstStyle/>
              <a:p>
                <a:pPr>
                  <a:defRPr sz="1200" b="1" i="0" u="none" strike="noStrike" baseline="0">
                    <a:solidFill>
                      <a:schemeClr val="tx1"/>
                    </a:solidFill>
                    <a:latin typeface="Calibri" panose="020F0502020204030204" pitchFamily="34" charset="0"/>
                    <a:ea typeface="Arial"/>
                    <a:cs typeface="Arial"/>
                  </a:defRPr>
                </a:pPr>
                <a:r>
                  <a:rPr lang="en-US" sz="1200">
                    <a:solidFill>
                      <a:schemeClr val="tx1"/>
                    </a:solidFill>
                    <a:latin typeface="Calibri" panose="020F0502020204030204" pitchFamily="34" charset="0"/>
                  </a:rPr>
                  <a:t>Number of Cases</a:t>
                </a:r>
              </a:p>
            </c:rich>
          </c:tx>
          <c:layout>
            <c:manualLayout>
              <c:xMode val="edge"/>
              <c:yMode val="edge"/>
              <c:x val="0"/>
              <c:y val="0.10142594280978033"/>
            </c:manualLayout>
          </c:layout>
          <c:overlay val="0"/>
          <c:spPr>
            <a:noFill/>
            <a:ln w="10565">
              <a:noFill/>
            </a:ln>
          </c:spPr>
        </c:title>
        <c:numFmt formatCode="General" sourceLinked="1"/>
        <c:majorTickMark val="out"/>
        <c:minorTickMark val="none"/>
        <c:tickLblPos val="nextTo"/>
        <c:spPr>
          <a:ln w="5283">
            <a:solidFill>
              <a:schemeClr val="tx1"/>
            </a:solidFill>
            <a:prstDash val="solid"/>
          </a:ln>
        </c:spPr>
        <c:txPr>
          <a:bodyPr rot="0" vert="horz"/>
          <a:lstStyle/>
          <a:p>
            <a:pPr>
              <a:defRPr sz="1200" b="1" i="0" u="none" strike="noStrike" baseline="0">
                <a:solidFill>
                  <a:schemeClr val="tx1"/>
                </a:solidFill>
                <a:latin typeface="Calibri" panose="020F0502020204030204" pitchFamily="34" charset="0"/>
                <a:ea typeface="Arial"/>
                <a:cs typeface="Arial"/>
              </a:defRPr>
            </a:pPr>
            <a:endParaRPr lang="en-US"/>
          </a:p>
        </c:txPr>
        <c:crossAx val="129534208"/>
        <c:crosses val="autoZero"/>
        <c:crossBetween val="between"/>
        <c:majorUnit val="5000"/>
        <c:minorUnit val="5000"/>
      </c:valAx>
      <c:spPr>
        <a:noFill/>
        <a:ln w="10565">
          <a:noFill/>
        </a:ln>
      </c:spPr>
    </c:plotArea>
    <c:plotVisOnly val="1"/>
    <c:dispBlanksAs val="gap"/>
    <c:showDLblsOverMax val="0"/>
  </c:chart>
  <c:spPr>
    <a:noFill/>
    <a:ln>
      <a:noFill/>
    </a:ln>
  </c:spPr>
  <c:txPr>
    <a:bodyPr/>
    <a:lstStyle/>
    <a:p>
      <a:pPr>
        <a:defRPr sz="749" b="1" i="0" u="none" strike="noStrike" baseline="0">
          <a:solidFill>
            <a:schemeClr val="tx1"/>
          </a:solidFill>
          <a:latin typeface="Arial"/>
          <a:ea typeface="Arial"/>
          <a:cs typeface="Arial"/>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nchor="ctr" anchorCtr="1"/>
          <a:lstStyle/>
          <a:p>
            <a:pPr>
              <a:defRPr sz="1200" b="1" i="0" u="none" strike="noStrike" baseline="0">
                <a:solidFill>
                  <a:schemeClr val="tx1"/>
                </a:solidFill>
                <a:latin typeface="Calibri" panose="020F0502020204030204" pitchFamily="34" charset="0"/>
                <a:ea typeface="Arial"/>
                <a:cs typeface="Arial"/>
              </a:defRPr>
            </a:pPr>
            <a:r>
              <a:rPr lang="en-US" sz="1200">
                <a:solidFill>
                  <a:schemeClr val="tx1"/>
                </a:solidFill>
                <a:latin typeface="Calibri" panose="020F0502020204030204" pitchFamily="34" charset="0"/>
              </a:rPr>
              <a:t>San Francisco</a:t>
            </a:r>
          </a:p>
        </c:rich>
      </c:tx>
      <c:layout>
        <c:manualLayout>
          <c:xMode val="edge"/>
          <c:yMode val="edge"/>
          <c:x val="0.41093474426807758"/>
          <c:y val="2.0253164556962026E-2"/>
        </c:manualLayout>
      </c:layout>
      <c:overlay val="0"/>
      <c:spPr>
        <a:solidFill>
          <a:srgbClr val="BE9E4C">
            <a:alpha val="75000"/>
          </a:srgbClr>
        </a:solidFill>
        <a:ln w="10565">
          <a:noFill/>
        </a:ln>
      </c:spPr>
    </c:title>
    <c:autoTitleDeleted val="0"/>
    <c:plotArea>
      <c:layout>
        <c:manualLayout>
          <c:layoutTarget val="inner"/>
          <c:xMode val="edge"/>
          <c:yMode val="edge"/>
          <c:x val="0.24360173728283965"/>
          <c:y val="0.16708860759493671"/>
          <c:w val="0.72817991501062362"/>
          <c:h val="0.54177215189873418"/>
        </c:manualLayout>
      </c:layout>
      <c:barChart>
        <c:barDir val="col"/>
        <c:grouping val="stacked"/>
        <c:varyColors val="0"/>
        <c:ser>
          <c:idx val="0"/>
          <c:order val="0"/>
          <c:tx>
            <c:strRef>
              <c:f>Sheet1!$B$1</c:f>
              <c:strCache>
                <c:ptCount val="1"/>
                <c:pt idx="0">
                  <c:v>Male</c:v>
                </c:pt>
              </c:strCache>
            </c:strRef>
          </c:tx>
          <c:spPr>
            <a:solidFill>
              <a:schemeClr val="bg1">
                <a:lumMod val="50000"/>
              </a:schemeClr>
            </a:solidFill>
            <a:ln w="5283">
              <a:solidFill>
                <a:schemeClr val="tx1"/>
              </a:solidFill>
              <a:prstDash val="solid"/>
            </a:ln>
          </c:spPr>
          <c:invertIfNegative val="0"/>
          <c:cat>
            <c:strRef>
              <c:f>Sheet1!$A$2:$A$11</c:f>
              <c:strCache>
                <c:ptCount val="10"/>
                <c:pt idx="0">
                  <c:v>'11</c:v>
                </c:pt>
                <c:pt idx="1">
                  <c:v>'12</c:v>
                </c:pt>
                <c:pt idx="2">
                  <c:v>'13</c:v>
                </c:pt>
                <c:pt idx="3">
                  <c:v>'14</c:v>
                </c:pt>
                <c:pt idx="4">
                  <c:v>'15</c:v>
                </c:pt>
                <c:pt idx="5">
                  <c:v>'16</c:v>
                </c:pt>
                <c:pt idx="6">
                  <c:v>'17</c:v>
                </c:pt>
                <c:pt idx="7">
                  <c:v>'18</c:v>
                </c:pt>
                <c:pt idx="8">
                  <c:v>'19</c:v>
                </c:pt>
                <c:pt idx="9">
                  <c:v>'20</c:v>
                </c:pt>
              </c:strCache>
            </c:strRef>
          </c:cat>
          <c:val>
            <c:numRef>
              <c:f>Sheet1!$B$2:$B$11</c:f>
              <c:numCache>
                <c:formatCode>General</c:formatCode>
                <c:ptCount val="10"/>
                <c:pt idx="0">
                  <c:v>2733</c:v>
                </c:pt>
                <c:pt idx="1">
                  <c:v>2877</c:v>
                </c:pt>
                <c:pt idx="2">
                  <c:v>3071</c:v>
                </c:pt>
                <c:pt idx="3">
                  <c:v>3746</c:v>
                </c:pt>
                <c:pt idx="4">
                  <c:v>5122</c:v>
                </c:pt>
                <c:pt idx="5">
                  <c:v>5519</c:v>
                </c:pt>
                <c:pt idx="6">
                  <c:v>6214</c:v>
                </c:pt>
                <c:pt idx="7">
                  <c:v>6663</c:v>
                </c:pt>
                <c:pt idx="8">
                  <c:v>6616</c:v>
                </c:pt>
                <c:pt idx="9">
                  <c:v>3890</c:v>
                </c:pt>
              </c:numCache>
            </c:numRef>
          </c:val>
          <c:extLst>
            <c:ext xmlns:c16="http://schemas.microsoft.com/office/drawing/2014/chart" uri="{C3380CC4-5D6E-409C-BE32-E72D297353CC}">
              <c16:uniqueId val="{00000000-7BFC-4E28-B6E4-31618BC0F255}"/>
            </c:ext>
          </c:extLst>
        </c:ser>
        <c:ser>
          <c:idx val="1"/>
          <c:order val="1"/>
          <c:tx>
            <c:strRef>
              <c:f>Sheet1!$C$1</c:f>
              <c:strCache>
                <c:ptCount val="1"/>
                <c:pt idx="0">
                  <c:v>Female</c:v>
                </c:pt>
              </c:strCache>
            </c:strRef>
          </c:tx>
          <c:spPr>
            <a:solidFill>
              <a:schemeClr val="bg1">
                <a:lumMod val="85000"/>
              </a:schemeClr>
            </a:solidFill>
            <a:ln w="5283">
              <a:solidFill>
                <a:schemeClr val="tx1"/>
              </a:solidFill>
              <a:prstDash val="solid"/>
            </a:ln>
          </c:spPr>
          <c:invertIfNegative val="0"/>
          <c:cat>
            <c:strRef>
              <c:f>Sheet1!$A$2:$A$11</c:f>
              <c:strCache>
                <c:ptCount val="10"/>
                <c:pt idx="0">
                  <c:v>'11</c:v>
                </c:pt>
                <c:pt idx="1">
                  <c:v>'12</c:v>
                </c:pt>
                <c:pt idx="2">
                  <c:v>'13</c:v>
                </c:pt>
                <c:pt idx="3">
                  <c:v>'14</c:v>
                </c:pt>
                <c:pt idx="4">
                  <c:v>'15</c:v>
                </c:pt>
                <c:pt idx="5">
                  <c:v>'16</c:v>
                </c:pt>
                <c:pt idx="6">
                  <c:v>'17</c:v>
                </c:pt>
                <c:pt idx="7">
                  <c:v>'18</c:v>
                </c:pt>
                <c:pt idx="8">
                  <c:v>'19</c:v>
                </c:pt>
                <c:pt idx="9">
                  <c:v>'20</c:v>
                </c:pt>
              </c:strCache>
            </c:strRef>
          </c:cat>
          <c:val>
            <c:numRef>
              <c:f>Sheet1!$C$2:$C$11</c:f>
              <c:numCache>
                <c:formatCode>General</c:formatCode>
                <c:ptCount val="10"/>
                <c:pt idx="0">
                  <c:v>2006</c:v>
                </c:pt>
                <c:pt idx="1">
                  <c:v>1977</c:v>
                </c:pt>
                <c:pt idx="2">
                  <c:v>2001</c:v>
                </c:pt>
                <c:pt idx="3">
                  <c:v>2209</c:v>
                </c:pt>
                <c:pt idx="4">
                  <c:v>2509</c:v>
                </c:pt>
                <c:pt idx="5">
                  <c:v>2625</c:v>
                </c:pt>
                <c:pt idx="6">
                  <c:v>2874</c:v>
                </c:pt>
                <c:pt idx="7">
                  <c:v>2776</c:v>
                </c:pt>
                <c:pt idx="8">
                  <c:v>2794</c:v>
                </c:pt>
                <c:pt idx="9">
                  <c:v>1810</c:v>
                </c:pt>
              </c:numCache>
            </c:numRef>
          </c:val>
          <c:extLst>
            <c:ext xmlns:c16="http://schemas.microsoft.com/office/drawing/2014/chart" uri="{C3380CC4-5D6E-409C-BE32-E72D297353CC}">
              <c16:uniqueId val="{00000001-7BFC-4E28-B6E4-31618BC0F255}"/>
            </c:ext>
          </c:extLst>
        </c:ser>
        <c:dLbls>
          <c:showLegendKey val="0"/>
          <c:showVal val="0"/>
          <c:showCatName val="0"/>
          <c:showSerName val="0"/>
          <c:showPercent val="0"/>
          <c:showBubbleSize val="0"/>
        </c:dLbls>
        <c:gapWidth val="20"/>
        <c:overlap val="100"/>
        <c:axId val="129534208"/>
        <c:axId val="129552768"/>
      </c:barChart>
      <c:catAx>
        <c:axId val="129534208"/>
        <c:scaling>
          <c:orientation val="minMax"/>
        </c:scaling>
        <c:delete val="0"/>
        <c:axPos val="b"/>
        <c:title>
          <c:tx>
            <c:rich>
              <a:bodyPr/>
              <a:lstStyle/>
              <a:p>
                <a:pPr>
                  <a:defRPr sz="1200" b="1" i="0" u="none" strike="noStrike" baseline="0">
                    <a:solidFill>
                      <a:schemeClr val="tx1"/>
                    </a:solidFill>
                    <a:latin typeface="Calibri" panose="020F0502020204030204" pitchFamily="34" charset="0"/>
                    <a:ea typeface="Arial"/>
                    <a:cs typeface="Arial"/>
                  </a:defRPr>
                </a:pPr>
                <a:r>
                  <a:rPr lang="en-US" sz="1200">
                    <a:solidFill>
                      <a:schemeClr val="tx1"/>
                    </a:solidFill>
                    <a:latin typeface="Calibri" panose="020F0502020204030204" pitchFamily="34" charset="0"/>
                  </a:rPr>
                  <a:t>Year</a:t>
                </a:r>
              </a:p>
            </c:rich>
          </c:tx>
          <c:layout>
            <c:manualLayout>
              <c:xMode val="edge"/>
              <c:yMode val="edge"/>
              <c:x val="0.56613767029121354"/>
              <c:y val="0.88596966431827595"/>
            </c:manualLayout>
          </c:layout>
          <c:overlay val="0"/>
          <c:spPr>
            <a:noFill/>
            <a:ln w="10565">
              <a:noFill/>
            </a:ln>
          </c:spPr>
        </c:title>
        <c:numFmt formatCode="General" sourceLinked="1"/>
        <c:majorTickMark val="out"/>
        <c:minorTickMark val="none"/>
        <c:tickLblPos val="nextTo"/>
        <c:spPr>
          <a:ln w="5283">
            <a:solidFill>
              <a:schemeClr val="tx1"/>
            </a:solidFill>
            <a:prstDash val="solid"/>
          </a:ln>
        </c:spPr>
        <c:txPr>
          <a:bodyPr rot="0" vert="horz"/>
          <a:lstStyle/>
          <a:p>
            <a:pPr>
              <a:defRPr sz="1200" b="1" i="0" u="none" strike="noStrike" baseline="0">
                <a:solidFill>
                  <a:schemeClr val="tx1"/>
                </a:solidFill>
                <a:latin typeface="Calibri" panose="020F0502020204030204" pitchFamily="34" charset="0"/>
                <a:ea typeface="Arial"/>
                <a:cs typeface="Arial"/>
              </a:defRPr>
            </a:pPr>
            <a:endParaRPr lang="en-US"/>
          </a:p>
        </c:txPr>
        <c:crossAx val="129552768"/>
        <c:crosses val="autoZero"/>
        <c:auto val="1"/>
        <c:lblAlgn val="ctr"/>
        <c:lblOffset val="100"/>
        <c:tickLblSkip val="1"/>
        <c:tickMarkSkip val="1"/>
        <c:noMultiLvlLbl val="0"/>
      </c:catAx>
      <c:valAx>
        <c:axId val="129552768"/>
        <c:scaling>
          <c:orientation val="minMax"/>
          <c:max val="10000"/>
          <c:min val="0"/>
        </c:scaling>
        <c:delete val="0"/>
        <c:axPos val="l"/>
        <c:title>
          <c:tx>
            <c:rich>
              <a:bodyPr/>
              <a:lstStyle/>
              <a:p>
                <a:pPr>
                  <a:defRPr sz="1200" b="1" i="0" u="none" strike="noStrike" baseline="0">
                    <a:solidFill>
                      <a:schemeClr val="tx1"/>
                    </a:solidFill>
                    <a:latin typeface="Calibri" panose="020F0502020204030204" pitchFamily="34" charset="0"/>
                    <a:ea typeface="Arial"/>
                    <a:cs typeface="Arial"/>
                  </a:defRPr>
                </a:pPr>
                <a:r>
                  <a:rPr lang="en-US" sz="1200">
                    <a:solidFill>
                      <a:schemeClr val="tx1"/>
                    </a:solidFill>
                    <a:latin typeface="Calibri" panose="020F0502020204030204" pitchFamily="34" charset="0"/>
                  </a:rPr>
                  <a:t>Number of Cases</a:t>
                </a:r>
              </a:p>
            </c:rich>
          </c:tx>
          <c:layout>
            <c:manualLayout>
              <c:xMode val="edge"/>
              <c:yMode val="edge"/>
              <c:x val="0"/>
              <c:y val="0.10142594280978033"/>
            </c:manualLayout>
          </c:layout>
          <c:overlay val="0"/>
          <c:spPr>
            <a:noFill/>
            <a:ln w="10565">
              <a:noFill/>
            </a:ln>
          </c:spPr>
        </c:title>
        <c:numFmt formatCode="General" sourceLinked="1"/>
        <c:majorTickMark val="out"/>
        <c:minorTickMark val="none"/>
        <c:tickLblPos val="nextTo"/>
        <c:spPr>
          <a:ln w="5283">
            <a:solidFill>
              <a:schemeClr val="tx1"/>
            </a:solidFill>
            <a:prstDash val="solid"/>
          </a:ln>
        </c:spPr>
        <c:txPr>
          <a:bodyPr rot="0" vert="horz"/>
          <a:lstStyle/>
          <a:p>
            <a:pPr>
              <a:defRPr sz="1200" b="1" i="0" u="none" strike="noStrike" baseline="0">
                <a:solidFill>
                  <a:schemeClr val="tx1"/>
                </a:solidFill>
                <a:latin typeface="Calibri" panose="020F0502020204030204" pitchFamily="34" charset="0"/>
                <a:ea typeface="Arial"/>
                <a:cs typeface="Arial"/>
              </a:defRPr>
            </a:pPr>
            <a:endParaRPr lang="en-US"/>
          </a:p>
        </c:txPr>
        <c:crossAx val="129534208"/>
        <c:crosses val="autoZero"/>
        <c:crossBetween val="between"/>
        <c:majorUnit val="2500"/>
        <c:minorUnit val="2500"/>
      </c:valAx>
      <c:spPr>
        <a:noFill/>
        <a:ln w="10565">
          <a:noFill/>
        </a:ln>
      </c:spPr>
    </c:plotArea>
    <c:plotVisOnly val="1"/>
    <c:dispBlanksAs val="gap"/>
    <c:showDLblsOverMax val="0"/>
  </c:chart>
  <c:spPr>
    <a:noFill/>
    <a:ln>
      <a:noFill/>
    </a:ln>
  </c:spPr>
  <c:txPr>
    <a:bodyPr/>
    <a:lstStyle/>
    <a:p>
      <a:pPr>
        <a:defRPr sz="749" b="1" i="0" u="none" strike="noStrike" baseline="0">
          <a:solidFill>
            <a:schemeClr val="tx1"/>
          </a:solidFill>
          <a:latin typeface="Arial"/>
          <a:ea typeface="Arial"/>
          <a:cs typeface="Arial"/>
        </a:defRPr>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nchor="ctr" anchorCtr="1"/>
          <a:lstStyle/>
          <a:p>
            <a:pPr>
              <a:defRPr sz="1200" b="1" i="0" u="none" strike="noStrike" baseline="0">
                <a:solidFill>
                  <a:schemeClr val="tx1"/>
                </a:solidFill>
                <a:latin typeface="Calibri" panose="020F0502020204030204" pitchFamily="34" charset="0"/>
                <a:ea typeface="Arial"/>
                <a:cs typeface="Arial"/>
              </a:defRPr>
            </a:pPr>
            <a:r>
              <a:rPr lang="en-US" sz="1200">
                <a:solidFill>
                  <a:schemeClr val="tx1"/>
                </a:solidFill>
                <a:latin typeface="Calibri" panose="020F0502020204030204" pitchFamily="34" charset="0"/>
              </a:rPr>
              <a:t>Central Inland</a:t>
            </a:r>
          </a:p>
        </c:rich>
      </c:tx>
      <c:layout>
        <c:manualLayout>
          <c:xMode val="edge"/>
          <c:yMode val="edge"/>
          <c:x val="0.41093474426807758"/>
          <c:y val="2.0253164556962026E-2"/>
        </c:manualLayout>
      </c:layout>
      <c:overlay val="0"/>
      <c:spPr>
        <a:solidFill>
          <a:srgbClr val="F08D54">
            <a:alpha val="75000"/>
          </a:srgbClr>
        </a:solidFill>
        <a:ln w="10565">
          <a:noFill/>
        </a:ln>
      </c:spPr>
    </c:title>
    <c:autoTitleDeleted val="0"/>
    <c:plotArea>
      <c:layout>
        <c:manualLayout>
          <c:layoutTarget val="inner"/>
          <c:xMode val="edge"/>
          <c:yMode val="edge"/>
          <c:x val="0.24360173728283965"/>
          <c:y val="0.16708860759493671"/>
          <c:w val="0.72817991501062362"/>
          <c:h val="0.54177215189873418"/>
        </c:manualLayout>
      </c:layout>
      <c:barChart>
        <c:barDir val="col"/>
        <c:grouping val="stacked"/>
        <c:varyColors val="0"/>
        <c:ser>
          <c:idx val="0"/>
          <c:order val="0"/>
          <c:tx>
            <c:strRef>
              <c:f>Sheet1!$B$1</c:f>
              <c:strCache>
                <c:ptCount val="1"/>
                <c:pt idx="0">
                  <c:v>Male</c:v>
                </c:pt>
              </c:strCache>
            </c:strRef>
          </c:tx>
          <c:spPr>
            <a:solidFill>
              <a:schemeClr val="bg1">
                <a:lumMod val="50000"/>
              </a:schemeClr>
            </a:solidFill>
            <a:ln w="5283">
              <a:solidFill>
                <a:schemeClr val="tx1"/>
              </a:solidFill>
              <a:prstDash val="solid"/>
            </a:ln>
          </c:spPr>
          <c:invertIfNegative val="0"/>
          <c:cat>
            <c:strRef>
              <c:f>Sheet1!$A$2:$A$11</c:f>
              <c:strCache>
                <c:ptCount val="10"/>
                <c:pt idx="0">
                  <c:v>'11</c:v>
                </c:pt>
                <c:pt idx="1">
                  <c:v>'12</c:v>
                </c:pt>
                <c:pt idx="2">
                  <c:v>'13</c:v>
                </c:pt>
                <c:pt idx="3">
                  <c:v>'14</c:v>
                </c:pt>
                <c:pt idx="4">
                  <c:v>'15</c:v>
                </c:pt>
                <c:pt idx="5">
                  <c:v>'16</c:v>
                </c:pt>
                <c:pt idx="6">
                  <c:v>'17</c:v>
                </c:pt>
                <c:pt idx="7">
                  <c:v>'18</c:v>
                </c:pt>
                <c:pt idx="8">
                  <c:v>'19</c:v>
                </c:pt>
                <c:pt idx="9">
                  <c:v>'20</c:v>
                </c:pt>
              </c:strCache>
            </c:strRef>
          </c:cat>
          <c:val>
            <c:numRef>
              <c:f>Sheet1!$B$2:$B$11</c:f>
              <c:numCache>
                <c:formatCode>General</c:formatCode>
                <c:ptCount val="10"/>
                <c:pt idx="0">
                  <c:v>6205</c:v>
                </c:pt>
                <c:pt idx="1">
                  <c:v>6179</c:v>
                </c:pt>
                <c:pt idx="2">
                  <c:v>6583</c:v>
                </c:pt>
                <c:pt idx="3">
                  <c:v>6674</c:v>
                </c:pt>
                <c:pt idx="4">
                  <c:v>6874</c:v>
                </c:pt>
                <c:pt idx="5">
                  <c:v>7806</c:v>
                </c:pt>
                <c:pt idx="6">
                  <c:v>8685</c:v>
                </c:pt>
                <c:pt idx="7">
                  <c:v>8944</c:v>
                </c:pt>
                <c:pt idx="8">
                  <c:v>9802</c:v>
                </c:pt>
                <c:pt idx="9">
                  <c:v>7220</c:v>
                </c:pt>
              </c:numCache>
            </c:numRef>
          </c:val>
          <c:extLst>
            <c:ext xmlns:c16="http://schemas.microsoft.com/office/drawing/2014/chart" uri="{C3380CC4-5D6E-409C-BE32-E72D297353CC}">
              <c16:uniqueId val="{00000000-B88B-4FC6-AB7B-7ED6F0194128}"/>
            </c:ext>
          </c:extLst>
        </c:ser>
        <c:ser>
          <c:idx val="1"/>
          <c:order val="1"/>
          <c:tx>
            <c:strRef>
              <c:f>Sheet1!$C$1</c:f>
              <c:strCache>
                <c:ptCount val="1"/>
                <c:pt idx="0">
                  <c:v>Female</c:v>
                </c:pt>
              </c:strCache>
            </c:strRef>
          </c:tx>
          <c:spPr>
            <a:solidFill>
              <a:schemeClr val="bg1">
                <a:lumMod val="85000"/>
              </a:schemeClr>
            </a:solidFill>
            <a:ln w="5283">
              <a:solidFill>
                <a:schemeClr val="tx1"/>
              </a:solidFill>
              <a:prstDash val="solid"/>
            </a:ln>
          </c:spPr>
          <c:invertIfNegative val="0"/>
          <c:cat>
            <c:strRef>
              <c:f>Sheet1!$A$2:$A$11</c:f>
              <c:strCache>
                <c:ptCount val="10"/>
                <c:pt idx="0">
                  <c:v>'11</c:v>
                </c:pt>
                <c:pt idx="1">
                  <c:v>'12</c:v>
                </c:pt>
                <c:pt idx="2">
                  <c:v>'13</c:v>
                </c:pt>
                <c:pt idx="3">
                  <c:v>'14</c:v>
                </c:pt>
                <c:pt idx="4">
                  <c:v>'15</c:v>
                </c:pt>
                <c:pt idx="5">
                  <c:v>'16</c:v>
                </c:pt>
                <c:pt idx="6">
                  <c:v>'17</c:v>
                </c:pt>
                <c:pt idx="7">
                  <c:v>'18</c:v>
                </c:pt>
                <c:pt idx="8">
                  <c:v>'19</c:v>
                </c:pt>
                <c:pt idx="9">
                  <c:v>'20</c:v>
                </c:pt>
              </c:strCache>
            </c:strRef>
          </c:cat>
          <c:val>
            <c:numRef>
              <c:f>Sheet1!$C$2:$C$11</c:f>
              <c:numCache>
                <c:formatCode>General</c:formatCode>
                <c:ptCount val="10"/>
                <c:pt idx="0">
                  <c:v>15863</c:v>
                </c:pt>
                <c:pt idx="1">
                  <c:v>16578</c:v>
                </c:pt>
                <c:pt idx="2">
                  <c:v>16299</c:v>
                </c:pt>
                <c:pt idx="3">
                  <c:v>16137</c:v>
                </c:pt>
                <c:pt idx="4">
                  <c:v>16305</c:v>
                </c:pt>
                <c:pt idx="5">
                  <c:v>17237</c:v>
                </c:pt>
                <c:pt idx="6">
                  <c:v>17821</c:v>
                </c:pt>
                <c:pt idx="7">
                  <c:v>19206</c:v>
                </c:pt>
                <c:pt idx="8">
                  <c:v>20383</c:v>
                </c:pt>
                <c:pt idx="9">
                  <c:v>15916</c:v>
                </c:pt>
              </c:numCache>
            </c:numRef>
          </c:val>
          <c:extLst>
            <c:ext xmlns:c16="http://schemas.microsoft.com/office/drawing/2014/chart" uri="{C3380CC4-5D6E-409C-BE32-E72D297353CC}">
              <c16:uniqueId val="{00000001-B88B-4FC6-AB7B-7ED6F0194128}"/>
            </c:ext>
          </c:extLst>
        </c:ser>
        <c:dLbls>
          <c:showLegendKey val="0"/>
          <c:showVal val="0"/>
          <c:showCatName val="0"/>
          <c:showSerName val="0"/>
          <c:showPercent val="0"/>
          <c:showBubbleSize val="0"/>
        </c:dLbls>
        <c:gapWidth val="20"/>
        <c:overlap val="100"/>
        <c:axId val="129534208"/>
        <c:axId val="129552768"/>
      </c:barChart>
      <c:catAx>
        <c:axId val="129534208"/>
        <c:scaling>
          <c:orientation val="minMax"/>
        </c:scaling>
        <c:delete val="0"/>
        <c:axPos val="b"/>
        <c:title>
          <c:tx>
            <c:rich>
              <a:bodyPr/>
              <a:lstStyle/>
              <a:p>
                <a:pPr>
                  <a:defRPr sz="1200" b="1" i="0" u="none" strike="noStrike" baseline="0">
                    <a:solidFill>
                      <a:schemeClr val="tx1"/>
                    </a:solidFill>
                    <a:latin typeface="Calibri" panose="020F0502020204030204" pitchFamily="34" charset="0"/>
                    <a:ea typeface="Arial"/>
                    <a:cs typeface="Arial"/>
                  </a:defRPr>
                </a:pPr>
                <a:r>
                  <a:rPr lang="en-US" sz="1200">
                    <a:solidFill>
                      <a:schemeClr val="tx1"/>
                    </a:solidFill>
                    <a:latin typeface="Calibri" panose="020F0502020204030204" pitchFamily="34" charset="0"/>
                  </a:rPr>
                  <a:t>Year</a:t>
                </a:r>
              </a:p>
            </c:rich>
          </c:tx>
          <c:layout>
            <c:manualLayout>
              <c:xMode val="edge"/>
              <c:yMode val="edge"/>
              <c:x val="0.56613767029121354"/>
              <c:y val="0.88596966431827595"/>
            </c:manualLayout>
          </c:layout>
          <c:overlay val="0"/>
          <c:spPr>
            <a:noFill/>
            <a:ln w="10565">
              <a:noFill/>
            </a:ln>
          </c:spPr>
        </c:title>
        <c:numFmt formatCode="General" sourceLinked="1"/>
        <c:majorTickMark val="out"/>
        <c:minorTickMark val="none"/>
        <c:tickLblPos val="nextTo"/>
        <c:spPr>
          <a:ln w="5283">
            <a:solidFill>
              <a:schemeClr val="tx1"/>
            </a:solidFill>
            <a:prstDash val="solid"/>
          </a:ln>
        </c:spPr>
        <c:txPr>
          <a:bodyPr rot="0" vert="horz"/>
          <a:lstStyle/>
          <a:p>
            <a:pPr>
              <a:defRPr sz="1200" b="1" i="0" u="none" strike="noStrike" baseline="0">
                <a:solidFill>
                  <a:schemeClr val="tx1"/>
                </a:solidFill>
                <a:latin typeface="Calibri" panose="020F0502020204030204" pitchFamily="34" charset="0"/>
                <a:ea typeface="Arial"/>
                <a:cs typeface="Arial"/>
              </a:defRPr>
            </a:pPr>
            <a:endParaRPr lang="en-US"/>
          </a:p>
        </c:txPr>
        <c:crossAx val="129552768"/>
        <c:crosses val="autoZero"/>
        <c:auto val="1"/>
        <c:lblAlgn val="ctr"/>
        <c:lblOffset val="100"/>
        <c:tickLblSkip val="1"/>
        <c:tickMarkSkip val="1"/>
        <c:noMultiLvlLbl val="0"/>
      </c:catAx>
      <c:valAx>
        <c:axId val="129552768"/>
        <c:scaling>
          <c:orientation val="minMax"/>
          <c:max val="35000"/>
          <c:min val="0"/>
        </c:scaling>
        <c:delete val="0"/>
        <c:axPos val="l"/>
        <c:title>
          <c:tx>
            <c:rich>
              <a:bodyPr/>
              <a:lstStyle/>
              <a:p>
                <a:pPr>
                  <a:defRPr sz="1200" b="1" i="0" u="none" strike="noStrike" baseline="0">
                    <a:solidFill>
                      <a:schemeClr val="tx1"/>
                    </a:solidFill>
                    <a:latin typeface="Calibri" panose="020F0502020204030204" pitchFamily="34" charset="0"/>
                    <a:ea typeface="Arial"/>
                    <a:cs typeface="Arial"/>
                  </a:defRPr>
                </a:pPr>
                <a:r>
                  <a:rPr lang="en-US" sz="1200">
                    <a:solidFill>
                      <a:schemeClr val="tx1"/>
                    </a:solidFill>
                    <a:latin typeface="Calibri" panose="020F0502020204030204" pitchFamily="34" charset="0"/>
                  </a:rPr>
                  <a:t>Number of Cases</a:t>
                </a:r>
              </a:p>
            </c:rich>
          </c:tx>
          <c:layout>
            <c:manualLayout>
              <c:xMode val="edge"/>
              <c:yMode val="edge"/>
              <c:x val="0"/>
              <c:y val="0.10142594280978033"/>
            </c:manualLayout>
          </c:layout>
          <c:overlay val="0"/>
          <c:spPr>
            <a:noFill/>
            <a:ln w="10565">
              <a:noFill/>
            </a:ln>
          </c:spPr>
        </c:title>
        <c:numFmt formatCode="General" sourceLinked="1"/>
        <c:majorTickMark val="out"/>
        <c:minorTickMark val="none"/>
        <c:tickLblPos val="nextTo"/>
        <c:spPr>
          <a:ln w="5283">
            <a:solidFill>
              <a:schemeClr val="tx1"/>
            </a:solidFill>
            <a:prstDash val="solid"/>
          </a:ln>
        </c:spPr>
        <c:txPr>
          <a:bodyPr rot="0" vert="horz"/>
          <a:lstStyle/>
          <a:p>
            <a:pPr>
              <a:defRPr sz="1200" b="1" i="0" u="none" strike="noStrike" baseline="0">
                <a:solidFill>
                  <a:schemeClr val="tx1"/>
                </a:solidFill>
                <a:latin typeface="Calibri" panose="020F0502020204030204" pitchFamily="34" charset="0"/>
                <a:ea typeface="Arial"/>
                <a:cs typeface="Arial"/>
              </a:defRPr>
            </a:pPr>
            <a:endParaRPr lang="en-US"/>
          </a:p>
        </c:txPr>
        <c:crossAx val="129534208"/>
        <c:crosses val="autoZero"/>
        <c:crossBetween val="between"/>
        <c:majorUnit val="10000"/>
      </c:valAx>
      <c:spPr>
        <a:noFill/>
        <a:ln w="10565">
          <a:noFill/>
        </a:ln>
      </c:spPr>
    </c:plotArea>
    <c:plotVisOnly val="1"/>
    <c:dispBlanksAs val="gap"/>
    <c:showDLblsOverMax val="0"/>
  </c:chart>
  <c:spPr>
    <a:noFill/>
    <a:ln>
      <a:noFill/>
    </a:ln>
  </c:spPr>
  <c:txPr>
    <a:bodyPr/>
    <a:lstStyle/>
    <a:p>
      <a:pPr>
        <a:defRPr sz="749" b="1" i="0" u="none" strike="noStrike" baseline="0">
          <a:solidFill>
            <a:schemeClr val="tx1"/>
          </a:solidFill>
          <a:latin typeface="Arial"/>
          <a:ea typeface="Arial"/>
          <a:cs typeface="Arial"/>
        </a:defRPr>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nchor="ctr" anchorCtr="1"/>
          <a:lstStyle/>
          <a:p>
            <a:pPr>
              <a:defRPr sz="1200" b="1" i="0" u="none" strike="noStrike" baseline="0">
                <a:solidFill>
                  <a:schemeClr val="tx1"/>
                </a:solidFill>
                <a:latin typeface="Calibri" panose="020F0502020204030204" pitchFamily="34" charset="0"/>
                <a:ea typeface="Arial"/>
                <a:cs typeface="Arial"/>
              </a:defRPr>
            </a:pPr>
            <a:r>
              <a:rPr lang="en-US" sz="1200">
                <a:solidFill>
                  <a:schemeClr val="tx1"/>
                </a:solidFill>
                <a:latin typeface="Calibri" panose="020F0502020204030204" pitchFamily="34" charset="0"/>
              </a:rPr>
              <a:t>Central</a:t>
            </a:r>
            <a:r>
              <a:rPr lang="en-US" sz="1200" baseline="0">
                <a:solidFill>
                  <a:schemeClr val="tx1"/>
                </a:solidFill>
                <a:latin typeface="Calibri" panose="020F0502020204030204" pitchFamily="34" charset="0"/>
              </a:rPr>
              <a:t> Coast</a:t>
            </a:r>
            <a:endParaRPr lang="en-US" sz="1200">
              <a:solidFill>
                <a:schemeClr val="tx1"/>
              </a:solidFill>
              <a:latin typeface="Calibri" panose="020F0502020204030204" pitchFamily="34" charset="0"/>
            </a:endParaRPr>
          </a:p>
        </c:rich>
      </c:tx>
      <c:layout>
        <c:manualLayout>
          <c:xMode val="edge"/>
          <c:yMode val="edge"/>
          <c:x val="0.41093474426807758"/>
          <c:y val="2.0253164556962026E-2"/>
        </c:manualLayout>
      </c:layout>
      <c:overlay val="0"/>
      <c:spPr>
        <a:solidFill>
          <a:srgbClr val="677DC0">
            <a:alpha val="75000"/>
          </a:srgbClr>
        </a:solidFill>
        <a:ln w="10565">
          <a:noFill/>
        </a:ln>
      </c:spPr>
    </c:title>
    <c:autoTitleDeleted val="0"/>
    <c:plotArea>
      <c:layout>
        <c:manualLayout>
          <c:layoutTarget val="inner"/>
          <c:xMode val="edge"/>
          <c:yMode val="edge"/>
          <c:x val="0.24360173728283965"/>
          <c:y val="0.16708860759493671"/>
          <c:w val="0.72817991501062362"/>
          <c:h val="0.54177215189873418"/>
        </c:manualLayout>
      </c:layout>
      <c:barChart>
        <c:barDir val="col"/>
        <c:grouping val="stacked"/>
        <c:varyColors val="0"/>
        <c:ser>
          <c:idx val="0"/>
          <c:order val="0"/>
          <c:tx>
            <c:strRef>
              <c:f>Sheet1!$B$1</c:f>
              <c:strCache>
                <c:ptCount val="1"/>
                <c:pt idx="0">
                  <c:v>Male</c:v>
                </c:pt>
              </c:strCache>
            </c:strRef>
          </c:tx>
          <c:spPr>
            <a:solidFill>
              <a:schemeClr val="bg1">
                <a:lumMod val="50000"/>
              </a:schemeClr>
            </a:solidFill>
            <a:ln w="5283">
              <a:solidFill>
                <a:schemeClr val="tx1"/>
              </a:solidFill>
              <a:prstDash val="solid"/>
            </a:ln>
          </c:spPr>
          <c:invertIfNegative val="0"/>
          <c:cat>
            <c:strRef>
              <c:f>Sheet1!$A$2:$A$11</c:f>
              <c:strCache>
                <c:ptCount val="10"/>
                <c:pt idx="0">
                  <c:v>'11</c:v>
                </c:pt>
                <c:pt idx="1">
                  <c:v>'12</c:v>
                </c:pt>
                <c:pt idx="2">
                  <c:v>'13</c:v>
                </c:pt>
                <c:pt idx="3">
                  <c:v>'14</c:v>
                </c:pt>
                <c:pt idx="4">
                  <c:v>'15</c:v>
                </c:pt>
                <c:pt idx="5">
                  <c:v>'16</c:v>
                </c:pt>
                <c:pt idx="6">
                  <c:v>'17</c:v>
                </c:pt>
                <c:pt idx="7">
                  <c:v>'18</c:v>
                </c:pt>
                <c:pt idx="8">
                  <c:v>'19</c:v>
                </c:pt>
                <c:pt idx="9">
                  <c:v>'20</c:v>
                </c:pt>
              </c:strCache>
            </c:strRef>
          </c:cat>
          <c:val>
            <c:numRef>
              <c:f>Sheet1!$B$2:$B$11</c:f>
              <c:numCache>
                <c:formatCode>General</c:formatCode>
                <c:ptCount val="10"/>
                <c:pt idx="0">
                  <c:v>1950</c:v>
                </c:pt>
                <c:pt idx="1">
                  <c:v>2125</c:v>
                </c:pt>
                <c:pt idx="2">
                  <c:v>2315</c:v>
                </c:pt>
                <c:pt idx="3">
                  <c:v>2398</c:v>
                </c:pt>
                <c:pt idx="4">
                  <c:v>2752</c:v>
                </c:pt>
                <c:pt idx="5">
                  <c:v>2764</c:v>
                </c:pt>
                <c:pt idx="6">
                  <c:v>3102</c:v>
                </c:pt>
                <c:pt idx="7">
                  <c:v>3291</c:v>
                </c:pt>
                <c:pt idx="8">
                  <c:v>3529</c:v>
                </c:pt>
                <c:pt idx="9">
                  <c:v>2756</c:v>
                </c:pt>
              </c:numCache>
            </c:numRef>
          </c:val>
          <c:extLst>
            <c:ext xmlns:c16="http://schemas.microsoft.com/office/drawing/2014/chart" uri="{C3380CC4-5D6E-409C-BE32-E72D297353CC}">
              <c16:uniqueId val="{00000000-3D33-41AB-8EDB-70F3819CF4AF}"/>
            </c:ext>
          </c:extLst>
        </c:ser>
        <c:ser>
          <c:idx val="1"/>
          <c:order val="1"/>
          <c:tx>
            <c:strRef>
              <c:f>Sheet1!$C$1</c:f>
              <c:strCache>
                <c:ptCount val="1"/>
                <c:pt idx="0">
                  <c:v>Female</c:v>
                </c:pt>
              </c:strCache>
            </c:strRef>
          </c:tx>
          <c:spPr>
            <a:solidFill>
              <a:schemeClr val="bg1">
                <a:lumMod val="85000"/>
              </a:schemeClr>
            </a:solidFill>
            <a:ln w="5283">
              <a:solidFill>
                <a:schemeClr val="tx1"/>
              </a:solidFill>
              <a:prstDash val="solid"/>
            </a:ln>
          </c:spPr>
          <c:invertIfNegative val="0"/>
          <c:cat>
            <c:strRef>
              <c:f>Sheet1!$A$2:$A$11</c:f>
              <c:strCache>
                <c:ptCount val="10"/>
                <c:pt idx="0">
                  <c:v>'11</c:v>
                </c:pt>
                <c:pt idx="1">
                  <c:v>'12</c:v>
                </c:pt>
                <c:pt idx="2">
                  <c:v>'13</c:v>
                </c:pt>
                <c:pt idx="3">
                  <c:v>'14</c:v>
                </c:pt>
                <c:pt idx="4">
                  <c:v>'15</c:v>
                </c:pt>
                <c:pt idx="5">
                  <c:v>'16</c:v>
                </c:pt>
                <c:pt idx="6">
                  <c:v>'17</c:v>
                </c:pt>
                <c:pt idx="7">
                  <c:v>'18</c:v>
                </c:pt>
                <c:pt idx="8">
                  <c:v>'19</c:v>
                </c:pt>
                <c:pt idx="9">
                  <c:v>'20</c:v>
                </c:pt>
              </c:strCache>
            </c:strRef>
          </c:cat>
          <c:val>
            <c:numRef>
              <c:f>Sheet1!$C$2:$C$11</c:f>
              <c:numCache>
                <c:formatCode>General</c:formatCode>
                <c:ptCount val="10"/>
                <c:pt idx="0">
                  <c:v>5405</c:v>
                </c:pt>
                <c:pt idx="1">
                  <c:v>5734</c:v>
                </c:pt>
                <c:pt idx="2">
                  <c:v>5625</c:v>
                </c:pt>
                <c:pt idx="3">
                  <c:v>5700</c:v>
                </c:pt>
                <c:pt idx="4">
                  <c:v>6084</c:v>
                </c:pt>
                <c:pt idx="5">
                  <c:v>6077</c:v>
                </c:pt>
                <c:pt idx="6">
                  <c:v>6674</c:v>
                </c:pt>
                <c:pt idx="7">
                  <c:v>7094</c:v>
                </c:pt>
                <c:pt idx="8">
                  <c:v>7316</c:v>
                </c:pt>
                <c:pt idx="9">
                  <c:v>5558</c:v>
                </c:pt>
              </c:numCache>
            </c:numRef>
          </c:val>
          <c:extLst>
            <c:ext xmlns:c16="http://schemas.microsoft.com/office/drawing/2014/chart" uri="{C3380CC4-5D6E-409C-BE32-E72D297353CC}">
              <c16:uniqueId val="{00000001-3D33-41AB-8EDB-70F3819CF4AF}"/>
            </c:ext>
          </c:extLst>
        </c:ser>
        <c:dLbls>
          <c:showLegendKey val="0"/>
          <c:showVal val="0"/>
          <c:showCatName val="0"/>
          <c:showSerName val="0"/>
          <c:showPercent val="0"/>
          <c:showBubbleSize val="0"/>
        </c:dLbls>
        <c:gapWidth val="20"/>
        <c:overlap val="100"/>
        <c:axId val="129534208"/>
        <c:axId val="129552768"/>
      </c:barChart>
      <c:catAx>
        <c:axId val="129534208"/>
        <c:scaling>
          <c:orientation val="minMax"/>
        </c:scaling>
        <c:delete val="0"/>
        <c:axPos val="b"/>
        <c:title>
          <c:tx>
            <c:rich>
              <a:bodyPr/>
              <a:lstStyle/>
              <a:p>
                <a:pPr>
                  <a:defRPr sz="1200" b="1" i="0" u="none" strike="noStrike" baseline="0">
                    <a:solidFill>
                      <a:schemeClr val="tx1"/>
                    </a:solidFill>
                    <a:latin typeface="Calibri" panose="020F0502020204030204" pitchFamily="34" charset="0"/>
                    <a:ea typeface="Arial"/>
                    <a:cs typeface="Arial"/>
                  </a:defRPr>
                </a:pPr>
                <a:r>
                  <a:rPr lang="en-US" sz="1200">
                    <a:solidFill>
                      <a:schemeClr val="tx1"/>
                    </a:solidFill>
                    <a:latin typeface="Calibri" panose="020F0502020204030204" pitchFamily="34" charset="0"/>
                  </a:rPr>
                  <a:t>Year</a:t>
                </a:r>
              </a:p>
            </c:rich>
          </c:tx>
          <c:layout>
            <c:manualLayout>
              <c:xMode val="edge"/>
              <c:yMode val="edge"/>
              <c:x val="0.56613767029121354"/>
              <c:y val="0.88596966431827595"/>
            </c:manualLayout>
          </c:layout>
          <c:overlay val="0"/>
          <c:spPr>
            <a:noFill/>
            <a:ln w="10565">
              <a:noFill/>
            </a:ln>
          </c:spPr>
        </c:title>
        <c:numFmt formatCode="General" sourceLinked="1"/>
        <c:majorTickMark val="out"/>
        <c:minorTickMark val="none"/>
        <c:tickLblPos val="nextTo"/>
        <c:spPr>
          <a:ln w="5283">
            <a:solidFill>
              <a:schemeClr val="tx1"/>
            </a:solidFill>
            <a:prstDash val="solid"/>
          </a:ln>
        </c:spPr>
        <c:txPr>
          <a:bodyPr rot="0" vert="horz"/>
          <a:lstStyle/>
          <a:p>
            <a:pPr>
              <a:defRPr sz="1200" b="1" i="0" u="none" strike="noStrike" baseline="0">
                <a:solidFill>
                  <a:schemeClr val="tx1"/>
                </a:solidFill>
                <a:latin typeface="Calibri" panose="020F0502020204030204" pitchFamily="34" charset="0"/>
                <a:ea typeface="Arial"/>
                <a:cs typeface="Arial"/>
              </a:defRPr>
            </a:pPr>
            <a:endParaRPr lang="en-US"/>
          </a:p>
        </c:txPr>
        <c:crossAx val="129552768"/>
        <c:crosses val="autoZero"/>
        <c:auto val="1"/>
        <c:lblAlgn val="ctr"/>
        <c:lblOffset val="100"/>
        <c:tickLblSkip val="1"/>
        <c:tickMarkSkip val="1"/>
        <c:noMultiLvlLbl val="0"/>
      </c:catAx>
      <c:valAx>
        <c:axId val="129552768"/>
        <c:scaling>
          <c:orientation val="minMax"/>
          <c:max val="12000"/>
          <c:min val="0"/>
        </c:scaling>
        <c:delete val="0"/>
        <c:axPos val="l"/>
        <c:title>
          <c:tx>
            <c:rich>
              <a:bodyPr/>
              <a:lstStyle/>
              <a:p>
                <a:pPr>
                  <a:defRPr sz="1200" b="1" i="0" u="none" strike="noStrike" baseline="0">
                    <a:solidFill>
                      <a:schemeClr val="tx1"/>
                    </a:solidFill>
                    <a:latin typeface="Calibri" panose="020F0502020204030204" pitchFamily="34" charset="0"/>
                    <a:ea typeface="Arial"/>
                    <a:cs typeface="Arial"/>
                  </a:defRPr>
                </a:pPr>
                <a:r>
                  <a:rPr lang="en-US" sz="1200">
                    <a:solidFill>
                      <a:schemeClr val="tx1"/>
                    </a:solidFill>
                    <a:latin typeface="Calibri" panose="020F0502020204030204" pitchFamily="34" charset="0"/>
                  </a:rPr>
                  <a:t>Number of Cases</a:t>
                </a:r>
              </a:p>
            </c:rich>
          </c:tx>
          <c:layout>
            <c:manualLayout>
              <c:xMode val="edge"/>
              <c:yMode val="edge"/>
              <c:x val="0"/>
              <c:y val="0.10142594280978033"/>
            </c:manualLayout>
          </c:layout>
          <c:overlay val="0"/>
          <c:spPr>
            <a:noFill/>
            <a:ln w="10565">
              <a:noFill/>
            </a:ln>
          </c:spPr>
        </c:title>
        <c:numFmt formatCode="General" sourceLinked="1"/>
        <c:majorTickMark val="out"/>
        <c:minorTickMark val="none"/>
        <c:tickLblPos val="nextTo"/>
        <c:spPr>
          <a:ln w="5283">
            <a:solidFill>
              <a:schemeClr val="tx1"/>
            </a:solidFill>
            <a:prstDash val="solid"/>
          </a:ln>
        </c:spPr>
        <c:txPr>
          <a:bodyPr rot="0" vert="horz"/>
          <a:lstStyle/>
          <a:p>
            <a:pPr>
              <a:defRPr sz="1200" b="1" i="0" u="none" strike="noStrike" baseline="0">
                <a:solidFill>
                  <a:schemeClr val="tx1"/>
                </a:solidFill>
                <a:latin typeface="Calibri" panose="020F0502020204030204" pitchFamily="34" charset="0"/>
                <a:ea typeface="Arial"/>
                <a:cs typeface="Arial"/>
              </a:defRPr>
            </a:pPr>
            <a:endParaRPr lang="en-US"/>
          </a:p>
        </c:txPr>
        <c:crossAx val="129534208"/>
        <c:crosses val="autoZero"/>
        <c:crossBetween val="between"/>
        <c:majorUnit val="3000"/>
        <c:minorUnit val="3000"/>
      </c:valAx>
      <c:spPr>
        <a:noFill/>
        <a:ln w="10565">
          <a:noFill/>
        </a:ln>
      </c:spPr>
    </c:plotArea>
    <c:plotVisOnly val="1"/>
    <c:dispBlanksAs val="gap"/>
    <c:showDLblsOverMax val="0"/>
  </c:chart>
  <c:spPr>
    <a:noFill/>
    <a:ln>
      <a:noFill/>
    </a:ln>
  </c:spPr>
  <c:txPr>
    <a:bodyPr/>
    <a:lstStyle/>
    <a:p>
      <a:pPr>
        <a:defRPr sz="749" b="1" i="0" u="none" strike="noStrike" baseline="0">
          <a:solidFill>
            <a:schemeClr val="tx1"/>
          </a:solidFill>
          <a:latin typeface="Arial"/>
          <a:ea typeface="Arial"/>
          <a:cs typeface="Arial"/>
        </a:defRPr>
      </a:pPr>
      <a:endParaRPr lang="en-US"/>
    </a:p>
  </c:txPr>
  <c:externalData r:id="rId1">
    <c:autoUpdate val="0"/>
  </c:externalData>
</c:chartSpace>
</file>

<file path=ppt/drawings/drawing1.xml><?xml version="1.0" encoding="utf-8"?>
<c:userShapes xmlns:c="http://schemas.openxmlformats.org/drawingml/2006/chart">
  <cdr:relSizeAnchor xmlns:cdr="http://schemas.openxmlformats.org/drawingml/2006/chartDrawing">
    <cdr:from>
      <cdr:x>0.06301</cdr:x>
      <cdr:y>0.15231</cdr:y>
    </cdr:from>
    <cdr:to>
      <cdr:x>0.1048</cdr:x>
      <cdr:y>0.168</cdr:y>
    </cdr:to>
    <cdr:sp macro="" textlink="">
      <cdr:nvSpPr>
        <cdr:cNvPr id="2" name="TextBox 1"/>
        <cdr:cNvSpPr txBox="1"/>
      </cdr:nvSpPr>
      <cdr:spPr>
        <a:xfrm xmlns:a="http://schemas.openxmlformats.org/drawingml/2006/main">
          <a:off x="568642" y="856932"/>
          <a:ext cx="377190" cy="8826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userShapes>
</file>

<file path=ppt/drawings/drawing2.xml><?xml version="1.0" encoding="utf-8"?>
<c:userShapes xmlns:c="http://schemas.openxmlformats.org/drawingml/2006/chart">
  <cdr:relSizeAnchor xmlns:cdr="http://schemas.openxmlformats.org/drawingml/2006/chartDrawing">
    <cdr:from>
      <cdr:x>0.06301</cdr:x>
      <cdr:y>0.15231</cdr:y>
    </cdr:from>
    <cdr:to>
      <cdr:x>0.1048</cdr:x>
      <cdr:y>0.168</cdr:y>
    </cdr:to>
    <cdr:sp macro="" textlink="">
      <cdr:nvSpPr>
        <cdr:cNvPr id="2" name="TextBox 1"/>
        <cdr:cNvSpPr txBox="1"/>
      </cdr:nvSpPr>
      <cdr:spPr>
        <a:xfrm xmlns:a="http://schemas.openxmlformats.org/drawingml/2006/main">
          <a:off x="568642" y="856932"/>
          <a:ext cx="377190" cy="8826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4D9B080-B9A8-42E7-ACA8-4D16601609A0}" type="datetimeFigureOut">
              <a:rPr lang="en-US" smtClean="0"/>
              <a:t>1/12/2023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37325E7-48A0-4398-AD76-EE96F2154CC4}" type="slidenum">
              <a:rPr lang="en-US" smtClean="0"/>
              <a:t>‹#›</a:t>
            </a:fld>
            <a:endParaRPr lang="en-US"/>
          </a:p>
        </p:txBody>
      </p:sp>
    </p:spTree>
    <p:extLst>
      <p:ext uri="{BB962C8B-B14F-4D97-AF65-F5344CB8AC3E}">
        <p14:creationId xmlns:p14="http://schemas.microsoft.com/office/powerpoint/2010/main" val="6127775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spect="1" noChangeArrowheads="1" noTextEdit="1"/>
          </p:cNvSpPr>
          <p:nvPr>
            <p:ph type="sldImg"/>
          </p:nvPr>
        </p:nvSpPr>
        <p:spPr>
          <a:xfrm>
            <a:off x="409575" y="698500"/>
            <a:ext cx="6194425" cy="3484563"/>
          </a:xfrm>
          <a:ln/>
        </p:spPr>
      </p:sp>
      <p:sp>
        <p:nvSpPr>
          <p:cNvPr id="41987" name="Rectangle 3"/>
          <p:cNvSpPr>
            <a:spLocks noGrp="1" noChangeArrowheads="1"/>
          </p:cNvSpPr>
          <p:nvPr>
            <p:ph type="body" idx="1"/>
          </p:nvPr>
        </p:nvSpPr>
        <p:spPr>
          <a:xfrm>
            <a:off x="701040" y="4415794"/>
            <a:ext cx="5608320" cy="418176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Rot="1" noChangeAspect="1" noChangeArrowheads="1" noTextEdit="1"/>
          </p:cNvSpPr>
          <p:nvPr>
            <p:ph type="sldImg"/>
          </p:nvPr>
        </p:nvSpPr>
        <p:spPr>
          <a:xfrm>
            <a:off x="409575" y="698500"/>
            <a:ext cx="6194425" cy="3484563"/>
          </a:xfrm>
          <a:ln/>
        </p:spPr>
      </p:sp>
      <p:sp>
        <p:nvSpPr>
          <p:cNvPr id="51203" name="Rectangle 3"/>
          <p:cNvSpPr>
            <a:spLocks noGrp="1" noChangeArrowheads="1"/>
          </p:cNvSpPr>
          <p:nvPr>
            <p:ph type="body" idx="1"/>
          </p:nvPr>
        </p:nvSpPr>
        <p:spPr>
          <a:xfrm>
            <a:off x="701040" y="4415794"/>
            <a:ext cx="5608320" cy="418176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cs typeface="Calibri"/>
            </a:endParaRPr>
          </a:p>
        </p:txBody>
      </p:sp>
    </p:spTree>
    <p:extLst>
      <p:ext uri="{BB962C8B-B14F-4D97-AF65-F5344CB8AC3E}">
        <p14:creationId xmlns:p14="http://schemas.microsoft.com/office/powerpoint/2010/main" val="41591630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spect="1" noChangeArrowheads="1" noTextEdit="1"/>
          </p:cNvSpPr>
          <p:nvPr>
            <p:ph type="sldImg"/>
          </p:nvPr>
        </p:nvSpPr>
        <p:spPr>
          <a:xfrm>
            <a:off x="409575" y="698500"/>
            <a:ext cx="6194425" cy="3484563"/>
          </a:xfrm>
          <a:ln/>
        </p:spPr>
      </p:sp>
      <p:sp>
        <p:nvSpPr>
          <p:cNvPr id="56323" name="Rectangle 3"/>
          <p:cNvSpPr>
            <a:spLocks noGrp="1" noChangeArrowheads="1"/>
          </p:cNvSpPr>
          <p:nvPr>
            <p:ph type="body" idx="1"/>
          </p:nvPr>
        </p:nvSpPr>
        <p:spPr>
          <a:xfrm>
            <a:off x="701040" y="4415794"/>
            <a:ext cx="5608320" cy="418176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cs typeface="Calibri"/>
            </a:endParaRPr>
          </a:p>
        </p:txBody>
      </p:sp>
    </p:spTree>
    <p:extLst>
      <p:ext uri="{BB962C8B-B14F-4D97-AF65-F5344CB8AC3E}">
        <p14:creationId xmlns:p14="http://schemas.microsoft.com/office/powerpoint/2010/main" val="8804005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spect="1" noChangeArrowheads="1" noTextEdit="1"/>
          </p:cNvSpPr>
          <p:nvPr>
            <p:ph type="sldImg"/>
          </p:nvPr>
        </p:nvSpPr>
        <p:spPr>
          <a:xfrm>
            <a:off x="409575" y="698500"/>
            <a:ext cx="6194425" cy="3484563"/>
          </a:xfrm>
          <a:ln/>
        </p:spPr>
      </p:sp>
      <p:sp>
        <p:nvSpPr>
          <p:cNvPr id="56323" name="Rectangle 3"/>
          <p:cNvSpPr>
            <a:spLocks noGrp="1" noChangeArrowheads="1"/>
          </p:cNvSpPr>
          <p:nvPr>
            <p:ph type="body" idx="1"/>
          </p:nvPr>
        </p:nvSpPr>
        <p:spPr>
          <a:xfrm>
            <a:off x="701040" y="4415794"/>
            <a:ext cx="5608320" cy="418176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cs typeface="Calibri"/>
            </a:endParaRPr>
          </a:p>
        </p:txBody>
      </p:sp>
    </p:spTree>
    <p:extLst>
      <p:ext uri="{BB962C8B-B14F-4D97-AF65-F5344CB8AC3E}">
        <p14:creationId xmlns:p14="http://schemas.microsoft.com/office/powerpoint/2010/main" val="15331061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Font typeface="Arial" panose="020B0604020202020204" pitchFamily="34" charset="0"/>
            </a:pPr>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42A9736-667B-4587-A79C-8B3852B0FAB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879713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Rot="1" noChangeAspect="1" noChangeArrowheads="1" noTextEdit="1"/>
          </p:cNvSpPr>
          <p:nvPr>
            <p:ph type="sldImg"/>
          </p:nvPr>
        </p:nvSpPr>
        <p:spPr>
          <a:xfrm>
            <a:off x="409575" y="698500"/>
            <a:ext cx="6194425" cy="3484563"/>
          </a:xfrm>
          <a:ln/>
        </p:spPr>
      </p:sp>
      <p:sp>
        <p:nvSpPr>
          <p:cNvPr id="53251" name="Rectangle 3"/>
          <p:cNvSpPr>
            <a:spLocks noGrp="1" noChangeArrowheads="1"/>
          </p:cNvSpPr>
          <p:nvPr>
            <p:ph type="body" idx="1"/>
          </p:nvPr>
        </p:nvSpPr>
        <p:spPr>
          <a:xfrm>
            <a:off x="701040" y="4415794"/>
            <a:ext cx="5608320" cy="418176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Arial" pitchFamily="34" charset="0"/>
            </a:endParaRPr>
          </a:p>
        </p:txBody>
      </p:sp>
    </p:spTree>
    <p:extLst>
      <p:ext uri="{BB962C8B-B14F-4D97-AF65-F5344CB8AC3E}">
        <p14:creationId xmlns:p14="http://schemas.microsoft.com/office/powerpoint/2010/main" val="32273661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Rot="1" noChangeAspect="1" noChangeArrowheads="1" noTextEdit="1"/>
          </p:cNvSpPr>
          <p:nvPr>
            <p:ph type="sldImg"/>
          </p:nvPr>
        </p:nvSpPr>
        <p:spPr>
          <a:xfrm>
            <a:off x="409575" y="698500"/>
            <a:ext cx="6194425" cy="3484563"/>
          </a:xfrm>
          <a:ln/>
        </p:spPr>
      </p:sp>
      <p:sp>
        <p:nvSpPr>
          <p:cNvPr id="53251" name="Rectangle 3"/>
          <p:cNvSpPr>
            <a:spLocks noGrp="1" noChangeArrowheads="1"/>
          </p:cNvSpPr>
          <p:nvPr>
            <p:ph type="body" idx="1"/>
          </p:nvPr>
        </p:nvSpPr>
        <p:spPr>
          <a:xfrm>
            <a:off x="701040" y="4415794"/>
            <a:ext cx="5608320" cy="418176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Arial" pitchFamily="34" charset="0"/>
            </a:endParaRPr>
          </a:p>
        </p:txBody>
      </p:sp>
    </p:spTree>
    <p:extLst>
      <p:ext uri="{BB962C8B-B14F-4D97-AF65-F5344CB8AC3E}">
        <p14:creationId xmlns:p14="http://schemas.microsoft.com/office/powerpoint/2010/main" val="23416771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Rot="1" noChangeAspect="1" noChangeArrowheads="1" noTextEdit="1"/>
          </p:cNvSpPr>
          <p:nvPr>
            <p:ph type="sldImg"/>
          </p:nvPr>
        </p:nvSpPr>
        <p:spPr>
          <a:xfrm>
            <a:off x="409575" y="698500"/>
            <a:ext cx="6194425" cy="3484563"/>
          </a:xfrm>
          <a:ln/>
        </p:spPr>
      </p:sp>
      <p:sp>
        <p:nvSpPr>
          <p:cNvPr id="55299" name="Rectangle 3"/>
          <p:cNvSpPr>
            <a:spLocks noGrp="1" noChangeArrowheads="1"/>
          </p:cNvSpPr>
          <p:nvPr>
            <p:ph type="body" idx="1"/>
          </p:nvPr>
        </p:nvSpPr>
        <p:spPr>
          <a:xfrm>
            <a:off x="701040" y="4415794"/>
            <a:ext cx="5608320" cy="418176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28299">
              <a:defRPr/>
            </a:pPr>
            <a:endParaRPr lang="en-US" b="0" i="0" u="none">
              <a:solidFill>
                <a:srgbClr val="C00000"/>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Rot="1" noChangeAspect="1" noChangeArrowheads="1" noTextEdit="1"/>
          </p:cNvSpPr>
          <p:nvPr>
            <p:ph type="sldImg"/>
          </p:nvPr>
        </p:nvSpPr>
        <p:spPr>
          <a:xfrm>
            <a:off x="409575" y="698500"/>
            <a:ext cx="6194425" cy="3484563"/>
          </a:xfrm>
          <a:ln/>
        </p:spPr>
      </p:sp>
      <p:sp>
        <p:nvSpPr>
          <p:cNvPr id="55299" name="Rectangle 3"/>
          <p:cNvSpPr>
            <a:spLocks noGrp="1" noChangeArrowheads="1"/>
          </p:cNvSpPr>
          <p:nvPr>
            <p:ph type="body" idx="1"/>
          </p:nvPr>
        </p:nvSpPr>
        <p:spPr>
          <a:xfrm>
            <a:off x="701040" y="4415794"/>
            <a:ext cx="5608320" cy="418176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28299">
              <a:defRPr/>
            </a:pPr>
            <a:endParaRPr lang="en-US" b="0" i="0" u="none">
              <a:solidFill>
                <a:srgbClr val="C00000"/>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Rot="1" noChangeAspect="1" noChangeArrowheads="1" noTextEdit="1"/>
          </p:cNvSpPr>
          <p:nvPr>
            <p:ph type="sldImg"/>
          </p:nvPr>
        </p:nvSpPr>
        <p:spPr>
          <a:xfrm>
            <a:off x="409575" y="698500"/>
            <a:ext cx="6194425" cy="3484563"/>
          </a:xfrm>
          <a:ln/>
        </p:spPr>
      </p:sp>
      <p:sp>
        <p:nvSpPr>
          <p:cNvPr id="52227" name="Rectangle 3"/>
          <p:cNvSpPr>
            <a:spLocks noGrp="1" noChangeArrowheads="1"/>
          </p:cNvSpPr>
          <p:nvPr>
            <p:ph type="body" idx="1"/>
          </p:nvPr>
        </p:nvSpPr>
        <p:spPr>
          <a:xfrm>
            <a:off x="701040" y="4415794"/>
            <a:ext cx="5608320" cy="418176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baseline="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Rot="1" noChangeAspect="1" noChangeArrowheads="1" noTextEdit="1"/>
          </p:cNvSpPr>
          <p:nvPr>
            <p:ph type="sldImg"/>
          </p:nvPr>
        </p:nvSpPr>
        <p:spPr>
          <a:xfrm>
            <a:off x="409575" y="698500"/>
            <a:ext cx="6194425" cy="3484563"/>
          </a:xfrm>
          <a:ln/>
        </p:spPr>
      </p:sp>
      <p:sp>
        <p:nvSpPr>
          <p:cNvPr id="35843" name="Rectangle 3"/>
          <p:cNvSpPr>
            <a:spLocks noGrp="1" noChangeArrowheads="1"/>
          </p:cNvSpPr>
          <p:nvPr>
            <p:ph type="body" idx="1"/>
          </p:nvPr>
        </p:nvSpPr>
        <p:spPr>
          <a:xfrm>
            <a:off x="701040" y="4415794"/>
            <a:ext cx="5608320" cy="418176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b="0" i="0" u="none">
              <a:solidFill>
                <a:srgbClr val="C00000"/>
              </a:solidFill>
            </a:endParaRPr>
          </a:p>
        </p:txBody>
      </p:sp>
    </p:spTree>
    <p:extLst>
      <p:ext uri="{BB962C8B-B14F-4D97-AF65-F5344CB8AC3E}">
        <p14:creationId xmlns:p14="http://schemas.microsoft.com/office/powerpoint/2010/main" val="23034297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ChangeArrowheads="1" noTextEdit="1"/>
          </p:cNvSpPr>
          <p:nvPr>
            <p:ph type="sldImg"/>
          </p:nvPr>
        </p:nvSpPr>
        <p:spPr>
          <a:xfrm>
            <a:off x="409575" y="698500"/>
            <a:ext cx="6194425" cy="3484563"/>
          </a:xfrm>
          <a:ln/>
        </p:spPr>
      </p:sp>
      <p:sp>
        <p:nvSpPr>
          <p:cNvPr id="43011" name="Rectangle 3"/>
          <p:cNvSpPr>
            <a:spLocks noGrp="1" noChangeArrowheads="1"/>
          </p:cNvSpPr>
          <p:nvPr>
            <p:ph type="body" idx="1"/>
          </p:nvPr>
        </p:nvSpPr>
        <p:spPr>
          <a:xfrm>
            <a:off x="701040" y="4415794"/>
            <a:ext cx="5608320" cy="418176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i="0" u="none">
              <a:solidFill>
                <a:srgbClr val="C00000"/>
              </a:solidFill>
              <a:cs typeface="Calibri"/>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Grp="1" noRot="1" noChangeAspect="1" noChangeArrowheads="1" noTextEdit="1"/>
          </p:cNvSpPr>
          <p:nvPr>
            <p:ph type="sldImg"/>
          </p:nvPr>
        </p:nvSpPr>
        <p:spPr>
          <a:xfrm>
            <a:off x="411163" y="698500"/>
            <a:ext cx="6196012" cy="3486150"/>
          </a:xfrm>
          <a:ln/>
        </p:spPr>
      </p:sp>
      <p:sp>
        <p:nvSpPr>
          <p:cNvPr id="142339" name="Rectangle 3"/>
          <p:cNvSpPr>
            <a:spLocks noGrp="1" noChangeArrowheads="1"/>
          </p:cNvSpPr>
          <p:nvPr>
            <p:ph type="body" idx="1"/>
          </p:nvPr>
        </p:nvSpPr>
        <p:spPr>
          <a:xfrm>
            <a:off x="702664" y="4414177"/>
            <a:ext cx="5605074" cy="418338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801" tIns="46401" rIns="92801" bIns="46401"/>
          <a:lstStyle/>
          <a:p>
            <a:pPr marL="0" indent="0">
              <a:buFont typeface="Arial" panose="020B0604020202020204" pitchFamily="34" charset="0"/>
              <a:buNone/>
            </a:pPr>
            <a:endParaRPr lang="en-US" baseline="0">
              <a:latin typeface="Arial" pitchFamily="34" charset="0"/>
            </a:endParaRPr>
          </a:p>
        </p:txBody>
      </p:sp>
    </p:spTree>
    <p:extLst>
      <p:ext uri="{BB962C8B-B14F-4D97-AF65-F5344CB8AC3E}">
        <p14:creationId xmlns:p14="http://schemas.microsoft.com/office/powerpoint/2010/main" val="1553756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Rot="1" noChangeAspect="1" noChangeArrowheads="1" noTextEdit="1"/>
          </p:cNvSpPr>
          <p:nvPr>
            <p:ph type="sldImg"/>
          </p:nvPr>
        </p:nvSpPr>
        <p:spPr>
          <a:xfrm>
            <a:off x="409575" y="698500"/>
            <a:ext cx="6194425" cy="3484563"/>
          </a:xfrm>
          <a:ln/>
        </p:spPr>
      </p:sp>
      <p:sp>
        <p:nvSpPr>
          <p:cNvPr id="44035" name="Rectangle 3"/>
          <p:cNvSpPr>
            <a:spLocks noGrp="1" noChangeArrowheads="1"/>
          </p:cNvSpPr>
          <p:nvPr>
            <p:ph type="body" idx="1"/>
          </p:nvPr>
        </p:nvSpPr>
        <p:spPr>
          <a:xfrm>
            <a:off x="701040" y="4415794"/>
            <a:ext cx="5608320" cy="418176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28299">
              <a:defRPr/>
            </a:pPr>
            <a:endParaRPr lang="en-US" i="0" u="none">
              <a:solidFill>
                <a:srgbClr val="C00000"/>
              </a:solidFill>
              <a:cs typeface="Calibri"/>
            </a:endParaRPr>
          </a:p>
        </p:txBody>
      </p:sp>
    </p:spTree>
    <p:extLst>
      <p:ext uri="{BB962C8B-B14F-4D97-AF65-F5344CB8AC3E}">
        <p14:creationId xmlns:p14="http://schemas.microsoft.com/office/powerpoint/2010/main" val="30460554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Rot="1" noChangeAspect="1" noChangeArrowheads="1" noTextEdit="1"/>
          </p:cNvSpPr>
          <p:nvPr>
            <p:ph type="sldImg"/>
          </p:nvPr>
        </p:nvSpPr>
        <p:spPr>
          <a:xfrm>
            <a:off x="409575" y="698500"/>
            <a:ext cx="6194425" cy="3484563"/>
          </a:xfrm>
          <a:ln/>
        </p:spPr>
      </p:sp>
      <p:sp>
        <p:nvSpPr>
          <p:cNvPr id="48131" name="Rectangle 3"/>
          <p:cNvSpPr>
            <a:spLocks noGrp="1" noChangeArrowheads="1"/>
          </p:cNvSpPr>
          <p:nvPr>
            <p:ph type="body" idx="1"/>
          </p:nvPr>
        </p:nvSpPr>
        <p:spPr>
          <a:xfrm>
            <a:off x="701040" y="4415794"/>
            <a:ext cx="5608320" cy="418176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28299">
              <a:defRPr/>
            </a:pPr>
            <a:endParaRPr lang="en-US" i="0" u="none">
              <a:solidFill>
                <a:srgbClr val="C00000"/>
              </a:solidFill>
              <a:cs typeface="Calibri"/>
            </a:endParaRPr>
          </a:p>
        </p:txBody>
      </p:sp>
    </p:spTree>
    <p:extLst>
      <p:ext uri="{BB962C8B-B14F-4D97-AF65-F5344CB8AC3E}">
        <p14:creationId xmlns:p14="http://schemas.microsoft.com/office/powerpoint/2010/main" val="19593351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Rot="1" noChangeAspect="1" noChangeArrowheads="1" noTextEdit="1"/>
          </p:cNvSpPr>
          <p:nvPr>
            <p:ph type="sldImg"/>
          </p:nvPr>
        </p:nvSpPr>
        <p:spPr>
          <a:xfrm>
            <a:off x="409575" y="698500"/>
            <a:ext cx="6194425" cy="3484563"/>
          </a:xfrm>
          <a:ln/>
        </p:spPr>
      </p:sp>
      <p:sp>
        <p:nvSpPr>
          <p:cNvPr id="46083" name="Rectangle 3"/>
          <p:cNvSpPr>
            <a:spLocks noGrp="1" noChangeArrowheads="1"/>
          </p:cNvSpPr>
          <p:nvPr>
            <p:ph type="body" idx="1"/>
          </p:nvPr>
        </p:nvSpPr>
        <p:spPr>
          <a:xfrm>
            <a:off x="701040" y="4415794"/>
            <a:ext cx="5608320" cy="418176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28299">
              <a:defRPr/>
            </a:pPr>
            <a:endParaRPr lang="en-US" i="0" u="none">
              <a:solidFill>
                <a:srgbClr val="C00000"/>
              </a:solidFill>
              <a:cs typeface="Calibri"/>
            </a:endParaRPr>
          </a:p>
        </p:txBody>
      </p:sp>
    </p:spTree>
    <p:extLst>
      <p:ext uri="{BB962C8B-B14F-4D97-AF65-F5344CB8AC3E}">
        <p14:creationId xmlns:p14="http://schemas.microsoft.com/office/powerpoint/2010/main" val="26783405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Rot="1" noChangeAspect="1" noChangeArrowheads="1" noTextEdit="1"/>
          </p:cNvSpPr>
          <p:nvPr>
            <p:ph type="sldImg"/>
          </p:nvPr>
        </p:nvSpPr>
        <p:spPr>
          <a:xfrm>
            <a:off x="409575" y="698500"/>
            <a:ext cx="6194425" cy="3484563"/>
          </a:xfrm>
          <a:ln/>
        </p:spPr>
      </p:sp>
      <p:sp>
        <p:nvSpPr>
          <p:cNvPr id="46083" name="Rectangle 3"/>
          <p:cNvSpPr>
            <a:spLocks noGrp="1" noChangeArrowheads="1"/>
          </p:cNvSpPr>
          <p:nvPr>
            <p:ph type="body" idx="1"/>
          </p:nvPr>
        </p:nvSpPr>
        <p:spPr>
          <a:xfrm>
            <a:off x="701040" y="4415794"/>
            <a:ext cx="5608320" cy="418176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928299">
              <a:defRPr/>
            </a:pPr>
            <a:endParaRPr lang="en-US">
              <a:solidFill>
                <a:srgbClr val="C00000"/>
              </a:solidFill>
              <a:cs typeface="Calibri"/>
            </a:endParaRPr>
          </a:p>
        </p:txBody>
      </p:sp>
    </p:spTree>
    <p:extLst>
      <p:ext uri="{BB962C8B-B14F-4D97-AF65-F5344CB8AC3E}">
        <p14:creationId xmlns:p14="http://schemas.microsoft.com/office/powerpoint/2010/main" val="30618387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spect="1" noChangeArrowheads="1" noTextEdit="1"/>
          </p:cNvSpPr>
          <p:nvPr>
            <p:ph type="sldImg"/>
          </p:nvPr>
        </p:nvSpPr>
        <p:spPr>
          <a:xfrm>
            <a:off x="409575" y="698500"/>
            <a:ext cx="6194425" cy="3484563"/>
          </a:xfrm>
          <a:ln/>
        </p:spPr>
      </p:sp>
      <p:sp>
        <p:nvSpPr>
          <p:cNvPr id="56323" name="Rectangle 3"/>
          <p:cNvSpPr>
            <a:spLocks noGrp="1" noChangeArrowheads="1"/>
          </p:cNvSpPr>
          <p:nvPr>
            <p:ph type="body" idx="1"/>
          </p:nvPr>
        </p:nvSpPr>
        <p:spPr>
          <a:xfrm>
            <a:off x="701040" y="4415794"/>
            <a:ext cx="5608320" cy="418176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b="1" baseline="0">
              <a:cs typeface="Calibri"/>
            </a:endParaRPr>
          </a:p>
          <a:p>
            <a:endParaRPr lang="en-US" baseline="0">
              <a:cs typeface="Calibri"/>
            </a:endParaRPr>
          </a:p>
        </p:txBody>
      </p:sp>
    </p:spTree>
    <p:extLst>
      <p:ext uri="{BB962C8B-B14F-4D97-AF65-F5344CB8AC3E}">
        <p14:creationId xmlns:p14="http://schemas.microsoft.com/office/powerpoint/2010/main" val="16648084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2"/>
          <p:cNvSpPr>
            <a:spLocks noGrp="1" noRot="1" noChangeAspect="1" noChangeArrowheads="1" noTextEdit="1"/>
          </p:cNvSpPr>
          <p:nvPr>
            <p:ph type="sldImg"/>
          </p:nvPr>
        </p:nvSpPr>
        <p:spPr>
          <a:xfrm>
            <a:off x="409575" y="698500"/>
            <a:ext cx="6194425" cy="3484563"/>
          </a:xfrm>
          <a:ln/>
        </p:spPr>
      </p:sp>
      <p:sp>
        <p:nvSpPr>
          <p:cNvPr id="177155" name="Rectangle 3"/>
          <p:cNvSpPr>
            <a:spLocks noGrp="1" noChangeArrowheads="1"/>
          </p:cNvSpPr>
          <p:nvPr>
            <p:ph type="body" idx="1"/>
          </p:nvPr>
        </p:nvSpPr>
        <p:spPr>
          <a:xfrm>
            <a:off x="701040" y="4415794"/>
            <a:ext cx="5608320" cy="418176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baseline="0">
              <a:cs typeface="Calibri"/>
            </a:endParaRPr>
          </a:p>
        </p:txBody>
      </p:sp>
    </p:spTree>
    <p:extLst>
      <p:ext uri="{BB962C8B-B14F-4D97-AF65-F5344CB8AC3E}">
        <p14:creationId xmlns:p14="http://schemas.microsoft.com/office/powerpoint/2010/main" val="24823108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Rot="1" noChangeAspect="1" noChangeArrowheads="1" noTextEdit="1"/>
          </p:cNvSpPr>
          <p:nvPr>
            <p:ph type="sldImg"/>
          </p:nvPr>
        </p:nvSpPr>
        <p:spPr>
          <a:xfrm>
            <a:off x="409575" y="698500"/>
            <a:ext cx="6194425" cy="3484563"/>
          </a:xfrm>
          <a:ln/>
        </p:spPr>
      </p:sp>
      <p:sp>
        <p:nvSpPr>
          <p:cNvPr id="48131" name="Rectangle 3"/>
          <p:cNvSpPr>
            <a:spLocks noGrp="1" noChangeArrowheads="1"/>
          </p:cNvSpPr>
          <p:nvPr>
            <p:ph type="body" idx="1"/>
          </p:nvPr>
        </p:nvSpPr>
        <p:spPr>
          <a:xfrm>
            <a:off x="701040" y="4415794"/>
            <a:ext cx="5608320" cy="4181767"/>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b="0" i="0" u="none">
              <a:solidFill>
                <a:srgbClr val="C00000"/>
              </a:solidFill>
              <a:cs typeface="Calibri"/>
            </a:endParaRPr>
          </a:p>
        </p:txBody>
      </p:sp>
    </p:spTree>
    <p:extLst>
      <p:ext uri="{BB962C8B-B14F-4D97-AF65-F5344CB8AC3E}">
        <p14:creationId xmlns:p14="http://schemas.microsoft.com/office/powerpoint/2010/main" val="30312115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 name="Rectangle 9"/>
          <p:cNvSpPr/>
          <p:nvPr userDrawn="1"/>
        </p:nvSpPr>
        <p:spPr>
          <a:xfrm>
            <a:off x="256673" y="5341121"/>
            <a:ext cx="11713464" cy="1240153"/>
          </a:xfrm>
          <a:prstGeom prst="rect">
            <a:avLst/>
          </a:prstGeom>
          <a:solidFill>
            <a:schemeClr val="tx2">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a:solidFill>
                <a:schemeClr val="bg1"/>
              </a:solidFill>
              <a:latin typeface="Bahnschrift SemiBold SemiConden" panose="020B0502040204020203" pitchFamily="34" charset="0"/>
            </a:endParaRPr>
          </a:p>
        </p:txBody>
      </p:sp>
      <p:sp>
        <p:nvSpPr>
          <p:cNvPr id="9" name="Rectangle 8"/>
          <p:cNvSpPr/>
          <p:nvPr userDrawn="1"/>
        </p:nvSpPr>
        <p:spPr>
          <a:xfrm>
            <a:off x="256673" y="417095"/>
            <a:ext cx="11713464" cy="4753111"/>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a:solidFill>
                <a:schemeClr val="bg1"/>
              </a:solidFill>
              <a:latin typeface="Bahnschrift SemiBold SemiConden" panose="020B0502040204020203" pitchFamily="34" charset="0"/>
            </a:endParaRPr>
          </a:p>
        </p:txBody>
      </p:sp>
      <p:sp>
        <p:nvSpPr>
          <p:cNvPr id="2" name="Title 1"/>
          <p:cNvSpPr>
            <a:spLocks noGrp="1"/>
          </p:cNvSpPr>
          <p:nvPr>
            <p:ph type="ctrTitle" hasCustomPrompt="1"/>
          </p:nvPr>
        </p:nvSpPr>
        <p:spPr>
          <a:xfrm>
            <a:off x="584791" y="1122363"/>
            <a:ext cx="11057860" cy="2078037"/>
          </a:xfrm>
        </p:spPr>
        <p:txBody>
          <a:bodyPr anchor="ctr"/>
          <a:lstStyle>
            <a:lvl1pPr algn="ctr">
              <a:defRPr sz="6000"/>
            </a:lvl1pPr>
          </a:lstStyle>
          <a:p>
            <a:r>
              <a:rPr lang="en-US"/>
              <a:t>Primary title goes here</a:t>
            </a:r>
          </a:p>
        </p:txBody>
      </p:sp>
      <p:sp>
        <p:nvSpPr>
          <p:cNvPr id="3" name="Subtitle 2"/>
          <p:cNvSpPr>
            <a:spLocks noGrp="1"/>
          </p:cNvSpPr>
          <p:nvPr>
            <p:ph type="subTitle" idx="1" hasCustomPrompt="1"/>
          </p:nvPr>
        </p:nvSpPr>
        <p:spPr>
          <a:xfrm>
            <a:off x="584791" y="3306727"/>
            <a:ext cx="11057860" cy="1403495"/>
          </a:xfrm>
        </p:spPr>
        <p:txBody>
          <a:bodyPr anchor="ctr">
            <a:normAutofit/>
          </a:bodyPr>
          <a:lstStyle>
            <a:lvl1pPr marL="0" indent="0" algn="ctr">
              <a:buNone/>
              <a:defRPr sz="4000" baseline="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Secondary title goes here</a:t>
            </a:r>
          </a:p>
        </p:txBody>
      </p:sp>
    </p:spTree>
    <p:extLst>
      <p:ext uri="{BB962C8B-B14F-4D97-AF65-F5344CB8AC3E}">
        <p14:creationId xmlns:p14="http://schemas.microsoft.com/office/powerpoint/2010/main" val="5153260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EC70B8FD-4E78-4B35-A716-A5D95B51713B}" type="datetimeFigureOut">
              <a:rPr lang="en-US" smtClean="0"/>
              <a:t>1/12/2023</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EFAFFD04-74A2-44C9-8AFA-777260B00FD3}" type="slidenum">
              <a:rPr lang="en-US" smtClean="0"/>
              <a:t>‹#›</a:t>
            </a:fld>
            <a:endParaRPr lang="en-US"/>
          </a:p>
        </p:txBody>
      </p:sp>
    </p:spTree>
    <p:extLst>
      <p:ext uri="{BB962C8B-B14F-4D97-AF65-F5344CB8AC3E}">
        <p14:creationId xmlns:p14="http://schemas.microsoft.com/office/powerpoint/2010/main" val="4601624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EC70B8FD-4E78-4B35-A716-A5D95B51713B}" type="datetimeFigureOut">
              <a:rPr lang="en-US" smtClean="0"/>
              <a:t>1/12/2023</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EFAFFD04-74A2-44C9-8AFA-777260B00FD3}" type="slidenum">
              <a:rPr lang="en-US" smtClean="0"/>
              <a:t>‹#›</a:t>
            </a:fld>
            <a:endParaRPr lang="en-US"/>
          </a:p>
        </p:txBody>
      </p:sp>
    </p:spTree>
    <p:extLst>
      <p:ext uri="{BB962C8B-B14F-4D97-AF65-F5344CB8AC3E}">
        <p14:creationId xmlns:p14="http://schemas.microsoft.com/office/powerpoint/2010/main" val="18048341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cxnSp>
        <p:nvCxnSpPr>
          <p:cNvPr id="4" name="Straight Arrow Connector 5" descr="Decorative border lines for left side of slide"/>
          <p:cNvCxnSpPr>
            <a:cxnSpLocks noChangeShapeType="1"/>
          </p:cNvCxnSpPr>
          <p:nvPr userDrawn="1"/>
        </p:nvCxnSpPr>
        <p:spPr bwMode="auto">
          <a:xfrm rot="5400000">
            <a:off x="-2464551" y="2590536"/>
            <a:ext cx="5183188" cy="2116"/>
          </a:xfrm>
          <a:prstGeom prst="straightConnector1">
            <a:avLst/>
          </a:prstGeom>
          <a:noFill/>
          <a:ln w="28575" algn="ctr">
            <a:solidFill>
              <a:srgbClr val="0167BB"/>
            </a:solidFill>
            <a:round/>
            <a:headEnd/>
            <a:tailEnd/>
          </a:ln>
          <a:effectLst>
            <a:outerShdw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6" name="Straight Arrow Connector 7" descr="Decorative border lines for left side of slide"/>
          <p:cNvCxnSpPr>
            <a:cxnSpLocks noChangeShapeType="1"/>
          </p:cNvCxnSpPr>
          <p:nvPr userDrawn="1"/>
        </p:nvCxnSpPr>
        <p:spPr bwMode="auto">
          <a:xfrm rot="5400000">
            <a:off x="-2474203" y="2781036"/>
            <a:ext cx="5564188" cy="2117"/>
          </a:xfrm>
          <a:prstGeom prst="straightConnector1">
            <a:avLst/>
          </a:prstGeom>
          <a:noFill/>
          <a:ln w="28575" algn="ctr">
            <a:solidFill>
              <a:srgbClr val="658313"/>
            </a:solidFill>
            <a:round/>
            <a:headEnd/>
            <a:tailEnd/>
          </a:ln>
          <a:effectLst>
            <a:outerShdw dist="20000" dir="5400000" rotWithShape="0">
              <a:srgbClr val="000000">
                <a:alpha val="37999"/>
              </a:srgbClr>
            </a:outerShdw>
          </a:effectLst>
          <a:extLst>
            <a:ext uri="{909E8E84-426E-40DD-AFC4-6F175D3DCCD1}">
              <a14:hiddenFill xmlns:a14="http://schemas.microsoft.com/office/drawing/2010/main">
                <a:noFill/>
              </a14:hiddenFill>
            </a:ext>
          </a:extLst>
        </p:spPr>
      </p:cxnSp>
      <p:cxnSp>
        <p:nvCxnSpPr>
          <p:cNvPr id="7" name="Straight Arrow Connector 8" descr="Decorative border line for top of slide"/>
          <p:cNvCxnSpPr>
            <a:cxnSpLocks noChangeShapeType="1"/>
          </p:cNvCxnSpPr>
          <p:nvPr userDrawn="1"/>
        </p:nvCxnSpPr>
        <p:spPr bwMode="auto">
          <a:xfrm>
            <a:off x="0" y="133350"/>
            <a:ext cx="10363200" cy="1588"/>
          </a:xfrm>
          <a:prstGeom prst="straightConnector1">
            <a:avLst/>
          </a:prstGeom>
          <a:noFill/>
          <a:ln w="28575" algn="ctr">
            <a:solidFill>
              <a:srgbClr val="E47313"/>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20000" dir="5400000" rotWithShape="0">
                    <a:srgbClr val="000000">
                      <a:alpha val="37999"/>
                    </a:srgbClr>
                  </a:outerShdw>
                </a:effectLst>
              </a14:hiddenEffects>
            </a:ext>
          </a:extLst>
        </p:spPr>
      </p:cxnSp>
      <p:sp>
        <p:nvSpPr>
          <p:cNvPr id="9" name="Title 1"/>
          <p:cNvSpPr>
            <a:spLocks noGrp="1"/>
          </p:cNvSpPr>
          <p:nvPr>
            <p:ph type="title"/>
          </p:nvPr>
        </p:nvSpPr>
        <p:spPr>
          <a:xfrm>
            <a:off x="365760" y="64008"/>
            <a:ext cx="11704320" cy="914400"/>
          </a:xfrm>
        </p:spPr>
        <p:txBody>
          <a:bodyPr>
            <a:normAutofit/>
          </a:bodyPr>
          <a:lstStyle>
            <a:lvl1pPr>
              <a:defRPr sz="3200"/>
            </a:lvl1pPr>
          </a:lstStyle>
          <a:p>
            <a:r>
              <a:rPr lang="en-US"/>
              <a:t>Click to edit Master title style</a:t>
            </a:r>
          </a:p>
        </p:txBody>
      </p:sp>
      <p:pic>
        <p:nvPicPr>
          <p:cNvPr id="13" name="Picture 7" descr="Logo-CDPH #1">
            <a:extLst>
              <a:ext uri="{FF2B5EF4-FFF2-40B4-BE49-F238E27FC236}">
                <a16:creationId xmlns:a16="http://schemas.microsoft.com/office/drawing/2014/main" id="{67594F4C-6396-4D4E-9016-68A25A2CDD3B}"/>
              </a:ext>
            </a:extLst>
          </p:cNvPr>
          <p:cNvPicPr>
            <a:picLocks noChangeAspect="1" noChangeArrowheads="1"/>
          </p:cNvPicPr>
          <p:nvPr userDrawn="1"/>
        </p:nvPicPr>
        <p:blipFill>
          <a:blip r:embed="rId2">
            <a:clrChange>
              <a:clrFrom>
                <a:srgbClr val="FBFBFB"/>
              </a:clrFrom>
              <a:clrTo>
                <a:srgbClr val="FBFBFB">
                  <a:alpha val="0"/>
                </a:srgbClr>
              </a:clrTo>
            </a:clrChange>
            <a:extLst>
              <a:ext uri="{28A0092B-C50C-407E-A947-70E740481C1C}">
                <a14:useLocalDpi xmlns:a14="http://schemas.microsoft.com/office/drawing/2010/main" val="0"/>
              </a:ext>
            </a:extLst>
          </a:blip>
          <a:srcRect/>
          <a:stretch>
            <a:fillRect/>
          </a:stretch>
        </p:blipFill>
        <p:spPr bwMode="auto">
          <a:xfrm>
            <a:off x="256673" y="5887684"/>
            <a:ext cx="860425"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Box 13">
            <a:extLst>
              <a:ext uri="{FF2B5EF4-FFF2-40B4-BE49-F238E27FC236}">
                <a16:creationId xmlns:a16="http://schemas.microsoft.com/office/drawing/2014/main" id="{ECFC0CDA-7784-4E43-A4D3-1F948158443D}"/>
              </a:ext>
            </a:extLst>
          </p:cNvPr>
          <p:cNvSpPr txBox="1"/>
          <p:nvPr userDrawn="1"/>
        </p:nvSpPr>
        <p:spPr>
          <a:xfrm>
            <a:off x="11719538" y="6483096"/>
            <a:ext cx="396262" cy="307777"/>
          </a:xfrm>
          <a:prstGeom prst="rect">
            <a:avLst/>
          </a:prstGeom>
          <a:noFill/>
        </p:spPr>
        <p:txBody>
          <a:bodyPr wrap="none" rtlCol="0">
            <a:spAutoFit/>
          </a:bodyPr>
          <a:lstStyle/>
          <a:p>
            <a:pPr algn="r"/>
            <a:fld id="{1F3A2310-57FE-47D4-B4BE-2E16DC4FDCB0}" type="slidenum">
              <a:rPr lang="en-US" sz="1400" smtClean="0">
                <a:solidFill>
                  <a:schemeClr val="bg1">
                    <a:lumMod val="65000"/>
                  </a:schemeClr>
                </a:solidFill>
                <a:latin typeface="Calibri" panose="020F0502020204030204" pitchFamily="34" charset="0"/>
              </a:rPr>
              <a:pPr algn="r"/>
              <a:t>‹#›</a:t>
            </a:fld>
            <a:endParaRPr lang="en-US" sz="1400">
              <a:solidFill>
                <a:schemeClr val="bg1">
                  <a:lumMod val="65000"/>
                </a:schemeClr>
              </a:solidFill>
              <a:latin typeface="Calibri" panose="020F0502020204030204" pitchFamily="34" charset="0"/>
            </a:endParaRPr>
          </a:p>
        </p:txBody>
      </p:sp>
      <p:sp>
        <p:nvSpPr>
          <p:cNvPr id="15" name="Rectangle 15">
            <a:extLst>
              <a:ext uri="{FF2B5EF4-FFF2-40B4-BE49-F238E27FC236}">
                <a16:creationId xmlns:a16="http://schemas.microsoft.com/office/drawing/2014/main" id="{582A6C20-15E6-4C97-8E3F-86BC33084870}"/>
              </a:ext>
            </a:extLst>
          </p:cNvPr>
          <p:cNvSpPr txBox="1">
            <a:spLocks noGrp="1" noChangeArrowheads="1"/>
          </p:cNvSpPr>
          <p:nvPr userDrawn="1"/>
        </p:nvSpPr>
        <p:spPr bwMode="auto">
          <a:xfrm>
            <a:off x="0" y="6562725"/>
            <a:ext cx="1546059"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ctr">
              <a:defRPr/>
            </a:pPr>
            <a:r>
              <a:rPr lang="en-US" sz="1000" b="1">
                <a:solidFill>
                  <a:srgbClr val="0167BB"/>
                </a:solidFill>
                <a:latin typeface="Arial" charset="0"/>
              </a:rPr>
              <a:t>STD Control Branch</a:t>
            </a:r>
          </a:p>
        </p:txBody>
      </p:sp>
    </p:spTree>
    <p:extLst>
      <p:ext uri="{BB962C8B-B14F-4D97-AF65-F5344CB8AC3E}">
        <p14:creationId xmlns:p14="http://schemas.microsoft.com/office/powerpoint/2010/main" val="29754082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Box 7">
            <a:extLst>
              <a:ext uri="{FF2B5EF4-FFF2-40B4-BE49-F238E27FC236}">
                <a16:creationId xmlns:a16="http://schemas.microsoft.com/office/drawing/2014/main" id="{6C6A28A0-0ED0-4447-939E-B4E47DED0A26}"/>
              </a:ext>
            </a:extLst>
          </p:cNvPr>
          <p:cNvSpPr txBox="1"/>
          <p:nvPr userDrawn="1"/>
        </p:nvSpPr>
        <p:spPr>
          <a:xfrm>
            <a:off x="11719538" y="6483096"/>
            <a:ext cx="396262" cy="307777"/>
          </a:xfrm>
          <a:prstGeom prst="rect">
            <a:avLst/>
          </a:prstGeom>
          <a:noFill/>
        </p:spPr>
        <p:txBody>
          <a:bodyPr wrap="none" rtlCol="0">
            <a:spAutoFit/>
          </a:bodyPr>
          <a:lstStyle/>
          <a:p>
            <a:pPr algn="r"/>
            <a:fld id="{1F3A2310-57FE-47D4-B4BE-2E16DC4FDCB0}" type="slidenum">
              <a:rPr lang="en-US" sz="1400" smtClean="0">
                <a:solidFill>
                  <a:schemeClr val="bg1">
                    <a:lumMod val="65000"/>
                  </a:schemeClr>
                </a:solidFill>
                <a:latin typeface="Calibri" panose="020F0502020204030204" pitchFamily="34" charset="0"/>
              </a:rPr>
              <a:pPr algn="r"/>
              <a:t>‹#›</a:t>
            </a:fld>
            <a:endParaRPr lang="en-US" sz="1400">
              <a:solidFill>
                <a:schemeClr val="bg1">
                  <a:lumMod val="65000"/>
                </a:schemeClr>
              </a:solidFill>
              <a:latin typeface="Calibri" panose="020F0502020204030204" pitchFamily="34" charset="0"/>
            </a:endParaRPr>
          </a:p>
        </p:txBody>
      </p:sp>
      <p:sp>
        <p:nvSpPr>
          <p:cNvPr id="9" name="Rectangle 15">
            <a:extLst>
              <a:ext uri="{FF2B5EF4-FFF2-40B4-BE49-F238E27FC236}">
                <a16:creationId xmlns:a16="http://schemas.microsoft.com/office/drawing/2014/main" id="{34AB9851-6FDE-4FC8-B2E1-F6357E54FE08}"/>
              </a:ext>
            </a:extLst>
          </p:cNvPr>
          <p:cNvSpPr txBox="1">
            <a:spLocks noGrp="1" noChangeArrowheads="1"/>
          </p:cNvSpPr>
          <p:nvPr userDrawn="1"/>
        </p:nvSpPr>
        <p:spPr bwMode="auto">
          <a:xfrm>
            <a:off x="0" y="6483096"/>
            <a:ext cx="2562225"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l">
              <a:defRPr/>
            </a:pPr>
            <a:r>
              <a:rPr lang="en-US" sz="1200" b="0">
                <a:solidFill>
                  <a:srgbClr val="0167BB"/>
                </a:solidFill>
                <a:latin typeface="+mn-lt"/>
                <a:cs typeface="Calibri" panose="020F0502020204030204" pitchFamily="34" charset="0"/>
              </a:rPr>
              <a:t>Prepared by CDPH STD Control Branch</a:t>
            </a:r>
          </a:p>
        </p:txBody>
      </p:sp>
    </p:spTree>
    <p:extLst>
      <p:ext uri="{BB962C8B-B14F-4D97-AF65-F5344CB8AC3E}">
        <p14:creationId xmlns:p14="http://schemas.microsoft.com/office/powerpoint/2010/main" val="5212400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838200" y="6356350"/>
            <a:ext cx="2743200" cy="365125"/>
          </a:xfrm>
          <a:prstGeom prst="rect">
            <a:avLst/>
          </a:prstGeom>
        </p:spPr>
        <p:txBody>
          <a:bodyPr/>
          <a:lstStyle/>
          <a:p>
            <a:fld id="{EC70B8FD-4E78-4B35-A716-A5D95B51713B}" type="datetimeFigureOut">
              <a:rPr lang="en-US" smtClean="0"/>
              <a:t>1/12/2023</a:t>
            </a:fld>
            <a:endParaRPr lang="en-US"/>
          </a:p>
        </p:txBody>
      </p:sp>
      <p:sp>
        <p:nvSpPr>
          <p:cNvPr id="5" name="Footer Placeholder 4"/>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8610600" y="6356350"/>
            <a:ext cx="2743200" cy="365125"/>
          </a:xfrm>
          <a:prstGeom prst="rect">
            <a:avLst/>
          </a:prstGeom>
        </p:spPr>
        <p:txBody>
          <a:bodyPr/>
          <a:lstStyle/>
          <a:p>
            <a:fld id="{EFAFFD04-74A2-44C9-8AFA-777260B00FD3}" type="slidenum">
              <a:rPr lang="en-US" smtClean="0"/>
              <a:t>‹#›</a:t>
            </a:fld>
            <a:endParaRPr lang="en-US"/>
          </a:p>
        </p:txBody>
      </p:sp>
    </p:spTree>
    <p:extLst>
      <p:ext uri="{BB962C8B-B14F-4D97-AF65-F5344CB8AC3E}">
        <p14:creationId xmlns:p14="http://schemas.microsoft.com/office/powerpoint/2010/main" val="7293513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35935" y="1825625"/>
            <a:ext cx="5583865"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199" y="1825625"/>
            <a:ext cx="5587409"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TextBox 11">
            <a:extLst>
              <a:ext uri="{FF2B5EF4-FFF2-40B4-BE49-F238E27FC236}">
                <a16:creationId xmlns:a16="http://schemas.microsoft.com/office/drawing/2014/main" id="{9F78D088-4A58-45A2-AF91-3B8510ED5601}"/>
              </a:ext>
            </a:extLst>
          </p:cNvPr>
          <p:cNvSpPr txBox="1"/>
          <p:nvPr userDrawn="1"/>
        </p:nvSpPr>
        <p:spPr>
          <a:xfrm>
            <a:off x="11719538" y="6483096"/>
            <a:ext cx="396262" cy="307777"/>
          </a:xfrm>
          <a:prstGeom prst="rect">
            <a:avLst/>
          </a:prstGeom>
          <a:noFill/>
        </p:spPr>
        <p:txBody>
          <a:bodyPr wrap="none" rtlCol="0">
            <a:spAutoFit/>
          </a:bodyPr>
          <a:lstStyle/>
          <a:p>
            <a:pPr algn="r"/>
            <a:fld id="{1F3A2310-57FE-47D4-B4BE-2E16DC4FDCB0}" type="slidenum">
              <a:rPr lang="en-US" sz="1400" smtClean="0">
                <a:solidFill>
                  <a:schemeClr val="bg1">
                    <a:lumMod val="65000"/>
                  </a:schemeClr>
                </a:solidFill>
                <a:latin typeface="Calibri" panose="020F0502020204030204" pitchFamily="34" charset="0"/>
              </a:rPr>
              <a:pPr algn="r"/>
              <a:t>‹#›</a:t>
            </a:fld>
            <a:endParaRPr lang="en-US" sz="1400">
              <a:solidFill>
                <a:schemeClr val="bg1">
                  <a:lumMod val="65000"/>
                </a:schemeClr>
              </a:solidFill>
              <a:latin typeface="Calibri" panose="020F0502020204030204" pitchFamily="34" charset="0"/>
            </a:endParaRPr>
          </a:p>
        </p:txBody>
      </p:sp>
      <p:sp>
        <p:nvSpPr>
          <p:cNvPr id="8" name="Rectangle 15">
            <a:extLst>
              <a:ext uri="{FF2B5EF4-FFF2-40B4-BE49-F238E27FC236}">
                <a16:creationId xmlns:a16="http://schemas.microsoft.com/office/drawing/2014/main" id="{8A11CD92-887F-4DE1-980E-C8F4537B8FAA}"/>
              </a:ext>
            </a:extLst>
          </p:cNvPr>
          <p:cNvSpPr txBox="1">
            <a:spLocks noGrp="1" noChangeArrowheads="1"/>
          </p:cNvSpPr>
          <p:nvPr userDrawn="1"/>
        </p:nvSpPr>
        <p:spPr bwMode="auto">
          <a:xfrm>
            <a:off x="0" y="6483096"/>
            <a:ext cx="256032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l">
              <a:defRPr/>
            </a:pPr>
            <a:r>
              <a:rPr lang="en-US" sz="1200" b="0">
                <a:solidFill>
                  <a:srgbClr val="0167BB"/>
                </a:solidFill>
                <a:latin typeface="+mn-lt"/>
                <a:cs typeface="Calibri" panose="020F0502020204030204" pitchFamily="34" charset="0"/>
              </a:rPr>
              <a:t>Prepared by CDPH STD Control Branch</a:t>
            </a:r>
          </a:p>
        </p:txBody>
      </p:sp>
    </p:spTree>
    <p:extLst>
      <p:ext uri="{BB962C8B-B14F-4D97-AF65-F5344CB8AC3E}">
        <p14:creationId xmlns:p14="http://schemas.microsoft.com/office/powerpoint/2010/main" val="34457274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8" name="TextBox 7">
            <a:extLst>
              <a:ext uri="{FF2B5EF4-FFF2-40B4-BE49-F238E27FC236}">
                <a16:creationId xmlns:a16="http://schemas.microsoft.com/office/drawing/2014/main" id="{DAE67BCB-706C-45F9-9AE3-3910D3E7ED80}"/>
              </a:ext>
            </a:extLst>
          </p:cNvPr>
          <p:cNvSpPr txBox="1"/>
          <p:nvPr userDrawn="1"/>
        </p:nvSpPr>
        <p:spPr>
          <a:xfrm>
            <a:off x="11719538" y="6483096"/>
            <a:ext cx="396262" cy="307777"/>
          </a:xfrm>
          <a:prstGeom prst="rect">
            <a:avLst/>
          </a:prstGeom>
          <a:noFill/>
        </p:spPr>
        <p:txBody>
          <a:bodyPr wrap="none" rtlCol="0">
            <a:spAutoFit/>
          </a:bodyPr>
          <a:lstStyle/>
          <a:p>
            <a:pPr algn="r"/>
            <a:fld id="{1F3A2310-57FE-47D4-B4BE-2E16DC4FDCB0}" type="slidenum">
              <a:rPr lang="en-US" sz="1400" smtClean="0">
                <a:solidFill>
                  <a:schemeClr val="bg1">
                    <a:lumMod val="65000"/>
                  </a:schemeClr>
                </a:solidFill>
                <a:latin typeface="Calibri" panose="020F0502020204030204" pitchFamily="34" charset="0"/>
              </a:rPr>
              <a:pPr algn="r"/>
              <a:t>‹#›</a:t>
            </a:fld>
            <a:endParaRPr lang="en-US" sz="1400">
              <a:solidFill>
                <a:schemeClr val="bg1">
                  <a:lumMod val="65000"/>
                </a:schemeClr>
              </a:solidFill>
              <a:latin typeface="Calibri" panose="020F0502020204030204" pitchFamily="34" charset="0"/>
            </a:endParaRPr>
          </a:p>
        </p:txBody>
      </p:sp>
      <p:sp>
        <p:nvSpPr>
          <p:cNvPr id="6" name="Rectangle 15">
            <a:extLst>
              <a:ext uri="{FF2B5EF4-FFF2-40B4-BE49-F238E27FC236}">
                <a16:creationId xmlns:a16="http://schemas.microsoft.com/office/drawing/2014/main" id="{71C04260-9FE6-4EC4-9566-8622A6B99FAB}"/>
              </a:ext>
            </a:extLst>
          </p:cNvPr>
          <p:cNvSpPr txBox="1">
            <a:spLocks noGrp="1" noChangeArrowheads="1"/>
          </p:cNvSpPr>
          <p:nvPr userDrawn="1"/>
        </p:nvSpPr>
        <p:spPr bwMode="auto">
          <a:xfrm>
            <a:off x="0" y="6483096"/>
            <a:ext cx="256032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algn="l">
              <a:defRPr/>
            </a:pPr>
            <a:r>
              <a:rPr lang="en-US" sz="1200" b="0">
                <a:solidFill>
                  <a:srgbClr val="0167BB"/>
                </a:solidFill>
                <a:latin typeface="+mn-lt"/>
                <a:cs typeface="Calibri" panose="020F0502020204030204" pitchFamily="34" charset="0"/>
              </a:rPr>
              <a:t>Prepared by CDPH STD Control Branch</a:t>
            </a:r>
          </a:p>
        </p:txBody>
      </p:sp>
    </p:spTree>
    <p:extLst>
      <p:ext uri="{BB962C8B-B14F-4D97-AF65-F5344CB8AC3E}">
        <p14:creationId xmlns:p14="http://schemas.microsoft.com/office/powerpoint/2010/main" val="29928217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838200" y="6356350"/>
            <a:ext cx="2743200" cy="365125"/>
          </a:xfrm>
          <a:prstGeom prst="rect">
            <a:avLst/>
          </a:prstGeom>
        </p:spPr>
        <p:txBody>
          <a:bodyPr/>
          <a:lstStyle/>
          <a:p>
            <a:fld id="{EC70B8FD-4E78-4B35-A716-A5D95B51713B}" type="datetimeFigureOut">
              <a:rPr lang="en-US" smtClean="0"/>
              <a:t>1/12/2023</a:t>
            </a:fld>
            <a:endParaRPr lang="en-US"/>
          </a:p>
        </p:txBody>
      </p:sp>
      <p:sp>
        <p:nvSpPr>
          <p:cNvPr id="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8610600" y="6356350"/>
            <a:ext cx="2743200" cy="365125"/>
          </a:xfrm>
          <a:prstGeom prst="rect">
            <a:avLst/>
          </a:prstGeom>
        </p:spPr>
        <p:txBody>
          <a:bodyPr/>
          <a:lstStyle/>
          <a:p>
            <a:fld id="{EFAFFD04-74A2-44C9-8AFA-777260B00FD3}" type="slidenum">
              <a:rPr lang="en-US" smtClean="0"/>
              <a:t>‹#›</a:t>
            </a:fld>
            <a:endParaRPr lang="en-US"/>
          </a:p>
        </p:txBody>
      </p:sp>
    </p:spTree>
    <p:extLst>
      <p:ext uri="{BB962C8B-B14F-4D97-AF65-F5344CB8AC3E}">
        <p14:creationId xmlns:p14="http://schemas.microsoft.com/office/powerpoint/2010/main" val="4848067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ubble slide">
    <p:spTree>
      <p:nvGrpSpPr>
        <p:cNvPr id="1" name=""/>
        <p:cNvGrpSpPr/>
        <p:nvPr/>
      </p:nvGrpSpPr>
      <p:grpSpPr>
        <a:xfrm>
          <a:off x="0" y="0"/>
          <a:ext cx="0" cy="0"/>
          <a:chOff x="0" y="0"/>
          <a:chExt cx="0" cy="0"/>
        </a:xfrm>
      </p:grpSpPr>
      <p:sp>
        <p:nvSpPr>
          <p:cNvPr id="6" name="Oval 5"/>
          <p:cNvSpPr/>
          <p:nvPr userDrawn="1"/>
        </p:nvSpPr>
        <p:spPr>
          <a:xfrm>
            <a:off x="1844937" y="503351"/>
            <a:ext cx="822960" cy="819288"/>
          </a:xfrm>
          <a:prstGeom prst="ellipse">
            <a:avLst/>
          </a:prstGeom>
          <a:solidFill>
            <a:srgbClr val="C46C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ln w="0"/>
              <a:solidFill>
                <a:schemeClr val="bg1"/>
              </a:solidFill>
              <a:effectLst>
                <a:outerShdw blurRad="38100" dist="19050" dir="2700000" algn="tl" rotWithShape="0">
                  <a:schemeClr val="dk1">
                    <a:alpha val="40000"/>
                  </a:schemeClr>
                </a:outerShdw>
              </a:effectLst>
            </a:endParaRPr>
          </a:p>
        </p:txBody>
      </p:sp>
      <p:sp>
        <p:nvSpPr>
          <p:cNvPr id="2" name="Title 1"/>
          <p:cNvSpPr>
            <a:spLocks noGrp="1"/>
          </p:cNvSpPr>
          <p:nvPr>
            <p:ph type="title" hasCustomPrompt="1"/>
          </p:nvPr>
        </p:nvSpPr>
        <p:spPr>
          <a:xfrm>
            <a:off x="240631" y="406079"/>
            <a:ext cx="11710737" cy="1016850"/>
          </a:xfrm>
        </p:spPr>
        <p:txBody>
          <a:bodyPr>
            <a:normAutofit/>
          </a:bodyPr>
          <a:lstStyle>
            <a:lvl1pPr algn="l">
              <a:defRPr sz="3600" b="1" i="0" baseline="0">
                <a:latin typeface="+mn-lt"/>
              </a:defRPr>
            </a:lvl1pPr>
          </a:lstStyle>
          <a:p>
            <a:r>
              <a:rPr lang="en-US"/>
              <a:t>Criteria  d)1  : The rest of the text here</a:t>
            </a:r>
          </a:p>
        </p:txBody>
      </p:sp>
      <p:sp>
        <p:nvSpPr>
          <p:cNvPr id="3" name="Date Placeholder 2"/>
          <p:cNvSpPr>
            <a:spLocks noGrp="1"/>
          </p:cNvSpPr>
          <p:nvPr>
            <p:ph type="dt" sz="half" idx="10"/>
          </p:nvPr>
        </p:nvSpPr>
        <p:spPr>
          <a:xfrm>
            <a:off x="838200" y="6356350"/>
            <a:ext cx="2743200" cy="365125"/>
          </a:xfrm>
          <a:prstGeom prst="rect">
            <a:avLst/>
          </a:prstGeom>
        </p:spPr>
        <p:txBody>
          <a:bodyPr/>
          <a:lstStyle/>
          <a:p>
            <a:fld id="{EC70B8FD-4E78-4B35-A716-A5D95B51713B}" type="datetimeFigureOut">
              <a:rPr lang="en-US" smtClean="0"/>
              <a:t>1/12/2023</a:t>
            </a:fld>
            <a:endParaRPr lang="en-US"/>
          </a:p>
        </p:txBody>
      </p:sp>
      <p:sp>
        <p:nvSpPr>
          <p:cNvPr id="4" name="Footer Placeholder 3"/>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8610600" y="6356350"/>
            <a:ext cx="2743200" cy="365125"/>
          </a:xfrm>
          <a:prstGeom prst="rect">
            <a:avLst/>
          </a:prstGeom>
        </p:spPr>
        <p:txBody>
          <a:bodyPr/>
          <a:lstStyle/>
          <a:p>
            <a:fld id="{EFAFFD04-74A2-44C9-8AFA-777260B00FD3}" type="slidenum">
              <a:rPr lang="en-US" smtClean="0"/>
              <a:t>‹#›</a:t>
            </a:fld>
            <a:endParaRPr lang="en-US"/>
          </a:p>
        </p:txBody>
      </p:sp>
    </p:spTree>
    <p:extLst>
      <p:ext uri="{BB962C8B-B14F-4D97-AF65-F5344CB8AC3E}">
        <p14:creationId xmlns:p14="http://schemas.microsoft.com/office/powerpoint/2010/main" val="23467592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ubble 2">
    <p:spTree>
      <p:nvGrpSpPr>
        <p:cNvPr id="1" name=""/>
        <p:cNvGrpSpPr/>
        <p:nvPr/>
      </p:nvGrpSpPr>
      <p:grpSpPr>
        <a:xfrm>
          <a:off x="0" y="0"/>
          <a:ext cx="0" cy="0"/>
          <a:chOff x="0" y="0"/>
          <a:chExt cx="0" cy="0"/>
        </a:xfrm>
      </p:grpSpPr>
      <p:sp>
        <p:nvSpPr>
          <p:cNvPr id="12" name="Date Placeholder 1"/>
          <p:cNvSpPr>
            <a:spLocks noGrp="1"/>
          </p:cNvSpPr>
          <p:nvPr>
            <p:ph type="dt" sz="half" idx="10"/>
          </p:nvPr>
        </p:nvSpPr>
        <p:spPr>
          <a:xfrm>
            <a:off x="838200" y="6356350"/>
            <a:ext cx="2743200" cy="365125"/>
          </a:xfrm>
          <a:prstGeom prst="rect">
            <a:avLst/>
          </a:prstGeom>
        </p:spPr>
        <p:txBody>
          <a:bodyPr/>
          <a:lstStyle/>
          <a:p>
            <a:fld id="{EC70B8FD-4E78-4B35-A716-A5D95B51713B}" type="datetimeFigureOut">
              <a:rPr lang="en-US" smtClean="0"/>
              <a:t>1/12/2023</a:t>
            </a:fld>
            <a:endParaRPr lang="en-US"/>
          </a:p>
        </p:txBody>
      </p:sp>
      <p:sp>
        <p:nvSpPr>
          <p:cNvPr id="13" name="Footer Placeholder 2"/>
          <p:cNvSpPr>
            <a:spLocks noGrp="1"/>
          </p:cNvSpPr>
          <p:nvPr>
            <p:ph type="ftr" sz="quarter" idx="11"/>
          </p:nvPr>
        </p:nvSpPr>
        <p:spPr>
          <a:xfrm>
            <a:off x="4038600" y="6356350"/>
            <a:ext cx="4114800" cy="365125"/>
          </a:xfrm>
          <a:prstGeom prst="rect">
            <a:avLst/>
          </a:prstGeom>
        </p:spPr>
        <p:txBody>
          <a:bodyPr/>
          <a:lstStyle/>
          <a:p>
            <a:endParaRPr lang="en-US"/>
          </a:p>
        </p:txBody>
      </p:sp>
      <p:sp>
        <p:nvSpPr>
          <p:cNvPr id="14" name="Slide Number Placeholder 3"/>
          <p:cNvSpPr>
            <a:spLocks noGrp="1"/>
          </p:cNvSpPr>
          <p:nvPr>
            <p:ph type="sldNum" sz="quarter" idx="12"/>
          </p:nvPr>
        </p:nvSpPr>
        <p:spPr>
          <a:xfrm>
            <a:off x="8610600" y="6356350"/>
            <a:ext cx="2743200" cy="365125"/>
          </a:xfrm>
          <a:prstGeom prst="rect">
            <a:avLst/>
          </a:prstGeom>
        </p:spPr>
        <p:txBody>
          <a:bodyPr/>
          <a:lstStyle/>
          <a:p>
            <a:fld id="{EFAFFD04-74A2-44C9-8AFA-777260B00FD3}" type="slidenum">
              <a:rPr lang="en-US" smtClean="0"/>
              <a:t>‹#›</a:t>
            </a:fld>
            <a:endParaRPr lang="en-US"/>
          </a:p>
        </p:txBody>
      </p:sp>
      <p:sp>
        <p:nvSpPr>
          <p:cNvPr id="7" name="Oval 6"/>
          <p:cNvSpPr/>
          <p:nvPr userDrawn="1"/>
        </p:nvSpPr>
        <p:spPr>
          <a:xfrm>
            <a:off x="3091203" y="523356"/>
            <a:ext cx="822960" cy="819288"/>
          </a:xfrm>
          <a:prstGeom prst="ellipse">
            <a:avLst/>
          </a:prstGeom>
          <a:solidFill>
            <a:srgbClr val="C46C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a:ln w="0"/>
              <a:solidFill>
                <a:schemeClr val="bg1"/>
              </a:solidFill>
              <a:effectLst>
                <a:outerShdw blurRad="38100" dist="19050" dir="2700000" algn="tl" rotWithShape="0">
                  <a:schemeClr val="dk1">
                    <a:alpha val="40000"/>
                  </a:schemeClr>
                </a:outerShdw>
              </a:effectLst>
            </a:endParaRPr>
          </a:p>
        </p:txBody>
      </p:sp>
      <p:sp>
        <p:nvSpPr>
          <p:cNvPr id="2" name="Title 1"/>
          <p:cNvSpPr>
            <a:spLocks noGrp="1"/>
          </p:cNvSpPr>
          <p:nvPr>
            <p:ph type="title" hasCustomPrompt="1"/>
          </p:nvPr>
        </p:nvSpPr>
        <p:spPr/>
        <p:txBody>
          <a:bodyPr/>
          <a:lstStyle>
            <a:lvl1pPr>
              <a:defRPr/>
            </a:lvl1pPr>
          </a:lstStyle>
          <a:p>
            <a:r>
              <a:rPr lang="en-US"/>
              <a:t>Requirement  1)  : Text here </a:t>
            </a:r>
          </a:p>
        </p:txBody>
      </p:sp>
    </p:spTree>
    <p:extLst>
      <p:ext uri="{BB962C8B-B14F-4D97-AF65-F5344CB8AC3E}">
        <p14:creationId xmlns:p14="http://schemas.microsoft.com/office/powerpoint/2010/main" val="6717880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838200" y="6356350"/>
            <a:ext cx="2743200" cy="365125"/>
          </a:xfrm>
          <a:prstGeom prst="rect">
            <a:avLst/>
          </a:prstGeom>
        </p:spPr>
        <p:txBody>
          <a:bodyPr/>
          <a:lstStyle/>
          <a:p>
            <a:fld id="{EC70B8FD-4E78-4B35-A716-A5D95B51713B}" type="datetimeFigureOut">
              <a:rPr lang="en-US" smtClean="0"/>
              <a:t>1/12/2023</a:t>
            </a:fld>
            <a:endParaRPr lang="en-US"/>
          </a:p>
        </p:txBody>
      </p:sp>
      <p:sp>
        <p:nvSpPr>
          <p:cNvPr id="6" name="Footer Placeholder 5"/>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8610600" y="6356350"/>
            <a:ext cx="2743200" cy="365125"/>
          </a:xfrm>
          <a:prstGeom prst="rect">
            <a:avLst/>
          </a:prstGeom>
        </p:spPr>
        <p:txBody>
          <a:bodyPr/>
          <a:lstStyle/>
          <a:p>
            <a:fld id="{EFAFFD04-74A2-44C9-8AFA-777260B00FD3}" type="slidenum">
              <a:rPr lang="en-US" smtClean="0"/>
              <a:t>‹#›</a:t>
            </a:fld>
            <a:endParaRPr lang="en-US"/>
          </a:p>
        </p:txBody>
      </p:sp>
    </p:spTree>
    <p:extLst>
      <p:ext uri="{BB962C8B-B14F-4D97-AF65-F5344CB8AC3E}">
        <p14:creationId xmlns:p14="http://schemas.microsoft.com/office/powerpoint/2010/main" val="21104668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256674" y="417096"/>
            <a:ext cx="11710736" cy="101685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sz="4000">
              <a:solidFill>
                <a:schemeClr val="bg1"/>
              </a:solidFill>
              <a:latin typeface="Bahnschrift SemiBold SemiConden" panose="020B0502040204020203" pitchFamily="34" charset="0"/>
            </a:endParaRPr>
          </a:p>
        </p:txBody>
      </p:sp>
      <p:sp>
        <p:nvSpPr>
          <p:cNvPr id="2" name="Title Placeholder 1"/>
          <p:cNvSpPr>
            <a:spLocks noGrp="1"/>
          </p:cNvSpPr>
          <p:nvPr>
            <p:ph type="title"/>
          </p:nvPr>
        </p:nvSpPr>
        <p:spPr>
          <a:xfrm>
            <a:off x="256673" y="417096"/>
            <a:ext cx="11710737" cy="10168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14670" y="1546245"/>
            <a:ext cx="11387470" cy="463071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7"/>
          <p:cNvSpPr/>
          <p:nvPr userDrawn="1"/>
        </p:nvSpPr>
        <p:spPr>
          <a:xfrm>
            <a:off x="256673" y="176460"/>
            <a:ext cx="3710416" cy="128336"/>
          </a:xfrm>
          <a:prstGeom prst="rect">
            <a:avLst/>
          </a:prstGeom>
          <a:solidFill>
            <a:srgbClr val="4F259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8166295" y="176460"/>
            <a:ext cx="3801114" cy="128337"/>
          </a:xfrm>
          <a:prstGeom prst="rect">
            <a:avLst/>
          </a:prstGeom>
          <a:solidFill>
            <a:srgbClr val="C44A0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userDrawn="1"/>
        </p:nvSpPr>
        <p:spPr>
          <a:xfrm>
            <a:off x="4149969" y="176460"/>
            <a:ext cx="3833446" cy="128337"/>
          </a:xfrm>
          <a:prstGeom prst="rect">
            <a:avLst/>
          </a:prstGeom>
          <a:solidFill>
            <a:srgbClr val="06819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2179156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4000" b="1" kern="1200">
          <a:solidFill>
            <a:schemeClr val="bg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chart" Target="../charts/chart15.xml"/></Relationships>
</file>

<file path=ppt/slides/_rels/slide11.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chart" Target="../charts/chart19.xml"/></Relationships>
</file>

<file path=ppt/slides/_rels/slide14.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chart" Target="../charts/chart3.xml"/></Relationships>
</file>

<file path=ppt/slides/_rels/slide8.xml.rels><?xml version="1.0" encoding="UTF-8" standalone="yes"?>
<Relationships xmlns="http://schemas.openxmlformats.org/package/2006/relationships"><Relationship Id="rId8" Type="http://schemas.openxmlformats.org/officeDocument/2006/relationships/chart" Target="../charts/chart8.xml"/><Relationship Id="rId3" Type="http://schemas.openxmlformats.org/officeDocument/2006/relationships/image" Target="../media/image7.png"/><Relationship Id="rId7" Type="http://schemas.openxmlformats.org/officeDocument/2006/relationships/chart" Target="../charts/chart7.xml"/><Relationship Id="rId12" Type="http://schemas.openxmlformats.org/officeDocument/2006/relationships/chart" Target="../charts/chart12.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chart" Target="../charts/chart6.xml"/><Relationship Id="rId11" Type="http://schemas.openxmlformats.org/officeDocument/2006/relationships/chart" Target="../charts/chart11.xml"/><Relationship Id="rId5" Type="http://schemas.openxmlformats.org/officeDocument/2006/relationships/chart" Target="../charts/chart5.xml"/><Relationship Id="rId10" Type="http://schemas.openxmlformats.org/officeDocument/2006/relationships/chart" Target="../charts/chart10.xml"/><Relationship Id="rId4" Type="http://schemas.openxmlformats.org/officeDocument/2006/relationships/chart" Target="../charts/chart4.xml"/><Relationship Id="rId9" Type="http://schemas.openxmlformats.org/officeDocument/2006/relationships/chart" Target="../charts/chart9.xml"/></Relationships>
</file>

<file path=ppt/slides/_rels/slide9.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p:cNvSpPr>
            <a:spLocks noGrp="1"/>
          </p:cNvSpPr>
          <p:nvPr>
            <p:ph type="ctrTitle"/>
          </p:nvPr>
        </p:nvSpPr>
        <p:spPr>
          <a:xfrm>
            <a:off x="2209800" y="2130426"/>
            <a:ext cx="7772400" cy="1470025"/>
          </a:xfrm>
        </p:spPr>
        <p:txBody>
          <a:bodyPr/>
          <a:lstStyle/>
          <a:p>
            <a:pPr eaLnBrk="1" hangingPunct="1"/>
            <a:r>
              <a:rPr lang="en-US">
                <a:latin typeface="+mj-lt"/>
              </a:rPr>
              <a:t>Chlamydia</a:t>
            </a:r>
          </a:p>
        </p:txBody>
      </p:sp>
      <p:sp>
        <p:nvSpPr>
          <p:cNvPr id="4" name="Report Name">
            <a:extLst>
              <a:ext uri="{FF2B5EF4-FFF2-40B4-BE49-F238E27FC236}">
                <a16:creationId xmlns:a16="http://schemas.microsoft.com/office/drawing/2014/main" id="{1734E325-D4CD-47F3-A941-BCCB713A9EB7}"/>
              </a:ext>
              <a:ext uri="{C183D7F6-B498-43B3-948B-1728B52AA6E4}">
                <adec:decorative xmlns:adec="http://schemas.microsoft.com/office/drawing/2017/decorative" val="0"/>
              </a:ext>
            </a:extLst>
          </p:cNvPr>
          <p:cNvSpPr txBox="1">
            <a:spLocks/>
          </p:cNvSpPr>
          <p:nvPr/>
        </p:nvSpPr>
        <p:spPr bwMode="auto">
          <a:xfrm>
            <a:off x="258626" y="6172857"/>
            <a:ext cx="3472543" cy="4396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000" b="1" kern="1200">
                <a:solidFill>
                  <a:schemeClr val="tx1"/>
                </a:solidFill>
                <a:latin typeface="+mj-lt"/>
                <a:ea typeface="+mj-ea"/>
                <a:cs typeface="+mj-cs"/>
              </a:defRPr>
            </a:lvl1pPr>
            <a:lvl2pPr algn="ctr" rtl="0" eaLnBrk="0" fontAlgn="base" hangingPunct="0">
              <a:spcBef>
                <a:spcPct val="0"/>
              </a:spcBef>
              <a:spcAft>
                <a:spcPct val="0"/>
              </a:spcAft>
              <a:defRPr sz="4000" b="1">
                <a:solidFill>
                  <a:schemeClr val="tx1"/>
                </a:solidFill>
                <a:latin typeface="Arial" charset="0"/>
              </a:defRPr>
            </a:lvl2pPr>
            <a:lvl3pPr algn="ctr" rtl="0" eaLnBrk="0" fontAlgn="base" hangingPunct="0">
              <a:spcBef>
                <a:spcPct val="0"/>
              </a:spcBef>
              <a:spcAft>
                <a:spcPct val="0"/>
              </a:spcAft>
              <a:defRPr sz="4000" b="1">
                <a:solidFill>
                  <a:schemeClr val="tx1"/>
                </a:solidFill>
                <a:latin typeface="Arial" charset="0"/>
              </a:defRPr>
            </a:lvl3pPr>
            <a:lvl4pPr algn="ctr" rtl="0" eaLnBrk="0" fontAlgn="base" hangingPunct="0">
              <a:spcBef>
                <a:spcPct val="0"/>
              </a:spcBef>
              <a:spcAft>
                <a:spcPct val="0"/>
              </a:spcAft>
              <a:defRPr sz="4000" b="1">
                <a:solidFill>
                  <a:schemeClr val="tx1"/>
                </a:solidFill>
                <a:latin typeface="Arial" charset="0"/>
              </a:defRPr>
            </a:lvl4pPr>
            <a:lvl5pPr algn="ctr" rtl="0" eaLnBrk="0" fontAlgn="base" hangingPunct="0">
              <a:spcBef>
                <a:spcPct val="0"/>
              </a:spcBef>
              <a:spcAft>
                <a:spcPct val="0"/>
              </a:spcAft>
              <a:defRPr sz="4000" b="1">
                <a:solidFill>
                  <a:schemeClr val="tx1"/>
                </a:solidFill>
                <a:latin typeface="Arial" charset="0"/>
              </a:defRPr>
            </a:lvl5pPr>
            <a:lvl6pPr marL="457200" algn="ctr" rtl="0" fontAlgn="base">
              <a:spcBef>
                <a:spcPct val="0"/>
              </a:spcBef>
              <a:spcAft>
                <a:spcPct val="0"/>
              </a:spcAft>
              <a:defRPr sz="4000" b="1">
                <a:solidFill>
                  <a:schemeClr val="tx1"/>
                </a:solidFill>
                <a:latin typeface="Arial" charset="0"/>
              </a:defRPr>
            </a:lvl6pPr>
            <a:lvl7pPr marL="914400" algn="ctr" rtl="0" fontAlgn="base">
              <a:spcBef>
                <a:spcPct val="0"/>
              </a:spcBef>
              <a:spcAft>
                <a:spcPct val="0"/>
              </a:spcAft>
              <a:defRPr sz="4000" b="1">
                <a:solidFill>
                  <a:schemeClr val="tx1"/>
                </a:solidFill>
                <a:latin typeface="Arial" charset="0"/>
              </a:defRPr>
            </a:lvl7pPr>
            <a:lvl8pPr marL="1371600" algn="ctr" rtl="0" fontAlgn="base">
              <a:spcBef>
                <a:spcPct val="0"/>
              </a:spcBef>
              <a:spcAft>
                <a:spcPct val="0"/>
              </a:spcAft>
              <a:defRPr sz="4000" b="1">
                <a:solidFill>
                  <a:schemeClr val="tx1"/>
                </a:solidFill>
                <a:latin typeface="Arial" charset="0"/>
              </a:defRPr>
            </a:lvl8pPr>
            <a:lvl9pPr marL="1828800" algn="ctr" rtl="0" fontAlgn="base">
              <a:spcBef>
                <a:spcPct val="0"/>
              </a:spcBef>
              <a:spcAft>
                <a:spcPct val="0"/>
              </a:spcAft>
              <a:defRPr sz="4000" b="1">
                <a:solidFill>
                  <a:schemeClr val="tx1"/>
                </a:solidFill>
                <a:latin typeface="Arial"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1" i="1" u="none" strike="noStrike" kern="1200" cap="none" spc="0" normalizeH="0" baseline="0" noProof="0">
                <a:ln>
                  <a:noFill/>
                </a:ln>
                <a:solidFill>
                  <a:srgbClr val="0070C0"/>
                </a:solidFill>
                <a:effectLst/>
                <a:uLnTx/>
                <a:uFillTx/>
                <a:latin typeface="Tw Cen MT"/>
                <a:ea typeface="+mj-ea"/>
                <a:cs typeface="+mj-cs"/>
              </a:rPr>
              <a:t>California STD Surveillance 2020</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10" name="Title"/>
          <p:cNvSpPr>
            <a:spLocks noGrp="1" noChangeArrowheads="1"/>
          </p:cNvSpPr>
          <p:nvPr>
            <p:ph type="title"/>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ormAutofit/>
          </a:bodyPr>
          <a:lstStyle/>
          <a:p>
            <a:pPr eaLnBrk="1" hangingPunct="1"/>
            <a:r>
              <a:rPr lang="en-US" sz="3200" b="0">
                <a:latin typeface="+mj-lt"/>
              </a:rPr>
              <a:t>Chlamydia, Incidence Rates by Age Group (in years) and Gender, California, 2020</a:t>
            </a:r>
          </a:p>
        </p:txBody>
      </p:sp>
      <p:grpSp>
        <p:nvGrpSpPr>
          <p:cNvPr id="2" name="Group 1" descr="Graph of 2020 chlamydia incidence rates per 100,000 population by age group and gender&#10;•  Ages 0-14 female rate 14.7, male rate 3&#10;•  Ages 15-19 female rate 1,693.3, male rate 480.4&#10;•  Ages 20-24 female rate 2,880.5, male rate 1,216&#10;•  Ages 25-29 female rate 1,628.1, male rate 1,106.7&#10;•  Ages 30-34 female rate 797.3, male rate 801.3&#10;•  Ages 35-44 female rate 300.4, male rate 367.7&#10;•  Ages 45+ female rate 34, male rate 78.5&#10;•  Total female rate 542.1, male rate 345.2">
            <a:extLst>
              <a:ext uri="{FF2B5EF4-FFF2-40B4-BE49-F238E27FC236}">
                <a16:creationId xmlns:a16="http://schemas.microsoft.com/office/drawing/2014/main" id="{E81461AD-DC6D-4E29-A688-EA57317F8A5F}"/>
              </a:ext>
            </a:extLst>
          </p:cNvPr>
          <p:cNvGrpSpPr/>
          <p:nvPr/>
        </p:nvGrpSpPr>
        <p:grpSpPr>
          <a:xfrm>
            <a:off x="457200" y="1620865"/>
            <a:ext cx="11215052" cy="4310063"/>
            <a:chOff x="457200" y="1620865"/>
            <a:chExt cx="11215052" cy="4310063"/>
          </a:xfrm>
        </p:grpSpPr>
        <p:graphicFrame>
          <p:nvGraphicFramePr>
            <p:cNvPr id="16" name="Graph Males">
              <a:extLst>
                <a:ext uri="{FF2B5EF4-FFF2-40B4-BE49-F238E27FC236}">
                  <a16:creationId xmlns:a16="http://schemas.microsoft.com/office/drawing/2014/main" id="{32E1F1DB-98CC-473C-9B15-7A2E38C9FAA3}"/>
                </a:ext>
              </a:extLst>
            </p:cNvPr>
            <p:cNvGraphicFramePr>
              <a:graphicFrameLocks/>
            </p:cNvGraphicFramePr>
            <p:nvPr/>
          </p:nvGraphicFramePr>
          <p:xfrm>
            <a:off x="457200" y="1924078"/>
            <a:ext cx="5495544" cy="400685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7" name="Graph Females">
              <a:extLst>
                <a:ext uri="{FF2B5EF4-FFF2-40B4-BE49-F238E27FC236}">
                  <a16:creationId xmlns:a16="http://schemas.microsoft.com/office/drawing/2014/main" id="{6AD75B11-BED0-453F-B7B0-F63BB528D2D0}"/>
                </a:ext>
              </a:extLst>
            </p:cNvPr>
            <p:cNvGraphicFramePr>
              <a:graphicFrameLocks/>
            </p:cNvGraphicFramePr>
            <p:nvPr/>
          </p:nvGraphicFramePr>
          <p:xfrm>
            <a:off x="5728652" y="1920240"/>
            <a:ext cx="5943600" cy="4005072"/>
          </p:xfrm>
          <a:graphic>
            <a:graphicData uri="http://schemas.openxmlformats.org/drawingml/2006/chart">
              <c:chart xmlns:c="http://schemas.openxmlformats.org/drawingml/2006/chart" xmlns:r="http://schemas.openxmlformats.org/officeDocument/2006/relationships" r:id="rId4"/>
            </a:graphicData>
          </a:graphic>
        </p:graphicFrame>
        <p:grpSp>
          <p:nvGrpSpPr>
            <p:cNvPr id="21" name="Image Male">
              <a:extLst>
                <a:ext uri="{FF2B5EF4-FFF2-40B4-BE49-F238E27FC236}">
                  <a16:creationId xmlns:a16="http://schemas.microsoft.com/office/drawing/2014/main" id="{A616F37E-50E5-4CAB-AA5A-112194807EB4}"/>
                </a:ext>
              </a:extLst>
            </p:cNvPr>
            <p:cNvGrpSpPr>
              <a:grpSpLocks noChangeAspect="1"/>
            </p:cNvGrpSpPr>
            <p:nvPr/>
          </p:nvGrpSpPr>
          <p:grpSpPr bwMode="auto">
            <a:xfrm>
              <a:off x="1399032" y="4668865"/>
              <a:ext cx="466725" cy="933450"/>
              <a:chOff x="451" y="2987"/>
              <a:chExt cx="268" cy="536"/>
            </a:xfrm>
            <a:solidFill>
              <a:srgbClr val="C44A07"/>
            </a:solidFill>
          </p:grpSpPr>
          <p:sp>
            <p:nvSpPr>
              <p:cNvPr id="22" name="Freeform 1">
                <a:extLst>
                  <a:ext uri="{FF2B5EF4-FFF2-40B4-BE49-F238E27FC236}">
                    <a16:creationId xmlns:a16="http://schemas.microsoft.com/office/drawing/2014/main" id="{33FBA8E9-C42B-4DAF-AA79-C56087B38B95}"/>
                  </a:ext>
                </a:extLst>
              </p:cNvPr>
              <p:cNvSpPr>
                <a:spLocks noChangeAspect="1"/>
              </p:cNvSpPr>
              <p:nvPr/>
            </p:nvSpPr>
            <p:spPr bwMode="auto">
              <a:xfrm>
                <a:off x="451" y="3086"/>
                <a:ext cx="268" cy="437"/>
              </a:xfrm>
              <a:custGeom>
                <a:avLst/>
                <a:gdLst>
                  <a:gd name="T0" fmla="*/ 0 w 805"/>
                  <a:gd name="T1" fmla="*/ 0 h 1309"/>
                  <a:gd name="T2" fmla="*/ 0 w 805"/>
                  <a:gd name="T3" fmla="*/ 0 h 1309"/>
                  <a:gd name="T4" fmla="*/ 0 w 805"/>
                  <a:gd name="T5" fmla="*/ 0 h 1309"/>
                  <a:gd name="T6" fmla="*/ 0 w 805"/>
                  <a:gd name="T7" fmla="*/ 0 h 1309"/>
                  <a:gd name="T8" fmla="*/ 0 w 805"/>
                  <a:gd name="T9" fmla="*/ 0 h 1309"/>
                  <a:gd name="T10" fmla="*/ 0 w 805"/>
                  <a:gd name="T11" fmla="*/ 0 h 1309"/>
                  <a:gd name="T12" fmla="*/ 0 w 805"/>
                  <a:gd name="T13" fmla="*/ 0 h 1309"/>
                  <a:gd name="T14" fmla="*/ 0 w 805"/>
                  <a:gd name="T15" fmla="*/ 0 h 1309"/>
                  <a:gd name="T16" fmla="*/ 0 w 805"/>
                  <a:gd name="T17" fmla="*/ 0 h 1309"/>
                  <a:gd name="T18" fmla="*/ 0 w 805"/>
                  <a:gd name="T19" fmla="*/ 0 h 1309"/>
                  <a:gd name="T20" fmla="*/ 0 w 805"/>
                  <a:gd name="T21" fmla="*/ 0 h 1309"/>
                  <a:gd name="T22" fmla="*/ 0 w 805"/>
                  <a:gd name="T23" fmla="*/ 0 h 1309"/>
                  <a:gd name="T24" fmla="*/ 0 w 805"/>
                  <a:gd name="T25" fmla="*/ 0 h 1309"/>
                  <a:gd name="T26" fmla="*/ 0 w 805"/>
                  <a:gd name="T27" fmla="*/ 0 h 1309"/>
                  <a:gd name="T28" fmla="*/ 0 w 805"/>
                  <a:gd name="T29" fmla="*/ 0 h 1309"/>
                  <a:gd name="T30" fmla="*/ 0 w 805"/>
                  <a:gd name="T31" fmla="*/ 0 h 1309"/>
                  <a:gd name="T32" fmla="*/ 0 w 805"/>
                  <a:gd name="T33" fmla="*/ 0 h 1309"/>
                  <a:gd name="T34" fmla="*/ 0 w 805"/>
                  <a:gd name="T35" fmla="*/ 0 h 1309"/>
                  <a:gd name="T36" fmla="*/ 0 w 805"/>
                  <a:gd name="T37" fmla="*/ 0 h 1309"/>
                  <a:gd name="T38" fmla="*/ 0 w 805"/>
                  <a:gd name="T39" fmla="*/ 0 h 1309"/>
                  <a:gd name="T40" fmla="*/ 0 w 805"/>
                  <a:gd name="T41" fmla="*/ 0 h 1309"/>
                  <a:gd name="T42" fmla="*/ 0 w 805"/>
                  <a:gd name="T43" fmla="*/ 0 h 1309"/>
                  <a:gd name="T44" fmla="*/ 0 w 805"/>
                  <a:gd name="T45" fmla="*/ 0 h 1309"/>
                  <a:gd name="T46" fmla="*/ 0 w 805"/>
                  <a:gd name="T47" fmla="*/ 0 h 1309"/>
                  <a:gd name="T48" fmla="*/ 0 w 805"/>
                  <a:gd name="T49" fmla="*/ 0 h 1309"/>
                  <a:gd name="T50" fmla="*/ 0 w 805"/>
                  <a:gd name="T51" fmla="*/ 0 h 1309"/>
                  <a:gd name="T52" fmla="*/ 0 w 805"/>
                  <a:gd name="T53" fmla="*/ 0 h 1309"/>
                  <a:gd name="T54" fmla="*/ 0 w 805"/>
                  <a:gd name="T55" fmla="*/ 0 h 1309"/>
                  <a:gd name="T56" fmla="*/ 0 w 805"/>
                  <a:gd name="T57" fmla="*/ 0 h 1309"/>
                  <a:gd name="T58" fmla="*/ 0 w 805"/>
                  <a:gd name="T59" fmla="*/ 0 h 1309"/>
                  <a:gd name="T60" fmla="*/ 0 w 805"/>
                  <a:gd name="T61" fmla="*/ 0 h 1309"/>
                  <a:gd name="T62" fmla="*/ 0 w 805"/>
                  <a:gd name="T63" fmla="*/ 0 h 1309"/>
                  <a:gd name="T64" fmla="*/ 0 w 805"/>
                  <a:gd name="T65" fmla="*/ 0 h 1309"/>
                  <a:gd name="T66" fmla="*/ 0 w 805"/>
                  <a:gd name="T67" fmla="*/ 0 h 1309"/>
                  <a:gd name="T68" fmla="*/ 0 w 805"/>
                  <a:gd name="T69" fmla="*/ 0 h 1309"/>
                  <a:gd name="T70" fmla="*/ 0 w 805"/>
                  <a:gd name="T71" fmla="*/ 0 h 1309"/>
                  <a:gd name="T72" fmla="*/ 0 w 805"/>
                  <a:gd name="T73" fmla="*/ 0 h 1309"/>
                  <a:gd name="T74" fmla="*/ 0 w 805"/>
                  <a:gd name="T75" fmla="*/ 0 h 1309"/>
                  <a:gd name="T76" fmla="*/ 0 w 805"/>
                  <a:gd name="T77" fmla="*/ 0 h 1309"/>
                  <a:gd name="T78" fmla="*/ 0 w 805"/>
                  <a:gd name="T79" fmla="*/ 0 h 1309"/>
                  <a:gd name="T80" fmla="*/ 0 w 805"/>
                  <a:gd name="T81" fmla="*/ 0 h 1309"/>
                  <a:gd name="T82" fmla="*/ 0 w 805"/>
                  <a:gd name="T83" fmla="*/ 0 h 1309"/>
                  <a:gd name="T84" fmla="*/ 0 w 805"/>
                  <a:gd name="T85" fmla="*/ 0 h 1309"/>
                  <a:gd name="T86" fmla="*/ 0 w 805"/>
                  <a:gd name="T87" fmla="*/ 0 h 1309"/>
                  <a:gd name="T88" fmla="*/ 0 w 805"/>
                  <a:gd name="T89" fmla="*/ 0 h 1309"/>
                  <a:gd name="T90" fmla="*/ 0 w 805"/>
                  <a:gd name="T91" fmla="*/ 0 h 1309"/>
                  <a:gd name="T92" fmla="*/ 0 w 805"/>
                  <a:gd name="T93" fmla="*/ 0 h 1309"/>
                  <a:gd name="T94" fmla="*/ 0 w 805"/>
                  <a:gd name="T95" fmla="*/ 0 h 1309"/>
                  <a:gd name="T96" fmla="*/ 0 w 805"/>
                  <a:gd name="T97" fmla="*/ 0 h 1309"/>
                  <a:gd name="T98" fmla="*/ 0 w 805"/>
                  <a:gd name="T99" fmla="*/ 0 h 1309"/>
                  <a:gd name="T100" fmla="*/ 0 w 805"/>
                  <a:gd name="T101" fmla="*/ 0 h 1309"/>
                  <a:gd name="T102" fmla="*/ 0 w 805"/>
                  <a:gd name="T103" fmla="*/ 0 h 1309"/>
                  <a:gd name="T104" fmla="*/ 0 w 805"/>
                  <a:gd name="T105" fmla="*/ 0 h 1309"/>
                  <a:gd name="T106" fmla="*/ 0 w 805"/>
                  <a:gd name="T107" fmla="*/ 0 h 1309"/>
                  <a:gd name="T108" fmla="*/ 0 w 805"/>
                  <a:gd name="T109" fmla="*/ 0 h 130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805" h="1309">
                    <a:moveTo>
                      <a:pt x="613" y="0"/>
                    </a:moveTo>
                    <a:lnTo>
                      <a:pt x="627" y="3"/>
                    </a:lnTo>
                    <a:lnTo>
                      <a:pt x="640" y="7"/>
                    </a:lnTo>
                    <a:lnTo>
                      <a:pt x="649" y="13"/>
                    </a:lnTo>
                    <a:lnTo>
                      <a:pt x="663" y="25"/>
                    </a:lnTo>
                    <a:lnTo>
                      <a:pt x="669" y="32"/>
                    </a:lnTo>
                    <a:lnTo>
                      <a:pt x="675" y="38"/>
                    </a:lnTo>
                    <a:lnTo>
                      <a:pt x="678" y="42"/>
                    </a:lnTo>
                    <a:lnTo>
                      <a:pt x="682" y="49"/>
                    </a:lnTo>
                    <a:lnTo>
                      <a:pt x="688" y="62"/>
                    </a:lnTo>
                    <a:lnTo>
                      <a:pt x="805" y="540"/>
                    </a:lnTo>
                    <a:lnTo>
                      <a:pt x="805" y="543"/>
                    </a:lnTo>
                    <a:lnTo>
                      <a:pt x="803" y="549"/>
                    </a:lnTo>
                    <a:lnTo>
                      <a:pt x="802" y="553"/>
                    </a:lnTo>
                    <a:lnTo>
                      <a:pt x="801" y="556"/>
                    </a:lnTo>
                    <a:lnTo>
                      <a:pt x="799" y="560"/>
                    </a:lnTo>
                    <a:lnTo>
                      <a:pt x="796" y="564"/>
                    </a:lnTo>
                    <a:lnTo>
                      <a:pt x="793" y="567"/>
                    </a:lnTo>
                    <a:lnTo>
                      <a:pt x="790" y="572"/>
                    </a:lnTo>
                    <a:lnTo>
                      <a:pt x="788" y="574"/>
                    </a:lnTo>
                    <a:lnTo>
                      <a:pt x="783" y="577"/>
                    </a:lnTo>
                    <a:lnTo>
                      <a:pt x="779" y="579"/>
                    </a:lnTo>
                    <a:lnTo>
                      <a:pt x="775" y="582"/>
                    </a:lnTo>
                    <a:lnTo>
                      <a:pt x="770" y="583"/>
                    </a:lnTo>
                    <a:lnTo>
                      <a:pt x="766" y="585"/>
                    </a:lnTo>
                    <a:lnTo>
                      <a:pt x="760" y="586"/>
                    </a:lnTo>
                    <a:lnTo>
                      <a:pt x="756" y="587"/>
                    </a:lnTo>
                    <a:lnTo>
                      <a:pt x="750" y="587"/>
                    </a:lnTo>
                    <a:lnTo>
                      <a:pt x="746" y="587"/>
                    </a:lnTo>
                    <a:lnTo>
                      <a:pt x="741" y="587"/>
                    </a:lnTo>
                    <a:lnTo>
                      <a:pt x="736" y="587"/>
                    </a:lnTo>
                    <a:lnTo>
                      <a:pt x="730" y="586"/>
                    </a:lnTo>
                    <a:lnTo>
                      <a:pt x="725" y="585"/>
                    </a:lnTo>
                    <a:lnTo>
                      <a:pt x="721" y="583"/>
                    </a:lnTo>
                    <a:lnTo>
                      <a:pt x="717" y="582"/>
                    </a:lnTo>
                    <a:lnTo>
                      <a:pt x="712" y="579"/>
                    </a:lnTo>
                    <a:lnTo>
                      <a:pt x="708" y="577"/>
                    </a:lnTo>
                    <a:lnTo>
                      <a:pt x="704" y="574"/>
                    </a:lnTo>
                    <a:lnTo>
                      <a:pt x="701" y="572"/>
                    </a:lnTo>
                    <a:lnTo>
                      <a:pt x="698" y="567"/>
                    </a:lnTo>
                    <a:lnTo>
                      <a:pt x="695" y="564"/>
                    </a:lnTo>
                    <a:lnTo>
                      <a:pt x="692" y="560"/>
                    </a:lnTo>
                    <a:lnTo>
                      <a:pt x="692" y="556"/>
                    </a:lnTo>
                    <a:lnTo>
                      <a:pt x="691" y="553"/>
                    </a:lnTo>
                    <a:lnTo>
                      <a:pt x="686" y="540"/>
                    </a:lnTo>
                    <a:lnTo>
                      <a:pt x="594" y="202"/>
                    </a:lnTo>
                    <a:lnTo>
                      <a:pt x="594" y="1251"/>
                    </a:lnTo>
                    <a:lnTo>
                      <a:pt x="594" y="1257"/>
                    </a:lnTo>
                    <a:lnTo>
                      <a:pt x="593" y="1261"/>
                    </a:lnTo>
                    <a:lnTo>
                      <a:pt x="590" y="1267"/>
                    </a:lnTo>
                    <a:lnTo>
                      <a:pt x="587" y="1273"/>
                    </a:lnTo>
                    <a:lnTo>
                      <a:pt x="582" y="1277"/>
                    </a:lnTo>
                    <a:lnTo>
                      <a:pt x="580" y="1281"/>
                    </a:lnTo>
                    <a:lnTo>
                      <a:pt x="575" y="1286"/>
                    </a:lnTo>
                    <a:lnTo>
                      <a:pt x="571" y="1290"/>
                    </a:lnTo>
                    <a:lnTo>
                      <a:pt x="567" y="1294"/>
                    </a:lnTo>
                    <a:lnTo>
                      <a:pt x="561" y="1297"/>
                    </a:lnTo>
                    <a:lnTo>
                      <a:pt x="555" y="1300"/>
                    </a:lnTo>
                    <a:lnTo>
                      <a:pt x="549" y="1303"/>
                    </a:lnTo>
                    <a:lnTo>
                      <a:pt x="543" y="1304"/>
                    </a:lnTo>
                    <a:lnTo>
                      <a:pt x="538" y="1306"/>
                    </a:lnTo>
                    <a:lnTo>
                      <a:pt x="530" y="1307"/>
                    </a:lnTo>
                    <a:lnTo>
                      <a:pt x="523" y="1309"/>
                    </a:lnTo>
                    <a:lnTo>
                      <a:pt x="517" y="1309"/>
                    </a:lnTo>
                    <a:lnTo>
                      <a:pt x="510" y="1309"/>
                    </a:lnTo>
                    <a:lnTo>
                      <a:pt x="504" y="1307"/>
                    </a:lnTo>
                    <a:lnTo>
                      <a:pt x="497" y="1306"/>
                    </a:lnTo>
                    <a:lnTo>
                      <a:pt x="491" y="1304"/>
                    </a:lnTo>
                    <a:lnTo>
                      <a:pt x="486" y="1303"/>
                    </a:lnTo>
                    <a:lnTo>
                      <a:pt x="480" y="1300"/>
                    </a:lnTo>
                    <a:lnTo>
                      <a:pt x="474" y="1297"/>
                    </a:lnTo>
                    <a:lnTo>
                      <a:pt x="468" y="1294"/>
                    </a:lnTo>
                    <a:lnTo>
                      <a:pt x="464" y="1290"/>
                    </a:lnTo>
                    <a:lnTo>
                      <a:pt x="460" y="1286"/>
                    </a:lnTo>
                    <a:lnTo>
                      <a:pt x="455" y="1281"/>
                    </a:lnTo>
                    <a:lnTo>
                      <a:pt x="452" y="1277"/>
                    </a:lnTo>
                    <a:lnTo>
                      <a:pt x="450" y="1273"/>
                    </a:lnTo>
                    <a:lnTo>
                      <a:pt x="447" y="1267"/>
                    </a:lnTo>
                    <a:lnTo>
                      <a:pt x="447" y="1261"/>
                    </a:lnTo>
                    <a:lnTo>
                      <a:pt x="445" y="1257"/>
                    </a:lnTo>
                    <a:lnTo>
                      <a:pt x="445" y="1251"/>
                    </a:lnTo>
                    <a:lnTo>
                      <a:pt x="444" y="1239"/>
                    </a:lnTo>
                    <a:lnTo>
                      <a:pt x="402" y="714"/>
                    </a:lnTo>
                    <a:lnTo>
                      <a:pt x="363" y="1231"/>
                    </a:lnTo>
                    <a:lnTo>
                      <a:pt x="361" y="1245"/>
                    </a:lnTo>
                    <a:lnTo>
                      <a:pt x="360" y="1251"/>
                    </a:lnTo>
                    <a:lnTo>
                      <a:pt x="359" y="1257"/>
                    </a:lnTo>
                    <a:lnTo>
                      <a:pt x="357" y="1261"/>
                    </a:lnTo>
                    <a:lnTo>
                      <a:pt x="354" y="1267"/>
                    </a:lnTo>
                    <a:lnTo>
                      <a:pt x="351" y="1273"/>
                    </a:lnTo>
                    <a:lnTo>
                      <a:pt x="348" y="1275"/>
                    </a:lnTo>
                    <a:lnTo>
                      <a:pt x="344" y="1280"/>
                    </a:lnTo>
                    <a:lnTo>
                      <a:pt x="340" y="1284"/>
                    </a:lnTo>
                    <a:lnTo>
                      <a:pt x="334" y="1288"/>
                    </a:lnTo>
                    <a:lnTo>
                      <a:pt x="330" y="1291"/>
                    </a:lnTo>
                    <a:lnTo>
                      <a:pt x="324" y="1294"/>
                    </a:lnTo>
                    <a:lnTo>
                      <a:pt x="318" y="1297"/>
                    </a:lnTo>
                    <a:lnTo>
                      <a:pt x="312" y="1300"/>
                    </a:lnTo>
                    <a:lnTo>
                      <a:pt x="307" y="1301"/>
                    </a:lnTo>
                    <a:lnTo>
                      <a:pt x="299" y="1303"/>
                    </a:lnTo>
                    <a:lnTo>
                      <a:pt x="292" y="1303"/>
                    </a:lnTo>
                    <a:lnTo>
                      <a:pt x="286" y="1303"/>
                    </a:lnTo>
                    <a:lnTo>
                      <a:pt x="279" y="1303"/>
                    </a:lnTo>
                    <a:lnTo>
                      <a:pt x="273" y="1303"/>
                    </a:lnTo>
                    <a:lnTo>
                      <a:pt x="266" y="1301"/>
                    </a:lnTo>
                    <a:lnTo>
                      <a:pt x="260" y="1300"/>
                    </a:lnTo>
                    <a:lnTo>
                      <a:pt x="255" y="1297"/>
                    </a:lnTo>
                    <a:lnTo>
                      <a:pt x="247" y="1294"/>
                    </a:lnTo>
                    <a:lnTo>
                      <a:pt x="243" y="1291"/>
                    </a:lnTo>
                    <a:lnTo>
                      <a:pt x="237" y="1288"/>
                    </a:lnTo>
                    <a:lnTo>
                      <a:pt x="233" y="1284"/>
                    </a:lnTo>
                    <a:lnTo>
                      <a:pt x="229" y="1280"/>
                    </a:lnTo>
                    <a:lnTo>
                      <a:pt x="224" y="1275"/>
                    </a:lnTo>
                    <a:lnTo>
                      <a:pt x="220" y="1273"/>
                    </a:lnTo>
                    <a:lnTo>
                      <a:pt x="217" y="1267"/>
                    </a:lnTo>
                    <a:lnTo>
                      <a:pt x="214" y="1263"/>
                    </a:lnTo>
                    <a:lnTo>
                      <a:pt x="213" y="1255"/>
                    </a:lnTo>
                    <a:lnTo>
                      <a:pt x="213" y="1251"/>
                    </a:lnTo>
                    <a:lnTo>
                      <a:pt x="213" y="196"/>
                    </a:lnTo>
                    <a:lnTo>
                      <a:pt x="117" y="536"/>
                    </a:lnTo>
                    <a:lnTo>
                      <a:pt x="114" y="547"/>
                    </a:lnTo>
                    <a:lnTo>
                      <a:pt x="113" y="551"/>
                    </a:lnTo>
                    <a:lnTo>
                      <a:pt x="110" y="554"/>
                    </a:lnTo>
                    <a:lnTo>
                      <a:pt x="109" y="559"/>
                    </a:lnTo>
                    <a:lnTo>
                      <a:pt x="106" y="563"/>
                    </a:lnTo>
                    <a:lnTo>
                      <a:pt x="101" y="566"/>
                    </a:lnTo>
                    <a:lnTo>
                      <a:pt x="99" y="569"/>
                    </a:lnTo>
                    <a:lnTo>
                      <a:pt x="96" y="572"/>
                    </a:lnTo>
                    <a:lnTo>
                      <a:pt x="91" y="574"/>
                    </a:lnTo>
                    <a:lnTo>
                      <a:pt x="87" y="576"/>
                    </a:lnTo>
                    <a:lnTo>
                      <a:pt x="83" y="577"/>
                    </a:lnTo>
                    <a:lnTo>
                      <a:pt x="78" y="580"/>
                    </a:lnTo>
                    <a:lnTo>
                      <a:pt x="73" y="580"/>
                    </a:lnTo>
                    <a:lnTo>
                      <a:pt x="68" y="582"/>
                    </a:lnTo>
                    <a:lnTo>
                      <a:pt x="62" y="582"/>
                    </a:lnTo>
                    <a:lnTo>
                      <a:pt x="58" y="583"/>
                    </a:lnTo>
                    <a:lnTo>
                      <a:pt x="52" y="582"/>
                    </a:lnTo>
                    <a:lnTo>
                      <a:pt x="48" y="582"/>
                    </a:lnTo>
                    <a:lnTo>
                      <a:pt x="42" y="580"/>
                    </a:lnTo>
                    <a:lnTo>
                      <a:pt x="38" y="580"/>
                    </a:lnTo>
                    <a:lnTo>
                      <a:pt x="34" y="577"/>
                    </a:lnTo>
                    <a:lnTo>
                      <a:pt x="28" y="576"/>
                    </a:lnTo>
                    <a:lnTo>
                      <a:pt x="23" y="574"/>
                    </a:lnTo>
                    <a:lnTo>
                      <a:pt x="21" y="572"/>
                    </a:lnTo>
                    <a:lnTo>
                      <a:pt x="16" y="569"/>
                    </a:lnTo>
                    <a:lnTo>
                      <a:pt x="13" y="566"/>
                    </a:lnTo>
                    <a:lnTo>
                      <a:pt x="10" y="563"/>
                    </a:lnTo>
                    <a:lnTo>
                      <a:pt x="8" y="559"/>
                    </a:lnTo>
                    <a:lnTo>
                      <a:pt x="5" y="554"/>
                    </a:lnTo>
                    <a:lnTo>
                      <a:pt x="3" y="551"/>
                    </a:lnTo>
                    <a:lnTo>
                      <a:pt x="2" y="547"/>
                    </a:lnTo>
                    <a:lnTo>
                      <a:pt x="0" y="543"/>
                    </a:lnTo>
                    <a:lnTo>
                      <a:pt x="0" y="538"/>
                    </a:lnTo>
                    <a:lnTo>
                      <a:pt x="0" y="536"/>
                    </a:lnTo>
                    <a:lnTo>
                      <a:pt x="114" y="56"/>
                    </a:lnTo>
                    <a:lnTo>
                      <a:pt x="120" y="43"/>
                    </a:lnTo>
                    <a:lnTo>
                      <a:pt x="126" y="36"/>
                    </a:lnTo>
                    <a:lnTo>
                      <a:pt x="129" y="33"/>
                    </a:lnTo>
                    <a:lnTo>
                      <a:pt x="133" y="26"/>
                    </a:lnTo>
                    <a:lnTo>
                      <a:pt x="140" y="20"/>
                    </a:lnTo>
                    <a:lnTo>
                      <a:pt x="156" y="10"/>
                    </a:lnTo>
                    <a:lnTo>
                      <a:pt x="165" y="4"/>
                    </a:lnTo>
                    <a:lnTo>
                      <a:pt x="179" y="2"/>
                    </a:lnTo>
                    <a:lnTo>
                      <a:pt x="190" y="0"/>
                    </a:lnTo>
                    <a:lnTo>
                      <a:pt x="613" y="0"/>
                    </a:lnTo>
                    <a:close/>
                  </a:path>
                </a:pathLst>
              </a:custGeom>
              <a:grpFill/>
              <a:ln w="0">
                <a:solidFill>
                  <a:srgbClr val="C44A07"/>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23" name="Freeform 2">
                <a:extLst>
                  <a:ext uri="{FF2B5EF4-FFF2-40B4-BE49-F238E27FC236}">
                    <a16:creationId xmlns:a16="http://schemas.microsoft.com/office/drawing/2014/main" id="{6581ED20-B274-454B-B1AB-5E7111D450FE}"/>
                  </a:ext>
                </a:extLst>
              </p:cNvPr>
              <p:cNvSpPr>
                <a:spLocks noChangeAspect="1"/>
              </p:cNvSpPr>
              <p:nvPr/>
            </p:nvSpPr>
            <p:spPr bwMode="auto">
              <a:xfrm>
                <a:off x="528" y="2987"/>
                <a:ext cx="109" cy="89"/>
              </a:xfrm>
              <a:custGeom>
                <a:avLst/>
                <a:gdLst>
                  <a:gd name="T0" fmla="*/ 0 w 326"/>
                  <a:gd name="T1" fmla="*/ 0 h 268"/>
                  <a:gd name="T2" fmla="*/ 0 w 326"/>
                  <a:gd name="T3" fmla="*/ 0 h 268"/>
                  <a:gd name="T4" fmla="*/ 0 w 326"/>
                  <a:gd name="T5" fmla="*/ 0 h 268"/>
                  <a:gd name="T6" fmla="*/ 0 w 326"/>
                  <a:gd name="T7" fmla="*/ 0 h 268"/>
                  <a:gd name="T8" fmla="*/ 0 w 326"/>
                  <a:gd name="T9" fmla="*/ 0 h 268"/>
                  <a:gd name="T10" fmla="*/ 0 w 326"/>
                  <a:gd name="T11" fmla="*/ 0 h 268"/>
                  <a:gd name="T12" fmla="*/ 0 w 326"/>
                  <a:gd name="T13" fmla="*/ 0 h 268"/>
                  <a:gd name="T14" fmla="*/ 0 w 326"/>
                  <a:gd name="T15" fmla="*/ 0 h 268"/>
                  <a:gd name="T16" fmla="*/ 0 w 326"/>
                  <a:gd name="T17" fmla="*/ 0 h 268"/>
                  <a:gd name="T18" fmla="*/ 0 w 326"/>
                  <a:gd name="T19" fmla="*/ 0 h 268"/>
                  <a:gd name="T20" fmla="*/ 0 w 326"/>
                  <a:gd name="T21" fmla="*/ 0 h 268"/>
                  <a:gd name="T22" fmla="*/ 0 w 326"/>
                  <a:gd name="T23" fmla="*/ 0 h 268"/>
                  <a:gd name="T24" fmla="*/ 0 w 326"/>
                  <a:gd name="T25" fmla="*/ 0 h 268"/>
                  <a:gd name="T26" fmla="*/ 0 w 326"/>
                  <a:gd name="T27" fmla="*/ 0 h 268"/>
                  <a:gd name="T28" fmla="*/ 0 w 326"/>
                  <a:gd name="T29" fmla="*/ 0 h 268"/>
                  <a:gd name="T30" fmla="*/ 0 w 326"/>
                  <a:gd name="T31" fmla="*/ 0 h 268"/>
                  <a:gd name="T32" fmla="*/ 0 w 326"/>
                  <a:gd name="T33" fmla="*/ 0 h 26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26" h="268">
                    <a:moveTo>
                      <a:pt x="326" y="134"/>
                    </a:moveTo>
                    <a:lnTo>
                      <a:pt x="313" y="82"/>
                    </a:lnTo>
                    <a:lnTo>
                      <a:pt x="279" y="39"/>
                    </a:lnTo>
                    <a:lnTo>
                      <a:pt x="227" y="10"/>
                    </a:lnTo>
                    <a:lnTo>
                      <a:pt x="163" y="0"/>
                    </a:lnTo>
                    <a:lnTo>
                      <a:pt x="100" y="10"/>
                    </a:lnTo>
                    <a:lnTo>
                      <a:pt x="48" y="39"/>
                    </a:lnTo>
                    <a:lnTo>
                      <a:pt x="13" y="82"/>
                    </a:lnTo>
                    <a:lnTo>
                      <a:pt x="0" y="134"/>
                    </a:lnTo>
                    <a:lnTo>
                      <a:pt x="13" y="186"/>
                    </a:lnTo>
                    <a:lnTo>
                      <a:pt x="48" y="229"/>
                    </a:lnTo>
                    <a:lnTo>
                      <a:pt x="100" y="256"/>
                    </a:lnTo>
                    <a:lnTo>
                      <a:pt x="163" y="268"/>
                    </a:lnTo>
                    <a:lnTo>
                      <a:pt x="227" y="256"/>
                    </a:lnTo>
                    <a:lnTo>
                      <a:pt x="279" y="229"/>
                    </a:lnTo>
                    <a:lnTo>
                      <a:pt x="313" y="186"/>
                    </a:lnTo>
                    <a:lnTo>
                      <a:pt x="326" y="134"/>
                    </a:lnTo>
                    <a:close/>
                  </a:path>
                </a:pathLst>
              </a:custGeom>
              <a:grpFill/>
              <a:ln w="0">
                <a:solidFill>
                  <a:srgbClr val="C44A07"/>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grpSp>
        <p:grpSp>
          <p:nvGrpSpPr>
            <p:cNvPr id="18" name="Image Female">
              <a:extLst>
                <a:ext uri="{FF2B5EF4-FFF2-40B4-BE49-F238E27FC236}">
                  <a16:creationId xmlns:a16="http://schemas.microsoft.com/office/drawing/2014/main" id="{3C1D6580-9504-4D17-8C6C-0A09609368AC}"/>
                </a:ext>
                <a:ext uri="{C183D7F6-B498-43B3-948B-1728B52AA6E4}">
                  <adec:decorative xmlns:adec="http://schemas.microsoft.com/office/drawing/2017/decorative" val="0"/>
                </a:ext>
              </a:extLst>
            </p:cNvPr>
            <p:cNvGrpSpPr>
              <a:grpSpLocks noChangeAspect="1"/>
            </p:cNvGrpSpPr>
            <p:nvPr/>
          </p:nvGrpSpPr>
          <p:grpSpPr bwMode="auto">
            <a:xfrm>
              <a:off x="10323576" y="4670453"/>
              <a:ext cx="474662" cy="904875"/>
              <a:chOff x="4913" y="2805"/>
              <a:chExt cx="285" cy="544"/>
            </a:xfrm>
            <a:solidFill>
              <a:srgbClr val="E4AC8E"/>
            </a:solidFill>
          </p:grpSpPr>
          <p:sp>
            <p:nvSpPr>
              <p:cNvPr id="19" name="Freeform 3">
                <a:extLst>
                  <a:ext uri="{FF2B5EF4-FFF2-40B4-BE49-F238E27FC236}">
                    <a16:creationId xmlns:a16="http://schemas.microsoft.com/office/drawing/2014/main" id="{BD987F51-849B-43C2-AAAD-BAAC847522AE}"/>
                  </a:ext>
                </a:extLst>
              </p:cNvPr>
              <p:cNvSpPr>
                <a:spLocks noChangeAspect="1"/>
              </p:cNvSpPr>
              <p:nvPr/>
            </p:nvSpPr>
            <p:spPr bwMode="auto">
              <a:xfrm>
                <a:off x="4913" y="2902"/>
                <a:ext cx="285" cy="447"/>
              </a:xfrm>
              <a:custGeom>
                <a:avLst/>
                <a:gdLst>
                  <a:gd name="T0" fmla="*/ 0 w 571"/>
                  <a:gd name="T1" fmla="*/ 1 h 893"/>
                  <a:gd name="T2" fmla="*/ 0 w 571"/>
                  <a:gd name="T3" fmla="*/ 1 h 893"/>
                  <a:gd name="T4" fmla="*/ 0 w 571"/>
                  <a:gd name="T5" fmla="*/ 1 h 893"/>
                  <a:gd name="T6" fmla="*/ 0 w 571"/>
                  <a:gd name="T7" fmla="*/ 1 h 893"/>
                  <a:gd name="T8" fmla="*/ 0 w 571"/>
                  <a:gd name="T9" fmla="*/ 1 h 893"/>
                  <a:gd name="T10" fmla="*/ 0 w 571"/>
                  <a:gd name="T11" fmla="*/ 1 h 893"/>
                  <a:gd name="T12" fmla="*/ 0 w 571"/>
                  <a:gd name="T13" fmla="*/ 1 h 893"/>
                  <a:gd name="T14" fmla="*/ 0 w 571"/>
                  <a:gd name="T15" fmla="*/ 1 h 893"/>
                  <a:gd name="T16" fmla="*/ 0 w 571"/>
                  <a:gd name="T17" fmla="*/ 1 h 893"/>
                  <a:gd name="T18" fmla="*/ 0 w 571"/>
                  <a:gd name="T19" fmla="*/ 1 h 893"/>
                  <a:gd name="T20" fmla="*/ 0 w 571"/>
                  <a:gd name="T21" fmla="*/ 1 h 893"/>
                  <a:gd name="T22" fmla="*/ 0 w 571"/>
                  <a:gd name="T23" fmla="*/ 1 h 893"/>
                  <a:gd name="T24" fmla="*/ 0 w 571"/>
                  <a:gd name="T25" fmla="*/ 1 h 893"/>
                  <a:gd name="T26" fmla="*/ 0 w 571"/>
                  <a:gd name="T27" fmla="*/ 1 h 893"/>
                  <a:gd name="T28" fmla="*/ 0 w 571"/>
                  <a:gd name="T29" fmla="*/ 1 h 893"/>
                  <a:gd name="T30" fmla="*/ 0 w 571"/>
                  <a:gd name="T31" fmla="*/ 1 h 893"/>
                  <a:gd name="T32" fmla="*/ 0 w 571"/>
                  <a:gd name="T33" fmla="*/ 1 h 893"/>
                  <a:gd name="T34" fmla="*/ 0 w 571"/>
                  <a:gd name="T35" fmla="*/ 1 h 893"/>
                  <a:gd name="T36" fmla="*/ 0 w 571"/>
                  <a:gd name="T37" fmla="*/ 1 h 893"/>
                  <a:gd name="T38" fmla="*/ 0 w 571"/>
                  <a:gd name="T39" fmla="*/ 1 h 893"/>
                  <a:gd name="T40" fmla="*/ 0 w 571"/>
                  <a:gd name="T41" fmla="*/ 1 h 893"/>
                  <a:gd name="T42" fmla="*/ 0 w 571"/>
                  <a:gd name="T43" fmla="*/ 1 h 893"/>
                  <a:gd name="T44" fmla="*/ 0 w 571"/>
                  <a:gd name="T45" fmla="*/ 1 h 893"/>
                  <a:gd name="T46" fmla="*/ 0 w 571"/>
                  <a:gd name="T47" fmla="*/ 1 h 893"/>
                  <a:gd name="T48" fmla="*/ 0 w 571"/>
                  <a:gd name="T49" fmla="*/ 1 h 893"/>
                  <a:gd name="T50" fmla="*/ 0 w 571"/>
                  <a:gd name="T51" fmla="*/ 1 h 893"/>
                  <a:gd name="T52" fmla="*/ 0 w 571"/>
                  <a:gd name="T53" fmla="*/ 1 h 893"/>
                  <a:gd name="T54" fmla="*/ 0 w 571"/>
                  <a:gd name="T55" fmla="*/ 1 h 893"/>
                  <a:gd name="T56" fmla="*/ 0 w 571"/>
                  <a:gd name="T57" fmla="*/ 1 h 893"/>
                  <a:gd name="T58" fmla="*/ 0 w 571"/>
                  <a:gd name="T59" fmla="*/ 0 h 893"/>
                  <a:gd name="T60" fmla="*/ 0 w 571"/>
                  <a:gd name="T61" fmla="*/ 1 h 893"/>
                  <a:gd name="T62" fmla="*/ 0 w 571"/>
                  <a:gd name="T63" fmla="*/ 1 h 893"/>
                  <a:gd name="T64" fmla="*/ 0 w 571"/>
                  <a:gd name="T65" fmla="*/ 1 h 893"/>
                  <a:gd name="T66" fmla="*/ 0 w 571"/>
                  <a:gd name="T67" fmla="*/ 1 h 893"/>
                  <a:gd name="T68" fmla="*/ 0 w 571"/>
                  <a:gd name="T69" fmla="*/ 1 h 893"/>
                  <a:gd name="T70" fmla="*/ 0 w 571"/>
                  <a:gd name="T71" fmla="*/ 1 h 893"/>
                  <a:gd name="T72" fmla="*/ 0 w 571"/>
                  <a:gd name="T73" fmla="*/ 1 h 893"/>
                  <a:gd name="T74" fmla="*/ 0 w 571"/>
                  <a:gd name="T75" fmla="*/ 1 h 893"/>
                  <a:gd name="T76" fmla="*/ 0 w 571"/>
                  <a:gd name="T77" fmla="*/ 1 h 893"/>
                  <a:gd name="T78" fmla="*/ 0 w 571"/>
                  <a:gd name="T79" fmla="*/ 1 h 893"/>
                  <a:gd name="T80" fmla="*/ 0 w 571"/>
                  <a:gd name="T81" fmla="*/ 1 h 893"/>
                  <a:gd name="T82" fmla="*/ 0 w 571"/>
                  <a:gd name="T83" fmla="*/ 1 h 893"/>
                  <a:gd name="T84" fmla="*/ 0 w 571"/>
                  <a:gd name="T85" fmla="*/ 1 h 893"/>
                  <a:gd name="T86" fmla="*/ 0 w 571"/>
                  <a:gd name="T87" fmla="*/ 1 h 893"/>
                  <a:gd name="T88" fmla="*/ 0 w 571"/>
                  <a:gd name="T89" fmla="*/ 1 h 893"/>
                  <a:gd name="T90" fmla="*/ 0 w 571"/>
                  <a:gd name="T91" fmla="*/ 1 h 893"/>
                  <a:gd name="T92" fmla="*/ 0 w 571"/>
                  <a:gd name="T93" fmla="*/ 1 h 893"/>
                  <a:gd name="T94" fmla="*/ 0 w 571"/>
                  <a:gd name="T95" fmla="*/ 1 h 893"/>
                  <a:gd name="T96" fmla="*/ 0 w 571"/>
                  <a:gd name="T97" fmla="*/ 1 h 893"/>
                  <a:gd name="T98" fmla="*/ 0 w 571"/>
                  <a:gd name="T99" fmla="*/ 1 h 893"/>
                  <a:gd name="T100" fmla="*/ 0 w 571"/>
                  <a:gd name="T101" fmla="*/ 1 h 893"/>
                  <a:gd name="T102" fmla="*/ 0 w 571"/>
                  <a:gd name="T103" fmla="*/ 1 h 893"/>
                  <a:gd name="T104" fmla="*/ 0 w 571"/>
                  <a:gd name="T105" fmla="*/ 1 h 893"/>
                  <a:gd name="T106" fmla="*/ 0 w 571"/>
                  <a:gd name="T107" fmla="*/ 1 h 893"/>
                  <a:gd name="T108" fmla="*/ 0 w 571"/>
                  <a:gd name="T109" fmla="*/ 1 h 893"/>
                  <a:gd name="T110" fmla="*/ 0 w 571"/>
                  <a:gd name="T111" fmla="*/ 1 h 893"/>
                  <a:gd name="T112" fmla="*/ 0 w 571"/>
                  <a:gd name="T113" fmla="*/ 1 h 893"/>
                  <a:gd name="T114" fmla="*/ 0 w 571"/>
                  <a:gd name="T115" fmla="*/ 1 h 893"/>
                  <a:gd name="T116" fmla="*/ 0 w 571"/>
                  <a:gd name="T117" fmla="*/ 1 h 893"/>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571" h="893">
                    <a:moveTo>
                      <a:pt x="303" y="565"/>
                    </a:moveTo>
                    <a:lnTo>
                      <a:pt x="303" y="859"/>
                    </a:lnTo>
                    <a:lnTo>
                      <a:pt x="305" y="862"/>
                    </a:lnTo>
                    <a:lnTo>
                      <a:pt x="307" y="865"/>
                    </a:lnTo>
                    <a:lnTo>
                      <a:pt x="308" y="869"/>
                    </a:lnTo>
                    <a:lnTo>
                      <a:pt x="310" y="872"/>
                    </a:lnTo>
                    <a:lnTo>
                      <a:pt x="312" y="875"/>
                    </a:lnTo>
                    <a:lnTo>
                      <a:pt x="315" y="879"/>
                    </a:lnTo>
                    <a:lnTo>
                      <a:pt x="318" y="881"/>
                    </a:lnTo>
                    <a:lnTo>
                      <a:pt x="321" y="883"/>
                    </a:lnTo>
                    <a:lnTo>
                      <a:pt x="325" y="885"/>
                    </a:lnTo>
                    <a:lnTo>
                      <a:pt x="328" y="888"/>
                    </a:lnTo>
                    <a:lnTo>
                      <a:pt x="332" y="889"/>
                    </a:lnTo>
                    <a:lnTo>
                      <a:pt x="336" y="891"/>
                    </a:lnTo>
                    <a:lnTo>
                      <a:pt x="340" y="892"/>
                    </a:lnTo>
                    <a:lnTo>
                      <a:pt x="345" y="892"/>
                    </a:lnTo>
                    <a:lnTo>
                      <a:pt x="349" y="893"/>
                    </a:lnTo>
                    <a:lnTo>
                      <a:pt x="353" y="893"/>
                    </a:lnTo>
                    <a:lnTo>
                      <a:pt x="358" y="893"/>
                    </a:lnTo>
                    <a:lnTo>
                      <a:pt x="361" y="892"/>
                    </a:lnTo>
                    <a:lnTo>
                      <a:pt x="366" y="892"/>
                    </a:lnTo>
                    <a:lnTo>
                      <a:pt x="370" y="891"/>
                    </a:lnTo>
                    <a:lnTo>
                      <a:pt x="375" y="889"/>
                    </a:lnTo>
                    <a:lnTo>
                      <a:pt x="378" y="888"/>
                    </a:lnTo>
                    <a:lnTo>
                      <a:pt x="381" y="885"/>
                    </a:lnTo>
                    <a:lnTo>
                      <a:pt x="385" y="883"/>
                    </a:lnTo>
                    <a:lnTo>
                      <a:pt x="388" y="881"/>
                    </a:lnTo>
                    <a:lnTo>
                      <a:pt x="392" y="879"/>
                    </a:lnTo>
                    <a:lnTo>
                      <a:pt x="394" y="875"/>
                    </a:lnTo>
                    <a:lnTo>
                      <a:pt x="396" y="872"/>
                    </a:lnTo>
                    <a:lnTo>
                      <a:pt x="398" y="869"/>
                    </a:lnTo>
                    <a:lnTo>
                      <a:pt x="400" y="865"/>
                    </a:lnTo>
                    <a:lnTo>
                      <a:pt x="402" y="862"/>
                    </a:lnTo>
                    <a:lnTo>
                      <a:pt x="403" y="859"/>
                    </a:lnTo>
                    <a:lnTo>
                      <a:pt x="403" y="565"/>
                    </a:lnTo>
                    <a:lnTo>
                      <a:pt x="507" y="565"/>
                    </a:lnTo>
                    <a:lnTo>
                      <a:pt x="379" y="208"/>
                    </a:lnTo>
                    <a:lnTo>
                      <a:pt x="406" y="136"/>
                    </a:lnTo>
                    <a:lnTo>
                      <a:pt x="409" y="129"/>
                    </a:lnTo>
                    <a:lnTo>
                      <a:pt x="410" y="128"/>
                    </a:lnTo>
                    <a:lnTo>
                      <a:pt x="414" y="127"/>
                    </a:lnTo>
                    <a:lnTo>
                      <a:pt x="416" y="127"/>
                    </a:lnTo>
                    <a:lnTo>
                      <a:pt x="419" y="129"/>
                    </a:lnTo>
                    <a:lnTo>
                      <a:pt x="422" y="132"/>
                    </a:lnTo>
                    <a:lnTo>
                      <a:pt x="424" y="136"/>
                    </a:lnTo>
                    <a:lnTo>
                      <a:pt x="491" y="400"/>
                    </a:lnTo>
                    <a:lnTo>
                      <a:pt x="492" y="403"/>
                    </a:lnTo>
                    <a:lnTo>
                      <a:pt x="493" y="406"/>
                    </a:lnTo>
                    <a:lnTo>
                      <a:pt x="495" y="409"/>
                    </a:lnTo>
                    <a:lnTo>
                      <a:pt x="497" y="411"/>
                    </a:lnTo>
                    <a:lnTo>
                      <a:pt x="500" y="413"/>
                    </a:lnTo>
                    <a:lnTo>
                      <a:pt x="503" y="415"/>
                    </a:lnTo>
                    <a:lnTo>
                      <a:pt x="505" y="416"/>
                    </a:lnTo>
                    <a:lnTo>
                      <a:pt x="509" y="419"/>
                    </a:lnTo>
                    <a:lnTo>
                      <a:pt x="512" y="420"/>
                    </a:lnTo>
                    <a:lnTo>
                      <a:pt x="515" y="421"/>
                    </a:lnTo>
                    <a:lnTo>
                      <a:pt x="519" y="422"/>
                    </a:lnTo>
                    <a:lnTo>
                      <a:pt x="522" y="423"/>
                    </a:lnTo>
                    <a:lnTo>
                      <a:pt x="525" y="423"/>
                    </a:lnTo>
                    <a:lnTo>
                      <a:pt x="530" y="423"/>
                    </a:lnTo>
                    <a:lnTo>
                      <a:pt x="533" y="423"/>
                    </a:lnTo>
                    <a:lnTo>
                      <a:pt x="536" y="423"/>
                    </a:lnTo>
                    <a:lnTo>
                      <a:pt x="540" y="422"/>
                    </a:lnTo>
                    <a:lnTo>
                      <a:pt x="543" y="421"/>
                    </a:lnTo>
                    <a:lnTo>
                      <a:pt x="546" y="420"/>
                    </a:lnTo>
                    <a:lnTo>
                      <a:pt x="550" y="419"/>
                    </a:lnTo>
                    <a:lnTo>
                      <a:pt x="553" y="416"/>
                    </a:lnTo>
                    <a:lnTo>
                      <a:pt x="555" y="415"/>
                    </a:lnTo>
                    <a:lnTo>
                      <a:pt x="559" y="413"/>
                    </a:lnTo>
                    <a:lnTo>
                      <a:pt x="561" y="411"/>
                    </a:lnTo>
                    <a:lnTo>
                      <a:pt x="563" y="409"/>
                    </a:lnTo>
                    <a:lnTo>
                      <a:pt x="565" y="406"/>
                    </a:lnTo>
                    <a:lnTo>
                      <a:pt x="566" y="403"/>
                    </a:lnTo>
                    <a:lnTo>
                      <a:pt x="569" y="401"/>
                    </a:lnTo>
                    <a:lnTo>
                      <a:pt x="569" y="397"/>
                    </a:lnTo>
                    <a:lnTo>
                      <a:pt x="570" y="395"/>
                    </a:lnTo>
                    <a:lnTo>
                      <a:pt x="571" y="392"/>
                    </a:lnTo>
                    <a:lnTo>
                      <a:pt x="571" y="388"/>
                    </a:lnTo>
                    <a:lnTo>
                      <a:pt x="571" y="386"/>
                    </a:lnTo>
                    <a:lnTo>
                      <a:pt x="569" y="381"/>
                    </a:lnTo>
                    <a:lnTo>
                      <a:pt x="477" y="41"/>
                    </a:lnTo>
                    <a:lnTo>
                      <a:pt x="474" y="32"/>
                    </a:lnTo>
                    <a:lnTo>
                      <a:pt x="470" y="24"/>
                    </a:lnTo>
                    <a:lnTo>
                      <a:pt x="465" y="17"/>
                    </a:lnTo>
                    <a:lnTo>
                      <a:pt x="461" y="12"/>
                    </a:lnTo>
                    <a:lnTo>
                      <a:pt x="455" y="6"/>
                    </a:lnTo>
                    <a:lnTo>
                      <a:pt x="445" y="2"/>
                    </a:lnTo>
                    <a:lnTo>
                      <a:pt x="441" y="1"/>
                    </a:lnTo>
                    <a:lnTo>
                      <a:pt x="431" y="0"/>
                    </a:lnTo>
                    <a:lnTo>
                      <a:pt x="141" y="0"/>
                    </a:lnTo>
                    <a:lnTo>
                      <a:pt x="131" y="1"/>
                    </a:lnTo>
                    <a:lnTo>
                      <a:pt x="126" y="2"/>
                    </a:lnTo>
                    <a:lnTo>
                      <a:pt x="117" y="8"/>
                    </a:lnTo>
                    <a:lnTo>
                      <a:pt x="111" y="12"/>
                    </a:lnTo>
                    <a:lnTo>
                      <a:pt x="106" y="18"/>
                    </a:lnTo>
                    <a:lnTo>
                      <a:pt x="101" y="24"/>
                    </a:lnTo>
                    <a:lnTo>
                      <a:pt x="97" y="33"/>
                    </a:lnTo>
                    <a:lnTo>
                      <a:pt x="94" y="41"/>
                    </a:lnTo>
                    <a:lnTo>
                      <a:pt x="3" y="382"/>
                    </a:lnTo>
                    <a:lnTo>
                      <a:pt x="0" y="386"/>
                    </a:lnTo>
                    <a:lnTo>
                      <a:pt x="0" y="390"/>
                    </a:lnTo>
                    <a:lnTo>
                      <a:pt x="0" y="393"/>
                    </a:lnTo>
                    <a:lnTo>
                      <a:pt x="2" y="395"/>
                    </a:lnTo>
                    <a:lnTo>
                      <a:pt x="3" y="399"/>
                    </a:lnTo>
                    <a:lnTo>
                      <a:pt x="4" y="401"/>
                    </a:lnTo>
                    <a:lnTo>
                      <a:pt x="5" y="404"/>
                    </a:lnTo>
                    <a:lnTo>
                      <a:pt x="6" y="406"/>
                    </a:lnTo>
                    <a:lnTo>
                      <a:pt x="8" y="410"/>
                    </a:lnTo>
                    <a:lnTo>
                      <a:pt x="10" y="412"/>
                    </a:lnTo>
                    <a:lnTo>
                      <a:pt x="13" y="414"/>
                    </a:lnTo>
                    <a:lnTo>
                      <a:pt x="16" y="416"/>
                    </a:lnTo>
                    <a:lnTo>
                      <a:pt x="18" y="418"/>
                    </a:lnTo>
                    <a:lnTo>
                      <a:pt x="22" y="420"/>
                    </a:lnTo>
                    <a:lnTo>
                      <a:pt x="25" y="421"/>
                    </a:lnTo>
                    <a:lnTo>
                      <a:pt x="28" y="422"/>
                    </a:lnTo>
                    <a:lnTo>
                      <a:pt x="32" y="423"/>
                    </a:lnTo>
                    <a:lnTo>
                      <a:pt x="35" y="423"/>
                    </a:lnTo>
                    <a:lnTo>
                      <a:pt x="39" y="424"/>
                    </a:lnTo>
                    <a:lnTo>
                      <a:pt x="43" y="424"/>
                    </a:lnTo>
                    <a:lnTo>
                      <a:pt x="46" y="424"/>
                    </a:lnTo>
                    <a:lnTo>
                      <a:pt x="49" y="423"/>
                    </a:lnTo>
                    <a:lnTo>
                      <a:pt x="53" y="423"/>
                    </a:lnTo>
                    <a:lnTo>
                      <a:pt x="56" y="422"/>
                    </a:lnTo>
                    <a:lnTo>
                      <a:pt x="59" y="421"/>
                    </a:lnTo>
                    <a:lnTo>
                      <a:pt x="63" y="420"/>
                    </a:lnTo>
                    <a:lnTo>
                      <a:pt x="66" y="418"/>
                    </a:lnTo>
                    <a:lnTo>
                      <a:pt x="70" y="416"/>
                    </a:lnTo>
                    <a:lnTo>
                      <a:pt x="72" y="414"/>
                    </a:lnTo>
                    <a:lnTo>
                      <a:pt x="74" y="412"/>
                    </a:lnTo>
                    <a:lnTo>
                      <a:pt x="76" y="410"/>
                    </a:lnTo>
                    <a:lnTo>
                      <a:pt x="78" y="406"/>
                    </a:lnTo>
                    <a:lnTo>
                      <a:pt x="80" y="404"/>
                    </a:lnTo>
                    <a:lnTo>
                      <a:pt x="81" y="401"/>
                    </a:lnTo>
                    <a:lnTo>
                      <a:pt x="149" y="136"/>
                    </a:lnTo>
                    <a:lnTo>
                      <a:pt x="150" y="133"/>
                    </a:lnTo>
                    <a:lnTo>
                      <a:pt x="153" y="129"/>
                    </a:lnTo>
                    <a:lnTo>
                      <a:pt x="155" y="128"/>
                    </a:lnTo>
                    <a:lnTo>
                      <a:pt x="158" y="128"/>
                    </a:lnTo>
                    <a:lnTo>
                      <a:pt x="161" y="128"/>
                    </a:lnTo>
                    <a:lnTo>
                      <a:pt x="163" y="130"/>
                    </a:lnTo>
                    <a:lnTo>
                      <a:pt x="165" y="136"/>
                    </a:lnTo>
                    <a:lnTo>
                      <a:pt x="193" y="208"/>
                    </a:lnTo>
                    <a:lnTo>
                      <a:pt x="66" y="565"/>
                    </a:lnTo>
                    <a:lnTo>
                      <a:pt x="170" y="565"/>
                    </a:lnTo>
                    <a:lnTo>
                      <a:pt x="170" y="860"/>
                    </a:lnTo>
                    <a:lnTo>
                      <a:pt x="171" y="863"/>
                    </a:lnTo>
                    <a:lnTo>
                      <a:pt x="172" y="867"/>
                    </a:lnTo>
                    <a:lnTo>
                      <a:pt x="173" y="870"/>
                    </a:lnTo>
                    <a:lnTo>
                      <a:pt x="175" y="873"/>
                    </a:lnTo>
                    <a:lnTo>
                      <a:pt x="178" y="877"/>
                    </a:lnTo>
                    <a:lnTo>
                      <a:pt x="180" y="879"/>
                    </a:lnTo>
                    <a:lnTo>
                      <a:pt x="183" y="882"/>
                    </a:lnTo>
                    <a:lnTo>
                      <a:pt x="187" y="884"/>
                    </a:lnTo>
                    <a:lnTo>
                      <a:pt x="190" y="887"/>
                    </a:lnTo>
                    <a:lnTo>
                      <a:pt x="194" y="888"/>
                    </a:lnTo>
                    <a:lnTo>
                      <a:pt x="198" y="890"/>
                    </a:lnTo>
                    <a:lnTo>
                      <a:pt x="201" y="891"/>
                    </a:lnTo>
                    <a:lnTo>
                      <a:pt x="205" y="892"/>
                    </a:lnTo>
                    <a:lnTo>
                      <a:pt x="210" y="893"/>
                    </a:lnTo>
                    <a:lnTo>
                      <a:pt x="214" y="893"/>
                    </a:lnTo>
                    <a:lnTo>
                      <a:pt x="219" y="893"/>
                    </a:lnTo>
                    <a:lnTo>
                      <a:pt x="223" y="893"/>
                    </a:lnTo>
                    <a:lnTo>
                      <a:pt x="228" y="893"/>
                    </a:lnTo>
                    <a:lnTo>
                      <a:pt x="231" y="892"/>
                    </a:lnTo>
                    <a:lnTo>
                      <a:pt x="236" y="891"/>
                    </a:lnTo>
                    <a:lnTo>
                      <a:pt x="240" y="890"/>
                    </a:lnTo>
                    <a:lnTo>
                      <a:pt x="243" y="888"/>
                    </a:lnTo>
                    <a:lnTo>
                      <a:pt x="248" y="887"/>
                    </a:lnTo>
                    <a:lnTo>
                      <a:pt x="250" y="884"/>
                    </a:lnTo>
                    <a:lnTo>
                      <a:pt x="253" y="882"/>
                    </a:lnTo>
                    <a:lnTo>
                      <a:pt x="257" y="879"/>
                    </a:lnTo>
                    <a:lnTo>
                      <a:pt x="259" y="877"/>
                    </a:lnTo>
                    <a:lnTo>
                      <a:pt x="261" y="873"/>
                    </a:lnTo>
                    <a:lnTo>
                      <a:pt x="263" y="870"/>
                    </a:lnTo>
                    <a:lnTo>
                      <a:pt x="266" y="867"/>
                    </a:lnTo>
                    <a:lnTo>
                      <a:pt x="267" y="863"/>
                    </a:lnTo>
                    <a:lnTo>
                      <a:pt x="268" y="860"/>
                    </a:lnTo>
                    <a:lnTo>
                      <a:pt x="268" y="565"/>
                    </a:lnTo>
                    <a:lnTo>
                      <a:pt x="303" y="565"/>
                    </a:lnTo>
                    <a:close/>
                  </a:path>
                </a:pathLst>
              </a:custGeom>
              <a:grpFill/>
              <a:ln w="0">
                <a:solidFill>
                  <a:srgbClr val="E4AC8E"/>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20" name="Freeform 4">
                <a:extLst>
                  <a:ext uri="{FF2B5EF4-FFF2-40B4-BE49-F238E27FC236}">
                    <a16:creationId xmlns:a16="http://schemas.microsoft.com/office/drawing/2014/main" id="{66AE6321-88AD-464F-AE0E-1C5AAF282BF6}"/>
                  </a:ext>
                </a:extLst>
              </p:cNvPr>
              <p:cNvSpPr>
                <a:spLocks noChangeAspect="1"/>
              </p:cNvSpPr>
              <p:nvPr/>
            </p:nvSpPr>
            <p:spPr bwMode="auto">
              <a:xfrm>
                <a:off x="5005" y="2805"/>
                <a:ext cx="105" cy="86"/>
              </a:xfrm>
              <a:custGeom>
                <a:avLst/>
                <a:gdLst>
                  <a:gd name="T0" fmla="*/ 0 w 212"/>
                  <a:gd name="T1" fmla="*/ 1 h 172"/>
                  <a:gd name="T2" fmla="*/ 0 w 212"/>
                  <a:gd name="T3" fmla="*/ 1 h 172"/>
                  <a:gd name="T4" fmla="*/ 0 w 212"/>
                  <a:gd name="T5" fmla="*/ 1 h 172"/>
                  <a:gd name="T6" fmla="*/ 0 w 212"/>
                  <a:gd name="T7" fmla="*/ 1 h 172"/>
                  <a:gd name="T8" fmla="*/ 0 w 212"/>
                  <a:gd name="T9" fmla="*/ 0 h 172"/>
                  <a:gd name="T10" fmla="*/ 0 w 212"/>
                  <a:gd name="T11" fmla="*/ 1 h 172"/>
                  <a:gd name="T12" fmla="*/ 0 w 212"/>
                  <a:gd name="T13" fmla="*/ 1 h 172"/>
                  <a:gd name="T14" fmla="*/ 0 w 212"/>
                  <a:gd name="T15" fmla="*/ 1 h 172"/>
                  <a:gd name="T16" fmla="*/ 0 w 212"/>
                  <a:gd name="T17" fmla="*/ 1 h 172"/>
                  <a:gd name="T18" fmla="*/ 0 w 212"/>
                  <a:gd name="T19" fmla="*/ 1 h 172"/>
                  <a:gd name="T20" fmla="*/ 0 w 212"/>
                  <a:gd name="T21" fmla="*/ 1 h 172"/>
                  <a:gd name="T22" fmla="*/ 0 w 212"/>
                  <a:gd name="T23" fmla="*/ 1 h 172"/>
                  <a:gd name="T24" fmla="*/ 0 w 212"/>
                  <a:gd name="T25" fmla="*/ 1 h 172"/>
                  <a:gd name="T26" fmla="*/ 0 w 212"/>
                  <a:gd name="T27" fmla="*/ 1 h 172"/>
                  <a:gd name="T28" fmla="*/ 0 w 212"/>
                  <a:gd name="T29" fmla="*/ 1 h 172"/>
                  <a:gd name="T30" fmla="*/ 0 w 212"/>
                  <a:gd name="T31" fmla="*/ 1 h 172"/>
                  <a:gd name="T32" fmla="*/ 0 w 212"/>
                  <a:gd name="T33" fmla="*/ 1 h 17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12" h="172">
                    <a:moveTo>
                      <a:pt x="212" y="86"/>
                    </a:moveTo>
                    <a:lnTo>
                      <a:pt x="203" y="53"/>
                    </a:lnTo>
                    <a:lnTo>
                      <a:pt x="181" y="25"/>
                    </a:lnTo>
                    <a:lnTo>
                      <a:pt x="147" y="7"/>
                    </a:lnTo>
                    <a:lnTo>
                      <a:pt x="106" y="0"/>
                    </a:lnTo>
                    <a:lnTo>
                      <a:pt x="65" y="7"/>
                    </a:lnTo>
                    <a:lnTo>
                      <a:pt x="31" y="25"/>
                    </a:lnTo>
                    <a:lnTo>
                      <a:pt x="9" y="53"/>
                    </a:lnTo>
                    <a:lnTo>
                      <a:pt x="0" y="86"/>
                    </a:lnTo>
                    <a:lnTo>
                      <a:pt x="9" y="120"/>
                    </a:lnTo>
                    <a:lnTo>
                      <a:pt x="31" y="148"/>
                    </a:lnTo>
                    <a:lnTo>
                      <a:pt x="65" y="166"/>
                    </a:lnTo>
                    <a:lnTo>
                      <a:pt x="106" y="172"/>
                    </a:lnTo>
                    <a:lnTo>
                      <a:pt x="147" y="166"/>
                    </a:lnTo>
                    <a:lnTo>
                      <a:pt x="181" y="148"/>
                    </a:lnTo>
                    <a:lnTo>
                      <a:pt x="203" y="120"/>
                    </a:lnTo>
                    <a:lnTo>
                      <a:pt x="212" y="86"/>
                    </a:lnTo>
                    <a:close/>
                  </a:path>
                </a:pathLst>
              </a:custGeom>
              <a:grpFill/>
              <a:ln w="0">
                <a:solidFill>
                  <a:srgbClr val="E4AC8E"/>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grpSp>
        <p:sp>
          <p:nvSpPr>
            <p:cNvPr id="24" name="Text Box">
              <a:extLst>
                <a:ext uri="{FF2B5EF4-FFF2-40B4-BE49-F238E27FC236}">
                  <a16:creationId xmlns:a16="http://schemas.microsoft.com/office/drawing/2014/main" id="{23FD41BB-A567-44D0-9943-21A3079A92BD}"/>
                </a:ext>
              </a:extLst>
            </p:cNvPr>
            <p:cNvSpPr txBox="1">
              <a:spLocks noChangeArrowheads="1"/>
            </p:cNvSpPr>
            <p:nvPr/>
          </p:nvSpPr>
          <p:spPr bwMode="auto">
            <a:xfrm>
              <a:off x="955497" y="1620865"/>
              <a:ext cx="10428269"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tabLst>
                  <a:tab pos="3651250" algn="ctr"/>
                  <a:tab pos="7143750" algn="r"/>
                </a:tabLst>
                <a:defRPr>
                  <a:solidFill>
                    <a:schemeClr val="tx1"/>
                  </a:solidFill>
                  <a:latin typeface="Tahoma" pitchFamily="34" charset="0"/>
                </a:defRPr>
              </a:lvl1pPr>
              <a:lvl2pPr marL="742950" indent="-285750">
                <a:tabLst>
                  <a:tab pos="3651250" algn="ctr"/>
                  <a:tab pos="7143750" algn="r"/>
                </a:tabLst>
                <a:defRPr>
                  <a:solidFill>
                    <a:schemeClr val="tx1"/>
                  </a:solidFill>
                  <a:latin typeface="Tahoma" pitchFamily="34" charset="0"/>
                </a:defRPr>
              </a:lvl2pPr>
              <a:lvl3pPr marL="1143000" indent="-228600">
                <a:tabLst>
                  <a:tab pos="3651250" algn="ctr"/>
                  <a:tab pos="7143750" algn="r"/>
                </a:tabLst>
                <a:defRPr>
                  <a:solidFill>
                    <a:schemeClr val="tx1"/>
                  </a:solidFill>
                  <a:latin typeface="Tahoma" pitchFamily="34" charset="0"/>
                </a:defRPr>
              </a:lvl3pPr>
              <a:lvl4pPr marL="1600200" indent="-228600">
                <a:tabLst>
                  <a:tab pos="3651250" algn="ctr"/>
                  <a:tab pos="7143750" algn="r"/>
                </a:tabLst>
                <a:defRPr>
                  <a:solidFill>
                    <a:schemeClr val="tx1"/>
                  </a:solidFill>
                  <a:latin typeface="Tahoma" pitchFamily="34" charset="0"/>
                </a:defRPr>
              </a:lvl4pPr>
              <a:lvl5pPr marL="2057400" indent="-228600">
                <a:tabLst>
                  <a:tab pos="3651250" algn="ctr"/>
                  <a:tab pos="7143750" algn="r"/>
                </a:tabLst>
                <a:defRPr>
                  <a:solidFill>
                    <a:schemeClr val="tx1"/>
                  </a:solidFill>
                  <a:latin typeface="Tahoma" pitchFamily="34" charset="0"/>
                </a:defRPr>
              </a:lvl5pPr>
              <a:lvl6pPr marL="2514600" indent="-228600" eaLnBrk="0" fontAlgn="base" hangingPunct="0">
                <a:spcBef>
                  <a:spcPct val="0"/>
                </a:spcBef>
                <a:spcAft>
                  <a:spcPct val="0"/>
                </a:spcAft>
                <a:tabLst>
                  <a:tab pos="3651250" algn="ctr"/>
                  <a:tab pos="7143750" algn="r"/>
                </a:tabLst>
                <a:defRPr>
                  <a:solidFill>
                    <a:schemeClr val="tx1"/>
                  </a:solidFill>
                  <a:latin typeface="Tahoma" pitchFamily="34" charset="0"/>
                </a:defRPr>
              </a:lvl6pPr>
              <a:lvl7pPr marL="2971800" indent="-228600" eaLnBrk="0" fontAlgn="base" hangingPunct="0">
                <a:spcBef>
                  <a:spcPct val="0"/>
                </a:spcBef>
                <a:spcAft>
                  <a:spcPct val="0"/>
                </a:spcAft>
                <a:tabLst>
                  <a:tab pos="3651250" algn="ctr"/>
                  <a:tab pos="7143750" algn="r"/>
                </a:tabLst>
                <a:defRPr>
                  <a:solidFill>
                    <a:schemeClr val="tx1"/>
                  </a:solidFill>
                  <a:latin typeface="Tahoma" pitchFamily="34" charset="0"/>
                </a:defRPr>
              </a:lvl7pPr>
              <a:lvl8pPr marL="3429000" indent="-228600" eaLnBrk="0" fontAlgn="base" hangingPunct="0">
                <a:spcBef>
                  <a:spcPct val="0"/>
                </a:spcBef>
                <a:spcAft>
                  <a:spcPct val="0"/>
                </a:spcAft>
                <a:tabLst>
                  <a:tab pos="3651250" algn="ctr"/>
                  <a:tab pos="7143750" algn="r"/>
                </a:tabLst>
                <a:defRPr>
                  <a:solidFill>
                    <a:schemeClr val="tx1"/>
                  </a:solidFill>
                  <a:latin typeface="Tahoma" pitchFamily="34" charset="0"/>
                </a:defRPr>
              </a:lvl8pPr>
              <a:lvl9pPr marL="3886200" indent="-228600" eaLnBrk="0" fontAlgn="base" hangingPunct="0">
                <a:spcBef>
                  <a:spcPct val="0"/>
                </a:spcBef>
                <a:spcAft>
                  <a:spcPct val="0"/>
                </a:spcAft>
                <a:tabLst>
                  <a:tab pos="3651250" algn="ctr"/>
                  <a:tab pos="7143750" algn="r"/>
                </a:tabLst>
                <a:defRPr>
                  <a:solidFill>
                    <a:schemeClr val="tx1"/>
                  </a:solidFill>
                  <a:latin typeface="Tahoma"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tab pos="5033963" algn="ctr"/>
                  <a:tab pos="10171113" algn="r"/>
                </a:tabLst>
                <a:defRPr/>
              </a:pPr>
              <a:r>
                <a:rPr kumimoji="0" lang="en-US" sz="1600" b="1" i="0" u="none" strike="noStrike" kern="1200" cap="none" spc="0" normalizeH="0" baseline="0" noProof="0">
                  <a:ln>
                    <a:noFill/>
                  </a:ln>
                  <a:solidFill>
                    <a:prstClr val="black"/>
                  </a:solidFill>
                  <a:effectLst/>
                  <a:uLnTx/>
                  <a:uFillTx/>
                  <a:latin typeface="Calibri" panose="020F0502020204030204" pitchFamily="34" charset="0"/>
                  <a:ea typeface="+mn-ea"/>
                  <a:cs typeface="+mn-cs"/>
                </a:rPr>
                <a:t>Male	Rate per 100,000	Female</a:t>
              </a:r>
              <a:endParaRPr kumimoji="0" lang="en-US" sz="1200" b="1"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grpSp>
      <p:sp>
        <p:nvSpPr>
          <p:cNvPr id="21511" name="Notes"/>
          <p:cNvSpPr txBox="1">
            <a:spLocks noChangeArrowheads="1"/>
          </p:cNvSpPr>
          <p:nvPr/>
        </p:nvSpPr>
        <p:spPr bwMode="auto">
          <a:xfrm>
            <a:off x="1791700" y="5943600"/>
            <a:ext cx="8585200" cy="6591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tabLst>
                <a:tab pos="635000" algn="r"/>
                <a:tab pos="793750" algn="l"/>
              </a:tabLst>
              <a:defRPr>
                <a:solidFill>
                  <a:schemeClr val="tx1"/>
                </a:solidFill>
                <a:latin typeface="Tahoma" pitchFamily="34" charset="0"/>
              </a:defRPr>
            </a:lvl1pPr>
            <a:lvl2pPr marL="742950" indent="-285750">
              <a:tabLst>
                <a:tab pos="635000" algn="r"/>
                <a:tab pos="793750" algn="l"/>
              </a:tabLst>
              <a:defRPr>
                <a:solidFill>
                  <a:schemeClr val="tx1"/>
                </a:solidFill>
                <a:latin typeface="Tahoma" pitchFamily="34" charset="0"/>
              </a:defRPr>
            </a:lvl2pPr>
            <a:lvl3pPr marL="1143000" indent="-228600">
              <a:tabLst>
                <a:tab pos="635000" algn="r"/>
                <a:tab pos="793750" algn="l"/>
              </a:tabLst>
              <a:defRPr>
                <a:solidFill>
                  <a:schemeClr val="tx1"/>
                </a:solidFill>
                <a:latin typeface="Tahoma" pitchFamily="34" charset="0"/>
              </a:defRPr>
            </a:lvl3pPr>
            <a:lvl4pPr marL="1600200" indent="-228600">
              <a:tabLst>
                <a:tab pos="635000" algn="r"/>
                <a:tab pos="793750" algn="l"/>
              </a:tabLst>
              <a:defRPr>
                <a:solidFill>
                  <a:schemeClr val="tx1"/>
                </a:solidFill>
                <a:latin typeface="Tahoma" pitchFamily="34" charset="0"/>
              </a:defRPr>
            </a:lvl4pPr>
            <a:lvl5pPr marL="2057400" indent="-228600">
              <a:tabLst>
                <a:tab pos="635000" algn="r"/>
                <a:tab pos="793750" algn="l"/>
              </a:tabLst>
              <a:defRPr>
                <a:solidFill>
                  <a:schemeClr val="tx1"/>
                </a:solidFill>
                <a:latin typeface="Tahoma" pitchFamily="34" charset="0"/>
              </a:defRPr>
            </a:lvl5pPr>
            <a:lvl6pPr marL="2514600" indent="-228600" eaLnBrk="0" fontAlgn="base" hangingPunct="0">
              <a:spcBef>
                <a:spcPct val="0"/>
              </a:spcBef>
              <a:spcAft>
                <a:spcPct val="0"/>
              </a:spcAft>
              <a:tabLst>
                <a:tab pos="635000" algn="r"/>
                <a:tab pos="793750" algn="l"/>
              </a:tabLst>
              <a:defRPr>
                <a:solidFill>
                  <a:schemeClr val="tx1"/>
                </a:solidFill>
                <a:latin typeface="Tahoma" pitchFamily="34" charset="0"/>
              </a:defRPr>
            </a:lvl6pPr>
            <a:lvl7pPr marL="2971800" indent="-228600" eaLnBrk="0" fontAlgn="base" hangingPunct="0">
              <a:spcBef>
                <a:spcPct val="0"/>
              </a:spcBef>
              <a:spcAft>
                <a:spcPct val="0"/>
              </a:spcAft>
              <a:tabLst>
                <a:tab pos="635000" algn="r"/>
                <a:tab pos="793750" algn="l"/>
              </a:tabLst>
              <a:defRPr>
                <a:solidFill>
                  <a:schemeClr val="tx1"/>
                </a:solidFill>
                <a:latin typeface="Tahoma" pitchFamily="34" charset="0"/>
              </a:defRPr>
            </a:lvl7pPr>
            <a:lvl8pPr marL="3429000" indent="-228600" eaLnBrk="0" fontAlgn="base" hangingPunct="0">
              <a:spcBef>
                <a:spcPct val="0"/>
              </a:spcBef>
              <a:spcAft>
                <a:spcPct val="0"/>
              </a:spcAft>
              <a:tabLst>
                <a:tab pos="635000" algn="r"/>
                <a:tab pos="793750" algn="l"/>
              </a:tabLst>
              <a:defRPr>
                <a:solidFill>
                  <a:schemeClr val="tx1"/>
                </a:solidFill>
                <a:latin typeface="Tahoma" pitchFamily="34" charset="0"/>
              </a:defRPr>
            </a:lvl8pPr>
            <a:lvl9pPr marL="3886200" indent="-228600" eaLnBrk="0" fontAlgn="base" hangingPunct="0">
              <a:spcBef>
                <a:spcPct val="0"/>
              </a:spcBef>
              <a:spcAft>
                <a:spcPct val="0"/>
              </a:spcAft>
              <a:tabLst>
                <a:tab pos="635000" algn="r"/>
                <a:tab pos="793750" algn="l"/>
              </a:tabLst>
              <a:defRPr>
                <a:solidFill>
                  <a:schemeClr val="tx1"/>
                </a:solidFill>
                <a:latin typeface="Tahoma" pitchFamily="34" charset="0"/>
              </a:defRPr>
            </a:lvl9pPr>
          </a:lstStyle>
          <a:p>
            <a:pPr marL="0" marR="0" lvl="0" indent="0" algn="l" defTabSz="914400" rtl="0" eaLnBrk="1" fontAlgn="auto" latinLnBrk="0" hangingPunct="1">
              <a:lnSpc>
                <a:spcPct val="100000"/>
              </a:lnSpc>
              <a:spcBef>
                <a:spcPts val="0"/>
              </a:spcBef>
              <a:spcAft>
                <a:spcPts val="100"/>
              </a:spcAft>
              <a:buClrTx/>
              <a:buSzTx/>
              <a:buFontTx/>
              <a:buNone/>
              <a:tabLst>
                <a:tab pos="635000" algn="r"/>
                <a:tab pos="739775" algn="l"/>
              </a:tabLst>
              <a:defRPr/>
            </a:pPr>
            <a:r>
              <a:rPr kumimoji="0" lang="en-US" sz="1200" b="0" i="0" u="none" strike="noStrike" kern="1200" cap="none" spc="0" normalizeH="0" baseline="0" noProof="0">
                <a:ln>
                  <a:noFill/>
                </a:ln>
                <a:solidFill>
                  <a:prstClr val="black"/>
                </a:solidFill>
                <a:effectLst/>
                <a:uLnTx/>
                <a:uFillTx/>
                <a:latin typeface="Tw Cen MT"/>
                <a:ea typeface="+mn-ea"/>
                <a:cs typeface="+mn-cs"/>
              </a:rPr>
              <a:t>	Note:	Age was “Not Specified” for 0.1% of female cases and 0.1% of male cases for the given year.</a:t>
            </a:r>
          </a:p>
          <a:p>
            <a:pPr marL="739775" marR="0" lvl="0" indent="-739775" algn="l" defTabSz="914400" rtl="0" eaLnBrk="1" fontAlgn="auto" latinLnBrk="0" hangingPunct="1">
              <a:lnSpc>
                <a:spcPct val="100000"/>
              </a:lnSpc>
              <a:spcBef>
                <a:spcPts val="0"/>
              </a:spcBef>
              <a:spcAft>
                <a:spcPts val="100"/>
              </a:spcAft>
              <a:buClrTx/>
              <a:buSzTx/>
              <a:buFontTx/>
              <a:buNone/>
              <a:tabLst>
                <a:tab pos="635000" algn="r"/>
                <a:tab pos="739775" algn="l"/>
              </a:tabLst>
              <a:defRPr/>
            </a:pPr>
            <a:r>
              <a:rPr kumimoji="0" lang="en-US" sz="1200" b="0" i="0" u="none" strike="noStrike" kern="1200" cap="none" spc="0" normalizeH="0" baseline="0" noProof="0">
                <a:ln>
                  <a:noFill/>
                </a:ln>
                <a:solidFill>
                  <a:prstClr val="black"/>
                </a:solidFill>
                <a:effectLst/>
                <a:uLnTx/>
                <a:uFillTx/>
                <a:latin typeface="Tw Cen MT"/>
                <a:ea typeface="+mn-ea"/>
                <a:cs typeface="+mn-cs"/>
              </a:rPr>
              <a:t>		Screening guidelines recommend routine screening for specific populations, therefore higher rates of reported cases may in part reflect the targeted nature of screening programs.</a:t>
            </a:r>
          </a:p>
        </p:txBody>
      </p:sp>
      <p:sp>
        <p:nvSpPr>
          <p:cNvPr id="14" name="Footer">
            <a:extLst>
              <a:ext uri="{FF2B5EF4-FFF2-40B4-BE49-F238E27FC236}">
                <a16:creationId xmlns:a16="http://schemas.microsoft.com/office/drawing/2014/main" id="{0129F32C-DF32-4D0E-97D2-33B86C6FD39C}"/>
              </a:ext>
              <a:ext uri="{C183D7F6-B498-43B3-948B-1728B52AA6E4}">
                <adec:decorative xmlns:adec="http://schemas.microsoft.com/office/drawing/2017/decorative" val="1"/>
              </a:ext>
            </a:extLst>
          </p:cNvPr>
          <p:cNvSpPr txBox="1">
            <a:spLocks noGrp="1" noChangeArrowheads="1"/>
          </p:cNvSpPr>
          <p:nvPr/>
        </p:nvSpPr>
        <p:spPr bwMode="auto">
          <a:xfrm>
            <a:off x="2424702" y="6483096"/>
            <a:ext cx="1371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167BB"/>
                </a:solidFill>
                <a:effectLst/>
                <a:uLnTx/>
                <a:uFillTx/>
                <a:latin typeface="Tw Cen MT"/>
                <a:ea typeface="+mn-ea"/>
                <a:cs typeface="Calibri" panose="020F0502020204030204" pitchFamily="34" charset="0"/>
              </a:rPr>
              <a:t>(Revised 04/2022)</a:t>
            </a:r>
          </a:p>
        </p:txBody>
      </p:sp>
    </p:spTree>
    <p:extLst>
      <p:ext uri="{BB962C8B-B14F-4D97-AF65-F5344CB8AC3E}">
        <p14:creationId xmlns:p14="http://schemas.microsoft.com/office/powerpoint/2010/main" val="35317410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Title"/>
          <p:cNvSpPr>
            <a:spLocks noGrp="1" noChangeArrowheads="1"/>
          </p:cNvSpPr>
          <p:nvPr>
            <p:ph type="title"/>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ormAutofit/>
          </a:bodyPr>
          <a:lstStyle/>
          <a:p>
            <a:r>
              <a:rPr lang="en-US" sz="3200" b="0">
                <a:latin typeface="+mj-lt"/>
              </a:rPr>
              <a:t>Chlamydia, Incidence Rates for Females by Age Group (in years), California, 2011–2020</a:t>
            </a:r>
          </a:p>
        </p:txBody>
      </p:sp>
      <p:graphicFrame>
        <p:nvGraphicFramePr>
          <p:cNvPr id="2" name="Graph" descr="2011-2020 trendline graph of female chlamydia incidence rates by age group&#10;&#10;•  Ages 0-14 rates ranged from 26.7 in 2011 to 14.7 in 2020 ​&#10;&#10;•  Ages 15-19 rates ranged from 2,403.3 in 2011 to 1,693.3 in 2020​&#10;&#10;•  Ages 20-24 rates ranged from 3,393.7 in 2011 to 2,880.5 in 2020​&#10;&#10;•  Ages 25-29 rates ranged from 1,369.5 in 2011 to 1,628.1 in 2020​&#10;&#10;•  Ages 30-34 rates ranged from 576.9 in 2011 to 797.3 in 2020​&#10;&#10;•  Ages 35+ rates ranged from 72.6 in 2011 to 96.8 in 2020"/>
          <p:cNvGraphicFramePr>
            <a:graphicFrameLocks noGrp="1" noChangeAspect="1"/>
          </p:cNvGraphicFramePr>
          <p:nvPr>
            <p:ph idx="1"/>
          </p:nvPr>
        </p:nvGraphicFramePr>
        <p:xfrm>
          <a:off x="414338" y="1809115"/>
          <a:ext cx="11387137" cy="4229735"/>
        </p:xfrm>
        <a:graphic>
          <a:graphicData uri="http://schemas.openxmlformats.org/drawingml/2006/chart">
            <c:chart xmlns:c="http://schemas.openxmlformats.org/drawingml/2006/chart" xmlns:r="http://schemas.openxmlformats.org/officeDocument/2006/relationships" r:id="rId3"/>
          </a:graphicData>
        </a:graphic>
      </p:graphicFrame>
      <p:sp>
        <p:nvSpPr>
          <p:cNvPr id="5" name="Notes">
            <a:extLst>
              <a:ext uri="{FF2B5EF4-FFF2-40B4-BE49-F238E27FC236}">
                <a16:creationId xmlns:a16="http://schemas.microsoft.com/office/drawing/2014/main" id="{F1FCC13E-965C-4779-8C22-DC80A1590499}"/>
              </a:ext>
            </a:extLst>
          </p:cNvPr>
          <p:cNvSpPr txBox="1">
            <a:spLocks noChangeArrowheads="1"/>
          </p:cNvSpPr>
          <p:nvPr/>
        </p:nvSpPr>
        <p:spPr bwMode="auto">
          <a:xfrm>
            <a:off x="2514600" y="6240464"/>
            <a:ext cx="72390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635000" algn="r"/>
                <a:tab pos="793750" algn="l"/>
              </a:tabLst>
              <a:defRPr>
                <a:solidFill>
                  <a:schemeClr val="tx1"/>
                </a:solidFill>
                <a:latin typeface="Tahoma" pitchFamily="34" charset="0"/>
              </a:defRPr>
            </a:lvl1pPr>
            <a:lvl2pPr marL="742950" indent="-285750">
              <a:tabLst>
                <a:tab pos="635000" algn="r"/>
                <a:tab pos="793750" algn="l"/>
              </a:tabLst>
              <a:defRPr>
                <a:solidFill>
                  <a:schemeClr val="tx1"/>
                </a:solidFill>
                <a:latin typeface="Tahoma" pitchFamily="34" charset="0"/>
              </a:defRPr>
            </a:lvl2pPr>
            <a:lvl3pPr marL="1143000" indent="-228600">
              <a:tabLst>
                <a:tab pos="635000" algn="r"/>
                <a:tab pos="793750" algn="l"/>
              </a:tabLst>
              <a:defRPr>
                <a:solidFill>
                  <a:schemeClr val="tx1"/>
                </a:solidFill>
                <a:latin typeface="Tahoma" pitchFamily="34" charset="0"/>
              </a:defRPr>
            </a:lvl3pPr>
            <a:lvl4pPr marL="1600200" indent="-228600">
              <a:tabLst>
                <a:tab pos="635000" algn="r"/>
                <a:tab pos="793750" algn="l"/>
              </a:tabLst>
              <a:defRPr>
                <a:solidFill>
                  <a:schemeClr val="tx1"/>
                </a:solidFill>
                <a:latin typeface="Tahoma" pitchFamily="34" charset="0"/>
              </a:defRPr>
            </a:lvl4pPr>
            <a:lvl5pPr marL="2057400" indent="-228600">
              <a:tabLst>
                <a:tab pos="635000" algn="r"/>
                <a:tab pos="793750" algn="l"/>
              </a:tabLst>
              <a:defRPr>
                <a:solidFill>
                  <a:schemeClr val="tx1"/>
                </a:solidFill>
                <a:latin typeface="Tahoma" pitchFamily="34" charset="0"/>
              </a:defRPr>
            </a:lvl5pPr>
            <a:lvl6pPr marL="2514600" indent="-228600" eaLnBrk="0" fontAlgn="base" hangingPunct="0">
              <a:spcBef>
                <a:spcPct val="0"/>
              </a:spcBef>
              <a:spcAft>
                <a:spcPct val="0"/>
              </a:spcAft>
              <a:tabLst>
                <a:tab pos="635000" algn="r"/>
                <a:tab pos="793750" algn="l"/>
              </a:tabLst>
              <a:defRPr>
                <a:solidFill>
                  <a:schemeClr val="tx1"/>
                </a:solidFill>
                <a:latin typeface="Tahoma" pitchFamily="34" charset="0"/>
              </a:defRPr>
            </a:lvl6pPr>
            <a:lvl7pPr marL="2971800" indent="-228600" eaLnBrk="0" fontAlgn="base" hangingPunct="0">
              <a:spcBef>
                <a:spcPct val="0"/>
              </a:spcBef>
              <a:spcAft>
                <a:spcPct val="0"/>
              </a:spcAft>
              <a:tabLst>
                <a:tab pos="635000" algn="r"/>
                <a:tab pos="793750" algn="l"/>
              </a:tabLst>
              <a:defRPr>
                <a:solidFill>
                  <a:schemeClr val="tx1"/>
                </a:solidFill>
                <a:latin typeface="Tahoma" pitchFamily="34" charset="0"/>
              </a:defRPr>
            </a:lvl7pPr>
            <a:lvl8pPr marL="3429000" indent="-228600" eaLnBrk="0" fontAlgn="base" hangingPunct="0">
              <a:spcBef>
                <a:spcPct val="0"/>
              </a:spcBef>
              <a:spcAft>
                <a:spcPct val="0"/>
              </a:spcAft>
              <a:tabLst>
                <a:tab pos="635000" algn="r"/>
                <a:tab pos="793750" algn="l"/>
              </a:tabLst>
              <a:defRPr>
                <a:solidFill>
                  <a:schemeClr val="tx1"/>
                </a:solidFill>
                <a:latin typeface="Tahoma" pitchFamily="34" charset="0"/>
              </a:defRPr>
            </a:lvl8pPr>
            <a:lvl9pPr marL="3886200" indent="-228600" eaLnBrk="0" fontAlgn="base" hangingPunct="0">
              <a:spcBef>
                <a:spcPct val="0"/>
              </a:spcBef>
              <a:spcAft>
                <a:spcPct val="0"/>
              </a:spcAft>
              <a:tabLst>
                <a:tab pos="635000" algn="r"/>
                <a:tab pos="793750" algn="l"/>
              </a:tabLst>
              <a:defRPr>
                <a:solidFill>
                  <a:schemeClr val="tx1"/>
                </a:solidFill>
                <a:latin typeface="Tahoma"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tab pos="635000" algn="r"/>
                <a:tab pos="739775" algn="l"/>
              </a:tabLst>
              <a:defRPr/>
            </a:pPr>
            <a:r>
              <a:rPr kumimoji="0" lang="en-US" sz="1200" b="0" i="0" u="none" strike="noStrike" kern="1200" cap="none" spc="0" normalizeH="0" baseline="0" noProof="0">
                <a:ln>
                  <a:noFill/>
                </a:ln>
                <a:solidFill>
                  <a:prstClr val="black"/>
                </a:solidFill>
                <a:effectLst/>
                <a:uLnTx/>
                <a:uFillTx/>
                <a:latin typeface="Tw Cen MT"/>
                <a:ea typeface="+mn-ea"/>
                <a:cs typeface="+mn-cs"/>
              </a:rPr>
              <a:t>	Note:	Age “Not Specified” ranged from 0.1% to 0.4% of cases for females in any given year.</a:t>
            </a:r>
          </a:p>
        </p:txBody>
      </p:sp>
      <p:sp>
        <p:nvSpPr>
          <p:cNvPr id="7" name="Footer">
            <a:extLst>
              <a:ext uri="{FF2B5EF4-FFF2-40B4-BE49-F238E27FC236}">
                <a16:creationId xmlns:a16="http://schemas.microsoft.com/office/drawing/2014/main" id="{0419BBA9-9451-40C7-ABCF-7E81F1431219}"/>
              </a:ext>
              <a:ext uri="{C183D7F6-B498-43B3-948B-1728B52AA6E4}">
                <adec:decorative xmlns:adec="http://schemas.microsoft.com/office/drawing/2017/decorative" val="1"/>
              </a:ext>
            </a:extLst>
          </p:cNvPr>
          <p:cNvSpPr txBox="1">
            <a:spLocks noGrp="1" noChangeArrowheads="1"/>
          </p:cNvSpPr>
          <p:nvPr/>
        </p:nvSpPr>
        <p:spPr bwMode="auto">
          <a:xfrm>
            <a:off x="2424702" y="6483096"/>
            <a:ext cx="1371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167BB"/>
                </a:solidFill>
                <a:effectLst/>
                <a:uLnTx/>
                <a:uFillTx/>
                <a:latin typeface="Tw Cen MT"/>
                <a:ea typeface="+mn-ea"/>
                <a:cs typeface="Calibri" panose="020F0502020204030204" pitchFamily="34" charset="0"/>
              </a:rPr>
              <a:t>(Revised 04/2022)</a:t>
            </a:r>
          </a:p>
        </p:txBody>
      </p:sp>
    </p:spTree>
    <p:extLst>
      <p:ext uri="{BB962C8B-B14F-4D97-AF65-F5344CB8AC3E}">
        <p14:creationId xmlns:p14="http://schemas.microsoft.com/office/powerpoint/2010/main" val="407218379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Title"/>
          <p:cNvSpPr>
            <a:spLocks noGrp="1" noChangeArrowheads="1"/>
          </p:cNvSpPr>
          <p:nvPr>
            <p:ph type="title"/>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ormAutofit/>
          </a:bodyPr>
          <a:lstStyle/>
          <a:p>
            <a:r>
              <a:rPr lang="en-US" sz="3200" b="0">
                <a:latin typeface="+mj-lt"/>
              </a:rPr>
              <a:t>Chlamydia, Incidence Rates for Males by Age Group (in years), California, 2011–2020</a:t>
            </a:r>
          </a:p>
        </p:txBody>
      </p:sp>
      <p:graphicFrame>
        <p:nvGraphicFramePr>
          <p:cNvPr id="2" name="Graph" descr="2011-2020 trendline graph of male chlamydia incidence rates by age group&#10;&#10;•  Ages 0-14 rates ranged from 4.4 in 2011 to 3.0 in 2020​&#10;&#10;•  Ages 15-19 rates ranged from 573.8 in 2011 to 480.4 in 2020​&#10;&#10;•  Ages 20-24 rates ranged from 1,224.8 in 2011 to 1,216.0 in 2020​&#10;&#10;•  Ages 25-29 rates ranged from 752.3 in 2011 to 1,106.7 in 2020​&#10;&#10;•  Ages 30-34 rates ranged from 412.6 in 2011 to 801.3 in 2020​&#10;&#10;•  Ages 35+ rates ranged from 89.5 in 2011 to 153.5 in 2020"/>
          <p:cNvGraphicFramePr>
            <a:graphicFrameLocks noGrp="1" noChangeAspect="1"/>
          </p:cNvGraphicFramePr>
          <p:nvPr>
            <p:ph idx="1"/>
          </p:nvPr>
        </p:nvGraphicFramePr>
        <p:xfrm>
          <a:off x="414338" y="1809115"/>
          <a:ext cx="11387137" cy="4229735"/>
        </p:xfrm>
        <a:graphic>
          <a:graphicData uri="http://schemas.openxmlformats.org/drawingml/2006/chart">
            <c:chart xmlns:c="http://schemas.openxmlformats.org/drawingml/2006/chart" xmlns:r="http://schemas.openxmlformats.org/officeDocument/2006/relationships" r:id="rId3"/>
          </a:graphicData>
        </a:graphic>
      </p:graphicFrame>
      <p:sp>
        <p:nvSpPr>
          <p:cNvPr id="5" name="Notes">
            <a:extLst>
              <a:ext uri="{FF2B5EF4-FFF2-40B4-BE49-F238E27FC236}">
                <a16:creationId xmlns:a16="http://schemas.microsoft.com/office/drawing/2014/main" id="{F1FCC13E-965C-4779-8C22-DC80A1590499}"/>
              </a:ext>
            </a:extLst>
          </p:cNvPr>
          <p:cNvSpPr txBox="1">
            <a:spLocks noChangeArrowheads="1"/>
          </p:cNvSpPr>
          <p:nvPr/>
        </p:nvSpPr>
        <p:spPr bwMode="auto">
          <a:xfrm>
            <a:off x="2514600" y="6240464"/>
            <a:ext cx="72390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635000" algn="r"/>
                <a:tab pos="793750" algn="l"/>
              </a:tabLst>
              <a:defRPr>
                <a:solidFill>
                  <a:schemeClr val="tx1"/>
                </a:solidFill>
                <a:latin typeface="Tahoma" pitchFamily="34" charset="0"/>
              </a:defRPr>
            </a:lvl1pPr>
            <a:lvl2pPr marL="742950" indent="-285750">
              <a:tabLst>
                <a:tab pos="635000" algn="r"/>
                <a:tab pos="793750" algn="l"/>
              </a:tabLst>
              <a:defRPr>
                <a:solidFill>
                  <a:schemeClr val="tx1"/>
                </a:solidFill>
                <a:latin typeface="Tahoma" pitchFamily="34" charset="0"/>
              </a:defRPr>
            </a:lvl2pPr>
            <a:lvl3pPr marL="1143000" indent="-228600">
              <a:tabLst>
                <a:tab pos="635000" algn="r"/>
                <a:tab pos="793750" algn="l"/>
              </a:tabLst>
              <a:defRPr>
                <a:solidFill>
                  <a:schemeClr val="tx1"/>
                </a:solidFill>
                <a:latin typeface="Tahoma" pitchFamily="34" charset="0"/>
              </a:defRPr>
            </a:lvl3pPr>
            <a:lvl4pPr marL="1600200" indent="-228600">
              <a:tabLst>
                <a:tab pos="635000" algn="r"/>
                <a:tab pos="793750" algn="l"/>
              </a:tabLst>
              <a:defRPr>
                <a:solidFill>
                  <a:schemeClr val="tx1"/>
                </a:solidFill>
                <a:latin typeface="Tahoma" pitchFamily="34" charset="0"/>
              </a:defRPr>
            </a:lvl4pPr>
            <a:lvl5pPr marL="2057400" indent="-228600">
              <a:tabLst>
                <a:tab pos="635000" algn="r"/>
                <a:tab pos="793750" algn="l"/>
              </a:tabLst>
              <a:defRPr>
                <a:solidFill>
                  <a:schemeClr val="tx1"/>
                </a:solidFill>
                <a:latin typeface="Tahoma" pitchFamily="34" charset="0"/>
              </a:defRPr>
            </a:lvl5pPr>
            <a:lvl6pPr marL="2514600" indent="-228600" eaLnBrk="0" fontAlgn="base" hangingPunct="0">
              <a:spcBef>
                <a:spcPct val="0"/>
              </a:spcBef>
              <a:spcAft>
                <a:spcPct val="0"/>
              </a:spcAft>
              <a:tabLst>
                <a:tab pos="635000" algn="r"/>
                <a:tab pos="793750" algn="l"/>
              </a:tabLst>
              <a:defRPr>
                <a:solidFill>
                  <a:schemeClr val="tx1"/>
                </a:solidFill>
                <a:latin typeface="Tahoma" pitchFamily="34" charset="0"/>
              </a:defRPr>
            </a:lvl6pPr>
            <a:lvl7pPr marL="2971800" indent="-228600" eaLnBrk="0" fontAlgn="base" hangingPunct="0">
              <a:spcBef>
                <a:spcPct val="0"/>
              </a:spcBef>
              <a:spcAft>
                <a:spcPct val="0"/>
              </a:spcAft>
              <a:tabLst>
                <a:tab pos="635000" algn="r"/>
                <a:tab pos="793750" algn="l"/>
              </a:tabLst>
              <a:defRPr>
                <a:solidFill>
                  <a:schemeClr val="tx1"/>
                </a:solidFill>
                <a:latin typeface="Tahoma" pitchFamily="34" charset="0"/>
              </a:defRPr>
            </a:lvl7pPr>
            <a:lvl8pPr marL="3429000" indent="-228600" eaLnBrk="0" fontAlgn="base" hangingPunct="0">
              <a:spcBef>
                <a:spcPct val="0"/>
              </a:spcBef>
              <a:spcAft>
                <a:spcPct val="0"/>
              </a:spcAft>
              <a:tabLst>
                <a:tab pos="635000" algn="r"/>
                <a:tab pos="793750" algn="l"/>
              </a:tabLst>
              <a:defRPr>
                <a:solidFill>
                  <a:schemeClr val="tx1"/>
                </a:solidFill>
                <a:latin typeface="Tahoma" pitchFamily="34" charset="0"/>
              </a:defRPr>
            </a:lvl8pPr>
            <a:lvl9pPr marL="3886200" indent="-228600" eaLnBrk="0" fontAlgn="base" hangingPunct="0">
              <a:spcBef>
                <a:spcPct val="0"/>
              </a:spcBef>
              <a:spcAft>
                <a:spcPct val="0"/>
              </a:spcAft>
              <a:tabLst>
                <a:tab pos="635000" algn="r"/>
                <a:tab pos="793750" algn="l"/>
              </a:tabLst>
              <a:defRPr>
                <a:solidFill>
                  <a:schemeClr val="tx1"/>
                </a:solidFill>
                <a:latin typeface="Tahoma"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tab pos="635000" algn="r"/>
                <a:tab pos="739775" algn="l"/>
              </a:tabLst>
              <a:defRPr/>
            </a:pPr>
            <a:r>
              <a:rPr kumimoji="0" lang="en-US" sz="1200" b="0" i="0" u="none" strike="noStrike" kern="1200" cap="none" spc="0" normalizeH="0" baseline="0" noProof="0">
                <a:ln>
                  <a:noFill/>
                </a:ln>
                <a:solidFill>
                  <a:prstClr val="black"/>
                </a:solidFill>
                <a:effectLst/>
                <a:uLnTx/>
                <a:uFillTx/>
                <a:latin typeface="Tw Cen MT"/>
                <a:ea typeface="+mn-ea"/>
                <a:cs typeface="+mn-cs"/>
              </a:rPr>
              <a:t>	Note:	Age “Not Specified” ranged from 0.1% to 0.5% of cases for males in any given year.</a:t>
            </a:r>
          </a:p>
        </p:txBody>
      </p:sp>
      <p:sp>
        <p:nvSpPr>
          <p:cNvPr id="7" name="Footer">
            <a:extLst>
              <a:ext uri="{FF2B5EF4-FFF2-40B4-BE49-F238E27FC236}">
                <a16:creationId xmlns:a16="http://schemas.microsoft.com/office/drawing/2014/main" id="{EA699977-5C29-4291-B7DF-700C37A0321E}"/>
              </a:ext>
              <a:ext uri="{C183D7F6-B498-43B3-948B-1728B52AA6E4}">
                <adec:decorative xmlns:adec="http://schemas.microsoft.com/office/drawing/2017/decorative" val="1"/>
              </a:ext>
            </a:extLst>
          </p:cNvPr>
          <p:cNvSpPr txBox="1">
            <a:spLocks noGrp="1" noChangeArrowheads="1"/>
          </p:cNvSpPr>
          <p:nvPr/>
        </p:nvSpPr>
        <p:spPr bwMode="auto">
          <a:xfrm>
            <a:off x="2424702" y="6483096"/>
            <a:ext cx="1371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167BB"/>
                </a:solidFill>
                <a:effectLst/>
                <a:uLnTx/>
                <a:uFillTx/>
                <a:latin typeface="Tw Cen MT"/>
                <a:ea typeface="+mn-ea"/>
                <a:cs typeface="Calibri" panose="020F0502020204030204" pitchFamily="34" charset="0"/>
              </a:rPr>
              <a:t>(Revised 04/2022)</a:t>
            </a:r>
          </a:p>
        </p:txBody>
      </p:sp>
    </p:spTree>
    <p:extLst>
      <p:ext uri="{BB962C8B-B14F-4D97-AF65-F5344CB8AC3E}">
        <p14:creationId xmlns:p14="http://schemas.microsoft.com/office/powerpoint/2010/main" val="13841209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7FDDEA-C90D-48FC-B647-4841BD8D38D7}"/>
              </a:ext>
            </a:extLst>
          </p:cNvPr>
          <p:cNvSpPr>
            <a:spLocks noGrp="1"/>
          </p:cNvSpPr>
          <p:nvPr>
            <p:ph type="title"/>
          </p:nvPr>
        </p:nvSpPr>
        <p:spPr/>
        <p:txBody>
          <a:bodyPr>
            <a:normAutofit/>
          </a:bodyPr>
          <a:lstStyle/>
          <a:p>
            <a:r>
              <a:rPr lang="en-US" sz="3200" b="0">
                <a:latin typeface="+mj-lt"/>
              </a:rPr>
              <a:t>Chlamydia, Incidence Rates by Race/Ethnicity and Gender, </a:t>
            </a:r>
            <a:br>
              <a:rPr lang="en-US" sz="3200" b="0">
                <a:latin typeface="+mj-lt"/>
              </a:rPr>
            </a:br>
            <a:r>
              <a:rPr lang="en-US" sz="3200" b="0">
                <a:latin typeface="+mj-lt"/>
              </a:rPr>
              <a:t>California, 2020</a:t>
            </a:r>
          </a:p>
        </p:txBody>
      </p:sp>
      <p:grpSp>
        <p:nvGrpSpPr>
          <p:cNvPr id="14" name="Group 13" descr="Graph of chlamydia incidence rates per 100,000 population by race/ethnicity and gender&#10;•  American Indian/Alaska Native female rate 208.5, male rate 154.0&#10;•  Asian/Pacific Islander female rate 73.4, male rate 78.0&#10;•  Black female rate 674.9, male rate 570.9&#10;•  Hispanic female rate 233.4, male rate 140.1&#10;•  White female rate 137.5, male rate 127.0&#10;">
            <a:extLst>
              <a:ext uri="{FF2B5EF4-FFF2-40B4-BE49-F238E27FC236}">
                <a16:creationId xmlns:a16="http://schemas.microsoft.com/office/drawing/2014/main" id="{97A68463-10C4-41D7-94B8-9DD400EEAF5B}"/>
              </a:ext>
            </a:extLst>
          </p:cNvPr>
          <p:cNvGrpSpPr/>
          <p:nvPr/>
        </p:nvGrpSpPr>
        <p:grpSpPr>
          <a:xfrm>
            <a:off x="651380" y="1495300"/>
            <a:ext cx="10987119" cy="4097758"/>
            <a:chOff x="651380" y="1495300"/>
            <a:chExt cx="10987119" cy="4097758"/>
          </a:xfrm>
        </p:grpSpPr>
        <p:graphicFrame>
          <p:nvGraphicFramePr>
            <p:cNvPr id="4" name="Graph Males">
              <a:extLst>
                <a:ext uri="{FF2B5EF4-FFF2-40B4-BE49-F238E27FC236}">
                  <a16:creationId xmlns:a16="http://schemas.microsoft.com/office/drawing/2014/main" id="{799C2AFE-9F83-4D22-94E2-19A45621E046}"/>
                </a:ext>
              </a:extLst>
            </p:cNvPr>
            <p:cNvGraphicFramePr>
              <a:graphicFrameLocks/>
            </p:cNvGraphicFramePr>
            <p:nvPr/>
          </p:nvGraphicFramePr>
          <p:xfrm>
            <a:off x="651380" y="1767691"/>
            <a:ext cx="5495544" cy="382219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Graph Females">
              <a:extLst>
                <a:ext uri="{FF2B5EF4-FFF2-40B4-BE49-F238E27FC236}">
                  <a16:creationId xmlns:a16="http://schemas.microsoft.com/office/drawing/2014/main" id="{FBA1A03B-453D-41DD-98D5-E5CEDF0C9F3A}"/>
                </a:ext>
              </a:extLst>
            </p:cNvPr>
            <p:cNvGraphicFramePr>
              <a:graphicFrameLocks/>
            </p:cNvGraphicFramePr>
            <p:nvPr/>
          </p:nvGraphicFramePr>
          <p:xfrm>
            <a:off x="5694899" y="1770866"/>
            <a:ext cx="5943600" cy="3822192"/>
          </p:xfrm>
          <a:graphic>
            <a:graphicData uri="http://schemas.openxmlformats.org/drawingml/2006/chart">
              <c:chart xmlns:c="http://schemas.openxmlformats.org/drawingml/2006/chart" xmlns:r="http://schemas.openxmlformats.org/officeDocument/2006/relationships" r:id="rId4"/>
            </a:graphicData>
          </a:graphic>
        </p:graphicFrame>
        <p:grpSp>
          <p:nvGrpSpPr>
            <p:cNvPr id="9" name="Image Male">
              <a:extLst>
                <a:ext uri="{FF2B5EF4-FFF2-40B4-BE49-F238E27FC236}">
                  <a16:creationId xmlns:a16="http://schemas.microsoft.com/office/drawing/2014/main" id="{9ABDC61E-4A1E-498B-8D99-F3A092B39B70}"/>
                </a:ext>
              </a:extLst>
            </p:cNvPr>
            <p:cNvGrpSpPr>
              <a:grpSpLocks noChangeAspect="1"/>
            </p:cNvGrpSpPr>
            <p:nvPr/>
          </p:nvGrpSpPr>
          <p:grpSpPr bwMode="auto">
            <a:xfrm>
              <a:off x="1490472" y="4361688"/>
              <a:ext cx="466725" cy="933450"/>
              <a:chOff x="451" y="2987"/>
              <a:chExt cx="268" cy="536"/>
            </a:xfrm>
            <a:solidFill>
              <a:srgbClr val="C44A07"/>
            </a:solidFill>
          </p:grpSpPr>
          <p:sp>
            <p:nvSpPr>
              <p:cNvPr id="10" name="Freeform 1">
                <a:extLst>
                  <a:ext uri="{FF2B5EF4-FFF2-40B4-BE49-F238E27FC236}">
                    <a16:creationId xmlns:a16="http://schemas.microsoft.com/office/drawing/2014/main" id="{5D2FF25F-C35C-410A-BF61-8E04D6938F5B}"/>
                  </a:ext>
                </a:extLst>
              </p:cNvPr>
              <p:cNvSpPr>
                <a:spLocks noChangeAspect="1"/>
              </p:cNvSpPr>
              <p:nvPr/>
            </p:nvSpPr>
            <p:spPr bwMode="auto">
              <a:xfrm>
                <a:off x="451" y="3086"/>
                <a:ext cx="268" cy="437"/>
              </a:xfrm>
              <a:custGeom>
                <a:avLst/>
                <a:gdLst>
                  <a:gd name="T0" fmla="*/ 0 w 805"/>
                  <a:gd name="T1" fmla="*/ 0 h 1309"/>
                  <a:gd name="T2" fmla="*/ 0 w 805"/>
                  <a:gd name="T3" fmla="*/ 0 h 1309"/>
                  <a:gd name="T4" fmla="*/ 0 w 805"/>
                  <a:gd name="T5" fmla="*/ 0 h 1309"/>
                  <a:gd name="T6" fmla="*/ 0 w 805"/>
                  <a:gd name="T7" fmla="*/ 0 h 1309"/>
                  <a:gd name="T8" fmla="*/ 0 w 805"/>
                  <a:gd name="T9" fmla="*/ 0 h 1309"/>
                  <a:gd name="T10" fmla="*/ 0 w 805"/>
                  <a:gd name="T11" fmla="*/ 0 h 1309"/>
                  <a:gd name="T12" fmla="*/ 0 w 805"/>
                  <a:gd name="T13" fmla="*/ 0 h 1309"/>
                  <a:gd name="T14" fmla="*/ 0 w 805"/>
                  <a:gd name="T15" fmla="*/ 0 h 1309"/>
                  <a:gd name="T16" fmla="*/ 0 w 805"/>
                  <a:gd name="T17" fmla="*/ 0 h 1309"/>
                  <a:gd name="T18" fmla="*/ 0 w 805"/>
                  <a:gd name="T19" fmla="*/ 0 h 1309"/>
                  <a:gd name="T20" fmla="*/ 0 w 805"/>
                  <a:gd name="T21" fmla="*/ 0 h 1309"/>
                  <a:gd name="T22" fmla="*/ 0 w 805"/>
                  <a:gd name="T23" fmla="*/ 0 h 1309"/>
                  <a:gd name="T24" fmla="*/ 0 w 805"/>
                  <a:gd name="T25" fmla="*/ 0 h 1309"/>
                  <a:gd name="T26" fmla="*/ 0 w 805"/>
                  <a:gd name="T27" fmla="*/ 0 h 1309"/>
                  <a:gd name="T28" fmla="*/ 0 w 805"/>
                  <a:gd name="T29" fmla="*/ 0 h 1309"/>
                  <a:gd name="T30" fmla="*/ 0 w 805"/>
                  <a:gd name="T31" fmla="*/ 0 h 1309"/>
                  <a:gd name="T32" fmla="*/ 0 w 805"/>
                  <a:gd name="T33" fmla="*/ 0 h 1309"/>
                  <a:gd name="T34" fmla="*/ 0 w 805"/>
                  <a:gd name="T35" fmla="*/ 0 h 1309"/>
                  <a:gd name="T36" fmla="*/ 0 w 805"/>
                  <a:gd name="T37" fmla="*/ 0 h 1309"/>
                  <a:gd name="T38" fmla="*/ 0 w 805"/>
                  <a:gd name="T39" fmla="*/ 0 h 1309"/>
                  <a:gd name="T40" fmla="*/ 0 w 805"/>
                  <a:gd name="T41" fmla="*/ 0 h 1309"/>
                  <a:gd name="T42" fmla="*/ 0 w 805"/>
                  <a:gd name="T43" fmla="*/ 0 h 1309"/>
                  <a:gd name="T44" fmla="*/ 0 w 805"/>
                  <a:gd name="T45" fmla="*/ 0 h 1309"/>
                  <a:gd name="T46" fmla="*/ 0 w 805"/>
                  <a:gd name="T47" fmla="*/ 0 h 1309"/>
                  <a:gd name="T48" fmla="*/ 0 w 805"/>
                  <a:gd name="T49" fmla="*/ 0 h 1309"/>
                  <a:gd name="T50" fmla="*/ 0 w 805"/>
                  <a:gd name="T51" fmla="*/ 0 h 1309"/>
                  <a:gd name="T52" fmla="*/ 0 w 805"/>
                  <a:gd name="T53" fmla="*/ 0 h 1309"/>
                  <a:gd name="T54" fmla="*/ 0 w 805"/>
                  <a:gd name="T55" fmla="*/ 0 h 1309"/>
                  <a:gd name="T56" fmla="*/ 0 w 805"/>
                  <a:gd name="T57" fmla="*/ 0 h 1309"/>
                  <a:gd name="T58" fmla="*/ 0 w 805"/>
                  <a:gd name="T59" fmla="*/ 0 h 1309"/>
                  <a:gd name="T60" fmla="*/ 0 w 805"/>
                  <a:gd name="T61" fmla="*/ 0 h 1309"/>
                  <a:gd name="T62" fmla="*/ 0 w 805"/>
                  <a:gd name="T63" fmla="*/ 0 h 1309"/>
                  <a:gd name="T64" fmla="*/ 0 w 805"/>
                  <a:gd name="T65" fmla="*/ 0 h 1309"/>
                  <a:gd name="T66" fmla="*/ 0 w 805"/>
                  <a:gd name="T67" fmla="*/ 0 h 1309"/>
                  <a:gd name="T68" fmla="*/ 0 w 805"/>
                  <a:gd name="T69" fmla="*/ 0 h 1309"/>
                  <a:gd name="T70" fmla="*/ 0 w 805"/>
                  <a:gd name="T71" fmla="*/ 0 h 1309"/>
                  <a:gd name="T72" fmla="*/ 0 w 805"/>
                  <a:gd name="T73" fmla="*/ 0 h 1309"/>
                  <a:gd name="T74" fmla="*/ 0 w 805"/>
                  <a:gd name="T75" fmla="*/ 0 h 1309"/>
                  <a:gd name="T76" fmla="*/ 0 w 805"/>
                  <a:gd name="T77" fmla="*/ 0 h 1309"/>
                  <a:gd name="T78" fmla="*/ 0 w 805"/>
                  <a:gd name="T79" fmla="*/ 0 h 1309"/>
                  <a:gd name="T80" fmla="*/ 0 w 805"/>
                  <a:gd name="T81" fmla="*/ 0 h 1309"/>
                  <a:gd name="T82" fmla="*/ 0 w 805"/>
                  <a:gd name="T83" fmla="*/ 0 h 1309"/>
                  <a:gd name="T84" fmla="*/ 0 w 805"/>
                  <a:gd name="T85" fmla="*/ 0 h 1309"/>
                  <a:gd name="T86" fmla="*/ 0 w 805"/>
                  <a:gd name="T87" fmla="*/ 0 h 1309"/>
                  <a:gd name="T88" fmla="*/ 0 w 805"/>
                  <a:gd name="T89" fmla="*/ 0 h 1309"/>
                  <a:gd name="T90" fmla="*/ 0 w 805"/>
                  <a:gd name="T91" fmla="*/ 0 h 1309"/>
                  <a:gd name="T92" fmla="*/ 0 w 805"/>
                  <a:gd name="T93" fmla="*/ 0 h 1309"/>
                  <a:gd name="T94" fmla="*/ 0 w 805"/>
                  <a:gd name="T95" fmla="*/ 0 h 1309"/>
                  <a:gd name="T96" fmla="*/ 0 w 805"/>
                  <a:gd name="T97" fmla="*/ 0 h 1309"/>
                  <a:gd name="T98" fmla="*/ 0 w 805"/>
                  <a:gd name="T99" fmla="*/ 0 h 1309"/>
                  <a:gd name="T100" fmla="*/ 0 w 805"/>
                  <a:gd name="T101" fmla="*/ 0 h 1309"/>
                  <a:gd name="T102" fmla="*/ 0 w 805"/>
                  <a:gd name="T103" fmla="*/ 0 h 1309"/>
                  <a:gd name="T104" fmla="*/ 0 w 805"/>
                  <a:gd name="T105" fmla="*/ 0 h 1309"/>
                  <a:gd name="T106" fmla="*/ 0 w 805"/>
                  <a:gd name="T107" fmla="*/ 0 h 1309"/>
                  <a:gd name="T108" fmla="*/ 0 w 805"/>
                  <a:gd name="T109" fmla="*/ 0 h 1309"/>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805" h="1309">
                    <a:moveTo>
                      <a:pt x="613" y="0"/>
                    </a:moveTo>
                    <a:lnTo>
                      <a:pt x="627" y="3"/>
                    </a:lnTo>
                    <a:lnTo>
                      <a:pt x="640" y="7"/>
                    </a:lnTo>
                    <a:lnTo>
                      <a:pt x="649" y="13"/>
                    </a:lnTo>
                    <a:lnTo>
                      <a:pt x="663" y="25"/>
                    </a:lnTo>
                    <a:lnTo>
                      <a:pt x="669" y="32"/>
                    </a:lnTo>
                    <a:lnTo>
                      <a:pt x="675" y="38"/>
                    </a:lnTo>
                    <a:lnTo>
                      <a:pt x="678" y="42"/>
                    </a:lnTo>
                    <a:lnTo>
                      <a:pt x="682" y="49"/>
                    </a:lnTo>
                    <a:lnTo>
                      <a:pt x="688" y="62"/>
                    </a:lnTo>
                    <a:lnTo>
                      <a:pt x="805" y="540"/>
                    </a:lnTo>
                    <a:lnTo>
                      <a:pt x="805" y="543"/>
                    </a:lnTo>
                    <a:lnTo>
                      <a:pt x="803" y="549"/>
                    </a:lnTo>
                    <a:lnTo>
                      <a:pt x="802" y="553"/>
                    </a:lnTo>
                    <a:lnTo>
                      <a:pt x="801" y="556"/>
                    </a:lnTo>
                    <a:lnTo>
                      <a:pt x="799" y="560"/>
                    </a:lnTo>
                    <a:lnTo>
                      <a:pt x="796" y="564"/>
                    </a:lnTo>
                    <a:lnTo>
                      <a:pt x="793" y="567"/>
                    </a:lnTo>
                    <a:lnTo>
                      <a:pt x="790" y="572"/>
                    </a:lnTo>
                    <a:lnTo>
                      <a:pt x="788" y="574"/>
                    </a:lnTo>
                    <a:lnTo>
                      <a:pt x="783" y="577"/>
                    </a:lnTo>
                    <a:lnTo>
                      <a:pt x="779" y="579"/>
                    </a:lnTo>
                    <a:lnTo>
                      <a:pt x="775" y="582"/>
                    </a:lnTo>
                    <a:lnTo>
                      <a:pt x="770" y="583"/>
                    </a:lnTo>
                    <a:lnTo>
                      <a:pt x="766" y="585"/>
                    </a:lnTo>
                    <a:lnTo>
                      <a:pt x="760" y="586"/>
                    </a:lnTo>
                    <a:lnTo>
                      <a:pt x="756" y="587"/>
                    </a:lnTo>
                    <a:lnTo>
                      <a:pt x="750" y="587"/>
                    </a:lnTo>
                    <a:lnTo>
                      <a:pt x="746" y="587"/>
                    </a:lnTo>
                    <a:lnTo>
                      <a:pt x="741" y="587"/>
                    </a:lnTo>
                    <a:lnTo>
                      <a:pt x="736" y="587"/>
                    </a:lnTo>
                    <a:lnTo>
                      <a:pt x="730" y="586"/>
                    </a:lnTo>
                    <a:lnTo>
                      <a:pt x="725" y="585"/>
                    </a:lnTo>
                    <a:lnTo>
                      <a:pt x="721" y="583"/>
                    </a:lnTo>
                    <a:lnTo>
                      <a:pt x="717" y="582"/>
                    </a:lnTo>
                    <a:lnTo>
                      <a:pt x="712" y="579"/>
                    </a:lnTo>
                    <a:lnTo>
                      <a:pt x="708" y="577"/>
                    </a:lnTo>
                    <a:lnTo>
                      <a:pt x="704" y="574"/>
                    </a:lnTo>
                    <a:lnTo>
                      <a:pt x="701" y="572"/>
                    </a:lnTo>
                    <a:lnTo>
                      <a:pt x="698" y="567"/>
                    </a:lnTo>
                    <a:lnTo>
                      <a:pt x="695" y="564"/>
                    </a:lnTo>
                    <a:lnTo>
                      <a:pt x="692" y="560"/>
                    </a:lnTo>
                    <a:lnTo>
                      <a:pt x="692" y="556"/>
                    </a:lnTo>
                    <a:lnTo>
                      <a:pt x="691" y="553"/>
                    </a:lnTo>
                    <a:lnTo>
                      <a:pt x="686" y="540"/>
                    </a:lnTo>
                    <a:lnTo>
                      <a:pt x="594" y="202"/>
                    </a:lnTo>
                    <a:lnTo>
                      <a:pt x="594" y="1251"/>
                    </a:lnTo>
                    <a:lnTo>
                      <a:pt x="594" y="1257"/>
                    </a:lnTo>
                    <a:lnTo>
                      <a:pt x="593" y="1261"/>
                    </a:lnTo>
                    <a:lnTo>
                      <a:pt x="590" y="1267"/>
                    </a:lnTo>
                    <a:lnTo>
                      <a:pt x="587" y="1273"/>
                    </a:lnTo>
                    <a:lnTo>
                      <a:pt x="582" y="1277"/>
                    </a:lnTo>
                    <a:lnTo>
                      <a:pt x="580" y="1281"/>
                    </a:lnTo>
                    <a:lnTo>
                      <a:pt x="575" y="1286"/>
                    </a:lnTo>
                    <a:lnTo>
                      <a:pt x="571" y="1290"/>
                    </a:lnTo>
                    <a:lnTo>
                      <a:pt x="567" y="1294"/>
                    </a:lnTo>
                    <a:lnTo>
                      <a:pt x="561" y="1297"/>
                    </a:lnTo>
                    <a:lnTo>
                      <a:pt x="555" y="1300"/>
                    </a:lnTo>
                    <a:lnTo>
                      <a:pt x="549" y="1303"/>
                    </a:lnTo>
                    <a:lnTo>
                      <a:pt x="543" y="1304"/>
                    </a:lnTo>
                    <a:lnTo>
                      <a:pt x="538" y="1306"/>
                    </a:lnTo>
                    <a:lnTo>
                      <a:pt x="530" y="1307"/>
                    </a:lnTo>
                    <a:lnTo>
                      <a:pt x="523" y="1309"/>
                    </a:lnTo>
                    <a:lnTo>
                      <a:pt x="517" y="1309"/>
                    </a:lnTo>
                    <a:lnTo>
                      <a:pt x="510" y="1309"/>
                    </a:lnTo>
                    <a:lnTo>
                      <a:pt x="504" y="1307"/>
                    </a:lnTo>
                    <a:lnTo>
                      <a:pt x="497" y="1306"/>
                    </a:lnTo>
                    <a:lnTo>
                      <a:pt x="491" y="1304"/>
                    </a:lnTo>
                    <a:lnTo>
                      <a:pt x="486" y="1303"/>
                    </a:lnTo>
                    <a:lnTo>
                      <a:pt x="480" y="1300"/>
                    </a:lnTo>
                    <a:lnTo>
                      <a:pt x="474" y="1297"/>
                    </a:lnTo>
                    <a:lnTo>
                      <a:pt x="468" y="1294"/>
                    </a:lnTo>
                    <a:lnTo>
                      <a:pt x="464" y="1290"/>
                    </a:lnTo>
                    <a:lnTo>
                      <a:pt x="460" y="1286"/>
                    </a:lnTo>
                    <a:lnTo>
                      <a:pt x="455" y="1281"/>
                    </a:lnTo>
                    <a:lnTo>
                      <a:pt x="452" y="1277"/>
                    </a:lnTo>
                    <a:lnTo>
                      <a:pt x="450" y="1273"/>
                    </a:lnTo>
                    <a:lnTo>
                      <a:pt x="447" y="1267"/>
                    </a:lnTo>
                    <a:lnTo>
                      <a:pt x="447" y="1261"/>
                    </a:lnTo>
                    <a:lnTo>
                      <a:pt x="445" y="1257"/>
                    </a:lnTo>
                    <a:lnTo>
                      <a:pt x="445" y="1251"/>
                    </a:lnTo>
                    <a:lnTo>
                      <a:pt x="444" y="1239"/>
                    </a:lnTo>
                    <a:lnTo>
                      <a:pt x="402" y="714"/>
                    </a:lnTo>
                    <a:lnTo>
                      <a:pt x="363" y="1231"/>
                    </a:lnTo>
                    <a:lnTo>
                      <a:pt x="361" y="1245"/>
                    </a:lnTo>
                    <a:lnTo>
                      <a:pt x="360" y="1251"/>
                    </a:lnTo>
                    <a:lnTo>
                      <a:pt x="359" y="1257"/>
                    </a:lnTo>
                    <a:lnTo>
                      <a:pt x="357" y="1261"/>
                    </a:lnTo>
                    <a:lnTo>
                      <a:pt x="354" y="1267"/>
                    </a:lnTo>
                    <a:lnTo>
                      <a:pt x="351" y="1273"/>
                    </a:lnTo>
                    <a:lnTo>
                      <a:pt x="348" y="1275"/>
                    </a:lnTo>
                    <a:lnTo>
                      <a:pt x="344" y="1280"/>
                    </a:lnTo>
                    <a:lnTo>
                      <a:pt x="340" y="1284"/>
                    </a:lnTo>
                    <a:lnTo>
                      <a:pt x="334" y="1288"/>
                    </a:lnTo>
                    <a:lnTo>
                      <a:pt x="330" y="1291"/>
                    </a:lnTo>
                    <a:lnTo>
                      <a:pt x="324" y="1294"/>
                    </a:lnTo>
                    <a:lnTo>
                      <a:pt x="318" y="1297"/>
                    </a:lnTo>
                    <a:lnTo>
                      <a:pt x="312" y="1300"/>
                    </a:lnTo>
                    <a:lnTo>
                      <a:pt x="307" y="1301"/>
                    </a:lnTo>
                    <a:lnTo>
                      <a:pt x="299" y="1303"/>
                    </a:lnTo>
                    <a:lnTo>
                      <a:pt x="292" y="1303"/>
                    </a:lnTo>
                    <a:lnTo>
                      <a:pt x="286" y="1303"/>
                    </a:lnTo>
                    <a:lnTo>
                      <a:pt x="279" y="1303"/>
                    </a:lnTo>
                    <a:lnTo>
                      <a:pt x="273" y="1303"/>
                    </a:lnTo>
                    <a:lnTo>
                      <a:pt x="266" y="1301"/>
                    </a:lnTo>
                    <a:lnTo>
                      <a:pt x="260" y="1300"/>
                    </a:lnTo>
                    <a:lnTo>
                      <a:pt x="255" y="1297"/>
                    </a:lnTo>
                    <a:lnTo>
                      <a:pt x="247" y="1294"/>
                    </a:lnTo>
                    <a:lnTo>
                      <a:pt x="243" y="1291"/>
                    </a:lnTo>
                    <a:lnTo>
                      <a:pt x="237" y="1288"/>
                    </a:lnTo>
                    <a:lnTo>
                      <a:pt x="233" y="1284"/>
                    </a:lnTo>
                    <a:lnTo>
                      <a:pt x="229" y="1280"/>
                    </a:lnTo>
                    <a:lnTo>
                      <a:pt x="224" y="1275"/>
                    </a:lnTo>
                    <a:lnTo>
                      <a:pt x="220" y="1273"/>
                    </a:lnTo>
                    <a:lnTo>
                      <a:pt x="217" y="1267"/>
                    </a:lnTo>
                    <a:lnTo>
                      <a:pt x="214" y="1263"/>
                    </a:lnTo>
                    <a:lnTo>
                      <a:pt x="213" y="1255"/>
                    </a:lnTo>
                    <a:lnTo>
                      <a:pt x="213" y="1251"/>
                    </a:lnTo>
                    <a:lnTo>
                      <a:pt x="213" y="196"/>
                    </a:lnTo>
                    <a:lnTo>
                      <a:pt x="117" y="536"/>
                    </a:lnTo>
                    <a:lnTo>
                      <a:pt x="114" y="547"/>
                    </a:lnTo>
                    <a:lnTo>
                      <a:pt x="113" y="551"/>
                    </a:lnTo>
                    <a:lnTo>
                      <a:pt x="110" y="554"/>
                    </a:lnTo>
                    <a:lnTo>
                      <a:pt x="109" y="559"/>
                    </a:lnTo>
                    <a:lnTo>
                      <a:pt x="106" y="563"/>
                    </a:lnTo>
                    <a:lnTo>
                      <a:pt x="101" y="566"/>
                    </a:lnTo>
                    <a:lnTo>
                      <a:pt x="99" y="569"/>
                    </a:lnTo>
                    <a:lnTo>
                      <a:pt x="96" y="572"/>
                    </a:lnTo>
                    <a:lnTo>
                      <a:pt x="91" y="574"/>
                    </a:lnTo>
                    <a:lnTo>
                      <a:pt x="87" y="576"/>
                    </a:lnTo>
                    <a:lnTo>
                      <a:pt x="83" y="577"/>
                    </a:lnTo>
                    <a:lnTo>
                      <a:pt x="78" y="580"/>
                    </a:lnTo>
                    <a:lnTo>
                      <a:pt x="73" y="580"/>
                    </a:lnTo>
                    <a:lnTo>
                      <a:pt x="68" y="582"/>
                    </a:lnTo>
                    <a:lnTo>
                      <a:pt x="62" y="582"/>
                    </a:lnTo>
                    <a:lnTo>
                      <a:pt x="58" y="583"/>
                    </a:lnTo>
                    <a:lnTo>
                      <a:pt x="52" y="582"/>
                    </a:lnTo>
                    <a:lnTo>
                      <a:pt x="48" y="582"/>
                    </a:lnTo>
                    <a:lnTo>
                      <a:pt x="42" y="580"/>
                    </a:lnTo>
                    <a:lnTo>
                      <a:pt x="38" y="580"/>
                    </a:lnTo>
                    <a:lnTo>
                      <a:pt x="34" y="577"/>
                    </a:lnTo>
                    <a:lnTo>
                      <a:pt x="28" y="576"/>
                    </a:lnTo>
                    <a:lnTo>
                      <a:pt x="23" y="574"/>
                    </a:lnTo>
                    <a:lnTo>
                      <a:pt x="21" y="572"/>
                    </a:lnTo>
                    <a:lnTo>
                      <a:pt x="16" y="569"/>
                    </a:lnTo>
                    <a:lnTo>
                      <a:pt x="13" y="566"/>
                    </a:lnTo>
                    <a:lnTo>
                      <a:pt x="10" y="563"/>
                    </a:lnTo>
                    <a:lnTo>
                      <a:pt x="8" y="559"/>
                    </a:lnTo>
                    <a:lnTo>
                      <a:pt x="5" y="554"/>
                    </a:lnTo>
                    <a:lnTo>
                      <a:pt x="3" y="551"/>
                    </a:lnTo>
                    <a:lnTo>
                      <a:pt x="2" y="547"/>
                    </a:lnTo>
                    <a:lnTo>
                      <a:pt x="0" y="543"/>
                    </a:lnTo>
                    <a:lnTo>
                      <a:pt x="0" y="538"/>
                    </a:lnTo>
                    <a:lnTo>
                      <a:pt x="0" y="536"/>
                    </a:lnTo>
                    <a:lnTo>
                      <a:pt x="114" y="56"/>
                    </a:lnTo>
                    <a:lnTo>
                      <a:pt x="120" y="43"/>
                    </a:lnTo>
                    <a:lnTo>
                      <a:pt x="126" y="36"/>
                    </a:lnTo>
                    <a:lnTo>
                      <a:pt x="129" y="33"/>
                    </a:lnTo>
                    <a:lnTo>
                      <a:pt x="133" y="26"/>
                    </a:lnTo>
                    <a:lnTo>
                      <a:pt x="140" y="20"/>
                    </a:lnTo>
                    <a:lnTo>
                      <a:pt x="156" y="10"/>
                    </a:lnTo>
                    <a:lnTo>
                      <a:pt x="165" y="4"/>
                    </a:lnTo>
                    <a:lnTo>
                      <a:pt x="179" y="2"/>
                    </a:lnTo>
                    <a:lnTo>
                      <a:pt x="190" y="0"/>
                    </a:lnTo>
                    <a:lnTo>
                      <a:pt x="613" y="0"/>
                    </a:lnTo>
                    <a:close/>
                  </a:path>
                </a:pathLst>
              </a:custGeom>
              <a:grpFill/>
              <a:ln w="0">
                <a:solidFill>
                  <a:srgbClr val="C44A07"/>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11" name="Freeform 2">
                <a:extLst>
                  <a:ext uri="{FF2B5EF4-FFF2-40B4-BE49-F238E27FC236}">
                    <a16:creationId xmlns:a16="http://schemas.microsoft.com/office/drawing/2014/main" id="{AA231922-BFBD-4AC7-A5B4-26A81EB9DC7F}"/>
                  </a:ext>
                </a:extLst>
              </p:cNvPr>
              <p:cNvSpPr>
                <a:spLocks noChangeAspect="1"/>
              </p:cNvSpPr>
              <p:nvPr/>
            </p:nvSpPr>
            <p:spPr bwMode="auto">
              <a:xfrm>
                <a:off x="528" y="2987"/>
                <a:ext cx="109" cy="89"/>
              </a:xfrm>
              <a:custGeom>
                <a:avLst/>
                <a:gdLst>
                  <a:gd name="T0" fmla="*/ 0 w 326"/>
                  <a:gd name="T1" fmla="*/ 0 h 268"/>
                  <a:gd name="T2" fmla="*/ 0 w 326"/>
                  <a:gd name="T3" fmla="*/ 0 h 268"/>
                  <a:gd name="T4" fmla="*/ 0 w 326"/>
                  <a:gd name="T5" fmla="*/ 0 h 268"/>
                  <a:gd name="T6" fmla="*/ 0 w 326"/>
                  <a:gd name="T7" fmla="*/ 0 h 268"/>
                  <a:gd name="T8" fmla="*/ 0 w 326"/>
                  <a:gd name="T9" fmla="*/ 0 h 268"/>
                  <a:gd name="T10" fmla="*/ 0 w 326"/>
                  <a:gd name="T11" fmla="*/ 0 h 268"/>
                  <a:gd name="T12" fmla="*/ 0 w 326"/>
                  <a:gd name="T13" fmla="*/ 0 h 268"/>
                  <a:gd name="T14" fmla="*/ 0 w 326"/>
                  <a:gd name="T15" fmla="*/ 0 h 268"/>
                  <a:gd name="T16" fmla="*/ 0 w 326"/>
                  <a:gd name="T17" fmla="*/ 0 h 268"/>
                  <a:gd name="T18" fmla="*/ 0 w 326"/>
                  <a:gd name="T19" fmla="*/ 0 h 268"/>
                  <a:gd name="T20" fmla="*/ 0 w 326"/>
                  <a:gd name="T21" fmla="*/ 0 h 268"/>
                  <a:gd name="T22" fmla="*/ 0 w 326"/>
                  <a:gd name="T23" fmla="*/ 0 h 268"/>
                  <a:gd name="T24" fmla="*/ 0 w 326"/>
                  <a:gd name="T25" fmla="*/ 0 h 268"/>
                  <a:gd name="T26" fmla="*/ 0 w 326"/>
                  <a:gd name="T27" fmla="*/ 0 h 268"/>
                  <a:gd name="T28" fmla="*/ 0 w 326"/>
                  <a:gd name="T29" fmla="*/ 0 h 268"/>
                  <a:gd name="T30" fmla="*/ 0 w 326"/>
                  <a:gd name="T31" fmla="*/ 0 h 268"/>
                  <a:gd name="T32" fmla="*/ 0 w 326"/>
                  <a:gd name="T33" fmla="*/ 0 h 26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326" h="268">
                    <a:moveTo>
                      <a:pt x="326" y="134"/>
                    </a:moveTo>
                    <a:lnTo>
                      <a:pt x="313" y="82"/>
                    </a:lnTo>
                    <a:lnTo>
                      <a:pt x="279" y="39"/>
                    </a:lnTo>
                    <a:lnTo>
                      <a:pt x="227" y="10"/>
                    </a:lnTo>
                    <a:lnTo>
                      <a:pt x="163" y="0"/>
                    </a:lnTo>
                    <a:lnTo>
                      <a:pt x="100" y="10"/>
                    </a:lnTo>
                    <a:lnTo>
                      <a:pt x="48" y="39"/>
                    </a:lnTo>
                    <a:lnTo>
                      <a:pt x="13" y="82"/>
                    </a:lnTo>
                    <a:lnTo>
                      <a:pt x="0" y="134"/>
                    </a:lnTo>
                    <a:lnTo>
                      <a:pt x="13" y="186"/>
                    </a:lnTo>
                    <a:lnTo>
                      <a:pt x="48" y="229"/>
                    </a:lnTo>
                    <a:lnTo>
                      <a:pt x="100" y="256"/>
                    </a:lnTo>
                    <a:lnTo>
                      <a:pt x="163" y="268"/>
                    </a:lnTo>
                    <a:lnTo>
                      <a:pt x="227" y="256"/>
                    </a:lnTo>
                    <a:lnTo>
                      <a:pt x="279" y="229"/>
                    </a:lnTo>
                    <a:lnTo>
                      <a:pt x="313" y="186"/>
                    </a:lnTo>
                    <a:lnTo>
                      <a:pt x="326" y="134"/>
                    </a:lnTo>
                    <a:close/>
                  </a:path>
                </a:pathLst>
              </a:custGeom>
              <a:grpFill/>
              <a:ln w="0">
                <a:solidFill>
                  <a:srgbClr val="C44A07"/>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grpSp>
        <p:grpSp>
          <p:nvGrpSpPr>
            <p:cNvPr id="6" name="Image Female">
              <a:extLst>
                <a:ext uri="{FF2B5EF4-FFF2-40B4-BE49-F238E27FC236}">
                  <a16:creationId xmlns:a16="http://schemas.microsoft.com/office/drawing/2014/main" id="{9B0B4642-9DC9-4D96-AA00-E8350EE7B40C}"/>
                </a:ext>
              </a:extLst>
            </p:cNvPr>
            <p:cNvGrpSpPr>
              <a:grpSpLocks noChangeAspect="1"/>
            </p:cNvGrpSpPr>
            <p:nvPr/>
          </p:nvGrpSpPr>
          <p:grpSpPr bwMode="auto">
            <a:xfrm>
              <a:off x="10405872" y="4361688"/>
              <a:ext cx="474662" cy="904875"/>
              <a:chOff x="4913" y="2805"/>
              <a:chExt cx="285" cy="544"/>
            </a:xfrm>
            <a:solidFill>
              <a:srgbClr val="E4AC8E"/>
            </a:solidFill>
          </p:grpSpPr>
          <p:sp>
            <p:nvSpPr>
              <p:cNvPr id="7" name="Freeform 3">
                <a:extLst>
                  <a:ext uri="{FF2B5EF4-FFF2-40B4-BE49-F238E27FC236}">
                    <a16:creationId xmlns:a16="http://schemas.microsoft.com/office/drawing/2014/main" id="{C0C77A95-E85A-4291-B45C-1EA1CAEE2F5A}"/>
                  </a:ext>
                </a:extLst>
              </p:cNvPr>
              <p:cNvSpPr>
                <a:spLocks noChangeAspect="1"/>
              </p:cNvSpPr>
              <p:nvPr/>
            </p:nvSpPr>
            <p:spPr bwMode="auto">
              <a:xfrm>
                <a:off x="4913" y="2902"/>
                <a:ext cx="285" cy="447"/>
              </a:xfrm>
              <a:custGeom>
                <a:avLst/>
                <a:gdLst>
                  <a:gd name="T0" fmla="*/ 0 w 571"/>
                  <a:gd name="T1" fmla="*/ 1 h 893"/>
                  <a:gd name="T2" fmla="*/ 0 w 571"/>
                  <a:gd name="T3" fmla="*/ 1 h 893"/>
                  <a:gd name="T4" fmla="*/ 0 w 571"/>
                  <a:gd name="T5" fmla="*/ 1 h 893"/>
                  <a:gd name="T6" fmla="*/ 0 w 571"/>
                  <a:gd name="T7" fmla="*/ 1 h 893"/>
                  <a:gd name="T8" fmla="*/ 0 w 571"/>
                  <a:gd name="T9" fmla="*/ 1 h 893"/>
                  <a:gd name="T10" fmla="*/ 0 w 571"/>
                  <a:gd name="T11" fmla="*/ 1 h 893"/>
                  <a:gd name="T12" fmla="*/ 0 w 571"/>
                  <a:gd name="T13" fmla="*/ 1 h 893"/>
                  <a:gd name="T14" fmla="*/ 0 w 571"/>
                  <a:gd name="T15" fmla="*/ 1 h 893"/>
                  <a:gd name="T16" fmla="*/ 0 w 571"/>
                  <a:gd name="T17" fmla="*/ 1 h 893"/>
                  <a:gd name="T18" fmla="*/ 0 w 571"/>
                  <a:gd name="T19" fmla="*/ 1 h 893"/>
                  <a:gd name="T20" fmla="*/ 0 w 571"/>
                  <a:gd name="T21" fmla="*/ 1 h 893"/>
                  <a:gd name="T22" fmla="*/ 0 w 571"/>
                  <a:gd name="T23" fmla="*/ 1 h 893"/>
                  <a:gd name="T24" fmla="*/ 0 w 571"/>
                  <a:gd name="T25" fmla="*/ 1 h 893"/>
                  <a:gd name="T26" fmla="*/ 0 w 571"/>
                  <a:gd name="T27" fmla="*/ 1 h 893"/>
                  <a:gd name="T28" fmla="*/ 0 w 571"/>
                  <a:gd name="T29" fmla="*/ 1 h 893"/>
                  <a:gd name="T30" fmla="*/ 0 w 571"/>
                  <a:gd name="T31" fmla="*/ 1 h 893"/>
                  <a:gd name="T32" fmla="*/ 0 w 571"/>
                  <a:gd name="T33" fmla="*/ 1 h 893"/>
                  <a:gd name="T34" fmla="*/ 0 w 571"/>
                  <a:gd name="T35" fmla="*/ 1 h 893"/>
                  <a:gd name="T36" fmla="*/ 0 w 571"/>
                  <a:gd name="T37" fmla="*/ 1 h 893"/>
                  <a:gd name="T38" fmla="*/ 0 w 571"/>
                  <a:gd name="T39" fmla="*/ 1 h 893"/>
                  <a:gd name="T40" fmla="*/ 0 w 571"/>
                  <a:gd name="T41" fmla="*/ 1 h 893"/>
                  <a:gd name="T42" fmla="*/ 0 w 571"/>
                  <a:gd name="T43" fmla="*/ 1 h 893"/>
                  <a:gd name="T44" fmla="*/ 0 w 571"/>
                  <a:gd name="T45" fmla="*/ 1 h 893"/>
                  <a:gd name="T46" fmla="*/ 0 w 571"/>
                  <a:gd name="T47" fmla="*/ 1 h 893"/>
                  <a:gd name="T48" fmla="*/ 0 w 571"/>
                  <a:gd name="T49" fmla="*/ 1 h 893"/>
                  <a:gd name="T50" fmla="*/ 0 w 571"/>
                  <a:gd name="T51" fmla="*/ 1 h 893"/>
                  <a:gd name="T52" fmla="*/ 0 w 571"/>
                  <a:gd name="T53" fmla="*/ 1 h 893"/>
                  <a:gd name="T54" fmla="*/ 0 w 571"/>
                  <a:gd name="T55" fmla="*/ 1 h 893"/>
                  <a:gd name="T56" fmla="*/ 0 w 571"/>
                  <a:gd name="T57" fmla="*/ 1 h 893"/>
                  <a:gd name="T58" fmla="*/ 0 w 571"/>
                  <a:gd name="T59" fmla="*/ 0 h 893"/>
                  <a:gd name="T60" fmla="*/ 0 w 571"/>
                  <a:gd name="T61" fmla="*/ 1 h 893"/>
                  <a:gd name="T62" fmla="*/ 0 w 571"/>
                  <a:gd name="T63" fmla="*/ 1 h 893"/>
                  <a:gd name="T64" fmla="*/ 0 w 571"/>
                  <a:gd name="T65" fmla="*/ 1 h 893"/>
                  <a:gd name="T66" fmla="*/ 0 w 571"/>
                  <a:gd name="T67" fmla="*/ 1 h 893"/>
                  <a:gd name="T68" fmla="*/ 0 w 571"/>
                  <a:gd name="T69" fmla="*/ 1 h 893"/>
                  <a:gd name="T70" fmla="*/ 0 w 571"/>
                  <a:gd name="T71" fmla="*/ 1 h 893"/>
                  <a:gd name="T72" fmla="*/ 0 w 571"/>
                  <a:gd name="T73" fmla="*/ 1 h 893"/>
                  <a:gd name="T74" fmla="*/ 0 w 571"/>
                  <a:gd name="T75" fmla="*/ 1 h 893"/>
                  <a:gd name="T76" fmla="*/ 0 w 571"/>
                  <a:gd name="T77" fmla="*/ 1 h 893"/>
                  <a:gd name="T78" fmla="*/ 0 w 571"/>
                  <a:gd name="T79" fmla="*/ 1 h 893"/>
                  <a:gd name="T80" fmla="*/ 0 w 571"/>
                  <a:gd name="T81" fmla="*/ 1 h 893"/>
                  <a:gd name="T82" fmla="*/ 0 w 571"/>
                  <a:gd name="T83" fmla="*/ 1 h 893"/>
                  <a:gd name="T84" fmla="*/ 0 w 571"/>
                  <a:gd name="T85" fmla="*/ 1 h 893"/>
                  <a:gd name="T86" fmla="*/ 0 w 571"/>
                  <a:gd name="T87" fmla="*/ 1 h 893"/>
                  <a:gd name="T88" fmla="*/ 0 w 571"/>
                  <a:gd name="T89" fmla="*/ 1 h 893"/>
                  <a:gd name="T90" fmla="*/ 0 w 571"/>
                  <a:gd name="T91" fmla="*/ 1 h 893"/>
                  <a:gd name="T92" fmla="*/ 0 w 571"/>
                  <a:gd name="T93" fmla="*/ 1 h 893"/>
                  <a:gd name="T94" fmla="*/ 0 w 571"/>
                  <a:gd name="T95" fmla="*/ 1 h 893"/>
                  <a:gd name="T96" fmla="*/ 0 w 571"/>
                  <a:gd name="T97" fmla="*/ 1 h 893"/>
                  <a:gd name="T98" fmla="*/ 0 w 571"/>
                  <a:gd name="T99" fmla="*/ 1 h 893"/>
                  <a:gd name="T100" fmla="*/ 0 w 571"/>
                  <a:gd name="T101" fmla="*/ 1 h 893"/>
                  <a:gd name="T102" fmla="*/ 0 w 571"/>
                  <a:gd name="T103" fmla="*/ 1 h 893"/>
                  <a:gd name="T104" fmla="*/ 0 w 571"/>
                  <a:gd name="T105" fmla="*/ 1 h 893"/>
                  <a:gd name="T106" fmla="*/ 0 w 571"/>
                  <a:gd name="T107" fmla="*/ 1 h 893"/>
                  <a:gd name="T108" fmla="*/ 0 w 571"/>
                  <a:gd name="T109" fmla="*/ 1 h 893"/>
                  <a:gd name="T110" fmla="*/ 0 w 571"/>
                  <a:gd name="T111" fmla="*/ 1 h 893"/>
                  <a:gd name="T112" fmla="*/ 0 w 571"/>
                  <a:gd name="T113" fmla="*/ 1 h 893"/>
                  <a:gd name="T114" fmla="*/ 0 w 571"/>
                  <a:gd name="T115" fmla="*/ 1 h 893"/>
                  <a:gd name="T116" fmla="*/ 0 w 571"/>
                  <a:gd name="T117" fmla="*/ 1 h 893"/>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571" h="893">
                    <a:moveTo>
                      <a:pt x="303" y="565"/>
                    </a:moveTo>
                    <a:lnTo>
                      <a:pt x="303" y="859"/>
                    </a:lnTo>
                    <a:lnTo>
                      <a:pt x="305" y="862"/>
                    </a:lnTo>
                    <a:lnTo>
                      <a:pt x="307" y="865"/>
                    </a:lnTo>
                    <a:lnTo>
                      <a:pt x="308" y="869"/>
                    </a:lnTo>
                    <a:lnTo>
                      <a:pt x="310" y="872"/>
                    </a:lnTo>
                    <a:lnTo>
                      <a:pt x="312" y="875"/>
                    </a:lnTo>
                    <a:lnTo>
                      <a:pt x="315" y="879"/>
                    </a:lnTo>
                    <a:lnTo>
                      <a:pt x="318" y="881"/>
                    </a:lnTo>
                    <a:lnTo>
                      <a:pt x="321" y="883"/>
                    </a:lnTo>
                    <a:lnTo>
                      <a:pt x="325" y="885"/>
                    </a:lnTo>
                    <a:lnTo>
                      <a:pt x="328" y="888"/>
                    </a:lnTo>
                    <a:lnTo>
                      <a:pt x="332" y="889"/>
                    </a:lnTo>
                    <a:lnTo>
                      <a:pt x="336" y="891"/>
                    </a:lnTo>
                    <a:lnTo>
                      <a:pt x="340" y="892"/>
                    </a:lnTo>
                    <a:lnTo>
                      <a:pt x="345" y="892"/>
                    </a:lnTo>
                    <a:lnTo>
                      <a:pt x="349" y="893"/>
                    </a:lnTo>
                    <a:lnTo>
                      <a:pt x="353" y="893"/>
                    </a:lnTo>
                    <a:lnTo>
                      <a:pt x="358" y="893"/>
                    </a:lnTo>
                    <a:lnTo>
                      <a:pt x="361" y="892"/>
                    </a:lnTo>
                    <a:lnTo>
                      <a:pt x="366" y="892"/>
                    </a:lnTo>
                    <a:lnTo>
                      <a:pt x="370" y="891"/>
                    </a:lnTo>
                    <a:lnTo>
                      <a:pt x="375" y="889"/>
                    </a:lnTo>
                    <a:lnTo>
                      <a:pt x="378" y="888"/>
                    </a:lnTo>
                    <a:lnTo>
                      <a:pt x="381" y="885"/>
                    </a:lnTo>
                    <a:lnTo>
                      <a:pt x="385" y="883"/>
                    </a:lnTo>
                    <a:lnTo>
                      <a:pt x="388" y="881"/>
                    </a:lnTo>
                    <a:lnTo>
                      <a:pt x="392" y="879"/>
                    </a:lnTo>
                    <a:lnTo>
                      <a:pt x="394" y="875"/>
                    </a:lnTo>
                    <a:lnTo>
                      <a:pt x="396" y="872"/>
                    </a:lnTo>
                    <a:lnTo>
                      <a:pt x="398" y="869"/>
                    </a:lnTo>
                    <a:lnTo>
                      <a:pt x="400" y="865"/>
                    </a:lnTo>
                    <a:lnTo>
                      <a:pt x="402" y="862"/>
                    </a:lnTo>
                    <a:lnTo>
                      <a:pt x="403" y="859"/>
                    </a:lnTo>
                    <a:lnTo>
                      <a:pt x="403" y="565"/>
                    </a:lnTo>
                    <a:lnTo>
                      <a:pt x="507" y="565"/>
                    </a:lnTo>
                    <a:lnTo>
                      <a:pt x="379" y="208"/>
                    </a:lnTo>
                    <a:lnTo>
                      <a:pt x="406" y="136"/>
                    </a:lnTo>
                    <a:lnTo>
                      <a:pt x="409" y="129"/>
                    </a:lnTo>
                    <a:lnTo>
                      <a:pt x="410" y="128"/>
                    </a:lnTo>
                    <a:lnTo>
                      <a:pt x="414" y="127"/>
                    </a:lnTo>
                    <a:lnTo>
                      <a:pt x="416" y="127"/>
                    </a:lnTo>
                    <a:lnTo>
                      <a:pt x="419" y="129"/>
                    </a:lnTo>
                    <a:lnTo>
                      <a:pt x="422" y="132"/>
                    </a:lnTo>
                    <a:lnTo>
                      <a:pt x="424" y="136"/>
                    </a:lnTo>
                    <a:lnTo>
                      <a:pt x="491" y="400"/>
                    </a:lnTo>
                    <a:lnTo>
                      <a:pt x="492" y="403"/>
                    </a:lnTo>
                    <a:lnTo>
                      <a:pt x="493" y="406"/>
                    </a:lnTo>
                    <a:lnTo>
                      <a:pt x="495" y="409"/>
                    </a:lnTo>
                    <a:lnTo>
                      <a:pt x="497" y="411"/>
                    </a:lnTo>
                    <a:lnTo>
                      <a:pt x="500" y="413"/>
                    </a:lnTo>
                    <a:lnTo>
                      <a:pt x="503" y="415"/>
                    </a:lnTo>
                    <a:lnTo>
                      <a:pt x="505" y="416"/>
                    </a:lnTo>
                    <a:lnTo>
                      <a:pt x="509" y="419"/>
                    </a:lnTo>
                    <a:lnTo>
                      <a:pt x="512" y="420"/>
                    </a:lnTo>
                    <a:lnTo>
                      <a:pt x="515" y="421"/>
                    </a:lnTo>
                    <a:lnTo>
                      <a:pt x="519" y="422"/>
                    </a:lnTo>
                    <a:lnTo>
                      <a:pt x="522" y="423"/>
                    </a:lnTo>
                    <a:lnTo>
                      <a:pt x="525" y="423"/>
                    </a:lnTo>
                    <a:lnTo>
                      <a:pt x="530" y="423"/>
                    </a:lnTo>
                    <a:lnTo>
                      <a:pt x="533" y="423"/>
                    </a:lnTo>
                    <a:lnTo>
                      <a:pt x="536" y="423"/>
                    </a:lnTo>
                    <a:lnTo>
                      <a:pt x="540" y="422"/>
                    </a:lnTo>
                    <a:lnTo>
                      <a:pt x="543" y="421"/>
                    </a:lnTo>
                    <a:lnTo>
                      <a:pt x="546" y="420"/>
                    </a:lnTo>
                    <a:lnTo>
                      <a:pt x="550" y="419"/>
                    </a:lnTo>
                    <a:lnTo>
                      <a:pt x="553" y="416"/>
                    </a:lnTo>
                    <a:lnTo>
                      <a:pt x="555" y="415"/>
                    </a:lnTo>
                    <a:lnTo>
                      <a:pt x="559" y="413"/>
                    </a:lnTo>
                    <a:lnTo>
                      <a:pt x="561" y="411"/>
                    </a:lnTo>
                    <a:lnTo>
                      <a:pt x="563" y="409"/>
                    </a:lnTo>
                    <a:lnTo>
                      <a:pt x="565" y="406"/>
                    </a:lnTo>
                    <a:lnTo>
                      <a:pt x="566" y="403"/>
                    </a:lnTo>
                    <a:lnTo>
                      <a:pt x="569" y="401"/>
                    </a:lnTo>
                    <a:lnTo>
                      <a:pt x="569" y="397"/>
                    </a:lnTo>
                    <a:lnTo>
                      <a:pt x="570" y="395"/>
                    </a:lnTo>
                    <a:lnTo>
                      <a:pt x="571" y="392"/>
                    </a:lnTo>
                    <a:lnTo>
                      <a:pt x="571" y="388"/>
                    </a:lnTo>
                    <a:lnTo>
                      <a:pt x="571" y="386"/>
                    </a:lnTo>
                    <a:lnTo>
                      <a:pt x="569" y="381"/>
                    </a:lnTo>
                    <a:lnTo>
                      <a:pt x="477" y="41"/>
                    </a:lnTo>
                    <a:lnTo>
                      <a:pt x="474" y="32"/>
                    </a:lnTo>
                    <a:lnTo>
                      <a:pt x="470" y="24"/>
                    </a:lnTo>
                    <a:lnTo>
                      <a:pt x="465" y="17"/>
                    </a:lnTo>
                    <a:lnTo>
                      <a:pt x="461" y="12"/>
                    </a:lnTo>
                    <a:lnTo>
                      <a:pt x="455" y="6"/>
                    </a:lnTo>
                    <a:lnTo>
                      <a:pt x="445" y="2"/>
                    </a:lnTo>
                    <a:lnTo>
                      <a:pt x="441" y="1"/>
                    </a:lnTo>
                    <a:lnTo>
                      <a:pt x="431" y="0"/>
                    </a:lnTo>
                    <a:lnTo>
                      <a:pt x="141" y="0"/>
                    </a:lnTo>
                    <a:lnTo>
                      <a:pt x="131" y="1"/>
                    </a:lnTo>
                    <a:lnTo>
                      <a:pt x="126" y="2"/>
                    </a:lnTo>
                    <a:lnTo>
                      <a:pt x="117" y="8"/>
                    </a:lnTo>
                    <a:lnTo>
                      <a:pt x="111" y="12"/>
                    </a:lnTo>
                    <a:lnTo>
                      <a:pt x="106" y="18"/>
                    </a:lnTo>
                    <a:lnTo>
                      <a:pt x="101" y="24"/>
                    </a:lnTo>
                    <a:lnTo>
                      <a:pt x="97" y="33"/>
                    </a:lnTo>
                    <a:lnTo>
                      <a:pt x="94" y="41"/>
                    </a:lnTo>
                    <a:lnTo>
                      <a:pt x="3" y="382"/>
                    </a:lnTo>
                    <a:lnTo>
                      <a:pt x="0" y="386"/>
                    </a:lnTo>
                    <a:lnTo>
                      <a:pt x="0" y="390"/>
                    </a:lnTo>
                    <a:lnTo>
                      <a:pt x="0" y="393"/>
                    </a:lnTo>
                    <a:lnTo>
                      <a:pt x="2" y="395"/>
                    </a:lnTo>
                    <a:lnTo>
                      <a:pt x="3" y="399"/>
                    </a:lnTo>
                    <a:lnTo>
                      <a:pt x="4" y="401"/>
                    </a:lnTo>
                    <a:lnTo>
                      <a:pt x="5" y="404"/>
                    </a:lnTo>
                    <a:lnTo>
                      <a:pt x="6" y="406"/>
                    </a:lnTo>
                    <a:lnTo>
                      <a:pt x="8" y="410"/>
                    </a:lnTo>
                    <a:lnTo>
                      <a:pt x="10" y="412"/>
                    </a:lnTo>
                    <a:lnTo>
                      <a:pt x="13" y="414"/>
                    </a:lnTo>
                    <a:lnTo>
                      <a:pt x="16" y="416"/>
                    </a:lnTo>
                    <a:lnTo>
                      <a:pt x="18" y="418"/>
                    </a:lnTo>
                    <a:lnTo>
                      <a:pt x="22" y="420"/>
                    </a:lnTo>
                    <a:lnTo>
                      <a:pt x="25" y="421"/>
                    </a:lnTo>
                    <a:lnTo>
                      <a:pt x="28" y="422"/>
                    </a:lnTo>
                    <a:lnTo>
                      <a:pt x="32" y="423"/>
                    </a:lnTo>
                    <a:lnTo>
                      <a:pt x="35" y="423"/>
                    </a:lnTo>
                    <a:lnTo>
                      <a:pt x="39" y="424"/>
                    </a:lnTo>
                    <a:lnTo>
                      <a:pt x="43" y="424"/>
                    </a:lnTo>
                    <a:lnTo>
                      <a:pt x="46" y="424"/>
                    </a:lnTo>
                    <a:lnTo>
                      <a:pt x="49" y="423"/>
                    </a:lnTo>
                    <a:lnTo>
                      <a:pt x="53" y="423"/>
                    </a:lnTo>
                    <a:lnTo>
                      <a:pt x="56" y="422"/>
                    </a:lnTo>
                    <a:lnTo>
                      <a:pt x="59" y="421"/>
                    </a:lnTo>
                    <a:lnTo>
                      <a:pt x="63" y="420"/>
                    </a:lnTo>
                    <a:lnTo>
                      <a:pt x="66" y="418"/>
                    </a:lnTo>
                    <a:lnTo>
                      <a:pt x="70" y="416"/>
                    </a:lnTo>
                    <a:lnTo>
                      <a:pt x="72" y="414"/>
                    </a:lnTo>
                    <a:lnTo>
                      <a:pt x="74" y="412"/>
                    </a:lnTo>
                    <a:lnTo>
                      <a:pt x="76" y="410"/>
                    </a:lnTo>
                    <a:lnTo>
                      <a:pt x="78" y="406"/>
                    </a:lnTo>
                    <a:lnTo>
                      <a:pt x="80" y="404"/>
                    </a:lnTo>
                    <a:lnTo>
                      <a:pt x="81" y="401"/>
                    </a:lnTo>
                    <a:lnTo>
                      <a:pt x="149" y="136"/>
                    </a:lnTo>
                    <a:lnTo>
                      <a:pt x="150" y="133"/>
                    </a:lnTo>
                    <a:lnTo>
                      <a:pt x="153" y="129"/>
                    </a:lnTo>
                    <a:lnTo>
                      <a:pt x="155" y="128"/>
                    </a:lnTo>
                    <a:lnTo>
                      <a:pt x="158" y="128"/>
                    </a:lnTo>
                    <a:lnTo>
                      <a:pt x="161" y="128"/>
                    </a:lnTo>
                    <a:lnTo>
                      <a:pt x="163" y="130"/>
                    </a:lnTo>
                    <a:lnTo>
                      <a:pt x="165" y="136"/>
                    </a:lnTo>
                    <a:lnTo>
                      <a:pt x="193" y="208"/>
                    </a:lnTo>
                    <a:lnTo>
                      <a:pt x="66" y="565"/>
                    </a:lnTo>
                    <a:lnTo>
                      <a:pt x="170" y="565"/>
                    </a:lnTo>
                    <a:lnTo>
                      <a:pt x="170" y="860"/>
                    </a:lnTo>
                    <a:lnTo>
                      <a:pt x="171" y="863"/>
                    </a:lnTo>
                    <a:lnTo>
                      <a:pt x="172" y="867"/>
                    </a:lnTo>
                    <a:lnTo>
                      <a:pt x="173" y="870"/>
                    </a:lnTo>
                    <a:lnTo>
                      <a:pt x="175" y="873"/>
                    </a:lnTo>
                    <a:lnTo>
                      <a:pt x="178" y="877"/>
                    </a:lnTo>
                    <a:lnTo>
                      <a:pt x="180" y="879"/>
                    </a:lnTo>
                    <a:lnTo>
                      <a:pt x="183" y="882"/>
                    </a:lnTo>
                    <a:lnTo>
                      <a:pt x="187" y="884"/>
                    </a:lnTo>
                    <a:lnTo>
                      <a:pt x="190" y="887"/>
                    </a:lnTo>
                    <a:lnTo>
                      <a:pt x="194" y="888"/>
                    </a:lnTo>
                    <a:lnTo>
                      <a:pt x="198" y="890"/>
                    </a:lnTo>
                    <a:lnTo>
                      <a:pt x="201" y="891"/>
                    </a:lnTo>
                    <a:lnTo>
                      <a:pt x="205" y="892"/>
                    </a:lnTo>
                    <a:lnTo>
                      <a:pt x="210" y="893"/>
                    </a:lnTo>
                    <a:lnTo>
                      <a:pt x="214" y="893"/>
                    </a:lnTo>
                    <a:lnTo>
                      <a:pt x="219" y="893"/>
                    </a:lnTo>
                    <a:lnTo>
                      <a:pt x="223" y="893"/>
                    </a:lnTo>
                    <a:lnTo>
                      <a:pt x="228" y="893"/>
                    </a:lnTo>
                    <a:lnTo>
                      <a:pt x="231" y="892"/>
                    </a:lnTo>
                    <a:lnTo>
                      <a:pt x="236" y="891"/>
                    </a:lnTo>
                    <a:lnTo>
                      <a:pt x="240" y="890"/>
                    </a:lnTo>
                    <a:lnTo>
                      <a:pt x="243" y="888"/>
                    </a:lnTo>
                    <a:lnTo>
                      <a:pt x="248" y="887"/>
                    </a:lnTo>
                    <a:lnTo>
                      <a:pt x="250" y="884"/>
                    </a:lnTo>
                    <a:lnTo>
                      <a:pt x="253" y="882"/>
                    </a:lnTo>
                    <a:lnTo>
                      <a:pt x="257" y="879"/>
                    </a:lnTo>
                    <a:lnTo>
                      <a:pt x="259" y="877"/>
                    </a:lnTo>
                    <a:lnTo>
                      <a:pt x="261" y="873"/>
                    </a:lnTo>
                    <a:lnTo>
                      <a:pt x="263" y="870"/>
                    </a:lnTo>
                    <a:lnTo>
                      <a:pt x="266" y="867"/>
                    </a:lnTo>
                    <a:lnTo>
                      <a:pt x="267" y="863"/>
                    </a:lnTo>
                    <a:lnTo>
                      <a:pt x="268" y="860"/>
                    </a:lnTo>
                    <a:lnTo>
                      <a:pt x="268" y="565"/>
                    </a:lnTo>
                    <a:lnTo>
                      <a:pt x="303" y="565"/>
                    </a:lnTo>
                    <a:close/>
                  </a:path>
                </a:pathLst>
              </a:custGeom>
              <a:grpFill/>
              <a:ln w="0">
                <a:solidFill>
                  <a:srgbClr val="E4AC8E"/>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sp>
            <p:nvSpPr>
              <p:cNvPr id="8" name="Freeform 4">
                <a:extLst>
                  <a:ext uri="{FF2B5EF4-FFF2-40B4-BE49-F238E27FC236}">
                    <a16:creationId xmlns:a16="http://schemas.microsoft.com/office/drawing/2014/main" id="{963D4A0D-7853-4B00-8E68-5A21D57738D6}"/>
                  </a:ext>
                </a:extLst>
              </p:cNvPr>
              <p:cNvSpPr>
                <a:spLocks noChangeAspect="1"/>
              </p:cNvSpPr>
              <p:nvPr/>
            </p:nvSpPr>
            <p:spPr bwMode="auto">
              <a:xfrm>
                <a:off x="5005" y="2805"/>
                <a:ext cx="105" cy="86"/>
              </a:xfrm>
              <a:custGeom>
                <a:avLst/>
                <a:gdLst>
                  <a:gd name="T0" fmla="*/ 0 w 212"/>
                  <a:gd name="T1" fmla="*/ 1 h 172"/>
                  <a:gd name="T2" fmla="*/ 0 w 212"/>
                  <a:gd name="T3" fmla="*/ 1 h 172"/>
                  <a:gd name="T4" fmla="*/ 0 w 212"/>
                  <a:gd name="T5" fmla="*/ 1 h 172"/>
                  <a:gd name="T6" fmla="*/ 0 w 212"/>
                  <a:gd name="T7" fmla="*/ 1 h 172"/>
                  <a:gd name="T8" fmla="*/ 0 w 212"/>
                  <a:gd name="T9" fmla="*/ 0 h 172"/>
                  <a:gd name="T10" fmla="*/ 0 w 212"/>
                  <a:gd name="T11" fmla="*/ 1 h 172"/>
                  <a:gd name="T12" fmla="*/ 0 w 212"/>
                  <a:gd name="T13" fmla="*/ 1 h 172"/>
                  <a:gd name="T14" fmla="*/ 0 w 212"/>
                  <a:gd name="T15" fmla="*/ 1 h 172"/>
                  <a:gd name="T16" fmla="*/ 0 w 212"/>
                  <a:gd name="T17" fmla="*/ 1 h 172"/>
                  <a:gd name="T18" fmla="*/ 0 w 212"/>
                  <a:gd name="T19" fmla="*/ 1 h 172"/>
                  <a:gd name="T20" fmla="*/ 0 w 212"/>
                  <a:gd name="T21" fmla="*/ 1 h 172"/>
                  <a:gd name="T22" fmla="*/ 0 w 212"/>
                  <a:gd name="T23" fmla="*/ 1 h 172"/>
                  <a:gd name="T24" fmla="*/ 0 w 212"/>
                  <a:gd name="T25" fmla="*/ 1 h 172"/>
                  <a:gd name="T26" fmla="*/ 0 w 212"/>
                  <a:gd name="T27" fmla="*/ 1 h 172"/>
                  <a:gd name="T28" fmla="*/ 0 w 212"/>
                  <a:gd name="T29" fmla="*/ 1 h 172"/>
                  <a:gd name="T30" fmla="*/ 0 w 212"/>
                  <a:gd name="T31" fmla="*/ 1 h 172"/>
                  <a:gd name="T32" fmla="*/ 0 w 212"/>
                  <a:gd name="T33" fmla="*/ 1 h 17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12" h="172">
                    <a:moveTo>
                      <a:pt x="212" y="86"/>
                    </a:moveTo>
                    <a:lnTo>
                      <a:pt x="203" y="53"/>
                    </a:lnTo>
                    <a:lnTo>
                      <a:pt x="181" y="25"/>
                    </a:lnTo>
                    <a:lnTo>
                      <a:pt x="147" y="7"/>
                    </a:lnTo>
                    <a:lnTo>
                      <a:pt x="106" y="0"/>
                    </a:lnTo>
                    <a:lnTo>
                      <a:pt x="65" y="7"/>
                    </a:lnTo>
                    <a:lnTo>
                      <a:pt x="31" y="25"/>
                    </a:lnTo>
                    <a:lnTo>
                      <a:pt x="9" y="53"/>
                    </a:lnTo>
                    <a:lnTo>
                      <a:pt x="0" y="86"/>
                    </a:lnTo>
                    <a:lnTo>
                      <a:pt x="9" y="120"/>
                    </a:lnTo>
                    <a:lnTo>
                      <a:pt x="31" y="148"/>
                    </a:lnTo>
                    <a:lnTo>
                      <a:pt x="65" y="166"/>
                    </a:lnTo>
                    <a:lnTo>
                      <a:pt x="106" y="172"/>
                    </a:lnTo>
                    <a:lnTo>
                      <a:pt x="147" y="166"/>
                    </a:lnTo>
                    <a:lnTo>
                      <a:pt x="181" y="148"/>
                    </a:lnTo>
                    <a:lnTo>
                      <a:pt x="203" y="120"/>
                    </a:lnTo>
                    <a:lnTo>
                      <a:pt x="212" y="86"/>
                    </a:lnTo>
                    <a:close/>
                  </a:path>
                </a:pathLst>
              </a:custGeom>
              <a:grpFill/>
              <a:ln w="0">
                <a:solidFill>
                  <a:srgbClr val="E4AC8E"/>
                </a:solidFill>
                <a:prstDash val="solid"/>
                <a:round/>
                <a:headEnd/>
                <a:tailEnd/>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grpSp>
        <p:sp>
          <p:nvSpPr>
            <p:cNvPr id="12" name="Text Box">
              <a:extLst>
                <a:ext uri="{FF2B5EF4-FFF2-40B4-BE49-F238E27FC236}">
                  <a16:creationId xmlns:a16="http://schemas.microsoft.com/office/drawing/2014/main" id="{7E5ADF2E-DF9B-4186-8DF7-A6FA0BBC6FEC}"/>
                </a:ext>
              </a:extLst>
            </p:cNvPr>
            <p:cNvSpPr txBox="1">
              <a:spLocks noChangeArrowheads="1"/>
            </p:cNvSpPr>
            <p:nvPr/>
          </p:nvSpPr>
          <p:spPr bwMode="auto">
            <a:xfrm>
              <a:off x="1068512" y="1495300"/>
              <a:ext cx="10315254"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tabLst>
                  <a:tab pos="3651250" algn="ctr"/>
                  <a:tab pos="7143750" algn="r"/>
                </a:tabLst>
                <a:defRPr>
                  <a:solidFill>
                    <a:schemeClr val="tx1"/>
                  </a:solidFill>
                  <a:latin typeface="Tahoma" pitchFamily="34" charset="0"/>
                </a:defRPr>
              </a:lvl1pPr>
              <a:lvl2pPr marL="742950" indent="-285750">
                <a:tabLst>
                  <a:tab pos="3651250" algn="ctr"/>
                  <a:tab pos="7143750" algn="r"/>
                </a:tabLst>
                <a:defRPr>
                  <a:solidFill>
                    <a:schemeClr val="tx1"/>
                  </a:solidFill>
                  <a:latin typeface="Tahoma" pitchFamily="34" charset="0"/>
                </a:defRPr>
              </a:lvl2pPr>
              <a:lvl3pPr marL="1143000" indent="-228600">
                <a:tabLst>
                  <a:tab pos="3651250" algn="ctr"/>
                  <a:tab pos="7143750" algn="r"/>
                </a:tabLst>
                <a:defRPr>
                  <a:solidFill>
                    <a:schemeClr val="tx1"/>
                  </a:solidFill>
                  <a:latin typeface="Tahoma" pitchFamily="34" charset="0"/>
                </a:defRPr>
              </a:lvl3pPr>
              <a:lvl4pPr marL="1600200" indent="-228600">
                <a:tabLst>
                  <a:tab pos="3651250" algn="ctr"/>
                  <a:tab pos="7143750" algn="r"/>
                </a:tabLst>
                <a:defRPr>
                  <a:solidFill>
                    <a:schemeClr val="tx1"/>
                  </a:solidFill>
                  <a:latin typeface="Tahoma" pitchFamily="34" charset="0"/>
                </a:defRPr>
              </a:lvl4pPr>
              <a:lvl5pPr marL="2057400" indent="-228600">
                <a:tabLst>
                  <a:tab pos="3651250" algn="ctr"/>
                  <a:tab pos="7143750" algn="r"/>
                </a:tabLst>
                <a:defRPr>
                  <a:solidFill>
                    <a:schemeClr val="tx1"/>
                  </a:solidFill>
                  <a:latin typeface="Tahoma" pitchFamily="34" charset="0"/>
                </a:defRPr>
              </a:lvl5pPr>
              <a:lvl6pPr marL="2514600" indent="-228600" eaLnBrk="0" fontAlgn="base" hangingPunct="0">
                <a:spcBef>
                  <a:spcPct val="0"/>
                </a:spcBef>
                <a:spcAft>
                  <a:spcPct val="0"/>
                </a:spcAft>
                <a:tabLst>
                  <a:tab pos="3651250" algn="ctr"/>
                  <a:tab pos="7143750" algn="r"/>
                </a:tabLst>
                <a:defRPr>
                  <a:solidFill>
                    <a:schemeClr val="tx1"/>
                  </a:solidFill>
                  <a:latin typeface="Tahoma" pitchFamily="34" charset="0"/>
                </a:defRPr>
              </a:lvl6pPr>
              <a:lvl7pPr marL="2971800" indent="-228600" eaLnBrk="0" fontAlgn="base" hangingPunct="0">
                <a:spcBef>
                  <a:spcPct val="0"/>
                </a:spcBef>
                <a:spcAft>
                  <a:spcPct val="0"/>
                </a:spcAft>
                <a:tabLst>
                  <a:tab pos="3651250" algn="ctr"/>
                  <a:tab pos="7143750" algn="r"/>
                </a:tabLst>
                <a:defRPr>
                  <a:solidFill>
                    <a:schemeClr val="tx1"/>
                  </a:solidFill>
                  <a:latin typeface="Tahoma" pitchFamily="34" charset="0"/>
                </a:defRPr>
              </a:lvl7pPr>
              <a:lvl8pPr marL="3429000" indent="-228600" eaLnBrk="0" fontAlgn="base" hangingPunct="0">
                <a:spcBef>
                  <a:spcPct val="0"/>
                </a:spcBef>
                <a:spcAft>
                  <a:spcPct val="0"/>
                </a:spcAft>
                <a:tabLst>
                  <a:tab pos="3651250" algn="ctr"/>
                  <a:tab pos="7143750" algn="r"/>
                </a:tabLst>
                <a:defRPr>
                  <a:solidFill>
                    <a:schemeClr val="tx1"/>
                  </a:solidFill>
                  <a:latin typeface="Tahoma" pitchFamily="34" charset="0"/>
                </a:defRPr>
              </a:lvl8pPr>
              <a:lvl9pPr marL="3886200" indent="-228600" eaLnBrk="0" fontAlgn="base" hangingPunct="0">
                <a:spcBef>
                  <a:spcPct val="0"/>
                </a:spcBef>
                <a:spcAft>
                  <a:spcPct val="0"/>
                </a:spcAft>
                <a:tabLst>
                  <a:tab pos="3651250" algn="ctr"/>
                  <a:tab pos="7143750" algn="r"/>
                </a:tabLst>
                <a:defRPr>
                  <a:solidFill>
                    <a:schemeClr val="tx1"/>
                  </a:solidFill>
                  <a:latin typeface="Tahoma"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tab pos="5033963" algn="ctr"/>
                  <a:tab pos="9996488" algn="r"/>
                </a:tabLst>
                <a:defRPr/>
              </a:pPr>
              <a:r>
                <a:rPr kumimoji="0" lang="en-US" sz="1600" b="1" i="0" u="none" strike="noStrike" kern="1200" cap="none" spc="0" normalizeH="0" baseline="0" noProof="0">
                  <a:ln>
                    <a:noFill/>
                  </a:ln>
                  <a:solidFill>
                    <a:prstClr val="black"/>
                  </a:solidFill>
                  <a:effectLst/>
                  <a:uLnTx/>
                  <a:uFillTx/>
                  <a:latin typeface="Calibri" panose="020F0502020204030204" pitchFamily="34" charset="0"/>
                  <a:ea typeface="+mn-ea"/>
                  <a:cs typeface="+mn-cs"/>
                </a:rPr>
                <a:t>Male	Rate per 100,000	Female</a:t>
              </a:r>
              <a:endParaRPr kumimoji="0" lang="en-US" sz="1200" b="1" i="0" u="none" strike="noStrike" kern="1200" cap="none" spc="0" normalizeH="0" baseline="0" noProof="0">
                <a:ln>
                  <a:noFill/>
                </a:ln>
                <a:solidFill>
                  <a:prstClr val="black"/>
                </a:solidFill>
                <a:effectLst/>
                <a:uLnTx/>
                <a:uFillTx/>
                <a:latin typeface="Calibri" panose="020F0502020204030204" pitchFamily="34" charset="0"/>
                <a:ea typeface="+mn-ea"/>
                <a:cs typeface="+mn-cs"/>
              </a:endParaRPr>
            </a:p>
          </p:txBody>
        </p:sp>
      </p:grpSp>
      <p:sp>
        <p:nvSpPr>
          <p:cNvPr id="13" name="Notes">
            <a:extLst>
              <a:ext uri="{FF2B5EF4-FFF2-40B4-BE49-F238E27FC236}">
                <a16:creationId xmlns:a16="http://schemas.microsoft.com/office/drawing/2014/main" id="{A86F4C5B-8AFB-4E17-9F51-AF6849DD2961}"/>
              </a:ext>
            </a:extLst>
          </p:cNvPr>
          <p:cNvSpPr txBox="1">
            <a:spLocks noChangeArrowheads="1"/>
          </p:cNvSpPr>
          <p:nvPr/>
        </p:nvSpPr>
        <p:spPr bwMode="auto">
          <a:xfrm>
            <a:off x="1706689" y="5623560"/>
            <a:ext cx="9171525" cy="8566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tabLst>
                <a:tab pos="635000" algn="r"/>
                <a:tab pos="793750" algn="l"/>
              </a:tabLst>
              <a:defRPr>
                <a:solidFill>
                  <a:schemeClr val="tx1"/>
                </a:solidFill>
                <a:latin typeface="Tahoma" pitchFamily="34" charset="0"/>
              </a:defRPr>
            </a:lvl1pPr>
            <a:lvl2pPr marL="742950" indent="-285750">
              <a:tabLst>
                <a:tab pos="635000" algn="r"/>
                <a:tab pos="793750" algn="l"/>
              </a:tabLst>
              <a:defRPr>
                <a:solidFill>
                  <a:schemeClr val="tx1"/>
                </a:solidFill>
                <a:latin typeface="Tahoma" pitchFamily="34" charset="0"/>
              </a:defRPr>
            </a:lvl2pPr>
            <a:lvl3pPr marL="1143000" indent="-228600">
              <a:tabLst>
                <a:tab pos="635000" algn="r"/>
                <a:tab pos="793750" algn="l"/>
              </a:tabLst>
              <a:defRPr>
                <a:solidFill>
                  <a:schemeClr val="tx1"/>
                </a:solidFill>
                <a:latin typeface="Tahoma" pitchFamily="34" charset="0"/>
              </a:defRPr>
            </a:lvl3pPr>
            <a:lvl4pPr marL="1600200" indent="-228600">
              <a:tabLst>
                <a:tab pos="635000" algn="r"/>
                <a:tab pos="793750" algn="l"/>
              </a:tabLst>
              <a:defRPr>
                <a:solidFill>
                  <a:schemeClr val="tx1"/>
                </a:solidFill>
                <a:latin typeface="Tahoma" pitchFamily="34" charset="0"/>
              </a:defRPr>
            </a:lvl4pPr>
            <a:lvl5pPr marL="2057400" indent="-228600">
              <a:tabLst>
                <a:tab pos="635000" algn="r"/>
                <a:tab pos="793750" algn="l"/>
              </a:tabLst>
              <a:defRPr>
                <a:solidFill>
                  <a:schemeClr val="tx1"/>
                </a:solidFill>
                <a:latin typeface="Tahoma" pitchFamily="34" charset="0"/>
              </a:defRPr>
            </a:lvl5pPr>
            <a:lvl6pPr marL="2514600" indent="-228600" eaLnBrk="0" fontAlgn="base" hangingPunct="0">
              <a:spcBef>
                <a:spcPct val="0"/>
              </a:spcBef>
              <a:spcAft>
                <a:spcPct val="0"/>
              </a:spcAft>
              <a:tabLst>
                <a:tab pos="635000" algn="r"/>
                <a:tab pos="793750" algn="l"/>
              </a:tabLst>
              <a:defRPr>
                <a:solidFill>
                  <a:schemeClr val="tx1"/>
                </a:solidFill>
                <a:latin typeface="Tahoma" pitchFamily="34" charset="0"/>
              </a:defRPr>
            </a:lvl6pPr>
            <a:lvl7pPr marL="2971800" indent="-228600" eaLnBrk="0" fontAlgn="base" hangingPunct="0">
              <a:spcBef>
                <a:spcPct val="0"/>
              </a:spcBef>
              <a:spcAft>
                <a:spcPct val="0"/>
              </a:spcAft>
              <a:tabLst>
                <a:tab pos="635000" algn="r"/>
                <a:tab pos="793750" algn="l"/>
              </a:tabLst>
              <a:defRPr>
                <a:solidFill>
                  <a:schemeClr val="tx1"/>
                </a:solidFill>
                <a:latin typeface="Tahoma" pitchFamily="34" charset="0"/>
              </a:defRPr>
            </a:lvl7pPr>
            <a:lvl8pPr marL="3429000" indent="-228600" eaLnBrk="0" fontAlgn="base" hangingPunct="0">
              <a:spcBef>
                <a:spcPct val="0"/>
              </a:spcBef>
              <a:spcAft>
                <a:spcPct val="0"/>
              </a:spcAft>
              <a:tabLst>
                <a:tab pos="635000" algn="r"/>
                <a:tab pos="793750" algn="l"/>
              </a:tabLst>
              <a:defRPr>
                <a:solidFill>
                  <a:schemeClr val="tx1"/>
                </a:solidFill>
                <a:latin typeface="Tahoma" pitchFamily="34" charset="0"/>
              </a:defRPr>
            </a:lvl8pPr>
            <a:lvl9pPr marL="3886200" indent="-228600" eaLnBrk="0" fontAlgn="base" hangingPunct="0">
              <a:spcBef>
                <a:spcPct val="0"/>
              </a:spcBef>
              <a:spcAft>
                <a:spcPct val="0"/>
              </a:spcAft>
              <a:tabLst>
                <a:tab pos="635000" algn="r"/>
                <a:tab pos="793750" algn="l"/>
              </a:tabLst>
              <a:defRPr>
                <a:solidFill>
                  <a:schemeClr val="tx1"/>
                </a:solidFill>
                <a:latin typeface="Tahoma" pitchFamily="34" charset="0"/>
              </a:defRPr>
            </a:lvl9pPr>
          </a:lstStyle>
          <a:p>
            <a:pPr marL="0" marR="0" lvl="0" indent="0" algn="l" defTabSz="914400" rtl="0" eaLnBrk="1" fontAlgn="auto" latinLnBrk="0" hangingPunct="1">
              <a:lnSpc>
                <a:spcPct val="100000"/>
              </a:lnSpc>
              <a:spcBef>
                <a:spcPts val="0"/>
              </a:spcBef>
              <a:spcAft>
                <a:spcPts val="100"/>
              </a:spcAft>
              <a:buClrTx/>
              <a:buSzTx/>
              <a:buFontTx/>
              <a:buNone/>
              <a:tabLst>
                <a:tab pos="288925" algn="l"/>
              </a:tabLst>
              <a:defRPr/>
            </a:pPr>
            <a:r>
              <a:rPr kumimoji="0" lang="en-US" sz="1200" b="0" i="0" u="none" strike="noStrike" kern="1200" cap="none" spc="0" normalizeH="0" baseline="0" noProof="0">
                <a:ln>
                  <a:noFill/>
                </a:ln>
                <a:solidFill>
                  <a:prstClr val="black"/>
                </a:solidFill>
                <a:effectLst/>
                <a:uLnTx/>
                <a:uFillTx/>
                <a:latin typeface="Tw Cen MT"/>
                <a:ea typeface="+mn-ea"/>
                <a:cs typeface="+mn-cs"/>
              </a:rPr>
              <a:t>	AI/AN = American Indian/Alaska Native, A/PI = Asian/Pacific Islander</a:t>
            </a:r>
          </a:p>
          <a:p>
            <a:pPr marL="739775" marR="0" lvl="0" indent="-739775" algn="l" defTabSz="914400" rtl="0" eaLnBrk="1" fontAlgn="auto" latinLnBrk="0" hangingPunct="1">
              <a:lnSpc>
                <a:spcPct val="100000"/>
              </a:lnSpc>
              <a:spcBef>
                <a:spcPts val="0"/>
              </a:spcBef>
              <a:spcAft>
                <a:spcPts val="100"/>
              </a:spcAft>
              <a:buClrTx/>
              <a:buSzTx/>
              <a:buFontTx/>
              <a:buNone/>
              <a:tabLst>
                <a:tab pos="635000" algn="r"/>
                <a:tab pos="739775" algn="l"/>
              </a:tabLst>
              <a:defRPr/>
            </a:pPr>
            <a:r>
              <a:rPr kumimoji="0" lang="en-US" sz="1200" b="0" i="0" u="none" strike="noStrike" kern="1200" cap="none" spc="0" normalizeH="0" baseline="0" noProof="0">
                <a:ln>
                  <a:noFill/>
                </a:ln>
                <a:solidFill>
                  <a:prstClr val="black"/>
                </a:solidFill>
                <a:effectLst/>
                <a:uLnTx/>
                <a:uFillTx/>
                <a:latin typeface="Tw Cen MT"/>
                <a:ea typeface="+mn-ea"/>
                <a:cs typeface="+mn-cs"/>
              </a:rPr>
              <a:t>	Note:	Race/Ethnicity was “Not Specified” for 64.4% of female cases and 56.8% of male cases for the given year..</a:t>
            </a:r>
          </a:p>
          <a:p>
            <a:pPr marL="739775" marR="0" lvl="0" indent="-739775" algn="l" defTabSz="914400" rtl="0" eaLnBrk="1" fontAlgn="auto" latinLnBrk="0" hangingPunct="1">
              <a:lnSpc>
                <a:spcPct val="100000"/>
              </a:lnSpc>
              <a:spcBef>
                <a:spcPts val="0"/>
              </a:spcBef>
              <a:spcAft>
                <a:spcPts val="100"/>
              </a:spcAft>
              <a:buClrTx/>
              <a:buSzTx/>
              <a:buFontTx/>
              <a:buNone/>
              <a:tabLst>
                <a:tab pos="635000" algn="r"/>
                <a:tab pos="739775" algn="l"/>
              </a:tabLst>
              <a:defRPr/>
            </a:pPr>
            <a:r>
              <a:rPr kumimoji="0" lang="en-US" sz="1200" b="0" i="0" u="none" strike="noStrike" kern="1200" cap="none" spc="0" normalizeH="0" baseline="0" noProof="0">
                <a:ln>
                  <a:noFill/>
                </a:ln>
                <a:solidFill>
                  <a:prstClr val="black"/>
                </a:solidFill>
                <a:effectLst/>
                <a:uLnTx/>
                <a:uFillTx/>
                <a:latin typeface="Tw Cen MT"/>
                <a:ea typeface="+mn-ea"/>
                <a:cs typeface="+mn-cs"/>
              </a:rPr>
              <a:t>		Screening guidelines recommend routine screening for specific populations, therefore higher rates of reported cases may in part reflect the targeted nature of screening programs.</a:t>
            </a:r>
          </a:p>
        </p:txBody>
      </p:sp>
      <p:sp>
        <p:nvSpPr>
          <p:cNvPr id="15" name="Footer">
            <a:extLst>
              <a:ext uri="{FF2B5EF4-FFF2-40B4-BE49-F238E27FC236}">
                <a16:creationId xmlns:a16="http://schemas.microsoft.com/office/drawing/2014/main" id="{4F138D95-8C45-4302-B957-952290EFB794}"/>
              </a:ext>
              <a:ext uri="{C183D7F6-B498-43B3-948B-1728B52AA6E4}">
                <adec:decorative xmlns:adec="http://schemas.microsoft.com/office/drawing/2017/decorative" val="1"/>
              </a:ext>
            </a:extLst>
          </p:cNvPr>
          <p:cNvSpPr txBox="1">
            <a:spLocks noGrp="1" noChangeArrowheads="1"/>
          </p:cNvSpPr>
          <p:nvPr/>
        </p:nvSpPr>
        <p:spPr bwMode="auto">
          <a:xfrm>
            <a:off x="2424702" y="6483096"/>
            <a:ext cx="1371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167BB"/>
                </a:solidFill>
                <a:effectLst/>
                <a:uLnTx/>
                <a:uFillTx/>
                <a:latin typeface="Tw Cen MT"/>
                <a:ea typeface="+mn-ea"/>
                <a:cs typeface="Calibri" panose="020F0502020204030204" pitchFamily="34" charset="0"/>
              </a:rPr>
              <a:t>(Revised 04/2022)</a:t>
            </a:r>
          </a:p>
        </p:txBody>
      </p:sp>
    </p:spTree>
    <p:extLst>
      <p:ext uri="{BB962C8B-B14F-4D97-AF65-F5344CB8AC3E}">
        <p14:creationId xmlns:p14="http://schemas.microsoft.com/office/powerpoint/2010/main" val="52354393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p:cNvSpPr>
            <a:spLocks noGrp="1"/>
          </p:cNvSpPr>
          <p:nvPr>
            <p:ph type="title"/>
          </p:nvPr>
        </p:nvSpPr>
        <p:spPr>
          <a:noFill/>
        </p:spPr>
        <p:txBody>
          <a:bodyPr>
            <a:normAutofit/>
          </a:bodyPr>
          <a:lstStyle/>
          <a:p>
            <a:pPr eaLnBrk="1" hangingPunct="1"/>
            <a:r>
              <a:rPr lang="en-US" sz="2800" b="0">
                <a:latin typeface="+mj-lt"/>
              </a:rPr>
              <a:t>Chlamydia, Female Incidence Rates by Race/Ethnicity and Age Group (in years), California, 2020</a:t>
            </a:r>
          </a:p>
        </p:txBody>
      </p:sp>
      <p:graphicFrame>
        <p:nvGraphicFramePr>
          <p:cNvPr id="2" name="Graph" descr="Graph of female chlamydia incidence rates per 100,000 by race/ethnicity and age group&#10;&#10;American Indian/Alaska Native and race-specific data for ages 0-14 are suppressed as per agency Data De-Identification Guidelines (DDG). &#10;&#10;Asian/Pacific Islander female rate&#10;Ages 15-19 rate 203.5&#10;•  Ages 20-24 rate 410.1&#10;•  Ages 25-29 rate 232.1&#10;•  Ages 30-34 rate 140.4&#10;•  Ages 35-44 rate 50.4&#10;Ages 45+ rate 8.2&#10;&#10;•  Black/African American female rate&#10;Ages 15-19 rate 2,737.6&#10;•  Ages 20-24 rate 3,362.2&#10;•  Ages 25-29 rate 1,804.3&#10;•  Ages 30-34 rate 866.2&#10;•  Ages 35-44 rate 263.3&#10;Ages 45+ rate 23.0&#10;&#10;Hispanic female rate&#10;Ages 15-19 rate 504.9&#10;•  Ages 20-24 rate 993.7&#10;•  Ages 25-29 rate 676.1&#10;•  Ages 30-34 rate 354.6&#10;•  Ages 35-44 rate 130.6&#10;Ages 45+ rate 15.4&#10;&#10;•  White female rate&#10;Ages 15-19 rate 574.7&#10;•  Ages 20-24 rate 853.4&#10;•  Ages 25-29 rate 461.2&#10;•  Ages 30-34 rate 239.2&#10;•  Ages 35-44 rate 109.2&#10;Ages 45+ rate 9.8&#10;&#10;Percentage of race unknown&#10;Ages 15-19 rate 57.1&#10;•  Ages 20-24 rate 56.6&#10;•  Ages 25-29 rate 54.5&#10;•  Ages 30-34 rate 53.8&#10;•  Ages 35-44 rate 54.7&#10;Ages 45+ rate 58.9&#10;&#10;"/>
          <p:cNvGraphicFramePr>
            <a:graphicFrameLocks noGrp="1"/>
          </p:cNvGraphicFramePr>
          <p:nvPr>
            <p:ph idx="1"/>
          </p:nvPr>
        </p:nvGraphicFramePr>
        <p:xfrm>
          <a:off x="240631" y="1466215"/>
          <a:ext cx="11710738" cy="4630738"/>
        </p:xfrm>
        <a:graphic>
          <a:graphicData uri="http://schemas.openxmlformats.org/drawingml/2006/chart">
            <c:chart xmlns:c="http://schemas.openxmlformats.org/drawingml/2006/chart" xmlns:r="http://schemas.openxmlformats.org/officeDocument/2006/relationships" r:id="rId3"/>
          </a:graphicData>
        </a:graphic>
      </p:graphicFrame>
      <p:sp>
        <p:nvSpPr>
          <p:cNvPr id="13" name="Text Box Rates">
            <a:extLst>
              <a:ext uri="{C183D7F6-B498-43B3-948B-1728B52AA6E4}">
                <adec:decorative xmlns:adec="http://schemas.microsoft.com/office/drawing/2017/decorative" val="1"/>
              </a:ext>
            </a:extLst>
          </p:cNvPr>
          <p:cNvSpPr txBox="1"/>
          <p:nvPr/>
        </p:nvSpPr>
        <p:spPr>
          <a:xfrm>
            <a:off x="4929588" y="5741466"/>
            <a:ext cx="2665185" cy="431532"/>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Calibri" panose="020F0502020204030204" pitchFamily="34" charset="0"/>
                <a:ea typeface="+mn-ea"/>
                <a:cs typeface="+mn-cs"/>
              </a:rPr>
              <a:t>Rates per 100,000 population</a:t>
            </a:r>
          </a:p>
        </p:txBody>
      </p:sp>
      <p:sp>
        <p:nvSpPr>
          <p:cNvPr id="9" name="Notes">
            <a:extLst>
              <a:ext uri="{FF2B5EF4-FFF2-40B4-BE49-F238E27FC236}">
                <a16:creationId xmlns:a16="http://schemas.microsoft.com/office/drawing/2014/main" id="{F5B3FE58-4A9D-4777-9F35-81DEFDEF6F91}"/>
              </a:ext>
            </a:extLst>
          </p:cNvPr>
          <p:cNvSpPr txBox="1"/>
          <p:nvPr/>
        </p:nvSpPr>
        <p:spPr>
          <a:xfrm>
            <a:off x="1828800" y="6096953"/>
            <a:ext cx="9307622" cy="474489"/>
          </a:xfrm>
          <a:prstGeom prst="rect">
            <a:avLst/>
          </a:prstGeom>
          <a:noFill/>
        </p:spPr>
        <p:txBody>
          <a:bodyPr wrap="square" rtlCol="0">
            <a:spAutoFit/>
          </a:bodyPr>
          <a:lstStyle/>
          <a:p>
            <a:pPr marL="400050" marR="0" lvl="0" indent="-400050" algn="l" defTabSz="914400" rtl="0" eaLnBrk="1" fontAlgn="auto" latinLnBrk="0" hangingPunct="1">
              <a:lnSpc>
                <a:spcPct val="100000"/>
              </a:lnSpc>
              <a:spcBef>
                <a:spcPts val="0"/>
              </a:spcBef>
              <a:spcAft>
                <a:spcPts val="100"/>
              </a:spcAft>
              <a:buClrTx/>
              <a:buSzTx/>
              <a:buFontTx/>
              <a:buNone/>
              <a:tabLst/>
              <a:defRPr/>
            </a:pPr>
            <a:r>
              <a:rPr kumimoji="0" lang="en-US" sz="1200" b="0" i="0" u="none" strike="noStrike" kern="1200" cap="none" spc="0" normalizeH="0" baseline="0" noProof="0">
                <a:ln>
                  <a:noFill/>
                </a:ln>
                <a:solidFill>
                  <a:prstClr val="black"/>
                </a:solidFill>
                <a:effectLst/>
                <a:uLnTx/>
                <a:uFillTx/>
                <a:latin typeface="Tw Cen MT"/>
                <a:ea typeface="+mn-ea"/>
                <a:cs typeface="+mn-cs"/>
              </a:rPr>
              <a:t>Note:	A/PI = Asian/Pacific Islander</a:t>
            </a:r>
          </a:p>
          <a:p>
            <a:pPr marL="400050" marR="0" lvl="0" indent="-400050" algn="l" defTabSz="914400" rtl="0" eaLnBrk="1" fontAlgn="auto" latinLnBrk="0" hangingPunct="1">
              <a:lnSpc>
                <a:spcPct val="100000"/>
              </a:lnSpc>
              <a:spcBef>
                <a:spcPts val="0"/>
              </a:spcBef>
              <a:spcAft>
                <a:spcPts val="100"/>
              </a:spcAft>
              <a:buClrTx/>
              <a:buSzTx/>
              <a:buFontTx/>
              <a:buNone/>
              <a:tabLst/>
              <a:defRPr/>
            </a:pPr>
            <a:r>
              <a:rPr kumimoji="0" lang="en-US" sz="1200" b="0" i="0" u="none" strike="noStrike" kern="1200" cap="none" spc="0" normalizeH="0" baseline="0" noProof="0">
                <a:ln>
                  <a:noFill/>
                </a:ln>
                <a:solidFill>
                  <a:prstClr val="black"/>
                </a:solidFill>
                <a:effectLst/>
                <a:uLnTx/>
                <a:uFillTx/>
                <a:latin typeface="Tw Cen MT"/>
                <a:ea typeface="+mn-ea"/>
                <a:cs typeface="+mn-cs"/>
              </a:rPr>
              <a:t>	American Indian/Alaska Native and race-specific data for ages 0-14 are suppressed as per agency Data De-Identification Guidelines (DDG).  </a:t>
            </a:r>
          </a:p>
        </p:txBody>
      </p:sp>
      <p:sp>
        <p:nvSpPr>
          <p:cNvPr id="14" name="Text Box Age Group">
            <a:extLst>
              <a:ext uri="{C183D7F6-B498-43B3-948B-1728B52AA6E4}">
                <adec:decorative xmlns:adec="http://schemas.microsoft.com/office/drawing/2017/decorative" val="1"/>
              </a:ext>
            </a:extLst>
          </p:cNvPr>
          <p:cNvSpPr txBox="1"/>
          <p:nvPr/>
        </p:nvSpPr>
        <p:spPr>
          <a:xfrm>
            <a:off x="511613" y="1537239"/>
            <a:ext cx="926084" cy="467884"/>
          </a:xfrm>
          <a:prstGeom prst="rect">
            <a:avLst/>
          </a:prstGeom>
        </p:spPr>
        <p:txBody>
          <a:bodyPr wrap="none" lIns="45720" tIns="45720" rIns="45720"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black"/>
                </a:solidFill>
                <a:effectLst/>
                <a:uLnTx/>
                <a:uFillTx/>
                <a:latin typeface="Calibri" panose="020F0502020204030204" pitchFamily="34" charset="0"/>
                <a:ea typeface="SimSun-ExtB" panose="02010609060101010101" pitchFamily="49" charset="-122"/>
                <a:cs typeface="+mn-cs"/>
              </a:rPr>
              <a:t>Age Group</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black"/>
                </a:solidFill>
                <a:effectLst/>
                <a:uLnTx/>
                <a:uFillTx/>
                <a:latin typeface="Calibri" panose="020F0502020204030204" pitchFamily="34" charset="0"/>
                <a:ea typeface="SimSun-ExtB" panose="02010609060101010101" pitchFamily="49" charset="-122"/>
                <a:cs typeface="+mn-cs"/>
              </a:rPr>
              <a:t>(years)</a:t>
            </a:r>
          </a:p>
        </p:txBody>
      </p:sp>
      <p:sp>
        <p:nvSpPr>
          <p:cNvPr id="18" name="Text Box Races">
            <a:extLst>
              <a:ext uri="{C183D7F6-B498-43B3-948B-1728B52AA6E4}">
                <adec:decorative xmlns:adec="http://schemas.microsoft.com/office/drawing/2017/decorative" val="1"/>
              </a:ext>
            </a:extLst>
          </p:cNvPr>
          <p:cNvSpPr txBox="1"/>
          <p:nvPr/>
        </p:nvSpPr>
        <p:spPr>
          <a:xfrm>
            <a:off x="1429967" y="1626161"/>
            <a:ext cx="8626261" cy="378962"/>
          </a:xfrm>
          <a:prstGeom prst="rect">
            <a:avLst/>
          </a:prstGeom>
        </p:spPr>
        <p:txBody>
          <a:bodyPr wrap="none" lIns="45720" tIns="45720" rIns="45720"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tab pos="1028700" algn="l"/>
                <a:tab pos="2005013" algn="l"/>
                <a:tab pos="5943600" algn="l"/>
                <a:tab pos="8001000" algn="l"/>
              </a:tabLst>
              <a:defRPr/>
            </a:pPr>
            <a:r>
              <a:rPr kumimoji="0" lang="en-US" sz="1400" b="1" i="0" u="none" strike="noStrike" kern="1200" cap="none" spc="0" normalizeH="0" baseline="0" noProof="0">
                <a:ln>
                  <a:noFill/>
                </a:ln>
                <a:solidFill>
                  <a:srgbClr val="BC985C"/>
                </a:solidFill>
                <a:effectLst/>
                <a:uLnTx/>
                <a:uFillTx/>
                <a:latin typeface="Calibri" panose="020F0502020204030204" pitchFamily="34" charset="0"/>
                <a:ea typeface="SimSun-ExtB" panose="02010609060101010101" pitchFamily="49" charset="-122"/>
                <a:cs typeface="+mn-cs"/>
              </a:rPr>
              <a:t>A/PI</a:t>
            </a:r>
            <a:r>
              <a:rPr kumimoji="0" lang="en-US" sz="1400" b="1" i="0" u="none" strike="noStrike" kern="1200" cap="none" spc="0" normalizeH="0" baseline="0" noProof="0">
                <a:ln>
                  <a:noFill/>
                </a:ln>
                <a:solidFill>
                  <a:srgbClr val="9F2936">
                    <a:lumMod val="50000"/>
                  </a:srgbClr>
                </a:solidFill>
                <a:effectLst/>
                <a:uLnTx/>
                <a:uFillTx/>
                <a:latin typeface="Calibri" panose="020F0502020204030204" pitchFamily="34" charset="0"/>
                <a:ea typeface="SimSun-ExtB" panose="02010609060101010101" pitchFamily="49" charset="-122"/>
                <a:cs typeface="+mn-cs"/>
              </a:rPr>
              <a:t>	</a:t>
            </a:r>
            <a:r>
              <a:rPr kumimoji="0" lang="en-US" sz="1400" b="1" i="0" u="none" strike="noStrike" kern="1200" cap="none" spc="0" normalizeH="0" baseline="0" noProof="0">
                <a:ln>
                  <a:noFill/>
                </a:ln>
                <a:solidFill>
                  <a:srgbClr val="376092"/>
                </a:solidFill>
                <a:effectLst/>
                <a:uLnTx/>
                <a:uFillTx/>
                <a:latin typeface="Calibri" panose="020F0502020204030204" pitchFamily="34" charset="0"/>
                <a:ea typeface="SimSun-ExtB" panose="02010609060101010101" pitchFamily="49" charset="-122"/>
                <a:cs typeface="+mn-cs"/>
              </a:rPr>
              <a:t>Black/African American </a:t>
            </a:r>
            <a:r>
              <a:rPr kumimoji="0" lang="en-US" sz="1400" b="1" i="0" u="none" strike="noStrike" kern="1200" cap="none" spc="0" normalizeH="0" baseline="0" noProof="0">
                <a:ln>
                  <a:noFill/>
                </a:ln>
                <a:solidFill>
                  <a:prstClr val="white">
                    <a:lumMod val="50000"/>
                  </a:prstClr>
                </a:solidFill>
                <a:effectLst/>
                <a:uLnTx/>
                <a:uFillTx/>
                <a:latin typeface="Calibri" panose="020F0502020204030204" pitchFamily="34" charset="0"/>
                <a:ea typeface="SimSun-ExtB" panose="02010609060101010101" pitchFamily="49" charset="-122"/>
                <a:cs typeface="+mn-cs"/>
              </a:rPr>
              <a:t>	     </a:t>
            </a:r>
            <a:r>
              <a:rPr kumimoji="0" lang="en-US" sz="1400" b="1" i="0" u="none" strike="noStrike" kern="1200" cap="none" spc="0" normalizeH="0" baseline="0" noProof="0">
                <a:ln>
                  <a:noFill/>
                </a:ln>
                <a:solidFill>
                  <a:srgbClr val="E46C0A"/>
                </a:solidFill>
                <a:effectLst/>
                <a:uLnTx/>
                <a:uFillTx/>
                <a:latin typeface="Calibri" panose="020F0502020204030204" pitchFamily="34" charset="0"/>
                <a:ea typeface="SimSun-ExtB" panose="02010609060101010101" pitchFamily="49" charset="-122"/>
                <a:cs typeface="+mn-cs"/>
              </a:rPr>
              <a:t>Hispanic</a:t>
            </a:r>
            <a:r>
              <a:rPr kumimoji="0" lang="en-US" sz="1400" b="1" i="0" u="none" strike="noStrike" kern="1200" cap="none" spc="0" normalizeH="0" baseline="0" noProof="0">
                <a:ln>
                  <a:noFill/>
                </a:ln>
                <a:solidFill>
                  <a:srgbClr val="C19859">
                    <a:lumMod val="75000"/>
                  </a:srgbClr>
                </a:solidFill>
                <a:effectLst/>
                <a:uLnTx/>
                <a:uFillTx/>
                <a:latin typeface="Calibri" panose="020F0502020204030204" pitchFamily="34" charset="0"/>
                <a:ea typeface="SimSun-ExtB" panose="02010609060101010101" pitchFamily="49" charset="-122"/>
                <a:cs typeface="+mn-cs"/>
              </a:rPr>
              <a:t>	</a:t>
            </a:r>
            <a:r>
              <a:rPr kumimoji="0" lang="en-US" sz="1400" b="1" i="0" u="none" strike="noStrike" kern="1200" cap="none" spc="0" normalizeH="0" baseline="0" noProof="0">
                <a:ln>
                  <a:noFill/>
                </a:ln>
                <a:solidFill>
                  <a:srgbClr val="77933C"/>
                </a:solidFill>
                <a:effectLst/>
                <a:uLnTx/>
                <a:uFillTx/>
                <a:latin typeface="Calibri" panose="020F0502020204030204" pitchFamily="34" charset="0"/>
                <a:ea typeface="SimSun-ExtB" panose="02010609060101010101" pitchFamily="49" charset="-122"/>
                <a:cs typeface="+mn-cs"/>
              </a:rPr>
              <a:t>White </a:t>
            </a:r>
          </a:p>
        </p:txBody>
      </p:sp>
      <p:sp>
        <p:nvSpPr>
          <p:cNvPr id="15" name="Text Box Race Unknown">
            <a:extLst>
              <a:ext uri="{C183D7F6-B498-43B3-948B-1728B52AA6E4}">
                <adec:decorative xmlns:adec="http://schemas.microsoft.com/office/drawing/2017/decorative" val="1"/>
              </a:ext>
            </a:extLst>
          </p:cNvPr>
          <p:cNvSpPr txBox="1"/>
          <p:nvPr/>
        </p:nvSpPr>
        <p:spPr>
          <a:xfrm>
            <a:off x="10916087" y="1629602"/>
            <a:ext cx="708786" cy="378962"/>
          </a:xfrm>
          <a:prstGeom prst="rect">
            <a:avLst/>
          </a:prstGeom>
        </p:spPr>
        <p:txBody>
          <a:bodyPr wrap="none" lIns="45720" tIns="45720" rIns="45720"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pitchFamily="34" charset="0"/>
                <a:ea typeface="SimSun-ExtB" panose="02010609060101010101" pitchFamily="49" charset="-122"/>
                <a:cs typeface="+mn-cs"/>
              </a:rPr>
              <a:t>% Race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pitchFamily="34" charset="0"/>
                <a:ea typeface="SimSun-ExtB" panose="02010609060101010101" pitchFamily="49" charset="-122"/>
                <a:cs typeface="+mn-cs"/>
              </a:rPr>
              <a:t>Unknown</a:t>
            </a:r>
          </a:p>
        </p:txBody>
      </p:sp>
      <p:sp>
        <p:nvSpPr>
          <p:cNvPr id="11" name="Footer">
            <a:extLst>
              <a:ext uri="{FF2B5EF4-FFF2-40B4-BE49-F238E27FC236}">
                <a16:creationId xmlns:a16="http://schemas.microsoft.com/office/drawing/2014/main" id="{14438B90-3981-4C71-B561-598D85324999}"/>
              </a:ext>
              <a:ext uri="{C183D7F6-B498-43B3-948B-1728B52AA6E4}">
                <adec:decorative xmlns:adec="http://schemas.microsoft.com/office/drawing/2017/decorative" val="1"/>
              </a:ext>
            </a:extLst>
          </p:cNvPr>
          <p:cNvSpPr txBox="1">
            <a:spLocks noGrp="1" noChangeArrowheads="1"/>
          </p:cNvSpPr>
          <p:nvPr/>
        </p:nvSpPr>
        <p:spPr bwMode="auto">
          <a:xfrm>
            <a:off x="2424702" y="6483096"/>
            <a:ext cx="1371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167BB"/>
                </a:solidFill>
                <a:effectLst/>
                <a:uLnTx/>
                <a:uFillTx/>
                <a:latin typeface="Tw Cen MT"/>
                <a:ea typeface="+mn-ea"/>
                <a:cs typeface="Calibri" panose="020F0502020204030204" pitchFamily="34" charset="0"/>
              </a:rPr>
              <a:t>(Revised 04/2022)</a:t>
            </a:r>
          </a:p>
        </p:txBody>
      </p:sp>
    </p:spTree>
    <p:extLst>
      <p:ext uri="{BB962C8B-B14F-4D97-AF65-F5344CB8AC3E}">
        <p14:creationId xmlns:p14="http://schemas.microsoft.com/office/powerpoint/2010/main" val="17165539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p:cNvSpPr>
            <a:spLocks noGrp="1"/>
          </p:cNvSpPr>
          <p:nvPr>
            <p:ph type="title"/>
          </p:nvPr>
        </p:nvSpPr>
        <p:spPr>
          <a:noFill/>
        </p:spPr>
        <p:txBody>
          <a:bodyPr/>
          <a:lstStyle/>
          <a:p>
            <a:pPr eaLnBrk="1" hangingPunct="1"/>
            <a:r>
              <a:rPr lang="en-US" sz="2800" b="0" dirty="0">
                <a:latin typeface="+mj-lt"/>
              </a:rPr>
              <a:t>Chlamydia, Male Incidence Rates by Race/Ethnicity and Age Group (in years), California, 2020</a:t>
            </a:r>
          </a:p>
        </p:txBody>
      </p:sp>
      <p:graphicFrame>
        <p:nvGraphicFramePr>
          <p:cNvPr id="2" name="Graph" descr="Graph of male chlamydia incidence rates per 100,000 by race/ethnicity and age group&#10;&#10;American Indian/Alaska Native and race-specific data for ages 0-14 are suppressed as per agency Data De-Identification Guidelines (DDG). &#10;&#10;Asian/Pacific Islander male rate&#10;Ages 15-19 rate 35.1&#10;•  Ages 20-24 rate 181.0&#10;•  Ages 25-29 rate 261.9&#10;•  Ages 30-34 rate 242.3&#10;•  Ages 35-44 rate 117.7&#10;Ages 45+ rate 24.3&#10;&#10;•  Black/African American male rate&#10;Ages 15-19 rate 1,223.0&#10;•  Ages 20-24 rate 1,847.3&#10;•  Ages 25-29 rate 1,518.7&#10;•  Ages 30-34 rate 1,183.8&#10;•  Ages 35-44 rate 499.9&#10;Ages 45+ rate 102.5&#10;&#10;Hispanic male rate&#10;Ages 15-19 rate 141.5&#10;•  Ages 20-24 rate 359.7&#10;•  Ages 25-29 rate 385.9&#10;•  Ages 30-34 rate 320.9&#10;•  Ages 35-44 rate 174.9&#10;Ages 45+ rate 43.5&#10;&#10;•  White male rate&#10;Ages 15-19 rate 128.4&#10;•  Ages 20-24 rate 368.5&#10;•  Ages 25-29 rate 415.9&#10;•  Ages 30-34 rate 389.9&#10;•  Ages 35-44 rate 208.2&#10;Ages 45+ rate 49.0&#10;&#10;Percentage of race unknown&#10;Ages 15-19 rate 54.0&#10;•  Ages 20-24 rate 56.1&#10;•  Ages 25-29 rate 49.3&#10;•  Ages 30-34 rate 43.1&#10;•  Ages 35-44 rate 38.9&#10;Ages 45+ rate 35.3&#10;"/>
          <p:cNvGraphicFramePr>
            <a:graphicFrameLocks noGrp="1" noChangeAspect="1"/>
          </p:cNvGraphicFramePr>
          <p:nvPr>
            <p:ph idx="1"/>
          </p:nvPr>
        </p:nvGraphicFramePr>
        <p:xfrm>
          <a:off x="402431" y="1537239"/>
          <a:ext cx="11387137" cy="4630738"/>
        </p:xfrm>
        <a:graphic>
          <a:graphicData uri="http://schemas.openxmlformats.org/drawingml/2006/chart">
            <c:chart xmlns:c="http://schemas.openxmlformats.org/drawingml/2006/chart" xmlns:r="http://schemas.openxmlformats.org/officeDocument/2006/relationships" r:id="rId3"/>
          </a:graphicData>
        </a:graphic>
      </p:graphicFrame>
      <p:sp>
        <p:nvSpPr>
          <p:cNvPr id="13" name="Text Box Rates">
            <a:extLst>
              <a:ext uri="{C183D7F6-B498-43B3-948B-1728B52AA6E4}">
                <adec:decorative xmlns:adec="http://schemas.microsoft.com/office/drawing/2017/decorative" val="1"/>
              </a:ext>
            </a:extLst>
          </p:cNvPr>
          <p:cNvSpPr txBox="1"/>
          <p:nvPr/>
        </p:nvSpPr>
        <p:spPr>
          <a:xfrm>
            <a:off x="4929588" y="5741466"/>
            <a:ext cx="2665185" cy="431532"/>
          </a:xfrm>
          <a:prstGeom prst="rect">
            <a:avLst/>
          </a:prstGeom>
        </p:spPr>
        <p:txBody>
          <a:bodyPr wrap="none"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Calibri" panose="020F0502020204030204" pitchFamily="34" charset="0"/>
                <a:ea typeface="+mn-ea"/>
                <a:cs typeface="+mn-cs"/>
              </a:rPr>
              <a:t>Rates per 100,000 population</a:t>
            </a:r>
          </a:p>
        </p:txBody>
      </p:sp>
      <p:sp>
        <p:nvSpPr>
          <p:cNvPr id="11" name="Notes">
            <a:extLst>
              <a:ext uri="{FF2B5EF4-FFF2-40B4-BE49-F238E27FC236}">
                <a16:creationId xmlns:a16="http://schemas.microsoft.com/office/drawing/2014/main" id="{50C416D5-ABAA-4065-92E7-DA183D44F558}"/>
              </a:ext>
            </a:extLst>
          </p:cNvPr>
          <p:cNvSpPr txBox="1"/>
          <p:nvPr/>
        </p:nvSpPr>
        <p:spPr>
          <a:xfrm>
            <a:off x="1828800" y="6096953"/>
            <a:ext cx="9307622" cy="474489"/>
          </a:xfrm>
          <a:prstGeom prst="rect">
            <a:avLst/>
          </a:prstGeom>
          <a:noFill/>
        </p:spPr>
        <p:txBody>
          <a:bodyPr wrap="square" rtlCol="0">
            <a:spAutoFit/>
          </a:bodyPr>
          <a:lstStyle/>
          <a:p>
            <a:pPr marL="400050" marR="0" lvl="0" indent="-400050" algn="l" defTabSz="914400" rtl="0" eaLnBrk="1" fontAlgn="auto" latinLnBrk="0" hangingPunct="1">
              <a:lnSpc>
                <a:spcPct val="100000"/>
              </a:lnSpc>
              <a:spcBef>
                <a:spcPts val="0"/>
              </a:spcBef>
              <a:spcAft>
                <a:spcPts val="100"/>
              </a:spcAft>
              <a:buClrTx/>
              <a:buSzTx/>
              <a:buFontTx/>
              <a:buNone/>
              <a:tabLst/>
              <a:defRPr/>
            </a:pPr>
            <a:r>
              <a:rPr kumimoji="0" lang="en-US" sz="1200" b="0" i="0" u="none" strike="noStrike" kern="1200" cap="none" spc="0" normalizeH="0" baseline="0" noProof="0">
                <a:ln>
                  <a:noFill/>
                </a:ln>
                <a:solidFill>
                  <a:prstClr val="black"/>
                </a:solidFill>
                <a:effectLst/>
                <a:uLnTx/>
                <a:uFillTx/>
                <a:latin typeface="Tw Cen MT"/>
                <a:ea typeface="+mn-ea"/>
                <a:cs typeface="+mn-cs"/>
              </a:rPr>
              <a:t>Note:	A/PI = Asian/Pacific Islander</a:t>
            </a:r>
          </a:p>
          <a:p>
            <a:pPr marL="400050" marR="0" lvl="0" indent="-400050" algn="l" defTabSz="914400" rtl="0" eaLnBrk="1" fontAlgn="auto" latinLnBrk="0" hangingPunct="1">
              <a:lnSpc>
                <a:spcPct val="100000"/>
              </a:lnSpc>
              <a:spcBef>
                <a:spcPts val="0"/>
              </a:spcBef>
              <a:spcAft>
                <a:spcPts val="100"/>
              </a:spcAft>
              <a:buClrTx/>
              <a:buSzTx/>
              <a:buFontTx/>
              <a:buNone/>
              <a:tabLst/>
              <a:defRPr/>
            </a:pPr>
            <a:r>
              <a:rPr kumimoji="0" lang="en-US" sz="1200" b="0" i="0" u="none" strike="noStrike" kern="1200" cap="none" spc="0" normalizeH="0" baseline="0" noProof="0">
                <a:ln>
                  <a:noFill/>
                </a:ln>
                <a:solidFill>
                  <a:prstClr val="black"/>
                </a:solidFill>
                <a:effectLst/>
                <a:uLnTx/>
                <a:uFillTx/>
                <a:latin typeface="Tw Cen MT"/>
                <a:ea typeface="+mn-ea"/>
                <a:cs typeface="+mn-cs"/>
              </a:rPr>
              <a:t>	American Indian/Alaska Native and race-specific data for ages 0-14 are suppressed as per agency Data De-Identification Guidelines (DDG).  </a:t>
            </a:r>
          </a:p>
        </p:txBody>
      </p:sp>
      <p:sp>
        <p:nvSpPr>
          <p:cNvPr id="18" name="Text Box Races">
            <a:extLst>
              <a:ext uri="{C183D7F6-B498-43B3-948B-1728B52AA6E4}">
                <adec:decorative xmlns:adec="http://schemas.microsoft.com/office/drawing/2017/decorative" val="1"/>
              </a:ext>
            </a:extLst>
          </p:cNvPr>
          <p:cNvSpPr txBox="1"/>
          <p:nvPr/>
        </p:nvSpPr>
        <p:spPr>
          <a:xfrm>
            <a:off x="1429967" y="1626161"/>
            <a:ext cx="8626261" cy="378962"/>
          </a:xfrm>
          <a:prstGeom prst="rect">
            <a:avLst/>
          </a:prstGeom>
        </p:spPr>
        <p:txBody>
          <a:bodyPr wrap="none" lIns="45720" tIns="45720" rIns="45720"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tab pos="1196975" algn="l"/>
                <a:tab pos="2005013" algn="l"/>
                <a:tab pos="6459538" algn="l"/>
                <a:tab pos="8005763" algn="l"/>
              </a:tabLst>
              <a:defRPr/>
            </a:pPr>
            <a:r>
              <a:rPr kumimoji="0" lang="en-US" sz="1400" b="1" i="0" u="none" strike="noStrike" kern="1200" cap="none" spc="0" normalizeH="0" baseline="0" noProof="0">
                <a:ln>
                  <a:noFill/>
                </a:ln>
                <a:solidFill>
                  <a:srgbClr val="BC985C"/>
                </a:solidFill>
                <a:effectLst/>
                <a:uLnTx/>
                <a:uFillTx/>
                <a:latin typeface="Calibri" panose="020F0502020204030204" pitchFamily="34" charset="0"/>
                <a:ea typeface="SimSun-ExtB" panose="02010609060101010101" pitchFamily="49" charset="-122"/>
                <a:cs typeface="+mn-cs"/>
              </a:rPr>
              <a:t>A/PI</a:t>
            </a:r>
            <a:r>
              <a:rPr kumimoji="0" lang="en-US" sz="1400" b="1" i="0" u="none" strike="noStrike" kern="1200" cap="none" spc="0" normalizeH="0" baseline="0" noProof="0">
                <a:ln>
                  <a:noFill/>
                </a:ln>
                <a:solidFill>
                  <a:srgbClr val="9F2936">
                    <a:lumMod val="50000"/>
                  </a:srgbClr>
                </a:solidFill>
                <a:effectLst/>
                <a:uLnTx/>
                <a:uFillTx/>
                <a:latin typeface="Calibri" panose="020F0502020204030204" pitchFamily="34" charset="0"/>
                <a:ea typeface="SimSun-ExtB" panose="02010609060101010101" pitchFamily="49" charset="-122"/>
                <a:cs typeface="+mn-cs"/>
              </a:rPr>
              <a:t>	</a:t>
            </a:r>
            <a:r>
              <a:rPr kumimoji="0" lang="en-US" sz="1400" b="1" i="0" u="none" strike="noStrike" kern="1200" cap="none" spc="0" normalizeH="0" baseline="0" noProof="0">
                <a:ln>
                  <a:noFill/>
                </a:ln>
                <a:solidFill>
                  <a:srgbClr val="376092"/>
                </a:solidFill>
                <a:effectLst/>
                <a:uLnTx/>
                <a:uFillTx/>
                <a:latin typeface="Calibri" panose="020F0502020204030204" pitchFamily="34" charset="0"/>
                <a:ea typeface="SimSun-ExtB" panose="02010609060101010101" pitchFamily="49" charset="-122"/>
                <a:cs typeface="+mn-cs"/>
              </a:rPr>
              <a:t>Black/African American </a:t>
            </a:r>
            <a:r>
              <a:rPr kumimoji="0" lang="en-US" sz="1400" b="1" i="0" u="none" strike="noStrike" kern="1200" cap="none" spc="0" normalizeH="0" baseline="0" noProof="0">
                <a:ln>
                  <a:noFill/>
                </a:ln>
                <a:solidFill>
                  <a:prstClr val="white">
                    <a:lumMod val="50000"/>
                  </a:prstClr>
                </a:solidFill>
                <a:effectLst/>
                <a:uLnTx/>
                <a:uFillTx/>
                <a:latin typeface="Calibri" panose="020F0502020204030204" pitchFamily="34" charset="0"/>
                <a:ea typeface="SimSun-ExtB" panose="02010609060101010101" pitchFamily="49" charset="-122"/>
                <a:cs typeface="+mn-cs"/>
              </a:rPr>
              <a:t>	</a:t>
            </a:r>
            <a:r>
              <a:rPr kumimoji="0" lang="en-US" sz="1400" b="1" i="0" u="none" strike="noStrike" kern="1200" cap="none" spc="0" normalizeH="0" baseline="0" noProof="0">
                <a:ln>
                  <a:noFill/>
                </a:ln>
                <a:solidFill>
                  <a:srgbClr val="E46C0A"/>
                </a:solidFill>
                <a:effectLst/>
                <a:uLnTx/>
                <a:uFillTx/>
                <a:latin typeface="Calibri" panose="020F0502020204030204" pitchFamily="34" charset="0"/>
                <a:ea typeface="SimSun-ExtB" panose="02010609060101010101" pitchFamily="49" charset="-122"/>
                <a:cs typeface="+mn-cs"/>
              </a:rPr>
              <a:t>Hispanic</a:t>
            </a:r>
            <a:r>
              <a:rPr kumimoji="0" lang="en-US" sz="1400" b="1" i="0" u="none" strike="noStrike" kern="1200" cap="none" spc="0" normalizeH="0" baseline="0" noProof="0">
                <a:ln>
                  <a:noFill/>
                </a:ln>
                <a:solidFill>
                  <a:srgbClr val="C19859">
                    <a:lumMod val="75000"/>
                  </a:srgbClr>
                </a:solidFill>
                <a:effectLst/>
                <a:uLnTx/>
                <a:uFillTx/>
                <a:latin typeface="Calibri" panose="020F0502020204030204" pitchFamily="34" charset="0"/>
                <a:ea typeface="SimSun-ExtB" panose="02010609060101010101" pitchFamily="49" charset="-122"/>
                <a:cs typeface="+mn-cs"/>
              </a:rPr>
              <a:t>	</a:t>
            </a:r>
            <a:r>
              <a:rPr kumimoji="0" lang="en-US" sz="1400" b="1" i="0" u="none" strike="noStrike" kern="1200" cap="none" spc="0" normalizeH="0" baseline="0" noProof="0">
                <a:ln>
                  <a:noFill/>
                </a:ln>
                <a:solidFill>
                  <a:srgbClr val="77933C"/>
                </a:solidFill>
                <a:effectLst/>
                <a:uLnTx/>
                <a:uFillTx/>
                <a:latin typeface="Calibri" panose="020F0502020204030204" pitchFamily="34" charset="0"/>
                <a:ea typeface="SimSun-ExtB" panose="02010609060101010101" pitchFamily="49" charset="-122"/>
                <a:cs typeface="+mn-cs"/>
              </a:rPr>
              <a:t>White </a:t>
            </a:r>
          </a:p>
        </p:txBody>
      </p:sp>
      <p:sp>
        <p:nvSpPr>
          <p:cNvPr id="15" name="Text Box Race Unknown">
            <a:extLst>
              <a:ext uri="{C183D7F6-B498-43B3-948B-1728B52AA6E4}">
                <adec:decorative xmlns:adec="http://schemas.microsoft.com/office/drawing/2017/decorative" val="1"/>
              </a:ext>
            </a:extLst>
          </p:cNvPr>
          <p:cNvSpPr txBox="1"/>
          <p:nvPr/>
        </p:nvSpPr>
        <p:spPr>
          <a:xfrm>
            <a:off x="10877987" y="1629602"/>
            <a:ext cx="708786" cy="378962"/>
          </a:xfrm>
          <a:prstGeom prst="rect">
            <a:avLst/>
          </a:prstGeom>
        </p:spPr>
        <p:txBody>
          <a:bodyPr wrap="none" lIns="45720" tIns="45720" rIns="45720"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pitchFamily="34" charset="0"/>
                <a:ea typeface="SimSun-ExtB" panose="02010609060101010101" pitchFamily="49" charset="-122"/>
                <a:cs typeface="+mn-cs"/>
              </a:rPr>
              <a:t>% Race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Calibri" panose="020F0502020204030204" pitchFamily="34" charset="0"/>
                <a:ea typeface="SimSun-ExtB" panose="02010609060101010101" pitchFamily="49" charset="-122"/>
                <a:cs typeface="+mn-cs"/>
              </a:rPr>
              <a:t>Unknown</a:t>
            </a:r>
          </a:p>
        </p:txBody>
      </p:sp>
      <p:sp>
        <p:nvSpPr>
          <p:cNvPr id="14" name="Text Box Age Group">
            <a:extLst>
              <a:ext uri="{C183D7F6-B498-43B3-948B-1728B52AA6E4}">
                <adec:decorative xmlns:adec="http://schemas.microsoft.com/office/drawing/2017/decorative" val="1"/>
              </a:ext>
            </a:extLst>
          </p:cNvPr>
          <p:cNvSpPr txBox="1"/>
          <p:nvPr/>
        </p:nvSpPr>
        <p:spPr>
          <a:xfrm>
            <a:off x="511613" y="1537239"/>
            <a:ext cx="926084" cy="467884"/>
          </a:xfrm>
          <a:prstGeom prst="rect">
            <a:avLst/>
          </a:prstGeom>
        </p:spPr>
        <p:txBody>
          <a:bodyPr wrap="none" lIns="45720" tIns="45720" rIns="45720" rtlCol="0"/>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black"/>
                </a:solidFill>
                <a:effectLst/>
                <a:uLnTx/>
                <a:uFillTx/>
                <a:latin typeface="Calibri" panose="020F0502020204030204" pitchFamily="34" charset="0"/>
                <a:ea typeface="SimSun-ExtB" panose="02010609060101010101" pitchFamily="49" charset="-122"/>
                <a:cs typeface="+mn-cs"/>
              </a:rPr>
              <a:t>Age Group</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black"/>
                </a:solidFill>
                <a:effectLst/>
                <a:uLnTx/>
                <a:uFillTx/>
                <a:latin typeface="Calibri" panose="020F0502020204030204" pitchFamily="34" charset="0"/>
                <a:ea typeface="SimSun-ExtB" panose="02010609060101010101" pitchFamily="49" charset="-122"/>
                <a:cs typeface="+mn-cs"/>
              </a:rPr>
              <a:t>(years)</a:t>
            </a:r>
          </a:p>
        </p:txBody>
      </p:sp>
      <p:sp>
        <p:nvSpPr>
          <p:cNvPr id="10" name="Footer">
            <a:extLst>
              <a:ext uri="{FF2B5EF4-FFF2-40B4-BE49-F238E27FC236}">
                <a16:creationId xmlns:a16="http://schemas.microsoft.com/office/drawing/2014/main" id="{724480B8-1731-4A98-A8D5-EE44216F1BFC}"/>
              </a:ext>
              <a:ext uri="{C183D7F6-B498-43B3-948B-1728B52AA6E4}">
                <adec:decorative xmlns:adec="http://schemas.microsoft.com/office/drawing/2017/decorative" val="1"/>
              </a:ext>
            </a:extLst>
          </p:cNvPr>
          <p:cNvSpPr txBox="1">
            <a:spLocks noGrp="1" noChangeArrowheads="1"/>
          </p:cNvSpPr>
          <p:nvPr/>
        </p:nvSpPr>
        <p:spPr bwMode="auto">
          <a:xfrm>
            <a:off x="2424702" y="6483096"/>
            <a:ext cx="1371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167BB"/>
                </a:solidFill>
                <a:effectLst/>
                <a:uLnTx/>
                <a:uFillTx/>
                <a:latin typeface="Tw Cen MT"/>
                <a:ea typeface="+mn-ea"/>
                <a:cs typeface="Calibri" panose="020F0502020204030204" pitchFamily="34" charset="0"/>
              </a:rPr>
              <a:t>(Revised 04/2022)</a:t>
            </a:r>
          </a:p>
        </p:txBody>
      </p:sp>
    </p:spTree>
    <p:extLst>
      <p:ext uri="{BB962C8B-B14F-4D97-AF65-F5344CB8AC3E}">
        <p14:creationId xmlns:p14="http://schemas.microsoft.com/office/powerpoint/2010/main" val="34555298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4" name="TItle"/>
          <p:cNvSpPr>
            <a:spLocks noGrp="1" noChangeArrowheads="1"/>
          </p:cNvSpPr>
          <p:nvPr>
            <p:ph type="title"/>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oAutofit/>
          </a:bodyPr>
          <a:lstStyle/>
          <a:p>
            <a:pPr eaLnBrk="1" hangingPunct="1"/>
            <a:r>
              <a:rPr lang="en-US" sz="3200" b="0">
                <a:latin typeface="+mj-lt"/>
              </a:rPr>
              <a:t>Chlamydia, Incidence Rates for Females by Race/Ethnicity, </a:t>
            </a:r>
            <a:br>
              <a:rPr lang="en-US" sz="3200" b="0">
                <a:latin typeface="+mj-lt"/>
              </a:rPr>
            </a:br>
            <a:r>
              <a:rPr lang="en-US" sz="3200" b="0">
                <a:latin typeface="+mj-lt"/>
              </a:rPr>
              <a:t>California, 2011–2020</a:t>
            </a:r>
          </a:p>
        </p:txBody>
      </p:sp>
      <p:graphicFrame>
        <p:nvGraphicFramePr>
          <p:cNvPr id="2" name="Graph" descr="2011-2020 trendline graph of female chlamydia incidence rates by race/ethnicity&#10;•  AI/AN rates ranged from 482.1 in 2011 to 208.5 in 2020&#10;•  A/PI rates ranged from 157.4 in 2011 to 73.4 in 2020&#10;•  Black rates ranged from 1,379.3 in 2011 to 674.9 in 2020&#10;•  Hispanic rates ranged from 506.8 in 2011 to 233.4 in 2020&#10;•  White rates ranged from 199.9 in 2011 to 137.5 in 2020"/>
          <p:cNvGraphicFramePr>
            <a:graphicFrameLocks noGrp="1" noChangeAspect="1"/>
          </p:cNvGraphicFramePr>
          <p:nvPr>
            <p:ph idx="1"/>
          </p:nvPr>
        </p:nvGraphicFramePr>
        <p:xfrm>
          <a:off x="414338" y="1463040"/>
          <a:ext cx="11387137" cy="4630738"/>
        </p:xfrm>
        <a:graphic>
          <a:graphicData uri="http://schemas.openxmlformats.org/drawingml/2006/chart">
            <c:chart xmlns:c="http://schemas.openxmlformats.org/drawingml/2006/chart" xmlns:r="http://schemas.openxmlformats.org/officeDocument/2006/relationships" r:id="rId3"/>
          </a:graphicData>
        </a:graphic>
      </p:graphicFrame>
      <p:sp>
        <p:nvSpPr>
          <p:cNvPr id="25603" name="Notes"/>
          <p:cNvSpPr txBox="1">
            <a:spLocks noChangeArrowheads="1"/>
          </p:cNvSpPr>
          <p:nvPr/>
        </p:nvSpPr>
        <p:spPr bwMode="auto">
          <a:xfrm>
            <a:off x="2514600" y="6080760"/>
            <a:ext cx="7658100" cy="4744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635000" algn="r"/>
                <a:tab pos="793750" algn="l"/>
              </a:tabLst>
              <a:defRPr>
                <a:solidFill>
                  <a:schemeClr val="tx1"/>
                </a:solidFill>
                <a:latin typeface="Tahoma" pitchFamily="34" charset="0"/>
              </a:defRPr>
            </a:lvl1pPr>
            <a:lvl2pPr marL="742950" indent="-285750">
              <a:tabLst>
                <a:tab pos="635000" algn="r"/>
                <a:tab pos="793750" algn="l"/>
              </a:tabLst>
              <a:defRPr>
                <a:solidFill>
                  <a:schemeClr val="tx1"/>
                </a:solidFill>
                <a:latin typeface="Tahoma" pitchFamily="34" charset="0"/>
              </a:defRPr>
            </a:lvl2pPr>
            <a:lvl3pPr marL="1143000" indent="-228600">
              <a:tabLst>
                <a:tab pos="635000" algn="r"/>
                <a:tab pos="793750" algn="l"/>
              </a:tabLst>
              <a:defRPr>
                <a:solidFill>
                  <a:schemeClr val="tx1"/>
                </a:solidFill>
                <a:latin typeface="Tahoma" pitchFamily="34" charset="0"/>
              </a:defRPr>
            </a:lvl3pPr>
            <a:lvl4pPr marL="1600200" indent="-228600">
              <a:tabLst>
                <a:tab pos="635000" algn="r"/>
                <a:tab pos="793750" algn="l"/>
              </a:tabLst>
              <a:defRPr>
                <a:solidFill>
                  <a:schemeClr val="tx1"/>
                </a:solidFill>
                <a:latin typeface="Tahoma" pitchFamily="34" charset="0"/>
              </a:defRPr>
            </a:lvl4pPr>
            <a:lvl5pPr marL="2057400" indent="-228600">
              <a:tabLst>
                <a:tab pos="635000" algn="r"/>
                <a:tab pos="793750" algn="l"/>
              </a:tabLst>
              <a:defRPr>
                <a:solidFill>
                  <a:schemeClr val="tx1"/>
                </a:solidFill>
                <a:latin typeface="Tahoma" pitchFamily="34" charset="0"/>
              </a:defRPr>
            </a:lvl5pPr>
            <a:lvl6pPr marL="2514600" indent="-228600" eaLnBrk="0" fontAlgn="base" hangingPunct="0">
              <a:spcBef>
                <a:spcPct val="0"/>
              </a:spcBef>
              <a:spcAft>
                <a:spcPct val="0"/>
              </a:spcAft>
              <a:tabLst>
                <a:tab pos="635000" algn="r"/>
                <a:tab pos="793750" algn="l"/>
              </a:tabLst>
              <a:defRPr>
                <a:solidFill>
                  <a:schemeClr val="tx1"/>
                </a:solidFill>
                <a:latin typeface="Tahoma" pitchFamily="34" charset="0"/>
              </a:defRPr>
            </a:lvl6pPr>
            <a:lvl7pPr marL="2971800" indent="-228600" eaLnBrk="0" fontAlgn="base" hangingPunct="0">
              <a:spcBef>
                <a:spcPct val="0"/>
              </a:spcBef>
              <a:spcAft>
                <a:spcPct val="0"/>
              </a:spcAft>
              <a:tabLst>
                <a:tab pos="635000" algn="r"/>
                <a:tab pos="793750" algn="l"/>
              </a:tabLst>
              <a:defRPr>
                <a:solidFill>
                  <a:schemeClr val="tx1"/>
                </a:solidFill>
                <a:latin typeface="Tahoma" pitchFamily="34" charset="0"/>
              </a:defRPr>
            </a:lvl7pPr>
            <a:lvl8pPr marL="3429000" indent="-228600" eaLnBrk="0" fontAlgn="base" hangingPunct="0">
              <a:spcBef>
                <a:spcPct val="0"/>
              </a:spcBef>
              <a:spcAft>
                <a:spcPct val="0"/>
              </a:spcAft>
              <a:tabLst>
                <a:tab pos="635000" algn="r"/>
                <a:tab pos="793750" algn="l"/>
              </a:tabLst>
              <a:defRPr>
                <a:solidFill>
                  <a:schemeClr val="tx1"/>
                </a:solidFill>
                <a:latin typeface="Tahoma" pitchFamily="34" charset="0"/>
              </a:defRPr>
            </a:lvl8pPr>
            <a:lvl9pPr marL="3886200" indent="-228600" eaLnBrk="0" fontAlgn="base" hangingPunct="0">
              <a:spcBef>
                <a:spcPct val="0"/>
              </a:spcBef>
              <a:spcAft>
                <a:spcPct val="0"/>
              </a:spcAft>
              <a:tabLst>
                <a:tab pos="635000" algn="r"/>
                <a:tab pos="793750" algn="l"/>
              </a:tabLst>
              <a:defRPr>
                <a:solidFill>
                  <a:schemeClr val="tx1"/>
                </a:solidFill>
                <a:latin typeface="Tahoma" pitchFamily="34" charset="0"/>
              </a:defRPr>
            </a:lvl9pPr>
          </a:lstStyle>
          <a:p>
            <a:pPr marL="0" marR="0" lvl="0" indent="0" algn="l" defTabSz="914400" rtl="0" eaLnBrk="1" fontAlgn="auto" latinLnBrk="0" hangingPunct="1">
              <a:lnSpc>
                <a:spcPct val="100000"/>
              </a:lnSpc>
              <a:spcBef>
                <a:spcPts val="0"/>
              </a:spcBef>
              <a:spcAft>
                <a:spcPts val="100"/>
              </a:spcAft>
              <a:buClrTx/>
              <a:buSzTx/>
              <a:buFontTx/>
              <a:buNone/>
              <a:tabLst>
                <a:tab pos="627063" algn="r"/>
                <a:tab pos="739775" algn="l"/>
              </a:tabLst>
              <a:defRPr/>
            </a:pPr>
            <a:r>
              <a:rPr kumimoji="0" lang="en-US" sz="1200" b="0" i="0" u="none" strike="noStrike" kern="1200" cap="none" spc="0" normalizeH="0" baseline="0" noProof="0">
                <a:ln>
                  <a:noFill/>
                </a:ln>
                <a:solidFill>
                  <a:prstClr val="black"/>
                </a:solidFill>
                <a:effectLst/>
                <a:uLnTx/>
                <a:uFillTx/>
                <a:latin typeface="Tw Cen MT"/>
                <a:ea typeface="+mn-ea"/>
                <a:cs typeface="+mn-cs"/>
              </a:rPr>
              <a:t>	Note:	AI/AN = American Indian/Alaska Native, A/PI = Asian/Pacific Islander.</a:t>
            </a:r>
          </a:p>
          <a:p>
            <a:pPr marL="0" marR="0" lvl="0" indent="0" algn="l" defTabSz="914400" rtl="0" eaLnBrk="1" fontAlgn="auto" latinLnBrk="0" hangingPunct="1">
              <a:lnSpc>
                <a:spcPct val="100000"/>
              </a:lnSpc>
              <a:spcBef>
                <a:spcPts val="0"/>
              </a:spcBef>
              <a:spcAft>
                <a:spcPts val="100"/>
              </a:spcAft>
              <a:buClrTx/>
              <a:buSzTx/>
              <a:buFontTx/>
              <a:buNone/>
              <a:tabLst>
                <a:tab pos="627063" algn="r"/>
                <a:tab pos="739775" algn="l"/>
              </a:tabLst>
              <a:defRPr/>
            </a:pPr>
            <a:r>
              <a:rPr kumimoji="0" lang="en-US" sz="1200" b="0" i="0" u="none" strike="noStrike" kern="1200" cap="none" spc="0" normalizeH="0" baseline="0" noProof="0">
                <a:ln>
                  <a:noFill/>
                </a:ln>
                <a:solidFill>
                  <a:prstClr val="black"/>
                </a:solidFill>
                <a:effectLst/>
                <a:uLnTx/>
                <a:uFillTx/>
                <a:latin typeface="Tw Cen MT"/>
                <a:ea typeface="+mn-ea"/>
                <a:cs typeface="+mn-cs"/>
              </a:rPr>
              <a:t>		Race/ethnicity “Not Specified” ranged from 32.4% to 64.4% of cases for females in any given year.</a:t>
            </a:r>
          </a:p>
        </p:txBody>
      </p:sp>
      <p:sp>
        <p:nvSpPr>
          <p:cNvPr id="6" name="Footer">
            <a:extLst>
              <a:ext uri="{FF2B5EF4-FFF2-40B4-BE49-F238E27FC236}">
                <a16:creationId xmlns:a16="http://schemas.microsoft.com/office/drawing/2014/main" id="{E8270FEF-A7A6-457E-990D-ABB50A05D87F}"/>
              </a:ext>
              <a:ext uri="{C183D7F6-B498-43B3-948B-1728B52AA6E4}">
                <adec:decorative xmlns:adec="http://schemas.microsoft.com/office/drawing/2017/decorative" val="1"/>
              </a:ext>
            </a:extLst>
          </p:cNvPr>
          <p:cNvSpPr txBox="1">
            <a:spLocks noGrp="1" noChangeArrowheads="1"/>
          </p:cNvSpPr>
          <p:nvPr/>
        </p:nvSpPr>
        <p:spPr bwMode="auto">
          <a:xfrm>
            <a:off x="2424702" y="6483096"/>
            <a:ext cx="1371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167BB"/>
                </a:solidFill>
                <a:effectLst/>
                <a:uLnTx/>
                <a:uFillTx/>
                <a:latin typeface="Tw Cen MT"/>
                <a:ea typeface="+mn-ea"/>
                <a:cs typeface="Calibri" panose="020F0502020204030204" pitchFamily="34" charset="0"/>
              </a:rPr>
              <a:t>(Revised 04/2022)</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4" name="Title"/>
          <p:cNvSpPr>
            <a:spLocks noGrp="1" noChangeArrowheads="1"/>
          </p:cNvSpPr>
          <p:nvPr>
            <p:ph type="title"/>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ormAutofit/>
          </a:bodyPr>
          <a:lstStyle/>
          <a:p>
            <a:pPr eaLnBrk="1" hangingPunct="1"/>
            <a:r>
              <a:rPr lang="en-US" sz="3200" b="0">
                <a:latin typeface="+mj-lt"/>
              </a:rPr>
              <a:t>Chlamydia, Incidence Rates for Males by Race/Ethnicity, </a:t>
            </a:r>
            <a:br>
              <a:rPr lang="en-US" sz="3200" b="0">
                <a:latin typeface="+mj-lt"/>
              </a:rPr>
            </a:br>
            <a:r>
              <a:rPr lang="en-US" sz="3200" b="0">
                <a:latin typeface="+mj-lt"/>
              </a:rPr>
              <a:t>California, 2011–2020</a:t>
            </a:r>
          </a:p>
        </p:txBody>
      </p:sp>
      <p:graphicFrame>
        <p:nvGraphicFramePr>
          <p:cNvPr id="2" name="Graph" descr="2011-2020 trendline graph of male chlamydia incidence rates by race/ethnicity&#10;•  AI/AN rates ranged from 154.0 in 2011 to 154.0 in 2020&#10;•  A/PI rates ranged from 68.9 in 2011 to 78.0 in 2020&#10;•  Black rates ranged from 759.4 in 2011 to 570.9 in 2020&#10;•  Hispanic rates ranged from 195.2 in 2011 to 140.1 in 2020&#10;•  White rates ranged from 112.0 in 2011 to 127.0 in 2020&#10;"/>
          <p:cNvGraphicFramePr>
            <a:graphicFrameLocks noGrp="1" noChangeAspect="1"/>
          </p:cNvGraphicFramePr>
          <p:nvPr>
            <p:ph idx="1"/>
          </p:nvPr>
        </p:nvGraphicFramePr>
        <p:xfrm>
          <a:off x="414338" y="1463040"/>
          <a:ext cx="11387137" cy="4630738"/>
        </p:xfrm>
        <a:graphic>
          <a:graphicData uri="http://schemas.openxmlformats.org/drawingml/2006/chart">
            <c:chart xmlns:c="http://schemas.openxmlformats.org/drawingml/2006/chart" xmlns:r="http://schemas.openxmlformats.org/officeDocument/2006/relationships" r:id="rId3"/>
          </a:graphicData>
        </a:graphic>
      </p:graphicFrame>
      <p:sp>
        <p:nvSpPr>
          <p:cNvPr id="7" name="Notes">
            <a:extLst>
              <a:ext uri="{FF2B5EF4-FFF2-40B4-BE49-F238E27FC236}">
                <a16:creationId xmlns:a16="http://schemas.microsoft.com/office/drawing/2014/main" id="{27DA46AD-A686-4A58-BFD4-5B8401E9C125}"/>
              </a:ext>
            </a:extLst>
          </p:cNvPr>
          <p:cNvSpPr txBox="1">
            <a:spLocks noChangeArrowheads="1"/>
          </p:cNvSpPr>
          <p:nvPr/>
        </p:nvSpPr>
        <p:spPr bwMode="auto">
          <a:xfrm>
            <a:off x="2514600" y="6080760"/>
            <a:ext cx="7658100" cy="4744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tabLst>
                <a:tab pos="635000" algn="r"/>
                <a:tab pos="793750" algn="l"/>
              </a:tabLst>
              <a:defRPr>
                <a:solidFill>
                  <a:schemeClr val="tx1"/>
                </a:solidFill>
                <a:latin typeface="Tahoma" pitchFamily="34" charset="0"/>
              </a:defRPr>
            </a:lvl1pPr>
            <a:lvl2pPr marL="742950" indent="-285750">
              <a:tabLst>
                <a:tab pos="635000" algn="r"/>
                <a:tab pos="793750" algn="l"/>
              </a:tabLst>
              <a:defRPr>
                <a:solidFill>
                  <a:schemeClr val="tx1"/>
                </a:solidFill>
                <a:latin typeface="Tahoma" pitchFamily="34" charset="0"/>
              </a:defRPr>
            </a:lvl2pPr>
            <a:lvl3pPr marL="1143000" indent="-228600">
              <a:tabLst>
                <a:tab pos="635000" algn="r"/>
                <a:tab pos="793750" algn="l"/>
              </a:tabLst>
              <a:defRPr>
                <a:solidFill>
                  <a:schemeClr val="tx1"/>
                </a:solidFill>
                <a:latin typeface="Tahoma" pitchFamily="34" charset="0"/>
              </a:defRPr>
            </a:lvl3pPr>
            <a:lvl4pPr marL="1600200" indent="-228600">
              <a:tabLst>
                <a:tab pos="635000" algn="r"/>
                <a:tab pos="793750" algn="l"/>
              </a:tabLst>
              <a:defRPr>
                <a:solidFill>
                  <a:schemeClr val="tx1"/>
                </a:solidFill>
                <a:latin typeface="Tahoma" pitchFamily="34" charset="0"/>
              </a:defRPr>
            </a:lvl4pPr>
            <a:lvl5pPr marL="2057400" indent="-228600">
              <a:tabLst>
                <a:tab pos="635000" algn="r"/>
                <a:tab pos="793750" algn="l"/>
              </a:tabLst>
              <a:defRPr>
                <a:solidFill>
                  <a:schemeClr val="tx1"/>
                </a:solidFill>
                <a:latin typeface="Tahoma" pitchFamily="34" charset="0"/>
              </a:defRPr>
            </a:lvl5pPr>
            <a:lvl6pPr marL="2514600" indent="-228600" eaLnBrk="0" fontAlgn="base" hangingPunct="0">
              <a:spcBef>
                <a:spcPct val="0"/>
              </a:spcBef>
              <a:spcAft>
                <a:spcPct val="0"/>
              </a:spcAft>
              <a:tabLst>
                <a:tab pos="635000" algn="r"/>
                <a:tab pos="793750" algn="l"/>
              </a:tabLst>
              <a:defRPr>
                <a:solidFill>
                  <a:schemeClr val="tx1"/>
                </a:solidFill>
                <a:latin typeface="Tahoma" pitchFamily="34" charset="0"/>
              </a:defRPr>
            </a:lvl6pPr>
            <a:lvl7pPr marL="2971800" indent="-228600" eaLnBrk="0" fontAlgn="base" hangingPunct="0">
              <a:spcBef>
                <a:spcPct val="0"/>
              </a:spcBef>
              <a:spcAft>
                <a:spcPct val="0"/>
              </a:spcAft>
              <a:tabLst>
                <a:tab pos="635000" algn="r"/>
                <a:tab pos="793750" algn="l"/>
              </a:tabLst>
              <a:defRPr>
                <a:solidFill>
                  <a:schemeClr val="tx1"/>
                </a:solidFill>
                <a:latin typeface="Tahoma" pitchFamily="34" charset="0"/>
              </a:defRPr>
            </a:lvl7pPr>
            <a:lvl8pPr marL="3429000" indent="-228600" eaLnBrk="0" fontAlgn="base" hangingPunct="0">
              <a:spcBef>
                <a:spcPct val="0"/>
              </a:spcBef>
              <a:spcAft>
                <a:spcPct val="0"/>
              </a:spcAft>
              <a:tabLst>
                <a:tab pos="635000" algn="r"/>
                <a:tab pos="793750" algn="l"/>
              </a:tabLst>
              <a:defRPr>
                <a:solidFill>
                  <a:schemeClr val="tx1"/>
                </a:solidFill>
                <a:latin typeface="Tahoma" pitchFamily="34" charset="0"/>
              </a:defRPr>
            </a:lvl8pPr>
            <a:lvl9pPr marL="3886200" indent="-228600" eaLnBrk="0" fontAlgn="base" hangingPunct="0">
              <a:spcBef>
                <a:spcPct val="0"/>
              </a:spcBef>
              <a:spcAft>
                <a:spcPct val="0"/>
              </a:spcAft>
              <a:tabLst>
                <a:tab pos="635000" algn="r"/>
                <a:tab pos="793750" algn="l"/>
              </a:tabLst>
              <a:defRPr>
                <a:solidFill>
                  <a:schemeClr val="tx1"/>
                </a:solidFill>
                <a:latin typeface="Tahoma" pitchFamily="34" charset="0"/>
              </a:defRPr>
            </a:lvl9pPr>
          </a:lstStyle>
          <a:p>
            <a:pPr marL="0" marR="0" lvl="0" indent="0" algn="l" defTabSz="914400" rtl="0" eaLnBrk="1" fontAlgn="auto" latinLnBrk="0" hangingPunct="1">
              <a:lnSpc>
                <a:spcPct val="100000"/>
              </a:lnSpc>
              <a:spcBef>
                <a:spcPts val="0"/>
              </a:spcBef>
              <a:spcAft>
                <a:spcPts val="100"/>
              </a:spcAft>
              <a:buClrTx/>
              <a:buSzTx/>
              <a:buFontTx/>
              <a:buNone/>
              <a:tabLst>
                <a:tab pos="627063" algn="r"/>
                <a:tab pos="739775" algn="l"/>
              </a:tabLst>
              <a:defRPr/>
            </a:pPr>
            <a:r>
              <a:rPr kumimoji="0" lang="en-US" sz="1200" b="0" i="0" u="none" strike="noStrike" kern="1200" cap="none" spc="0" normalizeH="0" baseline="0" noProof="0">
                <a:ln>
                  <a:noFill/>
                </a:ln>
                <a:solidFill>
                  <a:prstClr val="black"/>
                </a:solidFill>
                <a:effectLst/>
                <a:uLnTx/>
                <a:uFillTx/>
                <a:latin typeface="Tw Cen MT"/>
                <a:ea typeface="+mn-ea"/>
                <a:cs typeface="+mn-cs"/>
              </a:rPr>
              <a:t>	Note:	AI/AN = American Indian/Alaska Native, A/PI = Asian/Pacific Islander.</a:t>
            </a:r>
          </a:p>
          <a:p>
            <a:pPr marL="0" marR="0" lvl="0" indent="0" algn="l" defTabSz="914400" rtl="0" eaLnBrk="1" fontAlgn="auto" latinLnBrk="0" hangingPunct="1">
              <a:lnSpc>
                <a:spcPct val="100000"/>
              </a:lnSpc>
              <a:spcBef>
                <a:spcPts val="0"/>
              </a:spcBef>
              <a:spcAft>
                <a:spcPts val="100"/>
              </a:spcAft>
              <a:buClrTx/>
              <a:buSzTx/>
              <a:buFontTx/>
              <a:buNone/>
              <a:tabLst>
                <a:tab pos="627063" algn="r"/>
                <a:tab pos="739775" algn="l"/>
              </a:tabLst>
              <a:defRPr/>
            </a:pPr>
            <a:r>
              <a:rPr kumimoji="0" lang="en-US" sz="1200" b="0" i="0" u="none" strike="noStrike" kern="1200" cap="none" spc="0" normalizeH="0" baseline="0" noProof="0">
                <a:ln>
                  <a:noFill/>
                </a:ln>
                <a:solidFill>
                  <a:prstClr val="black"/>
                </a:solidFill>
                <a:effectLst/>
                <a:uLnTx/>
                <a:uFillTx/>
                <a:latin typeface="Tw Cen MT"/>
                <a:ea typeface="+mn-ea"/>
                <a:cs typeface="+mn-cs"/>
              </a:rPr>
              <a:t>		Race/ethnicity “Not Specified” ranged from 29.5% to 56.8% of cases for males in any given year.</a:t>
            </a:r>
          </a:p>
        </p:txBody>
      </p:sp>
      <p:sp>
        <p:nvSpPr>
          <p:cNvPr id="6" name="Footer">
            <a:extLst>
              <a:ext uri="{FF2B5EF4-FFF2-40B4-BE49-F238E27FC236}">
                <a16:creationId xmlns:a16="http://schemas.microsoft.com/office/drawing/2014/main" id="{447C800C-F58F-4B5F-91CD-AB937C538A9A}"/>
              </a:ext>
              <a:ext uri="{C183D7F6-B498-43B3-948B-1728B52AA6E4}">
                <adec:decorative xmlns:adec="http://schemas.microsoft.com/office/drawing/2017/decorative" val="1"/>
              </a:ext>
            </a:extLst>
          </p:cNvPr>
          <p:cNvSpPr txBox="1">
            <a:spLocks noGrp="1" noChangeArrowheads="1"/>
          </p:cNvSpPr>
          <p:nvPr/>
        </p:nvSpPr>
        <p:spPr bwMode="auto">
          <a:xfrm>
            <a:off x="2424702" y="6483096"/>
            <a:ext cx="1371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167BB"/>
                </a:solidFill>
                <a:effectLst/>
                <a:uLnTx/>
                <a:uFillTx/>
                <a:latin typeface="Tw Cen MT"/>
                <a:ea typeface="+mn-ea"/>
                <a:cs typeface="Calibri" panose="020F0502020204030204" pitchFamily="34" charset="0"/>
              </a:rPr>
              <a:t>(Revised 04/2022)</a:t>
            </a:r>
          </a:p>
        </p:txBody>
      </p:sp>
    </p:spTree>
    <p:extLst>
      <p:ext uri="{BB962C8B-B14F-4D97-AF65-F5344CB8AC3E}">
        <p14:creationId xmlns:p14="http://schemas.microsoft.com/office/powerpoint/2010/main" val="39548277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Title"/>
          <p:cNvSpPr>
            <a:spLocks noGrp="1" noChangeArrowheads="1"/>
          </p:cNvSpPr>
          <p:nvPr>
            <p:ph type="title"/>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oAutofit/>
          </a:bodyPr>
          <a:lstStyle/>
          <a:p>
            <a:pPr eaLnBrk="1" hangingPunct="1"/>
            <a:r>
              <a:rPr lang="en-US" sz="3200" b="0">
                <a:latin typeface="+mj-lt"/>
              </a:rPr>
              <a:t>Chlamydia Prevalence Monitoring, Percent Positive for Females of Selected Age Groups, by Health Care Setting, California, 2020</a:t>
            </a:r>
          </a:p>
        </p:txBody>
      </p:sp>
      <p:graphicFrame>
        <p:nvGraphicFramePr>
          <p:cNvPr id="2" name="Graph" descr="Kaiser Northern California (2020 data)&#10;• Females ages 15-19 percent positive = 7.3&#10;• Females ages 20-24 percent positive = 5.8&#10;• Females ages 25+ percent positive =  2.4&#10;Family Planning Title X Clinics (2020 data)&#10;• Females ages 15-19 percent positive = 10.3&#10;• Females ages 20-24 percent positive = 6.7&#10;• Females ages 25+ percent positive = 2.2&#10;Family Planning Clinics served by Quest (2020 data)&#10;• Females ages 15-19 percent positive = 9.0&#10;• Females ages 20-24 percent positive = 8.3&#10;• Females ages 25+ percent positive = 3.6&#10;"/>
          <p:cNvGraphicFramePr>
            <a:graphicFrameLocks noGrp="1" noChangeAspect="1"/>
          </p:cNvGraphicFramePr>
          <p:nvPr>
            <p:ph idx="1"/>
          </p:nvPr>
        </p:nvGraphicFramePr>
        <p:xfrm>
          <a:off x="414338" y="1484581"/>
          <a:ext cx="11387137" cy="4630738"/>
        </p:xfrm>
        <a:graphic>
          <a:graphicData uri="http://schemas.openxmlformats.org/drawingml/2006/chart">
            <c:chart xmlns:c="http://schemas.openxmlformats.org/drawingml/2006/chart" xmlns:r="http://schemas.openxmlformats.org/officeDocument/2006/relationships" r:id="rId3"/>
          </a:graphicData>
        </a:graphic>
      </p:graphicFrame>
      <p:sp>
        <p:nvSpPr>
          <p:cNvPr id="6" name="Notes"/>
          <p:cNvSpPr txBox="1">
            <a:spLocks noChangeArrowheads="1"/>
          </p:cNvSpPr>
          <p:nvPr/>
        </p:nvSpPr>
        <p:spPr bwMode="auto">
          <a:xfrm>
            <a:off x="2438398" y="5989320"/>
            <a:ext cx="7772400"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625475" indent="-625475">
              <a:tabLst>
                <a:tab pos="520700" algn="r"/>
                <a:tab pos="635000" algn="l"/>
              </a:tabLst>
              <a:defRPr>
                <a:solidFill>
                  <a:schemeClr val="tx1"/>
                </a:solidFill>
                <a:latin typeface="Tahoma" pitchFamily="34" charset="0"/>
              </a:defRPr>
            </a:lvl1pPr>
            <a:lvl2pPr marL="742950" indent="-285750">
              <a:tabLst>
                <a:tab pos="520700" algn="r"/>
                <a:tab pos="635000" algn="l"/>
              </a:tabLst>
              <a:defRPr>
                <a:solidFill>
                  <a:schemeClr val="tx1"/>
                </a:solidFill>
                <a:latin typeface="Tahoma" pitchFamily="34" charset="0"/>
              </a:defRPr>
            </a:lvl2pPr>
            <a:lvl3pPr marL="1143000" indent="-228600">
              <a:tabLst>
                <a:tab pos="520700" algn="r"/>
                <a:tab pos="635000" algn="l"/>
              </a:tabLst>
              <a:defRPr>
                <a:solidFill>
                  <a:schemeClr val="tx1"/>
                </a:solidFill>
                <a:latin typeface="Tahoma" pitchFamily="34" charset="0"/>
              </a:defRPr>
            </a:lvl3pPr>
            <a:lvl4pPr marL="1600200" indent="-228600">
              <a:tabLst>
                <a:tab pos="520700" algn="r"/>
                <a:tab pos="635000" algn="l"/>
              </a:tabLst>
              <a:defRPr>
                <a:solidFill>
                  <a:schemeClr val="tx1"/>
                </a:solidFill>
                <a:latin typeface="Tahoma" pitchFamily="34" charset="0"/>
              </a:defRPr>
            </a:lvl4pPr>
            <a:lvl5pPr marL="2057400" indent="-228600">
              <a:tabLst>
                <a:tab pos="520700" algn="r"/>
                <a:tab pos="635000" algn="l"/>
              </a:tabLst>
              <a:defRPr>
                <a:solidFill>
                  <a:schemeClr val="tx1"/>
                </a:solidFill>
                <a:latin typeface="Tahoma" pitchFamily="34" charset="0"/>
              </a:defRPr>
            </a:lvl5pPr>
            <a:lvl6pPr marL="2514600" indent="-228600" eaLnBrk="0" fontAlgn="base" hangingPunct="0">
              <a:spcBef>
                <a:spcPct val="0"/>
              </a:spcBef>
              <a:spcAft>
                <a:spcPct val="0"/>
              </a:spcAft>
              <a:tabLst>
                <a:tab pos="520700" algn="r"/>
                <a:tab pos="635000" algn="l"/>
              </a:tabLst>
              <a:defRPr>
                <a:solidFill>
                  <a:schemeClr val="tx1"/>
                </a:solidFill>
                <a:latin typeface="Tahoma" pitchFamily="34" charset="0"/>
              </a:defRPr>
            </a:lvl6pPr>
            <a:lvl7pPr marL="2971800" indent="-228600" eaLnBrk="0" fontAlgn="base" hangingPunct="0">
              <a:spcBef>
                <a:spcPct val="0"/>
              </a:spcBef>
              <a:spcAft>
                <a:spcPct val="0"/>
              </a:spcAft>
              <a:tabLst>
                <a:tab pos="520700" algn="r"/>
                <a:tab pos="635000" algn="l"/>
              </a:tabLst>
              <a:defRPr>
                <a:solidFill>
                  <a:schemeClr val="tx1"/>
                </a:solidFill>
                <a:latin typeface="Tahoma" pitchFamily="34" charset="0"/>
              </a:defRPr>
            </a:lvl7pPr>
            <a:lvl8pPr marL="3429000" indent="-228600" eaLnBrk="0" fontAlgn="base" hangingPunct="0">
              <a:spcBef>
                <a:spcPct val="0"/>
              </a:spcBef>
              <a:spcAft>
                <a:spcPct val="0"/>
              </a:spcAft>
              <a:tabLst>
                <a:tab pos="520700" algn="r"/>
                <a:tab pos="635000" algn="l"/>
              </a:tabLst>
              <a:defRPr>
                <a:solidFill>
                  <a:schemeClr val="tx1"/>
                </a:solidFill>
                <a:latin typeface="Tahoma" pitchFamily="34" charset="0"/>
              </a:defRPr>
            </a:lvl8pPr>
            <a:lvl9pPr marL="3886200" indent="-228600" eaLnBrk="0" fontAlgn="base" hangingPunct="0">
              <a:spcBef>
                <a:spcPct val="0"/>
              </a:spcBef>
              <a:spcAft>
                <a:spcPct val="0"/>
              </a:spcAft>
              <a:tabLst>
                <a:tab pos="520700" algn="r"/>
                <a:tab pos="635000" algn="l"/>
              </a:tabLst>
              <a:defRPr>
                <a:solidFill>
                  <a:schemeClr val="tx1"/>
                </a:solidFill>
                <a:latin typeface="Tahoma" pitchFamily="34" charset="0"/>
              </a:defRPr>
            </a:lvl9pPr>
          </a:lstStyle>
          <a:p>
            <a:pPr marL="628650" marR="0" lvl="0" indent="-628650" algn="l" defTabSz="914400" rtl="0" eaLnBrk="1" fontAlgn="auto" latinLnBrk="0" hangingPunct="1">
              <a:lnSpc>
                <a:spcPct val="100000"/>
              </a:lnSpc>
              <a:spcBef>
                <a:spcPts val="0"/>
              </a:spcBef>
              <a:spcAft>
                <a:spcPts val="100"/>
              </a:spcAft>
              <a:buClrTx/>
              <a:buSzTx/>
              <a:buFontTx/>
              <a:buNone/>
              <a:tabLst>
                <a:tab pos="514350" algn="r"/>
                <a:tab pos="628650" algn="l"/>
              </a:tabLst>
              <a:defRPr/>
            </a:pPr>
            <a:r>
              <a:rPr kumimoji="0" lang="en-US" sz="1200" b="0" i="0" u="none" strike="noStrike" kern="1200" cap="none" spc="0" normalizeH="0" baseline="0" noProof="0">
                <a:ln>
                  <a:noFill/>
                </a:ln>
                <a:solidFill>
                  <a:prstClr val="black"/>
                </a:solidFill>
                <a:effectLst/>
                <a:uLnTx/>
                <a:uFillTx/>
                <a:latin typeface="Tw Cen MT"/>
                <a:ea typeface="+mn-ea"/>
                <a:cs typeface="+mn-cs"/>
              </a:rPr>
              <a:t>Source:  Kaiser Permanente Northern California, Essential Access, Quest Diagnostics</a:t>
            </a:r>
          </a:p>
        </p:txBody>
      </p:sp>
      <p:sp>
        <p:nvSpPr>
          <p:cNvPr id="7" name="Footer">
            <a:extLst>
              <a:ext uri="{FF2B5EF4-FFF2-40B4-BE49-F238E27FC236}">
                <a16:creationId xmlns:a16="http://schemas.microsoft.com/office/drawing/2014/main" id="{B0270C59-0076-4FAD-8897-735B686D4F1C}"/>
              </a:ext>
              <a:ext uri="{C183D7F6-B498-43B3-948B-1728B52AA6E4}">
                <adec:decorative xmlns:adec="http://schemas.microsoft.com/office/drawing/2017/decorative" val="1"/>
              </a:ext>
            </a:extLst>
          </p:cNvPr>
          <p:cNvSpPr txBox="1">
            <a:spLocks noGrp="1" noChangeArrowheads="1"/>
          </p:cNvSpPr>
          <p:nvPr/>
        </p:nvSpPr>
        <p:spPr bwMode="auto">
          <a:xfrm>
            <a:off x="2424702" y="6483096"/>
            <a:ext cx="1371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167BB"/>
                </a:solidFill>
                <a:effectLst/>
                <a:uLnTx/>
                <a:uFillTx/>
                <a:latin typeface="Tw Cen MT"/>
                <a:ea typeface="+mn-ea"/>
                <a:cs typeface="Calibri" panose="020F0502020204030204" pitchFamily="34" charset="0"/>
              </a:rPr>
              <a:t>(Revised 04/2022)</a:t>
            </a:r>
          </a:p>
        </p:txBody>
      </p:sp>
    </p:spTree>
    <p:extLst>
      <p:ext uri="{BB962C8B-B14F-4D97-AF65-F5344CB8AC3E}">
        <p14:creationId xmlns:p14="http://schemas.microsoft.com/office/powerpoint/2010/main" val="5439151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3" name="Title"/>
          <p:cNvSpPr>
            <a:spLocks noGrp="1" noChangeArrowheads="1"/>
          </p:cNvSpPr>
          <p:nvPr>
            <p:ph type="title"/>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ormAutofit/>
          </a:bodyPr>
          <a:lstStyle/>
          <a:p>
            <a:pPr eaLnBrk="1" hangingPunct="1"/>
            <a:r>
              <a:rPr lang="en-US" sz="3200" b="0">
                <a:latin typeface="+mj-lt"/>
              </a:rPr>
              <a:t>Chlamydia Prevalence Monitoring, Percent Positive for Females, by Health Care Setting, California, 2011</a:t>
            </a:r>
            <a:r>
              <a:rPr lang="en-US" sz="3200" b="0">
                <a:latin typeface="+mj-lt"/>
                <a:cs typeface="Arial" charset="0"/>
              </a:rPr>
              <a:t>–</a:t>
            </a:r>
            <a:r>
              <a:rPr lang="en-US" sz="3200" b="0">
                <a:latin typeface="+mj-lt"/>
              </a:rPr>
              <a:t>2020</a:t>
            </a:r>
          </a:p>
        </p:txBody>
      </p:sp>
      <p:graphicFrame>
        <p:nvGraphicFramePr>
          <p:cNvPr id="2" name="Graph" descr="2011-2020 trendline graph of female chlamydia percent positive by health care setting&#10;•  FP Title X positivity ranged from 4.0 in 2011 to 3.9 in 2020&#10;•  FP Quest positivity ranged from 3.2 in 2011 to 8.2 in 2020&#10;•  KNC positivity ranged from 3.5 in 2011 to 3.9 in 2020 (2019 data not available)&#10;"/>
          <p:cNvGraphicFramePr>
            <a:graphicFrameLocks noGrp="1" noChangeAspect="1"/>
          </p:cNvGraphicFramePr>
          <p:nvPr>
            <p:ph idx="1"/>
          </p:nvPr>
        </p:nvGraphicFramePr>
        <p:xfrm>
          <a:off x="414338" y="1463040"/>
          <a:ext cx="11387137" cy="4341789"/>
        </p:xfrm>
        <a:graphic>
          <a:graphicData uri="http://schemas.openxmlformats.org/drawingml/2006/chart">
            <c:chart xmlns:c="http://schemas.openxmlformats.org/drawingml/2006/chart" xmlns:r="http://schemas.openxmlformats.org/officeDocument/2006/relationships" r:id="rId3"/>
          </a:graphicData>
        </a:graphic>
      </p:graphicFrame>
      <p:sp>
        <p:nvSpPr>
          <p:cNvPr id="7" name="Notes">
            <a:extLst>
              <a:ext uri="{FF2B5EF4-FFF2-40B4-BE49-F238E27FC236}">
                <a16:creationId xmlns:a16="http://schemas.microsoft.com/office/drawing/2014/main" id="{8DC59F94-C9DA-4CB7-9EAB-5541F281DFDA}"/>
              </a:ext>
            </a:extLst>
          </p:cNvPr>
          <p:cNvSpPr txBox="1">
            <a:spLocks noChangeArrowheads="1"/>
          </p:cNvSpPr>
          <p:nvPr/>
        </p:nvSpPr>
        <p:spPr bwMode="auto">
          <a:xfrm>
            <a:off x="2804161" y="5669280"/>
            <a:ext cx="6370661" cy="8694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625475" indent="-625475">
              <a:tabLst>
                <a:tab pos="520700" algn="r"/>
                <a:tab pos="635000" algn="l"/>
              </a:tabLst>
              <a:defRPr>
                <a:solidFill>
                  <a:schemeClr val="tx1"/>
                </a:solidFill>
                <a:latin typeface="Tahoma" pitchFamily="34" charset="0"/>
              </a:defRPr>
            </a:lvl1pPr>
            <a:lvl2pPr marL="742950" indent="-285750">
              <a:tabLst>
                <a:tab pos="520700" algn="r"/>
                <a:tab pos="635000" algn="l"/>
              </a:tabLst>
              <a:defRPr>
                <a:solidFill>
                  <a:schemeClr val="tx1"/>
                </a:solidFill>
                <a:latin typeface="Tahoma" pitchFamily="34" charset="0"/>
              </a:defRPr>
            </a:lvl2pPr>
            <a:lvl3pPr marL="1143000" indent="-228600">
              <a:tabLst>
                <a:tab pos="520700" algn="r"/>
                <a:tab pos="635000" algn="l"/>
              </a:tabLst>
              <a:defRPr>
                <a:solidFill>
                  <a:schemeClr val="tx1"/>
                </a:solidFill>
                <a:latin typeface="Tahoma" pitchFamily="34" charset="0"/>
              </a:defRPr>
            </a:lvl3pPr>
            <a:lvl4pPr marL="1600200" indent="-228600">
              <a:tabLst>
                <a:tab pos="520700" algn="r"/>
                <a:tab pos="635000" algn="l"/>
              </a:tabLst>
              <a:defRPr>
                <a:solidFill>
                  <a:schemeClr val="tx1"/>
                </a:solidFill>
                <a:latin typeface="Tahoma" pitchFamily="34" charset="0"/>
              </a:defRPr>
            </a:lvl4pPr>
            <a:lvl5pPr marL="2057400" indent="-228600">
              <a:tabLst>
                <a:tab pos="520700" algn="r"/>
                <a:tab pos="635000" algn="l"/>
              </a:tabLst>
              <a:defRPr>
                <a:solidFill>
                  <a:schemeClr val="tx1"/>
                </a:solidFill>
                <a:latin typeface="Tahoma" pitchFamily="34" charset="0"/>
              </a:defRPr>
            </a:lvl5pPr>
            <a:lvl6pPr marL="2514600" indent="-228600" eaLnBrk="0" fontAlgn="base" hangingPunct="0">
              <a:spcBef>
                <a:spcPct val="0"/>
              </a:spcBef>
              <a:spcAft>
                <a:spcPct val="0"/>
              </a:spcAft>
              <a:tabLst>
                <a:tab pos="520700" algn="r"/>
                <a:tab pos="635000" algn="l"/>
              </a:tabLst>
              <a:defRPr>
                <a:solidFill>
                  <a:schemeClr val="tx1"/>
                </a:solidFill>
                <a:latin typeface="Tahoma" pitchFamily="34" charset="0"/>
              </a:defRPr>
            </a:lvl6pPr>
            <a:lvl7pPr marL="2971800" indent="-228600" eaLnBrk="0" fontAlgn="base" hangingPunct="0">
              <a:spcBef>
                <a:spcPct val="0"/>
              </a:spcBef>
              <a:spcAft>
                <a:spcPct val="0"/>
              </a:spcAft>
              <a:tabLst>
                <a:tab pos="520700" algn="r"/>
                <a:tab pos="635000" algn="l"/>
              </a:tabLst>
              <a:defRPr>
                <a:solidFill>
                  <a:schemeClr val="tx1"/>
                </a:solidFill>
                <a:latin typeface="Tahoma" pitchFamily="34" charset="0"/>
              </a:defRPr>
            </a:lvl7pPr>
            <a:lvl8pPr marL="3429000" indent="-228600" eaLnBrk="0" fontAlgn="base" hangingPunct="0">
              <a:spcBef>
                <a:spcPct val="0"/>
              </a:spcBef>
              <a:spcAft>
                <a:spcPct val="0"/>
              </a:spcAft>
              <a:tabLst>
                <a:tab pos="520700" algn="r"/>
                <a:tab pos="635000" algn="l"/>
              </a:tabLst>
              <a:defRPr>
                <a:solidFill>
                  <a:schemeClr val="tx1"/>
                </a:solidFill>
                <a:latin typeface="Tahoma" pitchFamily="34" charset="0"/>
              </a:defRPr>
            </a:lvl8pPr>
            <a:lvl9pPr marL="3886200" indent="-228600" eaLnBrk="0" fontAlgn="base" hangingPunct="0">
              <a:spcBef>
                <a:spcPct val="0"/>
              </a:spcBef>
              <a:spcAft>
                <a:spcPct val="0"/>
              </a:spcAft>
              <a:tabLst>
                <a:tab pos="520700" algn="r"/>
                <a:tab pos="635000" algn="l"/>
              </a:tabLst>
              <a:defRPr>
                <a:solidFill>
                  <a:schemeClr val="tx1"/>
                </a:solidFill>
                <a:latin typeface="Tahoma" pitchFamily="34" charset="0"/>
              </a:defRPr>
            </a:lvl9pPr>
          </a:lstStyle>
          <a:p>
            <a:pPr marL="625475" marR="0" lvl="0" indent="-625475" algn="l" defTabSz="914400" rtl="0" eaLnBrk="1" fontAlgn="auto" latinLnBrk="0" hangingPunct="1">
              <a:lnSpc>
                <a:spcPct val="100000"/>
              </a:lnSpc>
              <a:spcBef>
                <a:spcPts val="0"/>
              </a:spcBef>
              <a:spcAft>
                <a:spcPts val="0"/>
              </a:spcAft>
              <a:buClrTx/>
              <a:buSzTx/>
              <a:buFontTx/>
              <a:buNone/>
              <a:tabLst>
                <a:tab pos="520700" algn="r"/>
                <a:tab pos="635000" algn="l"/>
              </a:tabLst>
              <a:defRPr/>
            </a:pPr>
            <a:r>
              <a:rPr kumimoji="0" lang="en-US" sz="1200" b="0" i="0" u="none" strike="noStrike" kern="1200" cap="none" spc="0" normalizeH="0" baseline="0" noProof="0">
                <a:ln>
                  <a:noFill/>
                </a:ln>
                <a:solidFill>
                  <a:prstClr val="black"/>
                </a:solidFill>
                <a:effectLst/>
                <a:uLnTx/>
                <a:uFillTx/>
                <a:latin typeface="Tw Cen MT"/>
                <a:ea typeface="+mn-ea"/>
                <a:cs typeface="+mn-cs"/>
              </a:rPr>
              <a:t>FP Quest = Family Planning Clinics served by Quest</a:t>
            </a:r>
          </a:p>
          <a:p>
            <a:pPr marL="625475" marR="0" lvl="0" indent="-625475" algn="l" defTabSz="914400" rtl="0" eaLnBrk="1" fontAlgn="auto" latinLnBrk="0" hangingPunct="1">
              <a:lnSpc>
                <a:spcPct val="100000"/>
              </a:lnSpc>
              <a:spcBef>
                <a:spcPts val="0"/>
              </a:spcBef>
              <a:spcAft>
                <a:spcPts val="0"/>
              </a:spcAft>
              <a:buClrTx/>
              <a:buSzTx/>
              <a:buFontTx/>
              <a:buNone/>
              <a:tabLst>
                <a:tab pos="520700" algn="r"/>
                <a:tab pos="635000" algn="l"/>
              </a:tabLst>
              <a:defRPr/>
            </a:pPr>
            <a:r>
              <a:rPr kumimoji="0" lang="en-US" sz="1200" b="0" i="0" u="none" strike="noStrike" kern="1200" cap="none" spc="0" normalizeH="0" baseline="0" noProof="0">
                <a:ln>
                  <a:noFill/>
                </a:ln>
                <a:solidFill>
                  <a:prstClr val="black"/>
                </a:solidFill>
                <a:effectLst/>
                <a:uLnTx/>
                <a:uFillTx/>
                <a:latin typeface="Tw Cen MT"/>
                <a:ea typeface="+mn-ea"/>
                <a:cs typeface="+mn-cs"/>
              </a:rPr>
              <a:t>FP Title X = Family Planning Title X Clinics</a:t>
            </a:r>
          </a:p>
          <a:p>
            <a:pPr marL="625475" marR="0" lvl="0" indent="-625475" algn="l" defTabSz="914400" rtl="0" eaLnBrk="1" fontAlgn="auto" latinLnBrk="0" hangingPunct="1">
              <a:lnSpc>
                <a:spcPct val="100000"/>
              </a:lnSpc>
              <a:spcBef>
                <a:spcPts val="0"/>
              </a:spcBef>
              <a:spcAft>
                <a:spcPts val="0"/>
              </a:spcAft>
              <a:buClrTx/>
              <a:buSzTx/>
              <a:buFontTx/>
              <a:buNone/>
              <a:tabLst>
                <a:tab pos="520700" algn="r"/>
                <a:tab pos="635000" algn="l"/>
              </a:tabLst>
              <a:defRPr/>
            </a:pPr>
            <a:r>
              <a:rPr kumimoji="0" lang="en-US" sz="1200" b="0" i="0" u="none" strike="noStrike" kern="1200" cap="none" spc="0" normalizeH="0" baseline="0" noProof="0">
                <a:ln>
                  <a:noFill/>
                </a:ln>
                <a:solidFill>
                  <a:prstClr val="black"/>
                </a:solidFill>
                <a:effectLst/>
                <a:uLnTx/>
                <a:uFillTx/>
                <a:latin typeface="Tw Cen MT"/>
                <a:ea typeface="+mn-ea"/>
                <a:cs typeface="+mn-cs"/>
              </a:rPr>
              <a:t>KNC = Kaiser Northern California</a:t>
            </a:r>
          </a:p>
          <a:p>
            <a:pPr marL="625475" marR="0" lvl="0" indent="-625475" algn="l" defTabSz="914400" rtl="0" eaLnBrk="1" fontAlgn="auto" latinLnBrk="0" hangingPunct="1">
              <a:lnSpc>
                <a:spcPct val="100000"/>
              </a:lnSpc>
              <a:spcBef>
                <a:spcPts val="300"/>
              </a:spcBef>
              <a:spcAft>
                <a:spcPts val="300"/>
              </a:spcAft>
              <a:buClrTx/>
              <a:buSzTx/>
              <a:buFontTx/>
              <a:buNone/>
              <a:tabLst>
                <a:tab pos="520700" algn="r"/>
                <a:tab pos="635000" algn="l"/>
              </a:tabLst>
              <a:defRPr/>
            </a:pPr>
            <a:r>
              <a:rPr kumimoji="0" lang="en-US" sz="1200" b="0" i="0" u="none" strike="noStrike" kern="1200" cap="none" spc="0" normalizeH="0" baseline="0" noProof="0">
                <a:ln>
                  <a:noFill/>
                </a:ln>
                <a:solidFill>
                  <a:prstClr val="black"/>
                </a:solidFill>
                <a:effectLst/>
                <a:uLnTx/>
                <a:uFillTx/>
                <a:latin typeface="Tw Cen MT"/>
                <a:ea typeface="+mn-ea"/>
                <a:cs typeface="+mn-cs"/>
              </a:rPr>
              <a:t>Source:  Kaiser Permanente Northern California, Essential Access, Quest Diagnostics</a:t>
            </a:r>
          </a:p>
        </p:txBody>
      </p:sp>
      <p:sp>
        <p:nvSpPr>
          <p:cNvPr id="6" name="Footer">
            <a:extLst>
              <a:ext uri="{FF2B5EF4-FFF2-40B4-BE49-F238E27FC236}">
                <a16:creationId xmlns:a16="http://schemas.microsoft.com/office/drawing/2014/main" id="{22BAB6E0-21CC-4B20-9BA2-8384FB6EB83F}"/>
              </a:ext>
              <a:ext uri="{C183D7F6-B498-43B3-948B-1728B52AA6E4}">
                <adec:decorative xmlns:adec="http://schemas.microsoft.com/office/drawing/2017/decorative" val="1"/>
              </a:ext>
            </a:extLst>
          </p:cNvPr>
          <p:cNvSpPr txBox="1">
            <a:spLocks noGrp="1" noChangeArrowheads="1"/>
          </p:cNvSpPr>
          <p:nvPr/>
        </p:nvSpPr>
        <p:spPr bwMode="auto">
          <a:xfrm>
            <a:off x="2424702" y="6483096"/>
            <a:ext cx="1371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167BB"/>
                </a:solidFill>
                <a:effectLst/>
                <a:uLnTx/>
                <a:uFillTx/>
                <a:latin typeface="Tw Cen MT"/>
                <a:ea typeface="+mn-ea"/>
                <a:cs typeface="Calibri" panose="020F0502020204030204" pitchFamily="34" charset="0"/>
              </a:rPr>
              <a:t>(Revised 04/2022)</a:t>
            </a:r>
          </a:p>
        </p:txBody>
      </p:sp>
    </p:spTree>
    <p:extLst>
      <p:ext uri="{BB962C8B-B14F-4D97-AF65-F5344CB8AC3E}">
        <p14:creationId xmlns:p14="http://schemas.microsoft.com/office/powerpoint/2010/main" val="27314462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9" name="Title"/>
          <p:cNvSpPr>
            <a:spLocks noGrp="1" noChangeArrowheads="1"/>
          </p:cNvSpPr>
          <p:nvPr>
            <p:ph type="title"/>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ormAutofit/>
          </a:bodyPr>
          <a:lstStyle/>
          <a:p>
            <a:pPr eaLnBrk="1" hangingPunct="1"/>
            <a:r>
              <a:rPr lang="en-US" sz="3200" b="0"/>
              <a:t>Chlamydia, California versus United States </a:t>
            </a:r>
            <a:br>
              <a:rPr lang="en-US" sz="3200" b="0"/>
            </a:br>
            <a:r>
              <a:rPr lang="en-US" sz="3200" b="0"/>
              <a:t>Incidence Rates, 1990</a:t>
            </a:r>
            <a:r>
              <a:rPr lang="en-US" sz="3200" b="0">
                <a:cs typeface="Arial" charset="0"/>
              </a:rPr>
              <a:t>–</a:t>
            </a:r>
            <a:r>
              <a:rPr lang="en-US" sz="3200" b="0"/>
              <a:t>2020</a:t>
            </a:r>
          </a:p>
        </p:txBody>
      </p:sp>
      <p:sp>
        <p:nvSpPr>
          <p:cNvPr id="13315" name="CA label">
            <a:extLst>
              <a:ext uri="{C183D7F6-B498-43B3-948B-1728B52AA6E4}">
                <adec:decorative xmlns:adec="http://schemas.microsoft.com/office/drawing/2017/decorative" val="1"/>
              </a:ext>
            </a:extLst>
          </p:cNvPr>
          <p:cNvSpPr txBox="1">
            <a:spLocks noChangeArrowheads="1"/>
          </p:cNvSpPr>
          <p:nvPr/>
        </p:nvSpPr>
        <p:spPr bwMode="auto">
          <a:xfrm>
            <a:off x="5018526" y="3059668"/>
            <a:ext cx="1077474"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C44A07"/>
                </a:solidFill>
                <a:effectLst/>
                <a:uLnTx/>
                <a:uFillTx/>
                <a:latin typeface="Calibri" panose="020F0502020204030204" pitchFamily="34" charset="0"/>
                <a:ea typeface="+mn-ea"/>
                <a:cs typeface="+mn-cs"/>
              </a:rPr>
              <a:t>California</a:t>
            </a:r>
          </a:p>
        </p:txBody>
      </p:sp>
      <p:sp>
        <p:nvSpPr>
          <p:cNvPr id="13316" name="US label">
            <a:extLst>
              <a:ext uri="{C183D7F6-B498-43B3-948B-1728B52AA6E4}">
                <adec:decorative xmlns:adec="http://schemas.microsoft.com/office/drawing/2017/decorative" val="1"/>
              </a:ext>
            </a:extLst>
          </p:cNvPr>
          <p:cNvSpPr txBox="1">
            <a:spLocks noChangeArrowheads="1"/>
          </p:cNvSpPr>
          <p:nvPr/>
        </p:nvSpPr>
        <p:spPr bwMode="auto">
          <a:xfrm>
            <a:off x="6407535" y="3492262"/>
            <a:ext cx="1439497"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lumMod val="50000"/>
                  </a:prstClr>
                </a:solidFill>
                <a:effectLst/>
                <a:uLnTx/>
                <a:uFillTx/>
                <a:latin typeface="Calibri" panose="020F0502020204030204" pitchFamily="34" charset="0"/>
                <a:ea typeface="+mn-ea"/>
                <a:cs typeface="+mn-cs"/>
              </a:rPr>
              <a:t>United States</a:t>
            </a:r>
          </a:p>
        </p:txBody>
      </p:sp>
      <p:graphicFrame>
        <p:nvGraphicFramePr>
          <p:cNvPr id="2" name="Graph" descr="1990-2020 trendline graph of chlamydia California versus United States incidence rates (per 100,000 population)​&#10;&#10;•  California increased from a rate of 222.0 in 1990 to 597.6 in 2019. In 2020 the rate decreased slightly to 445.6​&#10;&#10;•  United States increased from a rate of 160.2 in 1990 to 481.3 in 2020; The U.S. rate is slightly higher than the California rate"/>
          <p:cNvGraphicFramePr>
            <a:graphicFrameLocks noGrp="1" noChangeAspect="1"/>
          </p:cNvGraphicFramePr>
          <p:nvPr>
            <p:ph idx="1"/>
          </p:nvPr>
        </p:nvGraphicFramePr>
        <p:xfrm>
          <a:off x="414338" y="1546225"/>
          <a:ext cx="11387137" cy="4630738"/>
        </p:xfrm>
        <a:graphic>
          <a:graphicData uri="http://schemas.openxmlformats.org/drawingml/2006/chart">
            <c:chart xmlns:c="http://schemas.openxmlformats.org/drawingml/2006/chart" xmlns:r="http://schemas.openxmlformats.org/officeDocument/2006/relationships" r:id="rId3"/>
          </a:graphicData>
        </a:graphic>
      </p:graphicFrame>
      <p:sp>
        <p:nvSpPr>
          <p:cNvPr id="7" name="Footer">
            <a:extLst>
              <a:ext uri="{FF2B5EF4-FFF2-40B4-BE49-F238E27FC236}">
                <a16:creationId xmlns:a16="http://schemas.microsoft.com/office/drawing/2014/main" id="{F33F54CA-CE46-457A-9AAF-AEBCC7904F5B}"/>
              </a:ext>
              <a:ext uri="{C183D7F6-B498-43B3-948B-1728B52AA6E4}">
                <adec:decorative xmlns:adec="http://schemas.microsoft.com/office/drawing/2017/decorative" val="1"/>
              </a:ext>
            </a:extLst>
          </p:cNvPr>
          <p:cNvSpPr txBox="1">
            <a:spLocks noGrp="1" noChangeArrowheads="1"/>
          </p:cNvSpPr>
          <p:nvPr/>
        </p:nvSpPr>
        <p:spPr bwMode="auto">
          <a:xfrm>
            <a:off x="2424702" y="6483096"/>
            <a:ext cx="1371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167BB"/>
                </a:solidFill>
                <a:effectLst/>
                <a:uLnTx/>
                <a:uFillTx/>
                <a:latin typeface="Tw Cen MT"/>
                <a:ea typeface="+mn-ea"/>
                <a:cs typeface="Calibri" panose="020F0502020204030204" pitchFamily="34" charset="0"/>
              </a:rPr>
              <a:t>(Revised 04/2022)</a:t>
            </a:r>
          </a:p>
        </p:txBody>
      </p:sp>
    </p:spTree>
    <p:extLst>
      <p:ext uri="{BB962C8B-B14F-4D97-AF65-F5344CB8AC3E}">
        <p14:creationId xmlns:p14="http://schemas.microsoft.com/office/powerpoint/2010/main" val="32872531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p:cNvSpPr>
            <a:spLocks noGrp="1" noChangeArrowheads="1"/>
          </p:cNvSpPr>
          <p:nvPr>
            <p:ph type="title"/>
          </p:nvPr>
        </p:nvSpPr>
        <p:spPr/>
        <p:txBody>
          <a:bodyPr>
            <a:normAutofit/>
          </a:bodyPr>
          <a:lstStyle/>
          <a:p>
            <a:pPr eaLnBrk="1" hangingPunct="1"/>
            <a:r>
              <a:rPr lang="en-US" sz="3200" b="0">
                <a:latin typeface="+mj-lt"/>
              </a:rPr>
              <a:t>Chlamydia Repeat Infection* among Females 1-6 months after Infection, by Data Source, California, 2020</a:t>
            </a:r>
          </a:p>
        </p:txBody>
      </p:sp>
      <p:graphicFrame>
        <p:nvGraphicFramePr>
          <p:cNvPr id="2" name="Graph" descr="Graph of 2020 chlamydia repeat infection among females 1-6 months after infection&#10;•  Chlamydia case reports repeat infection was 4%&#10;•  Kaiser Northern California repeat infection was 13.9%&#10;•  Family Planning Clinics served by Quest repeat infection was 20.2%&#10;"/>
          <p:cNvGraphicFramePr>
            <a:graphicFrameLocks noGrp="1" noChangeAspect="1"/>
          </p:cNvGraphicFramePr>
          <p:nvPr>
            <p:ph idx="1"/>
          </p:nvPr>
        </p:nvGraphicFramePr>
        <p:xfrm>
          <a:off x="414338" y="1486066"/>
          <a:ext cx="11387137" cy="4279222"/>
        </p:xfrm>
        <a:graphic>
          <a:graphicData uri="http://schemas.openxmlformats.org/drawingml/2006/chart">
            <c:chart xmlns:c="http://schemas.openxmlformats.org/drawingml/2006/chart" xmlns:r="http://schemas.openxmlformats.org/officeDocument/2006/relationships" r:id="rId3"/>
          </a:graphicData>
        </a:graphic>
      </p:graphicFrame>
      <p:sp>
        <p:nvSpPr>
          <p:cNvPr id="34823" name="Notes"/>
          <p:cNvSpPr txBox="1">
            <a:spLocks noChangeArrowheads="1"/>
          </p:cNvSpPr>
          <p:nvPr/>
        </p:nvSpPr>
        <p:spPr bwMode="auto">
          <a:xfrm>
            <a:off x="1638300" y="5731326"/>
            <a:ext cx="9925050" cy="68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2824" tIns="46412" rIns="92824" bIns="46412">
            <a:spAutoFit/>
          </a:bodyPr>
          <a:lstStyle>
            <a:lvl1pPr marL="169863" indent="-169863">
              <a:tabLst>
                <a:tab pos="169863" algn="l"/>
              </a:tabLst>
              <a:defRPr>
                <a:solidFill>
                  <a:schemeClr val="tx1"/>
                </a:solidFill>
                <a:latin typeface="Tahoma" pitchFamily="34" charset="0"/>
              </a:defRPr>
            </a:lvl1pPr>
            <a:lvl2pPr marL="742950" indent="-285750">
              <a:tabLst>
                <a:tab pos="169863" algn="l"/>
              </a:tabLst>
              <a:defRPr>
                <a:solidFill>
                  <a:schemeClr val="tx1"/>
                </a:solidFill>
                <a:latin typeface="Tahoma" pitchFamily="34" charset="0"/>
              </a:defRPr>
            </a:lvl2pPr>
            <a:lvl3pPr marL="1143000" indent="-228600">
              <a:tabLst>
                <a:tab pos="169863" algn="l"/>
              </a:tabLst>
              <a:defRPr>
                <a:solidFill>
                  <a:schemeClr val="tx1"/>
                </a:solidFill>
                <a:latin typeface="Tahoma" pitchFamily="34" charset="0"/>
              </a:defRPr>
            </a:lvl3pPr>
            <a:lvl4pPr marL="1600200" indent="-228600">
              <a:tabLst>
                <a:tab pos="169863" algn="l"/>
              </a:tabLst>
              <a:defRPr>
                <a:solidFill>
                  <a:schemeClr val="tx1"/>
                </a:solidFill>
                <a:latin typeface="Tahoma" pitchFamily="34" charset="0"/>
              </a:defRPr>
            </a:lvl4pPr>
            <a:lvl5pPr marL="2057400" indent="-228600">
              <a:tabLst>
                <a:tab pos="169863" algn="l"/>
              </a:tabLst>
              <a:defRPr>
                <a:solidFill>
                  <a:schemeClr val="tx1"/>
                </a:solidFill>
                <a:latin typeface="Tahoma" pitchFamily="34" charset="0"/>
              </a:defRPr>
            </a:lvl5pPr>
            <a:lvl6pPr marL="2514600" indent="-228600" eaLnBrk="0" fontAlgn="base" hangingPunct="0">
              <a:spcBef>
                <a:spcPct val="0"/>
              </a:spcBef>
              <a:spcAft>
                <a:spcPct val="0"/>
              </a:spcAft>
              <a:tabLst>
                <a:tab pos="169863" algn="l"/>
              </a:tabLst>
              <a:defRPr>
                <a:solidFill>
                  <a:schemeClr val="tx1"/>
                </a:solidFill>
                <a:latin typeface="Tahoma" pitchFamily="34" charset="0"/>
              </a:defRPr>
            </a:lvl6pPr>
            <a:lvl7pPr marL="2971800" indent="-228600" eaLnBrk="0" fontAlgn="base" hangingPunct="0">
              <a:spcBef>
                <a:spcPct val="0"/>
              </a:spcBef>
              <a:spcAft>
                <a:spcPct val="0"/>
              </a:spcAft>
              <a:tabLst>
                <a:tab pos="169863" algn="l"/>
              </a:tabLst>
              <a:defRPr>
                <a:solidFill>
                  <a:schemeClr val="tx1"/>
                </a:solidFill>
                <a:latin typeface="Tahoma" pitchFamily="34" charset="0"/>
              </a:defRPr>
            </a:lvl7pPr>
            <a:lvl8pPr marL="3429000" indent="-228600" eaLnBrk="0" fontAlgn="base" hangingPunct="0">
              <a:spcBef>
                <a:spcPct val="0"/>
              </a:spcBef>
              <a:spcAft>
                <a:spcPct val="0"/>
              </a:spcAft>
              <a:tabLst>
                <a:tab pos="169863" algn="l"/>
              </a:tabLst>
              <a:defRPr>
                <a:solidFill>
                  <a:schemeClr val="tx1"/>
                </a:solidFill>
                <a:latin typeface="Tahoma" pitchFamily="34" charset="0"/>
              </a:defRPr>
            </a:lvl8pPr>
            <a:lvl9pPr marL="3886200" indent="-228600" eaLnBrk="0" fontAlgn="base" hangingPunct="0">
              <a:spcBef>
                <a:spcPct val="0"/>
              </a:spcBef>
              <a:spcAft>
                <a:spcPct val="0"/>
              </a:spcAft>
              <a:tabLst>
                <a:tab pos="169863" algn="l"/>
              </a:tabLst>
              <a:defRPr>
                <a:solidFill>
                  <a:schemeClr val="tx1"/>
                </a:solidFill>
                <a:latin typeface="Tahoma" pitchFamily="34" charset="0"/>
              </a:defRPr>
            </a:lvl9pPr>
          </a:lstStyle>
          <a:p>
            <a:pPr marL="0" marR="0" lvl="0" indent="0" algn="l" defTabSz="914400" rtl="0" eaLnBrk="1" fontAlgn="auto" latinLnBrk="0" hangingPunct="1">
              <a:lnSpc>
                <a:spcPct val="100000"/>
              </a:lnSpc>
              <a:spcBef>
                <a:spcPts val="0"/>
              </a:spcBef>
              <a:spcAft>
                <a:spcPts val="300"/>
              </a:spcAft>
              <a:buClrTx/>
              <a:buSzTx/>
              <a:buFontTx/>
              <a:buNone/>
              <a:tabLst>
                <a:tab pos="169863" algn="l"/>
              </a:tabLst>
              <a:defRPr/>
            </a:pPr>
            <a:r>
              <a:rPr kumimoji="0" lang="en-US" sz="1200" b="0" i="0" u="none" strike="noStrike" kern="1200" cap="none" spc="0" normalizeH="0" baseline="0" noProof="0">
                <a:ln>
                  <a:noFill/>
                </a:ln>
                <a:solidFill>
                  <a:prstClr val="black"/>
                </a:solidFill>
                <a:effectLst/>
                <a:uLnTx/>
                <a:uFillTx/>
                <a:latin typeface="Tw Cen MT"/>
                <a:ea typeface="+mn-ea"/>
                <a:cs typeface="+mn-cs"/>
              </a:rPr>
              <a:t>* Percent of first repeat case report or positive test result within 1-6 months. Case report and family planning data include all initial infections that occurred in 2020, with repeat infections captured through the first half of 2021. </a:t>
            </a:r>
          </a:p>
          <a:p>
            <a:pPr marL="0" marR="0" lvl="0" indent="0" algn="l" defTabSz="914400" rtl="0" eaLnBrk="1" fontAlgn="auto" latinLnBrk="0" hangingPunct="1">
              <a:lnSpc>
                <a:spcPct val="100000"/>
              </a:lnSpc>
              <a:spcBef>
                <a:spcPts val="0"/>
              </a:spcBef>
              <a:spcAft>
                <a:spcPts val="300"/>
              </a:spcAft>
              <a:buClrTx/>
              <a:buSzTx/>
              <a:buFontTx/>
              <a:buNone/>
              <a:tabLst>
                <a:tab pos="169863" algn="l"/>
              </a:tabLst>
              <a:defRPr/>
            </a:pPr>
            <a:r>
              <a:rPr kumimoji="0" lang="en-US" sz="1200" b="0" i="0" u="none" strike="noStrike" kern="1200" cap="none" spc="0" normalizeH="0" baseline="0" noProof="0">
                <a:ln>
                  <a:noFill/>
                </a:ln>
                <a:solidFill>
                  <a:prstClr val="black"/>
                </a:solidFill>
                <a:effectLst/>
                <a:uLnTx/>
                <a:uFillTx/>
                <a:latin typeface="Tw Cen MT"/>
                <a:ea typeface="+mn-ea"/>
                <a:cs typeface="+mn-cs"/>
              </a:rPr>
              <a:t>† Excludes Los Angeles and San Francisco. 	</a:t>
            </a:r>
          </a:p>
        </p:txBody>
      </p:sp>
      <p:sp>
        <p:nvSpPr>
          <p:cNvPr id="6" name="Footer">
            <a:extLst>
              <a:ext uri="{FF2B5EF4-FFF2-40B4-BE49-F238E27FC236}">
                <a16:creationId xmlns:a16="http://schemas.microsoft.com/office/drawing/2014/main" id="{067B4945-7144-47CE-B1AF-DC4DF2632F38}"/>
              </a:ext>
              <a:ext uri="{C183D7F6-B498-43B3-948B-1728B52AA6E4}">
                <adec:decorative xmlns:adec="http://schemas.microsoft.com/office/drawing/2017/decorative" val="1"/>
              </a:ext>
            </a:extLst>
          </p:cNvPr>
          <p:cNvSpPr txBox="1">
            <a:spLocks noGrp="1" noChangeArrowheads="1"/>
          </p:cNvSpPr>
          <p:nvPr/>
        </p:nvSpPr>
        <p:spPr bwMode="auto">
          <a:xfrm>
            <a:off x="2424702" y="6483096"/>
            <a:ext cx="1371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167BB"/>
                </a:solidFill>
                <a:effectLst/>
                <a:uLnTx/>
                <a:uFillTx/>
                <a:latin typeface="Tw Cen MT"/>
                <a:ea typeface="+mn-ea"/>
                <a:cs typeface="Calibri" panose="020F0502020204030204" pitchFamily="34" charset="0"/>
              </a:rPr>
              <a:t>(Revised 04/2022)</a:t>
            </a:r>
          </a:p>
        </p:txBody>
      </p:sp>
    </p:spTree>
    <p:extLst>
      <p:ext uri="{BB962C8B-B14F-4D97-AF65-F5344CB8AC3E}">
        <p14:creationId xmlns:p14="http://schemas.microsoft.com/office/powerpoint/2010/main" val="1710289468"/>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p:cNvSpPr>
            <a:spLocks noGrp="1" noChangeArrowheads="1"/>
          </p:cNvSpPr>
          <p:nvPr>
            <p:ph type="title"/>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ormAutofit/>
          </a:bodyPr>
          <a:lstStyle/>
          <a:p>
            <a:pPr eaLnBrk="1" hangingPunct="1"/>
            <a:r>
              <a:rPr lang="en-US" sz="3200" b="0">
                <a:latin typeface="+mj-lt"/>
              </a:rPr>
              <a:t>Chlamydia, Case Counts and Incidence Rates by County, </a:t>
            </a:r>
            <a:br>
              <a:rPr lang="en-US" sz="3200" b="0">
                <a:latin typeface="+mj-lt"/>
              </a:rPr>
            </a:br>
            <a:r>
              <a:rPr lang="en-US" sz="3200" b="0">
                <a:latin typeface="+mj-lt"/>
              </a:rPr>
              <a:t>California, 2020</a:t>
            </a:r>
          </a:p>
        </p:txBody>
      </p:sp>
      <p:grpSp>
        <p:nvGrpSpPr>
          <p:cNvPr id="2" name="Group 1" descr="Map of 2020 chlamydia case counts for California’s 58 counties in 5 categories:​&#10;&#10;•  0 cases reported include no counties​&#10;&#10;•  1-99 cases include Alpine, Amador, Calaveras, Colusa, Del Norte, Glenn, Inyo, Lassen, Mariposa, Modoc, Mono, Plumas, Sierra, Trinity​&#10;&#10;•  100-999 cases include El Dorado, Humboldt, Imperial, Lake, Madera, Marin, Mendocino, Napa, Nevada, Placer, San Benito, Santa Cruz, Shasta, Siskiyou, Sutter, Tehama, Tuolumne, Yolo, Yuba​&#10;&#10;•  1000-4999 cases include Butte, Contra Costa, Kings, Merced, Monterey, San Joaquin, San Luis Obispo, San Mateo, Santa Barbara, Santa Clara, Solano, Sonoma, Stanislaus, Tulare, Ventura​&#10;&#10;•  5000+ cases include Alameda, Fresno, Kern, Los Angeles, Orange, Riverside, Sacramento, San Bernardino, San Diego, San Francisco">
            <a:extLst>
              <a:ext uri="{FF2B5EF4-FFF2-40B4-BE49-F238E27FC236}">
                <a16:creationId xmlns:a16="http://schemas.microsoft.com/office/drawing/2014/main" id="{A8487195-6676-42C7-BA75-7CA1E35AF8EE}"/>
              </a:ext>
            </a:extLst>
          </p:cNvPr>
          <p:cNvGrpSpPr/>
          <p:nvPr/>
        </p:nvGrpSpPr>
        <p:grpSpPr>
          <a:xfrm>
            <a:off x="1300421" y="1530826"/>
            <a:ext cx="3993064" cy="4992968"/>
            <a:chOff x="1300421" y="1530826"/>
            <a:chExt cx="3993064" cy="4992968"/>
          </a:xfrm>
        </p:grpSpPr>
        <p:pic>
          <p:nvPicPr>
            <p:cNvPr id="3" name="Picture 2">
              <a:extLst>
                <a:ext uri="{FF2B5EF4-FFF2-40B4-BE49-F238E27FC236}">
                  <a16:creationId xmlns:a16="http://schemas.microsoft.com/office/drawing/2014/main" id="{F32F78B4-8147-4A65-87F1-5C4B33CB658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6603" t="11140" r="6605" b="10549"/>
            <a:stretch/>
          </p:blipFill>
          <p:spPr>
            <a:xfrm>
              <a:off x="1300421" y="1861148"/>
              <a:ext cx="3993064" cy="4662646"/>
            </a:xfrm>
            <a:prstGeom prst="rect">
              <a:avLst/>
            </a:prstGeom>
          </p:spPr>
        </p:pic>
        <p:sp>
          <p:nvSpPr>
            <p:cNvPr id="8" name="Text Box Cases">
              <a:extLst>
                <a:ext uri="{FF2B5EF4-FFF2-40B4-BE49-F238E27FC236}">
                  <a16:creationId xmlns:a16="http://schemas.microsoft.com/office/drawing/2014/main" id="{B0A4319C-4E4F-47FA-8DC0-BAF23AD6A869}"/>
                </a:ext>
              </a:extLst>
            </p:cNvPr>
            <p:cNvSpPr txBox="1">
              <a:spLocks noChangeArrowheads="1"/>
            </p:cNvSpPr>
            <p:nvPr/>
          </p:nvSpPr>
          <p:spPr bwMode="auto">
            <a:xfrm>
              <a:off x="2485571" y="1530826"/>
              <a:ext cx="1722266"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200" b="1">
                  <a:solidFill>
                    <a:schemeClr val="tx2"/>
                  </a:solidFill>
                  <a:latin typeface="Arial" charset="0"/>
                </a:defRPr>
              </a:lvl1pPr>
              <a:lvl2pPr marL="742950" indent="-285750" eaLnBrk="0" hangingPunct="0">
                <a:defRPr sz="1200" b="1">
                  <a:solidFill>
                    <a:schemeClr val="tx2"/>
                  </a:solidFill>
                  <a:latin typeface="Arial" charset="0"/>
                </a:defRPr>
              </a:lvl2pPr>
              <a:lvl3pPr marL="1143000" indent="-228600" eaLnBrk="0" hangingPunct="0">
                <a:defRPr sz="1200" b="1">
                  <a:solidFill>
                    <a:schemeClr val="tx2"/>
                  </a:solidFill>
                  <a:latin typeface="Arial" charset="0"/>
                </a:defRPr>
              </a:lvl3pPr>
              <a:lvl4pPr marL="1600200" indent="-228600" eaLnBrk="0" hangingPunct="0">
                <a:defRPr sz="1200" b="1">
                  <a:solidFill>
                    <a:schemeClr val="tx2"/>
                  </a:solidFill>
                  <a:latin typeface="Arial" charset="0"/>
                </a:defRPr>
              </a:lvl4pPr>
              <a:lvl5pPr marL="2057400" indent="-228600" eaLnBrk="0" hangingPunct="0">
                <a:defRPr sz="1200" b="1">
                  <a:solidFill>
                    <a:schemeClr val="tx2"/>
                  </a:solidFill>
                  <a:latin typeface="Arial" charset="0"/>
                </a:defRPr>
              </a:lvl5pPr>
              <a:lvl6pPr marL="2514600" indent="-228600" eaLnBrk="0" fontAlgn="base" hangingPunct="0">
                <a:spcBef>
                  <a:spcPct val="0"/>
                </a:spcBef>
                <a:spcAft>
                  <a:spcPct val="0"/>
                </a:spcAft>
                <a:defRPr sz="1200" b="1">
                  <a:solidFill>
                    <a:schemeClr val="tx2"/>
                  </a:solidFill>
                  <a:latin typeface="Arial" charset="0"/>
                </a:defRPr>
              </a:lvl6pPr>
              <a:lvl7pPr marL="2971800" indent="-228600" eaLnBrk="0" fontAlgn="base" hangingPunct="0">
                <a:spcBef>
                  <a:spcPct val="0"/>
                </a:spcBef>
                <a:spcAft>
                  <a:spcPct val="0"/>
                </a:spcAft>
                <a:defRPr sz="1200" b="1">
                  <a:solidFill>
                    <a:schemeClr val="tx2"/>
                  </a:solidFill>
                  <a:latin typeface="Arial" charset="0"/>
                </a:defRPr>
              </a:lvl7pPr>
              <a:lvl8pPr marL="3429000" indent="-228600" eaLnBrk="0" fontAlgn="base" hangingPunct="0">
                <a:spcBef>
                  <a:spcPct val="0"/>
                </a:spcBef>
                <a:spcAft>
                  <a:spcPct val="0"/>
                </a:spcAft>
                <a:defRPr sz="1200" b="1">
                  <a:solidFill>
                    <a:schemeClr val="tx2"/>
                  </a:solidFill>
                  <a:latin typeface="Arial" charset="0"/>
                </a:defRPr>
              </a:lvl8pPr>
              <a:lvl9pPr marL="3886200" indent="-228600" eaLnBrk="0" fontAlgn="base" hangingPunct="0">
                <a:spcBef>
                  <a:spcPct val="0"/>
                </a:spcBef>
                <a:spcAft>
                  <a:spcPct val="0"/>
                </a:spcAft>
                <a:defRPr sz="1200" b="1">
                  <a:solidFill>
                    <a:schemeClr val="tx2"/>
                  </a:solidFill>
                  <a:latin typeface="Arial"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C44A07"/>
                  </a:solidFill>
                  <a:effectLst/>
                  <a:uLnTx/>
                  <a:uFillTx/>
                  <a:latin typeface="Tw Cen MT"/>
                  <a:ea typeface="+mn-ea"/>
                  <a:cs typeface="Calibri" panose="020F0502020204030204" pitchFamily="34" charset="0"/>
                </a:rPr>
                <a:t>Chlamydia Cases</a:t>
              </a:r>
            </a:p>
          </p:txBody>
        </p:sp>
      </p:grpSp>
      <p:grpSp>
        <p:nvGrpSpPr>
          <p:cNvPr id="4" name="Group 3" descr="Map of 2020 chlamydia incidence rates (per 100,000 population) for California’s 58 counties in 5 categories:​&#10;&#10;•  0 cases reported include no counties​&#10;&#10;•  &lt;300 rates include Alpine, Amador, Calaveras, Colusa, El Dorado, Glenn, Lassen, Marin, Mariposa, Modoc, Mono, Nevada, Placer, Plumas, San Benito, San Mateo, Santa Clara, Santa Cruz, Sierra, Sonoma, Sutter, Trinity, Tuolumne​&#10;&#10;•  300-399 rates include Contra Costa, Del Norte, Imperial, Inyo, Lake, Napa, Orange, San Luis Obispo, Santa Barbara, Shasta, Siskiyou, Tehama, Ventura, Yolo, Yuba​&#10;&#10;•  400-499 rates include Alameda, Humboldt, Madera, Mendocino, Merced, Monterey, Riverside, Sacramento, San Bernardino, San Joaquin, Stanislaus​&#10;&#10;•  500+ rates include Butte, Fresno, Kern, Kings, Los Angeles, San Diego, San Francisco, Solano, Tulare​">
            <a:extLst>
              <a:ext uri="{FF2B5EF4-FFF2-40B4-BE49-F238E27FC236}">
                <a16:creationId xmlns:a16="http://schemas.microsoft.com/office/drawing/2014/main" id="{2CEF2879-7A12-4E76-8FC3-5F1B20ADFF3F}"/>
              </a:ext>
            </a:extLst>
          </p:cNvPr>
          <p:cNvGrpSpPr/>
          <p:nvPr/>
        </p:nvGrpSpPr>
        <p:grpSpPr>
          <a:xfrm>
            <a:off x="6898518" y="1530826"/>
            <a:ext cx="3993062" cy="5000271"/>
            <a:chOff x="6898518" y="1530826"/>
            <a:chExt cx="3993062" cy="5000271"/>
          </a:xfrm>
        </p:grpSpPr>
        <p:pic>
          <p:nvPicPr>
            <p:cNvPr id="13" name="Picture 12">
              <a:extLst>
                <a:ext uri="{FF2B5EF4-FFF2-40B4-BE49-F238E27FC236}">
                  <a16:creationId xmlns:a16="http://schemas.microsoft.com/office/drawing/2014/main" id="{3D792ABD-5678-4F8D-9860-95BFB4D6A8C7}"/>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6604" t="10802" r="6899" b="10549"/>
            <a:stretch/>
          </p:blipFill>
          <p:spPr>
            <a:xfrm>
              <a:off x="6898518" y="1832391"/>
              <a:ext cx="3993062" cy="4698706"/>
            </a:xfrm>
            <a:prstGeom prst="rect">
              <a:avLst/>
            </a:prstGeom>
          </p:spPr>
        </p:pic>
        <p:sp>
          <p:nvSpPr>
            <p:cNvPr id="9" name="Text Box Rates">
              <a:extLst>
                <a:ext uri="{FF2B5EF4-FFF2-40B4-BE49-F238E27FC236}">
                  <a16:creationId xmlns:a16="http://schemas.microsoft.com/office/drawing/2014/main" id="{0BF35B46-3CF9-40C3-B505-8ABECB52F9BF}"/>
                </a:ext>
              </a:extLst>
            </p:cNvPr>
            <p:cNvSpPr txBox="1">
              <a:spLocks noChangeArrowheads="1"/>
            </p:cNvSpPr>
            <p:nvPr/>
          </p:nvSpPr>
          <p:spPr bwMode="auto">
            <a:xfrm>
              <a:off x="8017048" y="1530826"/>
              <a:ext cx="1632113"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sz="1200" b="1">
                  <a:solidFill>
                    <a:schemeClr val="tx2"/>
                  </a:solidFill>
                  <a:latin typeface="Arial" charset="0"/>
                </a:defRPr>
              </a:lvl1pPr>
              <a:lvl2pPr marL="742950" indent="-285750" eaLnBrk="0" hangingPunct="0">
                <a:defRPr sz="1200" b="1">
                  <a:solidFill>
                    <a:schemeClr val="tx2"/>
                  </a:solidFill>
                  <a:latin typeface="Arial" charset="0"/>
                </a:defRPr>
              </a:lvl2pPr>
              <a:lvl3pPr marL="1143000" indent="-228600" eaLnBrk="0" hangingPunct="0">
                <a:defRPr sz="1200" b="1">
                  <a:solidFill>
                    <a:schemeClr val="tx2"/>
                  </a:solidFill>
                  <a:latin typeface="Arial" charset="0"/>
                </a:defRPr>
              </a:lvl3pPr>
              <a:lvl4pPr marL="1600200" indent="-228600" eaLnBrk="0" hangingPunct="0">
                <a:defRPr sz="1200" b="1">
                  <a:solidFill>
                    <a:schemeClr val="tx2"/>
                  </a:solidFill>
                  <a:latin typeface="Arial" charset="0"/>
                </a:defRPr>
              </a:lvl4pPr>
              <a:lvl5pPr marL="2057400" indent="-228600" eaLnBrk="0" hangingPunct="0">
                <a:defRPr sz="1200" b="1">
                  <a:solidFill>
                    <a:schemeClr val="tx2"/>
                  </a:solidFill>
                  <a:latin typeface="Arial" charset="0"/>
                </a:defRPr>
              </a:lvl5pPr>
              <a:lvl6pPr marL="2514600" indent="-228600" eaLnBrk="0" fontAlgn="base" hangingPunct="0">
                <a:spcBef>
                  <a:spcPct val="0"/>
                </a:spcBef>
                <a:spcAft>
                  <a:spcPct val="0"/>
                </a:spcAft>
                <a:defRPr sz="1200" b="1">
                  <a:solidFill>
                    <a:schemeClr val="tx2"/>
                  </a:solidFill>
                  <a:latin typeface="Arial" charset="0"/>
                </a:defRPr>
              </a:lvl6pPr>
              <a:lvl7pPr marL="2971800" indent="-228600" eaLnBrk="0" fontAlgn="base" hangingPunct="0">
                <a:spcBef>
                  <a:spcPct val="0"/>
                </a:spcBef>
                <a:spcAft>
                  <a:spcPct val="0"/>
                </a:spcAft>
                <a:defRPr sz="1200" b="1">
                  <a:solidFill>
                    <a:schemeClr val="tx2"/>
                  </a:solidFill>
                  <a:latin typeface="Arial" charset="0"/>
                </a:defRPr>
              </a:lvl7pPr>
              <a:lvl8pPr marL="3429000" indent="-228600" eaLnBrk="0" fontAlgn="base" hangingPunct="0">
                <a:spcBef>
                  <a:spcPct val="0"/>
                </a:spcBef>
                <a:spcAft>
                  <a:spcPct val="0"/>
                </a:spcAft>
                <a:defRPr sz="1200" b="1">
                  <a:solidFill>
                    <a:schemeClr val="tx2"/>
                  </a:solidFill>
                  <a:latin typeface="Arial" charset="0"/>
                </a:defRPr>
              </a:lvl8pPr>
              <a:lvl9pPr marL="3886200" indent="-228600" eaLnBrk="0" fontAlgn="base" hangingPunct="0">
                <a:spcBef>
                  <a:spcPct val="0"/>
                </a:spcBef>
                <a:spcAft>
                  <a:spcPct val="0"/>
                </a:spcAft>
                <a:defRPr sz="1200" b="1">
                  <a:solidFill>
                    <a:schemeClr val="tx2"/>
                  </a:solidFill>
                  <a:latin typeface="Arial"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C44A07"/>
                  </a:solidFill>
                  <a:effectLst/>
                  <a:uLnTx/>
                  <a:uFillTx/>
                  <a:latin typeface="Tw Cen MT"/>
                  <a:ea typeface="+mn-ea"/>
                  <a:cs typeface="Calibri" panose="020F0502020204030204" pitchFamily="34" charset="0"/>
                </a:rPr>
                <a:t>Chlamydia Rates</a:t>
              </a:r>
            </a:p>
          </p:txBody>
        </p:sp>
      </p:grpSp>
      <p:sp>
        <p:nvSpPr>
          <p:cNvPr id="11" name="Footer">
            <a:extLst>
              <a:ext uri="{FF2B5EF4-FFF2-40B4-BE49-F238E27FC236}">
                <a16:creationId xmlns:a16="http://schemas.microsoft.com/office/drawing/2014/main" id="{718D1B3C-7241-4638-A587-0BE41620A6CA}"/>
              </a:ext>
              <a:ext uri="{C183D7F6-B498-43B3-948B-1728B52AA6E4}">
                <adec:decorative xmlns:adec="http://schemas.microsoft.com/office/drawing/2017/decorative" val="1"/>
              </a:ext>
            </a:extLst>
          </p:cNvPr>
          <p:cNvSpPr txBox="1">
            <a:spLocks noGrp="1" noChangeArrowheads="1"/>
          </p:cNvSpPr>
          <p:nvPr/>
        </p:nvSpPr>
        <p:spPr bwMode="auto">
          <a:xfrm>
            <a:off x="2424702" y="6483096"/>
            <a:ext cx="1371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167BB"/>
                </a:solidFill>
                <a:effectLst/>
                <a:uLnTx/>
                <a:uFillTx/>
                <a:latin typeface="Tw Cen MT"/>
                <a:ea typeface="+mn-ea"/>
                <a:cs typeface="Calibri" panose="020F0502020204030204" pitchFamily="34" charset="0"/>
              </a:rPr>
              <a:t>(Revised 04/2022)</a:t>
            </a:r>
          </a:p>
        </p:txBody>
      </p:sp>
    </p:spTree>
    <p:extLst>
      <p:ext uri="{BB962C8B-B14F-4D97-AF65-F5344CB8AC3E}">
        <p14:creationId xmlns:p14="http://schemas.microsoft.com/office/powerpoint/2010/main" val="33204615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Title"/>
          <p:cNvSpPr>
            <a:spLocks noGrp="1" noChangeArrowheads="1"/>
          </p:cNvSpPr>
          <p:nvPr>
            <p:ph type="title"/>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ormAutofit/>
          </a:bodyPr>
          <a:lstStyle/>
          <a:p>
            <a:pPr eaLnBrk="1" hangingPunct="1"/>
            <a:r>
              <a:rPr lang="en-US" sz="3200" b="0">
                <a:latin typeface="+mj-lt"/>
              </a:rPr>
              <a:t>Chlamydia, Ranked Incidence Rates by County, California, 2020</a:t>
            </a:r>
          </a:p>
        </p:txBody>
      </p:sp>
      <p:graphicFrame>
        <p:nvGraphicFramePr>
          <p:cNvPr id="2" name="Graph" descr="Ranking bar chart of 2020 chlamydia incidence rates (per 100,000 population) with the highest rate in Kings at 652.70 and the lowest in Calaveras at 13.50.  There were 14 counties above the overall state rate of 445.6.  In descending rate order, those counties were Kings, San Francisco, Tulare, Kern, Butte, San Diego, Fresno, Los Angeles, Solano, San Bernardino, San Joaquin, Sacramento, Stanislaus and Merced."/>
          <p:cNvGraphicFramePr>
            <a:graphicFrameLocks noGrp="1" noChangeAspect="1"/>
          </p:cNvGraphicFramePr>
          <p:nvPr>
            <p:ph idx="1"/>
          </p:nvPr>
        </p:nvGraphicFramePr>
        <p:xfrm>
          <a:off x="144379" y="1546225"/>
          <a:ext cx="11823031" cy="4630738"/>
        </p:xfrm>
        <a:graphic>
          <a:graphicData uri="http://schemas.openxmlformats.org/drawingml/2006/chart">
            <c:chart xmlns:c="http://schemas.openxmlformats.org/drawingml/2006/chart" xmlns:r="http://schemas.openxmlformats.org/officeDocument/2006/relationships" r:id="rId3"/>
          </a:graphicData>
        </a:graphic>
      </p:graphicFrame>
      <p:sp>
        <p:nvSpPr>
          <p:cNvPr id="5" name="Notes">
            <a:extLst>
              <a:ext uri="{FF2B5EF4-FFF2-40B4-BE49-F238E27FC236}">
                <a16:creationId xmlns:a16="http://schemas.microsoft.com/office/drawing/2014/main" id="{87F3CCAA-AF6F-4573-861C-72C20A66C3FA}"/>
              </a:ext>
            </a:extLst>
          </p:cNvPr>
          <p:cNvSpPr txBox="1">
            <a:spLocks noChangeArrowheads="1"/>
          </p:cNvSpPr>
          <p:nvPr/>
        </p:nvSpPr>
        <p:spPr bwMode="auto">
          <a:xfrm>
            <a:off x="4391526" y="6309360"/>
            <a:ext cx="3838073"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tabLst>
                <a:tab pos="635000" algn="r"/>
                <a:tab pos="793750" algn="l"/>
              </a:tabLst>
              <a:defRPr>
                <a:solidFill>
                  <a:schemeClr val="tx1"/>
                </a:solidFill>
                <a:latin typeface="Tahoma" pitchFamily="34" charset="0"/>
              </a:defRPr>
            </a:lvl1pPr>
            <a:lvl2pPr marL="742950" indent="-285750">
              <a:tabLst>
                <a:tab pos="635000" algn="r"/>
                <a:tab pos="793750" algn="l"/>
              </a:tabLst>
              <a:defRPr>
                <a:solidFill>
                  <a:schemeClr val="tx1"/>
                </a:solidFill>
                <a:latin typeface="Tahoma" pitchFamily="34" charset="0"/>
              </a:defRPr>
            </a:lvl2pPr>
            <a:lvl3pPr marL="1143000" indent="-228600">
              <a:tabLst>
                <a:tab pos="635000" algn="r"/>
                <a:tab pos="793750" algn="l"/>
              </a:tabLst>
              <a:defRPr>
                <a:solidFill>
                  <a:schemeClr val="tx1"/>
                </a:solidFill>
                <a:latin typeface="Tahoma" pitchFamily="34" charset="0"/>
              </a:defRPr>
            </a:lvl3pPr>
            <a:lvl4pPr marL="1600200" indent="-228600">
              <a:tabLst>
                <a:tab pos="635000" algn="r"/>
                <a:tab pos="793750" algn="l"/>
              </a:tabLst>
              <a:defRPr>
                <a:solidFill>
                  <a:schemeClr val="tx1"/>
                </a:solidFill>
                <a:latin typeface="Tahoma" pitchFamily="34" charset="0"/>
              </a:defRPr>
            </a:lvl4pPr>
            <a:lvl5pPr marL="2057400" indent="-228600">
              <a:tabLst>
                <a:tab pos="635000" algn="r"/>
                <a:tab pos="793750" algn="l"/>
              </a:tabLst>
              <a:defRPr>
                <a:solidFill>
                  <a:schemeClr val="tx1"/>
                </a:solidFill>
                <a:latin typeface="Tahoma" pitchFamily="34" charset="0"/>
              </a:defRPr>
            </a:lvl5pPr>
            <a:lvl6pPr marL="2514600" indent="-228600" eaLnBrk="0" fontAlgn="base" hangingPunct="0">
              <a:spcBef>
                <a:spcPct val="0"/>
              </a:spcBef>
              <a:spcAft>
                <a:spcPct val="0"/>
              </a:spcAft>
              <a:tabLst>
                <a:tab pos="635000" algn="r"/>
                <a:tab pos="793750" algn="l"/>
              </a:tabLst>
              <a:defRPr>
                <a:solidFill>
                  <a:schemeClr val="tx1"/>
                </a:solidFill>
                <a:latin typeface="Tahoma" pitchFamily="34" charset="0"/>
              </a:defRPr>
            </a:lvl6pPr>
            <a:lvl7pPr marL="2971800" indent="-228600" eaLnBrk="0" fontAlgn="base" hangingPunct="0">
              <a:spcBef>
                <a:spcPct val="0"/>
              </a:spcBef>
              <a:spcAft>
                <a:spcPct val="0"/>
              </a:spcAft>
              <a:tabLst>
                <a:tab pos="635000" algn="r"/>
                <a:tab pos="793750" algn="l"/>
              </a:tabLst>
              <a:defRPr>
                <a:solidFill>
                  <a:schemeClr val="tx1"/>
                </a:solidFill>
                <a:latin typeface="Tahoma" pitchFamily="34" charset="0"/>
              </a:defRPr>
            </a:lvl7pPr>
            <a:lvl8pPr marL="3429000" indent="-228600" eaLnBrk="0" fontAlgn="base" hangingPunct="0">
              <a:spcBef>
                <a:spcPct val="0"/>
              </a:spcBef>
              <a:spcAft>
                <a:spcPct val="0"/>
              </a:spcAft>
              <a:tabLst>
                <a:tab pos="635000" algn="r"/>
                <a:tab pos="793750" algn="l"/>
              </a:tabLst>
              <a:defRPr>
                <a:solidFill>
                  <a:schemeClr val="tx1"/>
                </a:solidFill>
                <a:latin typeface="Tahoma" pitchFamily="34" charset="0"/>
              </a:defRPr>
            </a:lvl8pPr>
            <a:lvl9pPr marL="3886200" indent="-228600" eaLnBrk="0" fontAlgn="base" hangingPunct="0">
              <a:spcBef>
                <a:spcPct val="0"/>
              </a:spcBef>
              <a:spcAft>
                <a:spcPct val="0"/>
              </a:spcAft>
              <a:tabLst>
                <a:tab pos="635000" algn="r"/>
                <a:tab pos="793750" algn="l"/>
              </a:tabLst>
              <a:defRPr>
                <a:solidFill>
                  <a:schemeClr val="tx1"/>
                </a:solidFill>
                <a:latin typeface="Tahoma" pitchFamily="34" charset="0"/>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solidFill>
                <a:effectLst/>
                <a:uLnTx/>
                <a:uFillTx/>
                <a:latin typeface="Tw Cen MT"/>
                <a:ea typeface="+mn-ea"/>
                <a:cs typeface="+mn-cs"/>
              </a:rPr>
              <a:t>Note:  Excludes counties with no cases (none in 2020).</a:t>
            </a:r>
          </a:p>
        </p:txBody>
      </p:sp>
      <p:sp>
        <p:nvSpPr>
          <p:cNvPr id="6" name="Footer">
            <a:extLst>
              <a:ext uri="{FF2B5EF4-FFF2-40B4-BE49-F238E27FC236}">
                <a16:creationId xmlns:a16="http://schemas.microsoft.com/office/drawing/2014/main" id="{D4D8B999-E42E-451F-87B1-AB7451209782}"/>
              </a:ext>
              <a:ext uri="{C183D7F6-B498-43B3-948B-1728B52AA6E4}">
                <adec:decorative xmlns:adec="http://schemas.microsoft.com/office/drawing/2017/decorative" val="1"/>
              </a:ext>
            </a:extLst>
          </p:cNvPr>
          <p:cNvSpPr txBox="1">
            <a:spLocks noGrp="1" noChangeArrowheads="1"/>
          </p:cNvSpPr>
          <p:nvPr/>
        </p:nvSpPr>
        <p:spPr bwMode="auto">
          <a:xfrm>
            <a:off x="2424702" y="6483096"/>
            <a:ext cx="1371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167BB"/>
                </a:solidFill>
                <a:effectLst/>
                <a:uLnTx/>
                <a:uFillTx/>
                <a:latin typeface="Tw Cen MT"/>
                <a:ea typeface="+mn-ea"/>
                <a:cs typeface="Calibri" panose="020F0502020204030204" pitchFamily="34" charset="0"/>
              </a:rPr>
              <a:t>(Revised 04/2022)</a:t>
            </a:r>
          </a:p>
        </p:txBody>
      </p:sp>
    </p:spTree>
    <p:extLst>
      <p:ext uri="{BB962C8B-B14F-4D97-AF65-F5344CB8AC3E}">
        <p14:creationId xmlns:p14="http://schemas.microsoft.com/office/powerpoint/2010/main" val="10945683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p:cNvSpPr>
            <a:spLocks noGrp="1" noChangeArrowheads="1"/>
          </p:cNvSpPr>
          <p:nvPr>
            <p:ph type="title"/>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ormAutofit/>
          </a:bodyPr>
          <a:lstStyle/>
          <a:p>
            <a:pPr eaLnBrk="1" hangingPunct="1"/>
            <a:r>
              <a:rPr lang="en-US" sz="3200" b="0">
                <a:latin typeface="+mj-lt"/>
              </a:rPr>
              <a:t>Chlamydia among Youth Ages 15-19, Incidence Rates by County, California, 2020</a:t>
            </a:r>
          </a:p>
        </p:txBody>
      </p:sp>
      <p:pic>
        <p:nvPicPr>
          <p:cNvPr id="3" name="Picture 2" descr="Map of 2020 chlamydia youth ages 15-19 incidence rates (per 100,000 population) for California’s 58 counties in 5 categories:​&#10;&#10;•  0 cases reported include Alpine, Calaveras, Sierra​&#10;&#10;•  &lt;900 rates include Colusa, Trinity, Santa Clara, San Benito, Glenn, Modoc, Mono, Amador, Marin, San Mateo, El Dorado, Yolo, Sutter, Santa Cruz, Santa Barbara, Placer, Nevada, Orange, Humboldt, Sonoma, Napa, Lassen ​&#10;&#10;•  900-1249 rates include Yuba, Ventura, San Luis Obispo, Tuolumne, Shasta, Imperial, Merced, Mariposa, Madera, Monterey, Riverside, Los Angeles, Tehama, Alameda, Siskiyou, Stanislaus, San Joaquin ​&#10;&#10;•  1250-1749 rates include San Bernardino, San Francisco, Lake, San Diego, Contra Costa, Fresno, Sacramento, Kern, Kings, Plumas, Mendocino, Inyo, Solano, Butte, Tulare ​&#10;&#10;•  1750+ rates include Del Norte" title="Map of 2020 chlamydia youth ages 15-19 incidence rates (per 100,000 population) for California’s 58 counties in 5 categories:​">
            <a:extLst>
              <a:ext uri="{FF2B5EF4-FFF2-40B4-BE49-F238E27FC236}">
                <a16:creationId xmlns:a16="http://schemas.microsoft.com/office/drawing/2014/main" id="{6DA5BEF0-7B1C-4244-A671-156715CC775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6603" t="10633" r="5371" b="10548"/>
          <a:stretch/>
        </p:blipFill>
        <p:spPr>
          <a:xfrm>
            <a:off x="3796302" y="1469984"/>
            <a:ext cx="4468022" cy="5177369"/>
          </a:xfrm>
          <a:prstGeom prst="rect">
            <a:avLst/>
          </a:prstGeom>
        </p:spPr>
      </p:pic>
      <p:sp>
        <p:nvSpPr>
          <p:cNvPr id="6" name="Footer">
            <a:extLst>
              <a:ext uri="{FF2B5EF4-FFF2-40B4-BE49-F238E27FC236}">
                <a16:creationId xmlns:a16="http://schemas.microsoft.com/office/drawing/2014/main" id="{47FFB4C4-F12D-4642-B19B-2FA59DADB284}"/>
              </a:ext>
              <a:ext uri="{C183D7F6-B498-43B3-948B-1728B52AA6E4}">
                <adec:decorative xmlns:adec="http://schemas.microsoft.com/office/drawing/2017/decorative" val="1"/>
              </a:ext>
            </a:extLst>
          </p:cNvPr>
          <p:cNvSpPr txBox="1">
            <a:spLocks noGrp="1" noChangeArrowheads="1"/>
          </p:cNvSpPr>
          <p:nvPr/>
        </p:nvSpPr>
        <p:spPr bwMode="auto">
          <a:xfrm>
            <a:off x="2424702" y="6483096"/>
            <a:ext cx="1371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167BB"/>
                </a:solidFill>
                <a:effectLst/>
                <a:uLnTx/>
                <a:uFillTx/>
                <a:latin typeface="Tw Cen MT"/>
                <a:ea typeface="+mn-ea"/>
                <a:cs typeface="Calibri" panose="020F0502020204030204" pitchFamily="34" charset="0"/>
              </a:rPr>
              <a:t>(Revised 04/2022)</a:t>
            </a:r>
          </a:p>
        </p:txBody>
      </p:sp>
    </p:spTree>
    <p:extLst>
      <p:ext uri="{BB962C8B-B14F-4D97-AF65-F5344CB8AC3E}">
        <p14:creationId xmlns:p14="http://schemas.microsoft.com/office/powerpoint/2010/main" val="20414427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p:cNvSpPr>
            <a:spLocks noGrp="1" noChangeArrowheads="1"/>
          </p:cNvSpPr>
          <p:nvPr>
            <p:ph type="title"/>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ormAutofit/>
          </a:bodyPr>
          <a:lstStyle/>
          <a:p>
            <a:pPr eaLnBrk="1" hangingPunct="1"/>
            <a:r>
              <a:rPr lang="en-US" sz="3200" b="0">
                <a:latin typeface="+mj-lt"/>
              </a:rPr>
              <a:t>Chlamydia among Females Ages 15-24, Incidence Rates by County, California, 2020</a:t>
            </a:r>
          </a:p>
        </p:txBody>
      </p:sp>
      <p:pic>
        <p:nvPicPr>
          <p:cNvPr id="3" name="Picture 2" descr="Map of 2020 chlamydia female ages 15-24 incidence rates (per 100,000 population) for California’s 58 counties in 5 categories:​&#10;&#10;•  0 cases reported include Alpine, Sierra​&#10;&#10;•  &lt;2000 rates include Merced, El Dorado, Humboldt, Marin, Orange, Placer, San Luis Obispo, San Mateo, Santa Barbara, Santa Clara, Santa Cruz, Sonoma, Sutter, Yolo ​&#10;&#10;•  2000-2999 rates include Alameda, Butte, Contra, Costa, Fresno, Imperial, Kern, Los Angeles, Madera, Monterey, Napa, Riverside, Sacramento, San Bernardino, San Diego, San Francisco, San Joaquin, Shasta, Stanislaus, Ventura​&#10;&#10;•  3000-3499 rates include Kings, Solano, Tulare​&#10;&#10;•  3500+ rates include no counties" title="Map of 2020 chlamydia female ages 15-24 incidence rates (per 100,000 population) for California’s 58 counties in 5 categories:​">
            <a:extLst>
              <a:ext uri="{FF2B5EF4-FFF2-40B4-BE49-F238E27FC236}">
                <a16:creationId xmlns:a16="http://schemas.microsoft.com/office/drawing/2014/main" id="{65082BC8-CF96-40D8-9509-A4535203EE5E}"/>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1140" b="10718"/>
          <a:stretch/>
        </p:blipFill>
        <p:spPr>
          <a:xfrm>
            <a:off x="3657600" y="1544748"/>
            <a:ext cx="5088082" cy="5145417"/>
          </a:xfrm>
          <a:prstGeom prst="rect">
            <a:avLst/>
          </a:prstGeom>
        </p:spPr>
      </p:pic>
      <p:sp>
        <p:nvSpPr>
          <p:cNvPr id="6" name="Footer">
            <a:extLst>
              <a:ext uri="{FF2B5EF4-FFF2-40B4-BE49-F238E27FC236}">
                <a16:creationId xmlns:a16="http://schemas.microsoft.com/office/drawing/2014/main" id="{8BB4409A-B873-4443-ACC8-B4EF3B710800}"/>
              </a:ext>
              <a:ext uri="{C183D7F6-B498-43B3-948B-1728B52AA6E4}">
                <adec:decorative xmlns:adec="http://schemas.microsoft.com/office/drawing/2017/decorative" val="1"/>
              </a:ext>
            </a:extLst>
          </p:cNvPr>
          <p:cNvSpPr txBox="1">
            <a:spLocks noGrp="1" noChangeArrowheads="1"/>
          </p:cNvSpPr>
          <p:nvPr/>
        </p:nvSpPr>
        <p:spPr bwMode="auto">
          <a:xfrm>
            <a:off x="2424702" y="6483096"/>
            <a:ext cx="1371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167BB"/>
                </a:solidFill>
                <a:effectLst/>
                <a:uLnTx/>
                <a:uFillTx/>
                <a:latin typeface="Tw Cen MT"/>
                <a:ea typeface="+mn-ea"/>
                <a:cs typeface="Calibri" panose="020F0502020204030204" pitchFamily="34" charset="0"/>
              </a:rPr>
              <a:t>(Revised 04/2022)</a:t>
            </a:r>
          </a:p>
        </p:txBody>
      </p:sp>
    </p:spTree>
    <p:extLst>
      <p:ext uri="{BB962C8B-B14F-4D97-AF65-F5344CB8AC3E}">
        <p14:creationId xmlns:p14="http://schemas.microsoft.com/office/powerpoint/2010/main" val="26548624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Title"/>
          <p:cNvSpPr>
            <a:spLocks noGrp="1" noChangeArrowheads="1"/>
          </p:cNvSpPr>
          <p:nvPr>
            <p:ph type="title"/>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ormAutofit/>
          </a:bodyPr>
          <a:lstStyle/>
          <a:p>
            <a:pPr eaLnBrk="1" hangingPunct="1"/>
            <a:r>
              <a:rPr lang="en-US" sz="3200" b="0">
                <a:latin typeface="+mj-lt"/>
              </a:rPr>
              <a:t>Chlamydia, Incidence Rates by Region, California, 2011–2020</a:t>
            </a:r>
          </a:p>
        </p:txBody>
      </p:sp>
      <p:pic>
        <p:nvPicPr>
          <p:cNvPr id="6" name="Map" descr="Map of California with counties separated into regions:​&#10;&#10;•  Northern includes Butte, Colusa, Del Norte, Glenn, Humboldt, Lake, Lassen, Mendocino, Modoc, Nevada, Plumas, Shasta, Sierra, Siskiyou, Sutter, Tehama, Trinity, Yuba​&#10;&#10;•  Sacramento Area includes El Dorado, Placer, Sacramento, Yolo​&#10;&#10;•  San Francisco includes just San Francisco​&#10;&#10;•  Bay Area includes Alameda, Contra Costa, Marin, Napa, San Mateo, Santa Clara, Solano, Sonoma ​&#10;&#10;•  Central Coast includes Monterey, San Luis Obispo, Santa Barbara, Santa Cruz, Ventura​&#10;&#10;•  Central Inland includes Alpine, Amador, Calaveras, Fresno, Inyo, Kern, Kings, Madera, Mariposa, Merced, Mono, San Benito, San Joaquin, Stanislaus, Tulare, Tuolumne​&#10;&#10;•  Los Angeles includes Los Angeles excluding the cities of Long Beach and Pasadena​&#10;&#10;•  Southern includes Imperial, Orange, Riverside, San Bernardino, San Diego, and the cities of Long Beach and Pasadena">
            <a:extLst>
              <a:ext uri="{FF2B5EF4-FFF2-40B4-BE49-F238E27FC236}">
                <a16:creationId xmlns:a16="http://schemas.microsoft.com/office/drawing/2014/main" id="{50B340AC-FAA2-4CDE-889E-9DC81E8F2CA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7054" t="3103" r="22015" b="2643"/>
          <a:stretch/>
        </p:blipFill>
        <p:spPr>
          <a:xfrm>
            <a:off x="73152" y="1755648"/>
            <a:ext cx="3593592" cy="3749040"/>
          </a:xfrm>
          <a:prstGeom prst="rect">
            <a:avLst/>
          </a:prstGeom>
        </p:spPr>
      </p:pic>
      <p:graphicFrame>
        <p:nvGraphicFramePr>
          <p:cNvPr id="2" name="Graph" descr="2011-2020 trendline graph of chlamydia incidence rates (per 100,000 population) by region​&#10;&#10;•  Northern region rates ranged from 280.6 in 2011 to 359.3 in 2020​&#10;&#10;•  Sacramento Area region rates ranged from 482.6 in 2011 to 395.9 in 2020 ​&#10;&#10;•  San Francisco region rates ranged from 581.3 in 2011 to 638.2 in 2020 ​&#10;&#10;•  Bay Area region rates ranged from 350.0 in 2011 to 328.1 in 2020 ​&#10;&#10;•  Central Coast region rates ranged from 332.3 in 2011 to 365.3 in 2020 ​&#10;&#10;•  Central Inland region rates ranged from 517.8 in 2011 to 505.7 in 2020 ​&#10;&#10;•  Los Angeles region rates ranged from 510.5 in 2011 to 520.3 in 2020 ​&#10;&#10;•  Southern region rates ranged from 411.4 in 2011 to 449.8 in 2020"/>
          <p:cNvGraphicFramePr>
            <a:graphicFrameLocks noGrp="1" noChangeAspect="1"/>
          </p:cNvGraphicFramePr>
          <p:nvPr>
            <p:ph idx="1"/>
          </p:nvPr>
        </p:nvGraphicFramePr>
        <p:xfrm>
          <a:off x="3677073" y="1751965"/>
          <a:ext cx="8290337" cy="4630738"/>
        </p:xfrm>
        <a:graphic>
          <a:graphicData uri="http://schemas.openxmlformats.org/drawingml/2006/chart">
            <c:chart xmlns:c="http://schemas.openxmlformats.org/drawingml/2006/chart" xmlns:r="http://schemas.openxmlformats.org/officeDocument/2006/relationships" r:id="rId4"/>
          </a:graphicData>
        </a:graphic>
      </p:graphicFrame>
      <p:sp>
        <p:nvSpPr>
          <p:cNvPr id="7" name="Footer">
            <a:extLst>
              <a:ext uri="{FF2B5EF4-FFF2-40B4-BE49-F238E27FC236}">
                <a16:creationId xmlns:a16="http://schemas.microsoft.com/office/drawing/2014/main" id="{F86E1C05-5AB9-47A0-9B4D-44202B6DE68D}"/>
              </a:ext>
              <a:ext uri="{C183D7F6-B498-43B3-948B-1728B52AA6E4}">
                <adec:decorative xmlns:adec="http://schemas.microsoft.com/office/drawing/2017/decorative" val="1"/>
              </a:ext>
            </a:extLst>
          </p:cNvPr>
          <p:cNvSpPr txBox="1">
            <a:spLocks noGrp="1" noChangeArrowheads="1"/>
          </p:cNvSpPr>
          <p:nvPr/>
        </p:nvSpPr>
        <p:spPr bwMode="auto">
          <a:xfrm>
            <a:off x="2424702" y="6483096"/>
            <a:ext cx="1371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167BB"/>
                </a:solidFill>
                <a:effectLst/>
                <a:uLnTx/>
                <a:uFillTx/>
                <a:latin typeface="Tw Cen MT"/>
                <a:ea typeface="+mn-ea"/>
                <a:cs typeface="Calibri" panose="020F0502020204030204" pitchFamily="34" charset="0"/>
              </a:rPr>
              <a:t>(Revised 04/2022)</a:t>
            </a:r>
          </a:p>
        </p:txBody>
      </p:sp>
    </p:spTree>
    <p:extLst>
      <p:ext uri="{BB962C8B-B14F-4D97-AF65-F5344CB8AC3E}">
        <p14:creationId xmlns:p14="http://schemas.microsoft.com/office/powerpoint/2010/main" val="6869361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p:cNvSpPr>
            <a:spLocks noGrp="1"/>
          </p:cNvSpPr>
          <p:nvPr>
            <p:ph type="title"/>
          </p:nvPr>
        </p:nvSpPr>
        <p:spPr>
          <a:xfrm>
            <a:off x="242159" y="446124"/>
            <a:ext cx="11710737" cy="1016850"/>
          </a:xfrm>
        </p:spPr>
        <p:txBody>
          <a:bodyPr>
            <a:noAutofit/>
          </a:bodyPr>
          <a:lstStyle/>
          <a:p>
            <a:r>
              <a:rPr lang="en-US" altLang="en-US" sz="3200" b="0" dirty="0">
                <a:latin typeface="+mj-lt"/>
              </a:rPr>
              <a:t>Number of Chlamydia Cases by Region, Gender, and Year</a:t>
            </a:r>
            <a:br>
              <a:rPr lang="en-US" altLang="en-US" sz="3200" b="0" dirty="0">
                <a:latin typeface="+mj-lt"/>
              </a:rPr>
            </a:br>
            <a:r>
              <a:rPr lang="en-US" altLang="en-US" sz="3200" b="0" dirty="0">
                <a:latin typeface="+mj-lt"/>
              </a:rPr>
              <a:t>California, 2011–2020</a:t>
            </a:r>
            <a:endParaRPr lang="en-US" sz="3200" b="0" dirty="0">
              <a:latin typeface="+mj-lt"/>
            </a:endParaRPr>
          </a:p>
        </p:txBody>
      </p:sp>
      <p:pic>
        <p:nvPicPr>
          <p:cNvPr id="4" name="Map">
            <a:extLst>
              <a:ext uri="{FF2B5EF4-FFF2-40B4-BE49-F238E27FC236}">
                <a16:creationId xmlns:a16="http://schemas.microsoft.com/office/drawing/2014/main" id="{B8357DDF-4E07-4AC8-83E5-5DA5F6D732D3}"/>
              </a:ext>
              <a:ext uri="{C183D7F6-B498-43B3-948B-1728B52AA6E4}">
                <adec:decorative xmlns:adec="http://schemas.microsoft.com/office/drawing/2017/decorative" val="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6949" t="3141" r="22034" b="2638"/>
          <a:stretch/>
        </p:blipFill>
        <p:spPr>
          <a:xfrm>
            <a:off x="3401568" y="1472184"/>
            <a:ext cx="3291840" cy="3429000"/>
          </a:xfrm>
          <a:prstGeom prst="rect">
            <a:avLst/>
          </a:prstGeom>
        </p:spPr>
      </p:pic>
      <p:graphicFrame>
        <p:nvGraphicFramePr>
          <p:cNvPr id="23" name="Graph Bay Area" descr="Bay Area region graph of chlamydia case counts by year and gender with total case counts ranging from 22,551 in 2011 to 22,598 in 2020 and female percent ranging from 69.0% in 2010 to 59.3% in 2020">
            <a:extLst>
              <a:ext uri="{FF2B5EF4-FFF2-40B4-BE49-F238E27FC236}">
                <a16:creationId xmlns:a16="http://schemas.microsoft.com/office/drawing/2014/main" id="{B756A8FE-F923-4797-860B-7E2C31BDB996}"/>
              </a:ext>
            </a:extLst>
          </p:cNvPr>
          <p:cNvGraphicFramePr>
            <a:graphicFrameLocks/>
          </p:cNvGraphicFramePr>
          <p:nvPr/>
        </p:nvGraphicFramePr>
        <p:xfrm>
          <a:off x="153221" y="1532946"/>
          <a:ext cx="3200400" cy="150812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9" name="Graph Northern" descr="Northern region graph of chlamydia case counts by year and gender with total case counts ranging from 3,421 in 2011 to 4,335 in 2020 and female percent ranging from 70.5% in 2010 to 66.4% in 2020​">
            <a:extLst>
              <a:ext uri="{FF2B5EF4-FFF2-40B4-BE49-F238E27FC236}">
                <a16:creationId xmlns:a16="http://schemas.microsoft.com/office/drawing/2014/main" id="{222538F5-5E41-470B-B556-2AA5C6DDEA5E}"/>
              </a:ext>
            </a:extLst>
          </p:cNvPr>
          <p:cNvGraphicFramePr>
            <a:graphicFrameLocks/>
          </p:cNvGraphicFramePr>
          <p:nvPr/>
        </p:nvGraphicFramePr>
        <p:xfrm>
          <a:off x="5500448" y="1532946"/>
          <a:ext cx="3200400" cy="1508125"/>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1" name="Graph Sacramento Area" descr="Sacramento Area region graph of chlamydia case counts by year and gender with total case counts ranging from 10,503 in 2011 to 9,396 in 2020 and female percent ranging from 71.9% in 2010 to 62.4% in 2020">
            <a:extLst>
              <a:ext uri="{FF2B5EF4-FFF2-40B4-BE49-F238E27FC236}">
                <a16:creationId xmlns:a16="http://schemas.microsoft.com/office/drawing/2014/main" id="{DDA419DC-A110-4461-8BA7-C8760007C8B3}"/>
              </a:ext>
            </a:extLst>
          </p:cNvPr>
          <p:cNvGraphicFramePr>
            <a:graphicFrameLocks/>
          </p:cNvGraphicFramePr>
          <p:nvPr/>
        </p:nvGraphicFramePr>
        <p:xfrm>
          <a:off x="8837040" y="1532946"/>
          <a:ext cx="3200400" cy="1508125"/>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2" name="Graph San Francisco" descr="San Francisco region graph of chlamydia case counts by year and gender with total case counts ranging from 4,778 in 2011 to 5,743 in 2020 and female percent ranging from 43.7% in 2010 to 31.5% in 2020">
            <a:extLst>
              <a:ext uri="{FF2B5EF4-FFF2-40B4-BE49-F238E27FC236}">
                <a16:creationId xmlns:a16="http://schemas.microsoft.com/office/drawing/2014/main" id="{C25E5F80-9CC0-4230-9BF4-3CCB59216C15}"/>
              </a:ext>
            </a:extLst>
          </p:cNvPr>
          <p:cNvGraphicFramePr>
            <a:graphicFrameLocks/>
          </p:cNvGraphicFramePr>
          <p:nvPr/>
        </p:nvGraphicFramePr>
        <p:xfrm>
          <a:off x="153221" y="3279836"/>
          <a:ext cx="3200400" cy="1508125"/>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18" name="Graph Central Inland" descr="Central Inland region graph of chlamydia case counts by year and gender with total case counts ranging from 22,092 in 2011 to 23,251 in 2020 and female percent ranging from 70.6% in 2010 to 68.5% in 2020">
            <a:extLst>
              <a:ext uri="{FF2B5EF4-FFF2-40B4-BE49-F238E27FC236}">
                <a16:creationId xmlns:a16="http://schemas.microsoft.com/office/drawing/2014/main" id="{1EFDC0DC-C3D6-40FD-8F10-355C18918B54}"/>
              </a:ext>
            </a:extLst>
          </p:cNvPr>
          <p:cNvGraphicFramePr>
            <a:graphicFrameLocks/>
          </p:cNvGraphicFramePr>
          <p:nvPr/>
        </p:nvGraphicFramePr>
        <p:xfrm>
          <a:off x="8837040" y="3279836"/>
          <a:ext cx="3200400" cy="1508125"/>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17" name="Graph Central Coast" descr="Central Coast region graph of chlamydia case counts by year and gender with total case counts ranging from 7,361 in 2011 to 8,329 in 2020 and female percent ranging from 73.8% in 2010 to 66.7% in 2020">
            <a:extLst>
              <a:ext uri="{FF2B5EF4-FFF2-40B4-BE49-F238E27FC236}">
                <a16:creationId xmlns:a16="http://schemas.microsoft.com/office/drawing/2014/main" id="{43E7ABF7-DA97-4BE7-856B-E6226370395B}"/>
              </a:ext>
            </a:extLst>
          </p:cNvPr>
          <p:cNvGraphicFramePr>
            <a:graphicFrameLocks/>
          </p:cNvGraphicFramePr>
          <p:nvPr/>
        </p:nvGraphicFramePr>
        <p:xfrm>
          <a:off x="153221" y="5070052"/>
          <a:ext cx="3200400" cy="1508125"/>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20" name="Graph Los Angeles" descr="Los Angeles region graph of chlamydia case counts by year and gender with total case counts ranging from 47,493 in 2011 to 49,716 in 2020 and female percent ranging from 65.9% in 2010 to 57.6% in 2020">
            <a:extLst>
              <a:ext uri="{FF2B5EF4-FFF2-40B4-BE49-F238E27FC236}">
                <a16:creationId xmlns:a16="http://schemas.microsoft.com/office/drawing/2014/main" id="{C7E5523F-74BD-43BD-97F9-1BF9099B749B}"/>
              </a:ext>
            </a:extLst>
          </p:cNvPr>
          <p:cNvGraphicFramePr>
            <a:graphicFrameLocks/>
          </p:cNvGraphicFramePr>
          <p:nvPr/>
        </p:nvGraphicFramePr>
        <p:xfrm>
          <a:off x="3796302" y="5070052"/>
          <a:ext cx="3200400" cy="1508125"/>
        </p:xfrm>
        <a:graphic>
          <a:graphicData uri="http://schemas.openxmlformats.org/drawingml/2006/chart">
            <c:chart xmlns:c="http://schemas.openxmlformats.org/drawingml/2006/chart" xmlns:r="http://schemas.openxmlformats.org/officeDocument/2006/relationships" r:id="rId10"/>
          </a:graphicData>
        </a:graphic>
      </p:graphicFrame>
      <p:graphicFrame>
        <p:nvGraphicFramePr>
          <p:cNvPr id="15" name="Graph Southern" descr="Southern region graph of chlamydia case counts by year and gender with total case counts ranging from 46,390 in 2011 to 53,898 in 2020 and female percent ranging from 70.8% in 2010 to 63.9% in 2020"/>
          <p:cNvGraphicFramePr>
            <a:graphicFrameLocks/>
          </p:cNvGraphicFramePr>
          <p:nvPr/>
        </p:nvGraphicFramePr>
        <p:xfrm>
          <a:off x="8837040" y="5070052"/>
          <a:ext cx="3200400" cy="1508125"/>
        </p:xfrm>
        <a:graphic>
          <a:graphicData uri="http://schemas.openxmlformats.org/drawingml/2006/chart">
            <c:chart xmlns:c="http://schemas.openxmlformats.org/drawingml/2006/chart" xmlns:r="http://schemas.openxmlformats.org/officeDocument/2006/relationships" r:id="rId11"/>
          </a:graphicData>
        </a:graphic>
      </p:graphicFrame>
      <p:graphicFrame>
        <p:nvGraphicFramePr>
          <p:cNvPr id="27" name="Legend">
            <a:extLst>
              <a:ext uri="{C183D7F6-B498-43B3-948B-1728B52AA6E4}">
                <adec:decorative xmlns:adec="http://schemas.microsoft.com/office/drawing/2017/decorative" val="1"/>
              </a:ext>
            </a:extLst>
          </p:cNvPr>
          <p:cNvGraphicFramePr>
            <a:graphicFrameLocks noChangeAspect="1"/>
          </p:cNvGraphicFramePr>
          <p:nvPr/>
        </p:nvGraphicFramePr>
        <p:xfrm>
          <a:off x="7100648" y="6145515"/>
          <a:ext cx="1393089" cy="712485"/>
        </p:xfrm>
        <a:graphic>
          <a:graphicData uri="http://schemas.openxmlformats.org/drawingml/2006/chart">
            <c:chart xmlns:c="http://schemas.openxmlformats.org/drawingml/2006/chart" xmlns:r="http://schemas.openxmlformats.org/officeDocument/2006/relationships" r:id="rId12"/>
          </a:graphicData>
        </a:graphic>
      </p:graphicFrame>
      <p:sp>
        <p:nvSpPr>
          <p:cNvPr id="14" name="Footer">
            <a:extLst>
              <a:ext uri="{FF2B5EF4-FFF2-40B4-BE49-F238E27FC236}">
                <a16:creationId xmlns:a16="http://schemas.microsoft.com/office/drawing/2014/main" id="{6F42438F-CA9D-48BF-A4BC-F9C23C22B911}"/>
              </a:ext>
              <a:ext uri="{C183D7F6-B498-43B3-948B-1728B52AA6E4}">
                <adec:decorative xmlns:adec="http://schemas.microsoft.com/office/drawing/2017/decorative" val="1"/>
              </a:ext>
            </a:extLst>
          </p:cNvPr>
          <p:cNvSpPr txBox="1">
            <a:spLocks noGrp="1" noChangeArrowheads="1"/>
          </p:cNvSpPr>
          <p:nvPr/>
        </p:nvSpPr>
        <p:spPr bwMode="auto">
          <a:xfrm>
            <a:off x="2424702" y="6483096"/>
            <a:ext cx="1371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167BB"/>
                </a:solidFill>
                <a:effectLst/>
                <a:uLnTx/>
                <a:uFillTx/>
                <a:latin typeface="Tw Cen MT"/>
                <a:ea typeface="+mn-ea"/>
                <a:cs typeface="Calibri" panose="020F0502020204030204" pitchFamily="34" charset="0"/>
              </a:rPr>
              <a:t>(Revised 04/2022)</a:t>
            </a:r>
          </a:p>
        </p:txBody>
      </p:sp>
    </p:spTree>
    <p:extLst>
      <p:ext uri="{BB962C8B-B14F-4D97-AF65-F5344CB8AC3E}">
        <p14:creationId xmlns:p14="http://schemas.microsoft.com/office/powerpoint/2010/main" val="9863662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Title"/>
          <p:cNvSpPr>
            <a:spLocks noGrp="1" noChangeArrowheads="1"/>
          </p:cNvSpPr>
          <p:nvPr>
            <p:ph type="title"/>
          </p:nvPr>
        </p:nvSpPr>
        <p:spPr>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ormAutofit/>
          </a:bodyPr>
          <a:lstStyle/>
          <a:p>
            <a:pPr eaLnBrk="1" hangingPunct="1"/>
            <a:r>
              <a:rPr lang="en-US" sz="3200" b="0">
                <a:latin typeface="+mj-lt"/>
              </a:rPr>
              <a:t>Chlamydia, Incidence Rates by Gender, California, 1990</a:t>
            </a:r>
            <a:r>
              <a:rPr lang="en-US" sz="3200" b="0">
                <a:latin typeface="+mj-lt"/>
                <a:cs typeface="Arial" charset="0"/>
              </a:rPr>
              <a:t>–</a:t>
            </a:r>
            <a:r>
              <a:rPr lang="en-US" sz="3200" b="0">
                <a:latin typeface="+mj-lt"/>
              </a:rPr>
              <a:t>2020</a:t>
            </a:r>
          </a:p>
        </p:txBody>
      </p:sp>
      <p:graphicFrame>
        <p:nvGraphicFramePr>
          <p:cNvPr id="2" name="Graph" descr="1990-2020 trendline graph of chlamydia incidence rates (per 100,000 population) by gender​&#10;&#10;•  Female rates increased from 325.7 in 1990 to 542.1 in 2020​&#10;&#10;•  Male rates increased from 71.6 in 1990 to 345.2 in 2020"/>
          <p:cNvGraphicFramePr>
            <a:graphicFrameLocks noGrp="1" noChangeAspect="1"/>
          </p:cNvGraphicFramePr>
          <p:nvPr>
            <p:ph idx="1"/>
          </p:nvPr>
        </p:nvGraphicFramePr>
        <p:xfrm>
          <a:off x="402431" y="1546225"/>
          <a:ext cx="11387137" cy="4630738"/>
        </p:xfrm>
        <a:graphic>
          <a:graphicData uri="http://schemas.openxmlformats.org/drawingml/2006/chart">
            <c:chart xmlns:c="http://schemas.openxmlformats.org/drawingml/2006/chart" xmlns:r="http://schemas.openxmlformats.org/officeDocument/2006/relationships" r:id="rId3"/>
          </a:graphicData>
        </a:graphic>
      </p:graphicFrame>
      <p:sp>
        <p:nvSpPr>
          <p:cNvPr id="5" name="Notes">
            <a:extLst>
              <a:ext uri="{FF2B5EF4-FFF2-40B4-BE49-F238E27FC236}">
                <a16:creationId xmlns:a16="http://schemas.microsoft.com/office/drawing/2014/main" id="{973B8DD5-004E-4C81-9C45-F1BD305407C5}"/>
              </a:ext>
            </a:extLst>
          </p:cNvPr>
          <p:cNvSpPr txBox="1">
            <a:spLocks noChangeArrowheads="1"/>
          </p:cNvSpPr>
          <p:nvPr/>
        </p:nvSpPr>
        <p:spPr bwMode="auto">
          <a:xfrm>
            <a:off x="1791700" y="6066888"/>
            <a:ext cx="85852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tabLst>
                <a:tab pos="635000" algn="r"/>
                <a:tab pos="793750" algn="l"/>
              </a:tabLst>
              <a:defRPr>
                <a:solidFill>
                  <a:schemeClr val="tx1"/>
                </a:solidFill>
                <a:latin typeface="Tahoma" pitchFamily="34" charset="0"/>
              </a:defRPr>
            </a:lvl1pPr>
            <a:lvl2pPr marL="742950" indent="-285750">
              <a:tabLst>
                <a:tab pos="635000" algn="r"/>
                <a:tab pos="793750" algn="l"/>
              </a:tabLst>
              <a:defRPr>
                <a:solidFill>
                  <a:schemeClr val="tx1"/>
                </a:solidFill>
                <a:latin typeface="Tahoma" pitchFamily="34" charset="0"/>
              </a:defRPr>
            </a:lvl2pPr>
            <a:lvl3pPr marL="1143000" indent="-228600">
              <a:tabLst>
                <a:tab pos="635000" algn="r"/>
                <a:tab pos="793750" algn="l"/>
              </a:tabLst>
              <a:defRPr>
                <a:solidFill>
                  <a:schemeClr val="tx1"/>
                </a:solidFill>
                <a:latin typeface="Tahoma" pitchFamily="34" charset="0"/>
              </a:defRPr>
            </a:lvl3pPr>
            <a:lvl4pPr marL="1600200" indent="-228600">
              <a:tabLst>
                <a:tab pos="635000" algn="r"/>
                <a:tab pos="793750" algn="l"/>
              </a:tabLst>
              <a:defRPr>
                <a:solidFill>
                  <a:schemeClr val="tx1"/>
                </a:solidFill>
                <a:latin typeface="Tahoma" pitchFamily="34" charset="0"/>
              </a:defRPr>
            </a:lvl4pPr>
            <a:lvl5pPr marL="2057400" indent="-228600">
              <a:tabLst>
                <a:tab pos="635000" algn="r"/>
                <a:tab pos="793750" algn="l"/>
              </a:tabLst>
              <a:defRPr>
                <a:solidFill>
                  <a:schemeClr val="tx1"/>
                </a:solidFill>
                <a:latin typeface="Tahoma" pitchFamily="34" charset="0"/>
              </a:defRPr>
            </a:lvl5pPr>
            <a:lvl6pPr marL="2514600" indent="-228600" eaLnBrk="0" fontAlgn="base" hangingPunct="0">
              <a:spcBef>
                <a:spcPct val="0"/>
              </a:spcBef>
              <a:spcAft>
                <a:spcPct val="0"/>
              </a:spcAft>
              <a:tabLst>
                <a:tab pos="635000" algn="r"/>
                <a:tab pos="793750" algn="l"/>
              </a:tabLst>
              <a:defRPr>
                <a:solidFill>
                  <a:schemeClr val="tx1"/>
                </a:solidFill>
                <a:latin typeface="Tahoma" pitchFamily="34" charset="0"/>
              </a:defRPr>
            </a:lvl6pPr>
            <a:lvl7pPr marL="2971800" indent="-228600" eaLnBrk="0" fontAlgn="base" hangingPunct="0">
              <a:spcBef>
                <a:spcPct val="0"/>
              </a:spcBef>
              <a:spcAft>
                <a:spcPct val="0"/>
              </a:spcAft>
              <a:tabLst>
                <a:tab pos="635000" algn="r"/>
                <a:tab pos="793750" algn="l"/>
              </a:tabLst>
              <a:defRPr>
                <a:solidFill>
                  <a:schemeClr val="tx1"/>
                </a:solidFill>
                <a:latin typeface="Tahoma" pitchFamily="34" charset="0"/>
              </a:defRPr>
            </a:lvl7pPr>
            <a:lvl8pPr marL="3429000" indent="-228600" eaLnBrk="0" fontAlgn="base" hangingPunct="0">
              <a:spcBef>
                <a:spcPct val="0"/>
              </a:spcBef>
              <a:spcAft>
                <a:spcPct val="0"/>
              </a:spcAft>
              <a:tabLst>
                <a:tab pos="635000" algn="r"/>
                <a:tab pos="793750" algn="l"/>
              </a:tabLst>
              <a:defRPr>
                <a:solidFill>
                  <a:schemeClr val="tx1"/>
                </a:solidFill>
                <a:latin typeface="Tahoma" pitchFamily="34" charset="0"/>
              </a:defRPr>
            </a:lvl8pPr>
            <a:lvl9pPr marL="3886200" indent="-228600" eaLnBrk="0" fontAlgn="base" hangingPunct="0">
              <a:spcBef>
                <a:spcPct val="0"/>
              </a:spcBef>
              <a:spcAft>
                <a:spcPct val="0"/>
              </a:spcAft>
              <a:tabLst>
                <a:tab pos="635000" algn="r"/>
                <a:tab pos="793750" algn="l"/>
              </a:tabLst>
              <a:defRPr>
                <a:solidFill>
                  <a:schemeClr val="tx1"/>
                </a:solidFill>
                <a:latin typeface="Tahoma" pitchFamily="34" charset="0"/>
              </a:defRPr>
            </a:lvl9pPr>
          </a:lstStyle>
          <a:p>
            <a:pPr marL="739775" marR="0" lvl="0" indent="-739775" algn="l" defTabSz="914400" rtl="0" eaLnBrk="1" fontAlgn="auto" latinLnBrk="0" hangingPunct="1">
              <a:lnSpc>
                <a:spcPct val="100000"/>
              </a:lnSpc>
              <a:spcBef>
                <a:spcPts val="0"/>
              </a:spcBef>
              <a:spcAft>
                <a:spcPts val="0"/>
              </a:spcAft>
              <a:buClrTx/>
              <a:buSzTx/>
              <a:buFontTx/>
              <a:buNone/>
              <a:tabLst>
                <a:tab pos="635000" algn="r"/>
                <a:tab pos="739775" algn="l"/>
              </a:tabLst>
              <a:defRPr/>
            </a:pPr>
            <a:r>
              <a:rPr kumimoji="0" lang="en-US" sz="1200" b="0" i="0" u="none" strike="noStrike" kern="1200" cap="none" spc="0" normalizeH="0" baseline="0" noProof="0">
                <a:ln>
                  <a:noFill/>
                </a:ln>
                <a:solidFill>
                  <a:prstClr val="black"/>
                </a:solidFill>
                <a:effectLst/>
                <a:uLnTx/>
                <a:uFillTx/>
                <a:latin typeface="Tw Cen MT"/>
                <a:ea typeface="+mn-ea"/>
                <a:cs typeface="+mn-cs"/>
              </a:rPr>
              <a:t>	Note:	Screening guidelines recommend routine screening for specific populations, therefore higher rates of reported cases may in part reflect the targeted nature of screening programs. </a:t>
            </a:r>
          </a:p>
        </p:txBody>
      </p:sp>
      <p:sp>
        <p:nvSpPr>
          <p:cNvPr id="6" name="Footer">
            <a:extLst>
              <a:ext uri="{FF2B5EF4-FFF2-40B4-BE49-F238E27FC236}">
                <a16:creationId xmlns:a16="http://schemas.microsoft.com/office/drawing/2014/main" id="{28A742EB-332A-431C-BD6C-D4389C4CB5EF}"/>
              </a:ext>
              <a:ext uri="{C183D7F6-B498-43B3-948B-1728B52AA6E4}">
                <adec:decorative xmlns:adec="http://schemas.microsoft.com/office/drawing/2017/decorative" val="1"/>
              </a:ext>
            </a:extLst>
          </p:cNvPr>
          <p:cNvSpPr txBox="1">
            <a:spLocks noGrp="1" noChangeArrowheads="1"/>
          </p:cNvSpPr>
          <p:nvPr/>
        </p:nvSpPr>
        <p:spPr bwMode="auto">
          <a:xfrm>
            <a:off x="2424702" y="6483096"/>
            <a:ext cx="1371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defRPr>
                <a:solidFill>
                  <a:schemeClr val="tx1"/>
                </a:solidFill>
                <a:latin typeface="Tahoma" pitchFamily="34" charset="0"/>
              </a:defRPr>
            </a:lvl1pPr>
            <a:lvl2pPr marL="742950" indent="-285750">
              <a:defRPr>
                <a:solidFill>
                  <a:schemeClr val="tx1"/>
                </a:solidFill>
                <a:latin typeface="Tahoma" pitchFamily="34" charset="0"/>
              </a:defRPr>
            </a:lvl2pPr>
            <a:lvl3pPr marL="1143000" indent="-228600">
              <a:defRPr>
                <a:solidFill>
                  <a:schemeClr val="tx1"/>
                </a:solidFill>
                <a:latin typeface="Tahoma" pitchFamily="34" charset="0"/>
              </a:defRPr>
            </a:lvl3pPr>
            <a:lvl4pPr marL="1600200" indent="-228600">
              <a:defRPr>
                <a:solidFill>
                  <a:schemeClr val="tx1"/>
                </a:solidFill>
                <a:latin typeface="Tahoma" pitchFamily="34" charset="0"/>
              </a:defRPr>
            </a:lvl4pPr>
            <a:lvl5pPr marL="2057400" indent="-228600">
              <a:defRPr>
                <a:solidFill>
                  <a:schemeClr val="tx1"/>
                </a:solidFill>
                <a:latin typeface="Tahoma" pitchFamily="34" charset="0"/>
              </a:defRPr>
            </a:lvl5pPr>
            <a:lvl6pPr marL="2514600" indent="-228600" eaLnBrk="0" fontAlgn="base" hangingPunct="0">
              <a:spcBef>
                <a:spcPct val="0"/>
              </a:spcBef>
              <a:spcAft>
                <a:spcPct val="0"/>
              </a:spcAft>
              <a:defRPr>
                <a:solidFill>
                  <a:schemeClr val="tx1"/>
                </a:solidFill>
                <a:latin typeface="Tahoma" pitchFamily="34" charset="0"/>
              </a:defRPr>
            </a:lvl6pPr>
            <a:lvl7pPr marL="2971800" indent="-228600" eaLnBrk="0" fontAlgn="base" hangingPunct="0">
              <a:spcBef>
                <a:spcPct val="0"/>
              </a:spcBef>
              <a:spcAft>
                <a:spcPct val="0"/>
              </a:spcAft>
              <a:defRPr>
                <a:solidFill>
                  <a:schemeClr val="tx1"/>
                </a:solidFill>
                <a:latin typeface="Tahoma" pitchFamily="34" charset="0"/>
              </a:defRPr>
            </a:lvl7pPr>
            <a:lvl8pPr marL="3429000" indent="-228600" eaLnBrk="0" fontAlgn="base" hangingPunct="0">
              <a:spcBef>
                <a:spcPct val="0"/>
              </a:spcBef>
              <a:spcAft>
                <a:spcPct val="0"/>
              </a:spcAft>
              <a:defRPr>
                <a:solidFill>
                  <a:schemeClr val="tx1"/>
                </a:solidFill>
                <a:latin typeface="Tahoma" pitchFamily="34" charset="0"/>
              </a:defRPr>
            </a:lvl8pPr>
            <a:lvl9pPr marL="3886200" indent="-228600" eaLnBrk="0" fontAlgn="base" hangingPunct="0">
              <a:spcBef>
                <a:spcPct val="0"/>
              </a:spcBef>
              <a:spcAft>
                <a:spcPct val="0"/>
              </a:spcAft>
              <a:defRPr>
                <a:solidFill>
                  <a:schemeClr val="tx1"/>
                </a:solidFill>
                <a:latin typeface="Tahoma" pitchFamily="34" charset="0"/>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167BB"/>
                </a:solidFill>
                <a:effectLst/>
                <a:uLnTx/>
                <a:uFillTx/>
                <a:latin typeface="Tw Cen MT"/>
                <a:ea typeface="+mn-ea"/>
                <a:cs typeface="Calibri" panose="020F0502020204030204" pitchFamily="34" charset="0"/>
              </a:rPr>
              <a:t>(Revised 04/2022)</a:t>
            </a:r>
          </a:p>
        </p:txBody>
      </p:sp>
    </p:spTree>
    <p:extLst>
      <p:ext uri="{BB962C8B-B14F-4D97-AF65-F5344CB8AC3E}">
        <p14:creationId xmlns:p14="http://schemas.microsoft.com/office/powerpoint/2010/main" val="396988331"/>
      </p:ext>
    </p:extLst>
  </p:cSld>
  <p:clrMapOvr>
    <a:masterClrMapping/>
  </p:clrMapOvr>
</p:sld>
</file>

<file path=ppt/theme/theme1.xml><?xml version="1.0" encoding="utf-8"?>
<a:theme xmlns:a="http://schemas.openxmlformats.org/drawingml/2006/main" name="1_Office Theme">
  <a:themeElements>
    <a:clrScheme name="Aspect">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Custom 6">
      <a:majorFont>
        <a:latin typeface="Tw Cen MT"/>
        <a:ea typeface=""/>
        <a:cs typeface=""/>
      </a:majorFont>
      <a:minorFont>
        <a:latin typeface="Tw Cen M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reen bar" id="{931CF33B-DA12-49D0-A08C-7CF8ADF7749C}" vid="{DC3BCDF0-5161-4A61-9411-AA0FF5E6BAD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CDPH Document" ma:contentTypeID="0x0101002CC577673628EB48993F371F1850BF7D003E18CAC0E743194EA29E89F4611861B3" ma:contentTypeVersion="4" ma:contentTypeDescription="Create a new document." ma:contentTypeScope="" ma:versionID="322f02379ad10f210e08a64c252df73d">
  <xsd:schema xmlns:xsd="http://www.w3.org/2001/XMLSchema" xmlns:xs="http://www.w3.org/2001/XMLSchema" xmlns:p="http://schemas.microsoft.com/office/2006/metadata/properties" xmlns:ns1="http://schemas.microsoft.com/sharepoint/v3" xmlns:ns2="a48324c4-7d20-48d3-8188-32763737222b" targetNamespace="http://schemas.microsoft.com/office/2006/metadata/properties" ma:root="true" ma:fieldsID="f565ecd89d5927accf21e815673962b2" ns1:_="" ns2:_="">
    <xsd:import namespace="http://schemas.microsoft.com/sharepoint/v3"/>
    <xsd:import namespace="a48324c4-7d20-48d3-8188-32763737222b"/>
    <xsd:element name="properties">
      <xsd:complexType>
        <xsd:sequence>
          <xsd:element name="documentManagement">
            <xsd:complexType>
              <xsd:all>
                <xsd:element ref="ns2:kcdf3820fa7642e8be4bb4902ce9671f" minOccurs="0"/>
                <xsd:element ref="ns2:TaxCatchAll" minOccurs="0"/>
                <xsd:element ref="ns2:TaxCatchAllLabel" minOccurs="0"/>
                <xsd:element ref="ns2:off2d280d04f435e8ad65f64297220d7" minOccurs="0"/>
                <xsd:element ref="ns2:bb1a85d7c91c4659b60f056ef7672151" minOccurs="0"/>
                <xsd:element ref="ns2:e703b7d8b6284097bcc8d89d108ab72a" minOccurs="0"/>
                <xsd:element ref="ns1:PublishingStartDate" minOccurs="0"/>
                <xsd:element ref="ns1:PublishingExpiration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19" nillable="true" ma:displayName="Scheduling Start Date" ma:description="Scheduling Start Date is a site column created by the Publishing feature. It is used to specify the date and time on which this page will first appear to site visitors." ma:internalName="Scheduling_x0020_Start_x0020_Date">
      <xsd:simpleType>
        <xsd:restriction base="dms:Unknown"/>
      </xsd:simpleType>
    </xsd:element>
    <xsd:element name="PublishingExpirationDate" ma:index="20" nillable="true" ma:displayName="Scheduling End Date" ma:description="Scheduling End Date is a site column created by the Publishing feature. It is used to specify the date and time on which this page will no longer appear to site visitors." ma:internalName="Scheduling_x0020_End_x0020_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a48324c4-7d20-48d3-8188-32763737222b" elementFormDefault="qualified">
    <xsd:import namespace="http://schemas.microsoft.com/office/2006/documentManagement/types"/>
    <xsd:import namespace="http://schemas.microsoft.com/office/infopath/2007/PartnerControls"/>
    <xsd:element name="kcdf3820fa7642e8be4bb4902ce9671f" ma:index="8" nillable="true" ma:taxonomy="true" ma:internalName="kcdf3820fa7642e8be4bb4902ce9671f" ma:taxonomyFieldName="Topic" ma:displayName="Topic" ma:default="" ma:fieldId="{4cdf3820-fa76-42e8-be4b-b4902ce9671f}" ma:taxonomyMulti="true" ma:sspId="b545365c-366b-4c8d-aeef-04f620ee1966" ma:termSetId="cdd5a172-8c78-4ec7-ac60-5f0fe253a964" ma:anchorId="00000000-0000-0000-0000-000000000000" ma:open="false" ma:isKeyword="false">
      <xsd:complexType>
        <xsd:sequence>
          <xsd:element ref="pc:Terms" minOccurs="0" maxOccurs="1"/>
        </xsd:sequence>
      </xsd:complexType>
    </xsd:element>
    <xsd:element name="TaxCatchAll" ma:index="9" nillable="true" ma:displayName="Taxonomy Catch All Column" ma:hidden="true" ma:list="{71170ce7-0db4-4c2d-850d-13dce0ec4ea5}" ma:internalName="TaxCatchAll" ma:showField="CatchAllData" ma:web="a48324c4-7d20-48d3-8188-32763737222b">
      <xsd:complexType>
        <xsd:complexContent>
          <xsd:extension base="dms:MultiChoiceLookup">
            <xsd:sequence>
              <xsd:element name="Value" type="dms:Lookup" maxOccurs="unbounded" minOccurs="0" nillable="true"/>
            </xsd:sequence>
          </xsd:extension>
        </xsd:complexContent>
      </xsd:complexType>
    </xsd:element>
    <xsd:element name="TaxCatchAllLabel" ma:index="10" nillable="true" ma:displayName="Taxonomy Catch All Column1" ma:hidden="true" ma:list="{71170ce7-0db4-4c2d-850d-13dce0ec4ea5}" ma:internalName="TaxCatchAllLabel" ma:readOnly="true" ma:showField="CatchAllDataLabel" ma:web="a48324c4-7d20-48d3-8188-32763737222b">
      <xsd:complexType>
        <xsd:complexContent>
          <xsd:extension base="dms:MultiChoiceLookup">
            <xsd:sequence>
              <xsd:element name="Value" type="dms:Lookup" maxOccurs="unbounded" minOccurs="0" nillable="true"/>
            </xsd:sequence>
          </xsd:extension>
        </xsd:complexContent>
      </xsd:complexType>
    </xsd:element>
    <xsd:element name="off2d280d04f435e8ad65f64297220d7" ma:index="12" nillable="true" ma:taxonomy="true" ma:internalName="off2d280d04f435e8ad65f64297220d7" ma:taxonomyFieldName="CDPH_x0020_Audience" ma:displayName="CDPH Audience" ma:default="" ma:fieldId="{8ff2d280-d04f-435e-8ad6-5f64297220d7}" ma:taxonomyMulti="true" ma:sspId="b545365c-366b-4c8d-aeef-04f620ee1966" ma:termSetId="cc05263c-85ed-4c2f-a4fe-f602faee1964" ma:anchorId="00000000-0000-0000-0000-000000000000" ma:open="false" ma:isKeyword="false">
      <xsd:complexType>
        <xsd:sequence>
          <xsd:element ref="pc:Terms" minOccurs="0" maxOccurs="1"/>
        </xsd:sequence>
      </xsd:complexType>
    </xsd:element>
    <xsd:element name="bb1a85d7c91c4659b60f056ef7672151" ma:index="14" nillable="true" ma:taxonomy="true" ma:internalName="bb1a85d7c91c4659b60f056ef7672151" ma:taxonomyFieldName="Program" ma:displayName="Program" ma:default="" ma:fieldId="{bb1a85d7-c91c-4659-b60f-056ef7672151}" ma:taxonomyMulti="true" ma:sspId="b545365c-366b-4c8d-aeef-04f620ee1966" ma:termSetId="6489bfc0-c77f-4619-9be4-bef70736d171" ma:anchorId="00000000-0000-0000-0000-000000000000" ma:open="false" ma:isKeyword="false">
      <xsd:complexType>
        <xsd:sequence>
          <xsd:element ref="pc:Terms" minOccurs="0" maxOccurs="1"/>
        </xsd:sequence>
      </xsd:complexType>
    </xsd:element>
    <xsd:element name="e703b7d8b6284097bcc8d89d108ab72a" ma:index="16" nillable="true" ma:taxonomy="true" ma:internalName="e703b7d8b6284097bcc8d89d108ab72a" ma:taxonomyFieldName="Content_x0020_Language" ma:displayName="Content Language" ma:default="97;#English|25e340a5-d50c-48d7-adc0-a905fb7bff5c" ma:fieldId="{e703b7d8-b628-4097-bcc8-d89d108ab72a}" ma:sspId="b545365c-366b-4c8d-aeef-04f620ee1966" ma:termSetId="45e6de93-a046-4930-a9e9-bac90a816380" ma:anchorId="00000000-0000-0000-0000-000000000000" ma:open="false" ma:isKeyword="false">
      <xsd:complexType>
        <xsd:sequence>
          <xsd:element ref="pc:Terms" minOccurs="0" maxOccurs="1"/>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off2d280d04f435e8ad65f64297220d7 xmlns="a48324c4-7d20-48d3-8188-32763737222b">
      <Terms xmlns="http://schemas.microsoft.com/office/infopath/2007/PartnerControls"/>
    </off2d280d04f435e8ad65f64297220d7>
    <PublishingExpirationDate xmlns="http://schemas.microsoft.com/sharepoint/v3" xsi:nil="true"/>
    <TaxCatchAll xmlns="a48324c4-7d20-48d3-8188-32763737222b">
      <Value>97</Value>
    </TaxCatchAll>
    <PublishingStartDate xmlns="http://schemas.microsoft.com/sharepoint/v3" xsi:nil="true"/>
    <kcdf3820fa7642e8be4bb4902ce9671f xmlns="a48324c4-7d20-48d3-8188-32763737222b">
      <Terms xmlns="http://schemas.microsoft.com/office/infopath/2007/PartnerControls"/>
    </kcdf3820fa7642e8be4bb4902ce9671f>
    <bb1a85d7c91c4659b60f056ef7672151 xmlns="a48324c4-7d20-48d3-8188-32763737222b">
      <Terms xmlns="http://schemas.microsoft.com/office/infopath/2007/PartnerControls"/>
    </bb1a85d7c91c4659b60f056ef7672151>
    <e703b7d8b6284097bcc8d89d108ab72a xmlns="a48324c4-7d20-48d3-8188-32763737222b">
      <Terms xmlns="http://schemas.microsoft.com/office/infopath/2007/PartnerControls">
        <TermInfo xmlns="http://schemas.microsoft.com/office/infopath/2007/PartnerControls">
          <TermName xmlns="http://schemas.microsoft.com/office/infopath/2007/PartnerControls">English (United States)</TermName>
          <TermId xmlns="http://schemas.microsoft.com/office/infopath/2007/PartnerControls">25e340a5-d50c-48d7-adc0-a905fb7bff5c</TermId>
        </TermInfo>
      </Terms>
    </e703b7d8b6284097bcc8d89d108ab72a>
  </documentManagement>
</p:properties>
</file>

<file path=customXml/itemProps1.xml><?xml version="1.0" encoding="utf-8"?>
<ds:datastoreItem xmlns:ds="http://schemas.openxmlformats.org/officeDocument/2006/customXml" ds:itemID="{DCA8BB48-3D36-45EF-924F-C67DC124BAB5}"/>
</file>

<file path=customXml/itemProps2.xml><?xml version="1.0" encoding="utf-8"?>
<ds:datastoreItem xmlns:ds="http://schemas.openxmlformats.org/officeDocument/2006/customXml" ds:itemID="{907CD711-B88A-460F-9C66-0243AEFD03D6}"/>
</file>

<file path=customXml/itemProps3.xml><?xml version="1.0" encoding="utf-8"?>
<ds:datastoreItem xmlns:ds="http://schemas.openxmlformats.org/officeDocument/2006/customXml" ds:itemID="{5D1E9032-C8C4-49E7-BCF3-B6FABDCD80CB}"/>
</file>

<file path=docProps/app.xml><?xml version="1.0" encoding="utf-8"?>
<Properties xmlns="http://schemas.openxmlformats.org/officeDocument/2006/extended-properties" xmlns:vt="http://schemas.openxmlformats.org/officeDocument/2006/docPropsVTypes">
  <TotalTime>2</TotalTime>
  <Words>1016</Words>
  <Application>Microsoft Office PowerPoint</Application>
  <PresentationFormat>Widescreen</PresentationFormat>
  <Paragraphs>126</Paragraphs>
  <Slides>20</Slides>
  <Notes>20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Bahnschrift SemiBold SemiConden</vt:lpstr>
      <vt:lpstr>Calibri</vt:lpstr>
      <vt:lpstr>Tw Cen MT</vt:lpstr>
      <vt:lpstr>1_Office Theme</vt:lpstr>
      <vt:lpstr>Chlamydia</vt:lpstr>
      <vt:lpstr>Chlamydia, California versus United States  Incidence Rates, 1990–2020</vt:lpstr>
      <vt:lpstr>Chlamydia, Case Counts and Incidence Rates by County,  California, 2020</vt:lpstr>
      <vt:lpstr>Chlamydia, Ranked Incidence Rates by County, California, 2020</vt:lpstr>
      <vt:lpstr>Chlamydia among Youth Ages 15-19, Incidence Rates by County, California, 2020</vt:lpstr>
      <vt:lpstr>Chlamydia among Females Ages 15-24, Incidence Rates by County, California, 2020</vt:lpstr>
      <vt:lpstr>Chlamydia, Incidence Rates by Region, California, 2011–2020</vt:lpstr>
      <vt:lpstr>Number of Chlamydia Cases by Region, Gender, and Year California, 2011–2020</vt:lpstr>
      <vt:lpstr>Chlamydia, Incidence Rates by Gender, California, 1990–2020</vt:lpstr>
      <vt:lpstr>Chlamydia, Incidence Rates by Age Group (in years) and Gender, California, 2020</vt:lpstr>
      <vt:lpstr>Chlamydia, Incidence Rates for Females by Age Group (in years), California, 2011–2020</vt:lpstr>
      <vt:lpstr>Chlamydia, Incidence Rates for Males by Age Group (in years), California, 2011–2020</vt:lpstr>
      <vt:lpstr>Chlamydia, Incidence Rates by Race/Ethnicity and Gender,  California, 2020</vt:lpstr>
      <vt:lpstr>Chlamydia, Female Incidence Rates by Race/Ethnicity and Age Group (in years), California, 2020</vt:lpstr>
      <vt:lpstr>Chlamydia, Male Incidence Rates by Race/Ethnicity and Age Group (in years), California, 2020</vt:lpstr>
      <vt:lpstr>Chlamydia, Incidence Rates for Females by Race/Ethnicity,  California, 2011–2020</vt:lpstr>
      <vt:lpstr>Chlamydia, Incidence Rates for Males by Race/Ethnicity,  California, 2011–2020</vt:lpstr>
      <vt:lpstr>Chlamydia Prevalence Monitoring, Percent Positive for Females of Selected Age Groups, by Health Care Setting, California, 2020</vt:lpstr>
      <vt:lpstr>Chlamydia Prevalence Monitoring, Percent Positive for Females, by Health Care Setting, California, 2011–2020</vt:lpstr>
      <vt:lpstr>Chlamydia Repeat Infection* among Females 1-6 months after Infection, by Data Source, California, 2020</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2020 STD Data Chlamydia Slides</dc:title>
  <dc:creator/>
  <cp:lastModifiedBy>Arenz, Nicole@CDPH</cp:lastModifiedBy>
  <cp:revision>3</cp:revision>
  <dcterms:created xsi:type="dcterms:W3CDTF">2023-01-12T21:16:34Z</dcterms:created>
  <dcterms:modified xsi:type="dcterms:W3CDTF">2023-01-13T00:30:54Z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0x0101002CC577673628EB48993F371F1850BF7D003E18CAC0E743194EA29E89F4611861B3</vt:lpwstr>
  </property>
  <property fmtid="{D5CDD505-2E9C-101B-9397-08002B2CF9AE}" pid="3" name="Content Language">
    <vt:lpwstr>97;#English (United States)|25e340a5-d50c-48d7-adc0-a905fb7bff5c</vt:lpwstr>
  </property>
  <property fmtid="{D5CDD505-2E9C-101B-9397-08002B2CF9AE}" pid="4" name="Topic">
    <vt:lpwstr/>
  </property>
  <property fmtid="{D5CDD505-2E9C-101B-9397-08002B2CF9AE}" pid="5" name="CDPH Audience">
    <vt:lpwstr/>
  </property>
  <property fmtid="{D5CDD505-2E9C-101B-9397-08002B2CF9AE}" pid="6" name="Program">
    <vt:lpwstr/>
  </property>
</Properties>
</file>