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fntdata" ContentType="application/x-fontdata"/>
  <Default Extension="xml" ContentType="application/xml"/>
  <Default Extension="xlsx" ContentType="application/vnd.openxmlformats-officedocument.spreadsheetml.sheet"/>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Layouts/slideLayout11.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6.xml" ContentType="application/vnd.openxmlformats-officedocument.drawingml.chart+xml"/>
  <Override PartName="/ppt/charts/chart5.xml" ContentType="application/vnd.openxmlformats-officedocument.drawingml.chart+xml"/>
  <Override PartName="/ppt/charts/chart4.xml" ContentType="application/vnd.openxmlformats-officedocument.drawingml.chart+xml"/>
  <Override PartName="/ppt/charts/chart3.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4.xml" ContentType="application/vnd.openxmlformats-officedocument.drawingml.chart+xml"/>
  <Override PartName="/ppt/charts/chart17.xml" ContentType="application/vnd.openxmlformats-officedocument.drawingml.chart+xml"/>
  <Override PartName="/ppt/charts/style1.xml" ContentType="application/vnd.ms-office.chartstyle+xml"/>
  <Override PartName="/ppt/charts/colors1.xml" ContentType="application/vnd.ms-office.chartcolorstyle+xml"/>
  <Override PartName="/ppt/charts/chart18.xml" ContentType="application/vnd.openxmlformats-officedocument.drawingml.chart+xml"/>
  <Override PartName="/ppt/charts/style2.xml" ContentType="application/vnd.ms-office.chartstyle+xml"/>
  <Override PartName="/ppt/charts/colors2.xml" ContentType="application/vnd.ms-office.chartcolorstyle+xml"/>
  <Override PartName="/ppt/charts/chart13.xml" ContentType="application/vnd.openxmlformats-officedocument.drawingml.chart+xml"/>
  <Override PartName="/ppt/charts/chart12.xml" ContentType="application/vnd.openxmlformats-officedocument.drawingml.chart+xml"/>
  <Override PartName="/ppt/charts/chart11.xml" ContentType="application/vnd.openxmlformats-officedocument.drawingml.chart+xml"/>
  <Override PartName="/ppt/charts/chart10.xml" ContentType="application/vnd.openxmlformats-officedocument.drawingml.chart+xml"/>
  <Override PartName="/ppt/charts/chart9.xml" ContentType="application/vnd.openxmlformats-officedocument.drawingml.chart+xml"/>
  <Override PartName="/ppt/charts/chart8.xml" ContentType="application/vnd.openxmlformats-officedocument.drawingml.chart+xml"/>
  <Override PartName="/ppt/charts/chart7.xml" ContentType="application/vnd.openxmlformats-officedocument.drawingml.chart+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804" r:id="rId1"/>
  </p:sldMasterIdLst>
  <p:notesMasterIdLst>
    <p:notesMasterId r:id="rId21"/>
  </p:notesMasterIdLst>
  <p:handoutMasterIdLst>
    <p:handoutMasterId r:id="rId22"/>
  </p:handoutMasterIdLst>
  <p:sldIdLst>
    <p:sldId id="1290" r:id="rId2"/>
    <p:sldId id="1291" r:id="rId3"/>
    <p:sldId id="1292" r:id="rId4"/>
    <p:sldId id="1293" r:id="rId5"/>
    <p:sldId id="1294" r:id="rId6"/>
    <p:sldId id="759" r:id="rId7"/>
    <p:sldId id="919" r:id="rId8"/>
    <p:sldId id="936" r:id="rId9"/>
    <p:sldId id="1295" r:id="rId10"/>
    <p:sldId id="930" r:id="rId11"/>
    <p:sldId id="1297" r:id="rId12"/>
    <p:sldId id="637" r:id="rId13"/>
    <p:sldId id="1298" r:id="rId14"/>
    <p:sldId id="1299" r:id="rId15"/>
    <p:sldId id="1300" r:id="rId16"/>
    <p:sldId id="593" r:id="rId17"/>
    <p:sldId id="1316" r:id="rId18"/>
    <p:sldId id="1301" r:id="rId19"/>
    <p:sldId id="1302" r:id="rId20"/>
  </p:sldIdLst>
  <p:sldSz cx="12192000" cy="6858000"/>
  <p:notesSz cx="6858000" cy="9144000"/>
  <p:embeddedFontLst>
    <p:embeddedFont>
      <p:font typeface="Bahnschrift SemiBold SemiConden" panose="020B0502040204020203" pitchFamily="34" charset="0"/>
      <p:regular r:id="rId23"/>
      <p:bold r:id="rId24"/>
    </p:embeddedFont>
    <p:embeddedFont>
      <p:font typeface="Calibri" panose="020F0502020204030204" pitchFamily="34" charset="0"/>
      <p:regular r:id="rId25"/>
      <p:bold r:id="rId26"/>
      <p:italic r:id="rId27"/>
      <p:boldItalic r:id="rId28"/>
    </p:embeddedFont>
    <p:embeddedFont>
      <p:font typeface="Tw Cen MT" panose="020B0602020104020603" pitchFamily="34" charset="0"/>
      <p:regular r:id="rId29"/>
      <p:bold r:id="rId30"/>
      <p:italic r:id="rId31"/>
      <p:boldItalic r:id="rId3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Gilson, Denise@CDPH" initials="GD" lastIdx="1" clrIdx="6">
    <p:extLst>
      <p:ext uri="{19B8F6BF-5375-455C-9EA6-DF929625EA0E}">
        <p15:presenceInfo xmlns:p15="http://schemas.microsoft.com/office/powerpoint/2012/main" userId="S::Denise.Gilson@cdph.ca.gov::7feec84d-d531-4dd3-8633-5e54aad6df24" providerId="AD"/>
      </p:ext>
    </p:extLst>
  </p:cmAuthor>
  <p:cmAuthor id="1" name="Harmon, Jennifer@CDPH" initials="HJ" lastIdx="51" clrIdx="0">
    <p:extLst>
      <p:ext uri="{19B8F6BF-5375-455C-9EA6-DF929625EA0E}">
        <p15:presenceInfo xmlns:p15="http://schemas.microsoft.com/office/powerpoint/2012/main" userId="S-1-5-21-4097889286-3091099877-3853663367-13014" providerId="AD"/>
      </p:ext>
    </p:extLst>
  </p:cmAuthor>
  <p:cmAuthor id="2" name="Oberman, Nina@CDPH" initials="ON" lastIdx="6" clrIdx="1">
    <p:extLst>
      <p:ext uri="{19B8F6BF-5375-455C-9EA6-DF929625EA0E}">
        <p15:presenceInfo xmlns:p15="http://schemas.microsoft.com/office/powerpoint/2012/main" userId="S-1-5-21-4097889286-3091099877-3853663367-46452" providerId="AD"/>
      </p:ext>
    </p:extLst>
  </p:cmAuthor>
  <p:cmAuthor id="3" name="Nina Oberman" initials="NO" lastIdx="24" clrIdx="2">
    <p:extLst>
      <p:ext uri="{19B8F6BF-5375-455C-9EA6-DF929625EA0E}">
        <p15:presenceInfo xmlns:p15="http://schemas.microsoft.com/office/powerpoint/2012/main" userId="bea2f763e4f822c2" providerId="Windows Live"/>
      </p:ext>
    </p:extLst>
  </p:cmAuthor>
  <p:cmAuthor id="4" name="Differding, Sandra@CDPH" initials="DS" lastIdx="18" clrIdx="3">
    <p:extLst>
      <p:ext uri="{19B8F6BF-5375-455C-9EA6-DF929625EA0E}">
        <p15:presenceInfo xmlns:p15="http://schemas.microsoft.com/office/powerpoint/2012/main" userId="S::Sandra.Differding@cdph.ca.gov::ee0145e1-2671-4077-92d6-236278217026" providerId="AD"/>
      </p:ext>
    </p:extLst>
  </p:cmAuthor>
  <p:cmAuthor id="5" name="Kovaleski, Laura@CDPH" initials="KL" lastIdx="25" clrIdx="4">
    <p:extLst>
      <p:ext uri="{19B8F6BF-5375-455C-9EA6-DF929625EA0E}">
        <p15:presenceInfo xmlns:p15="http://schemas.microsoft.com/office/powerpoint/2012/main" userId="S-1-5-21-4097889286-3091099877-3853663367-13046" providerId="AD"/>
      </p:ext>
    </p:extLst>
  </p:cmAuthor>
  <p:cmAuthor id="6" name="Kovaleski, Laura@CDPH" initials="KL [2]" lastIdx="3" clrIdx="5">
    <p:extLst>
      <p:ext uri="{19B8F6BF-5375-455C-9EA6-DF929625EA0E}">
        <p15:presenceInfo xmlns:p15="http://schemas.microsoft.com/office/powerpoint/2012/main" userId="S::Laura.Kovaleski@cdph.ca.gov::970d354e-ada2-484d-8bb7-fedf80a72ba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D0C5E5"/>
    <a:srgbClr val="7F60B7"/>
    <a:srgbClr val="CCE6EA"/>
    <a:srgbClr val="49A3AE"/>
    <a:srgbClr val="558ED5"/>
    <a:srgbClr val="984807"/>
    <a:srgbClr val="7C0B5B"/>
    <a:srgbClr val="AA222F"/>
    <a:srgbClr val="078807"/>
    <a:srgbClr val="4F544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345" autoAdjust="0"/>
    <p:restoredTop sz="66419" autoAdjust="0"/>
  </p:normalViewPr>
  <p:slideViewPr>
    <p:cSldViewPr snapToGrid="0">
      <p:cViewPr varScale="1">
        <p:scale>
          <a:sx n="62" d="100"/>
          <a:sy n="62" d="100"/>
        </p:scale>
        <p:origin x="72" y="1962"/>
      </p:cViewPr>
      <p:guideLst/>
    </p:cSldViewPr>
  </p:slideViewPr>
  <p:outlineViewPr>
    <p:cViewPr>
      <p:scale>
        <a:sx n="33" d="100"/>
        <a:sy n="33" d="100"/>
      </p:scale>
      <p:origin x="0" y="-8508"/>
    </p:cViewPr>
  </p:outlineViewPr>
  <p:notesTextViewPr>
    <p:cViewPr>
      <p:scale>
        <a:sx n="110" d="100"/>
        <a:sy n="110" d="100"/>
      </p:scale>
      <p:origin x="0" y="0"/>
    </p:cViewPr>
  </p:notesTextViewPr>
  <p:sorterViewPr>
    <p:cViewPr>
      <p:scale>
        <a:sx n="100" d="100"/>
        <a:sy n="100" d="100"/>
      </p:scale>
      <p:origin x="0" y="0"/>
    </p:cViewPr>
  </p:sorterViewPr>
  <p:notesViewPr>
    <p:cSldViewPr snapToGrid="0">
      <p:cViewPr varScale="1">
        <p:scale>
          <a:sx n="85" d="100"/>
          <a:sy n="85" d="100"/>
        </p:scale>
        <p:origin x="3804" y="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9" Type="http://schemas.openxmlformats.org/officeDocument/2006/relationships/customXml" Target="../customXml/item2.xml"/><Relationship Id="rId21" Type="http://schemas.openxmlformats.org/officeDocument/2006/relationships/notesMaster" Target="notesMasters/notesMaster1.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33" Type="http://schemas.openxmlformats.org/officeDocument/2006/relationships/commentAuthors" Target="commentAuthors.xml"/><Relationship Id="rId38" Type="http://schemas.openxmlformats.org/officeDocument/2006/relationships/customXml" Target="../customXml/item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32" Type="http://schemas.openxmlformats.org/officeDocument/2006/relationships/font" Target="fonts/font10.fntdata"/><Relationship Id="rId37" Type="http://schemas.openxmlformats.org/officeDocument/2006/relationships/tableStyles" Target="tableStyles.xml"/><Relationship Id="rId40" Type="http://schemas.openxmlformats.org/officeDocument/2006/relationships/customXml" Target="../customXml/item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font" Target="fonts/font6.fntdata"/><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 Id="rId27" Type="http://schemas.openxmlformats.org/officeDocument/2006/relationships/font" Target="fonts/font5.fntdata"/><Relationship Id="rId30" Type="http://schemas.openxmlformats.org/officeDocument/2006/relationships/font" Target="fonts/font8.fntdata"/><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xml"/><Relationship Id="rId1" Type="http://schemas.microsoft.com/office/2011/relationships/chartStyle" Target="style1.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2.xml"/><Relationship Id="rId1" Type="http://schemas.microsoft.com/office/2011/relationships/chartStyle" Target="style2.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457036114570361"/>
          <c:y val="6.1224489795918366E-2"/>
          <c:w val="0.85180572851805725"/>
          <c:h val="0.77551020408163263"/>
        </c:manualLayout>
      </c:layout>
      <c:lineChart>
        <c:grouping val="standard"/>
        <c:varyColors val="0"/>
        <c:ser>
          <c:idx val="0"/>
          <c:order val="0"/>
          <c:tx>
            <c:strRef>
              <c:f>Sheet1!$B$1</c:f>
              <c:strCache>
                <c:ptCount val="1"/>
                <c:pt idx="0">
                  <c:v>California</c:v>
                </c:pt>
              </c:strCache>
            </c:strRef>
          </c:tx>
          <c:spPr>
            <a:ln w="50800">
              <a:solidFill>
                <a:srgbClr val="9E4770"/>
              </a:solidFill>
              <a:prstDash val="solid"/>
            </a:ln>
          </c:spPr>
          <c:marker>
            <c:symbol val="none"/>
          </c:marker>
          <c:cat>
            <c:numRef>
              <c:f>Sheet1!$A$2:$A$81</c:f>
              <c:numCache>
                <c:formatCode>General</c:formatCode>
                <c:ptCount val="80"/>
                <c:pt idx="0">
                  <c:v>1940</c:v>
                </c:pt>
                <c:pt idx="5">
                  <c:v>1945</c:v>
                </c:pt>
                <c:pt idx="10">
                  <c:v>1950</c:v>
                </c:pt>
                <c:pt idx="15">
                  <c:v>1955</c:v>
                </c:pt>
                <c:pt idx="20">
                  <c:v>1960</c:v>
                </c:pt>
                <c:pt idx="25">
                  <c:v>1965</c:v>
                </c:pt>
                <c:pt idx="30">
                  <c:v>1970</c:v>
                </c:pt>
                <c:pt idx="35">
                  <c:v>1975</c:v>
                </c:pt>
                <c:pt idx="40">
                  <c:v>1980</c:v>
                </c:pt>
                <c:pt idx="45">
                  <c:v>1985</c:v>
                </c:pt>
                <c:pt idx="50">
                  <c:v>1990</c:v>
                </c:pt>
                <c:pt idx="55">
                  <c:v>1995</c:v>
                </c:pt>
                <c:pt idx="60">
                  <c:v>2000</c:v>
                </c:pt>
                <c:pt idx="65">
                  <c:v>2005</c:v>
                </c:pt>
                <c:pt idx="70">
                  <c:v>2010</c:v>
                </c:pt>
                <c:pt idx="75">
                  <c:v>2015</c:v>
                </c:pt>
                <c:pt idx="79">
                  <c:v>2019</c:v>
                </c:pt>
              </c:numCache>
            </c:numRef>
          </c:cat>
          <c:val>
            <c:numRef>
              <c:f>Sheet1!$B$2:$B$81</c:f>
              <c:numCache>
                <c:formatCode>0.0</c:formatCode>
                <c:ptCount val="80"/>
                <c:pt idx="0">
                  <c:v>853.89842632331897</c:v>
                </c:pt>
                <c:pt idx="1">
                  <c:v>704.50692511915042</c:v>
                </c:pt>
                <c:pt idx="2">
                  <c:v>491.11807732497385</c:v>
                </c:pt>
                <c:pt idx="3">
                  <c:v>586.35610012535892</c:v>
                </c:pt>
                <c:pt idx="4">
                  <c:v>485.90864917395527</c:v>
                </c:pt>
                <c:pt idx="5">
                  <c:v>409.0911586889315</c:v>
                </c:pt>
                <c:pt idx="6">
                  <c:v>313.50415703750082</c:v>
                </c:pt>
                <c:pt idx="7">
                  <c:v>298.18545740910884</c:v>
                </c:pt>
                <c:pt idx="8">
                  <c:v>246.74554730750924</c:v>
                </c:pt>
                <c:pt idx="9">
                  <c:v>201.30254588513912</c:v>
                </c:pt>
                <c:pt idx="10">
                  <c:v>154.21935146058408</c:v>
                </c:pt>
                <c:pt idx="11">
                  <c:v>131.40755939275874</c:v>
                </c:pt>
                <c:pt idx="12">
                  <c:v>108.51273512575025</c:v>
                </c:pt>
                <c:pt idx="13">
                  <c:v>87.558596907160947</c:v>
                </c:pt>
                <c:pt idx="14">
                  <c:v>90.511931563830515</c:v>
                </c:pt>
                <c:pt idx="15">
                  <c:v>79.511054910526113</c:v>
                </c:pt>
                <c:pt idx="16">
                  <c:v>78.781669931762494</c:v>
                </c:pt>
                <c:pt idx="17">
                  <c:v>71.606875401183942</c:v>
                </c:pt>
                <c:pt idx="18">
                  <c:v>72.733520416929153</c:v>
                </c:pt>
                <c:pt idx="19">
                  <c:v>75.27559230739206</c:v>
                </c:pt>
                <c:pt idx="20">
                  <c:v>68.854407892436498</c:v>
                </c:pt>
                <c:pt idx="21">
                  <c:v>71.878656236391592</c:v>
                </c:pt>
                <c:pt idx="22">
                  <c:v>93.564902060806617</c:v>
                </c:pt>
                <c:pt idx="23">
                  <c:v>121.41758978200023</c:v>
                </c:pt>
                <c:pt idx="24">
                  <c:v>112.390446011207</c:v>
                </c:pt>
                <c:pt idx="25">
                  <c:v>98.852633535544697</c:v>
                </c:pt>
                <c:pt idx="26">
                  <c:v>97.742156191965591</c:v>
                </c:pt>
                <c:pt idx="27">
                  <c:v>90.913412402253229</c:v>
                </c:pt>
                <c:pt idx="28">
                  <c:v>89.61709328137114</c:v>
                </c:pt>
                <c:pt idx="29">
                  <c:v>68.000804676188665</c:v>
                </c:pt>
                <c:pt idx="30">
                  <c:v>60.9399644838578</c:v>
                </c:pt>
                <c:pt idx="31">
                  <c:v>77.313492568809011</c:v>
                </c:pt>
                <c:pt idx="32">
                  <c:v>63.32109343125255</c:v>
                </c:pt>
                <c:pt idx="33">
                  <c:v>59.764835445248025</c:v>
                </c:pt>
                <c:pt idx="34">
                  <c:v>44.277885442201317</c:v>
                </c:pt>
                <c:pt idx="35">
                  <c:v>16.702487725247227</c:v>
                </c:pt>
                <c:pt idx="36">
                  <c:v>8.1299588985411244</c:v>
                </c:pt>
                <c:pt idx="37">
                  <c:v>6.6172578083642142</c:v>
                </c:pt>
                <c:pt idx="38">
                  <c:v>10.107930232819326</c:v>
                </c:pt>
                <c:pt idx="39">
                  <c:v>10.812606972285442</c:v>
                </c:pt>
                <c:pt idx="40">
                  <c:v>5.9594755661501786</c:v>
                </c:pt>
                <c:pt idx="41">
                  <c:v>4.9950287570941301</c:v>
                </c:pt>
                <c:pt idx="42">
                  <c:v>6.2844627133516902</c:v>
                </c:pt>
                <c:pt idx="43">
                  <c:v>4.3605785340193979</c:v>
                </c:pt>
                <c:pt idx="44">
                  <c:v>5.8114324286870183</c:v>
                </c:pt>
                <c:pt idx="45">
                  <c:v>7.6462991911914635</c:v>
                </c:pt>
                <c:pt idx="46">
                  <c:v>12.243076955001504</c:v>
                </c:pt>
                <c:pt idx="47">
                  <c:v>14.502081942722736</c:v>
                </c:pt>
                <c:pt idx="48">
                  <c:v>22.901852421964755</c:v>
                </c:pt>
                <c:pt idx="49">
                  <c:v>18.267791775278056</c:v>
                </c:pt>
                <c:pt idx="50">
                  <c:v>113.6</c:v>
                </c:pt>
                <c:pt idx="51">
                  <c:v>106.9</c:v>
                </c:pt>
                <c:pt idx="52">
                  <c:v>86.9</c:v>
                </c:pt>
                <c:pt idx="53">
                  <c:v>77.5</c:v>
                </c:pt>
                <c:pt idx="54">
                  <c:v>75.5</c:v>
                </c:pt>
                <c:pt idx="55">
                  <c:v>63.5</c:v>
                </c:pt>
                <c:pt idx="56">
                  <c:v>35.5</c:v>
                </c:pt>
                <c:pt idx="57">
                  <c:v>34</c:v>
                </c:pt>
                <c:pt idx="58">
                  <c:v>23</c:v>
                </c:pt>
                <c:pt idx="59">
                  <c:v>17.2</c:v>
                </c:pt>
                <c:pt idx="60">
                  <c:v>15.7</c:v>
                </c:pt>
                <c:pt idx="61">
                  <c:v>12.5</c:v>
                </c:pt>
                <c:pt idx="62">
                  <c:v>11</c:v>
                </c:pt>
                <c:pt idx="63">
                  <c:v>12</c:v>
                </c:pt>
                <c:pt idx="64">
                  <c:v>11.9</c:v>
                </c:pt>
                <c:pt idx="65">
                  <c:v>13.1</c:v>
                </c:pt>
                <c:pt idx="66">
                  <c:v>12.5</c:v>
                </c:pt>
                <c:pt idx="67">
                  <c:v>15</c:v>
                </c:pt>
                <c:pt idx="68">
                  <c:v>12.1</c:v>
                </c:pt>
                <c:pt idx="69">
                  <c:v>11.6</c:v>
                </c:pt>
                <c:pt idx="70">
                  <c:v>9.1999999999999993</c:v>
                </c:pt>
                <c:pt idx="71">
                  <c:v>9.1999999999999993</c:v>
                </c:pt>
                <c:pt idx="72">
                  <c:v>6.6</c:v>
                </c:pt>
                <c:pt idx="73">
                  <c:v>11.7</c:v>
                </c:pt>
                <c:pt idx="74">
                  <c:v>20.7</c:v>
                </c:pt>
                <c:pt idx="75">
                  <c:v>30.1</c:v>
                </c:pt>
                <c:pt idx="76">
                  <c:v>43.8</c:v>
                </c:pt>
                <c:pt idx="77">
                  <c:v>61</c:v>
                </c:pt>
                <c:pt idx="78" formatCode="General">
                  <c:v>72.2</c:v>
                </c:pt>
                <c:pt idx="79" formatCode="General">
                  <c:v>99.9</c:v>
                </c:pt>
              </c:numCache>
            </c:numRef>
          </c:val>
          <c:smooth val="0"/>
          <c:extLst>
            <c:ext xmlns:c16="http://schemas.microsoft.com/office/drawing/2014/chart" uri="{C3380CC4-5D6E-409C-BE32-E72D297353CC}">
              <c16:uniqueId val="{00000000-BD3C-4E03-ABC4-D02EC2670C1B}"/>
            </c:ext>
          </c:extLst>
        </c:ser>
        <c:dLbls>
          <c:showLegendKey val="0"/>
          <c:showVal val="0"/>
          <c:showCatName val="0"/>
          <c:showSerName val="0"/>
          <c:showPercent val="0"/>
          <c:showBubbleSize val="0"/>
        </c:dLbls>
        <c:smooth val="0"/>
        <c:axId val="111055232"/>
        <c:axId val="111057152"/>
      </c:lineChart>
      <c:catAx>
        <c:axId val="111055232"/>
        <c:scaling>
          <c:orientation val="minMax"/>
        </c:scaling>
        <c:delete val="0"/>
        <c:axPos val="b"/>
        <c:title>
          <c:tx>
            <c:rich>
              <a:bodyPr/>
              <a:lstStyle/>
              <a:p>
                <a:pPr>
                  <a:defRPr sz="1400" b="1" i="0" u="none" strike="noStrike" baseline="0">
                    <a:solidFill>
                      <a:schemeClr val="tx1"/>
                    </a:solidFill>
                    <a:latin typeface="Calibri" panose="020F0502020204030204" pitchFamily="34" charset="0"/>
                    <a:ea typeface="Arial"/>
                    <a:cs typeface="Arial"/>
                  </a:defRPr>
                </a:pPr>
                <a:r>
                  <a:rPr lang="en-US" sz="1400">
                    <a:latin typeface="Calibri" panose="020F0502020204030204" pitchFamily="34" charset="0"/>
                  </a:rPr>
                  <a:t>Year</a:t>
                </a:r>
              </a:p>
            </c:rich>
          </c:tx>
          <c:layout>
            <c:manualLayout>
              <c:xMode val="edge"/>
              <c:yMode val="edge"/>
              <c:x val="0.5143212951432129"/>
              <c:y val="0.90929705215419498"/>
            </c:manualLayout>
          </c:layout>
          <c:overlay val="0"/>
          <c:spPr>
            <a:noFill/>
            <a:ln w="26743">
              <a:noFill/>
            </a:ln>
          </c:spPr>
        </c:title>
        <c:numFmt formatCode="General" sourceLinked="1"/>
        <c:majorTickMark val="out"/>
        <c:minorTickMark val="none"/>
        <c:tickLblPos val="nextTo"/>
        <c:spPr>
          <a:ln w="13371">
            <a:solidFill>
              <a:schemeClr val="tx1"/>
            </a:solidFill>
            <a:prstDash val="solid"/>
          </a:ln>
        </c:spPr>
        <c:txPr>
          <a:bodyPr rot="0" vert="horz"/>
          <a:lstStyle/>
          <a:p>
            <a:pPr>
              <a:defRPr sz="1400" b="1" i="0" u="none" strike="noStrike" baseline="0">
                <a:solidFill>
                  <a:schemeClr val="tx1"/>
                </a:solidFill>
                <a:latin typeface="Calibri" panose="020F0502020204030204" pitchFamily="34" charset="0"/>
                <a:ea typeface="Arial"/>
                <a:cs typeface="Arial"/>
              </a:defRPr>
            </a:pPr>
            <a:endParaRPr lang="en-US"/>
          </a:p>
        </c:txPr>
        <c:crossAx val="111057152"/>
        <c:crosses val="autoZero"/>
        <c:auto val="1"/>
        <c:lblAlgn val="ctr"/>
        <c:lblOffset val="30"/>
        <c:tickLblSkip val="1"/>
        <c:tickMarkSkip val="1"/>
        <c:noMultiLvlLbl val="0"/>
      </c:catAx>
      <c:valAx>
        <c:axId val="111057152"/>
        <c:scaling>
          <c:orientation val="minMax"/>
          <c:max val="900"/>
          <c:min val="0"/>
        </c:scaling>
        <c:delete val="0"/>
        <c:axPos val="l"/>
        <c:majorGridlines>
          <c:spPr>
            <a:ln w="9525">
              <a:solidFill>
                <a:schemeClr val="bg1">
                  <a:lumMod val="85000"/>
                </a:schemeClr>
              </a:solidFill>
              <a:prstDash val="sysDash"/>
            </a:ln>
          </c:spPr>
        </c:majorGridlines>
        <c:title>
          <c:tx>
            <c:rich>
              <a:bodyPr/>
              <a:lstStyle/>
              <a:p>
                <a:pPr>
                  <a:defRPr sz="1600" b="1" i="0" u="none" strike="noStrike" baseline="0">
                    <a:solidFill>
                      <a:schemeClr val="tx1"/>
                    </a:solidFill>
                    <a:latin typeface="Calibri" panose="020F0502020204030204" pitchFamily="34" charset="0"/>
                    <a:ea typeface="Arial"/>
                    <a:cs typeface="Arial"/>
                  </a:defRPr>
                </a:pPr>
                <a:r>
                  <a:rPr lang="en-US" sz="1600" dirty="0">
                    <a:latin typeface="Calibri" panose="020F0502020204030204" pitchFamily="34" charset="0"/>
                  </a:rPr>
                  <a:t>Rate per 100,000 live births</a:t>
                </a:r>
              </a:p>
            </c:rich>
          </c:tx>
          <c:layout>
            <c:manualLayout>
              <c:xMode val="edge"/>
              <c:yMode val="edge"/>
              <c:x val="7.3895278074467829E-3"/>
              <c:y val="0.19954659245433579"/>
            </c:manualLayout>
          </c:layout>
          <c:overlay val="0"/>
          <c:spPr>
            <a:noFill/>
            <a:ln w="26743">
              <a:noFill/>
            </a:ln>
          </c:spPr>
        </c:title>
        <c:numFmt formatCode="#,##0" sourceLinked="0"/>
        <c:majorTickMark val="out"/>
        <c:minorTickMark val="none"/>
        <c:tickLblPos val="nextTo"/>
        <c:spPr>
          <a:ln w="13371">
            <a:solidFill>
              <a:schemeClr val="tx1"/>
            </a:solidFill>
            <a:prstDash val="solid"/>
          </a:ln>
        </c:spPr>
        <c:txPr>
          <a:bodyPr rot="0" vert="horz"/>
          <a:lstStyle/>
          <a:p>
            <a:pPr>
              <a:defRPr sz="1600" b="1" i="0" u="none" strike="noStrike" baseline="0">
                <a:solidFill>
                  <a:schemeClr val="tx1"/>
                </a:solidFill>
                <a:latin typeface="Arial"/>
                <a:ea typeface="Arial"/>
                <a:cs typeface="Arial"/>
              </a:defRPr>
            </a:pPr>
            <a:endParaRPr lang="en-US"/>
          </a:p>
        </c:txPr>
        <c:crossAx val="111055232"/>
        <c:crosses val="autoZero"/>
        <c:crossBetween val="midCat"/>
        <c:majorUnit val="300"/>
        <c:minorUnit val="300"/>
      </c:valAx>
      <c:spPr>
        <a:noFill/>
        <a:ln w="26743">
          <a:noFill/>
        </a:ln>
      </c:spPr>
    </c:plotArea>
    <c:plotVisOnly val="1"/>
    <c:dispBlanksAs val="gap"/>
    <c:showDLblsOverMax val="0"/>
  </c:chart>
  <c:spPr>
    <a:noFill/>
    <a:ln>
      <a:noFill/>
    </a:ln>
  </c:spPr>
  <c:txPr>
    <a:bodyPr/>
    <a:lstStyle/>
    <a:p>
      <a:pPr>
        <a:defRPr sz="1869" b="1" i="0" u="none" strike="noStrike" baseline="0">
          <a:solidFill>
            <a:schemeClr val="tx1"/>
          </a:solidFill>
          <a:latin typeface="Arial"/>
          <a:ea typeface="Arial"/>
          <a:cs typeface="Arial"/>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882410994486172"/>
          <c:y val="6.8557919621749411E-2"/>
          <c:w val="0.79733850651299742"/>
          <c:h val="0.71046233402445336"/>
        </c:manualLayout>
      </c:layout>
      <c:barChart>
        <c:barDir val="col"/>
        <c:grouping val="stacked"/>
        <c:varyColors val="0"/>
        <c:ser>
          <c:idx val="0"/>
          <c:order val="0"/>
          <c:tx>
            <c:strRef>
              <c:f>Sheet1!$B$1</c:f>
              <c:strCache>
                <c:ptCount val="1"/>
                <c:pt idx="0">
                  <c:v>Pregnant</c:v>
                </c:pt>
              </c:strCache>
            </c:strRef>
          </c:tx>
          <c:spPr>
            <a:solidFill>
              <a:srgbClr val="9E4770"/>
            </a:solidFill>
            <a:ln w="6350">
              <a:solidFill>
                <a:schemeClr val="tx1"/>
              </a:solidFill>
            </a:ln>
          </c:spPr>
          <c:invertIfNegative val="0"/>
          <c:dLbls>
            <c:spPr>
              <a:noFill/>
              <a:ln>
                <a:noFill/>
              </a:ln>
              <a:effectLst/>
            </c:spPr>
            <c:txPr>
              <a:bodyPr/>
              <a:lstStyle/>
              <a:p>
                <a:pPr>
                  <a:defRPr sz="1400" b="1">
                    <a:solidFill>
                      <a:schemeClr val="bg1"/>
                    </a:solidFill>
                    <a:latin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Sheet1!$A$2:$A$11</c:f>
              <c:numCache>
                <c:formatCode>General</c:formatCode>
                <c:ptCount val="10"/>
                <c:pt idx="0">
                  <c:v>2010</c:v>
                </c:pt>
                <c:pt idx="1">
                  <c:v>2011</c:v>
                </c:pt>
                <c:pt idx="2">
                  <c:v>2012</c:v>
                </c:pt>
                <c:pt idx="3">
                  <c:v>2013</c:v>
                </c:pt>
                <c:pt idx="4">
                  <c:v>2014</c:v>
                </c:pt>
                <c:pt idx="5">
                  <c:v>2015</c:v>
                </c:pt>
                <c:pt idx="6">
                  <c:v>2016</c:v>
                </c:pt>
                <c:pt idx="7">
                  <c:v>2017</c:v>
                </c:pt>
                <c:pt idx="8">
                  <c:v>2018</c:v>
                </c:pt>
                <c:pt idx="9">
                  <c:v>2019</c:v>
                </c:pt>
              </c:numCache>
            </c:numRef>
          </c:cat>
          <c:val>
            <c:numRef>
              <c:f>Sheet1!$B$2:$B$11</c:f>
              <c:numCache>
                <c:formatCode>General</c:formatCode>
                <c:ptCount val="10"/>
                <c:pt idx="0">
                  <c:v>28</c:v>
                </c:pt>
                <c:pt idx="1">
                  <c:v>28</c:v>
                </c:pt>
                <c:pt idx="2">
                  <c:v>25</c:v>
                </c:pt>
                <c:pt idx="3">
                  <c:v>54</c:v>
                </c:pt>
                <c:pt idx="4">
                  <c:v>83</c:v>
                </c:pt>
                <c:pt idx="5">
                  <c:v>133</c:v>
                </c:pt>
                <c:pt idx="6">
                  <c:v>188</c:v>
                </c:pt>
                <c:pt idx="7">
                  <c:v>216</c:v>
                </c:pt>
                <c:pt idx="8">
                  <c:v>319</c:v>
                </c:pt>
                <c:pt idx="9">
                  <c:v>329</c:v>
                </c:pt>
              </c:numCache>
            </c:numRef>
          </c:val>
          <c:extLst>
            <c:ext xmlns:c16="http://schemas.microsoft.com/office/drawing/2014/chart" uri="{C3380CC4-5D6E-409C-BE32-E72D297353CC}">
              <c16:uniqueId val="{00000000-8288-4751-ACDD-76AC8F37E110}"/>
            </c:ext>
          </c:extLst>
        </c:ser>
        <c:ser>
          <c:idx val="2"/>
          <c:order val="1"/>
          <c:tx>
            <c:strRef>
              <c:f>Sheet1!$C$1</c:f>
              <c:strCache>
                <c:ptCount val="1"/>
                <c:pt idx="0">
                  <c:v>Not Pregnant</c:v>
                </c:pt>
              </c:strCache>
            </c:strRef>
          </c:tx>
          <c:spPr>
            <a:solidFill>
              <a:srgbClr val="D2AABD"/>
            </a:solidFill>
            <a:ln w="6350">
              <a:solidFill>
                <a:schemeClr val="tx1"/>
              </a:solidFill>
            </a:ln>
          </c:spPr>
          <c:invertIfNegative val="0"/>
          <c:cat>
            <c:numRef>
              <c:f>Sheet1!$A$2:$A$11</c:f>
              <c:numCache>
                <c:formatCode>General</c:formatCode>
                <c:ptCount val="10"/>
                <c:pt idx="0">
                  <c:v>2010</c:v>
                </c:pt>
                <c:pt idx="1">
                  <c:v>2011</c:v>
                </c:pt>
                <c:pt idx="2">
                  <c:v>2012</c:v>
                </c:pt>
                <c:pt idx="3">
                  <c:v>2013</c:v>
                </c:pt>
                <c:pt idx="4">
                  <c:v>2014</c:v>
                </c:pt>
                <c:pt idx="5">
                  <c:v>2015</c:v>
                </c:pt>
                <c:pt idx="6">
                  <c:v>2016</c:v>
                </c:pt>
                <c:pt idx="7">
                  <c:v>2017</c:v>
                </c:pt>
                <c:pt idx="8">
                  <c:v>2018</c:v>
                </c:pt>
                <c:pt idx="9">
                  <c:v>2019</c:v>
                </c:pt>
              </c:numCache>
            </c:numRef>
          </c:cat>
          <c:val>
            <c:numRef>
              <c:f>Sheet1!$C$2:$C$11</c:f>
              <c:numCache>
                <c:formatCode>General</c:formatCode>
                <c:ptCount val="10"/>
                <c:pt idx="0">
                  <c:v>150</c:v>
                </c:pt>
                <c:pt idx="1">
                  <c:v>181</c:v>
                </c:pt>
                <c:pt idx="2">
                  <c:v>211</c:v>
                </c:pt>
                <c:pt idx="3">
                  <c:v>293</c:v>
                </c:pt>
                <c:pt idx="4">
                  <c:v>442</c:v>
                </c:pt>
                <c:pt idx="5">
                  <c:v>649</c:v>
                </c:pt>
                <c:pt idx="6">
                  <c:v>997</c:v>
                </c:pt>
                <c:pt idx="7">
                  <c:v>1428</c:v>
                </c:pt>
                <c:pt idx="8">
                  <c:v>1884</c:v>
                </c:pt>
                <c:pt idx="9">
                  <c:v>2279</c:v>
                </c:pt>
              </c:numCache>
            </c:numRef>
          </c:val>
          <c:extLst>
            <c:ext xmlns:c16="http://schemas.microsoft.com/office/drawing/2014/chart" uri="{C3380CC4-5D6E-409C-BE32-E72D297353CC}">
              <c16:uniqueId val="{00000001-8288-4751-ACDD-76AC8F37E110}"/>
            </c:ext>
          </c:extLst>
        </c:ser>
        <c:ser>
          <c:idx val="3"/>
          <c:order val="2"/>
          <c:tx>
            <c:strRef>
              <c:f>Sheet1!$D$1</c:f>
              <c:strCache>
                <c:ptCount val="1"/>
                <c:pt idx="0">
                  <c:v>Unknown</c:v>
                </c:pt>
              </c:strCache>
            </c:strRef>
          </c:tx>
          <c:spPr>
            <a:solidFill>
              <a:schemeClr val="bg1">
                <a:lumMod val="85000"/>
              </a:schemeClr>
            </a:solidFill>
            <a:ln w="9525">
              <a:solidFill>
                <a:schemeClr val="tx1"/>
              </a:solidFill>
            </a:ln>
          </c:spPr>
          <c:invertIfNegative val="0"/>
          <c:cat>
            <c:numRef>
              <c:f>Sheet1!$A$2:$A$11</c:f>
              <c:numCache>
                <c:formatCode>General</c:formatCode>
                <c:ptCount val="10"/>
                <c:pt idx="0">
                  <c:v>2010</c:v>
                </c:pt>
                <c:pt idx="1">
                  <c:v>2011</c:v>
                </c:pt>
                <c:pt idx="2">
                  <c:v>2012</c:v>
                </c:pt>
                <c:pt idx="3">
                  <c:v>2013</c:v>
                </c:pt>
                <c:pt idx="4">
                  <c:v>2014</c:v>
                </c:pt>
                <c:pt idx="5">
                  <c:v>2015</c:v>
                </c:pt>
                <c:pt idx="6">
                  <c:v>2016</c:v>
                </c:pt>
                <c:pt idx="7">
                  <c:v>2017</c:v>
                </c:pt>
                <c:pt idx="8">
                  <c:v>2018</c:v>
                </c:pt>
                <c:pt idx="9">
                  <c:v>2019</c:v>
                </c:pt>
              </c:numCache>
            </c:numRef>
          </c:cat>
          <c:val>
            <c:numRef>
              <c:f>Sheet1!$D$2:$D$11</c:f>
              <c:numCache>
                <c:formatCode>General</c:formatCode>
                <c:ptCount val="10"/>
                <c:pt idx="0">
                  <c:v>16</c:v>
                </c:pt>
                <c:pt idx="1">
                  <c:v>18</c:v>
                </c:pt>
                <c:pt idx="2">
                  <c:v>13</c:v>
                </c:pt>
                <c:pt idx="3">
                  <c:v>57</c:v>
                </c:pt>
                <c:pt idx="4">
                  <c:v>88</c:v>
                </c:pt>
                <c:pt idx="5">
                  <c:v>98</c:v>
                </c:pt>
                <c:pt idx="6">
                  <c:v>145</c:v>
                </c:pt>
                <c:pt idx="7">
                  <c:v>79</c:v>
                </c:pt>
                <c:pt idx="8">
                  <c:v>98</c:v>
                </c:pt>
                <c:pt idx="9">
                  <c:v>119</c:v>
                </c:pt>
              </c:numCache>
            </c:numRef>
          </c:val>
          <c:extLst>
            <c:ext xmlns:c16="http://schemas.microsoft.com/office/drawing/2014/chart" uri="{C3380CC4-5D6E-409C-BE32-E72D297353CC}">
              <c16:uniqueId val="{00000002-8288-4751-ACDD-76AC8F37E110}"/>
            </c:ext>
          </c:extLst>
        </c:ser>
        <c:ser>
          <c:idx val="4"/>
          <c:order val="3"/>
          <c:tx>
            <c:strRef>
              <c:f>Sheet1!$E$1</c:f>
              <c:strCache>
                <c:ptCount val="1"/>
                <c:pt idx="0">
                  <c:v>Female Total</c:v>
                </c:pt>
              </c:strCache>
            </c:strRef>
          </c:tx>
          <c:spPr>
            <a:noFill/>
            <a:ln>
              <a:noFill/>
            </a:ln>
          </c:spPr>
          <c:invertIfNegative val="0"/>
          <c:cat>
            <c:numRef>
              <c:f>Sheet1!$A$2:$A$11</c:f>
              <c:numCache>
                <c:formatCode>General</c:formatCode>
                <c:ptCount val="10"/>
                <c:pt idx="0">
                  <c:v>2010</c:v>
                </c:pt>
                <c:pt idx="1">
                  <c:v>2011</c:v>
                </c:pt>
                <c:pt idx="2">
                  <c:v>2012</c:v>
                </c:pt>
                <c:pt idx="3">
                  <c:v>2013</c:v>
                </c:pt>
                <c:pt idx="4">
                  <c:v>2014</c:v>
                </c:pt>
                <c:pt idx="5">
                  <c:v>2015</c:v>
                </c:pt>
                <c:pt idx="6">
                  <c:v>2016</c:v>
                </c:pt>
                <c:pt idx="7">
                  <c:v>2017</c:v>
                </c:pt>
                <c:pt idx="8">
                  <c:v>2018</c:v>
                </c:pt>
                <c:pt idx="9">
                  <c:v>2019</c:v>
                </c:pt>
              </c:numCache>
            </c:numRef>
          </c:cat>
          <c:val>
            <c:numRef>
              <c:f>Sheet1!$E$2:$E$11</c:f>
              <c:numCache>
                <c:formatCode>General</c:formatCode>
                <c:ptCount val="10"/>
                <c:pt idx="0">
                  <c:v>194</c:v>
                </c:pt>
                <c:pt idx="1">
                  <c:v>227</c:v>
                </c:pt>
                <c:pt idx="2">
                  <c:v>249</c:v>
                </c:pt>
                <c:pt idx="3">
                  <c:v>404</c:v>
                </c:pt>
                <c:pt idx="4">
                  <c:v>613</c:v>
                </c:pt>
                <c:pt idx="5">
                  <c:v>880</c:v>
                </c:pt>
                <c:pt idx="6">
                  <c:v>1330</c:v>
                </c:pt>
                <c:pt idx="7">
                  <c:v>1723</c:v>
                </c:pt>
                <c:pt idx="8">
                  <c:v>2301</c:v>
                </c:pt>
                <c:pt idx="9">
                  <c:v>2727</c:v>
                </c:pt>
              </c:numCache>
            </c:numRef>
          </c:val>
          <c:extLst>
            <c:ext xmlns:c16="http://schemas.microsoft.com/office/drawing/2014/chart" uri="{C3380CC4-5D6E-409C-BE32-E72D297353CC}">
              <c16:uniqueId val="{00000003-8288-4751-ACDD-76AC8F37E110}"/>
            </c:ext>
          </c:extLst>
        </c:ser>
        <c:dLbls>
          <c:showLegendKey val="0"/>
          <c:showVal val="0"/>
          <c:showCatName val="0"/>
          <c:showSerName val="0"/>
          <c:showPercent val="0"/>
          <c:showBubbleSize val="0"/>
        </c:dLbls>
        <c:gapWidth val="20"/>
        <c:overlap val="100"/>
        <c:axId val="198287744"/>
        <c:axId val="198289664"/>
      </c:barChart>
      <c:lineChart>
        <c:grouping val="standard"/>
        <c:varyColors val="0"/>
        <c:ser>
          <c:idx val="5"/>
          <c:order val="4"/>
          <c:tx>
            <c:strRef>
              <c:f>Sheet1!$F$1</c:f>
              <c:strCache>
                <c:ptCount val="1"/>
                <c:pt idx="0">
                  <c:v>Congenital Syphilis</c:v>
                </c:pt>
              </c:strCache>
            </c:strRef>
          </c:tx>
          <c:spPr>
            <a:ln w="38100">
              <a:solidFill>
                <a:schemeClr val="tx1"/>
              </a:solidFill>
            </a:ln>
          </c:spPr>
          <c:marker>
            <c:symbol val="diamond"/>
            <c:size val="9"/>
            <c:spPr>
              <a:solidFill>
                <a:schemeClr val="tx1"/>
              </a:solidFill>
              <a:ln>
                <a:solidFill>
                  <a:schemeClr val="tx1"/>
                </a:solidFill>
              </a:ln>
            </c:spPr>
          </c:marker>
          <c:dLbls>
            <c:spPr>
              <a:noFill/>
              <a:ln>
                <a:noFill/>
              </a:ln>
              <a:effectLst/>
            </c:spPr>
            <c:txPr>
              <a:bodyPr anchor="b" anchorCtr="1"/>
              <a:lstStyle/>
              <a:p>
                <a:pPr>
                  <a:defRPr sz="1400" b="1">
                    <a:solidFill>
                      <a:schemeClr val="tx1"/>
                    </a:solidFill>
                    <a:latin typeface="Calibri" panose="020F050202020403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Sheet1!$F$2:$F$11</c:f>
              <c:numCache>
                <c:formatCode>General</c:formatCode>
                <c:ptCount val="10"/>
                <c:pt idx="0">
                  <c:v>47</c:v>
                </c:pt>
                <c:pt idx="1">
                  <c:v>46</c:v>
                </c:pt>
                <c:pt idx="2">
                  <c:v>33</c:v>
                </c:pt>
                <c:pt idx="3">
                  <c:v>58</c:v>
                </c:pt>
                <c:pt idx="4">
                  <c:v>104</c:v>
                </c:pt>
                <c:pt idx="5">
                  <c:v>148</c:v>
                </c:pt>
                <c:pt idx="6">
                  <c:v>214</c:v>
                </c:pt>
                <c:pt idx="7">
                  <c:v>288</c:v>
                </c:pt>
                <c:pt idx="8">
                  <c:v>328</c:v>
                </c:pt>
                <c:pt idx="9">
                  <c:v>446</c:v>
                </c:pt>
              </c:numCache>
            </c:numRef>
          </c:val>
          <c:smooth val="0"/>
          <c:extLst>
            <c:ext xmlns:c16="http://schemas.microsoft.com/office/drawing/2014/chart" uri="{C3380CC4-5D6E-409C-BE32-E72D297353CC}">
              <c16:uniqueId val="{00000004-8288-4751-ACDD-76AC8F37E110}"/>
            </c:ext>
          </c:extLst>
        </c:ser>
        <c:dLbls>
          <c:showLegendKey val="0"/>
          <c:showVal val="0"/>
          <c:showCatName val="0"/>
          <c:showSerName val="0"/>
          <c:showPercent val="0"/>
          <c:showBubbleSize val="0"/>
        </c:dLbls>
        <c:marker val="1"/>
        <c:smooth val="0"/>
        <c:axId val="198293760"/>
        <c:axId val="198291840"/>
      </c:lineChart>
      <c:catAx>
        <c:axId val="198287744"/>
        <c:scaling>
          <c:orientation val="minMax"/>
        </c:scaling>
        <c:delete val="0"/>
        <c:axPos val="b"/>
        <c:title>
          <c:tx>
            <c:rich>
              <a:bodyPr/>
              <a:lstStyle/>
              <a:p>
                <a:pPr>
                  <a:defRPr>
                    <a:latin typeface="Calibri" panose="020F0502020204030204" pitchFamily="34" charset="0"/>
                    <a:cs typeface="Calibri" panose="020F0502020204030204" pitchFamily="34" charset="0"/>
                  </a:defRPr>
                </a:pPr>
                <a:r>
                  <a:rPr lang="en-US">
                    <a:latin typeface="Calibri" panose="020F0502020204030204" pitchFamily="34" charset="0"/>
                    <a:cs typeface="Calibri" panose="020F0502020204030204" pitchFamily="34" charset="0"/>
                  </a:rPr>
                  <a:t>Year</a:t>
                </a:r>
              </a:p>
            </c:rich>
          </c:tx>
          <c:layout>
            <c:manualLayout>
              <c:xMode val="edge"/>
              <c:yMode val="edge"/>
              <c:x val="0.46125003830770162"/>
              <c:y val="0.84200014170526916"/>
            </c:manualLayout>
          </c:layout>
          <c:overlay val="0"/>
        </c:title>
        <c:numFmt formatCode="General" sourceLinked="1"/>
        <c:majorTickMark val="none"/>
        <c:minorTickMark val="none"/>
        <c:tickLblPos val="nextTo"/>
        <c:txPr>
          <a:bodyPr rot="0" vert="horz"/>
          <a:lstStyle/>
          <a:p>
            <a:pPr>
              <a:defRPr sz="1400" b="1">
                <a:latin typeface="Calibri" panose="020F0502020204030204" pitchFamily="34" charset="0"/>
              </a:defRPr>
            </a:pPr>
            <a:endParaRPr lang="en-US"/>
          </a:p>
        </c:txPr>
        <c:crossAx val="198289664"/>
        <c:crosses val="autoZero"/>
        <c:auto val="0"/>
        <c:lblAlgn val="ctr"/>
        <c:lblOffset val="0"/>
        <c:tickLblSkip val="1"/>
        <c:tickMarkSkip val="1"/>
        <c:noMultiLvlLbl val="0"/>
      </c:catAx>
      <c:valAx>
        <c:axId val="198289664"/>
        <c:scaling>
          <c:orientation val="minMax"/>
          <c:max val="3000"/>
          <c:min val="0"/>
        </c:scaling>
        <c:delete val="0"/>
        <c:axPos val="l"/>
        <c:majorGridlines>
          <c:spPr>
            <a:ln w="6350">
              <a:solidFill>
                <a:schemeClr val="bg1">
                  <a:lumMod val="75000"/>
                </a:schemeClr>
              </a:solidFill>
              <a:prstDash val="sysDot"/>
            </a:ln>
          </c:spPr>
        </c:majorGridlines>
        <c:title>
          <c:tx>
            <c:rich>
              <a:bodyPr rot="-5400000" vert="horz"/>
              <a:lstStyle/>
              <a:p>
                <a:pPr>
                  <a:defRPr sz="1400">
                    <a:latin typeface="Calibri" panose="020F0502020204030204" pitchFamily="34" charset="0"/>
                  </a:defRPr>
                </a:pPr>
                <a:r>
                  <a:rPr lang="en-US" sz="1400" b="1" i="0" u="none" strike="noStrike" baseline="0" dirty="0">
                    <a:effectLst/>
                  </a:rPr>
                  <a:t>Cases of Early Syphilis among Females (n)</a:t>
                </a:r>
                <a:endParaRPr lang="en-US" sz="1400" dirty="0">
                  <a:latin typeface="Calibri" panose="020F0502020204030204" pitchFamily="34" charset="0"/>
                </a:endParaRPr>
              </a:p>
            </c:rich>
          </c:tx>
          <c:layout>
            <c:manualLayout>
              <c:xMode val="edge"/>
              <c:yMode val="edge"/>
              <c:x val="7.4736250760618582E-4"/>
              <c:y val="8.8143803656715008E-2"/>
            </c:manualLayout>
          </c:layout>
          <c:overlay val="0"/>
        </c:title>
        <c:numFmt formatCode="#,##0" sourceLinked="0"/>
        <c:majorTickMark val="cross"/>
        <c:minorTickMark val="none"/>
        <c:tickLblPos val="nextTo"/>
        <c:txPr>
          <a:bodyPr rot="0" vert="horz"/>
          <a:lstStyle/>
          <a:p>
            <a:pPr>
              <a:defRPr sz="1600" b="1">
                <a:latin typeface="Calibri" panose="020F0502020204030204" pitchFamily="34" charset="0"/>
              </a:defRPr>
            </a:pPr>
            <a:endParaRPr lang="en-US"/>
          </a:p>
        </c:txPr>
        <c:crossAx val="198287744"/>
        <c:crosses val="autoZero"/>
        <c:crossBetween val="between"/>
        <c:majorUnit val="500"/>
        <c:minorUnit val="500"/>
      </c:valAx>
      <c:valAx>
        <c:axId val="198291840"/>
        <c:scaling>
          <c:orientation val="minMax"/>
          <c:max val="600"/>
        </c:scaling>
        <c:delete val="0"/>
        <c:axPos val="r"/>
        <c:title>
          <c:tx>
            <c:rich>
              <a:bodyPr rot="-5400000" vert="horz"/>
              <a:lstStyle/>
              <a:p>
                <a:pPr>
                  <a:defRPr sz="1400">
                    <a:solidFill>
                      <a:schemeClr val="tx1"/>
                    </a:solidFill>
                    <a:latin typeface="Calibri" panose="020F0502020204030204" pitchFamily="34" charset="0"/>
                  </a:defRPr>
                </a:pPr>
                <a:r>
                  <a:rPr lang="en-US" sz="1400" dirty="0">
                    <a:solidFill>
                      <a:schemeClr val="tx1"/>
                    </a:solidFill>
                    <a:latin typeface="Calibri" panose="020F0502020204030204" pitchFamily="34" charset="0"/>
                  </a:rPr>
                  <a:t>Cases</a:t>
                </a:r>
                <a:r>
                  <a:rPr lang="en-US" sz="1400" baseline="0" dirty="0">
                    <a:solidFill>
                      <a:schemeClr val="tx1"/>
                    </a:solidFill>
                    <a:latin typeface="Calibri" panose="020F0502020204030204" pitchFamily="34" charset="0"/>
                  </a:rPr>
                  <a:t> of Congenital Syphilis (n)</a:t>
                </a:r>
                <a:endParaRPr lang="en-US" sz="1400" dirty="0">
                  <a:solidFill>
                    <a:schemeClr val="tx1"/>
                  </a:solidFill>
                  <a:latin typeface="Calibri" panose="020F0502020204030204" pitchFamily="34" charset="0"/>
                </a:endParaRPr>
              </a:p>
            </c:rich>
          </c:tx>
          <c:layout>
            <c:manualLayout>
              <c:xMode val="edge"/>
              <c:yMode val="edge"/>
              <c:x val="0.96490891433026582"/>
              <c:y val="0.17780362438989206"/>
            </c:manualLayout>
          </c:layout>
          <c:overlay val="0"/>
        </c:title>
        <c:numFmt formatCode="General" sourceLinked="1"/>
        <c:majorTickMark val="out"/>
        <c:minorTickMark val="none"/>
        <c:tickLblPos val="nextTo"/>
        <c:txPr>
          <a:bodyPr/>
          <a:lstStyle/>
          <a:p>
            <a:pPr>
              <a:defRPr sz="1600" b="1">
                <a:latin typeface="Calibri" panose="020F0502020204030204" pitchFamily="34" charset="0"/>
              </a:defRPr>
            </a:pPr>
            <a:endParaRPr lang="en-US"/>
          </a:p>
        </c:txPr>
        <c:crossAx val="198293760"/>
        <c:crosses val="max"/>
        <c:crossBetween val="between"/>
        <c:majorUnit val="100"/>
        <c:minorUnit val="100"/>
      </c:valAx>
      <c:catAx>
        <c:axId val="198293760"/>
        <c:scaling>
          <c:orientation val="minMax"/>
        </c:scaling>
        <c:delete val="1"/>
        <c:axPos val="b"/>
        <c:numFmt formatCode="General" sourceLinked="1"/>
        <c:majorTickMark val="out"/>
        <c:minorTickMark val="none"/>
        <c:tickLblPos val="nextTo"/>
        <c:crossAx val="198291840"/>
        <c:crosses val="autoZero"/>
        <c:auto val="1"/>
        <c:lblAlgn val="ctr"/>
        <c:lblOffset val="100"/>
        <c:noMultiLvlLbl val="0"/>
      </c:catAx>
    </c:plotArea>
    <c:legend>
      <c:legendPos val="b"/>
      <c:legendEntry>
        <c:idx val="3"/>
        <c:delete val="1"/>
      </c:legendEntry>
      <c:overlay val="0"/>
      <c:txPr>
        <a:bodyPr/>
        <a:lstStyle/>
        <a:p>
          <a:pPr>
            <a:defRPr sz="2000">
              <a:latin typeface="Calibri" panose="020F0502020204030204" pitchFamily="34" charset="0"/>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882410994486172"/>
          <c:y val="6.8557919621749411E-2"/>
          <c:w val="0.79733850651299742"/>
          <c:h val="0.71046233402445336"/>
        </c:manualLayout>
      </c:layout>
      <c:barChart>
        <c:barDir val="col"/>
        <c:grouping val="stacked"/>
        <c:varyColors val="0"/>
        <c:ser>
          <c:idx val="0"/>
          <c:order val="0"/>
          <c:tx>
            <c:strRef>
              <c:f>Sheet1!$B$1</c:f>
              <c:strCache>
                <c:ptCount val="1"/>
                <c:pt idx="0">
                  <c:v>Pregnant</c:v>
                </c:pt>
              </c:strCache>
            </c:strRef>
          </c:tx>
          <c:spPr>
            <a:solidFill>
              <a:srgbClr val="9E4770"/>
            </a:solidFill>
            <a:ln w="6350">
              <a:solidFill>
                <a:schemeClr val="tx1"/>
              </a:solidFill>
            </a:ln>
          </c:spPr>
          <c:invertIfNegative val="0"/>
          <c:dLbls>
            <c:spPr>
              <a:noFill/>
              <a:ln>
                <a:noFill/>
              </a:ln>
              <a:effectLst/>
            </c:spPr>
            <c:txPr>
              <a:bodyPr/>
              <a:lstStyle/>
              <a:p>
                <a:pPr>
                  <a:defRPr sz="1400" b="1">
                    <a:solidFill>
                      <a:schemeClr val="bg1"/>
                    </a:solidFill>
                    <a:latin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Sheet1!$A$2:$A$11</c:f>
              <c:numCache>
                <c:formatCode>General</c:formatCode>
                <c:ptCount val="10"/>
                <c:pt idx="0">
                  <c:v>2010</c:v>
                </c:pt>
                <c:pt idx="1">
                  <c:v>2011</c:v>
                </c:pt>
                <c:pt idx="2">
                  <c:v>2012</c:v>
                </c:pt>
                <c:pt idx="3">
                  <c:v>2013</c:v>
                </c:pt>
                <c:pt idx="4">
                  <c:v>2014</c:v>
                </c:pt>
                <c:pt idx="5">
                  <c:v>2015</c:v>
                </c:pt>
                <c:pt idx="6">
                  <c:v>2016</c:v>
                </c:pt>
                <c:pt idx="7">
                  <c:v>2017</c:v>
                </c:pt>
                <c:pt idx="8">
                  <c:v>2018</c:v>
                </c:pt>
                <c:pt idx="9">
                  <c:v>2019</c:v>
                </c:pt>
              </c:numCache>
            </c:numRef>
          </c:cat>
          <c:val>
            <c:numRef>
              <c:f>Sheet1!$B$2:$B$11</c:f>
              <c:numCache>
                <c:formatCode>General</c:formatCode>
                <c:ptCount val="10"/>
                <c:pt idx="0">
                  <c:v>165</c:v>
                </c:pt>
                <c:pt idx="1">
                  <c:v>141</c:v>
                </c:pt>
                <c:pt idx="2">
                  <c:v>120</c:v>
                </c:pt>
                <c:pt idx="3">
                  <c:v>185</c:v>
                </c:pt>
                <c:pt idx="4">
                  <c:v>278</c:v>
                </c:pt>
                <c:pt idx="5">
                  <c:v>367</c:v>
                </c:pt>
                <c:pt idx="6">
                  <c:v>512</c:v>
                </c:pt>
                <c:pt idx="7">
                  <c:v>683</c:v>
                </c:pt>
                <c:pt idx="8">
                  <c:v>863</c:v>
                </c:pt>
                <c:pt idx="9">
                  <c:v>1079</c:v>
                </c:pt>
              </c:numCache>
            </c:numRef>
          </c:val>
          <c:extLst>
            <c:ext xmlns:c16="http://schemas.microsoft.com/office/drawing/2014/chart" uri="{C3380CC4-5D6E-409C-BE32-E72D297353CC}">
              <c16:uniqueId val="{00000000-8288-4751-ACDD-76AC8F37E110}"/>
            </c:ext>
          </c:extLst>
        </c:ser>
        <c:ser>
          <c:idx val="2"/>
          <c:order val="1"/>
          <c:tx>
            <c:strRef>
              <c:f>Sheet1!$C$1</c:f>
              <c:strCache>
                <c:ptCount val="1"/>
                <c:pt idx="0">
                  <c:v>Not Pregnant</c:v>
                </c:pt>
              </c:strCache>
            </c:strRef>
          </c:tx>
          <c:spPr>
            <a:solidFill>
              <a:srgbClr val="D2AABD"/>
            </a:solidFill>
            <a:ln w="6350">
              <a:solidFill>
                <a:schemeClr val="tx1"/>
              </a:solidFill>
            </a:ln>
          </c:spPr>
          <c:invertIfNegative val="0"/>
          <c:cat>
            <c:numRef>
              <c:f>Sheet1!$A$2:$A$11</c:f>
              <c:numCache>
                <c:formatCode>General</c:formatCode>
                <c:ptCount val="10"/>
                <c:pt idx="0">
                  <c:v>2010</c:v>
                </c:pt>
                <c:pt idx="1">
                  <c:v>2011</c:v>
                </c:pt>
                <c:pt idx="2">
                  <c:v>2012</c:v>
                </c:pt>
                <c:pt idx="3">
                  <c:v>2013</c:v>
                </c:pt>
                <c:pt idx="4">
                  <c:v>2014</c:v>
                </c:pt>
                <c:pt idx="5">
                  <c:v>2015</c:v>
                </c:pt>
                <c:pt idx="6">
                  <c:v>2016</c:v>
                </c:pt>
                <c:pt idx="7">
                  <c:v>2017</c:v>
                </c:pt>
                <c:pt idx="8">
                  <c:v>2018</c:v>
                </c:pt>
                <c:pt idx="9">
                  <c:v>2019</c:v>
                </c:pt>
              </c:numCache>
            </c:numRef>
          </c:cat>
          <c:val>
            <c:numRef>
              <c:f>Sheet1!$C$2:$C$11</c:f>
              <c:numCache>
                <c:formatCode>General</c:formatCode>
                <c:ptCount val="10"/>
                <c:pt idx="0">
                  <c:v>555</c:v>
                </c:pt>
                <c:pt idx="1">
                  <c:v>546</c:v>
                </c:pt>
                <c:pt idx="2">
                  <c:v>509</c:v>
                </c:pt>
                <c:pt idx="3">
                  <c:v>705</c:v>
                </c:pt>
                <c:pt idx="4">
                  <c:v>912</c:v>
                </c:pt>
                <c:pt idx="5">
                  <c:v>1481</c:v>
                </c:pt>
                <c:pt idx="6">
                  <c:v>2057</c:v>
                </c:pt>
                <c:pt idx="7">
                  <c:v>3117</c:v>
                </c:pt>
                <c:pt idx="8">
                  <c:v>4097</c:v>
                </c:pt>
                <c:pt idx="9">
                  <c:v>5461</c:v>
                </c:pt>
              </c:numCache>
            </c:numRef>
          </c:val>
          <c:extLst>
            <c:ext xmlns:c16="http://schemas.microsoft.com/office/drawing/2014/chart" uri="{C3380CC4-5D6E-409C-BE32-E72D297353CC}">
              <c16:uniqueId val="{00000001-8288-4751-ACDD-76AC8F37E110}"/>
            </c:ext>
          </c:extLst>
        </c:ser>
        <c:ser>
          <c:idx val="3"/>
          <c:order val="2"/>
          <c:tx>
            <c:strRef>
              <c:f>Sheet1!$D$1</c:f>
              <c:strCache>
                <c:ptCount val="1"/>
                <c:pt idx="0">
                  <c:v>Unknown</c:v>
                </c:pt>
              </c:strCache>
            </c:strRef>
          </c:tx>
          <c:spPr>
            <a:solidFill>
              <a:schemeClr val="bg1">
                <a:lumMod val="85000"/>
              </a:schemeClr>
            </a:solidFill>
            <a:ln w="9525">
              <a:solidFill>
                <a:schemeClr val="tx1"/>
              </a:solidFill>
            </a:ln>
          </c:spPr>
          <c:invertIfNegative val="0"/>
          <c:cat>
            <c:numRef>
              <c:f>Sheet1!$A$2:$A$11</c:f>
              <c:numCache>
                <c:formatCode>General</c:formatCode>
                <c:ptCount val="10"/>
                <c:pt idx="0">
                  <c:v>2010</c:v>
                </c:pt>
                <c:pt idx="1">
                  <c:v>2011</c:v>
                </c:pt>
                <c:pt idx="2">
                  <c:v>2012</c:v>
                </c:pt>
                <c:pt idx="3">
                  <c:v>2013</c:v>
                </c:pt>
                <c:pt idx="4">
                  <c:v>2014</c:v>
                </c:pt>
                <c:pt idx="5">
                  <c:v>2015</c:v>
                </c:pt>
                <c:pt idx="6">
                  <c:v>2016</c:v>
                </c:pt>
                <c:pt idx="7">
                  <c:v>2017</c:v>
                </c:pt>
                <c:pt idx="8">
                  <c:v>2018</c:v>
                </c:pt>
                <c:pt idx="9">
                  <c:v>2019</c:v>
                </c:pt>
              </c:numCache>
            </c:numRef>
          </c:cat>
          <c:val>
            <c:numRef>
              <c:f>Sheet1!$D$2:$D$11</c:f>
              <c:numCache>
                <c:formatCode>General</c:formatCode>
                <c:ptCount val="10"/>
                <c:pt idx="0">
                  <c:v>141</c:v>
                </c:pt>
                <c:pt idx="1">
                  <c:v>157</c:v>
                </c:pt>
                <c:pt idx="2">
                  <c:v>184</c:v>
                </c:pt>
                <c:pt idx="3">
                  <c:v>319</c:v>
                </c:pt>
                <c:pt idx="4">
                  <c:v>383</c:v>
                </c:pt>
                <c:pt idx="5">
                  <c:v>360</c:v>
                </c:pt>
                <c:pt idx="6">
                  <c:v>380</c:v>
                </c:pt>
                <c:pt idx="7">
                  <c:v>264</c:v>
                </c:pt>
                <c:pt idx="8">
                  <c:v>287</c:v>
                </c:pt>
                <c:pt idx="9">
                  <c:v>408</c:v>
                </c:pt>
              </c:numCache>
            </c:numRef>
          </c:val>
          <c:extLst>
            <c:ext xmlns:c16="http://schemas.microsoft.com/office/drawing/2014/chart" uri="{C3380CC4-5D6E-409C-BE32-E72D297353CC}">
              <c16:uniqueId val="{00000002-8288-4751-ACDD-76AC8F37E110}"/>
            </c:ext>
          </c:extLst>
        </c:ser>
        <c:ser>
          <c:idx val="4"/>
          <c:order val="3"/>
          <c:tx>
            <c:strRef>
              <c:f>Sheet1!$E$1</c:f>
              <c:strCache>
                <c:ptCount val="1"/>
                <c:pt idx="0">
                  <c:v>Female Total</c:v>
                </c:pt>
              </c:strCache>
            </c:strRef>
          </c:tx>
          <c:spPr>
            <a:noFill/>
            <a:ln>
              <a:noFill/>
            </a:ln>
          </c:spPr>
          <c:invertIfNegative val="0"/>
          <c:cat>
            <c:numRef>
              <c:f>Sheet1!$A$2:$A$11</c:f>
              <c:numCache>
                <c:formatCode>General</c:formatCode>
                <c:ptCount val="10"/>
                <c:pt idx="0">
                  <c:v>2010</c:v>
                </c:pt>
                <c:pt idx="1">
                  <c:v>2011</c:v>
                </c:pt>
                <c:pt idx="2">
                  <c:v>2012</c:v>
                </c:pt>
                <c:pt idx="3">
                  <c:v>2013</c:v>
                </c:pt>
                <c:pt idx="4">
                  <c:v>2014</c:v>
                </c:pt>
                <c:pt idx="5">
                  <c:v>2015</c:v>
                </c:pt>
                <c:pt idx="6">
                  <c:v>2016</c:v>
                </c:pt>
                <c:pt idx="7">
                  <c:v>2017</c:v>
                </c:pt>
                <c:pt idx="8">
                  <c:v>2018</c:v>
                </c:pt>
                <c:pt idx="9">
                  <c:v>2019</c:v>
                </c:pt>
              </c:numCache>
            </c:numRef>
          </c:cat>
          <c:val>
            <c:numRef>
              <c:f>Sheet1!$E$2:$E$11</c:f>
              <c:numCache>
                <c:formatCode>General</c:formatCode>
                <c:ptCount val="10"/>
                <c:pt idx="0">
                  <c:v>861</c:v>
                </c:pt>
                <c:pt idx="1">
                  <c:v>844</c:v>
                </c:pt>
                <c:pt idx="2">
                  <c:v>813</c:v>
                </c:pt>
                <c:pt idx="3">
                  <c:v>1209</c:v>
                </c:pt>
                <c:pt idx="4">
                  <c:v>1573</c:v>
                </c:pt>
                <c:pt idx="5">
                  <c:v>2208</c:v>
                </c:pt>
                <c:pt idx="6">
                  <c:v>2949</c:v>
                </c:pt>
                <c:pt idx="7">
                  <c:v>4064</c:v>
                </c:pt>
                <c:pt idx="8">
                  <c:v>5247</c:v>
                </c:pt>
                <c:pt idx="9">
                  <c:v>6948</c:v>
                </c:pt>
              </c:numCache>
            </c:numRef>
          </c:val>
          <c:extLst>
            <c:ext xmlns:c16="http://schemas.microsoft.com/office/drawing/2014/chart" uri="{C3380CC4-5D6E-409C-BE32-E72D297353CC}">
              <c16:uniqueId val="{00000003-8288-4751-ACDD-76AC8F37E110}"/>
            </c:ext>
          </c:extLst>
        </c:ser>
        <c:dLbls>
          <c:showLegendKey val="0"/>
          <c:showVal val="0"/>
          <c:showCatName val="0"/>
          <c:showSerName val="0"/>
          <c:showPercent val="0"/>
          <c:showBubbleSize val="0"/>
        </c:dLbls>
        <c:gapWidth val="20"/>
        <c:overlap val="100"/>
        <c:axId val="198287744"/>
        <c:axId val="198289664"/>
      </c:barChart>
      <c:lineChart>
        <c:grouping val="standard"/>
        <c:varyColors val="0"/>
        <c:ser>
          <c:idx val="5"/>
          <c:order val="4"/>
          <c:tx>
            <c:strRef>
              <c:f>Sheet1!$F$1</c:f>
              <c:strCache>
                <c:ptCount val="1"/>
                <c:pt idx="0">
                  <c:v>Congenital Syphilis</c:v>
                </c:pt>
              </c:strCache>
            </c:strRef>
          </c:tx>
          <c:spPr>
            <a:ln w="38100">
              <a:solidFill>
                <a:schemeClr val="tx1"/>
              </a:solidFill>
            </a:ln>
          </c:spPr>
          <c:marker>
            <c:symbol val="diamond"/>
            <c:size val="9"/>
            <c:spPr>
              <a:solidFill>
                <a:schemeClr val="tx1"/>
              </a:solidFill>
              <a:ln>
                <a:solidFill>
                  <a:schemeClr val="tx1"/>
                </a:solidFill>
              </a:ln>
            </c:spPr>
          </c:marker>
          <c:dLbls>
            <c:spPr>
              <a:noFill/>
              <a:ln>
                <a:noFill/>
              </a:ln>
              <a:effectLst/>
            </c:spPr>
            <c:txPr>
              <a:bodyPr anchor="b" anchorCtr="1"/>
              <a:lstStyle/>
              <a:p>
                <a:pPr>
                  <a:defRPr sz="1400" b="1">
                    <a:solidFill>
                      <a:schemeClr val="tx1"/>
                    </a:solidFill>
                    <a:latin typeface="Calibri" panose="020F050202020403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Sheet1!$F$2:$F$11</c:f>
              <c:numCache>
                <c:formatCode>General</c:formatCode>
                <c:ptCount val="10"/>
                <c:pt idx="0">
                  <c:v>47</c:v>
                </c:pt>
                <c:pt idx="1">
                  <c:v>46</c:v>
                </c:pt>
                <c:pt idx="2">
                  <c:v>33</c:v>
                </c:pt>
                <c:pt idx="3">
                  <c:v>58</c:v>
                </c:pt>
                <c:pt idx="4">
                  <c:v>104</c:v>
                </c:pt>
                <c:pt idx="5">
                  <c:v>148</c:v>
                </c:pt>
                <c:pt idx="6">
                  <c:v>214</c:v>
                </c:pt>
                <c:pt idx="7">
                  <c:v>288</c:v>
                </c:pt>
                <c:pt idx="8">
                  <c:v>328</c:v>
                </c:pt>
                <c:pt idx="9">
                  <c:v>446</c:v>
                </c:pt>
              </c:numCache>
            </c:numRef>
          </c:val>
          <c:smooth val="0"/>
          <c:extLst>
            <c:ext xmlns:c16="http://schemas.microsoft.com/office/drawing/2014/chart" uri="{C3380CC4-5D6E-409C-BE32-E72D297353CC}">
              <c16:uniqueId val="{00000004-8288-4751-ACDD-76AC8F37E110}"/>
            </c:ext>
          </c:extLst>
        </c:ser>
        <c:dLbls>
          <c:showLegendKey val="0"/>
          <c:showVal val="0"/>
          <c:showCatName val="0"/>
          <c:showSerName val="0"/>
          <c:showPercent val="0"/>
          <c:showBubbleSize val="0"/>
        </c:dLbls>
        <c:marker val="1"/>
        <c:smooth val="0"/>
        <c:axId val="198293760"/>
        <c:axId val="198291840"/>
      </c:lineChart>
      <c:catAx>
        <c:axId val="198287744"/>
        <c:scaling>
          <c:orientation val="minMax"/>
        </c:scaling>
        <c:delete val="0"/>
        <c:axPos val="b"/>
        <c:title>
          <c:tx>
            <c:rich>
              <a:bodyPr/>
              <a:lstStyle/>
              <a:p>
                <a:pPr>
                  <a:defRPr>
                    <a:latin typeface="Calibri" panose="020F0502020204030204" pitchFamily="34" charset="0"/>
                    <a:cs typeface="Calibri" panose="020F0502020204030204" pitchFamily="34" charset="0"/>
                  </a:defRPr>
                </a:pPr>
                <a:r>
                  <a:rPr lang="en-US">
                    <a:latin typeface="Calibri" panose="020F0502020204030204" pitchFamily="34" charset="0"/>
                    <a:cs typeface="Calibri" panose="020F0502020204030204" pitchFamily="34" charset="0"/>
                  </a:rPr>
                  <a:t>Year</a:t>
                </a:r>
              </a:p>
            </c:rich>
          </c:tx>
          <c:layout>
            <c:manualLayout>
              <c:xMode val="edge"/>
              <c:yMode val="edge"/>
              <c:x val="0.46125003830770162"/>
              <c:y val="0.84200014170526916"/>
            </c:manualLayout>
          </c:layout>
          <c:overlay val="0"/>
        </c:title>
        <c:numFmt formatCode="General" sourceLinked="1"/>
        <c:majorTickMark val="none"/>
        <c:minorTickMark val="none"/>
        <c:tickLblPos val="nextTo"/>
        <c:txPr>
          <a:bodyPr rot="0" vert="horz"/>
          <a:lstStyle/>
          <a:p>
            <a:pPr>
              <a:defRPr sz="1400" b="1">
                <a:latin typeface="Calibri" panose="020F0502020204030204" pitchFamily="34" charset="0"/>
              </a:defRPr>
            </a:pPr>
            <a:endParaRPr lang="en-US"/>
          </a:p>
        </c:txPr>
        <c:crossAx val="198289664"/>
        <c:crosses val="autoZero"/>
        <c:auto val="0"/>
        <c:lblAlgn val="ctr"/>
        <c:lblOffset val="0"/>
        <c:tickLblSkip val="1"/>
        <c:tickMarkSkip val="1"/>
        <c:noMultiLvlLbl val="0"/>
      </c:catAx>
      <c:valAx>
        <c:axId val="198289664"/>
        <c:scaling>
          <c:orientation val="minMax"/>
          <c:max val="7500"/>
          <c:min val="0"/>
        </c:scaling>
        <c:delete val="0"/>
        <c:axPos val="l"/>
        <c:majorGridlines>
          <c:spPr>
            <a:ln w="6350">
              <a:solidFill>
                <a:schemeClr val="bg1">
                  <a:lumMod val="75000"/>
                </a:schemeClr>
              </a:solidFill>
              <a:prstDash val="sysDot"/>
            </a:ln>
          </c:spPr>
        </c:majorGridlines>
        <c:title>
          <c:tx>
            <c:rich>
              <a:bodyPr rot="-5400000" vert="horz"/>
              <a:lstStyle/>
              <a:p>
                <a:pPr>
                  <a:defRPr sz="1400">
                    <a:latin typeface="Calibri" panose="020F0502020204030204" pitchFamily="34" charset="0"/>
                  </a:defRPr>
                </a:pPr>
                <a:r>
                  <a:rPr lang="en-US" sz="1400" b="1" i="0" u="none" strike="noStrike" baseline="0" dirty="0">
                    <a:effectLst/>
                  </a:rPr>
                  <a:t>Cases of Syphilis among Females (n)</a:t>
                </a:r>
                <a:endParaRPr lang="en-US" sz="1400" dirty="0">
                  <a:latin typeface="Calibri" panose="020F0502020204030204" pitchFamily="34" charset="0"/>
                </a:endParaRPr>
              </a:p>
            </c:rich>
          </c:tx>
          <c:layout>
            <c:manualLayout>
              <c:xMode val="edge"/>
              <c:yMode val="edge"/>
              <c:x val="7.4736250760618582E-4"/>
              <c:y val="8.8143803656715008E-2"/>
            </c:manualLayout>
          </c:layout>
          <c:overlay val="0"/>
        </c:title>
        <c:numFmt formatCode="#,##0" sourceLinked="0"/>
        <c:majorTickMark val="cross"/>
        <c:minorTickMark val="none"/>
        <c:tickLblPos val="nextTo"/>
        <c:txPr>
          <a:bodyPr rot="0" vert="horz"/>
          <a:lstStyle/>
          <a:p>
            <a:pPr>
              <a:defRPr sz="1600" b="1">
                <a:latin typeface="Calibri" panose="020F0502020204030204" pitchFamily="34" charset="0"/>
              </a:defRPr>
            </a:pPr>
            <a:endParaRPr lang="en-US"/>
          </a:p>
        </c:txPr>
        <c:crossAx val="198287744"/>
        <c:crosses val="autoZero"/>
        <c:crossBetween val="between"/>
        <c:majorUnit val="1500"/>
        <c:minorUnit val="1500"/>
      </c:valAx>
      <c:valAx>
        <c:axId val="198291840"/>
        <c:scaling>
          <c:orientation val="minMax"/>
          <c:max val="500"/>
        </c:scaling>
        <c:delete val="0"/>
        <c:axPos val="r"/>
        <c:title>
          <c:tx>
            <c:rich>
              <a:bodyPr rot="-5400000" vert="horz"/>
              <a:lstStyle/>
              <a:p>
                <a:pPr>
                  <a:defRPr sz="1400">
                    <a:solidFill>
                      <a:schemeClr val="tx1"/>
                    </a:solidFill>
                    <a:latin typeface="Calibri" panose="020F0502020204030204" pitchFamily="34" charset="0"/>
                  </a:defRPr>
                </a:pPr>
                <a:r>
                  <a:rPr lang="en-US" sz="1400" dirty="0">
                    <a:solidFill>
                      <a:schemeClr val="tx1"/>
                    </a:solidFill>
                    <a:latin typeface="Calibri" panose="020F0502020204030204" pitchFamily="34" charset="0"/>
                  </a:rPr>
                  <a:t>Cases</a:t>
                </a:r>
                <a:r>
                  <a:rPr lang="en-US" sz="1400" baseline="0" dirty="0">
                    <a:solidFill>
                      <a:schemeClr val="tx1"/>
                    </a:solidFill>
                    <a:latin typeface="Calibri" panose="020F0502020204030204" pitchFamily="34" charset="0"/>
                  </a:rPr>
                  <a:t> of Congenital Syphilis (n)</a:t>
                </a:r>
                <a:endParaRPr lang="en-US" sz="1400" dirty="0">
                  <a:solidFill>
                    <a:schemeClr val="tx1"/>
                  </a:solidFill>
                  <a:latin typeface="Calibri" panose="020F0502020204030204" pitchFamily="34" charset="0"/>
                </a:endParaRPr>
              </a:p>
            </c:rich>
          </c:tx>
          <c:layout>
            <c:manualLayout>
              <c:xMode val="edge"/>
              <c:yMode val="edge"/>
              <c:x val="0.96490891433026582"/>
              <c:y val="0.17780362438989206"/>
            </c:manualLayout>
          </c:layout>
          <c:overlay val="0"/>
        </c:title>
        <c:numFmt formatCode="General" sourceLinked="1"/>
        <c:majorTickMark val="out"/>
        <c:minorTickMark val="none"/>
        <c:tickLblPos val="nextTo"/>
        <c:txPr>
          <a:bodyPr/>
          <a:lstStyle/>
          <a:p>
            <a:pPr>
              <a:defRPr sz="1600" b="1">
                <a:latin typeface="Calibri" panose="020F0502020204030204" pitchFamily="34" charset="0"/>
              </a:defRPr>
            </a:pPr>
            <a:endParaRPr lang="en-US"/>
          </a:p>
        </c:txPr>
        <c:crossAx val="198293760"/>
        <c:crosses val="max"/>
        <c:crossBetween val="between"/>
        <c:majorUnit val="100"/>
        <c:minorUnit val="100"/>
      </c:valAx>
      <c:catAx>
        <c:axId val="198293760"/>
        <c:scaling>
          <c:orientation val="minMax"/>
        </c:scaling>
        <c:delete val="1"/>
        <c:axPos val="b"/>
        <c:numFmt formatCode="General" sourceLinked="1"/>
        <c:majorTickMark val="out"/>
        <c:minorTickMark val="none"/>
        <c:tickLblPos val="nextTo"/>
        <c:crossAx val="198291840"/>
        <c:crosses val="autoZero"/>
        <c:auto val="1"/>
        <c:lblAlgn val="ctr"/>
        <c:lblOffset val="100"/>
        <c:noMultiLvlLbl val="0"/>
      </c:catAx>
    </c:plotArea>
    <c:legend>
      <c:legendPos val="b"/>
      <c:legendEntry>
        <c:idx val="3"/>
        <c:delete val="1"/>
      </c:legendEntry>
      <c:overlay val="0"/>
      <c:txPr>
        <a:bodyPr/>
        <a:lstStyle/>
        <a:p>
          <a:pPr>
            <a:defRPr sz="2000">
              <a:latin typeface="Calibri" panose="020F0502020204030204" pitchFamily="34" charset="0"/>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882410994486172"/>
          <c:y val="6.8557919621749411E-2"/>
          <c:w val="0.79733850651299742"/>
          <c:h val="0.71046233402445336"/>
        </c:manualLayout>
      </c:layout>
      <c:barChart>
        <c:barDir val="col"/>
        <c:grouping val="stacked"/>
        <c:varyColors val="0"/>
        <c:ser>
          <c:idx val="0"/>
          <c:order val="0"/>
          <c:tx>
            <c:strRef>
              <c:f>Sheet1!$B$1</c:f>
              <c:strCache>
                <c:ptCount val="1"/>
                <c:pt idx="0">
                  <c:v>Pregnant</c:v>
                </c:pt>
              </c:strCache>
            </c:strRef>
          </c:tx>
          <c:spPr>
            <a:solidFill>
              <a:srgbClr val="9E4770"/>
            </a:solidFill>
            <a:ln w="6350">
              <a:solidFill>
                <a:schemeClr val="tx1"/>
              </a:solidFill>
            </a:ln>
          </c:spPr>
          <c:invertIfNegative val="0"/>
          <c:dLbls>
            <c:spPr>
              <a:noFill/>
              <a:ln>
                <a:noFill/>
              </a:ln>
              <a:effectLst/>
            </c:spPr>
            <c:txPr>
              <a:bodyPr/>
              <a:lstStyle/>
              <a:p>
                <a:pPr>
                  <a:defRPr sz="1400" b="1">
                    <a:solidFill>
                      <a:schemeClr val="bg1"/>
                    </a:solidFill>
                    <a:latin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Sheet1!$A$2:$A$11</c:f>
              <c:numCache>
                <c:formatCode>General</c:formatCode>
                <c:ptCount val="10"/>
                <c:pt idx="0">
                  <c:v>2010</c:v>
                </c:pt>
                <c:pt idx="1">
                  <c:v>2011</c:v>
                </c:pt>
                <c:pt idx="2">
                  <c:v>2012</c:v>
                </c:pt>
                <c:pt idx="3">
                  <c:v>2013</c:v>
                </c:pt>
                <c:pt idx="4">
                  <c:v>2014</c:v>
                </c:pt>
                <c:pt idx="5">
                  <c:v>2015</c:v>
                </c:pt>
                <c:pt idx="6">
                  <c:v>2016</c:v>
                </c:pt>
                <c:pt idx="7">
                  <c:v>2017</c:v>
                </c:pt>
                <c:pt idx="8">
                  <c:v>2018</c:v>
                </c:pt>
                <c:pt idx="9">
                  <c:v>2019</c:v>
                </c:pt>
              </c:numCache>
            </c:numRef>
          </c:cat>
          <c:val>
            <c:numRef>
              <c:f>Sheet1!$B$2:$B$11</c:f>
              <c:numCache>
                <c:formatCode>General</c:formatCode>
                <c:ptCount val="10"/>
                <c:pt idx="0">
                  <c:v>27</c:v>
                </c:pt>
                <c:pt idx="1">
                  <c:v>28</c:v>
                </c:pt>
                <c:pt idx="2">
                  <c:v>24</c:v>
                </c:pt>
                <c:pt idx="3">
                  <c:v>54</c:v>
                </c:pt>
                <c:pt idx="4">
                  <c:v>82</c:v>
                </c:pt>
                <c:pt idx="5">
                  <c:v>132</c:v>
                </c:pt>
                <c:pt idx="6">
                  <c:v>187</c:v>
                </c:pt>
                <c:pt idx="7">
                  <c:v>215</c:v>
                </c:pt>
                <c:pt idx="8">
                  <c:v>318</c:v>
                </c:pt>
                <c:pt idx="9">
                  <c:v>329</c:v>
                </c:pt>
              </c:numCache>
            </c:numRef>
          </c:val>
          <c:extLst>
            <c:ext xmlns:c16="http://schemas.microsoft.com/office/drawing/2014/chart" uri="{C3380CC4-5D6E-409C-BE32-E72D297353CC}">
              <c16:uniqueId val="{00000000-8288-4751-ACDD-76AC8F37E110}"/>
            </c:ext>
          </c:extLst>
        </c:ser>
        <c:ser>
          <c:idx val="2"/>
          <c:order val="1"/>
          <c:tx>
            <c:strRef>
              <c:f>Sheet1!$C$1</c:f>
              <c:strCache>
                <c:ptCount val="1"/>
                <c:pt idx="0">
                  <c:v>Not Pregnant</c:v>
                </c:pt>
              </c:strCache>
            </c:strRef>
          </c:tx>
          <c:spPr>
            <a:solidFill>
              <a:srgbClr val="D2AABD"/>
            </a:solidFill>
            <a:ln w="6350">
              <a:solidFill>
                <a:schemeClr val="tx1"/>
              </a:solidFill>
            </a:ln>
          </c:spPr>
          <c:invertIfNegative val="0"/>
          <c:cat>
            <c:numRef>
              <c:f>Sheet1!$A$2:$A$11</c:f>
              <c:numCache>
                <c:formatCode>General</c:formatCode>
                <c:ptCount val="10"/>
                <c:pt idx="0">
                  <c:v>2010</c:v>
                </c:pt>
                <c:pt idx="1">
                  <c:v>2011</c:v>
                </c:pt>
                <c:pt idx="2">
                  <c:v>2012</c:v>
                </c:pt>
                <c:pt idx="3">
                  <c:v>2013</c:v>
                </c:pt>
                <c:pt idx="4">
                  <c:v>2014</c:v>
                </c:pt>
                <c:pt idx="5">
                  <c:v>2015</c:v>
                </c:pt>
                <c:pt idx="6">
                  <c:v>2016</c:v>
                </c:pt>
                <c:pt idx="7">
                  <c:v>2017</c:v>
                </c:pt>
                <c:pt idx="8">
                  <c:v>2018</c:v>
                </c:pt>
                <c:pt idx="9">
                  <c:v>2019</c:v>
                </c:pt>
              </c:numCache>
            </c:numRef>
          </c:cat>
          <c:val>
            <c:numRef>
              <c:f>Sheet1!$C$2:$C$11</c:f>
              <c:numCache>
                <c:formatCode>General</c:formatCode>
                <c:ptCount val="10"/>
                <c:pt idx="0">
                  <c:v>119</c:v>
                </c:pt>
                <c:pt idx="1">
                  <c:v>147</c:v>
                </c:pt>
                <c:pt idx="2">
                  <c:v>172</c:v>
                </c:pt>
                <c:pt idx="3">
                  <c:v>237</c:v>
                </c:pt>
                <c:pt idx="4">
                  <c:v>365</c:v>
                </c:pt>
                <c:pt idx="5">
                  <c:v>544</c:v>
                </c:pt>
                <c:pt idx="6">
                  <c:v>845</c:v>
                </c:pt>
                <c:pt idx="7">
                  <c:v>1196</c:v>
                </c:pt>
                <c:pt idx="8">
                  <c:v>1607</c:v>
                </c:pt>
                <c:pt idx="9">
                  <c:v>1917</c:v>
                </c:pt>
              </c:numCache>
            </c:numRef>
          </c:val>
          <c:extLst>
            <c:ext xmlns:c16="http://schemas.microsoft.com/office/drawing/2014/chart" uri="{C3380CC4-5D6E-409C-BE32-E72D297353CC}">
              <c16:uniqueId val="{00000001-8288-4751-ACDD-76AC8F37E110}"/>
            </c:ext>
          </c:extLst>
        </c:ser>
        <c:ser>
          <c:idx val="3"/>
          <c:order val="2"/>
          <c:tx>
            <c:strRef>
              <c:f>Sheet1!$D$1</c:f>
              <c:strCache>
                <c:ptCount val="1"/>
                <c:pt idx="0">
                  <c:v>Unknown</c:v>
                </c:pt>
              </c:strCache>
            </c:strRef>
          </c:tx>
          <c:spPr>
            <a:solidFill>
              <a:schemeClr val="bg1">
                <a:lumMod val="85000"/>
              </a:schemeClr>
            </a:solidFill>
            <a:ln w="9525">
              <a:solidFill>
                <a:schemeClr val="tx1"/>
              </a:solidFill>
            </a:ln>
          </c:spPr>
          <c:invertIfNegative val="0"/>
          <c:cat>
            <c:numRef>
              <c:f>Sheet1!$A$2:$A$11</c:f>
              <c:numCache>
                <c:formatCode>General</c:formatCode>
                <c:ptCount val="10"/>
                <c:pt idx="0">
                  <c:v>2010</c:v>
                </c:pt>
                <c:pt idx="1">
                  <c:v>2011</c:v>
                </c:pt>
                <c:pt idx="2">
                  <c:v>2012</c:v>
                </c:pt>
                <c:pt idx="3">
                  <c:v>2013</c:v>
                </c:pt>
                <c:pt idx="4">
                  <c:v>2014</c:v>
                </c:pt>
                <c:pt idx="5">
                  <c:v>2015</c:v>
                </c:pt>
                <c:pt idx="6">
                  <c:v>2016</c:v>
                </c:pt>
                <c:pt idx="7">
                  <c:v>2017</c:v>
                </c:pt>
                <c:pt idx="8">
                  <c:v>2018</c:v>
                </c:pt>
                <c:pt idx="9">
                  <c:v>2019</c:v>
                </c:pt>
              </c:numCache>
            </c:numRef>
          </c:cat>
          <c:val>
            <c:numRef>
              <c:f>Sheet1!$D$2:$D$11</c:f>
              <c:numCache>
                <c:formatCode>General</c:formatCode>
                <c:ptCount val="10"/>
                <c:pt idx="0">
                  <c:v>12</c:v>
                </c:pt>
                <c:pt idx="1">
                  <c:v>16</c:v>
                </c:pt>
                <c:pt idx="2">
                  <c:v>11</c:v>
                </c:pt>
                <c:pt idx="3">
                  <c:v>43</c:v>
                </c:pt>
                <c:pt idx="4">
                  <c:v>74</c:v>
                </c:pt>
                <c:pt idx="5">
                  <c:v>83</c:v>
                </c:pt>
                <c:pt idx="6">
                  <c:v>117</c:v>
                </c:pt>
                <c:pt idx="7">
                  <c:v>59</c:v>
                </c:pt>
                <c:pt idx="8">
                  <c:v>79</c:v>
                </c:pt>
                <c:pt idx="9">
                  <c:v>92</c:v>
                </c:pt>
              </c:numCache>
            </c:numRef>
          </c:val>
          <c:extLst>
            <c:ext xmlns:c16="http://schemas.microsoft.com/office/drawing/2014/chart" uri="{C3380CC4-5D6E-409C-BE32-E72D297353CC}">
              <c16:uniqueId val="{00000002-8288-4751-ACDD-76AC8F37E110}"/>
            </c:ext>
          </c:extLst>
        </c:ser>
        <c:ser>
          <c:idx val="4"/>
          <c:order val="3"/>
          <c:tx>
            <c:strRef>
              <c:f>Sheet1!$E$1</c:f>
              <c:strCache>
                <c:ptCount val="1"/>
                <c:pt idx="0">
                  <c:v>Female Total</c:v>
                </c:pt>
              </c:strCache>
            </c:strRef>
          </c:tx>
          <c:spPr>
            <a:noFill/>
            <a:ln>
              <a:noFill/>
            </a:ln>
          </c:spPr>
          <c:invertIfNegative val="0"/>
          <c:cat>
            <c:numRef>
              <c:f>Sheet1!$A$2:$A$11</c:f>
              <c:numCache>
                <c:formatCode>General</c:formatCode>
                <c:ptCount val="10"/>
                <c:pt idx="0">
                  <c:v>2010</c:v>
                </c:pt>
                <c:pt idx="1">
                  <c:v>2011</c:v>
                </c:pt>
                <c:pt idx="2">
                  <c:v>2012</c:v>
                </c:pt>
                <c:pt idx="3">
                  <c:v>2013</c:v>
                </c:pt>
                <c:pt idx="4">
                  <c:v>2014</c:v>
                </c:pt>
                <c:pt idx="5">
                  <c:v>2015</c:v>
                </c:pt>
                <c:pt idx="6">
                  <c:v>2016</c:v>
                </c:pt>
                <c:pt idx="7">
                  <c:v>2017</c:v>
                </c:pt>
                <c:pt idx="8">
                  <c:v>2018</c:v>
                </c:pt>
                <c:pt idx="9">
                  <c:v>2019</c:v>
                </c:pt>
              </c:numCache>
            </c:numRef>
          </c:cat>
          <c:val>
            <c:numRef>
              <c:f>Sheet1!$E$2:$E$11</c:f>
              <c:numCache>
                <c:formatCode>General</c:formatCode>
                <c:ptCount val="10"/>
                <c:pt idx="0">
                  <c:v>158</c:v>
                </c:pt>
                <c:pt idx="1">
                  <c:v>191</c:v>
                </c:pt>
                <c:pt idx="2">
                  <c:v>207</c:v>
                </c:pt>
                <c:pt idx="3">
                  <c:v>334</c:v>
                </c:pt>
                <c:pt idx="4">
                  <c:v>521</c:v>
                </c:pt>
                <c:pt idx="5">
                  <c:v>759</c:v>
                </c:pt>
                <c:pt idx="6">
                  <c:v>1149</c:v>
                </c:pt>
                <c:pt idx="7">
                  <c:v>1470</c:v>
                </c:pt>
                <c:pt idx="8">
                  <c:v>2004</c:v>
                </c:pt>
                <c:pt idx="9">
                  <c:v>2338</c:v>
                </c:pt>
              </c:numCache>
            </c:numRef>
          </c:val>
          <c:extLst>
            <c:ext xmlns:c16="http://schemas.microsoft.com/office/drawing/2014/chart" uri="{C3380CC4-5D6E-409C-BE32-E72D297353CC}">
              <c16:uniqueId val="{00000003-8288-4751-ACDD-76AC8F37E110}"/>
            </c:ext>
          </c:extLst>
        </c:ser>
        <c:dLbls>
          <c:showLegendKey val="0"/>
          <c:showVal val="0"/>
          <c:showCatName val="0"/>
          <c:showSerName val="0"/>
          <c:showPercent val="0"/>
          <c:showBubbleSize val="0"/>
        </c:dLbls>
        <c:gapWidth val="20"/>
        <c:overlap val="100"/>
        <c:axId val="198287744"/>
        <c:axId val="198289664"/>
      </c:barChart>
      <c:lineChart>
        <c:grouping val="standard"/>
        <c:varyColors val="0"/>
        <c:ser>
          <c:idx val="5"/>
          <c:order val="4"/>
          <c:tx>
            <c:strRef>
              <c:f>Sheet1!$F$1</c:f>
              <c:strCache>
                <c:ptCount val="1"/>
                <c:pt idx="0">
                  <c:v>Congenital Syphilis</c:v>
                </c:pt>
              </c:strCache>
            </c:strRef>
          </c:tx>
          <c:spPr>
            <a:ln w="38100">
              <a:solidFill>
                <a:schemeClr val="tx1"/>
              </a:solidFill>
            </a:ln>
          </c:spPr>
          <c:marker>
            <c:symbol val="diamond"/>
            <c:size val="9"/>
            <c:spPr>
              <a:solidFill>
                <a:schemeClr val="tx1"/>
              </a:solidFill>
              <a:ln>
                <a:solidFill>
                  <a:schemeClr val="tx1"/>
                </a:solidFill>
              </a:ln>
            </c:spPr>
          </c:marker>
          <c:dLbls>
            <c:spPr>
              <a:noFill/>
              <a:ln>
                <a:noFill/>
              </a:ln>
              <a:effectLst/>
            </c:spPr>
            <c:txPr>
              <a:bodyPr anchor="b" anchorCtr="1"/>
              <a:lstStyle/>
              <a:p>
                <a:pPr>
                  <a:defRPr sz="1400" b="1">
                    <a:solidFill>
                      <a:schemeClr val="tx1"/>
                    </a:solidFill>
                    <a:latin typeface="Calibri" panose="020F050202020403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Sheet1!$F$2:$F$11</c:f>
              <c:numCache>
                <c:formatCode>General</c:formatCode>
                <c:ptCount val="10"/>
                <c:pt idx="0">
                  <c:v>47</c:v>
                </c:pt>
                <c:pt idx="1">
                  <c:v>46</c:v>
                </c:pt>
                <c:pt idx="2">
                  <c:v>33</c:v>
                </c:pt>
                <c:pt idx="3">
                  <c:v>58</c:v>
                </c:pt>
                <c:pt idx="4">
                  <c:v>104</c:v>
                </c:pt>
                <c:pt idx="5">
                  <c:v>148</c:v>
                </c:pt>
                <c:pt idx="6">
                  <c:v>214</c:v>
                </c:pt>
                <c:pt idx="7">
                  <c:v>288</c:v>
                </c:pt>
                <c:pt idx="8">
                  <c:v>328</c:v>
                </c:pt>
                <c:pt idx="9">
                  <c:v>446</c:v>
                </c:pt>
              </c:numCache>
            </c:numRef>
          </c:val>
          <c:smooth val="0"/>
          <c:extLst>
            <c:ext xmlns:c16="http://schemas.microsoft.com/office/drawing/2014/chart" uri="{C3380CC4-5D6E-409C-BE32-E72D297353CC}">
              <c16:uniqueId val="{00000004-8288-4751-ACDD-76AC8F37E110}"/>
            </c:ext>
          </c:extLst>
        </c:ser>
        <c:dLbls>
          <c:showLegendKey val="0"/>
          <c:showVal val="0"/>
          <c:showCatName val="0"/>
          <c:showSerName val="0"/>
          <c:showPercent val="0"/>
          <c:showBubbleSize val="0"/>
        </c:dLbls>
        <c:marker val="1"/>
        <c:smooth val="0"/>
        <c:axId val="198293760"/>
        <c:axId val="198291840"/>
      </c:lineChart>
      <c:catAx>
        <c:axId val="198287744"/>
        <c:scaling>
          <c:orientation val="minMax"/>
        </c:scaling>
        <c:delete val="0"/>
        <c:axPos val="b"/>
        <c:title>
          <c:tx>
            <c:rich>
              <a:bodyPr/>
              <a:lstStyle/>
              <a:p>
                <a:pPr>
                  <a:defRPr>
                    <a:latin typeface="Calibri" panose="020F0502020204030204" pitchFamily="34" charset="0"/>
                    <a:cs typeface="Calibri" panose="020F0502020204030204" pitchFamily="34" charset="0"/>
                  </a:defRPr>
                </a:pPr>
                <a:r>
                  <a:rPr lang="en-US">
                    <a:latin typeface="Calibri" panose="020F0502020204030204" pitchFamily="34" charset="0"/>
                    <a:cs typeface="Calibri" panose="020F0502020204030204" pitchFamily="34" charset="0"/>
                  </a:rPr>
                  <a:t>Year</a:t>
                </a:r>
              </a:p>
            </c:rich>
          </c:tx>
          <c:layout>
            <c:manualLayout>
              <c:xMode val="edge"/>
              <c:yMode val="edge"/>
              <c:x val="0.46125003830770162"/>
              <c:y val="0.84200014170526916"/>
            </c:manualLayout>
          </c:layout>
          <c:overlay val="0"/>
        </c:title>
        <c:numFmt formatCode="General" sourceLinked="1"/>
        <c:majorTickMark val="none"/>
        <c:minorTickMark val="none"/>
        <c:tickLblPos val="nextTo"/>
        <c:txPr>
          <a:bodyPr rot="0" vert="horz"/>
          <a:lstStyle/>
          <a:p>
            <a:pPr>
              <a:defRPr sz="1400" b="1">
                <a:latin typeface="Calibri" panose="020F0502020204030204" pitchFamily="34" charset="0"/>
              </a:defRPr>
            </a:pPr>
            <a:endParaRPr lang="en-US"/>
          </a:p>
        </c:txPr>
        <c:crossAx val="198289664"/>
        <c:crosses val="autoZero"/>
        <c:auto val="0"/>
        <c:lblAlgn val="ctr"/>
        <c:lblOffset val="0"/>
        <c:tickLblSkip val="1"/>
        <c:tickMarkSkip val="1"/>
        <c:noMultiLvlLbl val="0"/>
      </c:catAx>
      <c:valAx>
        <c:axId val="198289664"/>
        <c:scaling>
          <c:orientation val="minMax"/>
          <c:max val="3000"/>
          <c:min val="0"/>
        </c:scaling>
        <c:delete val="0"/>
        <c:axPos val="l"/>
        <c:majorGridlines>
          <c:spPr>
            <a:ln w="6350">
              <a:solidFill>
                <a:schemeClr val="bg1">
                  <a:lumMod val="75000"/>
                </a:schemeClr>
              </a:solidFill>
              <a:prstDash val="sysDot"/>
            </a:ln>
          </c:spPr>
        </c:majorGridlines>
        <c:title>
          <c:tx>
            <c:rich>
              <a:bodyPr rot="-5400000" vert="horz"/>
              <a:lstStyle/>
              <a:p>
                <a:pPr>
                  <a:defRPr sz="1400">
                    <a:latin typeface="Calibri" panose="020F0502020204030204" pitchFamily="34" charset="0"/>
                  </a:defRPr>
                </a:pPr>
                <a:r>
                  <a:rPr lang="en-US" sz="1400" b="1" i="0" u="none" strike="noStrike" baseline="0" dirty="0">
                    <a:effectLst/>
                  </a:rPr>
                  <a:t>Cases of Early Syphilis among Females 15-44 (n)</a:t>
                </a:r>
                <a:endParaRPr lang="en-US" sz="1400" dirty="0">
                  <a:latin typeface="Calibri" panose="020F0502020204030204" pitchFamily="34" charset="0"/>
                </a:endParaRPr>
              </a:p>
            </c:rich>
          </c:tx>
          <c:layout>
            <c:manualLayout>
              <c:xMode val="edge"/>
              <c:yMode val="edge"/>
              <c:x val="7.439095533846655E-3"/>
              <c:y val="2.2322791745073896E-2"/>
            </c:manualLayout>
          </c:layout>
          <c:overlay val="0"/>
        </c:title>
        <c:numFmt formatCode="#,##0" sourceLinked="0"/>
        <c:majorTickMark val="cross"/>
        <c:minorTickMark val="none"/>
        <c:tickLblPos val="nextTo"/>
        <c:txPr>
          <a:bodyPr rot="0" vert="horz"/>
          <a:lstStyle/>
          <a:p>
            <a:pPr>
              <a:defRPr sz="1600" b="1">
                <a:latin typeface="Calibri" panose="020F0502020204030204" pitchFamily="34" charset="0"/>
              </a:defRPr>
            </a:pPr>
            <a:endParaRPr lang="en-US"/>
          </a:p>
        </c:txPr>
        <c:crossAx val="198287744"/>
        <c:crosses val="autoZero"/>
        <c:crossBetween val="between"/>
        <c:majorUnit val="500"/>
        <c:minorUnit val="500"/>
      </c:valAx>
      <c:valAx>
        <c:axId val="198291840"/>
        <c:scaling>
          <c:orientation val="minMax"/>
          <c:max val="600"/>
        </c:scaling>
        <c:delete val="0"/>
        <c:axPos val="r"/>
        <c:title>
          <c:tx>
            <c:rich>
              <a:bodyPr rot="-5400000" vert="horz"/>
              <a:lstStyle/>
              <a:p>
                <a:pPr>
                  <a:defRPr sz="1400">
                    <a:solidFill>
                      <a:schemeClr val="tx1"/>
                    </a:solidFill>
                    <a:latin typeface="Calibri" panose="020F0502020204030204" pitchFamily="34" charset="0"/>
                  </a:defRPr>
                </a:pPr>
                <a:r>
                  <a:rPr lang="en-US" sz="1400" dirty="0">
                    <a:solidFill>
                      <a:schemeClr val="tx1"/>
                    </a:solidFill>
                    <a:latin typeface="Calibri" panose="020F0502020204030204" pitchFamily="34" charset="0"/>
                  </a:rPr>
                  <a:t>Cases</a:t>
                </a:r>
                <a:r>
                  <a:rPr lang="en-US" sz="1400" baseline="0" dirty="0">
                    <a:solidFill>
                      <a:schemeClr val="tx1"/>
                    </a:solidFill>
                    <a:latin typeface="Calibri" panose="020F0502020204030204" pitchFamily="34" charset="0"/>
                  </a:rPr>
                  <a:t> of Congenital Syphilis (n)</a:t>
                </a:r>
                <a:endParaRPr lang="en-US" sz="1400" dirty="0">
                  <a:solidFill>
                    <a:schemeClr val="tx1"/>
                  </a:solidFill>
                  <a:latin typeface="Calibri" panose="020F0502020204030204" pitchFamily="34" charset="0"/>
                </a:endParaRPr>
              </a:p>
            </c:rich>
          </c:tx>
          <c:layout>
            <c:manualLayout>
              <c:xMode val="edge"/>
              <c:yMode val="edge"/>
              <c:x val="0.96490891433026582"/>
              <c:y val="0.17780362438989206"/>
            </c:manualLayout>
          </c:layout>
          <c:overlay val="0"/>
        </c:title>
        <c:numFmt formatCode="General" sourceLinked="1"/>
        <c:majorTickMark val="out"/>
        <c:minorTickMark val="none"/>
        <c:tickLblPos val="nextTo"/>
        <c:txPr>
          <a:bodyPr/>
          <a:lstStyle/>
          <a:p>
            <a:pPr>
              <a:defRPr sz="1600" b="1">
                <a:latin typeface="Calibri" panose="020F0502020204030204" pitchFamily="34" charset="0"/>
              </a:defRPr>
            </a:pPr>
            <a:endParaRPr lang="en-US"/>
          </a:p>
        </c:txPr>
        <c:crossAx val="198293760"/>
        <c:crosses val="max"/>
        <c:crossBetween val="between"/>
        <c:majorUnit val="100"/>
        <c:minorUnit val="100"/>
      </c:valAx>
      <c:catAx>
        <c:axId val="198293760"/>
        <c:scaling>
          <c:orientation val="minMax"/>
        </c:scaling>
        <c:delete val="1"/>
        <c:axPos val="b"/>
        <c:numFmt formatCode="General" sourceLinked="1"/>
        <c:majorTickMark val="out"/>
        <c:minorTickMark val="none"/>
        <c:tickLblPos val="nextTo"/>
        <c:crossAx val="198291840"/>
        <c:crosses val="autoZero"/>
        <c:auto val="1"/>
        <c:lblAlgn val="ctr"/>
        <c:lblOffset val="100"/>
        <c:noMultiLvlLbl val="0"/>
      </c:catAx>
    </c:plotArea>
    <c:legend>
      <c:legendPos val="b"/>
      <c:legendEntry>
        <c:idx val="3"/>
        <c:delete val="1"/>
      </c:legendEntry>
      <c:overlay val="0"/>
      <c:txPr>
        <a:bodyPr/>
        <a:lstStyle/>
        <a:p>
          <a:pPr>
            <a:defRPr sz="2000">
              <a:latin typeface="Calibri" panose="020F0502020204030204" pitchFamily="34" charset="0"/>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882410994486172"/>
          <c:y val="6.8557919621749411E-2"/>
          <c:w val="0.79733850651299742"/>
          <c:h val="0.71046233402445336"/>
        </c:manualLayout>
      </c:layout>
      <c:barChart>
        <c:barDir val="col"/>
        <c:grouping val="stacked"/>
        <c:varyColors val="0"/>
        <c:ser>
          <c:idx val="0"/>
          <c:order val="0"/>
          <c:tx>
            <c:strRef>
              <c:f>Sheet1!$B$1</c:f>
              <c:strCache>
                <c:ptCount val="1"/>
                <c:pt idx="0">
                  <c:v>Pregnant</c:v>
                </c:pt>
              </c:strCache>
            </c:strRef>
          </c:tx>
          <c:spPr>
            <a:solidFill>
              <a:srgbClr val="9E4770"/>
            </a:solidFill>
            <a:ln w="6350">
              <a:solidFill>
                <a:schemeClr val="tx1"/>
              </a:solidFill>
            </a:ln>
          </c:spPr>
          <c:invertIfNegative val="0"/>
          <c:dLbls>
            <c:spPr>
              <a:noFill/>
              <a:ln>
                <a:noFill/>
              </a:ln>
              <a:effectLst/>
            </c:spPr>
            <c:txPr>
              <a:bodyPr/>
              <a:lstStyle/>
              <a:p>
                <a:pPr>
                  <a:defRPr sz="1400" b="1">
                    <a:solidFill>
                      <a:schemeClr val="bg1"/>
                    </a:solidFill>
                    <a:latin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Sheet1!$A$2:$A$11</c:f>
              <c:numCache>
                <c:formatCode>General</c:formatCode>
                <c:ptCount val="10"/>
                <c:pt idx="0">
                  <c:v>2010</c:v>
                </c:pt>
                <c:pt idx="1">
                  <c:v>2011</c:v>
                </c:pt>
                <c:pt idx="2">
                  <c:v>2012</c:v>
                </c:pt>
                <c:pt idx="3">
                  <c:v>2013</c:v>
                </c:pt>
                <c:pt idx="4">
                  <c:v>2014</c:v>
                </c:pt>
                <c:pt idx="5">
                  <c:v>2015</c:v>
                </c:pt>
                <c:pt idx="6">
                  <c:v>2016</c:v>
                </c:pt>
                <c:pt idx="7">
                  <c:v>2017</c:v>
                </c:pt>
                <c:pt idx="8">
                  <c:v>2018</c:v>
                </c:pt>
                <c:pt idx="9">
                  <c:v>2019</c:v>
                </c:pt>
              </c:numCache>
            </c:numRef>
          </c:cat>
          <c:val>
            <c:numRef>
              <c:f>Sheet1!$B$2:$B$11</c:f>
              <c:numCache>
                <c:formatCode>General</c:formatCode>
                <c:ptCount val="10"/>
                <c:pt idx="0">
                  <c:v>162</c:v>
                </c:pt>
                <c:pt idx="1">
                  <c:v>141</c:v>
                </c:pt>
                <c:pt idx="2">
                  <c:v>118</c:v>
                </c:pt>
                <c:pt idx="3">
                  <c:v>184</c:v>
                </c:pt>
                <c:pt idx="4">
                  <c:v>277</c:v>
                </c:pt>
                <c:pt idx="5">
                  <c:v>366</c:v>
                </c:pt>
                <c:pt idx="6">
                  <c:v>511</c:v>
                </c:pt>
                <c:pt idx="7">
                  <c:v>680</c:v>
                </c:pt>
                <c:pt idx="8">
                  <c:v>861</c:v>
                </c:pt>
                <c:pt idx="9">
                  <c:v>1076</c:v>
                </c:pt>
              </c:numCache>
            </c:numRef>
          </c:val>
          <c:extLst>
            <c:ext xmlns:c16="http://schemas.microsoft.com/office/drawing/2014/chart" uri="{C3380CC4-5D6E-409C-BE32-E72D297353CC}">
              <c16:uniqueId val="{00000000-8288-4751-ACDD-76AC8F37E110}"/>
            </c:ext>
          </c:extLst>
        </c:ser>
        <c:ser>
          <c:idx val="2"/>
          <c:order val="1"/>
          <c:tx>
            <c:strRef>
              <c:f>Sheet1!$C$1</c:f>
              <c:strCache>
                <c:ptCount val="1"/>
                <c:pt idx="0">
                  <c:v>Not Pregnant</c:v>
                </c:pt>
              </c:strCache>
            </c:strRef>
          </c:tx>
          <c:spPr>
            <a:solidFill>
              <a:srgbClr val="D2AABD"/>
            </a:solidFill>
            <a:ln w="6350">
              <a:solidFill>
                <a:schemeClr val="tx1"/>
              </a:solidFill>
            </a:ln>
          </c:spPr>
          <c:invertIfNegative val="0"/>
          <c:cat>
            <c:numRef>
              <c:f>Sheet1!$A$2:$A$11</c:f>
              <c:numCache>
                <c:formatCode>General</c:formatCode>
                <c:ptCount val="10"/>
                <c:pt idx="0">
                  <c:v>2010</c:v>
                </c:pt>
                <c:pt idx="1">
                  <c:v>2011</c:v>
                </c:pt>
                <c:pt idx="2">
                  <c:v>2012</c:v>
                </c:pt>
                <c:pt idx="3">
                  <c:v>2013</c:v>
                </c:pt>
                <c:pt idx="4">
                  <c:v>2014</c:v>
                </c:pt>
                <c:pt idx="5">
                  <c:v>2015</c:v>
                </c:pt>
                <c:pt idx="6">
                  <c:v>2016</c:v>
                </c:pt>
                <c:pt idx="7">
                  <c:v>2017</c:v>
                </c:pt>
                <c:pt idx="8">
                  <c:v>2018</c:v>
                </c:pt>
                <c:pt idx="9">
                  <c:v>2019</c:v>
                </c:pt>
              </c:numCache>
            </c:numRef>
          </c:cat>
          <c:val>
            <c:numRef>
              <c:f>Sheet1!$C$2:$C$11</c:f>
              <c:numCache>
                <c:formatCode>General</c:formatCode>
                <c:ptCount val="10"/>
                <c:pt idx="0">
                  <c:v>380</c:v>
                </c:pt>
                <c:pt idx="1">
                  <c:v>363</c:v>
                </c:pt>
                <c:pt idx="2">
                  <c:v>360</c:v>
                </c:pt>
                <c:pt idx="3">
                  <c:v>513</c:v>
                </c:pt>
                <c:pt idx="4">
                  <c:v>720</c:v>
                </c:pt>
                <c:pt idx="5">
                  <c:v>1204</c:v>
                </c:pt>
                <c:pt idx="6">
                  <c:v>1674</c:v>
                </c:pt>
                <c:pt idx="7">
                  <c:v>2516</c:v>
                </c:pt>
                <c:pt idx="8">
                  <c:v>3356</c:v>
                </c:pt>
                <c:pt idx="9">
                  <c:v>4492</c:v>
                </c:pt>
              </c:numCache>
            </c:numRef>
          </c:val>
          <c:extLst>
            <c:ext xmlns:c16="http://schemas.microsoft.com/office/drawing/2014/chart" uri="{C3380CC4-5D6E-409C-BE32-E72D297353CC}">
              <c16:uniqueId val="{00000001-8288-4751-ACDD-76AC8F37E110}"/>
            </c:ext>
          </c:extLst>
        </c:ser>
        <c:ser>
          <c:idx val="3"/>
          <c:order val="2"/>
          <c:tx>
            <c:strRef>
              <c:f>Sheet1!$D$1</c:f>
              <c:strCache>
                <c:ptCount val="1"/>
                <c:pt idx="0">
                  <c:v>Unknown</c:v>
                </c:pt>
              </c:strCache>
            </c:strRef>
          </c:tx>
          <c:spPr>
            <a:solidFill>
              <a:schemeClr val="bg1">
                <a:lumMod val="85000"/>
              </a:schemeClr>
            </a:solidFill>
            <a:ln w="9525">
              <a:solidFill>
                <a:schemeClr val="tx1"/>
              </a:solidFill>
            </a:ln>
          </c:spPr>
          <c:invertIfNegative val="0"/>
          <c:cat>
            <c:numRef>
              <c:f>Sheet1!$A$2:$A$11</c:f>
              <c:numCache>
                <c:formatCode>General</c:formatCode>
                <c:ptCount val="10"/>
                <c:pt idx="0">
                  <c:v>2010</c:v>
                </c:pt>
                <c:pt idx="1">
                  <c:v>2011</c:v>
                </c:pt>
                <c:pt idx="2">
                  <c:v>2012</c:v>
                </c:pt>
                <c:pt idx="3">
                  <c:v>2013</c:v>
                </c:pt>
                <c:pt idx="4">
                  <c:v>2014</c:v>
                </c:pt>
                <c:pt idx="5">
                  <c:v>2015</c:v>
                </c:pt>
                <c:pt idx="6">
                  <c:v>2016</c:v>
                </c:pt>
                <c:pt idx="7">
                  <c:v>2017</c:v>
                </c:pt>
                <c:pt idx="8">
                  <c:v>2018</c:v>
                </c:pt>
                <c:pt idx="9">
                  <c:v>2019</c:v>
                </c:pt>
              </c:numCache>
            </c:numRef>
          </c:cat>
          <c:val>
            <c:numRef>
              <c:f>Sheet1!$D$2:$D$11</c:f>
              <c:numCache>
                <c:formatCode>General</c:formatCode>
                <c:ptCount val="10"/>
                <c:pt idx="0">
                  <c:v>96</c:v>
                </c:pt>
                <c:pt idx="1">
                  <c:v>93</c:v>
                </c:pt>
                <c:pt idx="2">
                  <c:v>132</c:v>
                </c:pt>
                <c:pt idx="3">
                  <c:v>230</c:v>
                </c:pt>
                <c:pt idx="4">
                  <c:v>287</c:v>
                </c:pt>
                <c:pt idx="5">
                  <c:v>280</c:v>
                </c:pt>
                <c:pt idx="6">
                  <c:v>279</c:v>
                </c:pt>
                <c:pt idx="7">
                  <c:v>159</c:v>
                </c:pt>
                <c:pt idx="8">
                  <c:v>169</c:v>
                </c:pt>
                <c:pt idx="9">
                  <c:v>271</c:v>
                </c:pt>
              </c:numCache>
            </c:numRef>
          </c:val>
          <c:extLst>
            <c:ext xmlns:c16="http://schemas.microsoft.com/office/drawing/2014/chart" uri="{C3380CC4-5D6E-409C-BE32-E72D297353CC}">
              <c16:uniqueId val="{00000002-8288-4751-ACDD-76AC8F37E110}"/>
            </c:ext>
          </c:extLst>
        </c:ser>
        <c:ser>
          <c:idx val="4"/>
          <c:order val="3"/>
          <c:tx>
            <c:strRef>
              <c:f>Sheet1!$E$1</c:f>
              <c:strCache>
                <c:ptCount val="1"/>
                <c:pt idx="0">
                  <c:v>Female Total</c:v>
                </c:pt>
              </c:strCache>
            </c:strRef>
          </c:tx>
          <c:spPr>
            <a:noFill/>
            <a:ln>
              <a:noFill/>
            </a:ln>
          </c:spPr>
          <c:invertIfNegative val="0"/>
          <c:cat>
            <c:numRef>
              <c:f>Sheet1!$A$2:$A$11</c:f>
              <c:numCache>
                <c:formatCode>General</c:formatCode>
                <c:ptCount val="10"/>
                <c:pt idx="0">
                  <c:v>2010</c:v>
                </c:pt>
                <c:pt idx="1">
                  <c:v>2011</c:v>
                </c:pt>
                <c:pt idx="2">
                  <c:v>2012</c:v>
                </c:pt>
                <c:pt idx="3">
                  <c:v>2013</c:v>
                </c:pt>
                <c:pt idx="4">
                  <c:v>2014</c:v>
                </c:pt>
                <c:pt idx="5">
                  <c:v>2015</c:v>
                </c:pt>
                <c:pt idx="6">
                  <c:v>2016</c:v>
                </c:pt>
                <c:pt idx="7">
                  <c:v>2017</c:v>
                </c:pt>
                <c:pt idx="8">
                  <c:v>2018</c:v>
                </c:pt>
                <c:pt idx="9">
                  <c:v>2019</c:v>
                </c:pt>
              </c:numCache>
            </c:numRef>
          </c:cat>
          <c:val>
            <c:numRef>
              <c:f>Sheet1!$E$2:$E$11</c:f>
              <c:numCache>
                <c:formatCode>General</c:formatCode>
                <c:ptCount val="10"/>
                <c:pt idx="0">
                  <c:v>638</c:v>
                </c:pt>
                <c:pt idx="1">
                  <c:v>597</c:v>
                </c:pt>
                <c:pt idx="2">
                  <c:v>610</c:v>
                </c:pt>
                <c:pt idx="3">
                  <c:v>927</c:v>
                </c:pt>
                <c:pt idx="4">
                  <c:v>1284</c:v>
                </c:pt>
                <c:pt idx="5">
                  <c:v>1850</c:v>
                </c:pt>
                <c:pt idx="6">
                  <c:v>2464</c:v>
                </c:pt>
                <c:pt idx="7">
                  <c:v>3355</c:v>
                </c:pt>
                <c:pt idx="8">
                  <c:v>4386</c:v>
                </c:pt>
                <c:pt idx="9">
                  <c:v>5839</c:v>
                </c:pt>
              </c:numCache>
            </c:numRef>
          </c:val>
          <c:extLst>
            <c:ext xmlns:c16="http://schemas.microsoft.com/office/drawing/2014/chart" uri="{C3380CC4-5D6E-409C-BE32-E72D297353CC}">
              <c16:uniqueId val="{00000003-8288-4751-ACDD-76AC8F37E110}"/>
            </c:ext>
          </c:extLst>
        </c:ser>
        <c:dLbls>
          <c:showLegendKey val="0"/>
          <c:showVal val="0"/>
          <c:showCatName val="0"/>
          <c:showSerName val="0"/>
          <c:showPercent val="0"/>
          <c:showBubbleSize val="0"/>
        </c:dLbls>
        <c:gapWidth val="20"/>
        <c:overlap val="100"/>
        <c:axId val="198287744"/>
        <c:axId val="198289664"/>
      </c:barChart>
      <c:lineChart>
        <c:grouping val="standard"/>
        <c:varyColors val="0"/>
        <c:ser>
          <c:idx val="5"/>
          <c:order val="4"/>
          <c:tx>
            <c:strRef>
              <c:f>Sheet1!$F$1</c:f>
              <c:strCache>
                <c:ptCount val="1"/>
                <c:pt idx="0">
                  <c:v>Congenital Syphilis</c:v>
                </c:pt>
              </c:strCache>
            </c:strRef>
          </c:tx>
          <c:spPr>
            <a:ln w="38100">
              <a:solidFill>
                <a:schemeClr val="tx1"/>
              </a:solidFill>
            </a:ln>
          </c:spPr>
          <c:marker>
            <c:symbol val="diamond"/>
            <c:size val="9"/>
            <c:spPr>
              <a:solidFill>
                <a:schemeClr val="tx1"/>
              </a:solidFill>
              <a:ln>
                <a:solidFill>
                  <a:schemeClr val="tx1"/>
                </a:solidFill>
              </a:ln>
            </c:spPr>
          </c:marker>
          <c:dLbls>
            <c:spPr>
              <a:noFill/>
              <a:ln>
                <a:noFill/>
              </a:ln>
              <a:effectLst/>
            </c:spPr>
            <c:txPr>
              <a:bodyPr anchor="b" anchorCtr="1"/>
              <a:lstStyle/>
              <a:p>
                <a:pPr>
                  <a:defRPr sz="1400" b="1">
                    <a:solidFill>
                      <a:schemeClr val="tx1"/>
                    </a:solidFill>
                    <a:latin typeface="Calibri" panose="020F050202020403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Sheet1!$F$2:$F$11</c:f>
              <c:numCache>
                <c:formatCode>General</c:formatCode>
                <c:ptCount val="10"/>
                <c:pt idx="0">
                  <c:v>47</c:v>
                </c:pt>
                <c:pt idx="1">
                  <c:v>46</c:v>
                </c:pt>
                <c:pt idx="2">
                  <c:v>33</c:v>
                </c:pt>
                <c:pt idx="3">
                  <c:v>58</c:v>
                </c:pt>
                <c:pt idx="4">
                  <c:v>104</c:v>
                </c:pt>
                <c:pt idx="5">
                  <c:v>148</c:v>
                </c:pt>
                <c:pt idx="6">
                  <c:v>214</c:v>
                </c:pt>
                <c:pt idx="7">
                  <c:v>288</c:v>
                </c:pt>
                <c:pt idx="8">
                  <c:v>328</c:v>
                </c:pt>
                <c:pt idx="9">
                  <c:v>446</c:v>
                </c:pt>
              </c:numCache>
            </c:numRef>
          </c:val>
          <c:smooth val="0"/>
          <c:extLst>
            <c:ext xmlns:c16="http://schemas.microsoft.com/office/drawing/2014/chart" uri="{C3380CC4-5D6E-409C-BE32-E72D297353CC}">
              <c16:uniqueId val="{00000004-8288-4751-ACDD-76AC8F37E110}"/>
            </c:ext>
          </c:extLst>
        </c:ser>
        <c:dLbls>
          <c:showLegendKey val="0"/>
          <c:showVal val="0"/>
          <c:showCatName val="0"/>
          <c:showSerName val="0"/>
          <c:showPercent val="0"/>
          <c:showBubbleSize val="0"/>
        </c:dLbls>
        <c:marker val="1"/>
        <c:smooth val="0"/>
        <c:axId val="198293760"/>
        <c:axId val="198291840"/>
      </c:lineChart>
      <c:catAx>
        <c:axId val="198287744"/>
        <c:scaling>
          <c:orientation val="minMax"/>
        </c:scaling>
        <c:delete val="0"/>
        <c:axPos val="b"/>
        <c:title>
          <c:tx>
            <c:rich>
              <a:bodyPr/>
              <a:lstStyle/>
              <a:p>
                <a:pPr>
                  <a:defRPr>
                    <a:latin typeface="Calibri" panose="020F0502020204030204" pitchFamily="34" charset="0"/>
                    <a:cs typeface="Calibri" panose="020F0502020204030204" pitchFamily="34" charset="0"/>
                  </a:defRPr>
                </a:pPr>
                <a:r>
                  <a:rPr lang="en-US">
                    <a:latin typeface="Calibri" panose="020F0502020204030204" pitchFamily="34" charset="0"/>
                    <a:cs typeface="Calibri" panose="020F0502020204030204" pitchFamily="34" charset="0"/>
                  </a:rPr>
                  <a:t>Year</a:t>
                </a:r>
              </a:p>
            </c:rich>
          </c:tx>
          <c:layout>
            <c:manualLayout>
              <c:xMode val="edge"/>
              <c:yMode val="edge"/>
              <c:x val="0.46125003830770162"/>
              <c:y val="0.84200014170526916"/>
            </c:manualLayout>
          </c:layout>
          <c:overlay val="0"/>
        </c:title>
        <c:numFmt formatCode="General" sourceLinked="1"/>
        <c:majorTickMark val="none"/>
        <c:minorTickMark val="none"/>
        <c:tickLblPos val="nextTo"/>
        <c:txPr>
          <a:bodyPr rot="0" vert="horz"/>
          <a:lstStyle/>
          <a:p>
            <a:pPr>
              <a:defRPr sz="1400" b="1">
                <a:latin typeface="Calibri" panose="020F0502020204030204" pitchFamily="34" charset="0"/>
              </a:defRPr>
            </a:pPr>
            <a:endParaRPr lang="en-US"/>
          </a:p>
        </c:txPr>
        <c:crossAx val="198289664"/>
        <c:crosses val="autoZero"/>
        <c:auto val="0"/>
        <c:lblAlgn val="ctr"/>
        <c:lblOffset val="0"/>
        <c:tickLblSkip val="1"/>
        <c:tickMarkSkip val="1"/>
        <c:noMultiLvlLbl val="0"/>
      </c:catAx>
      <c:valAx>
        <c:axId val="198289664"/>
        <c:scaling>
          <c:orientation val="minMax"/>
          <c:max val="6000"/>
          <c:min val="0"/>
        </c:scaling>
        <c:delete val="0"/>
        <c:axPos val="l"/>
        <c:majorGridlines>
          <c:spPr>
            <a:ln w="6350">
              <a:solidFill>
                <a:schemeClr val="bg1">
                  <a:lumMod val="75000"/>
                </a:schemeClr>
              </a:solidFill>
              <a:prstDash val="sysDot"/>
            </a:ln>
          </c:spPr>
        </c:majorGridlines>
        <c:title>
          <c:tx>
            <c:rich>
              <a:bodyPr rot="-5400000" vert="horz"/>
              <a:lstStyle/>
              <a:p>
                <a:pPr>
                  <a:defRPr sz="1400">
                    <a:latin typeface="Calibri" panose="020F0502020204030204" pitchFamily="34" charset="0"/>
                  </a:defRPr>
                </a:pPr>
                <a:r>
                  <a:rPr lang="en-US" sz="1400" b="1" i="0" u="none" strike="noStrike" baseline="0" dirty="0">
                    <a:effectLst/>
                  </a:rPr>
                  <a:t>Cases of Syphilis among Females 15-44 (n)</a:t>
                </a:r>
                <a:endParaRPr lang="en-US" sz="1400" dirty="0">
                  <a:latin typeface="Calibri" panose="020F0502020204030204" pitchFamily="34" charset="0"/>
                </a:endParaRPr>
              </a:p>
            </c:rich>
          </c:tx>
          <c:layout>
            <c:manualLayout>
              <c:xMode val="edge"/>
              <c:yMode val="edge"/>
              <c:x val="9.6696825549740899E-3"/>
              <c:y val="6.6203486355738556E-2"/>
            </c:manualLayout>
          </c:layout>
          <c:overlay val="0"/>
        </c:title>
        <c:numFmt formatCode="#,##0" sourceLinked="0"/>
        <c:majorTickMark val="cross"/>
        <c:minorTickMark val="none"/>
        <c:tickLblPos val="nextTo"/>
        <c:txPr>
          <a:bodyPr rot="0" vert="horz"/>
          <a:lstStyle/>
          <a:p>
            <a:pPr>
              <a:defRPr sz="1600" b="1">
                <a:latin typeface="Calibri" panose="020F0502020204030204" pitchFamily="34" charset="0"/>
              </a:defRPr>
            </a:pPr>
            <a:endParaRPr lang="en-US"/>
          </a:p>
        </c:txPr>
        <c:crossAx val="198287744"/>
        <c:crosses val="autoZero"/>
        <c:crossBetween val="between"/>
        <c:majorUnit val="1000"/>
        <c:minorUnit val="1000"/>
      </c:valAx>
      <c:valAx>
        <c:axId val="198291840"/>
        <c:scaling>
          <c:orientation val="minMax"/>
          <c:max val="600"/>
        </c:scaling>
        <c:delete val="0"/>
        <c:axPos val="r"/>
        <c:title>
          <c:tx>
            <c:rich>
              <a:bodyPr rot="-5400000" vert="horz"/>
              <a:lstStyle/>
              <a:p>
                <a:pPr>
                  <a:defRPr sz="1400">
                    <a:solidFill>
                      <a:schemeClr val="tx1"/>
                    </a:solidFill>
                    <a:latin typeface="Calibri" panose="020F0502020204030204" pitchFamily="34" charset="0"/>
                  </a:defRPr>
                </a:pPr>
                <a:r>
                  <a:rPr lang="en-US" sz="1400" dirty="0">
                    <a:solidFill>
                      <a:schemeClr val="tx1"/>
                    </a:solidFill>
                    <a:latin typeface="Calibri" panose="020F0502020204030204" pitchFamily="34" charset="0"/>
                  </a:rPr>
                  <a:t>Cases</a:t>
                </a:r>
                <a:r>
                  <a:rPr lang="en-US" sz="1400" baseline="0" dirty="0">
                    <a:solidFill>
                      <a:schemeClr val="tx1"/>
                    </a:solidFill>
                    <a:latin typeface="Calibri" panose="020F0502020204030204" pitchFamily="34" charset="0"/>
                  </a:rPr>
                  <a:t> of Congenital Syphilis (n)</a:t>
                </a:r>
                <a:endParaRPr lang="en-US" sz="1400" dirty="0">
                  <a:solidFill>
                    <a:schemeClr val="tx1"/>
                  </a:solidFill>
                  <a:latin typeface="Calibri" panose="020F0502020204030204" pitchFamily="34" charset="0"/>
                </a:endParaRPr>
              </a:p>
            </c:rich>
          </c:tx>
          <c:layout>
            <c:manualLayout>
              <c:xMode val="edge"/>
              <c:yMode val="edge"/>
              <c:x val="0.96490891433026582"/>
              <c:y val="0.17780362438989206"/>
            </c:manualLayout>
          </c:layout>
          <c:overlay val="0"/>
        </c:title>
        <c:numFmt formatCode="General" sourceLinked="1"/>
        <c:majorTickMark val="out"/>
        <c:minorTickMark val="none"/>
        <c:tickLblPos val="nextTo"/>
        <c:txPr>
          <a:bodyPr/>
          <a:lstStyle/>
          <a:p>
            <a:pPr>
              <a:defRPr sz="1600" b="1">
                <a:latin typeface="Calibri" panose="020F0502020204030204" pitchFamily="34" charset="0"/>
              </a:defRPr>
            </a:pPr>
            <a:endParaRPr lang="en-US"/>
          </a:p>
        </c:txPr>
        <c:crossAx val="198293760"/>
        <c:crosses val="max"/>
        <c:crossBetween val="between"/>
        <c:majorUnit val="100"/>
        <c:minorUnit val="100"/>
      </c:valAx>
      <c:catAx>
        <c:axId val="198293760"/>
        <c:scaling>
          <c:orientation val="minMax"/>
        </c:scaling>
        <c:delete val="1"/>
        <c:axPos val="b"/>
        <c:numFmt formatCode="General" sourceLinked="1"/>
        <c:majorTickMark val="out"/>
        <c:minorTickMark val="none"/>
        <c:tickLblPos val="nextTo"/>
        <c:crossAx val="198291840"/>
        <c:crosses val="autoZero"/>
        <c:auto val="1"/>
        <c:lblAlgn val="ctr"/>
        <c:lblOffset val="100"/>
        <c:noMultiLvlLbl val="0"/>
      </c:catAx>
    </c:plotArea>
    <c:legend>
      <c:legendPos val="b"/>
      <c:legendEntry>
        <c:idx val="3"/>
        <c:delete val="1"/>
      </c:legendEntry>
      <c:overlay val="0"/>
      <c:txPr>
        <a:bodyPr/>
        <a:lstStyle/>
        <a:p>
          <a:pPr>
            <a:defRPr sz="2000">
              <a:latin typeface="Calibri" panose="020F0502020204030204" pitchFamily="34" charset="0"/>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006220176327028"/>
          <c:y val="6.3063063063063057E-2"/>
          <c:w val="0.88743790471652362"/>
          <c:h val="0.81081081081081086"/>
        </c:manualLayout>
      </c:layout>
      <c:lineChart>
        <c:grouping val="standard"/>
        <c:varyColors val="0"/>
        <c:ser>
          <c:idx val="0"/>
          <c:order val="0"/>
          <c:tx>
            <c:strRef>
              <c:f>Sheet1!$B$1</c:f>
              <c:strCache>
                <c:ptCount val="1"/>
                <c:pt idx="0">
                  <c:v>Female ES Cases</c:v>
                </c:pt>
              </c:strCache>
            </c:strRef>
          </c:tx>
          <c:spPr>
            <a:ln w="50800">
              <a:solidFill>
                <a:srgbClr val="4F25A6"/>
              </a:solidFill>
              <a:prstDash val="solid"/>
            </a:ln>
          </c:spPr>
          <c:marker>
            <c:symbol val="none"/>
          </c:marker>
          <c:dLbls>
            <c:dLbl>
              <c:idx val="0"/>
              <c:delete val="1"/>
              <c:extLst>
                <c:ext xmlns:c15="http://schemas.microsoft.com/office/drawing/2012/chart" uri="{CE6537A1-D6FC-4f65-9D91-7224C49458BB}"/>
                <c:ext xmlns:c16="http://schemas.microsoft.com/office/drawing/2014/chart" uri="{C3380CC4-5D6E-409C-BE32-E72D297353CC}">
                  <c16:uniqueId val="{00000000-400C-40A5-9739-6250B37DECA2}"/>
                </c:ext>
              </c:extLst>
            </c:dLbl>
            <c:dLbl>
              <c:idx val="1"/>
              <c:delete val="1"/>
              <c:extLst>
                <c:ext xmlns:c15="http://schemas.microsoft.com/office/drawing/2012/chart" uri="{CE6537A1-D6FC-4f65-9D91-7224C49458BB}"/>
                <c:ext xmlns:c16="http://schemas.microsoft.com/office/drawing/2014/chart" uri="{C3380CC4-5D6E-409C-BE32-E72D297353CC}">
                  <c16:uniqueId val="{00000001-400C-40A5-9739-6250B37DECA2}"/>
                </c:ext>
              </c:extLst>
            </c:dLbl>
            <c:dLbl>
              <c:idx val="2"/>
              <c:delete val="1"/>
              <c:extLst>
                <c:ext xmlns:c15="http://schemas.microsoft.com/office/drawing/2012/chart" uri="{CE6537A1-D6FC-4f65-9D91-7224C49458BB}"/>
                <c:ext xmlns:c16="http://schemas.microsoft.com/office/drawing/2014/chart" uri="{C3380CC4-5D6E-409C-BE32-E72D297353CC}">
                  <c16:uniqueId val="{00000002-400C-40A5-9739-6250B37DECA2}"/>
                </c:ext>
              </c:extLst>
            </c:dLbl>
            <c:dLbl>
              <c:idx val="3"/>
              <c:delete val="1"/>
              <c:extLst>
                <c:ext xmlns:c15="http://schemas.microsoft.com/office/drawing/2012/chart" uri="{CE6537A1-D6FC-4f65-9D91-7224C49458BB}"/>
                <c:ext xmlns:c16="http://schemas.microsoft.com/office/drawing/2014/chart" uri="{C3380CC4-5D6E-409C-BE32-E72D297353CC}">
                  <c16:uniqueId val="{00000003-400C-40A5-9739-6250B37DECA2}"/>
                </c:ext>
              </c:extLst>
            </c:dLbl>
            <c:dLbl>
              <c:idx val="4"/>
              <c:delete val="1"/>
              <c:extLst>
                <c:ext xmlns:c15="http://schemas.microsoft.com/office/drawing/2012/chart" uri="{CE6537A1-D6FC-4f65-9D91-7224C49458BB}"/>
                <c:ext xmlns:c16="http://schemas.microsoft.com/office/drawing/2014/chart" uri="{C3380CC4-5D6E-409C-BE32-E72D297353CC}">
                  <c16:uniqueId val="{00000004-400C-40A5-9739-6250B37DECA2}"/>
                </c:ext>
              </c:extLst>
            </c:dLbl>
            <c:dLbl>
              <c:idx val="5"/>
              <c:delete val="1"/>
              <c:extLst>
                <c:ext xmlns:c15="http://schemas.microsoft.com/office/drawing/2012/chart" uri="{CE6537A1-D6FC-4f65-9D91-7224C49458BB}"/>
                <c:ext xmlns:c16="http://schemas.microsoft.com/office/drawing/2014/chart" uri="{C3380CC4-5D6E-409C-BE32-E72D297353CC}">
                  <c16:uniqueId val="{00000005-400C-40A5-9739-6250B37DECA2}"/>
                </c:ext>
              </c:extLst>
            </c:dLbl>
            <c:dLbl>
              <c:idx val="6"/>
              <c:delete val="1"/>
              <c:extLst>
                <c:ext xmlns:c15="http://schemas.microsoft.com/office/drawing/2012/chart" uri="{CE6537A1-D6FC-4f65-9D91-7224C49458BB}"/>
                <c:ext xmlns:c16="http://schemas.microsoft.com/office/drawing/2014/chart" uri="{C3380CC4-5D6E-409C-BE32-E72D297353CC}">
                  <c16:uniqueId val="{00000006-400C-40A5-9739-6250B37DECA2}"/>
                </c:ext>
              </c:extLst>
            </c:dLbl>
            <c:dLbl>
              <c:idx val="7"/>
              <c:delete val="1"/>
              <c:extLst>
                <c:ext xmlns:c15="http://schemas.microsoft.com/office/drawing/2012/chart" uri="{CE6537A1-D6FC-4f65-9D91-7224C49458BB}"/>
                <c:ext xmlns:c16="http://schemas.microsoft.com/office/drawing/2014/chart" uri="{C3380CC4-5D6E-409C-BE32-E72D297353CC}">
                  <c16:uniqueId val="{00000007-400C-40A5-9739-6250B37DECA2}"/>
                </c:ext>
              </c:extLst>
            </c:dLbl>
            <c:dLbl>
              <c:idx val="8"/>
              <c:delete val="1"/>
              <c:extLst>
                <c:ext xmlns:c15="http://schemas.microsoft.com/office/drawing/2012/chart" uri="{CE6537A1-D6FC-4f65-9D91-7224C49458BB}"/>
                <c:ext xmlns:c16="http://schemas.microsoft.com/office/drawing/2014/chart" uri="{C3380CC4-5D6E-409C-BE32-E72D297353CC}">
                  <c16:uniqueId val="{00000000-5E92-4825-9854-0D6C5C7C58CA}"/>
                </c:ext>
              </c:extLst>
            </c:dLbl>
            <c:dLbl>
              <c:idx val="9"/>
              <c:spPr>
                <a:noFill/>
                <a:ln w="24636">
                  <a:noFill/>
                </a:ln>
              </c:spPr>
              <c:txPr>
                <a:bodyPr/>
                <a:lstStyle/>
                <a:p>
                  <a:pPr algn="ctr" rtl="1">
                    <a:defRPr sz="1600" b="1" i="0" u="none" strike="noStrike" baseline="0">
                      <a:solidFill>
                        <a:srgbClr val="4F25A6"/>
                      </a:solidFill>
                      <a:latin typeface="Calibri" panose="020F0502020204030204" pitchFamily="34" charset="0"/>
                      <a:ea typeface="Times New Roman"/>
                      <a:cs typeface="Times New Roman"/>
                    </a:defRPr>
                  </a:pPr>
                  <a:endParaRPr lang="en-US"/>
                </a:p>
              </c:txPr>
              <c:dLblPos val="t"/>
              <c:showLegendKey val="0"/>
              <c:showVal val="0"/>
              <c:showCatName val="0"/>
              <c:showSerName val="1"/>
              <c:showPercent val="0"/>
              <c:showBubbleSize val="0"/>
              <c:extLst>
                <c:ext xmlns:c16="http://schemas.microsoft.com/office/drawing/2014/chart" uri="{C3380CC4-5D6E-409C-BE32-E72D297353CC}">
                  <c16:uniqueId val="{00000000-FA59-4EA1-B078-EC3064D432BD}"/>
                </c:ext>
              </c:extLst>
            </c:dLbl>
            <c:spPr>
              <a:noFill/>
              <a:ln w="24636">
                <a:noFill/>
              </a:ln>
            </c:spPr>
            <c:txPr>
              <a:bodyPr/>
              <a:lstStyle/>
              <a:p>
                <a:pPr algn="ctr" rtl="1">
                  <a:defRPr sz="1600" b="1" i="0" u="none" strike="noStrike" baseline="0">
                    <a:solidFill>
                      <a:srgbClr val="0000FF"/>
                    </a:solidFill>
                    <a:latin typeface="Calibri" panose="020F0502020204030204" pitchFamily="34" charset="0"/>
                    <a:ea typeface="Times New Roman"/>
                    <a:cs typeface="Times New Roman"/>
                  </a:defRPr>
                </a:pPr>
                <a:endParaRPr lang="en-US"/>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cat>
            <c:numRef>
              <c:f>Sheet1!$A$2:$A$11</c:f>
              <c:numCache>
                <c:formatCode>General</c:formatCode>
                <c:ptCount val="10"/>
                <c:pt idx="0">
                  <c:v>2010</c:v>
                </c:pt>
                <c:pt idx="1">
                  <c:v>2011</c:v>
                </c:pt>
                <c:pt idx="2">
                  <c:v>2012</c:v>
                </c:pt>
                <c:pt idx="3">
                  <c:v>2013</c:v>
                </c:pt>
                <c:pt idx="4">
                  <c:v>2014</c:v>
                </c:pt>
                <c:pt idx="5">
                  <c:v>2015</c:v>
                </c:pt>
                <c:pt idx="6">
                  <c:v>2016</c:v>
                </c:pt>
                <c:pt idx="7">
                  <c:v>2017</c:v>
                </c:pt>
                <c:pt idx="8">
                  <c:v>2018</c:v>
                </c:pt>
                <c:pt idx="9">
                  <c:v>2019</c:v>
                </c:pt>
              </c:numCache>
            </c:numRef>
          </c:cat>
          <c:val>
            <c:numRef>
              <c:f>Sheet1!$B$2:$B$11</c:f>
              <c:numCache>
                <c:formatCode>General</c:formatCode>
                <c:ptCount val="10"/>
                <c:pt idx="0">
                  <c:v>194</c:v>
                </c:pt>
                <c:pt idx="1">
                  <c:v>227</c:v>
                </c:pt>
                <c:pt idx="2">
                  <c:v>249</c:v>
                </c:pt>
                <c:pt idx="3">
                  <c:v>404</c:v>
                </c:pt>
                <c:pt idx="4">
                  <c:v>613</c:v>
                </c:pt>
                <c:pt idx="5">
                  <c:v>880</c:v>
                </c:pt>
                <c:pt idx="6">
                  <c:v>1330</c:v>
                </c:pt>
                <c:pt idx="7">
                  <c:v>1723</c:v>
                </c:pt>
                <c:pt idx="8">
                  <c:v>2301</c:v>
                </c:pt>
                <c:pt idx="9">
                  <c:v>2727</c:v>
                </c:pt>
              </c:numCache>
            </c:numRef>
          </c:val>
          <c:smooth val="0"/>
          <c:extLst>
            <c:ext xmlns:c16="http://schemas.microsoft.com/office/drawing/2014/chart" uri="{C3380CC4-5D6E-409C-BE32-E72D297353CC}">
              <c16:uniqueId val="{00000008-400C-40A5-9739-6250B37DECA2}"/>
            </c:ext>
          </c:extLst>
        </c:ser>
        <c:ser>
          <c:idx val="5"/>
          <c:order val="1"/>
          <c:tx>
            <c:strRef>
              <c:f>Sheet1!$C$1</c:f>
              <c:strCache>
                <c:ptCount val="1"/>
                <c:pt idx="0">
                  <c:v>Congenital Cases</c:v>
                </c:pt>
              </c:strCache>
            </c:strRef>
          </c:tx>
          <c:spPr>
            <a:ln w="50800">
              <a:solidFill>
                <a:srgbClr val="9E4770"/>
              </a:solidFill>
              <a:prstDash val="solid"/>
            </a:ln>
          </c:spPr>
          <c:marker>
            <c:symbol val="none"/>
          </c:marker>
          <c:dLbls>
            <c:dLbl>
              <c:idx val="0"/>
              <c:delete val="1"/>
              <c:extLst>
                <c:ext xmlns:c15="http://schemas.microsoft.com/office/drawing/2012/chart" uri="{CE6537A1-D6FC-4f65-9D91-7224C49458BB}"/>
                <c:ext xmlns:c16="http://schemas.microsoft.com/office/drawing/2014/chart" uri="{C3380CC4-5D6E-409C-BE32-E72D297353CC}">
                  <c16:uniqueId val="{00000009-400C-40A5-9739-6250B37DECA2}"/>
                </c:ext>
              </c:extLst>
            </c:dLbl>
            <c:dLbl>
              <c:idx val="1"/>
              <c:delete val="1"/>
              <c:extLst>
                <c:ext xmlns:c15="http://schemas.microsoft.com/office/drawing/2012/chart" uri="{CE6537A1-D6FC-4f65-9D91-7224C49458BB}"/>
                <c:ext xmlns:c16="http://schemas.microsoft.com/office/drawing/2014/chart" uri="{C3380CC4-5D6E-409C-BE32-E72D297353CC}">
                  <c16:uniqueId val="{0000000A-400C-40A5-9739-6250B37DECA2}"/>
                </c:ext>
              </c:extLst>
            </c:dLbl>
            <c:dLbl>
              <c:idx val="2"/>
              <c:delete val="1"/>
              <c:extLst>
                <c:ext xmlns:c15="http://schemas.microsoft.com/office/drawing/2012/chart" uri="{CE6537A1-D6FC-4f65-9D91-7224C49458BB}"/>
                <c:ext xmlns:c16="http://schemas.microsoft.com/office/drawing/2014/chart" uri="{C3380CC4-5D6E-409C-BE32-E72D297353CC}">
                  <c16:uniqueId val="{0000000B-400C-40A5-9739-6250B37DECA2}"/>
                </c:ext>
              </c:extLst>
            </c:dLbl>
            <c:dLbl>
              <c:idx val="3"/>
              <c:delete val="1"/>
              <c:extLst>
                <c:ext xmlns:c15="http://schemas.microsoft.com/office/drawing/2012/chart" uri="{CE6537A1-D6FC-4f65-9D91-7224C49458BB}"/>
                <c:ext xmlns:c16="http://schemas.microsoft.com/office/drawing/2014/chart" uri="{C3380CC4-5D6E-409C-BE32-E72D297353CC}">
                  <c16:uniqueId val="{0000000C-400C-40A5-9739-6250B37DECA2}"/>
                </c:ext>
              </c:extLst>
            </c:dLbl>
            <c:dLbl>
              <c:idx val="4"/>
              <c:delete val="1"/>
              <c:extLst>
                <c:ext xmlns:c15="http://schemas.microsoft.com/office/drawing/2012/chart" uri="{CE6537A1-D6FC-4f65-9D91-7224C49458BB}"/>
                <c:ext xmlns:c16="http://schemas.microsoft.com/office/drawing/2014/chart" uri="{C3380CC4-5D6E-409C-BE32-E72D297353CC}">
                  <c16:uniqueId val="{0000000D-400C-40A5-9739-6250B37DECA2}"/>
                </c:ext>
              </c:extLst>
            </c:dLbl>
            <c:dLbl>
              <c:idx val="5"/>
              <c:delete val="1"/>
              <c:extLst>
                <c:ext xmlns:c15="http://schemas.microsoft.com/office/drawing/2012/chart" uri="{CE6537A1-D6FC-4f65-9D91-7224C49458BB}"/>
                <c:ext xmlns:c16="http://schemas.microsoft.com/office/drawing/2014/chart" uri="{C3380CC4-5D6E-409C-BE32-E72D297353CC}">
                  <c16:uniqueId val="{0000000E-400C-40A5-9739-6250B37DECA2}"/>
                </c:ext>
              </c:extLst>
            </c:dLbl>
            <c:dLbl>
              <c:idx val="6"/>
              <c:delete val="1"/>
              <c:extLst>
                <c:ext xmlns:c15="http://schemas.microsoft.com/office/drawing/2012/chart" uri="{CE6537A1-D6FC-4f65-9D91-7224C49458BB}"/>
                <c:ext xmlns:c16="http://schemas.microsoft.com/office/drawing/2014/chart" uri="{C3380CC4-5D6E-409C-BE32-E72D297353CC}">
                  <c16:uniqueId val="{0000000F-400C-40A5-9739-6250B37DECA2}"/>
                </c:ext>
              </c:extLst>
            </c:dLbl>
            <c:dLbl>
              <c:idx val="7"/>
              <c:delete val="1"/>
              <c:extLst>
                <c:ext xmlns:c15="http://schemas.microsoft.com/office/drawing/2012/chart" uri="{CE6537A1-D6FC-4f65-9D91-7224C49458BB}"/>
                <c:ext xmlns:c16="http://schemas.microsoft.com/office/drawing/2014/chart" uri="{C3380CC4-5D6E-409C-BE32-E72D297353CC}">
                  <c16:uniqueId val="{00000010-400C-40A5-9739-6250B37DECA2}"/>
                </c:ext>
              </c:extLst>
            </c:dLbl>
            <c:dLbl>
              <c:idx val="8"/>
              <c:delete val="1"/>
              <c:extLst>
                <c:ext xmlns:c15="http://schemas.microsoft.com/office/drawing/2012/chart" uri="{CE6537A1-D6FC-4f65-9D91-7224C49458BB}"/>
                <c:ext xmlns:c16="http://schemas.microsoft.com/office/drawing/2014/chart" uri="{C3380CC4-5D6E-409C-BE32-E72D297353CC}">
                  <c16:uniqueId val="{00000000-BE44-4030-A47A-F73094D390CA}"/>
                </c:ext>
              </c:extLst>
            </c:dLbl>
            <c:dLbl>
              <c:idx val="9"/>
              <c:dLblPos val="t"/>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1-5E92-4825-9854-0D6C5C7C58CA}"/>
                </c:ext>
              </c:extLst>
            </c:dLbl>
            <c:spPr>
              <a:noFill/>
              <a:ln w="24636">
                <a:noFill/>
              </a:ln>
            </c:spPr>
            <c:txPr>
              <a:bodyPr/>
              <a:lstStyle/>
              <a:p>
                <a:pPr algn="ctr" rtl="1">
                  <a:defRPr sz="1600" b="1" i="0" u="none" strike="noStrike" baseline="0">
                    <a:solidFill>
                      <a:srgbClr val="9E4770"/>
                    </a:solidFill>
                    <a:latin typeface="Calibri" panose="020F0502020204030204" pitchFamily="34" charset="0"/>
                    <a:ea typeface="Times New Roman"/>
                    <a:cs typeface="Times New Roman"/>
                  </a:defRPr>
                </a:pPr>
                <a:endParaRPr lang="en-US"/>
              </a:p>
            </c:txPr>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cat>
            <c:numRef>
              <c:f>Sheet1!$A$2:$A$11</c:f>
              <c:numCache>
                <c:formatCode>General</c:formatCode>
                <c:ptCount val="10"/>
                <c:pt idx="0">
                  <c:v>2010</c:v>
                </c:pt>
                <c:pt idx="1">
                  <c:v>2011</c:v>
                </c:pt>
                <c:pt idx="2">
                  <c:v>2012</c:v>
                </c:pt>
                <c:pt idx="3">
                  <c:v>2013</c:v>
                </c:pt>
                <c:pt idx="4">
                  <c:v>2014</c:v>
                </c:pt>
                <c:pt idx="5">
                  <c:v>2015</c:v>
                </c:pt>
                <c:pt idx="6">
                  <c:v>2016</c:v>
                </c:pt>
                <c:pt idx="7">
                  <c:v>2017</c:v>
                </c:pt>
                <c:pt idx="8">
                  <c:v>2018</c:v>
                </c:pt>
                <c:pt idx="9">
                  <c:v>2019</c:v>
                </c:pt>
              </c:numCache>
            </c:numRef>
          </c:cat>
          <c:val>
            <c:numRef>
              <c:f>Sheet1!$C$2:$C$11</c:f>
              <c:numCache>
                <c:formatCode>General</c:formatCode>
                <c:ptCount val="10"/>
                <c:pt idx="0">
                  <c:v>47</c:v>
                </c:pt>
                <c:pt idx="1">
                  <c:v>46</c:v>
                </c:pt>
                <c:pt idx="2">
                  <c:v>33</c:v>
                </c:pt>
                <c:pt idx="3">
                  <c:v>58</c:v>
                </c:pt>
                <c:pt idx="4">
                  <c:v>104</c:v>
                </c:pt>
                <c:pt idx="5">
                  <c:v>148</c:v>
                </c:pt>
                <c:pt idx="6">
                  <c:v>214</c:v>
                </c:pt>
                <c:pt idx="7">
                  <c:v>288</c:v>
                </c:pt>
                <c:pt idx="8">
                  <c:v>328</c:v>
                </c:pt>
                <c:pt idx="9">
                  <c:v>446</c:v>
                </c:pt>
              </c:numCache>
            </c:numRef>
          </c:val>
          <c:smooth val="0"/>
          <c:extLst>
            <c:ext xmlns:c16="http://schemas.microsoft.com/office/drawing/2014/chart" uri="{C3380CC4-5D6E-409C-BE32-E72D297353CC}">
              <c16:uniqueId val="{00000011-400C-40A5-9739-6250B37DECA2}"/>
            </c:ext>
          </c:extLst>
        </c:ser>
        <c:dLbls>
          <c:showLegendKey val="0"/>
          <c:showVal val="1"/>
          <c:showCatName val="0"/>
          <c:showSerName val="0"/>
          <c:showPercent val="0"/>
          <c:showBubbleSize val="0"/>
        </c:dLbls>
        <c:smooth val="0"/>
        <c:axId val="198948352"/>
        <c:axId val="198813568"/>
      </c:lineChart>
      <c:catAx>
        <c:axId val="198948352"/>
        <c:scaling>
          <c:orientation val="minMax"/>
        </c:scaling>
        <c:delete val="0"/>
        <c:axPos val="b"/>
        <c:title>
          <c:tx>
            <c:rich>
              <a:bodyPr/>
              <a:lstStyle/>
              <a:p>
                <a:pPr>
                  <a:defRPr sz="1400" b="1" i="0" u="none" strike="noStrike" baseline="0">
                    <a:solidFill>
                      <a:schemeClr val="tx1"/>
                    </a:solidFill>
                    <a:latin typeface="Calibri" panose="020F0502020204030204" pitchFamily="34" charset="0"/>
                    <a:ea typeface="Arial"/>
                    <a:cs typeface="Arial"/>
                  </a:defRPr>
                </a:pPr>
                <a:r>
                  <a:rPr lang="en-US" sz="1400">
                    <a:latin typeface="Calibri" panose="020F0502020204030204" pitchFamily="34" charset="0"/>
                  </a:rPr>
                  <a:t>Year</a:t>
                </a:r>
              </a:p>
            </c:rich>
          </c:tx>
          <c:layout>
            <c:manualLayout>
              <c:xMode val="edge"/>
              <c:yMode val="edge"/>
              <c:x val="0.52500000000000002"/>
              <c:y val="0.93468468468468469"/>
            </c:manualLayout>
          </c:layout>
          <c:overlay val="0"/>
          <c:spPr>
            <a:noFill/>
            <a:ln w="24636">
              <a:noFill/>
            </a:ln>
          </c:spPr>
        </c:title>
        <c:numFmt formatCode="General" sourceLinked="1"/>
        <c:majorTickMark val="out"/>
        <c:minorTickMark val="none"/>
        <c:tickLblPos val="nextTo"/>
        <c:spPr>
          <a:ln w="12318">
            <a:solidFill>
              <a:schemeClr val="tx1"/>
            </a:solidFill>
            <a:prstDash val="solid"/>
          </a:ln>
        </c:spPr>
        <c:txPr>
          <a:bodyPr rot="0" vert="horz"/>
          <a:lstStyle/>
          <a:p>
            <a:pPr>
              <a:defRPr sz="1400" b="1" i="0" u="none" strike="noStrike" baseline="0">
                <a:solidFill>
                  <a:schemeClr val="tx1"/>
                </a:solidFill>
                <a:latin typeface="Calibri" panose="020F0502020204030204" pitchFamily="34" charset="0"/>
                <a:ea typeface="Arial"/>
                <a:cs typeface="Arial"/>
              </a:defRPr>
            </a:pPr>
            <a:endParaRPr lang="en-US"/>
          </a:p>
        </c:txPr>
        <c:crossAx val="198813568"/>
        <c:crosses val="autoZero"/>
        <c:auto val="1"/>
        <c:lblAlgn val="ctr"/>
        <c:lblOffset val="0"/>
        <c:tickLblSkip val="1"/>
        <c:tickMarkSkip val="1"/>
        <c:noMultiLvlLbl val="0"/>
      </c:catAx>
      <c:valAx>
        <c:axId val="198813568"/>
        <c:scaling>
          <c:orientation val="minMax"/>
          <c:max val="3000"/>
          <c:min val="0"/>
        </c:scaling>
        <c:delete val="0"/>
        <c:axPos val="l"/>
        <c:majorGridlines>
          <c:spPr>
            <a:ln w="9525">
              <a:solidFill>
                <a:schemeClr val="bg1">
                  <a:lumMod val="85000"/>
                </a:schemeClr>
              </a:solidFill>
              <a:prstDash val="sysDash"/>
            </a:ln>
          </c:spPr>
        </c:majorGridlines>
        <c:title>
          <c:tx>
            <c:rich>
              <a:bodyPr/>
              <a:lstStyle/>
              <a:p>
                <a:pPr>
                  <a:defRPr sz="1600" b="1" i="0" u="none" strike="noStrike" baseline="0">
                    <a:solidFill>
                      <a:schemeClr val="tx1"/>
                    </a:solidFill>
                    <a:latin typeface="Calibri" panose="020F0502020204030204" pitchFamily="34" charset="0"/>
                    <a:ea typeface="Arial"/>
                    <a:cs typeface="Arial"/>
                  </a:defRPr>
                </a:pPr>
                <a:r>
                  <a:rPr lang="en-US" sz="1600">
                    <a:latin typeface="Calibri" panose="020F0502020204030204" pitchFamily="34" charset="0"/>
                  </a:rPr>
                  <a:t>Number of Cases</a:t>
                </a:r>
              </a:p>
            </c:rich>
          </c:tx>
          <c:layout>
            <c:manualLayout>
              <c:xMode val="edge"/>
              <c:yMode val="edge"/>
              <c:x val="2.8146567821149115E-3"/>
              <c:y val="0.2859854736932127"/>
            </c:manualLayout>
          </c:layout>
          <c:overlay val="0"/>
          <c:spPr>
            <a:noFill/>
            <a:ln w="24636">
              <a:noFill/>
            </a:ln>
          </c:spPr>
        </c:title>
        <c:numFmt formatCode="#,##0" sourceLinked="0"/>
        <c:majorTickMark val="out"/>
        <c:minorTickMark val="none"/>
        <c:tickLblPos val="nextTo"/>
        <c:spPr>
          <a:ln w="12318">
            <a:solidFill>
              <a:schemeClr val="tx1"/>
            </a:solidFill>
            <a:prstDash val="solid"/>
          </a:ln>
        </c:spPr>
        <c:txPr>
          <a:bodyPr rot="0" vert="horz"/>
          <a:lstStyle/>
          <a:p>
            <a:pPr>
              <a:defRPr sz="1600" b="1" i="0" u="none" strike="noStrike" baseline="0">
                <a:solidFill>
                  <a:schemeClr val="tx1"/>
                </a:solidFill>
                <a:latin typeface="Calibri" panose="020F0502020204030204" pitchFamily="34" charset="0"/>
                <a:ea typeface="Arial"/>
                <a:cs typeface="Arial"/>
              </a:defRPr>
            </a:pPr>
            <a:endParaRPr lang="en-US"/>
          </a:p>
        </c:txPr>
        <c:crossAx val="198948352"/>
        <c:crosses val="autoZero"/>
        <c:crossBetween val="between"/>
        <c:majorUnit val="500"/>
        <c:minorUnit val="500"/>
      </c:valAx>
      <c:spPr>
        <a:solidFill>
          <a:schemeClr val="bg1"/>
        </a:solidFill>
        <a:ln w="24636">
          <a:noFill/>
        </a:ln>
      </c:spPr>
    </c:plotArea>
    <c:plotVisOnly val="1"/>
    <c:dispBlanksAs val="gap"/>
    <c:showDLblsOverMax val="0"/>
  </c:chart>
  <c:spPr>
    <a:solidFill>
      <a:schemeClr val="bg1"/>
    </a:solidFill>
    <a:ln>
      <a:noFill/>
    </a:ln>
  </c:spPr>
  <c:txPr>
    <a:bodyPr/>
    <a:lstStyle/>
    <a:p>
      <a:pPr>
        <a:defRPr sz="1722" b="1" i="0" u="none" strike="noStrike" baseline="0">
          <a:solidFill>
            <a:schemeClr val="tx1"/>
          </a:solidFill>
          <a:latin typeface="Times New Roman"/>
          <a:ea typeface="Times New Roman"/>
          <a:cs typeface="Times New Roman"/>
        </a:defRPr>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006220176327028"/>
          <c:y val="6.3063063063063057E-2"/>
          <c:w val="0.88743790471652362"/>
          <c:h val="0.81081081081081086"/>
        </c:manualLayout>
      </c:layout>
      <c:lineChart>
        <c:grouping val="standard"/>
        <c:varyColors val="0"/>
        <c:ser>
          <c:idx val="0"/>
          <c:order val="0"/>
          <c:tx>
            <c:strRef>
              <c:f>Sheet1!$B$1</c:f>
              <c:strCache>
                <c:ptCount val="1"/>
                <c:pt idx="0">
                  <c:v>Female Cases</c:v>
                </c:pt>
              </c:strCache>
            </c:strRef>
          </c:tx>
          <c:spPr>
            <a:ln w="50800">
              <a:solidFill>
                <a:srgbClr val="4F25A6"/>
              </a:solidFill>
              <a:prstDash val="solid"/>
            </a:ln>
          </c:spPr>
          <c:marker>
            <c:symbol val="none"/>
          </c:marker>
          <c:dLbls>
            <c:dLbl>
              <c:idx val="0"/>
              <c:delete val="1"/>
              <c:extLst>
                <c:ext xmlns:c15="http://schemas.microsoft.com/office/drawing/2012/chart" uri="{CE6537A1-D6FC-4f65-9D91-7224C49458BB}"/>
                <c:ext xmlns:c16="http://schemas.microsoft.com/office/drawing/2014/chart" uri="{C3380CC4-5D6E-409C-BE32-E72D297353CC}">
                  <c16:uniqueId val="{00000000-400C-40A5-9739-6250B37DECA2}"/>
                </c:ext>
              </c:extLst>
            </c:dLbl>
            <c:dLbl>
              <c:idx val="1"/>
              <c:delete val="1"/>
              <c:extLst>
                <c:ext xmlns:c15="http://schemas.microsoft.com/office/drawing/2012/chart" uri="{CE6537A1-D6FC-4f65-9D91-7224C49458BB}"/>
                <c:ext xmlns:c16="http://schemas.microsoft.com/office/drawing/2014/chart" uri="{C3380CC4-5D6E-409C-BE32-E72D297353CC}">
                  <c16:uniqueId val="{00000001-400C-40A5-9739-6250B37DECA2}"/>
                </c:ext>
              </c:extLst>
            </c:dLbl>
            <c:dLbl>
              <c:idx val="2"/>
              <c:delete val="1"/>
              <c:extLst>
                <c:ext xmlns:c15="http://schemas.microsoft.com/office/drawing/2012/chart" uri="{CE6537A1-D6FC-4f65-9D91-7224C49458BB}"/>
                <c:ext xmlns:c16="http://schemas.microsoft.com/office/drawing/2014/chart" uri="{C3380CC4-5D6E-409C-BE32-E72D297353CC}">
                  <c16:uniqueId val="{00000002-400C-40A5-9739-6250B37DECA2}"/>
                </c:ext>
              </c:extLst>
            </c:dLbl>
            <c:dLbl>
              <c:idx val="3"/>
              <c:delete val="1"/>
              <c:extLst>
                <c:ext xmlns:c15="http://schemas.microsoft.com/office/drawing/2012/chart" uri="{CE6537A1-D6FC-4f65-9D91-7224C49458BB}"/>
                <c:ext xmlns:c16="http://schemas.microsoft.com/office/drawing/2014/chart" uri="{C3380CC4-5D6E-409C-BE32-E72D297353CC}">
                  <c16:uniqueId val="{00000003-400C-40A5-9739-6250B37DECA2}"/>
                </c:ext>
              </c:extLst>
            </c:dLbl>
            <c:dLbl>
              <c:idx val="4"/>
              <c:delete val="1"/>
              <c:extLst>
                <c:ext xmlns:c15="http://schemas.microsoft.com/office/drawing/2012/chart" uri="{CE6537A1-D6FC-4f65-9D91-7224C49458BB}"/>
                <c:ext xmlns:c16="http://schemas.microsoft.com/office/drawing/2014/chart" uri="{C3380CC4-5D6E-409C-BE32-E72D297353CC}">
                  <c16:uniqueId val="{00000004-400C-40A5-9739-6250B37DECA2}"/>
                </c:ext>
              </c:extLst>
            </c:dLbl>
            <c:dLbl>
              <c:idx val="5"/>
              <c:delete val="1"/>
              <c:extLst>
                <c:ext xmlns:c15="http://schemas.microsoft.com/office/drawing/2012/chart" uri="{CE6537A1-D6FC-4f65-9D91-7224C49458BB}"/>
                <c:ext xmlns:c16="http://schemas.microsoft.com/office/drawing/2014/chart" uri="{C3380CC4-5D6E-409C-BE32-E72D297353CC}">
                  <c16:uniqueId val="{00000005-400C-40A5-9739-6250B37DECA2}"/>
                </c:ext>
              </c:extLst>
            </c:dLbl>
            <c:dLbl>
              <c:idx val="6"/>
              <c:delete val="1"/>
              <c:extLst>
                <c:ext xmlns:c15="http://schemas.microsoft.com/office/drawing/2012/chart" uri="{CE6537A1-D6FC-4f65-9D91-7224C49458BB}"/>
                <c:ext xmlns:c16="http://schemas.microsoft.com/office/drawing/2014/chart" uri="{C3380CC4-5D6E-409C-BE32-E72D297353CC}">
                  <c16:uniqueId val="{00000006-400C-40A5-9739-6250B37DECA2}"/>
                </c:ext>
              </c:extLst>
            </c:dLbl>
            <c:dLbl>
              <c:idx val="7"/>
              <c:delete val="1"/>
              <c:extLst>
                <c:ext xmlns:c15="http://schemas.microsoft.com/office/drawing/2012/chart" uri="{CE6537A1-D6FC-4f65-9D91-7224C49458BB}"/>
                <c:ext xmlns:c16="http://schemas.microsoft.com/office/drawing/2014/chart" uri="{C3380CC4-5D6E-409C-BE32-E72D297353CC}">
                  <c16:uniqueId val="{00000007-400C-40A5-9739-6250B37DECA2}"/>
                </c:ext>
              </c:extLst>
            </c:dLbl>
            <c:dLbl>
              <c:idx val="8"/>
              <c:delete val="1"/>
              <c:extLst>
                <c:ext xmlns:c15="http://schemas.microsoft.com/office/drawing/2012/chart" uri="{CE6537A1-D6FC-4f65-9D91-7224C49458BB}"/>
                <c:ext xmlns:c16="http://schemas.microsoft.com/office/drawing/2014/chart" uri="{C3380CC4-5D6E-409C-BE32-E72D297353CC}">
                  <c16:uniqueId val="{00000000-5E92-4825-9854-0D6C5C7C58CA}"/>
                </c:ext>
              </c:extLst>
            </c:dLbl>
            <c:dLbl>
              <c:idx val="9"/>
              <c:spPr>
                <a:noFill/>
                <a:ln w="24636">
                  <a:noFill/>
                </a:ln>
              </c:spPr>
              <c:txPr>
                <a:bodyPr/>
                <a:lstStyle/>
                <a:p>
                  <a:pPr algn="ctr" rtl="1">
                    <a:defRPr sz="1600" b="1" i="0" u="none" strike="noStrike" baseline="0">
                      <a:solidFill>
                        <a:srgbClr val="4F25A6"/>
                      </a:solidFill>
                      <a:latin typeface="Calibri" panose="020F0502020204030204" pitchFamily="34" charset="0"/>
                      <a:ea typeface="Times New Roman"/>
                      <a:cs typeface="Times New Roman"/>
                    </a:defRPr>
                  </a:pPr>
                  <a:endParaRPr lang="en-US"/>
                </a:p>
              </c:txPr>
              <c:dLblPos val="t"/>
              <c:showLegendKey val="0"/>
              <c:showVal val="0"/>
              <c:showCatName val="0"/>
              <c:showSerName val="1"/>
              <c:showPercent val="0"/>
              <c:showBubbleSize val="0"/>
              <c:extLst>
                <c:ext xmlns:c16="http://schemas.microsoft.com/office/drawing/2014/chart" uri="{C3380CC4-5D6E-409C-BE32-E72D297353CC}">
                  <c16:uniqueId val="{00000000-FA59-4EA1-B078-EC3064D432BD}"/>
                </c:ext>
              </c:extLst>
            </c:dLbl>
            <c:spPr>
              <a:noFill/>
              <a:ln w="24636">
                <a:noFill/>
              </a:ln>
            </c:spPr>
            <c:txPr>
              <a:bodyPr/>
              <a:lstStyle/>
              <a:p>
                <a:pPr algn="ctr" rtl="1">
                  <a:defRPr sz="1600" b="1" i="0" u="none" strike="noStrike" baseline="0">
                    <a:solidFill>
                      <a:srgbClr val="0000FF"/>
                    </a:solidFill>
                    <a:latin typeface="Calibri" panose="020F0502020204030204" pitchFamily="34" charset="0"/>
                    <a:ea typeface="Times New Roman"/>
                    <a:cs typeface="Times New Roman"/>
                  </a:defRPr>
                </a:pPr>
                <a:endParaRPr lang="en-US"/>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cat>
            <c:numRef>
              <c:f>Sheet1!$A$2:$A$11</c:f>
              <c:numCache>
                <c:formatCode>General</c:formatCode>
                <c:ptCount val="10"/>
                <c:pt idx="0">
                  <c:v>2010</c:v>
                </c:pt>
                <c:pt idx="1">
                  <c:v>2011</c:v>
                </c:pt>
                <c:pt idx="2">
                  <c:v>2012</c:v>
                </c:pt>
                <c:pt idx="3">
                  <c:v>2013</c:v>
                </c:pt>
                <c:pt idx="4">
                  <c:v>2014</c:v>
                </c:pt>
                <c:pt idx="5">
                  <c:v>2015</c:v>
                </c:pt>
                <c:pt idx="6">
                  <c:v>2016</c:v>
                </c:pt>
                <c:pt idx="7">
                  <c:v>2017</c:v>
                </c:pt>
                <c:pt idx="8">
                  <c:v>2018</c:v>
                </c:pt>
                <c:pt idx="9">
                  <c:v>2019</c:v>
                </c:pt>
              </c:numCache>
            </c:numRef>
          </c:cat>
          <c:val>
            <c:numRef>
              <c:f>Sheet1!$B$2:$B$11</c:f>
              <c:numCache>
                <c:formatCode>General</c:formatCode>
                <c:ptCount val="10"/>
                <c:pt idx="0">
                  <c:v>861</c:v>
                </c:pt>
                <c:pt idx="1">
                  <c:v>844</c:v>
                </c:pt>
                <c:pt idx="2">
                  <c:v>813</c:v>
                </c:pt>
                <c:pt idx="3">
                  <c:v>1209</c:v>
                </c:pt>
                <c:pt idx="4">
                  <c:v>1573</c:v>
                </c:pt>
                <c:pt idx="5">
                  <c:v>2208</c:v>
                </c:pt>
                <c:pt idx="6">
                  <c:v>2949</c:v>
                </c:pt>
                <c:pt idx="7">
                  <c:v>4064</c:v>
                </c:pt>
                <c:pt idx="8">
                  <c:v>5247</c:v>
                </c:pt>
                <c:pt idx="9">
                  <c:v>6948</c:v>
                </c:pt>
              </c:numCache>
            </c:numRef>
          </c:val>
          <c:smooth val="0"/>
          <c:extLst>
            <c:ext xmlns:c16="http://schemas.microsoft.com/office/drawing/2014/chart" uri="{C3380CC4-5D6E-409C-BE32-E72D297353CC}">
              <c16:uniqueId val="{00000008-400C-40A5-9739-6250B37DECA2}"/>
            </c:ext>
          </c:extLst>
        </c:ser>
        <c:ser>
          <c:idx val="5"/>
          <c:order val="1"/>
          <c:tx>
            <c:strRef>
              <c:f>Sheet1!$C$1</c:f>
              <c:strCache>
                <c:ptCount val="1"/>
                <c:pt idx="0">
                  <c:v>Congenital Cases</c:v>
                </c:pt>
              </c:strCache>
            </c:strRef>
          </c:tx>
          <c:spPr>
            <a:ln w="50800">
              <a:solidFill>
                <a:srgbClr val="9E4770"/>
              </a:solidFill>
              <a:prstDash val="solid"/>
            </a:ln>
          </c:spPr>
          <c:marker>
            <c:symbol val="none"/>
          </c:marker>
          <c:dLbls>
            <c:dLbl>
              <c:idx val="0"/>
              <c:delete val="1"/>
              <c:extLst>
                <c:ext xmlns:c15="http://schemas.microsoft.com/office/drawing/2012/chart" uri="{CE6537A1-D6FC-4f65-9D91-7224C49458BB}"/>
                <c:ext xmlns:c16="http://schemas.microsoft.com/office/drawing/2014/chart" uri="{C3380CC4-5D6E-409C-BE32-E72D297353CC}">
                  <c16:uniqueId val="{00000009-400C-40A5-9739-6250B37DECA2}"/>
                </c:ext>
              </c:extLst>
            </c:dLbl>
            <c:dLbl>
              <c:idx val="1"/>
              <c:delete val="1"/>
              <c:extLst>
                <c:ext xmlns:c15="http://schemas.microsoft.com/office/drawing/2012/chart" uri="{CE6537A1-D6FC-4f65-9D91-7224C49458BB}"/>
                <c:ext xmlns:c16="http://schemas.microsoft.com/office/drawing/2014/chart" uri="{C3380CC4-5D6E-409C-BE32-E72D297353CC}">
                  <c16:uniqueId val="{0000000A-400C-40A5-9739-6250B37DECA2}"/>
                </c:ext>
              </c:extLst>
            </c:dLbl>
            <c:dLbl>
              <c:idx val="2"/>
              <c:delete val="1"/>
              <c:extLst>
                <c:ext xmlns:c15="http://schemas.microsoft.com/office/drawing/2012/chart" uri="{CE6537A1-D6FC-4f65-9D91-7224C49458BB}"/>
                <c:ext xmlns:c16="http://schemas.microsoft.com/office/drawing/2014/chart" uri="{C3380CC4-5D6E-409C-BE32-E72D297353CC}">
                  <c16:uniqueId val="{0000000B-400C-40A5-9739-6250B37DECA2}"/>
                </c:ext>
              </c:extLst>
            </c:dLbl>
            <c:dLbl>
              <c:idx val="3"/>
              <c:delete val="1"/>
              <c:extLst>
                <c:ext xmlns:c15="http://schemas.microsoft.com/office/drawing/2012/chart" uri="{CE6537A1-D6FC-4f65-9D91-7224C49458BB}"/>
                <c:ext xmlns:c16="http://schemas.microsoft.com/office/drawing/2014/chart" uri="{C3380CC4-5D6E-409C-BE32-E72D297353CC}">
                  <c16:uniqueId val="{0000000C-400C-40A5-9739-6250B37DECA2}"/>
                </c:ext>
              </c:extLst>
            </c:dLbl>
            <c:dLbl>
              <c:idx val="4"/>
              <c:delete val="1"/>
              <c:extLst>
                <c:ext xmlns:c15="http://schemas.microsoft.com/office/drawing/2012/chart" uri="{CE6537A1-D6FC-4f65-9D91-7224C49458BB}"/>
                <c:ext xmlns:c16="http://schemas.microsoft.com/office/drawing/2014/chart" uri="{C3380CC4-5D6E-409C-BE32-E72D297353CC}">
                  <c16:uniqueId val="{0000000D-400C-40A5-9739-6250B37DECA2}"/>
                </c:ext>
              </c:extLst>
            </c:dLbl>
            <c:dLbl>
              <c:idx val="5"/>
              <c:delete val="1"/>
              <c:extLst>
                <c:ext xmlns:c15="http://schemas.microsoft.com/office/drawing/2012/chart" uri="{CE6537A1-D6FC-4f65-9D91-7224C49458BB}"/>
                <c:ext xmlns:c16="http://schemas.microsoft.com/office/drawing/2014/chart" uri="{C3380CC4-5D6E-409C-BE32-E72D297353CC}">
                  <c16:uniqueId val="{0000000E-400C-40A5-9739-6250B37DECA2}"/>
                </c:ext>
              </c:extLst>
            </c:dLbl>
            <c:dLbl>
              <c:idx val="6"/>
              <c:delete val="1"/>
              <c:extLst>
                <c:ext xmlns:c15="http://schemas.microsoft.com/office/drawing/2012/chart" uri="{CE6537A1-D6FC-4f65-9D91-7224C49458BB}"/>
                <c:ext xmlns:c16="http://schemas.microsoft.com/office/drawing/2014/chart" uri="{C3380CC4-5D6E-409C-BE32-E72D297353CC}">
                  <c16:uniqueId val="{0000000F-400C-40A5-9739-6250B37DECA2}"/>
                </c:ext>
              </c:extLst>
            </c:dLbl>
            <c:dLbl>
              <c:idx val="7"/>
              <c:delete val="1"/>
              <c:extLst>
                <c:ext xmlns:c15="http://schemas.microsoft.com/office/drawing/2012/chart" uri="{CE6537A1-D6FC-4f65-9D91-7224C49458BB}"/>
                <c:ext xmlns:c16="http://schemas.microsoft.com/office/drawing/2014/chart" uri="{C3380CC4-5D6E-409C-BE32-E72D297353CC}">
                  <c16:uniqueId val="{00000010-400C-40A5-9739-6250B37DECA2}"/>
                </c:ext>
              </c:extLst>
            </c:dLbl>
            <c:dLbl>
              <c:idx val="8"/>
              <c:delete val="1"/>
              <c:extLst>
                <c:ext xmlns:c15="http://schemas.microsoft.com/office/drawing/2012/chart" uri="{CE6537A1-D6FC-4f65-9D91-7224C49458BB}"/>
                <c:ext xmlns:c16="http://schemas.microsoft.com/office/drawing/2014/chart" uri="{C3380CC4-5D6E-409C-BE32-E72D297353CC}">
                  <c16:uniqueId val="{00000000-BE44-4030-A47A-F73094D390CA}"/>
                </c:ext>
              </c:extLst>
            </c:dLbl>
            <c:dLbl>
              <c:idx val="9"/>
              <c:dLblPos val="t"/>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1-5E92-4825-9854-0D6C5C7C58CA}"/>
                </c:ext>
              </c:extLst>
            </c:dLbl>
            <c:spPr>
              <a:noFill/>
              <a:ln w="24636">
                <a:noFill/>
              </a:ln>
            </c:spPr>
            <c:txPr>
              <a:bodyPr/>
              <a:lstStyle/>
              <a:p>
                <a:pPr algn="ctr" rtl="1">
                  <a:defRPr sz="1600" b="1" i="0" u="none" strike="noStrike" baseline="0">
                    <a:solidFill>
                      <a:srgbClr val="9E4770"/>
                    </a:solidFill>
                    <a:latin typeface="Calibri" panose="020F0502020204030204" pitchFamily="34" charset="0"/>
                    <a:ea typeface="Times New Roman"/>
                    <a:cs typeface="Times New Roman"/>
                  </a:defRPr>
                </a:pPr>
                <a:endParaRPr lang="en-US"/>
              </a:p>
            </c:txPr>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cat>
            <c:numRef>
              <c:f>Sheet1!$A$2:$A$11</c:f>
              <c:numCache>
                <c:formatCode>General</c:formatCode>
                <c:ptCount val="10"/>
                <c:pt idx="0">
                  <c:v>2010</c:v>
                </c:pt>
                <c:pt idx="1">
                  <c:v>2011</c:v>
                </c:pt>
                <c:pt idx="2">
                  <c:v>2012</c:v>
                </c:pt>
                <c:pt idx="3">
                  <c:v>2013</c:v>
                </c:pt>
                <c:pt idx="4">
                  <c:v>2014</c:v>
                </c:pt>
                <c:pt idx="5">
                  <c:v>2015</c:v>
                </c:pt>
                <c:pt idx="6">
                  <c:v>2016</c:v>
                </c:pt>
                <c:pt idx="7">
                  <c:v>2017</c:v>
                </c:pt>
                <c:pt idx="8">
                  <c:v>2018</c:v>
                </c:pt>
                <c:pt idx="9">
                  <c:v>2019</c:v>
                </c:pt>
              </c:numCache>
            </c:numRef>
          </c:cat>
          <c:val>
            <c:numRef>
              <c:f>Sheet1!$C$2:$C$11</c:f>
              <c:numCache>
                <c:formatCode>General</c:formatCode>
                <c:ptCount val="10"/>
                <c:pt idx="0">
                  <c:v>47</c:v>
                </c:pt>
                <c:pt idx="1">
                  <c:v>46</c:v>
                </c:pt>
                <c:pt idx="2">
                  <c:v>33</c:v>
                </c:pt>
                <c:pt idx="3">
                  <c:v>58</c:v>
                </c:pt>
                <c:pt idx="4">
                  <c:v>104</c:v>
                </c:pt>
                <c:pt idx="5">
                  <c:v>148</c:v>
                </c:pt>
                <c:pt idx="6">
                  <c:v>214</c:v>
                </c:pt>
                <c:pt idx="7">
                  <c:v>288</c:v>
                </c:pt>
                <c:pt idx="8">
                  <c:v>328</c:v>
                </c:pt>
                <c:pt idx="9">
                  <c:v>446</c:v>
                </c:pt>
              </c:numCache>
            </c:numRef>
          </c:val>
          <c:smooth val="0"/>
          <c:extLst>
            <c:ext xmlns:c16="http://schemas.microsoft.com/office/drawing/2014/chart" uri="{C3380CC4-5D6E-409C-BE32-E72D297353CC}">
              <c16:uniqueId val="{00000011-400C-40A5-9739-6250B37DECA2}"/>
            </c:ext>
          </c:extLst>
        </c:ser>
        <c:dLbls>
          <c:showLegendKey val="0"/>
          <c:showVal val="1"/>
          <c:showCatName val="0"/>
          <c:showSerName val="0"/>
          <c:showPercent val="0"/>
          <c:showBubbleSize val="0"/>
        </c:dLbls>
        <c:smooth val="0"/>
        <c:axId val="198948352"/>
        <c:axId val="198813568"/>
      </c:lineChart>
      <c:catAx>
        <c:axId val="198948352"/>
        <c:scaling>
          <c:orientation val="minMax"/>
        </c:scaling>
        <c:delete val="0"/>
        <c:axPos val="b"/>
        <c:title>
          <c:tx>
            <c:rich>
              <a:bodyPr/>
              <a:lstStyle/>
              <a:p>
                <a:pPr>
                  <a:defRPr sz="1400" b="1" i="0" u="none" strike="noStrike" baseline="0">
                    <a:solidFill>
                      <a:schemeClr val="tx1"/>
                    </a:solidFill>
                    <a:latin typeface="Calibri" panose="020F0502020204030204" pitchFamily="34" charset="0"/>
                    <a:ea typeface="Arial"/>
                    <a:cs typeface="Arial"/>
                  </a:defRPr>
                </a:pPr>
                <a:r>
                  <a:rPr lang="en-US" sz="1400">
                    <a:latin typeface="Calibri" panose="020F0502020204030204" pitchFamily="34" charset="0"/>
                  </a:rPr>
                  <a:t>Year</a:t>
                </a:r>
              </a:p>
            </c:rich>
          </c:tx>
          <c:layout>
            <c:manualLayout>
              <c:xMode val="edge"/>
              <c:yMode val="edge"/>
              <c:x val="0.52500000000000002"/>
              <c:y val="0.93468468468468469"/>
            </c:manualLayout>
          </c:layout>
          <c:overlay val="0"/>
          <c:spPr>
            <a:noFill/>
            <a:ln w="24636">
              <a:noFill/>
            </a:ln>
          </c:spPr>
        </c:title>
        <c:numFmt formatCode="General" sourceLinked="1"/>
        <c:majorTickMark val="out"/>
        <c:minorTickMark val="none"/>
        <c:tickLblPos val="nextTo"/>
        <c:spPr>
          <a:ln w="12318">
            <a:solidFill>
              <a:schemeClr val="tx1"/>
            </a:solidFill>
            <a:prstDash val="solid"/>
          </a:ln>
        </c:spPr>
        <c:txPr>
          <a:bodyPr rot="0" vert="horz"/>
          <a:lstStyle/>
          <a:p>
            <a:pPr>
              <a:defRPr sz="1400" b="1" i="0" u="none" strike="noStrike" baseline="0">
                <a:solidFill>
                  <a:schemeClr val="tx1"/>
                </a:solidFill>
                <a:latin typeface="Calibri" panose="020F0502020204030204" pitchFamily="34" charset="0"/>
                <a:ea typeface="Arial"/>
                <a:cs typeface="Arial"/>
              </a:defRPr>
            </a:pPr>
            <a:endParaRPr lang="en-US"/>
          </a:p>
        </c:txPr>
        <c:crossAx val="198813568"/>
        <c:crosses val="autoZero"/>
        <c:auto val="1"/>
        <c:lblAlgn val="ctr"/>
        <c:lblOffset val="0"/>
        <c:tickLblSkip val="1"/>
        <c:tickMarkSkip val="1"/>
        <c:noMultiLvlLbl val="0"/>
      </c:catAx>
      <c:valAx>
        <c:axId val="198813568"/>
        <c:scaling>
          <c:orientation val="minMax"/>
          <c:max val="8000"/>
          <c:min val="0"/>
        </c:scaling>
        <c:delete val="0"/>
        <c:axPos val="l"/>
        <c:majorGridlines>
          <c:spPr>
            <a:ln w="9525">
              <a:solidFill>
                <a:schemeClr val="bg1">
                  <a:lumMod val="85000"/>
                </a:schemeClr>
              </a:solidFill>
              <a:prstDash val="sysDash"/>
            </a:ln>
          </c:spPr>
        </c:majorGridlines>
        <c:title>
          <c:tx>
            <c:rich>
              <a:bodyPr/>
              <a:lstStyle/>
              <a:p>
                <a:pPr>
                  <a:defRPr sz="1600" b="1" i="0" u="none" strike="noStrike" baseline="0">
                    <a:solidFill>
                      <a:schemeClr val="tx1"/>
                    </a:solidFill>
                    <a:latin typeface="Calibri" panose="020F0502020204030204" pitchFamily="34" charset="0"/>
                    <a:ea typeface="Arial"/>
                    <a:cs typeface="Arial"/>
                  </a:defRPr>
                </a:pPr>
                <a:r>
                  <a:rPr lang="en-US" sz="1600">
                    <a:latin typeface="Calibri" panose="020F0502020204030204" pitchFamily="34" charset="0"/>
                  </a:rPr>
                  <a:t>Number of Cases</a:t>
                </a:r>
              </a:p>
            </c:rich>
          </c:tx>
          <c:layout>
            <c:manualLayout>
              <c:xMode val="edge"/>
              <c:yMode val="edge"/>
              <c:x val="2.8146567821149115E-3"/>
              <c:y val="0.2859854736932127"/>
            </c:manualLayout>
          </c:layout>
          <c:overlay val="0"/>
          <c:spPr>
            <a:noFill/>
            <a:ln w="24636">
              <a:noFill/>
            </a:ln>
          </c:spPr>
        </c:title>
        <c:numFmt formatCode="#,##0" sourceLinked="0"/>
        <c:majorTickMark val="out"/>
        <c:minorTickMark val="none"/>
        <c:tickLblPos val="nextTo"/>
        <c:spPr>
          <a:ln w="12318">
            <a:solidFill>
              <a:schemeClr val="tx1"/>
            </a:solidFill>
            <a:prstDash val="solid"/>
          </a:ln>
        </c:spPr>
        <c:txPr>
          <a:bodyPr rot="0" vert="horz"/>
          <a:lstStyle/>
          <a:p>
            <a:pPr>
              <a:defRPr sz="1600" b="1" i="0" u="none" strike="noStrike" baseline="0">
                <a:solidFill>
                  <a:schemeClr val="tx1"/>
                </a:solidFill>
                <a:latin typeface="Calibri" panose="020F0502020204030204" pitchFamily="34" charset="0"/>
                <a:ea typeface="Arial"/>
                <a:cs typeface="Arial"/>
              </a:defRPr>
            </a:pPr>
            <a:endParaRPr lang="en-US"/>
          </a:p>
        </c:txPr>
        <c:crossAx val="198948352"/>
        <c:crosses val="autoZero"/>
        <c:crossBetween val="between"/>
        <c:majorUnit val="2000"/>
        <c:minorUnit val="2000"/>
      </c:valAx>
      <c:spPr>
        <a:solidFill>
          <a:schemeClr val="bg1"/>
        </a:solidFill>
        <a:ln w="24636">
          <a:noFill/>
        </a:ln>
      </c:spPr>
    </c:plotArea>
    <c:plotVisOnly val="1"/>
    <c:dispBlanksAs val="gap"/>
    <c:showDLblsOverMax val="0"/>
  </c:chart>
  <c:spPr>
    <a:solidFill>
      <a:schemeClr val="bg1"/>
    </a:solidFill>
    <a:ln>
      <a:noFill/>
    </a:ln>
  </c:spPr>
  <c:txPr>
    <a:bodyPr/>
    <a:lstStyle/>
    <a:p>
      <a:pPr>
        <a:defRPr sz="1722" b="1" i="0" u="none" strike="noStrike" baseline="0">
          <a:solidFill>
            <a:schemeClr val="tx1"/>
          </a:solidFill>
          <a:latin typeface="Times New Roman"/>
          <a:ea typeface="Times New Roman"/>
          <a:cs typeface="Times New Roman"/>
        </a:defRPr>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059601724296458"/>
          <c:y val="6.0538116591928252E-2"/>
          <c:w val="0.85862056458967695"/>
          <c:h val="0.7152466367713004"/>
        </c:manualLayout>
      </c:layout>
      <c:lineChart>
        <c:grouping val="standard"/>
        <c:varyColors val="0"/>
        <c:ser>
          <c:idx val="1"/>
          <c:order val="1"/>
          <c:tx>
            <c:strRef>
              <c:f>Sheet1!$C$1</c:f>
              <c:strCache>
                <c:ptCount val="1"/>
                <c:pt idx="0">
                  <c:v>A/PI</c:v>
                </c:pt>
              </c:strCache>
            </c:strRef>
          </c:tx>
          <c:spPr>
            <a:ln w="50800">
              <a:solidFill>
                <a:srgbClr val="4F544F"/>
              </a:solidFill>
              <a:prstDash val="solid"/>
            </a:ln>
          </c:spPr>
          <c:marker>
            <c:symbol val="diamond"/>
            <c:size val="8"/>
            <c:spPr>
              <a:solidFill>
                <a:srgbClr val="4F544F"/>
              </a:solidFill>
              <a:ln>
                <a:solidFill>
                  <a:srgbClr val="4F544F"/>
                </a:solidFill>
                <a:prstDash val="solid"/>
              </a:ln>
            </c:spPr>
          </c:marker>
          <c:cat>
            <c:numRef>
              <c:f>Sheet1!$A$2:$A$11</c:f>
              <c:numCache>
                <c:formatCode>General</c:formatCode>
                <c:ptCount val="10"/>
                <c:pt idx="0">
                  <c:v>2010</c:v>
                </c:pt>
                <c:pt idx="1">
                  <c:v>2011</c:v>
                </c:pt>
                <c:pt idx="2">
                  <c:v>2012</c:v>
                </c:pt>
                <c:pt idx="3">
                  <c:v>2013</c:v>
                </c:pt>
                <c:pt idx="4">
                  <c:v>2014</c:v>
                </c:pt>
                <c:pt idx="5">
                  <c:v>2015</c:v>
                </c:pt>
                <c:pt idx="6">
                  <c:v>2016</c:v>
                </c:pt>
                <c:pt idx="7">
                  <c:v>2017</c:v>
                </c:pt>
                <c:pt idx="8">
                  <c:v>2018</c:v>
                </c:pt>
                <c:pt idx="9">
                  <c:v>2019</c:v>
                </c:pt>
              </c:numCache>
            </c:numRef>
          </c:cat>
          <c:val>
            <c:numRef>
              <c:f>Sheet1!$C$2:$C$11</c:f>
              <c:numCache>
                <c:formatCode>0.0</c:formatCode>
                <c:ptCount val="10"/>
                <c:pt idx="0">
                  <c:v>4.8</c:v>
                </c:pt>
                <c:pt idx="1">
                  <c:v>10.9</c:v>
                </c:pt>
                <c:pt idx="2">
                  <c:v>2.8</c:v>
                </c:pt>
                <c:pt idx="3">
                  <c:v>5.7</c:v>
                </c:pt>
                <c:pt idx="4">
                  <c:v>15.6</c:v>
                </c:pt>
                <c:pt idx="5">
                  <c:v>8.1999999999999993</c:v>
                </c:pt>
                <c:pt idx="6">
                  <c:v>21.2</c:v>
                </c:pt>
                <c:pt idx="7">
                  <c:v>6.8</c:v>
                </c:pt>
                <c:pt idx="8" formatCode="General">
                  <c:v>17.100000000000001</c:v>
                </c:pt>
                <c:pt idx="9" formatCode="General">
                  <c:v>18.899999999999999</c:v>
                </c:pt>
              </c:numCache>
            </c:numRef>
          </c:val>
          <c:smooth val="0"/>
          <c:extLst>
            <c:ext xmlns:c16="http://schemas.microsoft.com/office/drawing/2014/chart" uri="{C3380CC4-5D6E-409C-BE32-E72D297353CC}">
              <c16:uniqueId val="{00000001-AC84-47BE-866C-87FCE468F515}"/>
            </c:ext>
          </c:extLst>
        </c:ser>
        <c:ser>
          <c:idx val="5"/>
          <c:order val="2"/>
          <c:tx>
            <c:strRef>
              <c:f>Sheet1!$D$1</c:f>
              <c:strCache>
                <c:ptCount val="1"/>
                <c:pt idx="0">
                  <c:v>Black</c:v>
                </c:pt>
              </c:strCache>
            </c:strRef>
          </c:tx>
          <c:spPr>
            <a:ln w="50800">
              <a:solidFill>
                <a:srgbClr val="7C0B5B"/>
              </a:solidFill>
              <a:prstDash val="solid"/>
            </a:ln>
          </c:spPr>
          <c:marker>
            <c:symbol val="square"/>
            <c:size val="8"/>
            <c:spPr>
              <a:noFill/>
              <a:ln>
                <a:solidFill>
                  <a:srgbClr val="7C0B5B"/>
                </a:solidFill>
                <a:prstDash val="solid"/>
              </a:ln>
            </c:spPr>
          </c:marker>
          <c:cat>
            <c:numRef>
              <c:f>Sheet1!$A$2:$A$11</c:f>
              <c:numCache>
                <c:formatCode>General</c:formatCode>
                <c:ptCount val="10"/>
                <c:pt idx="0">
                  <c:v>2010</c:v>
                </c:pt>
                <c:pt idx="1">
                  <c:v>2011</c:v>
                </c:pt>
                <c:pt idx="2">
                  <c:v>2012</c:v>
                </c:pt>
                <c:pt idx="3">
                  <c:v>2013</c:v>
                </c:pt>
                <c:pt idx="4">
                  <c:v>2014</c:v>
                </c:pt>
                <c:pt idx="5">
                  <c:v>2015</c:v>
                </c:pt>
                <c:pt idx="6">
                  <c:v>2016</c:v>
                </c:pt>
                <c:pt idx="7">
                  <c:v>2017</c:v>
                </c:pt>
                <c:pt idx="8">
                  <c:v>2018</c:v>
                </c:pt>
                <c:pt idx="9">
                  <c:v>2019</c:v>
                </c:pt>
              </c:numCache>
            </c:numRef>
          </c:cat>
          <c:val>
            <c:numRef>
              <c:f>Sheet1!$D$2:$D$11</c:f>
              <c:numCache>
                <c:formatCode>0.0</c:formatCode>
                <c:ptCount val="10"/>
                <c:pt idx="0">
                  <c:v>36.1</c:v>
                </c:pt>
                <c:pt idx="1">
                  <c:v>44.3</c:v>
                </c:pt>
                <c:pt idx="2">
                  <c:v>26.4</c:v>
                </c:pt>
                <c:pt idx="3">
                  <c:v>38.700000000000003</c:v>
                </c:pt>
                <c:pt idx="4">
                  <c:v>47.6</c:v>
                </c:pt>
                <c:pt idx="5">
                  <c:v>91.7</c:v>
                </c:pt>
                <c:pt idx="6">
                  <c:v>159.9</c:v>
                </c:pt>
                <c:pt idx="7">
                  <c:v>219.3</c:v>
                </c:pt>
                <c:pt idx="8" formatCode="General">
                  <c:v>301.39999999999998</c:v>
                </c:pt>
                <c:pt idx="9" formatCode="General">
                  <c:v>289.39999999999998</c:v>
                </c:pt>
              </c:numCache>
            </c:numRef>
          </c:val>
          <c:smooth val="0"/>
          <c:extLst>
            <c:ext xmlns:c16="http://schemas.microsoft.com/office/drawing/2014/chart" uri="{C3380CC4-5D6E-409C-BE32-E72D297353CC}">
              <c16:uniqueId val="{00000002-AC84-47BE-866C-87FCE468F515}"/>
            </c:ext>
          </c:extLst>
        </c:ser>
        <c:ser>
          <c:idx val="2"/>
          <c:order val="3"/>
          <c:tx>
            <c:strRef>
              <c:f>Sheet1!$E$1</c:f>
              <c:strCache>
                <c:ptCount val="1"/>
                <c:pt idx="0">
                  <c:v>Hispanic</c:v>
                </c:pt>
              </c:strCache>
            </c:strRef>
          </c:tx>
          <c:spPr>
            <a:ln w="50800">
              <a:solidFill>
                <a:srgbClr val="078807"/>
              </a:solidFill>
              <a:prstDash val="solid"/>
            </a:ln>
          </c:spPr>
          <c:marker>
            <c:symbol val="triangle"/>
            <c:size val="8"/>
            <c:spPr>
              <a:noFill/>
              <a:ln>
                <a:solidFill>
                  <a:srgbClr val="078807"/>
                </a:solidFill>
                <a:prstDash val="solid"/>
              </a:ln>
            </c:spPr>
          </c:marker>
          <c:cat>
            <c:numRef>
              <c:f>Sheet1!$A$2:$A$11</c:f>
              <c:numCache>
                <c:formatCode>General</c:formatCode>
                <c:ptCount val="10"/>
                <c:pt idx="0">
                  <c:v>2010</c:v>
                </c:pt>
                <c:pt idx="1">
                  <c:v>2011</c:v>
                </c:pt>
                <c:pt idx="2">
                  <c:v>2012</c:v>
                </c:pt>
                <c:pt idx="3">
                  <c:v>2013</c:v>
                </c:pt>
                <c:pt idx="4">
                  <c:v>2014</c:v>
                </c:pt>
                <c:pt idx="5">
                  <c:v>2015</c:v>
                </c:pt>
                <c:pt idx="6">
                  <c:v>2016</c:v>
                </c:pt>
                <c:pt idx="7">
                  <c:v>2017</c:v>
                </c:pt>
                <c:pt idx="8">
                  <c:v>2018</c:v>
                </c:pt>
                <c:pt idx="9">
                  <c:v>2019</c:v>
                </c:pt>
              </c:numCache>
            </c:numRef>
          </c:cat>
          <c:val>
            <c:numRef>
              <c:f>Sheet1!$E$2:$E$11</c:f>
              <c:numCache>
                <c:formatCode>0.0</c:formatCode>
                <c:ptCount val="10"/>
                <c:pt idx="0">
                  <c:v>9.3000000000000007</c:v>
                </c:pt>
                <c:pt idx="1">
                  <c:v>7.6</c:v>
                </c:pt>
                <c:pt idx="2">
                  <c:v>7.4</c:v>
                </c:pt>
                <c:pt idx="3">
                  <c:v>12.2</c:v>
                </c:pt>
                <c:pt idx="4">
                  <c:v>24</c:v>
                </c:pt>
                <c:pt idx="5">
                  <c:v>35</c:v>
                </c:pt>
                <c:pt idx="6">
                  <c:v>43.7</c:v>
                </c:pt>
                <c:pt idx="7">
                  <c:v>66.900000000000006</c:v>
                </c:pt>
                <c:pt idx="8" formatCode="General">
                  <c:v>73.099999999999994</c:v>
                </c:pt>
                <c:pt idx="9" formatCode="General">
                  <c:v>107.6</c:v>
                </c:pt>
              </c:numCache>
            </c:numRef>
          </c:val>
          <c:smooth val="0"/>
          <c:extLst>
            <c:ext xmlns:c16="http://schemas.microsoft.com/office/drawing/2014/chart" uri="{C3380CC4-5D6E-409C-BE32-E72D297353CC}">
              <c16:uniqueId val="{00000003-AC84-47BE-866C-87FCE468F515}"/>
            </c:ext>
          </c:extLst>
        </c:ser>
        <c:ser>
          <c:idx val="3"/>
          <c:order val="4"/>
          <c:tx>
            <c:strRef>
              <c:f>Sheet1!$F$1</c:f>
              <c:strCache>
                <c:ptCount val="1"/>
                <c:pt idx="0">
                  <c:v>White</c:v>
                </c:pt>
              </c:strCache>
            </c:strRef>
          </c:tx>
          <c:spPr>
            <a:ln w="50800">
              <a:solidFill>
                <a:srgbClr val="AA222F"/>
              </a:solidFill>
              <a:prstDash val="solid"/>
            </a:ln>
          </c:spPr>
          <c:marker>
            <c:symbol val="circle"/>
            <c:size val="8"/>
            <c:spPr>
              <a:solidFill>
                <a:srgbClr val="AA222F"/>
              </a:solidFill>
              <a:ln>
                <a:solidFill>
                  <a:srgbClr val="AA222F"/>
                </a:solidFill>
                <a:prstDash val="solid"/>
              </a:ln>
            </c:spPr>
          </c:marker>
          <c:cat>
            <c:numRef>
              <c:f>Sheet1!$A$2:$A$11</c:f>
              <c:numCache>
                <c:formatCode>General</c:formatCode>
                <c:ptCount val="10"/>
                <c:pt idx="0">
                  <c:v>2010</c:v>
                </c:pt>
                <c:pt idx="1">
                  <c:v>2011</c:v>
                </c:pt>
                <c:pt idx="2">
                  <c:v>2012</c:v>
                </c:pt>
                <c:pt idx="3">
                  <c:v>2013</c:v>
                </c:pt>
                <c:pt idx="4">
                  <c:v>2014</c:v>
                </c:pt>
                <c:pt idx="5">
                  <c:v>2015</c:v>
                </c:pt>
                <c:pt idx="6">
                  <c:v>2016</c:v>
                </c:pt>
                <c:pt idx="7">
                  <c:v>2017</c:v>
                </c:pt>
                <c:pt idx="8">
                  <c:v>2018</c:v>
                </c:pt>
                <c:pt idx="9">
                  <c:v>2019</c:v>
                </c:pt>
              </c:numCache>
            </c:numRef>
          </c:cat>
          <c:val>
            <c:numRef>
              <c:f>Sheet1!$F$2:$F$11</c:f>
              <c:numCache>
                <c:formatCode>0.0</c:formatCode>
                <c:ptCount val="10"/>
                <c:pt idx="0">
                  <c:v>7.1</c:v>
                </c:pt>
                <c:pt idx="1">
                  <c:v>5</c:v>
                </c:pt>
                <c:pt idx="2">
                  <c:v>4.4000000000000004</c:v>
                </c:pt>
                <c:pt idx="3">
                  <c:v>5.0999999999999996</c:v>
                </c:pt>
                <c:pt idx="4">
                  <c:v>15.9</c:v>
                </c:pt>
                <c:pt idx="5">
                  <c:v>24.3</c:v>
                </c:pt>
                <c:pt idx="6">
                  <c:v>40.9</c:v>
                </c:pt>
                <c:pt idx="7">
                  <c:v>63.7</c:v>
                </c:pt>
                <c:pt idx="8" formatCode="General">
                  <c:v>70.400000000000006</c:v>
                </c:pt>
                <c:pt idx="9" formatCode="General">
                  <c:v>107.3</c:v>
                </c:pt>
              </c:numCache>
            </c:numRef>
          </c:val>
          <c:smooth val="0"/>
          <c:extLst>
            <c:ext xmlns:c16="http://schemas.microsoft.com/office/drawing/2014/chart" uri="{C3380CC4-5D6E-409C-BE32-E72D297353CC}">
              <c16:uniqueId val="{00000004-AC84-47BE-866C-87FCE468F515}"/>
            </c:ext>
          </c:extLst>
        </c:ser>
        <c:dLbls>
          <c:showLegendKey val="0"/>
          <c:showVal val="0"/>
          <c:showCatName val="0"/>
          <c:showSerName val="0"/>
          <c:showPercent val="0"/>
          <c:showBubbleSize val="0"/>
        </c:dLbls>
        <c:marker val="1"/>
        <c:smooth val="0"/>
        <c:axId val="135946240"/>
        <c:axId val="135948544"/>
        <c:extLst>
          <c:ext xmlns:c15="http://schemas.microsoft.com/office/drawing/2012/chart" uri="{02D57815-91ED-43cb-92C2-25804820EDAC}">
            <c15:filteredLineSeries>
              <c15:ser>
                <c:idx val="0"/>
                <c:order val="0"/>
                <c:tx>
                  <c:strRef>
                    <c:extLst>
                      <c:ext uri="{02D57815-91ED-43cb-92C2-25804820EDAC}">
                        <c15:formulaRef>
                          <c15:sqref>Sheet1!$B$1</c15:sqref>
                        </c15:formulaRef>
                      </c:ext>
                    </c:extLst>
                    <c:strCache>
                      <c:ptCount val="1"/>
                      <c:pt idx="0">
                        <c:v>AI/AN</c:v>
                      </c:pt>
                    </c:strCache>
                  </c:strRef>
                </c:tx>
                <c:spPr>
                  <a:ln w="50800">
                    <a:solidFill>
                      <a:srgbClr val="2746A5"/>
                    </a:solidFill>
                    <a:prstDash val="solid"/>
                  </a:ln>
                </c:spPr>
                <c:marker>
                  <c:symbol val="circle"/>
                  <c:size val="8"/>
                  <c:spPr>
                    <a:noFill/>
                    <a:ln>
                      <a:solidFill>
                        <a:srgbClr val="2746A5"/>
                      </a:solidFill>
                      <a:prstDash val="solid"/>
                    </a:ln>
                  </c:spPr>
                </c:marker>
                <c:cat>
                  <c:numRef>
                    <c:extLst>
                      <c:ext uri="{02D57815-91ED-43cb-92C2-25804820EDAC}">
                        <c15:formulaRef>
                          <c15:sqref>Sheet1!$A$2:$A$11</c15:sqref>
                        </c15:formulaRef>
                      </c:ext>
                    </c:extLst>
                    <c:numCache>
                      <c:formatCode>General</c:formatCode>
                      <c:ptCount val="10"/>
                      <c:pt idx="0">
                        <c:v>2010</c:v>
                      </c:pt>
                      <c:pt idx="1">
                        <c:v>2011</c:v>
                      </c:pt>
                      <c:pt idx="2">
                        <c:v>2012</c:v>
                      </c:pt>
                      <c:pt idx="3">
                        <c:v>2013</c:v>
                      </c:pt>
                      <c:pt idx="4">
                        <c:v>2014</c:v>
                      </c:pt>
                      <c:pt idx="5">
                        <c:v>2015</c:v>
                      </c:pt>
                      <c:pt idx="6">
                        <c:v>2016</c:v>
                      </c:pt>
                      <c:pt idx="7">
                        <c:v>2017</c:v>
                      </c:pt>
                      <c:pt idx="8">
                        <c:v>2018</c:v>
                      </c:pt>
                      <c:pt idx="9">
                        <c:v>2019</c:v>
                      </c:pt>
                    </c:numCache>
                  </c:numRef>
                </c:cat>
                <c:val>
                  <c:numRef>
                    <c:extLst>
                      <c:ext uri="{02D57815-91ED-43cb-92C2-25804820EDAC}">
                        <c15:formulaRef>
                          <c15:sqref>Sheet1!$B$2:$B$11</c15:sqref>
                        </c15:formulaRef>
                      </c:ext>
                    </c:extLst>
                    <c:numCache>
                      <c:formatCode>0.0</c:formatCode>
                      <c:ptCount val="10"/>
                      <c:pt idx="0">
                        <c:v>0</c:v>
                      </c:pt>
                      <c:pt idx="1">
                        <c:v>0</c:v>
                      </c:pt>
                      <c:pt idx="2">
                        <c:v>0</c:v>
                      </c:pt>
                      <c:pt idx="3">
                        <c:v>223</c:v>
                      </c:pt>
                      <c:pt idx="4">
                        <c:v>0</c:v>
                      </c:pt>
                      <c:pt idx="5">
                        <c:v>60.3</c:v>
                      </c:pt>
                      <c:pt idx="6">
                        <c:v>0</c:v>
                      </c:pt>
                      <c:pt idx="7">
                        <c:v>0</c:v>
                      </c:pt>
                      <c:pt idx="8" formatCode="General">
                        <c:v>200.9</c:v>
                      </c:pt>
                      <c:pt idx="9" formatCode="General">
                        <c:v>340.1</c:v>
                      </c:pt>
                    </c:numCache>
                  </c:numRef>
                </c:val>
                <c:smooth val="0"/>
                <c:extLst>
                  <c:ext xmlns:c16="http://schemas.microsoft.com/office/drawing/2014/chart" uri="{C3380CC4-5D6E-409C-BE32-E72D297353CC}">
                    <c16:uniqueId val="{00000000-AC84-47BE-866C-87FCE468F515}"/>
                  </c:ext>
                </c:extLst>
              </c15:ser>
            </c15:filteredLineSeries>
          </c:ext>
        </c:extLst>
      </c:lineChart>
      <c:catAx>
        <c:axId val="135946240"/>
        <c:scaling>
          <c:orientation val="minMax"/>
        </c:scaling>
        <c:delete val="0"/>
        <c:axPos val="b"/>
        <c:title>
          <c:tx>
            <c:rich>
              <a:bodyPr/>
              <a:lstStyle/>
              <a:p>
                <a:pPr>
                  <a:defRPr sz="1400" b="1" i="0" u="none" strike="noStrike" baseline="0">
                    <a:solidFill>
                      <a:schemeClr val="tx1"/>
                    </a:solidFill>
                    <a:latin typeface="Calibri" panose="020F0502020204030204" pitchFamily="34" charset="0"/>
                    <a:ea typeface="Arial"/>
                    <a:cs typeface="Arial"/>
                  </a:defRPr>
                </a:pPr>
                <a:r>
                  <a:rPr lang="en-US" sz="1400" dirty="0">
                    <a:latin typeface="Calibri" panose="020F0502020204030204" pitchFamily="34" charset="0"/>
                  </a:rPr>
                  <a:t>Year</a:t>
                </a:r>
              </a:p>
            </c:rich>
          </c:tx>
          <c:layout>
            <c:manualLayout>
              <c:xMode val="edge"/>
              <c:yMode val="edge"/>
              <c:x val="0.52548543689320393"/>
              <c:y val="0.84977578475336324"/>
            </c:manualLayout>
          </c:layout>
          <c:overlay val="0"/>
          <c:spPr>
            <a:noFill/>
            <a:ln w="26958">
              <a:noFill/>
            </a:ln>
          </c:spPr>
        </c:title>
        <c:numFmt formatCode="General" sourceLinked="1"/>
        <c:majorTickMark val="out"/>
        <c:minorTickMark val="none"/>
        <c:tickLblPos val="nextTo"/>
        <c:spPr>
          <a:ln w="13479">
            <a:solidFill>
              <a:schemeClr val="tx1"/>
            </a:solidFill>
            <a:prstDash val="solid"/>
          </a:ln>
        </c:spPr>
        <c:txPr>
          <a:bodyPr rot="0" vert="horz"/>
          <a:lstStyle/>
          <a:p>
            <a:pPr>
              <a:defRPr sz="1400" b="1" i="0" u="none" strike="noStrike" baseline="0">
                <a:solidFill>
                  <a:schemeClr val="tx1"/>
                </a:solidFill>
                <a:latin typeface="Calibri" panose="020F0502020204030204" pitchFamily="34" charset="0"/>
                <a:ea typeface="Arial"/>
                <a:cs typeface="Arial"/>
              </a:defRPr>
            </a:pPr>
            <a:endParaRPr lang="en-US"/>
          </a:p>
        </c:txPr>
        <c:crossAx val="135948544"/>
        <c:crosses val="autoZero"/>
        <c:auto val="1"/>
        <c:lblAlgn val="ctr"/>
        <c:lblOffset val="30"/>
        <c:tickLblSkip val="1"/>
        <c:tickMarkSkip val="1"/>
        <c:noMultiLvlLbl val="0"/>
      </c:catAx>
      <c:valAx>
        <c:axId val="135948544"/>
        <c:scaling>
          <c:orientation val="minMax"/>
          <c:max val="400"/>
          <c:min val="0"/>
        </c:scaling>
        <c:delete val="0"/>
        <c:axPos val="l"/>
        <c:majorGridlines>
          <c:spPr>
            <a:ln w="9525">
              <a:solidFill>
                <a:schemeClr val="bg1">
                  <a:lumMod val="85000"/>
                </a:schemeClr>
              </a:solidFill>
              <a:prstDash val="sysDash"/>
            </a:ln>
          </c:spPr>
        </c:majorGridlines>
        <c:title>
          <c:tx>
            <c:rich>
              <a:bodyPr/>
              <a:lstStyle/>
              <a:p>
                <a:pPr>
                  <a:defRPr sz="1600" b="1" i="0" u="none" strike="noStrike" baseline="0">
                    <a:solidFill>
                      <a:schemeClr val="tx1"/>
                    </a:solidFill>
                    <a:latin typeface="Calibri" panose="020F0502020204030204" pitchFamily="34" charset="0"/>
                    <a:ea typeface="Arial"/>
                    <a:cs typeface="Arial"/>
                  </a:defRPr>
                </a:pPr>
                <a:r>
                  <a:rPr lang="en-US" sz="1600" dirty="0">
                    <a:latin typeface="Calibri" panose="020F0502020204030204" pitchFamily="34" charset="0"/>
                  </a:rPr>
                  <a:t>Rate per 100,000 live births</a:t>
                </a:r>
              </a:p>
            </c:rich>
          </c:tx>
          <c:layout>
            <c:manualLayout>
              <c:xMode val="edge"/>
              <c:yMode val="edge"/>
              <c:x val="3.1506866036651704E-2"/>
              <c:y val="0.15913597357483839"/>
            </c:manualLayout>
          </c:layout>
          <c:overlay val="0"/>
          <c:spPr>
            <a:noFill/>
            <a:ln w="26958">
              <a:noFill/>
            </a:ln>
          </c:spPr>
        </c:title>
        <c:numFmt formatCode="#,##0" sourceLinked="0"/>
        <c:majorTickMark val="out"/>
        <c:minorTickMark val="none"/>
        <c:tickLblPos val="nextTo"/>
        <c:spPr>
          <a:ln w="13479">
            <a:solidFill>
              <a:schemeClr val="tx1"/>
            </a:solidFill>
            <a:prstDash val="solid"/>
          </a:ln>
        </c:spPr>
        <c:txPr>
          <a:bodyPr rot="0" vert="horz"/>
          <a:lstStyle/>
          <a:p>
            <a:pPr>
              <a:defRPr sz="1600" b="1" i="0" u="none" strike="noStrike" baseline="0">
                <a:solidFill>
                  <a:schemeClr val="tx1"/>
                </a:solidFill>
                <a:latin typeface="Calibri" panose="020F0502020204030204" pitchFamily="34" charset="0"/>
                <a:ea typeface="Arial"/>
                <a:cs typeface="Arial"/>
              </a:defRPr>
            </a:pPr>
            <a:endParaRPr lang="en-US"/>
          </a:p>
        </c:txPr>
        <c:crossAx val="135946240"/>
        <c:crosses val="autoZero"/>
        <c:crossBetween val="midCat"/>
        <c:majorUnit val="100"/>
        <c:minorUnit val="100"/>
      </c:valAx>
      <c:spPr>
        <a:solidFill>
          <a:schemeClr val="bg1"/>
        </a:solidFill>
        <a:ln w="26958">
          <a:noFill/>
        </a:ln>
      </c:spPr>
    </c:plotArea>
    <c:legend>
      <c:legendPos val="b"/>
      <c:layout>
        <c:manualLayout>
          <c:xMode val="edge"/>
          <c:yMode val="edge"/>
          <c:x val="0.24085191483108698"/>
          <c:y val="0.91301718975268942"/>
          <c:w val="0.57402912621359226"/>
          <c:h val="6.726457399103139E-2"/>
        </c:manualLayout>
      </c:layout>
      <c:overlay val="0"/>
      <c:spPr>
        <a:noFill/>
        <a:ln w="13479">
          <a:solidFill>
            <a:schemeClr val="tx1"/>
          </a:solidFill>
          <a:prstDash val="solid"/>
        </a:ln>
      </c:spPr>
      <c:txPr>
        <a:bodyPr/>
        <a:lstStyle/>
        <a:p>
          <a:pPr>
            <a:defRPr sz="1600" b="1" i="0" u="none" strike="noStrike" baseline="0">
              <a:solidFill>
                <a:schemeClr val="tx1"/>
              </a:solidFill>
              <a:latin typeface="Calibri" panose="020F0502020204030204" pitchFamily="34" charset="0"/>
              <a:ea typeface="Arial"/>
              <a:cs typeface="Arial"/>
            </a:defRPr>
          </a:pPr>
          <a:endParaRPr lang="en-US"/>
        </a:p>
      </c:txPr>
    </c:legend>
    <c:plotVisOnly val="1"/>
    <c:dispBlanksAs val="gap"/>
    <c:showDLblsOverMax val="0"/>
  </c:chart>
  <c:spPr>
    <a:solidFill>
      <a:schemeClr val="bg1"/>
    </a:solidFill>
    <a:ln>
      <a:noFill/>
    </a:ln>
  </c:spPr>
  <c:txPr>
    <a:bodyPr/>
    <a:lstStyle/>
    <a:p>
      <a:pPr>
        <a:defRPr sz="1963" b="1" i="0" u="none" strike="noStrike" baseline="0">
          <a:solidFill>
            <a:schemeClr val="tx1"/>
          </a:solidFill>
          <a:latin typeface="Times New Roman"/>
          <a:ea typeface="Times New Roman"/>
          <a:cs typeface="Times New Roman"/>
        </a:defRPr>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rgbClr val="9E4770"/>
                </a:solidFill>
                <a:latin typeface="Calibri" panose="020F0502020204030204" pitchFamily="34" charset="0"/>
                <a:ea typeface="+mn-ea"/>
                <a:cs typeface="Calibri" panose="020F0502020204030204" pitchFamily="34" charset="0"/>
              </a:defRPr>
            </a:pPr>
            <a:r>
              <a:rPr lang="en-US" sz="1600" b="1" dirty="0">
                <a:solidFill>
                  <a:srgbClr val="9E4770"/>
                </a:solidFill>
                <a:latin typeface="Calibri" panose="020F0502020204030204" pitchFamily="34" charset="0"/>
                <a:cs typeface="Calibri" panose="020F0502020204030204" pitchFamily="34" charset="0"/>
              </a:rPr>
              <a:t>Congenital Syphilis Case Counts</a:t>
            </a:r>
          </a:p>
        </c:rich>
      </c:tx>
      <c:overlay val="0"/>
      <c:spPr>
        <a:noFill/>
        <a:ln>
          <a:noFill/>
        </a:ln>
        <a:effectLst/>
      </c:spPr>
      <c:txPr>
        <a:bodyPr rot="0" spcFirstLastPara="1" vertOverflow="ellipsis" vert="horz" wrap="square" anchor="ctr" anchorCtr="1"/>
        <a:lstStyle/>
        <a:p>
          <a:pPr>
            <a:defRPr sz="1600" b="1" i="0" u="none" strike="noStrike" kern="1200" spc="0" baseline="0">
              <a:solidFill>
                <a:srgbClr val="9E4770"/>
              </a:solidFill>
              <a:latin typeface="Calibri" panose="020F0502020204030204" pitchFamily="34" charset="0"/>
              <a:ea typeface="+mn-ea"/>
              <a:cs typeface="Calibri" panose="020F0502020204030204" pitchFamily="34" charset="0"/>
            </a:defRPr>
          </a:pPr>
          <a:endParaRPr lang="en-US"/>
        </a:p>
      </c:txPr>
    </c:title>
    <c:autoTitleDeleted val="0"/>
    <c:plotArea>
      <c:layout/>
      <c:barChart>
        <c:barDir val="col"/>
        <c:grouping val="clustered"/>
        <c:varyColors val="0"/>
        <c:ser>
          <c:idx val="0"/>
          <c:order val="0"/>
          <c:tx>
            <c:strRef>
              <c:f>Sheet1!$A$1</c:f>
              <c:strCache>
                <c:ptCount val="1"/>
                <c:pt idx="0">
                  <c:v>Year</c:v>
                </c:pt>
              </c:strCache>
            </c:strRef>
          </c:tx>
          <c:spPr>
            <a:solidFill>
              <a:srgbClr val="C189A0"/>
            </a:solidFill>
            <a:ln>
              <a:solidFill>
                <a:srgbClr val="C189A0"/>
              </a:solidFill>
            </a:ln>
            <a:effectLst/>
          </c:spPr>
          <c:invertIfNegative val="0"/>
          <c:cat>
            <c:strRef>
              <c:f>Sheet1!$B$1:$G$1</c:f>
              <c:strCache>
                <c:ptCount val="4"/>
                <c:pt idx="0">
                  <c:v>Asian/Pacific Islander</c:v>
                </c:pt>
                <c:pt idx="1">
                  <c:v>Black</c:v>
                </c:pt>
                <c:pt idx="2">
                  <c:v>Hispanic</c:v>
                </c:pt>
                <c:pt idx="3">
                  <c:v>White</c:v>
                </c:pt>
              </c:strCache>
            </c:strRef>
          </c:cat>
          <c:val>
            <c:numRef>
              <c:f>Sheet1!$B$2:$G$2</c:f>
              <c:numCache>
                <c:formatCode>General</c:formatCode>
                <c:ptCount val="4"/>
                <c:pt idx="0">
                  <c:v>13</c:v>
                </c:pt>
                <c:pt idx="1">
                  <c:v>64</c:v>
                </c:pt>
                <c:pt idx="2">
                  <c:v>219</c:v>
                </c:pt>
                <c:pt idx="3">
                  <c:v>129</c:v>
                </c:pt>
              </c:numCache>
            </c:numRef>
          </c:val>
          <c:extLst>
            <c:ext xmlns:c16="http://schemas.microsoft.com/office/drawing/2014/chart" uri="{C3380CC4-5D6E-409C-BE32-E72D297353CC}">
              <c16:uniqueId val="{00000000-6C49-469A-93AA-3D232F5F629C}"/>
            </c:ext>
          </c:extLst>
        </c:ser>
        <c:dLbls>
          <c:showLegendKey val="0"/>
          <c:showVal val="0"/>
          <c:showCatName val="0"/>
          <c:showSerName val="0"/>
          <c:showPercent val="0"/>
          <c:showBubbleSize val="0"/>
        </c:dLbls>
        <c:gapWidth val="50"/>
        <c:axId val="689171856"/>
        <c:axId val="738786208"/>
      </c:barChart>
      <c:catAx>
        <c:axId val="689171856"/>
        <c:scaling>
          <c:orientation val="minMax"/>
        </c:scaling>
        <c:delete val="0"/>
        <c:axPos val="b"/>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crossAx val="738786208"/>
        <c:crosses val="autoZero"/>
        <c:auto val="1"/>
        <c:lblAlgn val="ctr"/>
        <c:lblOffset val="100"/>
        <c:noMultiLvlLbl val="0"/>
      </c:catAx>
      <c:valAx>
        <c:axId val="738786208"/>
        <c:scaling>
          <c:orientation val="minMax"/>
          <c:max val="250"/>
        </c:scaling>
        <c:delete val="0"/>
        <c:axPos val="l"/>
        <c:majorGridlines>
          <c:spPr>
            <a:ln w="9525" cap="flat" cmpd="sng" algn="ctr">
              <a:solidFill>
                <a:schemeClr val="bg1">
                  <a:lumMod val="75000"/>
                </a:schemeClr>
              </a:solidFill>
              <a:prstDash val="sysDot"/>
              <a:round/>
            </a:ln>
            <a:effectLst/>
          </c:spPr>
        </c:majorGridlines>
        <c:title>
          <c:tx>
            <c:rich>
              <a:bodyPr rot="-5400000" spcFirstLastPara="1" vertOverflow="ellipsis" vert="horz" wrap="square" anchor="ctr" anchorCtr="1"/>
              <a:lstStyle/>
              <a:p>
                <a:pPr>
                  <a:defRPr sz="1400" b="1"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r>
                  <a:rPr lang="en-US" sz="1400" b="1" dirty="0">
                    <a:latin typeface="Calibri" panose="020F0502020204030204" pitchFamily="34" charset="0"/>
                    <a:cs typeface="Calibri" panose="020F0502020204030204" pitchFamily="34" charset="0"/>
                  </a:rPr>
                  <a:t>Number of Cases</a:t>
                </a:r>
              </a:p>
            </c:rich>
          </c:tx>
          <c:overlay val="0"/>
          <c:spPr>
            <a:noFill/>
            <a:ln>
              <a:noFill/>
            </a:ln>
            <a:effectLst/>
          </c:spPr>
          <c:txPr>
            <a:bodyPr rot="-5400000" spcFirstLastPara="1" vertOverflow="ellipsis" vert="horz" wrap="square" anchor="ctr" anchorCtr="1"/>
            <a:lstStyle/>
            <a:p>
              <a:pPr>
                <a:defRPr sz="1400" b="1"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title>
        <c:numFmt formatCode="General" sourceLinked="1"/>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crossAx val="689171856"/>
        <c:crosses val="autoZero"/>
        <c:crossBetween val="between"/>
        <c:majorUnit val="50"/>
        <c:minorUnit val="5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0" baseline="0">
                <a:solidFill>
                  <a:srgbClr val="9E4770"/>
                </a:solidFill>
                <a:latin typeface="Calibri" panose="020F0502020204030204" pitchFamily="34" charset="0"/>
                <a:ea typeface="+mn-ea"/>
                <a:cs typeface="Calibri" panose="020F0502020204030204" pitchFamily="34" charset="0"/>
              </a:defRPr>
            </a:pPr>
            <a:r>
              <a:rPr lang="en-US" sz="1600" b="1" dirty="0">
                <a:solidFill>
                  <a:srgbClr val="9E4770"/>
                </a:solidFill>
                <a:latin typeface="Calibri" panose="020F0502020204030204" pitchFamily="34" charset="0"/>
                <a:cs typeface="Calibri" panose="020F0502020204030204" pitchFamily="34" charset="0"/>
              </a:rPr>
              <a:t>Congenital Syphilis</a:t>
            </a:r>
            <a:r>
              <a:rPr lang="en-US" sz="1600" b="1" baseline="0" dirty="0">
                <a:solidFill>
                  <a:srgbClr val="9E4770"/>
                </a:solidFill>
                <a:latin typeface="Calibri" panose="020F0502020204030204" pitchFamily="34" charset="0"/>
                <a:cs typeface="Calibri" panose="020F0502020204030204" pitchFamily="34" charset="0"/>
              </a:rPr>
              <a:t> Rates</a:t>
            </a:r>
            <a:endParaRPr lang="en-US" sz="1600" b="1" dirty="0">
              <a:solidFill>
                <a:srgbClr val="9E4770"/>
              </a:solidFill>
              <a:latin typeface="Calibri" panose="020F0502020204030204" pitchFamily="34" charset="0"/>
              <a:cs typeface="Calibri" panose="020F0502020204030204" pitchFamily="34" charset="0"/>
            </a:endParaRPr>
          </a:p>
        </c:rich>
      </c:tx>
      <c:overlay val="0"/>
      <c:spPr>
        <a:noFill/>
        <a:ln>
          <a:noFill/>
        </a:ln>
        <a:effectLst/>
      </c:spPr>
      <c:txPr>
        <a:bodyPr rot="0" spcFirstLastPara="1" vertOverflow="ellipsis" vert="horz" wrap="square" anchor="ctr" anchorCtr="1"/>
        <a:lstStyle/>
        <a:p>
          <a:pPr>
            <a:defRPr sz="1600" b="1" i="0" u="none" strike="noStrike" kern="1200" spc="0" baseline="0">
              <a:solidFill>
                <a:srgbClr val="9E4770"/>
              </a:solidFill>
              <a:latin typeface="Calibri" panose="020F0502020204030204" pitchFamily="34" charset="0"/>
              <a:ea typeface="+mn-ea"/>
              <a:cs typeface="Calibri" panose="020F0502020204030204" pitchFamily="34" charset="0"/>
            </a:defRPr>
          </a:pPr>
          <a:endParaRPr lang="en-US"/>
        </a:p>
      </c:txPr>
    </c:title>
    <c:autoTitleDeleted val="0"/>
    <c:plotArea>
      <c:layout>
        <c:manualLayout>
          <c:layoutTarget val="inner"/>
          <c:xMode val="edge"/>
          <c:yMode val="edge"/>
          <c:x val="0.13638151649269573"/>
          <c:y val="0.11391152502910361"/>
          <c:w val="0.82395251744408915"/>
          <c:h val="0.77192061853405669"/>
        </c:manualLayout>
      </c:layout>
      <c:barChart>
        <c:barDir val="col"/>
        <c:grouping val="clustered"/>
        <c:varyColors val="0"/>
        <c:ser>
          <c:idx val="0"/>
          <c:order val="0"/>
          <c:tx>
            <c:strRef>
              <c:f>Sheet1!$A$2</c:f>
              <c:strCache>
                <c:ptCount val="1"/>
                <c:pt idx="0">
                  <c:v>2019</c:v>
                </c:pt>
              </c:strCache>
            </c:strRef>
          </c:tx>
          <c:spPr>
            <a:solidFill>
              <a:srgbClr val="C189A0"/>
            </a:solidFill>
            <a:ln>
              <a:solidFill>
                <a:srgbClr val="C189A0"/>
              </a:solidFill>
            </a:ln>
            <a:effectLst/>
          </c:spPr>
          <c:invertIfNegative val="0"/>
          <c:cat>
            <c:strRef>
              <c:f>Sheet1!$B$1:$F$1</c:f>
              <c:strCache>
                <c:ptCount val="4"/>
                <c:pt idx="0">
                  <c:v>Asian/Pacific Islander</c:v>
                </c:pt>
                <c:pt idx="1">
                  <c:v>Black</c:v>
                </c:pt>
                <c:pt idx="2">
                  <c:v>Hispanic</c:v>
                </c:pt>
                <c:pt idx="3">
                  <c:v>White</c:v>
                </c:pt>
              </c:strCache>
            </c:strRef>
          </c:cat>
          <c:val>
            <c:numRef>
              <c:f>Sheet1!$B$2:$F$2</c:f>
              <c:numCache>
                <c:formatCode>General</c:formatCode>
                <c:ptCount val="4"/>
                <c:pt idx="0">
                  <c:v>18.899999999999999</c:v>
                </c:pt>
                <c:pt idx="1">
                  <c:v>289.39999999999998</c:v>
                </c:pt>
                <c:pt idx="2">
                  <c:v>107.6</c:v>
                </c:pt>
                <c:pt idx="3">
                  <c:v>107.3</c:v>
                </c:pt>
              </c:numCache>
            </c:numRef>
          </c:val>
          <c:extLst>
            <c:ext xmlns:c16="http://schemas.microsoft.com/office/drawing/2014/chart" uri="{C3380CC4-5D6E-409C-BE32-E72D297353CC}">
              <c16:uniqueId val="{00000000-366B-42B5-938D-1576EBB0FA90}"/>
            </c:ext>
          </c:extLst>
        </c:ser>
        <c:dLbls>
          <c:showLegendKey val="0"/>
          <c:showVal val="0"/>
          <c:showCatName val="0"/>
          <c:showSerName val="0"/>
          <c:showPercent val="0"/>
          <c:showBubbleSize val="0"/>
        </c:dLbls>
        <c:gapWidth val="50"/>
        <c:axId val="518657616"/>
        <c:axId val="738787456"/>
      </c:barChart>
      <c:catAx>
        <c:axId val="518657616"/>
        <c:scaling>
          <c:orientation val="minMax"/>
        </c:scaling>
        <c:delete val="0"/>
        <c:axPos val="b"/>
        <c:numFmt formatCode="General" sourceLinked="1"/>
        <c:majorTickMark val="out"/>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crossAx val="738787456"/>
        <c:crosses val="autoZero"/>
        <c:auto val="1"/>
        <c:lblAlgn val="ctr"/>
        <c:lblOffset val="100"/>
        <c:noMultiLvlLbl val="0"/>
      </c:catAx>
      <c:valAx>
        <c:axId val="738787456"/>
        <c:scaling>
          <c:orientation val="minMax"/>
          <c:max val="300"/>
        </c:scaling>
        <c:delete val="0"/>
        <c:axPos val="l"/>
        <c:majorGridlines>
          <c:spPr>
            <a:ln w="9525" cap="flat" cmpd="sng" algn="ctr">
              <a:solidFill>
                <a:schemeClr val="bg1">
                  <a:lumMod val="75000"/>
                </a:schemeClr>
              </a:solidFill>
              <a:prstDash val="sysDot"/>
              <a:round/>
            </a:ln>
            <a:effectLst/>
          </c:spPr>
        </c:majorGridlines>
        <c:title>
          <c:tx>
            <c:rich>
              <a:bodyPr rot="-5400000" spcFirstLastPara="1" vertOverflow="ellipsis" vert="horz" wrap="square" anchor="ctr" anchorCtr="1"/>
              <a:lstStyle/>
              <a:p>
                <a:pPr>
                  <a:defRPr sz="1400" b="1"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r>
                  <a:rPr lang="en-US" sz="1400" b="1" dirty="0">
                    <a:latin typeface="Calibri" panose="020F0502020204030204" pitchFamily="34" charset="0"/>
                    <a:cs typeface="Calibri" panose="020F0502020204030204" pitchFamily="34" charset="0"/>
                  </a:rPr>
                  <a:t>Rate</a:t>
                </a:r>
                <a:r>
                  <a:rPr lang="en-US" sz="1400" b="1" baseline="0" dirty="0">
                    <a:latin typeface="Calibri" panose="020F0502020204030204" pitchFamily="34" charset="0"/>
                    <a:cs typeface="Calibri" panose="020F0502020204030204" pitchFamily="34" charset="0"/>
                  </a:rPr>
                  <a:t> per 100,000 live births</a:t>
                </a:r>
                <a:endParaRPr lang="en-US" sz="1400" b="1" dirty="0">
                  <a:latin typeface="Calibri" panose="020F0502020204030204" pitchFamily="34" charset="0"/>
                  <a:cs typeface="Calibri" panose="020F0502020204030204" pitchFamily="34" charset="0"/>
                </a:endParaRPr>
              </a:p>
            </c:rich>
          </c:tx>
          <c:overlay val="0"/>
          <c:spPr>
            <a:noFill/>
            <a:ln>
              <a:noFill/>
            </a:ln>
            <a:effectLst/>
          </c:spPr>
          <c:txPr>
            <a:bodyPr rot="-5400000" spcFirstLastPara="1" vertOverflow="ellipsis" vert="horz" wrap="square" anchor="ctr" anchorCtr="1"/>
            <a:lstStyle/>
            <a:p>
              <a:pPr>
                <a:defRPr sz="1400" b="1"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title>
        <c:numFmt formatCode="#,##0" sourceLinked="0"/>
        <c:majorTickMark val="out"/>
        <c:minorTickMark val="none"/>
        <c:tickLblPos val="nextTo"/>
        <c:spPr>
          <a:noFill/>
          <a:ln>
            <a:solidFill>
              <a:schemeClr val="tx1"/>
            </a:solidFill>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crossAx val="51865761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7840923491128634E-2"/>
          <c:y val="6.1224489795918366E-2"/>
          <c:w val="0.86853517262504176"/>
          <c:h val="0.77551020408163263"/>
        </c:manualLayout>
      </c:layout>
      <c:lineChart>
        <c:grouping val="standard"/>
        <c:varyColors val="0"/>
        <c:ser>
          <c:idx val="0"/>
          <c:order val="0"/>
          <c:tx>
            <c:strRef>
              <c:f>Sheet1!$B$1</c:f>
              <c:strCache>
                <c:ptCount val="1"/>
                <c:pt idx="0">
                  <c:v>California</c:v>
                </c:pt>
              </c:strCache>
            </c:strRef>
          </c:tx>
          <c:spPr>
            <a:ln w="50800">
              <a:solidFill>
                <a:srgbClr val="9E4770"/>
              </a:solidFill>
              <a:prstDash val="solid"/>
            </a:ln>
          </c:spPr>
          <c:marker>
            <c:symbol val="none"/>
          </c:marker>
          <c:cat>
            <c:numRef>
              <c:f>Sheet1!$A$2:$A$58</c:f>
              <c:numCache>
                <c:formatCode>General</c:formatCode>
                <c:ptCount val="57"/>
                <c:pt idx="2">
                  <c:v>1965</c:v>
                </c:pt>
                <c:pt idx="7">
                  <c:v>1970</c:v>
                </c:pt>
                <c:pt idx="12">
                  <c:v>1975</c:v>
                </c:pt>
                <c:pt idx="17">
                  <c:v>1980</c:v>
                </c:pt>
                <c:pt idx="22">
                  <c:v>1985</c:v>
                </c:pt>
                <c:pt idx="27">
                  <c:v>1990</c:v>
                </c:pt>
                <c:pt idx="32">
                  <c:v>1995</c:v>
                </c:pt>
                <c:pt idx="37">
                  <c:v>2000</c:v>
                </c:pt>
                <c:pt idx="42">
                  <c:v>2005</c:v>
                </c:pt>
                <c:pt idx="47">
                  <c:v>2010</c:v>
                </c:pt>
                <c:pt idx="56">
                  <c:v>2019</c:v>
                </c:pt>
              </c:numCache>
            </c:numRef>
          </c:cat>
          <c:val>
            <c:numRef>
              <c:f>Sheet1!$B$2:$B$58</c:f>
              <c:numCache>
                <c:formatCode>General</c:formatCode>
                <c:ptCount val="57"/>
                <c:pt idx="0">
                  <c:v>121.4</c:v>
                </c:pt>
                <c:pt idx="1">
                  <c:v>112.4</c:v>
                </c:pt>
                <c:pt idx="2">
                  <c:v>98.9</c:v>
                </c:pt>
                <c:pt idx="3">
                  <c:v>97.7</c:v>
                </c:pt>
                <c:pt idx="4">
                  <c:v>90.9</c:v>
                </c:pt>
                <c:pt idx="5">
                  <c:v>89.6</c:v>
                </c:pt>
                <c:pt idx="6">
                  <c:v>68</c:v>
                </c:pt>
                <c:pt idx="7">
                  <c:v>60.9</c:v>
                </c:pt>
                <c:pt idx="8">
                  <c:v>77.3</c:v>
                </c:pt>
                <c:pt idx="9">
                  <c:v>63.3</c:v>
                </c:pt>
                <c:pt idx="10">
                  <c:v>59.8</c:v>
                </c:pt>
                <c:pt idx="11">
                  <c:v>44.3</c:v>
                </c:pt>
                <c:pt idx="12">
                  <c:v>16.7</c:v>
                </c:pt>
                <c:pt idx="13">
                  <c:v>7.8</c:v>
                </c:pt>
                <c:pt idx="14">
                  <c:v>6.6</c:v>
                </c:pt>
                <c:pt idx="15">
                  <c:v>10.1</c:v>
                </c:pt>
                <c:pt idx="16">
                  <c:v>10.5</c:v>
                </c:pt>
                <c:pt idx="17">
                  <c:v>6</c:v>
                </c:pt>
                <c:pt idx="18">
                  <c:v>4.5</c:v>
                </c:pt>
                <c:pt idx="19">
                  <c:v>6.3</c:v>
                </c:pt>
                <c:pt idx="20">
                  <c:v>4.4000000000000004</c:v>
                </c:pt>
                <c:pt idx="21">
                  <c:v>5.6</c:v>
                </c:pt>
                <c:pt idx="22">
                  <c:v>7.4</c:v>
                </c:pt>
                <c:pt idx="23">
                  <c:v>11.8</c:v>
                </c:pt>
                <c:pt idx="24">
                  <c:v>14.3</c:v>
                </c:pt>
                <c:pt idx="25">
                  <c:v>22</c:v>
                </c:pt>
                <c:pt idx="26">
                  <c:v>17.899999999999999</c:v>
                </c:pt>
                <c:pt idx="27" formatCode="0.0">
                  <c:v>113.6</c:v>
                </c:pt>
                <c:pt idx="28" formatCode="0.0">
                  <c:v>106.9</c:v>
                </c:pt>
                <c:pt idx="29" formatCode="0.0">
                  <c:v>86.9</c:v>
                </c:pt>
                <c:pt idx="30" formatCode="0.0">
                  <c:v>77.5</c:v>
                </c:pt>
                <c:pt idx="31" formatCode="0.0">
                  <c:v>75.5</c:v>
                </c:pt>
                <c:pt idx="32" formatCode="0.0">
                  <c:v>63.5</c:v>
                </c:pt>
                <c:pt idx="33" formatCode="0.0">
                  <c:v>35.5</c:v>
                </c:pt>
                <c:pt idx="34" formatCode="0.0">
                  <c:v>34</c:v>
                </c:pt>
                <c:pt idx="35" formatCode="0.0">
                  <c:v>23</c:v>
                </c:pt>
                <c:pt idx="36" formatCode="0.0">
                  <c:v>17.2</c:v>
                </c:pt>
                <c:pt idx="37" formatCode="0.0">
                  <c:v>15.4</c:v>
                </c:pt>
                <c:pt idx="38" formatCode="0.0">
                  <c:v>12.3</c:v>
                </c:pt>
                <c:pt idx="39" formatCode="0.0">
                  <c:v>10.8</c:v>
                </c:pt>
                <c:pt idx="40" formatCode="0.0">
                  <c:v>11.8</c:v>
                </c:pt>
                <c:pt idx="41" formatCode="0.0">
                  <c:v>11.9</c:v>
                </c:pt>
                <c:pt idx="42" formatCode="0.0">
                  <c:v>13.1</c:v>
                </c:pt>
                <c:pt idx="43" formatCode="0.0">
                  <c:v>12.5</c:v>
                </c:pt>
                <c:pt idx="44" formatCode="0.0">
                  <c:v>15</c:v>
                </c:pt>
                <c:pt idx="45" formatCode="0.0">
                  <c:v>12.1</c:v>
                </c:pt>
                <c:pt idx="46" formatCode="0.0">
                  <c:v>11.6</c:v>
                </c:pt>
                <c:pt idx="47" formatCode="0.0">
                  <c:v>9.1999999999999993</c:v>
                </c:pt>
                <c:pt idx="48" formatCode="0.0">
                  <c:v>9.1999999999999993</c:v>
                </c:pt>
                <c:pt idx="49" formatCode="0.0">
                  <c:v>6.6</c:v>
                </c:pt>
                <c:pt idx="50" formatCode="0.0">
                  <c:v>11.7</c:v>
                </c:pt>
                <c:pt idx="51" formatCode="0.0">
                  <c:v>20.7</c:v>
                </c:pt>
                <c:pt idx="52" formatCode="0.0">
                  <c:v>30.1</c:v>
                </c:pt>
                <c:pt idx="53" formatCode="0.0">
                  <c:v>43.8</c:v>
                </c:pt>
                <c:pt idx="54" formatCode="0.0">
                  <c:v>61</c:v>
                </c:pt>
                <c:pt idx="55">
                  <c:v>72.2</c:v>
                </c:pt>
                <c:pt idx="56">
                  <c:v>99.9</c:v>
                </c:pt>
              </c:numCache>
            </c:numRef>
          </c:val>
          <c:smooth val="0"/>
          <c:extLst>
            <c:ext xmlns:c16="http://schemas.microsoft.com/office/drawing/2014/chart" uri="{C3380CC4-5D6E-409C-BE32-E72D297353CC}">
              <c16:uniqueId val="{00000000-BD3C-4E03-ABC4-D02EC2670C1B}"/>
            </c:ext>
          </c:extLst>
        </c:ser>
        <c:ser>
          <c:idx val="1"/>
          <c:order val="1"/>
          <c:tx>
            <c:strRef>
              <c:f>Sheet1!$C$1</c:f>
              <c:strCache>
                <c:ptCount val="1"/>
                <c:pt idx="0">
                  <c:v>United States</c:v>
                </c:pt>
              </c:strCache>
            </c:strRef>
          </c:tx>
          <c:spPr>
            <a:ln w="50800">
              <a:solidFill>
                <a:schemeClr val="bg1">
                  <a:lumMod val="50000"/>
                </a:schemeClr>
              </a:solidFill>
              <a:prstDash val="sysDash"/>
            </a:ln>
          </c:spPr>
          <c:marker>
            <c:symbol val="none"/>
          </c:marker>
          <c:cat>
            <c:numRef>
              <c:f>Sheet1!$A$2:$A$58</c:f>
              <c:numCache>
                <c:formatCode>General</c:formatCode>
                <c:ptCount val="57"/>
                <c:pt idx="2">
                  <c:v>1965</c:v>
                </c:pt>
                <c:pt idx="7">
                  <c:v>1970</c:v>
                </c:pt>
                <c:pt idx="12">
                  <c:v>1975</c:v>
                </c:pt>
                <c:pt idx="17">
                  <c:v>1980</c:v>
                </c:pt>
                <c:pt idx="22">
                  <c:v>1985</c:v>
                </c:pt>
                <c:pt idx="27">
                  <c:v>1990</c:v>
                </c:pt>
                <c:pt idx="32">
                  <c:v>1995</c:v>
                </c:pt>
                <c:pt idx="37">
                  <c:v>2000</c:v>
                </c:pt>
                <c:pt idx="42">
                  <c:v>2005</c:v>
                </c:pt>
                <c:pt idx="47">
                  <c:v>2010</c:v>
                </c:pt>
                <c:pt idx="56">
                  <c:v>2019</c:v>
                </c:pt>
              </c:numCache>
            </c:numRef>
          </c:cat>
          <c:val>
            <c:numRef>
              <c:f>Sheet1!$C$2:$C$58</c:f>
              <c:numCache>
                <c:formatCode>General</c:formatCode>
                <c:ptCount val="57"/>
                <c:pt idx="0">
                  <c:v>98.4</c:v>
                </c:pt>
                <c:pt idx="1">
                  <c:v>87.3</c:v>
                </c:pt>
                <c:pt idx="2">
                  <c:v>94.8</c:v>
                </c:pt>
                <c:pt idx="3">
                  <c:v>87.9</c:v>
                </c:pt>
                <c:pt idx="4">
                  <c:v>82.2</c:v>
                </c:pt>
                <c:pt idx="5">
                  <c:v>68</c:v>
                </c:pt>
                <c:pt idx="6">
                  <c:v>57.6</c:v>
                </c:pt>
                <c:pt idx="7">
                  <c:v>52.3</c:v>
                </c:pt>
                <c:pt idx="8">
                  <c:v>57.7</c:v>
                </c:pt>
                <c:pt idx="9">
                  <c:v>54</c:v>
                </c:pt>
                <c:pt idx="10">
                  <c:v>48.7</c:v>
                </c:pt>
                <c:pt idx="11">
                  <c:v>36</c:v>
                </c:pt>
                <c:pt idx="12">
                  <c:v>29.1</c:v>
                </c:pt>
                <c:pt idx="13">
                  <c:v>19.8</c:v>
                </c:pt>
                <c:pt idx="14">
                  <c:v>13.9</c:v>
                </c:pt>
                <c:pt idx="15">
                  <c:v>13</c:v>
                </c:pt>
                <c:pt idx="16">
                  <c:v>9.5</c:v>
                </c:pt>
                <c:pt idx="17">
                  <c:v>7.7</c:v>
                </c:pt>
                <c:pt idx="18">
                  <c:v>7.9</c:v>
                </c:pt>
                <c:pt idx="19">
                  <c:v>7</c:v>
                </c:pt>
                <c:pt idx="20">
                  <c:v>6.6</c:v>
                </c:pt>
                <c:pt idx="21">
                  <c:v>8.3000000000000007</c:v>
                </c:pt>
                <c:pt idx="22">
                  <c:v>8.6999999999999993</c:v>
                </c:pt>
                <c:pt idx="23">
                  <c:v>10.9</c:v>
                </c:pt>
                <c:pt idx="24">
                  <c:v>12.6</c:v>
                </c:pt>
                <c:pt idx="25">
                  <c:v>19</c:v>
                </c:pt>
                <c:pt idx="26">
                  <c:v>45.5</c:v>
                </c:pt>
                <c:pt idx="27">
                  <c:v>92.9</c:v>
                </c:pt>
                <c:pt idx="28">
                  <c:v>107.6</c:v>
                </c:pt>
                <c:pt idx="29">
                  <c:v>100</c:v>
                </c:pt>
                <c:pt idx="30">
                  <c:v>85.5</c:v>
                </c:pt>
                <c:pt idx="31">
                  <c:v>62</c:v>
                </c:pt>
                <c:pt idx="32">
                  <c:v>47.8</c:v>
                </c:pt>
                <c:pt idx="33">
                  <c:v>32.9</c:v>
                </c:pt>
                <c:pt idx="34">
                  <c:v>27.9</c:v>
                </c:pt>
                <c:pt idx="35">
                  <c:v>21.4</c:v>
                </c:pt>
                <c:pt idx="36">
                  <c:v>14.6</c:v>
                </c:pt>
                <c:pt idx="37">
                  <c:v>14.3</c:v>
                </c:pt>
                <c:pt idx="38">
                  <c:v>12.6</c:v>
                </c:pt>
                <c:pt idx="39">
                  <c:v>11.4</c:v>
                </c:pt>
                <c:pt idx="40">
                  <c:v>10.6</c:v>
                </c:pt>
                <c:pt idx="41">
                  <c:v>9.1</c:v>
                </c:pt>
                <c:pt idx="42">
                  <c:v>8.1999999999999993</c:v>
                </c:pt>
                <c:pt idx="43">
                  <c:v>8.6999999999999993</c:v>
                </c:pt>
                <c:pt idx="44">
                  <c:v>10.1</c:v>
                </c:pt>
                <c:pt idx="45">
                  <c:v>10.5</c:v>
                </c:pt>
                <c:pt idx="46">
                  <c:v>10.4</c:v>
                </c:pt>
                <c:pt idx="47">
                  <c:v>9.6999999999999993</c:v>
                </c:pt>
                <c:pt idx="48" formatCode="0.0">
                  <c:v>9.1</c:v>
                </c:pt>
                <c:pt idx="49">
                  <c:v>8.4</c:v>
                </c:pt>
                <c:pt idx="50" formatCode="0.0">
                  <c:v>9.1999999999999993</c:v>
                </c:pt>
                <c:pt idx="51" formatCode="0.0">
                  <c:v>11.6</c:v>
                </c:pt>
                <c:pt idx="52">
                  <c:v>12.4</c:v>
                </c:pt>
                <c:pt idx="53">
                  <c:v>16.2</c:v>
                </c:pt>
                <c:pt idx="54">
                  <c:v>23.7</c:v>
                </c:pt>
                <c:pt idx="55">
                  <c:v>33.1</c:v>
                </c:pt>
                <c:pt idx="56" formatCode="0.0">
                  <c:v>48.5</c:v>
                </c:pt>
              </c:numCache>
            </c:numRef>
          </c:val>
          <c:smooth val="0"/>
          <c:extLst>
            <c:ext xmlns:c16="http://schemas.microsoft.com/office/drawing/2014/chart" uri="{C3380CC4-5D6E-409C-BE32-E72D297353CC}">
              <c16:uniqueId val="{00000001-BD3C-4E03-ABC4-D02EC2670C1B}"/>
            </c:ext>
          </c:extLst>
        </c:ser>
        <c:ser>
          <c:idx val="2"/>
          <c:order val="2"/>
          <c:tx>
            <c:strRef>
              <c:f>Sheet1!$E$1</c:f>
              <c:strCache>
                <c:ptCount val="1"/>
                <c:pt idx="0">
                  <c:v>CA=99.9</c:v>
                </c:pt>
              </c:strCache>
            </c:strRef>
          </c:tx>
          <c:marker>
            <c:symbol val="square"/>
            <c:size val="5"/>
          </c:marker>
          <c:dPt>
            <c:idx val="7"/>
            <c:marker>
              <c:symbol val="none"/>
            </c:marker>
            <c:bubble3D val="0"/>
            <c:extLst>
              <c:ext xmlns:c16="http://schemas.microsoft.com/office/drawing/2014/chart" uri="{C3380CC4-5D6E-409C-BE32-E72D297353CC}">
                <c16:uniqueId val="{00000000-6F15-4DC2-BA62-435BFE77A673}"/>
              </c:ext>
            </c:extLst>
          </c:dPt>
          <c:dLbls>
            <c:spPr>
              <a:noFill/>
              <a:ln>
                <a:noFill/>
              </a:ln>
              <a:effectLst/>
            </c:spPr>
            <c:txPr>
              <a:bodyPr wrap="square" lIns="38100" tIns="19050" rIns="38100" bIns="19050" anchor="ctr">
                <a:spAutoFit/>
              </a:bodyPr>
              <a:lstStyle/>
              <a:p>
                <a:pPr>
                  <a:defRPr sz="1400">
                    <a:solidFill>
                      <a:srgbClr val="9E4770"/>
                    </a:solidFill>
                    <a:latin typeface="Calibri" panose="020F0502020204030204" pitchFamily="34" charset="0"/>
                    <a:cs typeface="Calibri" panose="020F0502020204030204" pitchFamily="34" charset="0"/>
                  </a:defRPr>
                </a:pPr>
                <a:endParaRPr lang="en-US"/>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cat>
            <c:numRef>
              <c:f>Sheet1!$A$2:$A$58</c:f>
              <c:numCache>
                <c:formatCode>General</c:formatCode>
                <c:ptCount val="57"/>
                <c:pt idx="2">
                  <c:v>1965</c:v>
                </c:pt>
                <c:pt idx="7">
                  <c:v>1970</c:v>
                </c:pt>
                <c:pt idx="12">
                  <c:v>1975</c:v>
                </c:pt>
                <c:pt idx="17">
                  <c:v>1980</c:v>
                </c:pt>
                <c:pt idx="22">
                  <c:v>1985</c:v>
                </c:pt>
                <c:pt idx="27">
                  <c:v>1990</c:v>
                </c:pt>
                <c:pt idx="32">
                  <c:v>1995</c:v>
                </c:pt>
                <c:pt idx="37">
                  <c:v>2000</c:v>
                </c:pt>
                <c:pt idx="42">
                  <c:v>2005</c:v>
                </c:pt>
                <c:pt idx="47">
                  <c:v>2010</c:v>
                </c:pt>
                <c:pt idx="56">
                  <c:v>2019</c:v>
                </c:pt>
              </c:numCache>
            </c:numRef>
          </c:cat>
          <c:val>
            <c:numRef>
              <c:f>Sheet1!$E$2:$E$58</c:f>
              <c:numCache>
                <c:formatCode>General</c:formatCode>
                <c:ptCount val="5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99.9</c:v>
                </c:pt>
              </c:numCache>
            </c:numRef>
          </c:val>
          <c:smooth val="0"/>
          <c:extLst>
            <c:ext xmlns:c16="http://schemas.microsoft.com/office/drawing/2014/chart" uri="{C3380CC4-5D6E-409C-BE32-E72D297353CC}">
              <c16:uniqueId val="{00000000-3925-4592-9B1D-F3800E78A726}"/>
            </c:ext>
          </c:extLst>
        </c:ser>
        <c:ser>
          <c:idx val="3"/>
          <c:order val="3"/>
          <c:tx>
            <c:strRef>
              <c:f>Sheet1!$F$1</c:f>
              <c:strCache>
                <c:ptCount val="1"/>
                <c:pt idx="0">
                  <c:v>US=48.5</c:v>
                </c:pt>
              </c:strCache>
            </c:strRef>
          </c:tx>
          <c:marker>
            <c:symbol val="square"/>
            <c:size val="5"/>
          </c:marker>
          <c:dPt>
            <c:idx val="7"/>
            <c:marker>
              <c:symbol val="none"/>
            </c:marker>
            <c:bubble3D val="0"/>
            <c:extLst>
              <c:ext xmlns:c16="http://schemas.microsoft.com/office/drawing/2014/chart" uri="{C3380CC4-5D6E-409C-BE32-E72D297353CC}">
                <c16:uniqueId val="{00000001-6F15-4DC2-BA62-435BFE77A673}"/>
              </c:ext>
            </c:extLst>
          </c:dPt>
          <c:dLbls>
            <c:dLbl>
              <c:idx val="56"/>
              <c:layout>
                <c:manualLayout>
                  <c:x val="-5.8782115293775656E-3"/>
                  <c:y val="-3.9643357063172222E-2"/>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3-399C-4048-AEC3-3805DB450731}"/>
                </c:ext>
              </c:extLst>
            </c:dLbl>
            <c:spPr>
              <a:noFill/>
              <a:ln>
                <a:noFill/>
              </a:ln>
              <a:effectLst/>
            </c:spPr>
            <c:txPr>
              <a:bodyPr wrap="square" lIns="38100" tIns="19050" rIns="38100" bIns="19050" anchor="ctr">
                <a:spAutoFit/>
              </a:bodyPr>
              <a:lstStyle/>
              <a:p>
                <a:pPr>
                  <a:defRPr sz="1400">
                    <a:solidFill>
                      <a:schemeClr val="bg1">
                        <a:lumMod val="50000"/>
                      </a:schemeClr>
                    </a:solidFill>
                    <a:latin typeface="Calibri" panose="020F0502020204030204" pitchFamily="34" charset="0"/>
                    <a:cs typeface="Calibri" panose="020F0502020204030204" pitchFamily="34" charset="0"/>
                  </a:defRPr>
                </a:pPr>
                <a:endParaRPr lang="en-US"/>
              </a:p>
            </c:txPr>
            <c:dLblPos val="b"/>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cat>
            <c:numRef>
              <c:f>Sheet1!$A$2:$A$58</c:f>
              <c:numCache>
                <c:formatCode>General</c:formatCode>
                <c:ptCount val="57"/>
                <c:pt idx="2">
                  <c:v>1965</c:v>
                </c:pt>
                <c:pt idx="7">
                  <c:v>1970</c:v>
                </c:pt>
                <c:pt idx="12">
                  <c:v>1975</c:v>
                </c:pt>
                <c:pt idx="17">
                  <c:v>1980</c:v>
                </c:pt>
                <c:pt idx="22">
                  <c:v>1985</c:v>
                </c:pt>
                <c:pt idx="27">
                  <c:v>1990</c:v>
                </c:pt>
                <c:pt idx="32">
                  <c:v>1995</c:v>
                </c:pt>
                <c:pt idx="37">
                  <c:v>2000</c:v>
                </c:pt>
                <c:pt idx="42">
                  <c:v>2005</c:v>
                </c:pt>
                <c:pt idx="47">
                  <c:v>2010</c:v>
                </c:pt>
                <c:pt idx="56">
                  <c:v>2019</c:v>
                </c:pt>
              </c:numCache>
            </c:numRef>
          </c:cat>
          <c:val>
            <c:numRef>
              <c:f>Sheet1!$F$2:$F$58</c:f>
              <c:numCache>
                <c:formatCode>General</c:formatCode>
                <c:ptCount val="57"/>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48.5</c:v>
                </c:pt>
              </c:numCache>
            </c:numRef>
          </c:val>
          <c:smooth val="0"/>
          <c:extLst>
            <c:ext xmlns:c16="http://schemas.microsoft.com/office/drawing/2014/chart" uri="{C3380CC4-5D6E-409C-BE32-E72D297353CC}">
              <c16:uniqueId val="{00000001-3925-4592-9B1D-F3800E78A726}"/>
            </c:ext>
          </c:extLst>
        </c:ser>
        <c:ser>
          <c:idx val="4"/>
          <c:order val="4"/>
          <c:tx>
            <c:strRef>
              <c:f>Sheet1!$D$1</c:f>
              <c:strCache>
                <c:ptCount val="1"/>
                <c:pt idx="0">
                  <c:v>2020 Objective</c:v>
                </c:pt>
              </c:strCache>
            </c:strRef>
          </c:tx>
          <c:spPr>
            <a:ln w="28575">
              <a:solidFill>
                <a:srgbClr val="008080"/>
              </a:solidFill>
              <a:prstDash val="lgDash"/>
            </a:ln>
          </c:spPr>
          <c:marker>
            <c:symbol val="none"/>
          </c:marker>
          <c:cat>
            <c:numRef>
              <c:f>Sheet1!$A$2:$A$58</c:f>
              <c:numCache>
                <c:formatCode>General</c:formatCode>
                <c:ptCount val="57"/>
                <c:pt idx="2">
                  <c:v>1965</c:v>
                </c:pt>
                <c:pt idx="7">
                  <c:v>1970</c:v>
                </c:pt>
                <c:pt idx="12">
                  <c:v>1975</c:v>
                </c:pt>
                <c:pt idx="17">
                  <c:v>1980</c:v>
                </c:pt>
                <c:pt idx="22">
                  <c:v>1985</c:v>
                </c:pt>
                <c:pt idx="27">
                  <c:v>1990</c:v>
                </c:pt>
                <c:pt idx="32">
                  <c:v>1995</c:v>
                </c:pt>
                <c:pt idx="37">
                  <c:v>2000</c:v>
                </c:pt>
                <c:pt idx="42">
                  <c:v>2005</c:v>
                </c:pt>
                <c:pt idx="47">
                  <c:v>2010</c:v>
                </c:pt>
                <c:pt idx="56">
                  <c:v>2019</c:v>
                </c:pt>
              </c:numCache>
            </c:numRef>
          </c:cat>
          <c:val>
            <c:numRef>
              <c:f>Sheet1!$D$2:$D$58</c:f>
              <c:numCache>
                <c:formatCode>General</c:formatCode>
                <c:ptCount val="57"/>
                <c:pt idx="0">
                  <c:v>9.6</c:v>
                </c:pt>
                <c:pt idx="1">
                  <c:v>9.6</c:v>
                </c:pt>
                <c:pt idx="2">
                  <c:v>9.6</c:v>
                </c:pt>
                <c:pt idx="3">
                  <c:v>9.6</c:v>
                </c:pt>
                <c:pt idx="4">
                  <c:v>9.6</c:v>
                </c:pt>
                <c:pt idx="5">
                  <c:v>9.6</c:v>
                </c:pt>
                <c:pt idx="6">
                  <c:v>9.6</c:v>
                </c:pt>
                <c:pt idx="7">
                  <c:v>9.6</c:v>
                </c:pt>
                <c:pt idx="8">
                  <c:v>9.6</c:v>
                </c:pt>
                <c:pt idx="9">
                  <c:v>9.6</c:v>
                </c:pt>
                <c:pt idx="10">
                  <c:v>9.6</c:v>
                </c:pt>
                <c:pt idx="11">
                  <c:v>9.6</c:v>
                </c:pt>
                <c:pt idx="12">
                  <c:v>9.6</c:v>
                </c:pt>
                <c:pt idx="13">
                  <c:v>9.6</c:v>
                </c:pt>
                <c:pt idx="14">
                  <c:v>9.6</c:v>
                </c:pt>
                <c:pt idx="15">
                  <c:v>9.6</c:v>
                </c:pt>
                <c:pt idx="16">
                  <c:v>9.6</c:v>
                </c:pt>
                <c:pt idx="17">
                  <c:v>9.6</c:v>
                </c:pt>
                <c:pt idx="18">
                  <c:v>9.6</c:v>
                </c:pt>
                <c:pt idx="19">
                  <c:v>9.6</c:v>
                </c:pt>
                <c:pt idx="20">
                  <c:v>9.6</c:v>
                </c:pt>
                <c:pt idx="21">
                  <c:v>9.6</c:v>
                </c:pt>
                <c:pt idx="22">
                  <c:v>9.6</c:v>
                </c:pt>
                <c:pt idx="23">
                  <c:v>9.6</c:v>
                </c:pt>
                <c:pt idx="24">
                  <c:v>9.6</c:v>
                </c:pt>
                <c:pt idx="25">
                  <c:v>9.6</c:v>
                </c:pt>
                <c:pt idx="26">
                  <c:v>9.6</c:v>
                </c:pt>
                <c:pt idx="27">
                  <c:v>9.6</c:v>
                </c:pt>
                <c:pt idx="28">
                  <c:v>9.6</c:v>
                </c:pt>
                <c:pt idx="29">
                  <c:v>9.6</c:v>
                </c:pt>
                <c:pt idx="30">
                  <c:v>9.6</c:v>
                </c:pt>
                <c:pt idx="31">
                  <c:v>9.6</c:v>
                </c:pt>
                <c:pt idx="32">
                  <c:v>9.6</c:v>
                </c:pt>
                <c:pt idx="33">
                  <c:v>9.6</c:v>
                </c:pt>
                <c:pt idx="34">
                  <c:v>9.6</c:v>
                </c:pt>
                <c:pt idx="35">
                  <c:v>9.6</c:v>
                </c:pt>
                <c:pt idx="36">
                  <c:v>9.6</c:v>
                </c:pt>
                <c:pt idx="37">
                  <c:v>9.6</c:v>
                </c:pt>
                <c:pt idx="38">
                  <c:v>9.6</c:v>
                </c:pt>
                <c:pt idx="39">
                  <c:v>9.6</c:v>
                </c:pt>
                <c:pt idx="40">
                  <c:v>9.6</c:v>
                </c:pt>
                <c:pt idx="41">
                  <c:v>9.6</c:v>
                </c:pt>
                <c:pt idx="42">
                  <c:v>9.6</c:v>
                </c:pt>
                <c:pt idx="43">
                  <c:v>9.6</c:v>
                </c:pt>
                <c:pt idx="44">
                  <c:v>9.6</c:v>
                </c:pt>
                <c:pt idx="45">
                  <c:v>9.6</c:v>
                </c:pt>
                <c:pt idx="46">
                  <c:v>9.6</c:v>
                </c:pt>
                <c:pt idx="47">
                  <c:v>9.6</c:v>
                </c:pt>
                <c:pt idx="48">
                  <c:v>9.6</c:v>
                </c:pt>
                <c:pt idx="49">
                  <c:v>9.6</c:v>
                </c:pt>
                <c:pt idx="50">
                  <c:v>9.6</c:v>
                </c:pt>
                <c:pt idx="51">
                  <c:v>9.6</c:v>
                </c:pt>
                <c:pt idx="52">
                  <c:v>9.6</c:v>
                </c:pt>
                <c:pt idx="53">
                  <c:v>9.6</c:v>
                </c:pt>
                <c:pt idx="54">
                  <c:v>9.6</c:v>
                </c:pt>
                <c:pt idx="55">
                  <c:v>9.6</c:v>
                </c:pt>
                <c:pt idx="56">
                  <c:v>9.6</c:v>
                </c:pt>
              </c:numCache>
            </c:numRef>
          </c:val>
          <c:smooth val="0"/>
          <c:extLst>
            <c:ext xmlns:c16="http://schemas.microsoft.com/office/drawing/2014/chart" uri="{C3380CC4-5D6E-409C-BE32-E72D297353CC}">
              <c16:uniqueId val="{00000002-ECB6-49AE-9C0F-539F890BBBD6}"/>
            </c:ext>
          </c:extLst>
        </c:ser>
        <c:dLbls>
          <c:showLegendKey val="0"/>
          <c:showVal val="0"/>
          <c:showCatName val="0"/>
          <c:showSerName val="0"/>
          <c:showPercent val="0"/>
          <c:showBubbleSize val="0"/>
        </c:dLbls>
        <c:smooth val="0"/>
        <c:axId val="111055232"/>
        <c:axId val="111057152"/>
      </c:lineChart>
      <c:catAx>
        <c:axId val="111055232"/>
        <c:scaling>
          <c:orientation val="minMax"/>
        </c:scaling>
        <c:delete val="0"/>
        <c:axPos val="b"/>
        <c:title>
          <c:tx>
            <c:rich>
              <a:bodyPr/>
              <a:lstStyle/>
              <a:p>
                <a:pPr>
                  <a:defRPr sz="1400" b="1" i="0" u="none" strike="noStrike" baseline="0">
                    <a:solidFill>
                      <a:schemeClr val="tx1"/>
                    </a:solidFill>
                    <a:latin typeface="Calibri" panose="020F0502020204030204" pitchFamily="34" charset="0"/>
                    <a:ea typeface="Arial"/>
                    <a:cs typeface="Arial"/>
                  </a:defRPr>
                </a:pPr>
                <a:r>
                  <a:rPr lang="en-US" sz="1400">
                    <a:latin typeface="Calibri" panose="020F0502020204030204" pitchFamily="34" charset="0"/>
                  </a:rPr>
                  <a:t>Year</a:t>
                </a:r>
              </a:p>
            </c:rich>
          </c:tx>
          <c:layout>
            <c:manualLayout>
              <c:xMode val="edge"/>
              <c:yMode val="edge"/>
              <c:x val="0.5143212951432129"/>
              <c:y val="0.90929705215419498"/>
            </c:manualLayout>
          </c:layout>
          <c:overlay val="0"/>
          <c:spPr>
            <a:noFill/>
            <a:ln w="26743">
              <a:noFill/>
            </a:ln>
          </c:spPr>
        </c:title>
        <c:numFmt formatCode="General" sourceLinked="1"/>
        <c:majorTickMark val="out"/>
        <c:minorTickMark val="none"/>
        <c:tickLblPos val="nextTo"/>
        <c:spPr>
          <a:ln w="13371">
            <a:solidFill>
              <a:schemeClr val="tx1"/>
            </a:solidFill>
            <a:prstDash val="solid"/>
          </a:ln>
        </c:spPr>
        <c:txPr>
          <a:bodyPr rot="0" vert="horz"/>
          <a:lstStyle/>
          <a:p>
            <a:pPr>
              <a:defRPr sz="1400" b="1" i="0" u="none" strike="noStrike" baseline="0">
                <a:solidFill>
                  <a:schemeClr val="tx1"/>
                </a:solidFill>
                <a:latin typeface="Calibri" panose="020F0502020204030204" pitchFamily="34" charset="0"/>
                <a:ea typeface="Arial"/>
                <a:cs typeface="Arial"/>
              </a:defRPr>
            </a:pPr>
            <a:endParaRPr lang="en-US"/>
          </a:p>
        </c:txPr>
        <c:crossAx val="111057152"/>
        <c:crosses val="autoZero"/>
        <c:auto val="1"/>
        <c:lblAlgn val="ctr"/>
        <c:lblOffset val="30"/>
        <c:tickLblSkip val="1"/>
        <c:tickMarkSkip val="1"/>
        <c:noMultiLvlLbl val="0"/>
      </c:catAx>
      <c:valAx>
        <c:axId val="111057152"/>
        <c:scaling>
          <c:orientation val="minMax"/>
          <c:max val="125"/>
          <c:min val="0"/>
        </c:scaling>
        <c:delete val="0"/>
        <c:axPos val="l"/>
        <c:majorGridlines>
          <c:spPr>
            <a:ln w="9525">
              <a:solidFill>
                <a:schemeClr val="bg1">
                  <a:lumMod val="85000"/>
                </a:schemeClr>
              </a:solidFill>
              <a:prstDash val="sysDash"/>
            </a:ln>
          </c:spPr>
        </c:majorGridlines>
        <c:title>
          <c:tx>
            <c:rich>
              <a:bodyPr/>
              <a:lstStyle/>
              <a:p>
                <a:pPr>
                  <a:defRPr sz="1600" b="1" i="0" u="none" strike="noStrike" baseline="0">
                    <a:solidFill>
                      <a:schemeClr val="tx1"/>
                    </a:solidFill>
                    <a:latin typeface="Calibri" panose="020F0502020204030204" pitchFamily="34" charset="0"/>
                    <a:ea typeface="Arial"/>
                    <a:cs typeface="Arial"/>
                  </a:defRPr>
                </a:pPr>
                <a:r>
                  <a:rPr lang="en-US" sz="1600" dirty="0">
                    <a:latin typeface="Calibri" panose="020F0502020204030204" pitchFamily="34" charset="0"/>
                  </a:rPr>
                  <a:t>Rate per 100,000 live births</a:t>
                </a:r>
              </a:p>
            </c:rich>
          </c:tx>
          <c:layout>
            <c:manualLayout>
              <c:xMode val="edge"/>
              <c:yMode val="edge"/>
              <c:x val="7.3895278074467829E-3"/>
              <c:y val="0.19954659245433579"/>
            </c:manualLayout>
          </c:layout>
          <c:overlay val="0"/>
          <c:spPr>
            <a:noFill/>
            <a:ln w="26743">
              <a:noFill/>
            </a:ln>
          </c:spPr>
        </c:title>
        <c:numFmt formatCode="#,##0" sourceLinked="0"/>
        <c:majorTickMark val="out"/>
        <c:minorTickMark val="none"/>
        <c:tickLblPos val="nextTo"/>
        <c:spPr>
          <a:ln w="13371">
            <a:solidFill>
              <a:schemeClr val="tx1"/>
            </a:solidFill>
            <a:prstDash val="solid"/>
          </a:ln>
        </c:spPr>
        <c:txPr>
          <a:bodyPr rot="0" vert="horz"/>
          <a:lstStyle/>
          <a:p>
            <a:pPr>
              <a:defRPr sz="1600" b="1" i="0" u="none" strike="noStrike" baseline="0">
                <a:solidFill>
                  <a:schemeClr val="tx1"/>
                </a:solidFill>
                <a:latin typeface="Arial"/>
                <a:ea typeface="Arial"/>
                <a:cs typeface="Arial"/>
              </a:defRPr>
            </a:pPr>
            <a:endParaRPr lang="en-US"/>
          </a:p>
        </c:txPr>
        <c:crossAx val="111055232"/>
        <c:crosses val="autoZero"/>
        <c:crossBetween val="midCat"/>
        <c:majorUnit val="25"/>
        <c:minorUnit val="25"/>
      </c:valAx>
      <c:spPr>
        <a:noFill/>
        <a:ln w="26743">
          <a:noFill/>
        </a:ln>
      </c:spPr>
    </c:plotArea>
    <c:plotVisOnly val="1"/>
    <c:dispBlanksAs val="gap"/>
    <c:showDLblsOverMax val="0"/>
  </c:chart>
  <c:spPr>
    <a:noFill/>
    <a:ln>
      <a:noFill/>
    </a:ln>
  </c:spPr>
  <c:txPr>
    <a:bodyPr/>
    <a:lstStyle/>
    <a:p>
      <a:pPr>
        <a:defRPr sz="1869" b="1" i="0" u="none" strike="noStrike" baseline="0">
          <a:solidFill>
            <a:schemeClr val="tx1"/>
          </a:solidFill>
          <a:latin typeface="Arial"/>
          <a:ea typeface="Arial"/>
          <a:cs typeface="Arial"/>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5146248789313761E-2"/>
          <c:y val="6.0538116591928252E-2"/>
          <c:w val="0.90518696666247189"/>
          <c:h val="0.69784125122172747"/>
        </c:manualLayout>
      </c:layout>
      <c:barChart>
        <c:barDir val="col"/>
        <c:grouping val="clustered"/>
        <c:varyColors val="0"/>
        <c:ser>
          <c:idx val="0"/>
          <c:order val="0"/>
          <c:tx>
            <c:strRef>
              <c:f>Sheet1!$B$1</c:f>
              <c:strCache>
                <c:ptCount val="1"/>
                <c:pt idx="0">
                  <c:v>LHJ Rate</c:v>
                </c:pt>
              </c:strCache>
            </c:strRef>
          </c:tx>
          <c:spPr>
            <a:solidFill>
              <a:srgbClr val="C189A0"/>
            </a:solidFill>
          </c:spPr>
          <c:invertIfNegative val="0"/>
          <c:cat>
            <c:strRef>
              <c:f>Sheet1!$A$2:$A$59</c:f>
              <c:strCache>
                <c:ptCount val="58"/>
                <c:pt idx="0">
                  <c:v>Colusa (N=1)</c:v>
                </c:pt>
                <c:pt idx="1">
                  <c:v>San Joaquin (N=40)</c:v>
                </c:pt>
                <c:pt idx="2">
                  <c:v>Amador (N=1)</c:v>
                </c:pt>
                <c:pt idx="3">
                  <c:v>Kern (N=38)</c:v>
                </c:pt>
                <c:pt idx="4">
                  <c:v>Fresno (N=39)</c:v>
                </c:pt>
                <c:pt idx="5">
                  <c:v>Glenn (N=1)</c:v>
                </c:pt>
                <c:pt idx="6">
                  <c:v>San Bernardino (N=63)</c:v>
                </c:pt>
                <c:pt idx="7">
                  <c:v>Tuolumne (N=1)</c:v>
                </c:pt>
                <c:pt idx="8">
                  <c:v>Shasta (N=4)</c:v>
                </c:pt>
                <c:pt idx="9">
                  <c:v>Imperial (N=5)</c:v>
                </c:pt>
                <c:pt idx="10">
                  <c:v>Butte (N=4)</c:v>
                </c:pt>
                <c:pt idx="11">
                  <c:v>Yuba (N=2)</c:v>
                </c:pt>
                <c:pt idx="12">
                  <c:v>Stanislaus (N=12)</c:v>
                </c:pt>
                <c:pt idx="13">
                  <c:v>Lake (N=1)</c:v>
                </c:pt>
                <c:pt idx="14">
                  <c:v>Tehama (N=1)</c:v>
                </c:pt>
                <c:pt idx="15">
                  <c:v>San Benito (N=1)</c:v>
                </c:pt>
                <c:pt idx="16">
                  <c:v>Sacramento (N=20)</c:v>
                </c:pt>
                <c:pt idx="17">
                  <c:v>Riverside (N=28)</c:v>
                </c:pt>
                <c:pt idx="18">
                  <c:v>Madera (N=2)</c:v>
                </c:pt>
                <c:pt idx="19">
                  <c:v>Yolo (N=2)</c:v>
                </c:pt>
                <c:pt idx="20">
                  <c:v>Kings (N=2)</c:v>
                </c:pt>
                <c:pt idx="21">
                  <c:v>Los Angeles (N=94)</c:v>
                </c:pt>
                <c:pt idx="22">
                  <c:v>Monterey (N=5)</c:v>
                </c:pt>
                <c:pt idx="23">
                  <c:v>Santa Cruz (N=2)</c:v>
                </c:pt>
                <c:pt idx="24">
                  <c:v>Placer (N=3)</c:v>
                </c:pt>
                <c:pt idx="25">
                  <c:v>Merced (N=3)</c:v>
                </c:pt>
                <c:pt idx="26">
                  <c:v>El Dorado (N=1)</c:v>
                </c:pt>
                <c:pt idx="27">
                  <c:v>Santa Clara (N=11)</c:v>
                </c:pt>
                <c:pt idx="28">
                  <c:v>San Diego (N=20)</c:v>
                </c:pt>
                <c:pt idx="29">
                  <c:v>Marin (N=1)</c:v>
                </c:pt>
                <c:pt idx="30">
                  <c:v>San Francisco (N=4)</c:v>
                </c:pt>
                <c:pt idx="31">
                  <c:v>Ventura (N=4)</c:v>
                </c:pt>
                <c:pt idx="32">
                  <c:v>Tulare (N=3)</c:v>
                </c:pt>
                <c:pt idx="33">
                  <c:v>Santa Barbara (N=2)</c:v>
                </c:pt>
                <c:pt idx="34">
                  <c:v>Orange (N=12)</c:v>
                </c:pt>
                <c:pt idx="35">
                  <c:v>Contra Costa (N=4)</c:v>
                </c:pt>
                <c:pt idx="36">
                  <c:v>Alameda (N=6)</c:v>
                </c:pt>
                <c:pt idx="37">
                  <c:v>Sonoma (N=1)</c:v>
                </c:pt>
                <c:pt idx="38">
                  <c:v>Solano (N=1)</c:v>
                </c:pt>
                <c:pt idx="39">
                  <c:v>San Mateo (N=1)</c:v>
                </c:pt>
                <c:pt idx="40">
                  <c:v>Alpine (N=0)</c:v>
                </c:pt>
                <c:pt idx="41">
                  <c:v>Calaveras (N=0)</c:v>
                </c:pt>
                <c:pt idx="42">
                  <c:v>Del Norte (N=0)</c:v>
                </c:pt>
                <c:pt idx="43">
                  <c:v>Humboldt (N=0)</c:v>
                </c:pt>
                <c:pt idx="44">
                  <c:v>Inyo (N=0)</c:v>
                </c:pt>
                <c:pt idx="45">
                  <c:v>Lassen (N=0)</c:v>
                </c:pt>
                <c:pt idx="46">
                  <c:v>Mariposa (N=0)</c:v>
                </c:pt>
                <c:pt idx="47">
                  <c:v>Mendocino (N=0)</c:v>
                </c:pt>
                <c:pt idx="48">
                  <c:v>Modoc (N=0)</c:v>
                </c:pt>
                <c:pt idx="49">
                  <c:v>Mono (N=0)</c:v>
                </c:pt>
                <c:pt idx="50">
                  <c:v>Napa (N=0)</c:v>
                </c:pt>
                <c:pt idx="51">
                  <c:v>Nevada (N=0)</c:v>
                </c:pt>
                <c:pt idx="52">
                  <c:v>Plumas (N=0)</c:v>
                </c:pt>
                <c:pt idx="53">
                  <c:v>San Luis Obispo (N=0)</c:v>
                </c:pt>
                <c:pt idx="54">
                  <c:v>Sierra (N=0)</c:v>
                </c:pt>
                <c:pt idx="55">
                  <c:v>Siskiyou (N=0)</c:v>
                </c:pt>
                <c:pt idx="56">
                  <c:v>Sutter (N=0)</c:v>
                </c:pt>
                <c:pt idx="57">
                  <c:v>Trinity (N=0)</c:v>
                </c:pt>
              </c:strCache>
            </c:strRef>
          </c:cat>
          <c:val>
            <c:numRef>
              <c:f>Sheet1!$B$2:$B$41</c:f>
              <c:numCache>
                <c:formatCode>0.00</c:formatCode>
                <c:ptCount val="40"/>
                <c:pt idx="0">
                  <c:v>401.60642570281101</c:v>
                </c:pt>
                <c:pt idx="1">
                  <c:v>396.98292973402101</c:v>
                </c:pt>
                <c:pt idx="2">
                  <c:v>318.47133757961802</c:v>
                </c:pt>
                <c:pt idx="3">
                  <c:v>297.525837770122</c:v>
                </c:pt>
                <c:pt idx="4">
                  <c:v>277.56031599174401</c:v>
                </c:pt>
                <c:pt idx="5">
                  <c:v>251.256281407035</c:v>
                </c:pt>
                <c:pt idx="6">
                  <c:v>219.60401561628601</c:v>
                </c:pt>
                <c:pt idx="7">
                  <c:v>214.59227467811201</c:v>
                </c:pt>
                <c:pt idx="8">
                  <c:v>213.21961620469099</c:v>
                </c:pt>
                <c:pt idx="9">
                  <c:v>190.98548510313199</c:v>
                </c:pt>
                <c:pt idx="10">
                  <c:v>186.13308515588599</c:v>
                </c:pt>
                <c:pt idx="11">
                  <c:v>171.37960582690701</c:v>
                </c:pt>
                <c:pt idx="12">
                  <c:v>164.49623029472201</c:v>
                </c:pt>
                <c:pt idx="13">
                  <c:v>136.61202185792399</c:v>
                </c:pt>
                <c:pt idx="14">
                  <c:v>126.903553299492</c:v>
                </c:pt>
                <c:pt idx="15">
                  <c:v>126.42225031605599</c:v>
                </c:pt>
                <c:pt idx="16">
                  <c:v>105.33522936746201</c:v>
                </c:pt>
                <c:pt idx="17">
                  <c:v>99.093997734994304</c:v>
                </c:pt>
                <c:pt idx="18">
                  <c:v>96.805421103581807</c:v>
                </c:pt>
                <c:pt idx="19">
                  <c:v>96.153846153846203</c:v>
                </c:pt>
                <c:pt idx="20">
                  <c:v>95.192765349833394</c:v>
                </c:pt>
                <c:pt idx="21">
                  <c:v>87.861963247527697</c:v>
                </c:pt>
                <c:pt idx="22">
                  <c:v>85.005100306018406</c:v>
                </c:pt>
                <c:pt idx="23">
                  <c:v>83.507306889352805</c:v>
                </c:pt>
                <c:pt idx="24">
                  <c:v>81.967213114754102</c:v>
                </c:pt>
                <c:pt idx="25">
                  <c:v>77.901843676967005</c:v>
                </c:pt>
                <c:pt idx="26">
                  <c:v>65.316786414108407</c:v>
                </c:pt>
                <c:pt idx="27">
                  <c:v>52.132701421800903</c:v>
                </c:pt>
                <c:pt idx="28">
                  <c:v>51.753137533962999</c:v>
                </c:pt>
                <c:pt idx="29">
                  <c:v>48.007681228996603</c:v>
                </c:pt>
                <c:pt idx="30">
                  <c:v>47.641734159123402</c:v>
                </c:pt>
                <c:pt idx="31">
                  <c:v>45.305244082002503</c:v>
                </c:pt>
                <c:pt idx="32">
                  <c:v>44.359012272660102</c:v>
                </c:pt>
                <c:pt idx="33">
                  <c:v>36.284470246734401</c:v>
                </c:pt>
                <c:pt idx="34">
                  <c:v>34.375089518462303</c:v>
                </c:pt>
                <c:pt idx="35">
                  <c:v>33.866734400135499</c:v>
                </c:pt>
                <c:pt idx="36">
                  <c:v>32.972467989229003</c:v>
                </c:pt>
                <c:pt idx="37">
                  <c:v>22.8466986520448</c:v>
                </c:pt>
                <c:pt idx="38">
                  <c:v>19.790223629526999</c:v>
                </c:pt>
                <c:pt idx="39">
                  <c:v>12.1168060099358</c:v>
                </c:pt>
              </c:numCache>
            </c:numRef>
          </c:val>
          <c:extLst>
            <c:ext xmlns:c16="http://schemas.microsoft.com/office/drawing/2014/chart" uri="{C3380CC4-5D6E-409C-BE32-E72D297353CC}">
              <c16:uniqueId val="{00000000-9107-40FB-BAD0-CEFB4615A9E4}"/>
            </c:ext>
          </c:extLst>
        </c:ser>
        <c:dLbls>
          <c:showLegendKey val="0"/>
          <c:showVal val="0"/>
          <c:showCatName val="0"/>
          <c:showSerName val="0"/>
          <c:showPercent val="0"/>
          <c:showBubbleSize val="0"/>
        </c:dLbls>
        <c:gapWidth val="50"/>
        <c:axId val="134965888"/>
        <c:axId val="134992640"/>
      </c:barChart>
      <c:lineChart>
        <c:grouping val="standard"/>
        <c:varyColors val="0"/>
        <c:ser>
          <c:idx val="1"/>
          <c:order val="1"/>
          <c:tx>
            <c:strRef>
              <c:f>Sheet1!$C$1</c:f>
              <c:strCache>
                <c:ptCount val="1"/>
                <c:pt idx="0">
                  <c:v>State Rate</c:v>
                </c:pt>
              </c:strCache>
            </c:strRef>
          </c:tx>
          <c:spPr>
            <a:ln w="19050">
              <a:solidFill>
                <a:schemeClr val="tx1"/>
              </a:solidFill>
              <a:prstDash val="solid"/>
            </a:ln>
          </c:spPr>
          <c:marker>
            <c:symbol val="none"/>
          </c:marker>
          <c:cat>
            <c:strRef>
              <c:f>Sheet1!$A$2:$A$41</c:f>
              <c:strCache>
                <c:ptCount val="40"/>
                <c:pt idx="0">
                  <c:v>Colusa (N=1)</c:v>
                </c:pt>
                <c:pt idx="1">
                  <c:v>San Joaquin (N=40)</c:v>
                </c:pt>
                <c:pt idx="2">
                  <c:v>Amador (N=1)</c:v>
                </c:pt>
                <c:pt idx="3">
                  <c:v>Kern (N=38)</c:v>
                </c:pt>
                <c:pt idx="4">
                  <c:v>Fresno (N=39)</c:v>
                </c:pt>
                <c:pt idx="5">
                  <c:v>Glenn (N=1)</c:v>
                </c:pt>
                <c:pt idx="6">
                  <c:v>San Bernardino (N=63)</c:v>
                </c:pt>
                <c:pt idx="7">
                  <c:v>Tuolumne (N=1)</c:v>
                </c:pt>
                <c:pt idx="8">
                  <c:v>Shasta (N=4)</c:v>
                </c:pt>
                <c:pt idx="9">
                  <c:v>Imperial (N=5)</c:v>
                </c:pt>
                <c:pt idx="10">
                  <c:v>Butte (N=4)</c:v>
                </c:pt>
                <c:pt idx="11">
                  <c:v>Yuba (N=2)</c:v>
                </c:pt>
                <c:pt idx="12">
                  <c:v>Stanislaus (N=12)</c:v>
                </c:pt>
                <c:pt idx="13">
                  <c:v>Lake (N=1)</c:v>
                </c:pt>
                <c:pt idx="14">
                  <c:v>Tehama (N=1)</c:v>
                </c:pt>
                <c:pt idx="15">
                  <c:v>San Benito (N=1)</c:v>
                </c:pt>
                <c:pt idx="16">
                  <c:v>Sacramento (N=20)</c:v>
                </c:pt>
                <c:pt idx="17">
                  <c:v>Riverside (N=28)</c:v>
                </c:pt>
                <c:pt idx="18">
                  <c:v>Madera (N=2)</c:v>
                </c:pt>
                <c:pt idx="19">
                  <c:v>Yolo (N=2)</c:v>
                </c:pt>
                <c:pt idx="20">
                  <c:v>Kings (N=2)</c:v>
                </c:pt>
                <c:pt idx="21">
                  <c:v>Los Angeles (N=94)</c:v>
                </c:pt>
                <c:pt idx="22">
                  <c:v>Monterey (N=5)</c:v>
                </c:pt>
                <c:pt idx="23">
                  <c:v>Santa Cruz (N=2)</c:v>
                </c:pt>
                <c:pt idx="24">
                  <c:v>Placer (N=3)</c:v>
                </c:pt>
                <c:pt idx="25">
                  <c:v>Merced (N=3)</c:v>
                </c:pt>
                <c:pt idx="26">
                  <c:v>El Dorado (N=1)</c:v>
                </c:pt>
                <c:pt idx="27">
                  <c:v>Santa Clara (N=11)</c:v>
                </c:pt>
                <c:pt idx="28">
                  <c:v>San Diego (N=20)</c:v>
                </c:pt>
                <c:pt idx="29">
                  <c:v>Marin (N=1)</c:v>
                </c:pt>
                <c:pt idx="30">
                  <c:v>San Francisco (N=4)</c:v>
                </c:pt>
                <c:pt idx="31">
                  <c:v>Ventura (N=4)</c:v>
                </c:pt>
                <c:pt idx="32">
                  <c:v>Tulare (N=3)</c:v>
                </c:pt>
                <c:pt idx="33">
                  <c:v>Santa Barbara (N=2)</c:v>
                </c:pt>
                <c:pt idx="34">
                  <c:v>Orange (N=12)</c:v>
                </c:pt>
                <c:pt idx="35">
                  <c:v>Contra Costa (N=4)</c:v>
                </c:pt>
                <c:pt idx="36">
                  <c:v>Alameda (N=6)</c:v>
                </c:pt>
                <c:pt idx="37">
                  <c:v>Sonoma (N=1)</c:v>
                </c:pt>
                <c:pt idx="38">
                  <c:v>Solano (N=1)</c:v>
                </c:pt>
                <c:pt idx="39">
                  <c:v>San Mateo (N=1)</c:v>
                </c:pt>
              </c:strCache>
            </c:strRef>
          </c:cat>
          <c:val>
            <c:numRef>
              <c:f>Sheet1!$C$2:$C$41</c:f>
              <c:numCache>
                <c:formatCode>0.0</c:formatCode>
                <c:ptCount val="40"/>
                <c:pt idx="0">
                  <c:v>99.9</c:v>
                </c:pt>
                <c:pt idx="1">
                  <c:v>99.9</c:v>
                </c:pt>
                <c:pt idx="2">
                  <c:v>99.9</c:v>
                </c:pt>
                <c:pt idx="3">
                  <c:v>99.9</c:v>
                </c:pt>
                <c:pt idx="4">
                  <c:v>99.9</c:v>
                </c:pt>
                <c:pt idx="5">
                  <c:v>99.9</c:v>
                </c:pt>
                <c:pt idx="6">
                  <c:v>99.9</c:v>
                </c:pt>
                <c:pt idx="7">
                  <c:v>99.9</c:v>
                </c:pt>
                <c:pt idx="8">
                  <c:v>99.9</c:v>
                </c:pt>
                <c:pt idx="9">
                  <c:v>99.9</c:v>
                </c:pt>
                <c:pt idx="10">
                  <c:v>99.9</c:v>
                </c:pt>
                <c:pt idx="11">
                  <c:v>99.9</c:v>
                </c:pt>
                <c:pt idx="12">
                  <c:v>99.9</c:v>
                </c:pt>
                <c:pt idx="13">
                  <c:v>99.9</c:v>
                </c:pt>
                <c:pt idx="14">
                  <c:v>99.9</c:v>
                </c:pt>
                <c:pt idx="15">
                  <c:v>99.9</c:v>
                </c:pt>
                <c:pt idx="16">
                  <c:v>99.9</c:v>
                </c:pt>
                <c:pt idx="17">
                  <c:v>99.9</c:v>
                </c:pt>
                <c:pt idx="18">
                  <c:v>99.9</c:v>
                </c:pt>
                <c:pt idx="19">
                  <c:v>99.9</c:v>
                </c:pt>
                <c:pt idx="20">
                  <c:v>99.9</c:v>
                </c:pt>
                <c:pt idx="21">
                  <c:v>99.9</c:v>
                </c:pt>
                <c:pt idx="22">
                  <c:v>99.9</c:v>
                </c:pt>
                <c:pt idx="23">
                  <c:v>99.9</c:v>
                </c:pt>
                <c:pt idx="24">
                  <c:v>99.9</c:v>
                </c:pt>
                <c:pt idx="25">
                  <c:v>99.9</c:v>
                </c:pt>
                <c:pt idx="26">
                  <c:v>99.9</c:v>
                </c:pt>
                <c:pt idx="27">
                  <c:v>99.9</c:v>
                </c:pt>
                <c:pt idx="28">
                  <c:v>99.9</c:v>
                </c:pt>
                <c:pt idx="29">
                  <c:v>99.9</c:v>
                </c:pt>
                <c:pt idx="30">
                  <c:v>99.9</c:v>
                </c:pt>
                <c:pt idx="31">
                  <c:v>99.9</c:v>
                </c:pt>
                <c:pt idx="32">
                  <c:v>99.9</c:v>
                </c:pt>
                <c:pt idx="33">
                  <c:v>99.9</c:v>
                </c:pt>
                <c:pt idx="34">
                  <c:v>99.9</c:v>
                </c:pt>
                <c:pt idx="35">
                  <c:v>99.9</c:v>
                </c:pt>
                <c:pt idx="36">
                  <c:v>99.9</c:v>
                </c:pt>
                <c:pt idx="37">
                  <c:v>99.9</c:v>
                </c:pt>
                <c:pt idx="38">
                  <c:v>99.9</c:v>
                </c:pt>
                <c:pt idx="39">
                  <c:v>99.9</c:v>
                </c:pt>
              </c:numCache>
            </c:numRef>
          </c:val>
          <c:smooth val="0"/>
          <c:extLst>
            <c:ext xmlns:c16="http://schemas.microsoft.com/office/drawing/2014/chart" uri="{C3380CC4-5D6E-409C-BE32-E72D297353CC}">
              <c16:uniqueId val="{00000001-9107-40FB-BAD0-CEFB4615A9E4}"/>
            </c:ext>
          </c:extLst>
        </c:ser>
        <c:ser>
          <c:idx val="2"/>
          <c:order val="2"/>
          <c:tx>
            <c:strRef>
              <c:f>Sheet1!$E$1</c:f>
              <c:strCache>
                <c:ptCount val="1"/>
                <c:pt idx="0">
                  <c:v>State Rate = 99.9
</c:v>
                </c:pt>
              </c:strCache>
            </c:strRef>
          </c:tx>
          <c:spPr>
            <a:ln>
              <a:solidFill>
                <a:schemeClr val="tx1"/>
              </a:solidFill>
            </a:ln>
          </c:spPr>
          <c:marker>
            <c:symbol val="none"/>
          </c:marker>
          <c:dLbls>
            <c:spPr>
              <a:noFill/>
              <a:ln>
                <a:noFill/>
              </a:ln>
              <a:effectLst/>
            </c:spPr>
            <c:txPr>
              <a:bodyPr wrap="square" lIns="38100" tIns="19050" rIns="38100" bIns="19050" anchor="ctr">
                <a:spAutoFit/>
              </a:bodyPr>
              <a:lstStyle/>
              <a:p>
                <a:pPr>
                  <a:defRPr sz="1400" b="0">
                    <a:latin typeface="Calibri" panose="020F0502020204030204" pitchFamily="34" charset="0"/>
                    <a:cs typeface="Calibri" panose="020F0502020204030204" pitchFamily="34" charset="0"/>
                  </a:defRPr>
                </a:pPr>
                <a:endParaRPr lang="en-US"/>
              </a:p>
            </c:txPr>
            <c:dLblPos val="ctr"/>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cat>
            <c:strRef>
              <c:f>Sheet1!$A$2:$A$41</c:f>
              <c:strCache>
                <c:ptCount val="40"/>
                <c:pt idx="0">
                  <c:v>Colusa (N=1)</c:v>
                </c:pt>
                <c:pt idx="1">
                  <c:v>San Joaquin (N=40)</c:v>
                </c:pt>
                <c:pt idx="2">
                  <c:v>Amador (N=1)</c:v>
                </c:pt>
                <c:pt idx="3">
                  <c:v>Kern (N=38)</c:v>
                </c:pt>
                <c:pt idx="4">
                  <c:v>Fresno (N=39)</c:v>
                </c:pt>
                <c:pt idx="5">
                  <c:v>Glenn (N=1)</c:v>
                </c:pt>
                <c:pt idx="6">
                  <c:v>San Bernardino (N=63)</c:v>
                </c:pt>
                <c:pt idx="7">
                  <c:v>Tuolumne (N=1)</c:v>
                </c:pt>
                <c:pt idx="8">
                  <c:v>Shasta (N=4)</c:v>
                </c:pt>
                <c:pt idx="9">
                  <c:v>Imperial (N=5)</c:v>
                </c:pt>
                <c:pt idx="10">
                  <c:v>Butte (N=4)</c:v>
                </c:pt>
                <c:pt idx="11">
                  <c:v>Yuba (N=2)</c:v>
                </c:pt>
                <c:pt idx="12">
                  <c:v>Stanislaus (N=12)</c:v>
                </c:pt>
                <c:pt idx="13">
                  <c:v>Lake (N=1)</c:v>
                </c:pt>
                <c:pt idx="14">
                  <c:v>Tehama (N=1)</c:v>
                </c:pt>
                <c:pt idx="15">
                  <c:v>San Benito (N=1)</c:v>
                </c:pt>
                <c:pt idx="16">
                  <c:v>Sacramento (N=20)</c:v>
                </c:pt>
                <c:pt idx="17">
                  <c:v>Riverside (N=28)</c:v>
                </c:pt>
                <c:pt idx="18">
                  <c:v>Madera (N=2)</c:v>
                </c:pt>
                <c:pt idx="19">
                  <c:v>Yolo (N=2)</c:v>
                </c:pt>
                <c:pt idx="20">
                  <c:v>Kings (N=2)</c:v>
                </c:pt>
                <c:pt idx="21">
                  <c:v>Los Angeles (N=94)</c:v>
                </c:pt>
                <c:pt idx="22">
                  <c:v>Monterey (N=5)</c:v>
                </c:pt>
                <c:pt idx="23">
                  <c:v>Santa Cruz (N=2)</c:v>
                </c:pt>
                <c:pt idx="24">
                  <c:v>Placer (N=3)</c:v>
                </c:pt>
                <c:pt idx="25">
                  <c:v>Merced (N=3)</c:v>
                </c:pt>
                <c:pt idx="26">
                  <c:v>El Dorado (N=1)</c:v>
                </c:pt>
                <c:pt idx="27">
                  <c:v>Santa Clara (N=11)</c:v>
                </c:pt>
                <c:pt idx="28">
                  <c:v>San Diego (N=20)</c:v>
                </c:pt>
                <c:pt idx="29">
                  <c:v>Marin (N=1)</c:v>
                </c:pt>
                <c:pt idx="30">
                  <c:v>San Francisco (N=4)</c:v>
                </c:pt>
                <c:pt idx="31">
                  <c:v>Ventura (N=4)</c:v>
                </c:pt>
                <c:pt idx="32">
                  <c:v>Tulare (N=3)</c:v>
                </c:pt>
                <c:pt idx="33">
                  <c:v>Santa Barbara (N=2)</c:v>
                </c:pt>
                <c:pt idx="34">
                  <c:v>Orange (N=12)</c:v>
                </c:pt>
                <c:pt idx="35">
                  <c:v>Contra Costa (N=4)</c:v>
                </c:pt>
                <c:pt idx="36">
                  <c:v>Alameda (N=6)</c:v>
                </c:pt>
                <c:pt idx="37">
                  <c:v>Sonoma (N=1)</c:v>
                </c:pt>
                <c:pt idx="38">
                  <c:v>Solano (N=1)</c:v>
                </c:pt>
                <c:pt idx="39">
                  <c:v>San Mateo (N=1)</c:v>
                </c:pt>
              </c:strCache>
            </c:strRef>
          </c:cat>
          <c:val>
            <c:numRef>
              <c:f>Sheet1!$E$2:$E$41</c:f>
              <c:numCache>
                <c:formatCode>General</c:formatCode>
                <c:ptCount val="40"/>
                <c:pt idx="36" formatCode="0.0">
                  <c:v>99.9</c:v>
                </c:pt>
              </c:numCache>
            </c:numRef>
          </c:val>
          <c:smooth val="0"/>
          <c:extLst>
            <c:ext xmlns:c16="http://schemas.microsoft.com/office/drawing/2014/chart" uri="{C3380CC4-5D6E-409C-BE32-E72D297353CC}">
              <c16:uniqueId val="{00000000-BCBB-4450-A754-A15B54BA72E6}"/>
            </c:ext>
          </c:extLst>
        </c:ser>
        <c:dLbls>
          <c:showLegendKey val="0"/>
          <c:showVal val="0"/>
          <c:showCatName val="0"/>
          <c:showSerName val="0"/>
          <c:showPercent val="0"/>
          <c:showBubbleSize val="0"/>
        </c:dLbls>
        <c:marker val="1"/>
        <c:smooth val="0"/>
        <c:axId val="134965888"/>
        <c:axId val="134992640"/>
      </c:lineChart>
      <c:catAx>
        <c:axId val="134965888"/>
        <c:scaling>
          <c:orientation val="minMax"/>
        </c:scaling>
        <c:delete val="0"/>
        <c:axPos val="b"/>
        <c:numFmt formatCode="General" sourceLinked="1"/>
        <c:majorTickMark val="out"/>
        <c:minorTickMark val="none"/>
        <c:tickLblPos val="nextTo"/>
        <c:spPr>
          <a:ln w="13424">
            <a:solidFill>
              <a:schemeClr val="tx1"/>
            </a:solidFill>
            <a:prstDash val="solid"/>
          </a:ln>
        </c:spPr>
        <c:txPr>
          <a:bodyPr rot="-2700000" vert="horz" anchor="ctr" anchorCtr="1"/>
          <a:lstStyle/>
          <a:p>
            <a:pPr>
              <a:defRPr sz="1100" b="0" i="0" u="none" strike="noStrike" baseline="0">
                <a:solidFill>
                  <a:schemeClr val="tx1"/>
                </a:solidFill>
                <a:latin typeface="Calibri" panose="020F0502020204030204" pitchFamily="34" charset="0"/>
                <a:ea typeface="Arial"/>
                <a:cs typeface="Arial"/>
              </a:defRPr>
            </a:pPr>
            <a:endParaRPr lang="en-US"/>
          </a:p>
        </c:txPr>
        <c:crossAx val="134992640"/>
        <c:crosses val="autoZero"/>
        <c:auto val="1"/>
        <c:lblAlgn val="ctr"/>
        <c:lblOffset val="50"/>
        <c:noMultiLvlLbl val="0"/>
      </c:catAx>
      <c:valAx>
        <c:axId val="134992640"/>
        <c:scaling>
          <c:orientation val="minMax"/>
          <c:max val="425"/>
          <c:min val="0"/>
        </c:scaling>
        <c:delete val="0"/>
        <c:axPos val="l"/>
        <c:majorGridlines>
          <c:spPr>
            <a:ln w="9525">
              <a:solidFill>
                <a:schemeClr val="bg1">
                  <a:lumMod val="85000"/>
                </a:schemeClr>
              </a:solidFill>
              <a:prstDash val="sysDash"/>
            </a:ln>
          </c:spPr>
        </c:majorGridlines>
        <c:title>
          <c:tx>
            <c:rich>
              <a:bodyPr/>
              <a:lstStyle/>
              <a:p>
                <a:pPr>
                  <a:defRPr sz="1600" b="1" i="0" u="none" strike="noStrike" baseline="0">
                    <a:solidFill>
                      <a:schemeClr val="tx1"/>
                    </a:solidFill>
                    <a:latin typeface="Calibri" panose="020F0502020204030204" pitchFamily="34" charset="0"/>
                    <a:ea typeface="Arial"/>
                    <a:cs typeface="Arial"/>
                  </a:defRPr>
                </a:pPr>
                <a:r>
                  <a:rPr lang="en-US" sz="1600" dirty="0">
                    <a:latin typeface="Calibri" panose="020F0502020204030204" pitchFamily="34" charset="0"/>
                  </a:rPr>
                  <a:t>Rate</a:t>
                </a:r>
                <a:r>
                  <a:rPr lang="en-US" sz="1600" baseline="0" dirty="0">
                    <a:latin typeface="Calibri" panose="020F0502020204030204" pitchFamily="34" charset="0"/>
                  </a:rPr>
                  <a:t> per 100,000 live births</a:t>
                </a:r>
                <a:endParaRPr lang="en-US" sz="1600" dirty="0">
                  <a:latin typeface="Calibri" panose="020F0502020204030204" pitchFamily="34" charset="0"/>
                </a:endParaRPr>
              </a:p>
            </c:rich>
          </c:tx>
          <c:layout>
            <c:manualLayout>
              <c:xMode val="edge"/>
              <c:yMode val="edge"/>
              <c:x val="1.3647642679900745E-2"/>
              <c:y val="0.20179372197309417"/>
            </c:manualLayout>
          </c:layout>
          <c:overlay val="0"/>
          <c:spPr>
            <a:noFill/>
            <a:ln w="26847">
              <a:noFill/>
            </a:ln>
          </c:spPr>
        </c:title>
        <c:numFmt formatCode="0" sourceLinked="0"/>
        <c:majorTickMark val="out"/>
        <c:minorTickMark val="none"/>
        <c:tickLblPos val="nextTo"/>
        <c:spPr>
          <a:ln w="13424">
            <a:solidFill>
              <a:schemeClr val="tx1"/>
            </a:solidFill>
            <a:prstDash val="solid"/>
          </a:ln>
        </c:spPr>
        <c:txPr>
          <a:bodyPr rot="0" vert="horz"/>
          <a:lstStyle/>
          <a:p>
            <a:pPr>
              <a:defRPr sz="1400" b="1" i="0" u="none" strike="noStrike" baseline="0">
                <a:solidFill>
                  <a:schemeClr val="tx1"/>
                </a:solidFill>
                <a:latin typeface="Calibri" panose="020F0502020204030204" pitchFamily="34" charset="0"/>
                <a:ea typeface="Arial"/>
                <a:cs typeface="Arial"/>
              </a:defRPr>
            </a:pPr>
            <a:endParaRPr lang="en-US"/>
          </a:p>
        </c:txPr>
        <c:crossAx val="134965888"/>
        <c:crosses val="autoZero"/>
        <c:crossBetween val="between"/>
        <c:majorUnit val="100"/>
        <c:minorUnit val="100"/>
      </c:valAx>
      <c:spPr>
        <a:solidFill>
          <a:schemeClr val="bg1"/>
        </a:solidFill>
        <a:ln w="26847">
          <a:noFill/>
        </a:ln>
      </c:spPr>
    </c:plotArea>
    <c:plotVisOnly val="1"/>
    <c:dispBlanksAs val="gap"/>
    <c:showDLblsOverMax val="0"/>
  </c:chart>
  <c:spPr>
    <a:solidFill>
      <a:schemeClr val="bg1"/>
    </a:solidFill>
    <a:ln>
      <a:noFill/>
    </a:ln>
  </c:spPr>
  <c:txPr>
    <a:bodyPr/>
    <a:lstStyle/>
    <a:p>
      <a:pPr>
        <a:defRPr sz="1903" b="1" i="0" u="none" strike="noStrike" baseline="0">
          <a:solidFill>
            <a:schemeClr val="tx1"/>
          </a:solidFill>
          <a:latin typeface="Times New Roman"/>
          <a:ea typeface="Times New Roman"/>
          <a:cs typeface="Times New Roman"/>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3169653924081835E-2"/>
          <c:y val="7.3404282427552578E-2"/>
          <c:w val="0.75400049441395323"/>
          <c:h val="0.77945092675105854"/>
        </c:manualLayout>
      </c:layout>
      <c:areaChart>
        <c:grouping val="stacked"/>
        <c:varyColors val="0"/>
        <c:ser>
          <c:idx val="2"/>
          <c:order val="0"/>
          <c:tx>
            <c:strRef>
              <c:f>Sheet1!$C$1</c:f>
              <c:strCache>
                <c:ptCount val="1"/>
                <c:pt idx="0">
                  <c:v>Stillbirths or neonatal deaths</c:v>
                </c:pt>
              </c:strCache>
            </c:strRef>
          </c:tx>
          <c:spPr>
            <a:solidFill>
              <a:srgbClr val="9E4770"/>
            </a:solidFill>
            <a:ln w="6350">
              <a:solidFill>
                <a:schemeClr val="tx1"/>
              </a:solidFill>
              <a:prstDash val="solid"/>
            </a:ln>
          </c:spPr>
          <c:dLbls>
            <c:delete val="1"/>
          </c:dLbls>
          <c:cat>
            <c:numRef>
              <c:f>Sheet1!$A$2:$A$11</c:f>
              <c:numCache>
                <c:formatCode>General</c:formatCode>
                <c:ptCount val="10"/>
                <c:pt idx="0">
                  <c:v>2010</c:v>
                </c:pt>
                <c:pt idx="1">
                  <c:v>2011</c:v>
                </c:pt>
                <c:pt idx="2">
                  <c:v>2012</c:v>
                </c:pt>
                <c:pt idx="3">
                  <c:v>2013</c:v>
                </c:pt>
                <c:pt idx="4">
                  <c:v>2014</c:v>
                </c:pt>
                <c:pt idx="5">
                  <c:v>2015</c:v>
                </c:pt>
                <c:pt idx="6">
                  <c:v>2016</c:v>
                </c:pt>
                <c:pt idx="7">
                  <c:v>2017</c:v>
                </c:pt>
                <c:pt idx="8">
                  <c:v>2018</c:v>
                </c:pt>
                <c:pt idx="9">
                  <c:v>2019</c:v>
                </c:pt>
              </c:numCache>
            </c:numRef>
          </c:cat>
          <c:val>
            <c:numRef>
              <c:f>Sheet1!$C$2:$C$11</c:f>
              <c:numCache>
                <c:formatCode>0</c:formatCode>
                <c:ptCount val="10"/>
                <c:pt idx="0">
                  <c:v>0</c:v>
                </c:pt>
                <c:pt idx="1">
                  <c:v>1</c:v>
                </c:pt>
                <c:pt idx="2">
                  <c:v>1</c:v>
                </c:pt>
                <c:pt idx="3">
                  <c:v>7</c:v>
                </c:pt>
                <c:pt idx="4">
                  <c:v>9</c:v>
                </c:pt>
                <c:pt idx="5">
                  <c:v>14</c:v>
                </c:pt>
                <c:pt idx="6">
                  <c:v>12</c:v>
                </c:pt>
                <c:pt idx="7">
                  <c:v>37</c:v>
                </c:pt>
                <c:pt idx="8">
                  <c:v>22</c:v>
                </c:pt>
                <c:pt idx="9">
                  <c:v>43</c:v>
                </c:pt>
              </c:numCache>
            </c:numRef>
          </c:val>
          <c:extLst>
            <c:ext xmlns:c16="http://schemas.microsoft.com/office/drawing/2014/chart" uri="{C3380CC4-5D6E-409C-BE32-E72D297353CC}">
              <c16:uniqueId val="{00000000-D3A6-4195-84E7-295F188AC1D7}"/>
            </c:ext>
          </c:extLst>
        </c:ser>
        <c:ser>
          <c:idx val="5"/>
          <c:order val="1"/>
          <c:tx>
            <c:strRef>
              <c:f>Sheet1!$D$1</c:f>
              <c:strCache>
                <c:ptCount val="1"/>
                <c:pt idx="0">
                  <c:v>Alive, signs/symptoms of CS (met infant criteria)</c:v>
                </c:pt>
              </c:strCache>
            </c:strRef>
          </c:tx>
          <c:spPr>
            <a:solidFill>
              <a:srgbClr val="C189A4"/>
            </a:solidFill>
            <a:ln w="6350">
              <a:solidFill>
                <a:schemeClr val="tx1"/>
              </a:solidFill>
              <a:prstDash val="solid"/>
            </a:ln>
          </c:spPr>
          <c:dLbls>
            <c:delete val="1"/>
          </c:dLbls>
          <c:cat>
            <c:numRef>
              <c:f>Sheet1!$A$2:$A$11</c:f>
              <c:numCache>
                <c:formatCode>General</c:formatCode>
                <c:ptCount val="10"/>
                <c:pt idx="0">
                  <c:v>2010</c:v>
                </c:pt>
                <c:pt idx="1">
                  <c:v>2011</c:v>
                </c:pt>
                <c:pt idx="2">
                  <c:v>2012</c:v>
                </c:pt>
                <c:pt idx="3">
                  <c:v>2013</c:v>
                </c:pt>
                <c:pt idx="4">
                  <c:v>2014</c:v>
                </c:pt>
                <c:pt idx="5">
                  <c:v>2015</c:v>
                </c:pt>
                <c:pt idx="6">
                  <c:v>2016</c:v>
                </c:pt>
                <c:pt idx="7">
                  <c:v>2017</c:v>
                </c:pt>
                <c:pt idx="8">
                  <c:v>2018</c:v>
                </c:pt>
                <c:pt idx="9">
                  <c:v>2019</c:v>
                </c:pt>
              </c:numCache>
            </c:numRef>
          </c:cat>
          <c:val>
            <c:numRef>
              <c:f>Sheet1!$D$2:$D$11</c:f>
              <c:numCache>
                <c:formatCode>0</c:formatCode>
                <c:ptCount val="10"/>
                <c:pt idx="0">
                  <c:v>3</c:v>
                </c:pt>
                <c:pt idx="1">
                  <c:v>4</c:v>
                </c:pt>
                <c:pt idx="2">
                  <c:v>6</c:v>
                </c:pt>
                <c:pt idx="3">
                  <c:v>4</c:v>
                </c:pt>
                <c:pt idx="4">
                  <c:v>5</c:v>
                </c:pt>
                <c:pt idx="5">
                  <c:v>12</c:v>
                </c:pt>
                <c:pt idx="6">
                  <c:v>21</c:v>
                </c:pt>
                <c:pt idx="7">
                  <c:v>15</c:v>
                </c:pt>
                <c:pt idx="8">
                  <c:v>30</c:v>
                </c:pt>
                <c:pt idx="9">
                  <c:v>56</c:v>
                </c:pt>
              </c:numCache>
            </c:numRef>
          </c:val>
          <c:extLst>
            <c:ext xmlns:c16="http://schemas.microsoft.com/office/drawing/2014/chart" uri="{C3380CC4-5D6E-409C-BE32-E72D297353CC}">
              <c16:uniqueId val="{00000001-D3A6-4195-84E7-295F188AC1D7}"/>
            </c:ext>
          </c:extLst>
        </c:ser>
        <c:ser>
          <c:idx val="1"/>
          <c:order val="2"/>
          <c:tx>
            <c:strRef>
              <c:f>Sheet1!$E$1</c:f>
              <c:strCache>
                <c:ptCount val="1"/>
                <c:pt idx="0">
                  <c:v>Alive, no signs/symptoms of CS</c:v>
                </c:pt>
              </c:strCache>
            </c:strRef>
          </c:tx>
          <c:spPr>
            <a:solidFill>
              <a:srgbClr val="EDDDE5"/>
            </a:solidFill>
            <a:ln w="6350">
              <a:solidFill>
                <a:schemeClr val="tx1"/>
              </a:solidFill>
              <a:prstDash val="solid"/>
            </a:ln>
          </c:spPr>
          <c:dLbls>
            <c:delete val="1"/>
          </c:dLbls>
          <c:cat>
            <c:numRef>
              <c:f>Sheet1!$A$2:$A$11</c:f>
              <c:numCache>
                <c:formatCode>General</c:formatCode>
                <c:ptCount val="10"/>
                <c:pt idx="0">
                  <c:v>2010</c:v>
                </c:pt>
                <c:pt idx="1">
                  <c:v>2011</c:v>
                </c:pt>
                <c:pt idx="2">
                  <c:v>2012</c:v>
                </c:pt>
                <c:pt idx="3">
                  <c:v>2013</c:v>
                </c:pt>
                <c:pt idx="4">
                  <c:v>2014</c:v>
                </c:pt>
                <c:pt idx="5">
                  <c:v>2015</c:v>
                </c:pt>
                <c:pt idx="6">
                  <c:v>2016</c:v>
                </c:pt>
                <c:pt idx="7">
                  <c:v>2017</c:v>
                </c:pt>
                <c:pt idx="8">
                  <c:v>2018</c:v>
                </c:pt>
                <c:pt idx="9">
                  <c:v>2019</c:v>
                </c:pt>
              </c:numCache>
            </c:numRef>
          </c:cat>
          <c:val>
            <c:numRef>
              <c:f>Sheet1!$E$2:$E$11</c:f>
              <c:numCache>
                <c:formatCode>0</c:formatCode>
                <c:ptCount val="10"/>
                <c:pt idx="0">
                  <c:v>44</c:v>
                </c:pt>
                <c:pt idx="1">
                  <c:v>41</c:v>
                </c:pt>
                <c:pt idx="2">
                  <c:v>26</c:v>
                </c:pt>
                <c:pt idx="3">
                  <c:v>47</c:v>
                </c:pt>
                <c:pt idx="4">
                  <c:v>90</c:v>
                </c:pt>
                <c:pt idx="5">
                  <c:v>122</c:v>
                </c:pt>
                <c:pt idx="6">
                  <c:v>181</c:v>
                </c:pt>
                <c:pt idx="7">
                  <c:v>236</c:v>
                </c:pt>
                <c:pt idx="8">
                  <c:v>276</c:v>
                </c:pt>
                <c:pt idx="9">
                  <c:v>345</c:v>
                </c:pt>
              </c:numCache>
            </c:numRef>
          </c:val>
          <c:extLst>
            <c:ext xmlns:c16="http://schemas.microsoft.com/office/drawing/2014/chart" uri="{C3380CC4-5D6E-409C-BE32-E72D297353CC}">
              <c16:uniqueId val="{00000002-D3A6-4195-84E7-295F188AC1D7}"/>
            </c:ext>
          </c:extLst>
        </c:ser>
        <c:dLbls>
          <c:showLegendKey val="0"/>
          <c:showVal val="1"/>
          <c:showCatName val="0"/>
          <c:showSerName val="0"/>
          <c:showPercent val="0"/>
          <c:showBubbleSize val="0"/>
        </c:dLbls>
        <c:axId val="198558848"/>
        <c:axId val="198560768"/>
      </c:areaChart>
      <c:lineChart>
        <c:grouping val="standard"/>
        <c:varyColors val="0"/>
        <c:ser>
          <c:idx val="0"/>
          <c:order val="3"/>
          <c:tx>
            <c:strRef>
              <c:f>Sheet1!$B$1</c:f>
              <c:strCache>
                <c:ptCount val="1"/>
                <c:pt idx="0">
                  <c:v>Total Cases</c:v>
                </c:pt>
              </c:strCache>
            </c:strRef>
          </c:tx>
          <c:spPr>
            <a:ln>
              <a:noFill/>
            </a:ln>
          </c:spPr>
          <c:marker>
            <c:symbol val="none"/>
          </c:marker>
          <c:dLbls>
            <c:dLbl>
              <c:idx val="0"/>
              <c:delete val="1"/>
              <c:extLst>
                <c:ext xmlns:c15="http://schemas.microsoft.com/office/drawing/2012/chart" uri="{CE6537A1-D6FC-4f65-9D91-7224C49458BB}"/>
                <c:ext xmlns:c16="http://schemas.microsoft.com/office/drawing/2014/chart" uri="{C3380CC4-5D6E-409C-BE32-E72D297353CC}">
                  <c16:uniqueId val="{00000003-D3A6-4195-84E7-295F188AC1D7}"/>
                </c:ext>
              </c:extLst>
            </c:dLbl>
            <c:dLbl>
              <c:idx val="1"/>
              <c:delete val="1"/>
              <c:extLst>
                <c:ext xmlns:c15="http://schemas.microsoft.com/office/drawing/2012/chart" uri="{CE6537A1-D6FC-4f65-9D91-7224C49458BB}"/>
                <c:ext xmlns:c16="http://schemas.microsoft.com/office/drawing/2014/chart" uri="{C3380CC4-5D6E-409C-BE32-E72D297353CC}">
                  <c16:uniqueId val="{00000004-D3A6-4195-84E7-295F188AC1D7}"/>
                </c:ext>
              </c:extLst>
            </c:dLbl>
            <c:dLbl>
              <c:idx val="3"/>
              <c:delete val="1"/>
              <c:extLst>
                <c:ext xmlns:c15="http://schemas.microsoft.com/office/drawing/2012/chart" uri="{CE6537A1-D6FC-4f65-9D91-7224C49458BB}"/>
                <c:ext xmlns:c16="http://schemas.microsoft.com/office/drawing/2014/chart" uri="{C3380CC4-5D6E-409C-BE32-E72D297353CC}">
                  <c16:uniqueId val="{00000000-B702-4C27-A3BC-17DC54E970DE}"/>
                </c:ext>
              </c:extLst>
            </c:dLbl>
            <c:dLbl>
              <c:idx val="4"/>
              <c:delete val="1"/>
              <c:extLst>
                <c:ext xmlns:c15="http://schemas.microsoft.com/office/drawing/2012/chart" uri="{CE6537A1-D6FC-4f65-9D91-7224C49458BB}"/>
                <c:ext xmlns:c16="http://schemas.microsoft.com/office/drawing/2014/chart" uri="{C3380CC4-5D6E-409C-BE32-E72D297353CC}">
                  <c16:uniqueId val="{00000000-1464-4F52-9A28-507935225BDF}"/>
                </c:ext>
              </c:extLst>
            </c:dLbl>
            <c:dLbl>
              <c:idx val="5"/>
              <c:delete val="1"/>
              <c:extLst>
                <c:ext xmlns:c15="http://schemas.microsoft.com/office/drawing/2012/chart" uri="{CE6537A1-D6FC-4f65-9D91-7224C49458BB}"/>
                <c:ext xmlns:c16="http://schemas.microsoft.com/office/drawing/2014/chart" uri="{C3380CC4-5D6E-409C-BE32-E72D297353CC}">
                  <c16:uniqueId val="{00000000-CA52-4BBD-9663-48137E955B3A}"/>
                </c:ext>
              </c:extLst>
            </c:dLbl>
            <c:dLbl>
              <c:idx val="6"/>
              <c:delete val="1"/>
              <c:extLst>
                <c:ext xmlns:c15="http://schemas.microsoft.com/office/drawing/2012/chart" uri="{CE6537A1-D6FC-4f65-9D91-7224C49458BB}"/>
                <c:ext xmlns:c16="http://schemas.microsoft.com/office/drawing/2014/chart" uri="{C3380CC4-5D6E-409C-BE32-E72D297353CC}">
                  <c16:uniqueId val="{00000008-D3A6-4195-84E7-295F188AC1D7}"/>
                </c:ext>
              </c:extLst>
            </c:dLbl>
            <c:dLbl>
              <c:idx val="7"/>
              <c:delete val="1"/>
              <c:extLst>
                <c:ext xmlns:c15="http://schemas.microsoft.com/office/drawing/2012/chart" uri="{CE6537A1-D6FC-4f65-9D91-7224C49458BB}"/>
                <c:ext xmlns:c16="http://schemas.microsoft.com/office/drawing/2014/chart" uri="{C3380CC4-5D6E-409C-BE32-E72D297353CC}">
                  <c16:uniqueId val="{00000009-D3A6-4195-84E7-295F188AC1D7}"/>
                </c:ext>
              </c:extLst>
            </c:dLbl>
            <c:dLbl>
              <c:idx val="8"/>
              <c:delete val="1"/>
              <c:extLst>
                <c:ext xmlns:c15="http://schemas.microsoft.com/office/drawing/2012/chart" uri="{CE6537A1-D6FC-4f65-9D91-7224C49458BB}"/>
                <c:ext xmlns:c16="http://schemas.microsoft.com/office/drawing/2014/chart" uri="{C3380CC4-5D6E-409C-BE32-E72D297353CC}">
                  <c16:uniqueId val="{0000000A-D3A6-4195-84E7-295F188AC1D7}"/>
                </c:ext>
              </c:extLst>
            </c:dLbl>
            <c:spPr>
              <a:noFill/>
              <a:ln>
                <a:noFill/>
              </a:ln>
              <a:effectLst/>
            </c:spPr>
            <c:txPr>
              <a:bodyPr/>
              <a:lstStyle/>
              <a:p>
                <a:pPr>
                  <a:defRPr sz="1800" b="0">
                    <a:latin typeface="Calibri" panose="020F0502020204030204" pitchFamily="34" charset="0"/>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val>
            <c:numRef>
              <c:f>Sheet1!$B$2:$B$11</c:f>
              <c:numCache>
                <c:formatCode>0</c:formatCode>
                <c:ptCount val="10"/>
                <c:pt idx="0">
                  <c:v>47</c:v>
                </c:pt>
                <c:pt idx="1">
                  <c:v>46</c:v>
                </c:pt>
                <c:pt idx="2">
                  <c:v>33</c:v>
                </c:pt>
                <c:pt idx="3">
                  <c:v>58</c:v>
                </c:pt>
                <c:pt idx="4">
                  <c:v>104</c:v>
                </c:pt>
                <c:pt idx="5">
                  <c:v>148</c:v>
                </c:pt>
                <c:pt idx="6">
                  <c:v>214</c:v>
                </c:pt>
                <c:pt idx="7">
                  <c:v>288</c:v>
                </c:pt>
                <c:pt idx="8">
                  <c:v>328</c:v>
                </c:pt>
                <c:pt idx="9">
                  <c:v>444</c:v>
                </c:pt>
              </c:numCache>
            </c:numRef>
          </c:val>
          <c:smooth val="0"/>
          <c:extLst>
            <c:ext xmlns:c16="http://schemas.microsoft.com/office/drawing/2014/chart" uri="{C3380CC4-5D6E-409C-BE32-E72D297353CC}">
              <c16:uniqueId val="{0000000B-D3A6-4195-84E7-295F188AC1D7}"/>
            </c:ext>
          </c:extLst>
        </c:ser>
        <c:dLbls>
          <c:showLegendKey val="0"/>
          <c:showVal val="0"/>
          <c:showCatName val="0"/>
          <c:showSerName val="0"/>
          <c:showPercent val="0"/>
          <c:showBubbleSize val="0"/>
        </c:dLbls>
        <c:marker val="1"/>
        <c:smooth val="0"/>
        <c:axId val="198558848"/>
        <c:axId val="198560768"/>
      </c:lineChart>
      <c:catAx>
        <c:axId val="198558848"/>
        <c:scaling>
          <c:orientation val="minMax"/>
        </c:scaling>
        <c:delete val="0"/>
        <c:axPos val="b"/>
        <c:title>
          <c:tx>
            <c:rich>
              <a:bodyPr/>
              <a:lstStyle/>
              <a:p>
                <a:pPr>
                  <a:defRPr sz="1400" b="1" i="0" u="none" strike="noStrike" baseline="0">
                    <a:solidFill>
                      <a:schemeClr val="tx1"/>
                    </a:solidFill>
                    <a:latin typeface="Calibri" panose="020F0502020204030204" pitchFamily="34" charset="0"/>
                    <a:ea typeface="Arial"/>
                    <a:cs typeface="Arial"/>
                  </a:defRPr>
                </a:pPr>
                <a:r>
                  <a:rPr lang="en-US" sz="1400">
                    <a:latin typeface="Calibri" panose="020F0502020204030204" pitchFamily="34" charset="0"/>
                  </a:rPr>
                  <a:t>Year</a:t>
                </a:r>
              </a:p>
            </c:rich>
          </c:tx>
          <c:layout>
            <c:manualLayout>
              <c:xMode val="edge"/>
              <c:yMode val="edge"/>
              <c:x val="0.44306293598793461"/>
              <c:y val="0.8981844794501439"/>
            </c:manualLayout>
          </c:layout>
          <c:overlay val="0"/>
          <c:spPr>
            <a:noFill/>
            <a:ln w="27001">
              <a:noFill/>
            </a:ln>
          </c:spPr>
        </c:title>
        <c:numFmt formatCode="General" sourceLinked="1"/>
        <c:majorTickMark val="out"/>
        <c:minorTickMark val="none"/>
        <c:tickLblPos val="nextTo"/>
        <c:spPr>
          <a:ln w="13501">
            <a:solidFill>
              <a:schemeClr val="tx1"/>
            </a:solidFill>
            <a:prstDash val="solid"/>
          </a:ln>
        </c:spPr>
        <c:txPr>
          <a:bodyPr rot="0" vert="horz"/>
          <a:lstStyle/>
          <a:p>
            <a:pPr>
              <a:defRPr sz="1400" b="1" i="0" u="none" strike="noStrike" baseline="0">
                <a:solidFill>
                  <a:schemeClr val="tx1"/>
                </a:solidFill>
                <a:latin typeface="Calibri" panose="020F0502020204030204" pitchFamily="34" charset="0"/>
                <a:ea typeface="Arial"/>
                <a:cs typeface="Arial"/>
              </a:defRPr>
            </a:pPr>
            <a:endParaRPr lang="en-US"/>
          </a:p>
        </c:txPr>
        <c:crossAx val="198560768"/>
        <c:crosses val="autoZero"/>
        <c:auto val="1"/>
        <c:lblAlgn val="ctr"/>
        <c:lblOffset val="0"/>
        <c:noMultiLvlLbl val="0"/>
      </c:catAx>
      <c:valAx>
        <c:axId val="198560768"/>
        <c:scaling>
          <c:orientation val="minMax"/>
          <c:max val="500"/>
          <c:min val="0"/>
        </c:scaling>
        <c:delete val="0"/>
        <c:axPos val="l"/>
        <c:majorGridlines>
          <c:spPr>
            <a:ln w="9525">
              <a:solidFill>
                <a:schemeClr val="bg1">
                  <a:lumMod val="85000"/>
                </a:schemeClr>
              </a:solidFill>
              <a:prstDash val="sysDash"/>
            </a:ln>
          </c:spPr>
        </c:majorGridlines>
        <c:title>
          <c:tx>
            <c:rich>
              <a:bodyPr/>
              <a:lstStyle/>
              <a:p>
                <a:pPr>
                  <a:defRPr sz="1600" b="1" i="0" u="none" strike="noStrike" baseline="0">
                    <a:solidFill>
                      <a:schemeClr val="tx1"/>
                    </a:solidFill>
                    <a:latin typeface="Calibri" panose="020F0502020204030204" pitchFamily="34" charset="0"/>
                    <a:ea typeface="Arial"/>
                    <a:cs typeface="Arial"/>
                  </a:defRPr>
                </a:pPr>
                <a:r>
                  <a:rPr lang="en-US" sz="1600" dirty="0">
                    <a:latin typeface="Calibri" panose="020F0502020204030204" pitchFamily="34" charset="0"/>
                  </a:rPr>
                  <a:t>Number</a:t>
                </a:r>
                <a:r>
                  <a:rPr lang="en-US" sz="1600" baseline="0" dirty="0">
                    <a:latin typeface="Calibri" panose="020F0502020204030204" pitchFamily="34" charset="0"/>
                  </a:rPr>
                  <a:t> of Case</a:t>
                </a:r>
                <a:r>
                  <a:rPr lang="en-US" sz="1600" dirty="0">
                    <a:latin typeface="Calibri" panose="020F0502020204030204" pitchFamily="34" charset="0"/>
                  </a:rPr>
                  <a:t>s</a:t>
                </a:r>
              </a:p>
            </c:rich>
          </c:tx>
          <c:layout>
            <c:manualLayout>
              <c:xMode val="edge"/>
              <c:yMode val="edge"/>
              <c:x val="3.131897750163135E-3"/>
              <c:y val="0.28322121798135508"/>
            </c:manualLayout>
          </c:layout>
          <c:overlay val="0"/>
          <c:spPr>
            <a:noFill/>
            <a:ln w="27001">
              <a:noFill/>
            </a:ln>
          </c:spPr>
        </c:title>
        <c:numFmt formatCode="#,##0" sourceLinked="0"/>
        <c:majorTickMark val="out"/>
        <c:minorTickMark val="none"/>
        <c:tickLblPos val="nextTo"/>
        <c:spPr>
          <a:ln w="13501">
            <a:solidFill>
              <a:schemeClr val="tx1"/>
            </a:solidFill>
            <a:prstDash val="solid"/>
          </a:ln>
        </c:spPr>
        <c:txPr>
          <a:bodyPr rot="0" vert="horz"/>
          <a:lstStyle/>
          <a:p>
            <a:pPr>
              <a:defRPr sz="1600" b="1" i="0" u="none" strike="noStrike" baseline="0">
                <a:solidFill>
                  <a:schemeClr val="tx1"/>
                </a:solidFill>
                <a:latin typeface="Calibri" panose="020F0502020204030204" pitchFamily="34" charset="0"/>
                <a:ea typeface="Arial"/>
                <a:cs typeface="Arial"/>
              </a:defRPr>
            </a:pPr>
            <a:endParaRPr lang="en-US"/>
          </a:p>
        </c:txPr>
        <c:crossAx val="198558848"/>
        <c:crosses val="autoZero"/>
        <c:crossBetween val="midCat"/>
        <c:majorUnit val="100"/>
        <c:minorUnit val="100"/>
      </c:valAx>
      <c:spPr>
        <a:noFill/>
        <a:ln w="27001">
          <a:noFill/>
        </a:ln>
      </c:spPr>
    </c:plotArea>
    <c:plotVisOnly val="1"/>
    <c:dispBlanksAs val="gap"/>
    <c:showDLblsOverMax val="0"/>
  </c:chart>
  <c:spPr>
    <a:solidFill>
      <a:schemeClr val="bg1"/>
    </a:solidFill>
    <a:ln>
      <a:noFill/>
    </a:ln>
  </c:spPr>
  <c:txPr>
    <a:bodyPr/>
    <a:lstStyle/>
    <a:p>
      <a:pPr>
        <a:defRPr sz="1940" b="1" i="0" u="none" strike="noStrike" baseline="0">
          <a:solidFill>
            <a:schemeClr val="tx1"/>
          </a:solidFill>
          <a:latin typeface="Times New Roman"/>
          <a:ea typeface="Times New Roman"/>
          <a:cs typeface="Times New Roman"/>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737871641280639E-2"/>
          <c:y val="6.798245614035088E-2"/>
          <c:w val="0.88529452475668269"/>
          <c:h val="0.75046175322267539"/>
        </c:manualLayout>
      </c:layout>
      <c:barChart>
        <c:barDir val="col"/>
        <c:grouping val="clustered"/>
        <c:varyColors val="0"/>
        <c:ser>
          <c:idx val="0"/>
          <c:order val="0"/>
          <c:tx>
            <c:strRef>
              <c:f>Sheet1!$B$1</c:f>
              <c:strCache>
                <c:ptCount val="1"/>
                <c:pt idx="0">
                  <c:v>Stillbirths</c:v>
                </c:pt>
              </c:strCache>
            </c:strRef>
          </c:tx>
          <c:spPr>
            <a:solidFill>
              <a:srgbClr val="9E4770"/>
            </a:solidFill>
            <a:ln w="13409">
              <a:solidFill>
                <a:srgbClr val="9E4770"/>
              </a:solidFill>
              <a:prstDash val="solid"/>
            </a:ln>
          </c:spPr>
          <c:invertIfNegative val="0"/>
          <c:dLbls>
            <c:spPr>
              <a:noFill/>
              <a:ln>
                <a:noFill/>
              </a:ln>
              <a:effectLst/>
            </c:spPr>
            <c:txPr>
              <a:bodyPr/>
              <a:lstStyle/>
              <a:p>
                <a:pPr>
                  <a:defRPr sz="1400" b="0">
                    <a:latin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Sheet1!$A$2:$A$10</c:f>
              <c:numCache>
                <c:formatCode>General</c:formatCode>
                <c:ptCount val="9"/>
                <c:pt idx="0">
                  <c:v>2011</c:v>
                </c:pt>
                <c:pt idx="1">
                  <c:v>2012</c:v>
                </c:pt>
                <c:pt idx="2">
                  <c:v>2013</c:v>
                </c:pt>
                <c:pt idx="3">
                  <c:v>2014</c:v>
                </c:pt>
                <c:pt idx="4">
                  <c:v>2015</c:v>
                </c:pt>
                <c:pt idx="5">
                  <c:v>2016</c:v>
                </c:pt>
                <c:pt idx="6">
                  <c:v>2017</c:v>
                </c:pt>
                <c:pt idx="7">
                  <c:v>2018</c:v>
                </c:pt>
                <c:pt idx="8">
                  <c:v>2019</c:v>
                </c:pt>
              </c:numCache>
            </c:numRef>
          </c:cat>
          <c:val>
            <c:numRef>
              <c:f>Sheet1!$B$2:$B$10</c:f>
              <c:numCache>
                <c:formatCode>General</c:formatCode>
                <c:ptCount val="9"/>
                <c:pt idx="0">
                  <c:v>1</c:v>
                </c:pt>
                <c:pt idx="1">
                  <c:v>1</c:v>
                </c:pt>
                <c:pt idx="2">
                  <c:v>7</c:v>
                </c:pt>
                <c:pt idx="3">
                  <c:v>8</c:v>
                </c:pt>
                <c:pt idx="4">
                  <c:v>13</c:v>
                </c:pt>
                <c:pt idx="5">
                  <c:v>12</c:v>
                </c:pt>
                <c:pt idx="6">
                  <c:v>28</c:v>
                </c:pt>
                <c:pt idx="7">
                  <c:v>19</c:v>
                </c:pt>
                <c:pt idx="8">
                  <c:v>37</c:v>
                </c:pt>
              </c:numCache>
            </c:numRef>
          </c:val>
          <c:extLst>
            <c:ext xmlns:c16="http://schemas.microsoft.com/office/drawing/2014/chart" uri="{C3380CC4-5D6E-409C-BE32-E72D297353CC}">
              <c16:uniqueId val="{00000000-1372-4B41-9CEF-65498FBB55C2}"/>
            </c:ext>
          </c:extLst>
        </c:ser>
        <c:dLbls>
          <c:showLegendKey val="0"/>
          <c:showVal val="1"/>
          <c:showCatName val="0"/>
          <c:showSerName val="0"/>
          <c:showPercent val="0"/>
          <c:showBubbleSize val="0"/>
        </c:dLbls>
        <c:gapWidth val="50"/>
        <c:axId val="117971968"/>
        <c:axId val="122115200"/>
      </c:barChart>
      <c:catAx>
        <c:axId val="117971968"/>
        <c:scaling>
          <c:orientation val="minMax"/>
        </c:scaling>
        <c:delete val="0"/>
        <c:axPos val="b"/>
        <c:numFmt formatCode="General" sourceLinked="1"/>
        <c:majorTickMark val="out"/>
        <c:minorTickMark val="none"/>
        <c:tickLblPos val="nextTo"/>
        <c:spPr>
          <a:ln w="3352">
            <a:solidFill>
              <a:schemeClr val="tx1"/>
            </a:solidFill>
            <a:prstDash val="solid"/>
          </a:ln>
        </c:spPr>
        <c:txPr>
          <a:bodyPr rot="0" vert="horz"/>
          <a:lstStyle/>
          <a:p>
            <a:pPr>
              <a:defRPr sz="1400" b="1" i="0" u="none" strike="noStrike" baseline="0">
                <a:solidFill>
                  <a:schemeClr val="tx1"/>
                </a:solidFill>
                <a:latin typeface="Calibri" panose="020F0502020204030204" pitchFamily="34" charset="0"/>
                <a:ea typeface="Arial"/>
                <a:cs typeface="Arial"/>
              </a:defRPr>
            </a:pPr>
            <a:endParaRPr lang="en-US"/>
          </a:p>
        </c:txPr>
        <c:crossAx val="122115200"/>
        <c:crosses val="autoZero"/>
        <c:auto val="1"/>
        <c:lblAlgn val="ctr"/>
        <c:lblOffset val="0"/>
        <c:tickLblSkip val="1"/>
        <c:tickMarkSkip val="1"/>
        <c:noMultiLvlLbl val="0"/>
      </c:catAx>
      <c:valAx>
        <c:axId val="122115200"/>
        <c:scaling>
          <c:orientation val="minMax"/>
          <c:max val="40"/>
          <c:min val="0"/>
        </c:scaling>
        <c:delete val="0"/>
        <c:axPos val="l"/>
        <c:majorGridlines>
          <c:spPr>
            <a:ln w="13409">
              <a:solidFill>
                <a:srgbClr val="C0C0C0"/>
              </a:solidFill>
              <a:prstDash val="sysDash"/>
            </a:ln>
          </c:spPr>
        </c:majorGridlines>
        <c:title>
          <c:tx>
            <c:rich>
              <a:bodyPr rot="-5400000" vert="horz"/>
              <a:lstStyle/>
              <a:p>
                <a:pPr>
                  <a:defRPr sz="1600" b="1" i="0" u="none" strike="noStrike" baseline="0">
                    <a:solidFill>
                      <a:schemeClr val="tx1"/>
                    </a:solidFill>
                    <a:latin typeface="Calibri" panose="020F0502020204030204" pitchFamily="34" charset="0"/>
                    <a:ea typeface="Arial"/>
                    <a:cs typeface="Arial"/>
                  </a:defRPr>
                </a:pPr>
                <a:r>
                  <a:rPr lang="en-US" sz="1600" dirty="0">
                    <a:latin typeface="Calibri" panose="020F0502020204030204" pitchFamily="34" charset="0"/>
                  </a:rPr>
                  <a:t>Number of Cases</a:t>
                </a:r>
              </a:p>
            </c:rich>
          </c:tx>
          <c:layout>
            <c:manualLayout>
              <c:xMode val="edge"/>
              <c:yMode val="edge"/>
              <c:x val="1.2413552003750258E-2"/>
              <c:y val="0.27564029750765429"/>
            </c:manualLayout>
          </c:layout>
          <c:overlay val="0"/>
          <c:spPr>
            <a:noFill/>
            <a:ln w="26818">
              <a:noFill/>
            </a:ln>
          </c:spPr>
        </c:title>
        <c:numFmt formatCode="#,##0" sourceLinked="0"/>
        <c:majorTickMark val="out"/>
        <c:minorTickMark val="none"/>
        <c:tickLblPos val="nextTo"/>
        <c:spPr>
          <a:ln w="3352">
            <a:solidFill>
              <a:schemeClr val="tx1"/>
            </a:solidFill>
            <a:prstDash val="solid"/>
          </a:ln>
        </c:spPr>
        <c:txPr>
          <a:bodyPr rot="0" vert="horz"/>
          <a:lstStyle/>
          <a:p>
            <a:pPr>
              <a:defRPr sz="1600" b="1" i="0" u="none" strike="noStrike" baseline="0">
                <a:solidFill>
                  <a:schemeClr val="tx1"/>
                </a:solidFill>
                <a:latin typeface="Calibri" panose="020F0502020204030204" pitchFamily="34" charset="0"/>
                <a:ea typeface="Arial"/>
                <a:cs typeface="Arial"/>
              </a:defRPr>
            </a:pPr>
            <a:endParaRPr lang="en-US"/>
          </a:p>
        </c:txPr>
        <c:crossAx val="117971968"/>
        <c:crosses val="autoZero"/>
        <c:crossBetween val="between"/>
        <c:majorUnit val="10"/>
        <c:minorUnit val="10"/>
      </c:valAx>
      <c:spPr>
        <a:noFill/>
        <a:ln w="26818">
          <a:noFill/>
        </a:ln>
      </c:spPr>
    </c:plotArea>
    <c:plotVisOnly val="1"/>
    <c:dispBlanksAs val="gap"/>
    <c:showDLblsOverMax val="0"/>
  </c:chart>
  <c:spPr>
    <a:noFill/>
    <a:ln>
      <a:noFill/>
    </a:ln>
  </c:spPr>
  <c:txPr>
    <a:bodyPr/>
    <a:lstStyle/>
    <a:p>
      <a:pPr>
        <a:defRPr sz="1900" b="1" i="0" u="none" strike="noStrike" baseline="0">
          <a:solidFill>
            <a:schemeClr val="tx1"/>
          </a:solidFill>
          <a:latin typeface="Times New Roman"/>
          <a:ea typeface="Times New Roman"/>
          <a:cs typeface="Times New Roman"/>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737871641280639E-2"/>
          <c:y val="6.798245614035088E-2"/>
          <c:w val="0.88529452475668269"/>
          <c:h val="0.75046175322267539"/>
        </c:manualLayout>
      </c:layout>
      <c:barChart>
        <c:barDir val="col"/>
        <c:grouping val="stacked"/>
        <c:varyColors val="0"/>
        <c:ser>
          <c:idx val="0"/>
          <c:order val="0"/>
          <c:tx>
            <c:strRef>
              <c:f>Sheet1!$B$1</c:f>
              <c:strCache>
                <c:ptCount val="1"/>
                <c:pt idx="0">
                  <c:v>Stillbirths</c:v>
                </c:pt>
              </c:strCache>
            </c:strRef>
          </c:tx>
          <c:spPr>
            <a:solidFill>
              <a:srgbClr val="9E4770"/>
            </a:solidFill>
            <a:ln w="13409">
              <a:solidFill>
                <a:schemeClr val="tx1"/>
              </a:solidFill>
              <a:prstDash val="solid"/>
            </a:ln>
          </c:spPr>
          <c:invertIfNegative val="0"/>
          <c:dLbls>
            <c:delete val="1"/>
          </c:dLbls>
          <c:cat>
            <c:numRef>
              <c:f>Sheet1!$A$2:$A$31</c:f>
              <c:numCache>
                <c:formatCode>General</c:formatCode>
                <c:ptCount val="30"/>
                <c:pt idx="0">
                  <c:v>1990</c:v>
                </c:pt>
                <c:pt idx="5">
                  <c:v>1995</c:v>
                </c:pt>
                <c:pt idx="10">
                  <c:v>2000</c:v>
                </c:pt>
                <c:pt idx="15">
                  <c:v>2005</c:v>
                </c:pt>
                <c:pt idx="20">
                  <c:v>2010</c:v>
                </c:pt>
                <c:pt idx="25">
                  <c:v>2015</c:v>
                </c:pt>
                <c:pt idx="29">
                  <c:v>2019</c:v>
                </c:pt>
              </c:numCache>
            </c:numRef>
          </c:cat>
          <c:val>
            <c:numRef>
              <c:f>Sheet1!$B$2:$B$31</c:f>
              <c:numCache>
                <c:formatCode>General</c:formatCode>
                <c:ptCount val="30"/>
                <c:pt idx="0">
                  <c:v>0</c:v>
                </c:pt>
                <c:pt idx="1">
                  <c:v>0</c:v>
                </c:pt>
                <c:pt idx="2">
                  <c:v>0</c:v>
                </c:pt>
                <c:pt idx="3">
                  <c:v>0</c:v>
                </c:pt>
                <c:pt idx="4">
                  <c:v>0</c:v>
                </c:pt>
                <c:pt idx="5">
                  <c:v>0</c:v>
                </c:pt>
                <c:pt idx="6">
                  <c:v>0</c:v>
                </c:pt>
                <c:pt idx="7">
                  <c:v>0</c:v>
                </c:pt>
                <c:pt idx="8">
                  <c:v>4</c:v>
                </c:pt>
                <c:pt idx="9">
                  <c:v>1</c:v>
                </c:pt>
                <c:pt idx="10">
                  <c:v>8</c:v>
                </c:pt>
                <c:pt idx="11">
                  <c:v>6</c:v>
                </c:pt>
                <c:pt idx="12">
                  <c:v>0</c:v>
                </c:pt>
                <c:pt idx="13">
                  <c:v>1</c:v>
                </c:pt>
                <c:pt idx="14">
                  <c:v>0</c:v>
                </c:pt>
                <c:pt idx="15">
                  <c:v>1</c:v>
                </c:pt>
                <c:pt idx="16">
                  <c:v>3</c:v>
                </c:pt>
                <c:pt idx="17">
                  <c:v>3</c:v>
                </c:pt>
                <c:pt idx="18">
                  <c:v>1</c:v>
                </c:pt>
                <c:pt idx="19">
                  <c:v>1</c:v>
                </c:pt>
                <c:pt idx="20">
                  <c:v>0</c:v>
                </c:pt>
                <c:pt idx="21">
                  <c:v>1</c:v>
                </c:pt>
                <c:pt idx="22">
                  <c:v>1</c:v>
                </c:pt>
                <c:pt idx="23">
                  <c:v>7</c:v>
                </c:pt>
                <c:pt idx="24">
                  <c:v>8</c:v>
                </c:pt>
                <c:pt idx="25">
                  <c:v>13</c:v>
                </c:pt>
                <c:pt idx="26">
                  <c:v>12</c:v>
                </c:pt>
                <c:pt idx="27">
                  <c:v>28</c:v>
                </c:pt>
                <c:pt idx="28">
                  <c:v>19</c:v>
                </c:pt>
                <c:pt idx="29">
                  <c:v>37</c:v>
                </c:pt>
              </c:numCache>
            </c:numRef>
          </c:val>
          <c:extLst>
            <c:ext xmlns:c16="http://schemas.microsoft.com/office/drawing/2014/chart" uri="{C3380CC4-5D6E-409C-BE32-E72D297353CC}">
              <c16:uniqueId val="{00000000-1372-4B41-9CEF-65498FBB55C2}"/>
            </c:ext>
          </c:extLst>
        </c:ser>
        <c:ser>
          <c:idx val="1"/>
          <c:order val="1"/>
          <c:tx>
            <c:strRef>
              <c:f>Sheet1!$C$1</c:f>
              <c:strCache>
                <c:ptCount val="1"/>
                <c:pt idx="0">
                  <c:v>Live births</c:v>
                </c:pt>
              </c:strCache>
            </c:strRef>
          </c:tx>
          <c:spPr>
            <a:solidFill>
              <a:srgbClr val="CEA2B7"/>
            </a:solidFill>
            <a:ln>
              <a:solidFill>
                <a:schemeClr val="tx1"/>
              </a:solidFill>
            </a:ln>
          </c:spPr>
          <c:invertIfNegative val="0"/>
          <c:dLbls>
            <c:delete val="1"/>
          </c:dLbls>
          <c:cat>
            <c:numRef>
              <c:f>Sheet1!$A$2:$A$31</c:f>
              <c:numCache>
                <c:formatCode>General</c:formatCode>
                <c:ptCount val="30"/>
                <c:pt idx="0">
                  <c:v>1990</c:v>
                </c:pt>
                <c:pt idx="5">
                  <c:v>1995</c:v>
                </c:pt>
                <c:pt idx="10">
                  <c:v>2000</c:v>
                </c:pt>
                <c:pt idx="15">
                  <c:v>2005</c:v>
                </c:pt>
                <c:pt idx="20">
                  <c:v>2010</c:v>
                </c:pt>
                <c:pt idx="25">
                  <c:v>2015</c:v>
                </c:pt>
                <c:pt idx="29">
                  <c:v>2019</c:v>
                </c:pt>
              </c:numCache>
            </c:numRef>
          </c:cat>
          <c:val>
            <c:numRef>
              <c:f>Sheet1!$C$2:$C$31</c:f>
              <c:numCache>
                <c:formatCode>General</c:formatCode>
                <c:ptCount val="30"/>
                <c:pt idx="0">
                  <c:v>695</c:v>
                </c:pt>
                <c:pt idx="1">
                  <c:v>651</c:v>
                </c:pt>
                <c:pt idx="2">
                  <c:v>522</c:v>
                </c:pt>
                <c:pt idx="3">
                  <c:v>453</c:v>
                </c:pt>
                <c:pt idx="4">
                  <c:v>428</c:v>
                </c:pt>
                <c:pt idx="5">
                  <c:v>350</c:v>
                </c:pt>
                <c:pt idx="6">
                  <c:v>191</c:v>
                </c:pt>
                <c:pt idx="7">
                  <c:v>178</c:v>
                </c:pt>
                <c:pt idx="8">
                  <c:v>116</c:v>
                </c:pt>
                <c:pt idx="9">
                  <c:v>88</c:v>
                </c:pt>
                <c:pt idx="10">
                  <c:v>74</c:v>
                </c:pt>
                <c:pt idx="11">
                  <c:v>59</c:v>
                </c:pt>
                <c:pt idx="12">
                  <c:v>57</c:v>
                </c:pt>
                <c:pt idx="13">
                  <c:v>63</c:v>
                </c:pt>
                <c:pt idx="14">
                  <c:v>65</c:v>
                </c:pt>
                <c:pt idx="15">
                  <c:v>71</c:v>
                </c:pt>
                <c:pt idx="16">
                  <c:v>67</c:v>
                </c:pt>
                <c:pt idx="17">
                  <c:v>82</c:v>
                </c:pt>
                <c:pt idx="18">
                  <c:v>66</c:v>
                </c:pt>
                <c:pt idx="19">
                  <c:v>60</c:v>
                </c:pt>
                <c:pt idx="20">
                  <c:v>47</c:v>
                </c:pt>
                <c:pt idx="21">
                  <c:v>45</c:v>
                </c:pt>
                <c:pt idx="22">
                  <c:v>32</c:v>
                </c:pt>
                <c:pt idx="23">
                  <c:v>51</c:v>
                </c:pt>
                <c:pt idx="24">
                  <c:v>96</c:v>
                </c:pt>
                <c:pt idx="25">
                  <c:v>135</c:v>
                </c:pt>
                <c:pt idx="26">
                  <c:v>202</c:v>
                </c:pt>
                <c:pt idx="27">
                  <c:v>260</c:v>
                </c:pt>
                <c:pt idx="28">
                  <c:v>309</c:v>
                </c:pt>
                <c:pt idx="29">
                  <c:v>409</c:v>
                </c:pt>
              </c:numCache>
            </c:numRef>
          </c:val>
          <c:extLst>
            <c:ext xmlns:c16="http://schemas.microsoft.com/office/drawing/2014/chart" uri="{C3380CC4-5D6E-409C-BE32-E72D297353CC}">
              <c16:uniqueId val="{00000000-FE4F-41BF-BA1A-856218913854}"/>
            </c:ext>
          </c:extLst>
        </c:ser>
        <c:dLbls>
          <c:showLegendKey val="0"/>
          <c:showVal val="1"/>
          <c:showCatName val="0"/>
          <c:showSerName val="0"/>
          <c:showPercent val="0"/>
          <c:showBubbleSize val="0"/>
        </c:dLbls>
        <c:gapWidth val="50"/>
        <c:overlap val="100"/>
        <c:axId val="117971968"/>
        <c:axId val="122115200"/>
      </c:barChart>
      <c:catAx>
        <c:axId val="117971968"/>
        <c:scaling>
          <c:orientation val="minMax"/>
        </c:scaling>
        <c:delete val="0"/>
        <c:axPos val="b"/>
        <c:numFmt formatCode="General" sourceLinked="1"/>
        <c:majorTickMark val="out"/>
        <c:minorTickMark val="none"/>
        <c:tickLblPos val="nextTo"/>
        <c:spPr>
          <a:ln w="3352">
            <a:solidFill>
              <a:schemeClr val="tx1"/>
            </a:solidFill>
            <a:prstDash val="solid"/>
          </a:ln>
        </c:spPr>
        <c:txPr>
          <a:bodyPr rot="0" vert="horz"/>
          <a:lstStyle/>
          <a:p>
            <a:pPr>
              <a:defRPr sz="1400" b="1" i="0" u="none" strike="noStrike" baseline="0">
                <a:solidFill>
                  <a:schemeClr val="tx1"/>
                </a:solidFill>
                <a:latin typeface="Calibri" panose="020F0502020204030204" pitchFamily="34" charset="0"/>
                <a:ea typeface="Arial"/>
                <a:cs typeface="Arial"/>
              </a:defRPr>
            </a:pPr>
            <a:endParaRPr lang="en-US"/>
          </a:p>
        </c:txPr>
        <c:crossAx val="122115200"/>
        <c:crosses val="autoZero"/>
        <c:auto val="1"/>
        <c:lblAlgn val="ctr"/>
        <c:lblOffset val="0"/>
        <c:noMultiLvlLbl val="0"/>
      </c:catAx>
      <c:valAx>
        <c:axId val="122115200"/>
        <c:scaling>
          <c:orientation val="minMax"/>
          <c:max val="700"/>
          <c:min val="0"/>
        </c:scaling>
        <c:delete val="0"/>
        <c:axPos val="l"/>
        <c:majorGridlines>
          <c:spPr>
            <a:ln w="13409">
              <a:solidFill>
                <a:srgbClr val="C0C0C0"/>
              </a:solidFill>
              <a:prstDash val="sysDash"/>
            </a:ln>
          </c:spPr>
        </c:majorGridlines>
        <c:title>
          <c:tx>
            <c:rich>
              <a:bodyPr rot="-5400000" vert="horz"/>
              <a:lstStyle/>
              <a:p>
                <a:pPr>
                  <a:defRPr sz="1600" b="1" i="0" u="none" strike="noStrike" baseline="0">
                    <a:solidFill>
                      <a:schemeClr val="tx1"/>
                    </a:solidFill>
                    <a:latin typeface="Calibri" panose="020F0502020204030204" pitchFamily="34" charset="0"/>
                    <a:ea typeface="Arial"/>
                    <a:cs typeface="Arial"/>
                  </a:defRPr>
                </a:pPr>
                <a:r>
                  <a:rPr lang="en-US" sz="1600" dirty="0">
                    <a:latin typeface="Calibri" panose="020F0502020204030204" pitchFamily="34" charset="0"/>
                  </a:rPr>
                  <a:t>Number of Cases</a:t>
                </a:r>
              </a:p>
            </c:rich>
          </c:tx>
          <c:layout>
            <c:manualLayout>
              <c:xMode val="edge"/>
              <c:yMode val="edge"/>
              <c:x val="1.3746388383749806E-2"/>
              <c:y val="0.28093266735009931"/>
            </c:manualLayout>
          </c:layout>
          <c:overlay val="0"/>
          <c:spPr>
            <a:noFill/>
            <a:ln w="26818">
              <a:noFill/>
            </a:ln>
          </c:spPr>
        </c:title>
        <c:numFmt formatCode="#,##0" sourceLinked="0"/>
        <c:majorTickMark val="out"/>
        <c:minorTickMark val="none"/>
        <c:tickLblPos val="nextTo"/>
        <c:spPr>
          <a:ln w="3352">
            <a:solidFill>
              <a:schemeClr val="tx1"/>
            </a:solidFill>
            <a:prstDash val="solid"/>
          </a:ln>
        </c:spPr>
        <c:txPr>
          <a:bodyPr rot="0" vert="horz"/>
          <a:lstStyle/>
          <a:p>
            <a:pPr>
              <a:defRPr sz="1600" b="1" i="0" u="none" strike="noStrike" baseline="0">
                <a:solidFill>
                  <a:schemeClr val="tx1"/>
                </a:solidFill>
                <a:latin typeface="Calibri" panose="020F0502020204030204" pitchFamily="34" charset="0"/>
                <a:ea typeface="Arial"/>
                <a:cs typeface="Arial"/>
              </a:defRPr>
            </a:pPr>
            <a:endParaRPr lang="en-US"/>
          </a:p>
        </c:txPr>
        <c:crossAx val="117971968"/>
        <c:crosses val="autoZero"/>
        <c:crossBetween val="between"/>
        <c:majorUnit val="100"/>
        <c:minorUnit val="100"/>
      </c:valAx>
      <c:spPr>
        <a:noFill/>
        <a:ln w="26818">
          <a:noFill/>
        </a:ln>
      </c:spPr>
    </c:plotArea>
    <c:legend>
      <c:legendPos val="b"/>
      <c:overlay val="0"/>
      <c:spPr>
        <a:ln>
          <a:solidFill>
            <a:schemeClr val="tx1"/>
          </a:solidFill>
        </a:ln>
      </c:spPr>
      <c:txPr>
        <a:bodyPr/>
        <a:lstStyle/>
        <a:p>
          <a:pPr>
            <a:defRPr sz="1600">
              <a:latin typeface="Calibri" panose="020F0502020204030204" pitchFamily="34" charset="0"/>
            </a:defRPr>
          </a:pPr>
          <a:endParaRPr lang="en-US"/>
        </a:p>
      </c:txPr>
    </c:legend>
    <c:plotVisOnly val="1"/>
    <c:dispBlanksAs val="gap"/>
    <c:showDLblsOverMax val="0"/>
  </c:chart>
  <c:spPr>
    <a:noFill/>
    <a:ln>
      <a:noFill/>
    </a:ln>
  </c:spPr>
  <c:txPr>
    <a:bodyPr/>
    <a:lstStyle/>
    <a:p>
      <a:pPr>
        <a:defRPr sz="1900" b="1" i="0" u="none" strike="noStrike" baseline="0">
          <a:solidFill>
            <a:schemeClr val="tx1"/>
          </a:solidFill>
          <a:latin typeface="Times New Roman"/>
          <a:ea typeface="Times New Roman"/>
          <a:cs typeface="Times New Roman"/>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180036825762263E-2"/>
          <c:y val="6.0538116591928252E-2"/>
          <c:w val="0.84384582358146742"/>
          <c:h val="0.77802690582959644"/>
        </c:manualLayout>
      </c:layout>
      <c:lineChart>
        <c:grouping val="standard"/>
        <c:varyColors val="0"/>
        <c:ser>
          <c:idx val="0"/>
          <c:order val="0"/>
          <c:tx>
            <c:strRef>
              <c:f>Sheet1!$B$1</c:f>
              <c:strCache>
                <c:ptCount val="1"/>
                <c:pt idx="0">
                  <c:v>Congenital</c:v>
                </c:pt>
              </c:strCache>
            </c:strRef>
          </c:tx>
          <c:spPr>
            <a:ln w="50800">
              <a:solidFill>
                <a:srgbClr val="9E4770"/>
              </a:solidFill>
              <a:prstDash val="solid"/>
            </a:ln>
          </c:spPr>
          <c:marker>
            <c:symbol val="none"/>
          </c:marker>
          <c:cat>
            <c:numRef>
              <c:f>Sheet1!$A$2:$A$41</c:f>
              <c:numCache>
                <c:formatCode>General</c:formatCode>
                <c:ptCount val="40"/>
                <c:pt idx="0">
                  <c:v>1980</c:v>
                </c:pt>
                <c:pt idx="5">
                  <c:v>1985</c:v>
                </c:pt>
                <c:pt idx="10">
                  <c:v>1990</c:v>
                </c:pt>
                <c:pt idx="15">
                  <c:v>1995</c:v>
                </c:pt>
                <c:pt idx="20">
                  <c:v>2000</c:v>
                </c:pt>
                <c:pt idx="25">
                  <c:v>2005</c:v>
                </c:pt>
                <c:pt idx="30">
                  <c:v>2010</c:v>
                </c:pt>
                <c:pt idx="35">
                  <c:v>2015</c:v>
                </c:pt>
                <c:pt idx="39">
                  <c:v>2019</c:v>
                </c:pt>
              </c:numCache>
            </c:numRef>
          </c:cat>
          <c:val>
            <c:numRef>
              <c:f>Sheet1!$B$2:$B$41</c:f>
              <c:numCache>
                <c:formatCode>General</c:formatCode>
                <c:ptCount val="40"/>
                <c:pt idx="0">
                  <c:v>6</c:v>
                </c:pt>
                <c:pt idx="1">
                  <c:v>4.5</c:v>
                </c:pt>
                <c:pt idx="2">
                  <c:v>6.3</c:v>
                </c:pt>
                <c:pt idx="3">
                  <c:v>4.4000000000000004</c:v>
                </c:pt>
                <c:pt idx="4">
                  <c:v>5.6</c:v>
                </c:pt>
                <c:pt idx="5">
                  <c:v>7.4</c:v>
                </c:pt>
                <c:pt idx="6">
                  <c:v>11.8</c:v>
                </c:pt>
                <c:pt idx="7">
                  <c:v>14.3</c:v>
                </c:pt>
                <c:pt idx="8">
                  <c:v>22</c:v>
                </c:pt>
                <c:pt idx="9">
                  <c:v>17.899999999999999</c:v>
                </c:pt>
                <c:pt idx="10" formatCode="0.0">
                  <c:v>113.6</c:v>
                </c:pt>
                <c:pt idx="11" formatCode="0.0">
                  <c:v>106.9</c:v>
                </c:pt>
                <c:pt idx="12" formatCode="0.0">
                  <c:v>86.9</c:v>
                </c:pt>
                <c:pt idx="13" formatCode="0.0">
                  <c:v>77.5</c:v>
                </c:pt>
                <c:pt idx="14" formatCode="0.0">
                  <c:v>75.5</c:v>
                </c:pt>
                <c:pt idx="15" formatCode="0.0">
                  <c:v>63.5</c:v>
                </c:pt>
                <c:pt idx="16" formatCode="0.0">
                  <c:v>35.5</c:v>
                </c:pt>
                <c:pt idx="17" formatCode="0.0">
                  <c:v>34</c:v>
                </c:pt>
                <c:pt idx="18" formatCode="0.0">
                  <c:v>23</c:v>
                </c:pt>
                <c:pt idx="19" formatCode="0.0">
                  <c:v>17.2</c:v>
                </c:pt>
                <c:pt idx="20" formatCode="0.0">
                  <c:v>15.4</c:v>
                </c:pt>
                <c:pt idx="21" formatCode="0.0">
                  <c:v>12.3</c:v>
                </c:pt>
                <c:pt idx="22" formatCode="0.0">
                  <c:v>10.8</c:v>
                </c:pt>
                <c:pt idx="23" formatCode="0.0">
                  <c:v>11.8</c:v>
                </c:pt>
                <c:pt idx="24" formatCode="0.0">
                  <c:v>11.9</c:v>
                </c:pt>
                <c:pt idx="25" formatCode="0.0">
                  <c:v>13.1</c:v>
                </c:pt>
                <c:pt idx="26" formatCode="0.0">
                  <c:v>12.5</c:v>
                </c:pt>
                <c:pt idx="27" formatCode="0.0">
                  <c:v>15</c:v>
                </c:pt>
                <c:pt idx="28" formatCode="0.0">
                  <c:v>12.1</c:v>
                </c:pt>
                <c:pt idx="29" formatCode="0.0">
                  <c:v>11.6</c:v>
                </c:pt>
                <c:pt idx="30" formatCode="0.0">
                  <c:v>9.1999999999999993</c:v>
                </c:pt>
                <c:pt idx="31" formatCode="0.0">
                  <c:v>9.1999999999999993</c:v>
                </c:pt>
                <c:pt idx="32" formatCode="0.0">
                  <c:v>6.6</c:v>
                </c:pt>
                <c:pt idx="33" formatCode="0.0">
                  <c:v>11.7</c:v>
                </c:pt>
                <c:pt idx="34" formatCode="0.0">
                  <c:v>20.7</c:v>
                </c:pt>
                <c:pt idx="35" formatCode="0.0">
                  <c:v>30.1</c:v>
                </c:pt>
                <c:pt idx="36" formatCode="0.0">
                  <c:v>43.8</c:v>
                </c:pt>
                <c:pt idx="37" formatCode="0.0">
                  <c:v>61</c:v>
                </c:pt>
                <c:pt idx="38">
                  <c:v>72.2</c:v>
                </c:pt>
                <c:pt idx="39">
                  <c:v>99.9</c:v>
                </c:pt>
              </c:numCache>
            </c:numRef>
          </c:val>
          <c:smooth val="0"/>
          <c:extLst>
            <c:ext xmlns:c16="http://schemas.microsoft.com/office/drawing/2014/chart" uri="{C3380CC4-5D6E-409C-BE32-E72D297353CC}">
              <c16:uniqueId val="{00000000-9107-40FB-BAD0-CEFB4615A9E4}"/>
            </c:ext>
          </c:extLst>
        </c:ser>
        <c:ser>
          <c:idx val="1"/>
          <c:order val="1"/>
          <c:tx>
            <c:strRef>
              <c:f>Sheet1!$C$1</c:f>
              <c:strCache>
                <c:ptCount val="1"/>
                <c:pt idx="0">
                  <c:v>Female P&amp;S</c:v>
                </c:pt>
              </c:strCache>
            </c:strRef>
          </c:tx>
          <c:spPr>
            <a:ln w="50800">
              <a:solidFill>
                <a:srgbClr val="4F259C"/>
              </a:solidFill>
              <a:prstDash val="dash"/>
            </a:ln>
          </c:spPr>
          <c:marker>
            <c:symbol val="none"/>
          </c:marker>
          <c:cat>
            <c:numRef>
              <c:f>Sheet1!$A$2:$A$41</c:f>
              <c:numCache>
                <c:formatCode>General</c:formatCode>
                <c:ptCount val="40"/>
                <c:pt idx="0">
                  <c:v>1980</c:v>
                </c:pt>
                <c:pt idx="5">
                  <c:v>1985</c:v>
                </c:pt>
                <c:pt idx="10">
                  <c:v>1990</c:v>
                </c:pt>
                <c:pt idx="15">
                  <c:v>1995</c:v>
                </c:pt>
                <c:pt idx="20">
                  <c:v>2000</c:v>
                </c:pt>
                <c:pt idx="25">
                  <c:v>2005</c:v>
                </c:pt>
                <c:pt idx="30">
                  <c:v>2010</c:v>
                </c:pt>
                <c:pt idx="35">
                  <c:v>2015</c:v>
                </c:pt>
                <c:pt idx="39">
                  <c:v>2019</c:v>
                </c:pt>
              </c:numCache>
            </c:numRef>
          </c:cat>
          <c:val>
            <c:numRef>
              <c:f>Sheet1!$C$2:$C$41</c:f>
              <c:numCache>
                <c:formatCode>0.0</c:formatCode>
                <c:ptCount val="40"/>
                <c:pt idx="0">
                  <c:v>4.3210340889779699</c:v>
                </c:pt>
                <c:pt idx="1">
                  <c:v>4.1435474627487796</c:v>
                </c:pt>
                <c:pt idx="2">
                  <c:v>4.3417888074111799</c:v>
                </c:pt>
                <c:pt idx="3">
                  <c:v>4.8526717127669201</c:v>
                </c:pt>
                <c:pt idx="4">
                  <c:v>5.108664525849</c:v>
                </c:pt>
                <c:pt idx="5">
                  <c:v>6.63805546716954</c:v>
                </c:pt>
                <c:pt idx="6">
                  <c:v>10.892545006684999</c:v>
                </c:pt>
                <c:pt idx="7">
                  <c:v>17.722759319889501</c:v>
                </c:pt>
                <c:pt idx="8">
                  <c:v>16.979333624836499</c:v>
                </c:pt>
                <c:pt idx="9">
                  <c:v>13.8864882890158</c:v>
                </c:pt>
                <c:pt idx="10">
                  <c:v>11.7</c:v>
                </c:pt>
                <c:pt idx="11">
                  <c:v>6.9</c:v>
                </c:pt>
                <c:pt idx="12">
                  <c:v>3.6</c:v>
                </c:pt>
                <c:pt idx="13">
                  <c:v>2.2999999999999998</c:v>
                </c:pt>
                <c:pt idx="14">
                  <c:v>1.9</c:v>
                </c:pt>
                <c:pt idx="15">
                  <c:v>1.4</c:v>
                </c:pt>
                <c:pt idx="16">
                  <c:v>1.2</c:v>
                </c:pt>
                <c:pt idx="17">
                  <c:v>0.7</c:v>
                </c:pt>
                <c:pt idx="18">
                  <c:v>0.8</c:v>
                </c:pt>
                <c:pt idx="19">
                  <c:v>0.5</c:v>
                </c:pt>
                <c:pt idx="20">
                  <c:v>0.3</c:v>
                </c:pt>
                <c:pt idx="21">
                  <c:v>0.2</c:v>
                </c:pt>
                <c:pt idx="22">
                  <c:v>0.2</c:v>
                </c:pt>
                <c:pt idx="23">
                  <c:v>0.3</c:v>
                </c:pt>
                <c:pt idx="24">
                  <c:v>0.3</c:v>
                </c:pt>
                <c:pt idx="25">
                  <c:v>0.7</c:v>
                </c:pt>
                <c:pt idx="26">
                  <c:v>0.7</c:v>
                </c:pt>
                <c:pt idx="27">
                  <c:v>0.7</c:v>
                </c:pt>
                <c:pt idx="28">
                  <c:v>0.6</c:v>
                </c:pt>
                <c:pt idx="29">
                  <c:v>0.4</c:v>
                </c:pt>
                <c:pt idx="30">
                  <c:v>0.4</c:v>
                </c:pt>
                <c:pt idx="31">
                  <c:v>0.5</c:v>
                </c:pt>
                <c:pt idx="32">
                  <c:v>0.6</c:v>
                </c:pt>
                <c:pt idx="33">
                  <c:v>1.1000000000000001</c:v>
                </c:pt>
                <c:pt idx="34">
                  <c:v>1.6</c:v>
                </c:pt>
                <c:pt idx="35">
                  <c:v>2.4</c:v>
                </c:pt>
                <c:pt idx="36">
                  <c:v>3.7</c:v>
                </c:pt>
                <c:pt idx="37">
                  <c:v>4.4000000000000004</c:v>
                </c:pt>
                <c:pt idx="38">
                  <c:v>6.1</c:v>
                </c:pt>
                <c:pt idx="39">
                  <c:v>7.4</c:v>
                </c:pt>
              </c:numCache>
            </c:numRef>
          </c:val>
          <c:smooth val="0"/>
          <c:extLst>
            <c:ext xmlns:c16="http://schemas.microsoft.com/office/drawing/2014/chart" uri="{C3380CC4-5D6E-409C-BE32-E72D297353CC}">
              <c16:uniqueId val="{00000001-9107-40FB-BAD0-CEFB4615A9E4}"/>
            </c:ext>
          </c:extLst>
        </c:ser>
        <c:ser>
          <c:idx val="3"/>
          <c:order val="2"/>
          <c:tx>
            <c:strRef>
              <c:f>Sheet1!$D$1</c:f>
              <c:strCache>
                <c:ptCount val="1"/>
                <c:pt idx="0">
                  <c:v>CS
99.9</c:v>
                </c:pt>
              </c:strCache>
            </c:strRef>
          </c:tx>
          <c:marker>
            <c:symbol val="none"/>
          </c:marker>
          <c:dLbls>
            <c:dLbl>
              <c:idx val="39"/>
              <c:spPr>
                <a:noFill/>
                <a:ln>
                  <a:noFill/>
                </a:ln>
                <a:effectLst/>
              </c:spPr>
              <c:txPr>
                <a:bodyPr wrap="square" lIns="38100" tIns="19050" rIns="38100" bIns="19050" anchor="ctr">
                  <a:spAutoFit/>
                </a:bodyPr>
                <a:lstStyle/>
                <a:p>
                  <a:pPr>
                    <a:defRPr sz="1400" baseline="0">
                      <a:solidFill>
                        <a:schemeClr val="tx1"/>
                      </a:solidFill>
                      <a:latin typeface="Calibri" panose="020F0502020204030204" pitchFamily="34" charset="0"/>
                    </a:defRPr>
                  </a:pPr>
                  <a:endParaRPr lang="en-US"/>
                </a:p>
              </c:txPr>
              <c:dLblPos val="r"/>
              <c:showLegendKey val="0"/>
              <c:showVal val="0"/>
              <c:showCatName val="0"/>
              <c:showSerName val="1"/>
              <c:showPercent val="0"/>
              <c:showBubbleSize val="0"/>
              <c:extLst>
                <c:ext xmlns:c16="http://schemas.microsoft.com/office/drawing/2014/chart" uri="{C3380CC4-5D6E-409C-BE32-E72D297353CC}">
                  <c16:uniqueId val="{00000000-169F-4394-80C4-EB586A45507F}"/>
                </c:ext>
              </c:extLst>
            </c:dLbl>
            <c:spPr>
              <a:noFill/>
              <a:ln>
                <a:noFill/>
              </a:ln>
              <a:effectLst/>
            </c:spPr>
            <c:txPr>
              <a:bodyPr wrap="square" lIns="38100" tIns="19050" rIns="38100" bIns="19050" anchor="ctr">
                <a:spAutoFit/>
              </a:bodyPr>
              <a:lstStyle/>
              <a:p>
                <a:pPr>
                  <a:defRPr sz="1400">
                    <a:solidFill>
                      <a:schemeClr val="tx1"/>
                    </a:solidFill>
                    <a:latin typeface="Calibri" panose="020F0502020204030204" pitchFamily="34" charset="0"/>
                  </a:defRPr>
                </a:pPr>
                <a:endParaRPr lang="en-US"/>
              </a:p>
            </c:txPr>
            <c:dLblPos val="r"/>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cat>
            <c:numRef>
              <c:f>Sheet1!$A$2:$A$41</c:f>
              <c:numCache>
                <c:formatCode>General</c:formatCode>
                <c:ptCount val="40"/>
                <c:pt idx="0">
                  <c:v>1980</c:v>
                </c:pt>
                <c:pt idx="5">
                  <c:v>1985</c:v>
                </c:pt>
                <c:pt idx="10">
                  <c:v>1990</c:v>
                </c:pt>
                <c:pt idx="15">
                  <c:v>1995</c:v>
                </c:pt>
                <c:pt idx="20">
                  <c:v>2000</c:v>
                </c:pt>
                <c:pt idx="25">
                  <c:v>2005</c:v>
                </c:pt>
                <c:pt idx="30">
                  <c:v>2010</c:v>
                </c:pt>
                <c:pt idx="35">
                  <c:v>2015</c:v>
                </c:pt>
                <c:pt idx="39">
                  <c:v>2019</c:v>
                </c:pt>
              </c:numCache>
            </c:numRef>
          </c:cat>
          <c:val>
            <c:numRef>
              <c:f>Sheet1!$D$2:$D$41</c:f>
              <c:numCache>
                <c:formatCode>0.0</c:formatCode>
                <c:ptCount val="4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99.9</c:v>
                </c:pt>
              </c:numCache>
            </c:numRef>
          </c:val>
          <c:smooth val="0"/>
          <c:extLst>
            <c:ext xmlns:c16="http://schemas.microsoft.com/office/drawing/2014/chart" uri="{C3380CC4-5D6E-409C-BE32-E72D297353CC}">
              <c16:uniqueId val="{00000000-100E-499C-8211-C85D25F06F06}"/>
            </c:ext>
          </c:extLst>
        </c:ser>
        <c:ser>
          <c:idx val="4"/>
          <c:order val="3"/>
          <c:tx>
            <c:strRef>
              <c:f>Sheet1!$E$1</c:f>
              <c:strCache>
                <c:ptCount val="1"/>
                <c:pt idx="0">
                  <c:v>Female
P&amp;S 7.4</c:v>
                </c:pt>
              </c:strCache>
            </c:strRef>
          </c:tx>
          <c:marker>
            <c:symbol val="none"/>
          </c:marker>
          <c:dLbls>
            <c:spPr>
              <a:noFill/>
              <a:ln>
                <a:noFill/>
              </a:ln>
              <a:effectLst/>
            </c:spPr>
            <c:txPr>
              <a:bodyPr wrap="square" lIns="38100" tIns="19050" rIns="38100" bIns="19050" anchor="ctr">
                <a:spAutoFit/>
              </a:bodyPr>
              <a:lstStyle/>
              <a:p>
                <a:pPr>
                  <a:defRPr sz="1400">
                    <a:latin typeface="Calibri" panose="020F0502020204030204" pitchFamily="34" charset="0"/>
                  </a:defRPr>
                </a:pPr>
                <a:endParaRPr lang="en-US"/>
              </a:p>
            </c:txPr>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cat>
            <c:numRef>
              <c:f>Sheet1!$A$2:$A$41</c:f>
              <c:numCache>
                <c:formatCode>General</c:formatCode>
                <c:ptCount val="40"/>
                <c:pt idx="0">
                  <c:v>1980</c:v>
                </c:pt>
                <c:pt idx="5">
                  <c:v>1985</c:v>
                </c:pt>
                <c:pt idx="10">
                  <c:v>1990</c:v>
                </c:pt>
                <c:pt idx="15">
                  <c:v>1995</c:v>
                </c:pt>
                <c:pt idx="20">
                  <c:v>2000</c:v>
                </c:pt>
                <c:pt idx="25">
                  <c:v>2005</c:v>
                </c:pt>
                <c:pt idx="30">
                  <c:v>2010</c:v>
                </c:pt>
                <c:pt idx="35">
                  <c:v>2015</c:v>
                </c:pt>
                <c:pt idx="39">
                  <c:v>2019</c:v>
                </c:pt>
              </c:numCache>
            </c:numRef>
          </c:cat>
          <c:val>
            <c:numRef>
              <c:f>Sheet1!$E$2:$E$41</c:f>
              <c:numCache>
                <c:formatCode>0.0</c:formatCode>
                <c:ptCount val="4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7.4</c:v>
                </c:pt>
              </c:numCache>
            </c:numRef>
          </c:val>
          <c:smooth val="0"/>
          <c:extLst>
            <c:ext xmlns:c16="http://schemas.microsoft.com/office/drawing/2014/chart" uri="{C3380CC4-5D6E-409C-BE32-E72D297353CC}">
              <c16:uniqueId val="{00000001-100E-499C-8211-C85D25F06F06}"/>
            </c:ext>
          </c:extLst>
        </c:ser>
        <c:dLbls>
          <c:showLegendKey val="0"/>
          <c:showVal val="0"/>
          <c:showCatName val="0"/>
          <c:showSerName val="0"/>
          <c:showPercent val="0"/>
          <c:showBubbleSize val="0"/>
        </c:dLbls>
        <c:smooth val="0"/>
        <c:axId val="134965888"/>
        <c:axId val="134992640"/>
      </c:lineChart>
      <c:catAx>
        <c:axId val="134965888"/>
        <c:scaling>
          <c:orientation val="minMax"/>
        </c:scaling>
        <c:delete val="0"/>
        <c:axPos val="b"/>
        <c:title>
          <c:tx>
            <c:rich>
              <a:bodyPr/>
              <a:lstStyle/>
              <a:p>
                <a:pPr>
                  <a:defRPr sz="1400" b="1" i="0" u="none" strike="noStrike" baseline="0">
                    <a:solidFill>
                      <a:schemeClr val="tx1"/>
                    </a:solidFill>
                    <a:latin typeface="Calibri" panose="020F0502020204030204" pitchFamily="34" charset="0"/>
                    <a:ea typeface="Arial"/>
                    <a:cs typeface="Arial"/>
                  </a:defRPr>
                </a:pPr>
                <a:r>
                  <a:rPr lang="en-US" sz="1400" dirty="0">
                    <a:latin typeface="Calibri" panose="020F0502020204030204" pitchFamily="34" charset="0"/>
                  </a:rPr>
                  <a:t>Year</a:t>
                </a:r>
              </a:p>
            </c:rich>
          </c:tx>
          <c:layout>
            <c:manualLayout>
              <c:xMode val="edge"/>
              <c:yMode val="edge"/>
              <c:x val="0.51364764267990071"/>
              <c:y val="0.91031390134529144"/>
            </c:manualLayout>
          </c:layout>
          <c:overlay val="0"/>
          <c:spPr>
            <a:noFill/>
            <a:ln w="26847">
              <a:noFill/>
            </a:ln>
          </c:spPr>
        </c:title>
        <c:numFmt formatCode="General" sourceLinked="1"/>
        <c:majorTickMark val="out"/>
        <c:minorTickMark val="none"/>
        <c:tickLblPos val="nextTo"/>
        <c:spPr>
          <a:ln w="13424">
            <a:solidFill>
              <a:schemeClr val="tx1"/>
            </a:solidFill>
            <a:prstDash val="solid"/>
          </a:ln>
        </c:spPr>
        <c:txPr>
          <a:bodyPr rot="0" vert="horz"/>
          <a:lstStyle/>
          <a:p>
            <a:pPr>
              <a:defRPr sz="1400" b="1" i="0" u="none" strike="noStrike" baseline="0">
                <a:solidFill>
                  <a:schemeClr val="tx1"/>
                </a:solidFill>
                <a:latin typeface="Calibri" panose="020F0502020204030204" pitchFamily="34" charset="0"/>
                <a:ea typeface="Arial"/>
                <a:cs typeface="Arial"/>
              </a:defRPr>
            </a:pPr>
            <a:endParaRPr lang="en-US"/>
          </a:p>
        </c:txPr>
        <c:crossAx val="134992640"/>
        <c:crosses val="autoZero"/>
        <c:auto val="1"/>
        <c:lblAlgn val="ctr"/>
        <c:lblOffset val="30"/>
        <c:tickLblSkip val="1"/>
        <c:tickMarkSkip val="1"/>
        <c:noMultiLvlLbl val="0"/>
      </c:catAx>
      <c:valAx>
        <c:axId val="134992640"/>
        <c:scaling>
          <c:orientation val="minMax"/>
          <c:max val="125"/>
          <c:min val="0"/>
        </c:scaling>
        <c:delete val="0"/>
        <c:axPos val="l"/>
        <c:majorGridlines>
          <c:spPr>
            <a:ln w="9525">
              <a:solidFill>
                <a:schemeClr val="bg1">
                  <a:lumMod val="85000"/>
                </a:schemeClr>
              </a:solidFill>
              <a:prstDash val="sysDash"/>
            </a:ln>
          </c:spPr>
        </c:majorGridlines>
        <c:title>
          <c:tx>
            <c:rich>
              <a:bodyPr/>
              <a:lstStyle/>
              <a:p>
                <a:pPr>
                  <a:defRPr sz="1600" b="1" i="0" u="none" strike="noStrike" baseline="0">
                    <a:solidFill>
                      <a:schemeClr val="tx1"/>
                    </a:solidFill>
                    <a:latin typeface="Calibri" panose="020F0502020204030204" pitchFamily="34" charset="0"/>
                    <a:ea typeface="Arial"/>
                    <a:cs typeface="Arial"/>
                  </a:defRPr>
                </a:pPr>
                <a:r>
                  <a:rPr lang="en-US" sz="1600" dirty="0">
                    <a:latin typeface="Calibri" panose="020F0502020204030204" pitchFamily="34" charset="0"/>
                  </a:rPr>
                  <a:t>Rate per 100,000 population</a:t>
                </a:r>
              </a:p>
            </c:rich>
          </c:tx>
          <c:layout>
            <c:manualLayout>
              <c:xMode val="edge"/>
              <c:yMode val="edge"/>
              <c:x val="1.3647642679900745E-2"/>
              <c:y val="0.20179372197309417"/>
            </c:manualLayout>
          </c:layout>
          <c:overlay val="0"/>
          <c:spPr>
            <a:noFill/>
            <a:ln w="26847">
              <a:noFill/>
            </a:ln>
          </c:spPr>
        </c:title>
        <c:numFmt formatCode="0" sourceLinked="0"/>
        <c:majorTickMark val="out"/>
        <c:minorTickMark val="none"/>
        <c:tickLblPos val="nextTo"/>
        <c:spPr>
          <a:ln w="13424">
            <a:solidFill>
              <a:schemeClr val="tx1"/>
            </a:solidFill>
            <a:prstDash val="solid"/>
          </a:ln>
        </c:spPr>
        <c:txPr>
          <a:bodyPr rot="0" vert="horz"/>
          <a:lstStyle/>
          <a:p>
            <a:pPr>
              <a:defRPr sz="1400" b="1" i="0" u="none" strike="noStrike" baseline="0">
                <a:solidFill>
                  <a:schemeClr val="tx1"/>
                </a:solidFill>
                <a:latin typeface="Calibri" panose="020F0502020204030204" pitchFamily="34" charset="0"/>
                <a:ea typeface="Arial"/>
                <a:cs typeface="Arial"/>
              </a:defRPr>
            </a:pPr>
            <a:endParaRPr lang="en-US"/>
          </a:p>
        </c:txPr>
        <c:crossAx val="134965888"/>
        <c:crosses val="autoZero"/>
        <c:crossBetween val="midCat"/>
        <c:majorUnit val="25"/>
        <c:minorUnit val="25"/>
      </c:valAx>
      <c:spPr>
        <a:solidFill>
          <a:schemeClr val="bg1"/>
        </a:solidFill>
        <a:ln w="26847">
          <a:noFill/>
        </a:ln>
      </c:spPr>
    </c:plotArea>
    <c:plotVisOnly val="1"/>
    <c:dispBlanksAs val="gap"/>
    <c:showDLblsOverMax val="0"/>
  </c:chart>
  <c:spPr>
    <a:solidFill>
      <a:schemeClr val="bg1"/>
    </a:solidFill>
    <a:ln>
      <a:noFill/>
    </a:ln>
  </c:spPr>
  <c:txPr>
    <a:bodyPr/>
    <a:lstStyle/>
    <a:p>
      <a:pPr>
        <a:defRPr sz="1903" b="1" i="0" u="none" strike="noStrike" baseline="0">
          <a:solidFill>
            <a:schemeClr val="tx1"/>
          </a:solidFill>
          <a:latin typeface="Times New Roman"/>
          <a:ea typeface="Times New Roman"/>
          <a:cs typeface="Times New Roman"/>
        </a:defRPr>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5E-2"/>
          <c:y val="0.10421103504452209"/>
          <c:w val="0.87720214146479469"/>
          <c:h val="0.76812939967668226"/>
        </c:manualLayout>
      </c:layout>
      <c:barChart>
        <c:barDir val="col"/>
        <c:grouping val="clustered"/>
        <c:varyColors val="0"/>
        <c:ser>
          <c:idx val="1"/>
          <c:order val="0"/>
          <c:tx>
            <c:strRef>
              <c:f>Sheet1!$B$1</c:f>
              <c:strCache>
                <c:ptCount val="1"/>
                <c:pt idx="0">
                  <c:v>Number of Congenital Cases</c:v>
                </c:pt>
              </c:strCache>
            </c:strRef>
          </c:tx>
          <c:spPr>
            <a:solidFill>
              <a:srgbClr val="C189A4"/>
            </a:solidFill>
            <a:ln w="13434">
              <a:solidFill>
                <a:srgbClr val="C189A4"/>
              </a:solidFill>
              <a:prstDash val="solid"/>
            </a:ln>
          </c:spPr>
          <c:invertIfNegative val="0"/>
          <c:dLbls>
            <c:dLbl>
              <c:idx val="9"/>
              <c:layout>
                <c:manualLayout>
                  <c:x val="-1.155524770368411E-16"/>
                  <c:y val="1.1922503725782414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3A9-41B0-A91C-7ED2597387B7}"/>
                </c:ext>
              </c:extLst>
            </c:dLbl>
            <c:spPr>
              <a:noFill/>
              <a:ln>
                <a:noFill/>
              </a:ln>
              <a:effectLst/>
            </c:spPr>
            <c:txPr>
              <a:bodyPr wrap="square" lIns="38100" tIns="19050" rIns="38100" bIns="19050" anchor="ctr">
                <a:spAutoFit/>
              </a:bodyPr>
              <a:lstStyle/>
              <a:p>
                <a:pPr>
                  <a:defRPr sz="1400">
                    <a:latin typeface="Calibri" panose="020F0502020204030204" pitchFamily="34" charset="0"/>
                  </a:defRPr>
                </a:pPr>
                <a:endParaRPr lang="en-US"/>
              </a:p>
            </c:txPr>
            <c:dLblPos val="outEnd"/>
            <c:showLegendKey val="0"/>
            <c:showVal val="0"/>
            <c:showCatName val="0"/>
            <c:showSerName val="0"/>
            <c:showPercent val="0"/>
            <c:showBubbleSize val="0"/>
            <c:extLst>
              <c:ext xmlns:c15="http://schemas.microsoft.com/office/drawing/2012/chart" uri="{CE6537A1-D6FC-4f65-9D91-7224C49458BB}">
                <c15:showLeaderLines val="1"/>
              </c:ext>
            </c:extLst>
          </c:dLbls>
          <c:cat>
            <c:numRef>
              <c:f>Sheet1!$A$2:$A$11</c:f>
              <c:numCache>
                <c:formatCode>General</c:formatCode>
                <c:ptCount val="10"/>
                <c:pt idx="0">
                  <c:v>2010</c:v>
                </c:pt>
                <c:pt idx="1">
                  <c:v>2011</c:v>
                </c:pt>
                <c:pt idx="2">
                  <c:v>2012</c:v>
                </c:pt>
                <c:pt idx="3">
                  <c:v>2013</c:v>
                </c:pt>
                <c:pt idx="4">
                  <c:v>2014</c:v>
                </c:pt>
                <c:pt idx="5">
                  <c:v>2015</c:v>
                </c:pt>
                <c:pt idx="6">
                  <c:v>2016</c:v>
                </c:pt>
                <c:pt idx="7">
                  <c:v>2017</c:v>
                </c:pt>
                <c:pt idx="8">
                  <c:v>2018</c:v>
                </c:pt>
                <c:pt idx="9">
                  <c:v>2019</c:v>
                </c:pt>
              </c:numCache>
            </c:numRef>
          </c:cat>
          <c:val>
            <c:numRef>
              <c:f>Sheet1!$B$2:$B$11</c:f>
              <c:numCache>
                <c:formatCode>General</c:formatCode>
                <c:ptCount val="10"/>
                <c:pt idx="0">
                  <c:v>47</c:v>
                </c:pt>
                <c:pt idx="1">
                  <c:v>46</c:v>
                </c:pt>
                <c:pt idx="2">
                  <c:v>33</c:v>
                </c:pt>
                <c:pt idx="3">
                  <c:v>58</c:v>
                </c:pt>
                <c:pt idx="4">
                  <c:v>104</c:v>
                </c:pt>
                <c:pt idx="5">
                  <c:v>148</c:v>
                </c:pt>
                <c:pt idx="6">
                  <c:v>214</c:v>
                </c:pt>
                <c:pt idx="7">
                  <c:v>288</c:v>
                </c:pt>
                <c:pt idx="8">
                  <c:v>328</c:v>
                </c:pt>
                <c:pt idx="9">
                  <c:v>446</c:v>
                </c:pt>
              </c:numCache>
            </c:numRef>
          </c:val>
          <c:extLst>
            <c:ext xmlns:c16="http://schemas.microsoft.com/office/drawing/2014/chart" uri="{C3380CC4-5D6E-409C-BE32-E72D297353CC}">
              <c16:uniqueId val="{00000000-71D9-43B4-818B-E36FF354B1C2}"/>
            </c:ext>
          </c:extLst>
        </c:ser>
        <c:dLbls>
          <c:showLegendKey val="0"/>
          <c:showVal val="0"/>
          <c:showCatName val="0"/>
          <c:showSerName val="0"/>
          <c:showPercent val="0"/>
          <c:showBubbleSize val="0"/>
        </c:dLbls>
        <c:gapWidth val="25"/>
        <c:axId val="198331392"/>
        <c:axId val="198337280"/>
      </c:barChart>
      <c:lineChart>
        <c:grouping val="standard"/>
        <c:varyColors val="0"/>
        <c:ser>
          <c:idx val="0"/>
          <c:order val="1"/>
          <c:tx>
            <c:strRef>
              <c:f>Sheet1!$C$1</c:f>
              <c:strCache>
                <c:ptCount val="1"/>
                <c:pt idx="0">
                  <c:v>Early Syphilis Rate</c:v>
                </c:pt>
              </c:strCache>
            </c:strRef>
          </c:tx>
          <c:spPr>
            <a:ln w="38100">
              <a:solidFill>
                <a:srgbClr val="000000"/>
              </a:solidFill>
              <a:prstDash val="solid"/>
            </a:ln>
          </c:spPr>
          <c:marker>
            <c:symbol val="diamond"/>
            <c:size val="9"/>
            <c:spPr>
              <a:solidFill>
                <a:srgbClr val="000000"/>
              </a:solidFill>
              <a:ln>
                <a:solidFill>
                  <a:srgbClr val="000000"/>
                </a:solidFill>
                <a:prstDash val="solid"/>
              </a:ln>
            </c:spPr>
          </c:marker>
          <c:dLbls>
            <c:dLbl>
              <c:idx val="9"/>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3A9-41B0-A91C-7ED2597387B7}"/>
                </c:ext>
              </c:extLst>
            </c:dLbl>
            <c:spPr>
              <a:noFill/>
              <a:ln>
                <a:noFill/>
              </a:ln>
              <a:effectLst/>
            </c:spPr>
            <c:txPr>
              <a:bodyPr wrap="square" lIns="38100" tIns="19050" rIns="38100" bIns="19050" anchor="ctr">
                <a:spAutoFit/>
              </a:bodyPr>
              <a:lstStyle/>
              <a:p>
                <a:pPr>
                  <a:defRPr sz="1400">
                    <a:latin typeface="Calibri" panose="020F0502020204030204" pitchFamily="34" charset="0"/>
                  </a:defRPr>
                </a:pPr>
                <a:endParaRPr lang="en-US"/>
              </a:p>
            </c:txPr>
            <c:dLblPos val="t"/>
            <c:showLegendKey val="0"/>
            <c:showVal val="0"/>
            <c:showCatName val="0"/>
            <c:showSerName val="0"/>
            <c:showPercent val="0"/>
            <c:showBubbleSize val="0"/>
            <c:extLst>
              <c:ext xmlns:c15="http://schemas.microsoft.com/office/drawing/2012/chart" uri="{CE6537A1-D6FC-4f65-9D91-7224C49458BB}">
                <c15:showLeaderLines val="1"/>
              </c:ext>
            </c:extLst>
          </c:dLbls>
          <c:cat>
            <c:numRef>
              <c:f>Sheet1!$A$2:$A$11</c:f>
              <c:numCache>
                <c:formatCode>General</c:formatCode>
                <c:ptCount val="10"/>
                <c:pt idx="0">
                  <c:v>2010</c:v>
                </c:pt>
                <c:pt idx="1">
                  <c:v>2011</c:v>
                </c:pt>
                <c:pt idx="2">
                  <c:v>2012</c:v>
                </c:pt>
                <c:pt idx="3">
                  <c:v>2013</c:v>
                </c:pt>
                <c:pt idx="4">
                  <c:v>2014</c:v>
                </c:pt>
                <c:pt idx="5">
                  <c:v>2015</c:v>
                </c:pt>
                <c:pt idx="6">
                  <c:v>2016</c:v>
                </c:pt>
                <c:pt idx="7">
                  <c:v>2017</c:v>
                </c:pt>
                <c:pt idx="8">
                  <c:v>2018</c:v>
                </c:pt>
                <c:pt idx="9">
                  <c:v>2019</c:v>
                </c:pt>
              </c:numCache>
            </c:numRef>
          </c:cat>
          <c:val>
            <c:numRef>
              <c:f>Sheet1!$C$2:$C$11</c:f>
              <c:numCache>
                <c:formatCode>0.0</c:formatCode>
                <c:ptCount val="10"/>
                <c:pt idx="0">
                  <c:v>2</c:v>
                </c:pt>
                <c:pt idx="1">
                  <c:v>2.4</c:v>
                </c:pt>
                <c:pt idx="2">
                  <c:v>2.6</c:v>
                </c:pt>
                <c:pt idx="3">
                  <c:v>4.2</c:v>
                </c:pt>
                <c:pt idx="4">
                  <c:v>6.5</c:v>
                </c:pt>
                <c:pt idx="5">
                  <c:v>9.5</c:v>
                </c:pt>
                <c:pt idx="6">
                  <c:v>14.3</c:v>
                </c:pt>
                <c:pt idx="7">
                  <c:v>18.3</c:v>
                </c:pt>
                <c:pt idx="8">
                  <c:v>24.8</c:v>
                </c:pt>
                <c:pt idx="9">
                  <c:v>28.9</c:v>
                </c:pt>
              </c:numCache>
            </c:numRef>
          </c:val>
          <c:smooth val="0"/>
          <c:extLst>
            <c:ext xmlns:c16="http://schemas.microsoft.com/office/drawing/2014/chart" uri="{C3380CC4-5D6E-409C-BE32-E72D297353CC}">
              <c16:uniqueId val="{00000001-71D9-43B4-818B-E36FF354B1C2}"/>
            </c:ext>
          </c:extLst>
        </c:ser>
        <c:dLbls>
          <c:showLegendKey val="0"/>
          <c:showVal val="0"/>
          <c:showCatName val="0"/>
          <c:showSerName val="0"/>
          <c:showPercent val="0"/>
          <c:showBubbleSize val="0"/>
        </c:dLbls>
        <c:marker val="1"/>
        <c:smooth val="0"/>
        <c:axId val="197925888"/>
        <c:axId val="198329856"/>
      </c:lineChart>
      <c:catAx>
        <c:axId val="197925888"/>
        <c:scaling>
          <c:orientation val="minMax"/>
        </c:scaling>
        <c:delete val="0"/>
        <c:axPos val="b"/>
        <c:title>
          <c:tx>
            <c:rich>
              <a:bodyPr/>
              <a:lstStyle/>
              <a:p>
                <a:pPr>
                  <a:defRPr sz="1400" b="1" i="0" u="none" strike="noStrike" baseline="0">
                    <a:solidFill>
                      <a:schemeClr val="tx1"/>
                    </a:solidFill>
                    <a:latin typeface="Calibri" panose="020F0502020204030204" pitchFamily="34" charset="0"/>
                    <a:ea typeface="Arial"/>
                    <a:cs typeface="Arial"/>
                  </a:defRPr>
                </a:pPr>
                <a:r>
                  <a:rPr lang="en-US" sz="1400">
                    <a:latin typeface="Calibri" panose="020F0502020204030204" pitchFamily="34" charset="0"/>
                  </a:rPr>
                  <a:t>Year</a:t>
                </a:r>
              </a:p>
            </c:rich>
          </c:tx>
          <c:layout>
            <c:manualLayout>
              <c:xMode val="edge"/>
              <c:yMode val="edge"/>
              <c:x val="0.46124999999999999"/>
              <c:y val="0.9314420803782506"/>
            </c:manualLayout>
          </c:layout>
          <c:overlay val="0"/>
          <c:spPr>
            <a:noFill/>
            <a:ln w="26867">
              <a:noFill/>
            </a:ln>
          </c:spPr>
        </c:title>
        <c:numFmt formatCode="General" sourceLinked="1"/>
        <c:majorTickMark val="none"/>
        <c:minorTickMark val="none"/>
        <c:tickLblPos val="nextTo"/>
        <c:spPr>
          <a:ln w="3358">
            <a:solidFill>
              <a:schemeClr val="tx1"/>
            </a:solidFill>
            <a:prstDash val="solid"/>
          </a:ln>
        </c:spPr>
        <c:txPr>
          <a:bodyPr rot="0" vert="horz"/>
          <a:lstStyle/>
          <a:p>
            <a:pPr>
              <a:defRPr sz="1400" b="1" i="0" u="none" strike="noStrike" baseline="0">
                <a:solidFill>
                  <a:schemeClr val="tx1"/>
                </a:solidFill>
                <a:latin typeface="Calibri" panose="020F0502020204030204" pitchFamily="34" charset="0"/>
                <a:ea typeface="Arial"/>
                <a:cs typeface="Arial"/>
              </a:defRPr>
            </a:pPr>
            <a:endParaRPr lang="en-US"/>
          </a:p>
        </c:txPr>
        <c:crossAx val="198329856"/>
        <c:crosses val="autoZero"/>
        <c:auto val="0"/>
        <c:lblAlgn val="ctr"/>
        <c:lblOffset val="0"/>
        <c:tickLblSkip val="1"/>
        <c:tickMarkSkip val="1"/>
        <c:noMultiLvlLbl val="0"/>
      </c:catAx>
      <c:valAx>
        <c:axId val="198329856"/>
        <c:scaling>
          <c:orientation val="minMax"/>
          <c:max val="50"/>
          <c:min val="0"/>
        </c:scaling>
        <c:delete val="0"/>
        <c:axPos val="l"/>
        <c:majorGridlines>
          <c:spPr>
            <a:ln w="13434">
              <a:solidFill>
                <a:srgbClr val="C0C0C0"/>
              </a:solidFill>
              <a:prstDash val="sysDash"/>
            </a:ln>
          </c:spPr>
        </c:majorGridlines>
        <c:numFmt formatCode="General" sourceLinked="0"/>
        <c:majorTickMark val="cross"/>
        <c:minorTickMark val="none"/>
        <c:tickLblPos val="nextTo"/>
        <c:spPr>
          <a:ln w="3358">
            <a:solidFill>
              <a:schemeClr val="tx1"/>
            </a:solidFill>
            <a:prstDash val="solid"/>
          </a:ln>
        </c:spPr>
        <c:txPr>
          <a:bodyPr rot="0" vert="horz"/>
          <a:lstStyle/>
          <a:p>
            <a:pPr>
              <a:defRPr sz="1600" b="1" i="0" u="none" strike="noStrike" baseline="0">
                <a:solidFill>
                  <a:schemeClr val="tx1"/>
                </a:solidFill>
                <a:latin typeface="Calibri" panose="020F0502020204030204" pitchFamily="34" charset="0"/>
                <a:ea typeface="Arial"/>
                <a:cs typeface="Arial"/>
              </a:defRPr>
            </a:pPr>
            <a:endParaRPr lang="en-US"/>
          </a:p>
        </c:txPr>
        <c:crossAx val="197925888"/>
        <c:crosses val="autoZero"/>
        <c:crossBetween val="between"/>
        <c:majorUnit val="10"/>
        <c:minorUnit val="10"/>
      </c:valAx>
      <c:catAx>
        <c:axId val="198331392"/>
        <c:scaling>
          <c:orientation val="minMax"/>
        </c:scaling>
        <c:delete val="1"/>
        <c:axPos val="b"/>
        <c:numFmt formatCode="General" sourceLinked="1"/>
        <c:majorTickMark val="out"/>
        <c:minorTickMark val="none"/>
        <c:tickLblPos val="nextTo"/>
        <c:crossAx val="198337280"/>
        <c:crosses val="autoZero"/>
        <c:auto val="1"/>
        <c:lblAlgn val="ctr"/>
        <c:lblOffset val="100"/>
        <c:noMultiLvlLbl val="0"/>
      </c:catAx>
      <c:valAx>
        <c:axId val="198337280"/>
        <c:scaling>
          <c:orientation val="minMax"/>
          <c:max val="500"/>
        </c:scaling>
        <c:delete val="0"/>
        <c:axPos val="r"/>
        <c:numFmt formatCode="General" sourceLinked="1"/>
        <c:majorTickMark val="cross"/>
        <c:minorTickMark val="none"/>
        <c:tickLblPos val="nextTo"/>
        <c:spPr>
          <a:ln w="3358">
            <a:solidFill>
              <a:schemeClr val="tx1"/>
            </a:solidFill>
            <a:prstDash val="solid"/>
          </a:ln>
        </c:spPr>
        <c:txPr>
          <a:bodyPr rot="0" vert="horz"/>
          <a:lstStyle/>
          <a:p>
            <a:pPr>
              <a:defRPr sz="1600" b="1" i="0" u="none" strike="noStrike" baseline="0">
                <a:solidFill>
                  <a:schemeClr val="tx1"/>
                </a:solidFill>
                <a:latin typeface="Calibri" panose="020F0502020204030204" pitchFamily="34" charset="0"/>
                <a:ea typeface="Arial"/>
                <a:cs typeface="Arial"/>
              </a:defRPr>
            </a:pPr>
            <a:endParaRPr lang="en-US"/>
          </a:p>
        </c:txPr>
        <c:crossAx val="198331392"/>
        <c:crosses val="max"/>
        <c:crossBetween val="between"/>
        <c:majorUnit val="100"/>
        <c:minorUnit val="100"/>
      </c:valAx>
      <c:spPr>
        <a:noFill/>
        <a:ln w="13434">
          <a:solidFill>
            <a:srgbClr val="808080"/>
          </a:solidFill>
          <a:prstDash val="solid"/>
        </a:ln>
      </c:spPr>
    </c:plotArea>
    <c:legend>
      <c:legendPos val="r"/>
      <c:layout>
        <c:manualLayout>
          <c:xMode val="edge"/>
          <c:yMode val="edge"/>
          <c:x val="0.38631981282154498"/>
          <c:y val="0.1472065575724647"/>
          <c:w val="0.23016587997860502"/>
          <c:h val="0.14657210401891252"/>
        </c:manualLayout>
      </c:layout>
      <c:overlay val="0"/>
      <c:spPr>
        <a:solidFill>
          <a:schemeClr val="bg1"/>
        </a:solidFill>
        <a:ln w="3358">
          <a:solidFill>
            <a:schemeClr val="tx1"/>
          </a:solidFill>
          <a:prstDash val="solid"/>
        </a:ln>
      </c:spPr>
      <c:txPr>
        <a:bodyPr/>
        <a:lstStyle/>
        <a:p>
          <a:pPr>
            <a:defRPr sz="1400" b="0" i="0" u="none" strike="noStrike" baseline="0">
              <a:solidFill>
                <a:schemeClr val="tx1"/>
              </a:solidFill>
              <a:latin typeface="Calibri" panose="020F0502020204030204" pitchFamily="34" charset="0"/>
              <a:ea typeface="Arial"/>
              <a:cs typeface="Arial"/>
            </a:defRPr>
          </a:pPr>
          <a:endParaRPr lang="en-US"/>
        </a:p>
      </c:txPr>
    </c:legend>
    <c:plotVisOnly val="1"/>
    <c:dispBlanksAs val="gap"/>
    <c:showDLblsOverMax val="0"/>
  </c:chart>
  <c:spPr>
    <a:noFill/>
    <a:ln>
      <a:noFill/>
    </a:ln>
  </c:spPr>
  <c:txPr>
    <a:bodyPr/>
    <a:lstStyle/>
    <a:p>
      <a:pPr>
        <a:defRPr sz="1904" b="1" i="0" u="none" strike="noStrike" baseline="0">
          <a:solidFill>
            <a:schemeClr val="tx1"/>
          </a:solidFill>
          <a:latin typeface="Times New Roman"/>
          <a:ea typeface="Times New Roman"/>
          <a:cs typeface="Times New Roman"/>
        </a:defRPr>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5E-2"/>
          <c:y val="0.10421103504452209"/>
          <c:w val="0.87720214146479469"/>
          <c:h val="0.76812939967668226"/>
        </c:manualLayout>
      </c:layout>
      <c:barChart>
        <c:barDir val="col"/>
        <c:grouping val="clustered"/>
        <c:varyColors val="0"/>
        <c:ser>
          <c:idx val="1"/>
          <c:order val="0"/>
          <c:tx>
            <c:strRef>
              <c:f>Sheet1!$B$1</c:f>
              <c:strCache>
                <c:ptCount val="1"/>
                <c:pt idx="0">
                  <c:v>Number of Congenital Cases</c:v>
                </c:pt>
              </c:strCache>
            </c:strRef>
          </c:tx>
          <c:spPr>
            <a:solidFill>
              <a:srgbClr val="C189A4"/>
            </a:solidFill>
            <a:ln w="13434">
              <a:solidFill>
                <a:srgbClr val="C189A4"/>
              </a:solidFill>
              <a:prstDash val="solid"/>
            </a:ln>
          </c:spPr>
          <c:invertIfNegative val="0"/>
          <c:dLbls>
            <c:dLbl>
              <c:idx val="9"/>
              <c:layout>
                <c:manualLayout>
                  <c:x val="-1.155524770368411E-16"/>
                  <c:y val="1.1922503725782414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3A9-41B0-A91C-7ED2597387B7}"/>
                </c:ext>
              </c:extLst>
            </c:dLbl>
            <c:spPr>
              <a:noFill/>
              <a:ln>
                <a:noFill/>
              </a:ln>
              <a:effectLst/>
            </c:spPr>
            <c:txPr>
              <a:bodyPr wrap="square" lIns="38100" tIns="19050" rIns="38100" bIns="19050" anchor="ctr">
                <a:spAutoFit/>
              </a:bodyPr>
              <a:lstStyle/>
              <a:p>
                <a:pPr>
                  <a:defRPr sz="1400">
                    <a:latin typeface="Calibri" panose="020F0502020204030204" pitchFamily="34" charset="0"/>
                  </a:defRPr>
                </a:pPr>
                <a:endParaRPr lang="en-US"/>
              </a:p>
            </c:txPr>
            <c:dLblPos val="outEnd"/>
            <c:showLegendKey val="0"/>
            <c:showVal val="0"/>
            <c:showCatName val="0"/>
            <c:showSerName val="0"/>
            <c:showPercent val="0"/>
            <c:showBubbleSize val="0"/>
            <c:extLst>
              <c:ext xmlns:c15="http://schemas.microsoft.com/office/drawing/2012/chart" uri="{CE6537A1-D6FC-4f65-9D91-7224C49458BB}">
                <c15:showLeaderLines val="1"/>
              </c:ext>
            </c:extLst>
          </c:dLbls>
          <c:cat>
            <c:numRef>
              <c:f>Sheet1!$A$2:$A$11</c:f>
              <c:numCache>
                <c:formatCode>General</c:formatCode>
                <c:ptCount val="10"/>
                <c:pt idx="0">
                  <c:v>2010</c:v>
                </c:pt>
                <c:pt idx="1">
                  <c:v>2011</c:v>
                </c:pt>
                <c:pt idx="2">
                  <c:v>2012</c:v>
                </c:pt>
                <c:pt idx="3">
                  <c:v>2013</c:v>
                </c:pt>
                <c:pt idx="4">
                  <c:v>2014</c:v>
                </c:pt>
                <c:pt idx="5">
                  <c:v>2015</c:v>
                </c:pt>
                <c:pt idx="6">
                  <c:v>2016</c:v>
                </c:pt>
                <c:pt idx="7">
                  <c:v>2017</c:v>
                </c:pt>
                <c:pt idx="8">
                  <c:v>2018</c:v>
                </c:pt>
                <c:pt idx="9">
                  <c:v>2019</c:v>
                </c:pt>
              </c:numCache>
            </c:numRef>
          </c:cat>
          <c:val>
            <c:numRef>
              <c:f>Sheet1!$B$2:$B$11</c:f>
              <c:numCache>
                <c:formatCode>General</c:formatCode>
                <c:ptCount val="10"/>
                <c:pt idx="0">
                  <c:v>47</c:v>
                </c:pt>
                <c:pt idx="1">
                  <c:v>46</c:v>
                </c:pt>
                <c:pt idx="2">
                  <c:v>33</c:v>
                </c:pt>
                <c:pt idx="3">
                  <c:v>58</c:v>
                </c:pt>
                <c:pt idx="4">
                  <c:v>104</c:v>
                </c:pt>
                <c:pt idx="5">
                  <c:v>148</c:v>
                </c:pt>
                <c:pt idx="6">
                  <c:v>214</c:v>
                </c:pt>
                <c:pt idx="7">
                  <c:v>288</c:v>
                </c:pt>
                <c:pt idx="8">
                  <c:v>328</c:v>
                </c:pt>
                <c:pt idx="9">
                  <c:v>446</c:v>
                </c:pt>
              </c:numCache>
            </c:numRef>
          </c:val>
          <c:extLst>
            <c:ext xmlns:c16="http://schemas.microsoft.com/office/drawing/2014/chart" uri="{C3380CC4-5D6E-409C-BE32-E72D297353CC}">
              <c16:uniqueId val="{00000000-71D9-43B4-818B-E36FF354B1C2}"/>
            </c:ext>
          </c:extLst>
        </c:ser>
        <c:dLbls>
          <c:showLegendKey val="0"/>
          <c:showVal val="0"/>
          <c:showCatName val="0"/>
          <c:showSerName val="0"/>
          <c:showPercent val="0"/>
          <c:showBubbleSize val="0"/>
        </c:dLbls>
        <c:gapWidth val="25"/>
        <c:axId val="198331392"/>
        <c:axId val="198337280"/>
      </c:barChart>
      <c:lineChart>
        <c:grouping val="standard"/>
        <c:varyColors val="0"/>
        <c:ser>
          <c:idx val="0"/>
          <c:order val="1"/>
          <c:tx>
            <c:strRef>
              <c:f>Sheet1!$C$1</c:f>
              <c:strCache>
                <c:ptCount val="1"/>
                <c:pt idx="0">
                  <c:v>Syphilis Rate</c:v>
                </c:pt>
              </c:strCache>
            </c:strRef>
          </c:tx>
          <c:spPr>
            <a:ln w="38100">
              <a:solidFill>
                <a:srgbClr val="000000"/>
              </a:solidFill>
              <a:prstDash val="solid"/>
            </a:ln>
          </c:spPr>
          <c:marker>
            <c:symbol val="diamond"/>
            <c:size val="9"/>
            <c:spPr>
              <a:solidFill>
                <a:srgbClr val="000000"/>
              </a:solidFill>
              <a:ln>
                <a:solidFill>
                  <a:srgbClr val="000000"/>
                </a:solidFill>
                <a:prstDash val="solid"/>
              </a:ln>
            </c:spPr>
          </c:marker>
          <c:dLbls>
            <c:dLbl>
              <c:idx val="9"/>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3A9-41B0-A91C-7ED2597387B7}"/>
                </c:ext>
              </c:extLst>
            </c:dLbl>
            <c:spPr>
              <a:noFill/>
              <a:ln>
                <a:noFill/>
              </a:ln>
              <a:effectLst/>
            </c:spPr>
            <c:txPr>
              <a:bodyPr wrap="square" lIns="38100" tIns="19050" rIns="38100" bIns="19050" anchor="ctr">
                <a:spAutoFit/>
              </a:bodyPr>
              <a:lstStyle/>
              <a:p>
                <a:pPr>
                  <a:defRPr sz="1400">
                    <a:latin typeface="Calibri" panose="020F0502020204030204" pitchFamily="34" charset="0"/>
                  </a:defRPr>
                </a:pPr>
                <a:endParaRPr lang="en-US"/>
              </a:p>
            </c:txPr>
            <c:dLblPos val="t"/>
            <c:showLegendKey val="0"/>
            <c:showVal val="0"/>
            <c:showCatName val="0"/>
            <c:showSerName val="0"/>
            <c:showPercent val="0"/>
            <c:showBubbleSize val="0"/>
            <c:extLst>
              <c:ext xmlns:c15="http://schemas.microsoft.com/office/drawing/2012/chart" uri="{CE6537A1-D6FC-4f65-9D91-7224C49458BB}">
                <c15:showLeaderLines val="1"/>
              </c:ext>
            </c:extLst>
          </c:dLbls>
          <c:cat>
            <c:numRef>
              <c:f>Sheet1!$A$2:$A$11</c:f>
              <c:numCache>
                <c:formatCode>General</c:formatCode>
                <c:ptCount val="10"/>
                <c:pt idx="0">
                  <c:v>2010</c:v>
                </c:pt>
                <c:pt idx="1">
                  <c:v>2011</c:v>
                </c:pt>
                <c:pt idx="2">
                  <c:v>2012</c:v>
                </c:pt>
                <c:pt idx="3">
                  <c:v>2013</c:v>
                </c:pt>
                <c:pt idx="4">
                  <c:v>2014</c:v>
                </c:pt>
                <c:pt idx="5">
                  <c:v>2015</c:v>
                </c:pt>
                <c:pt idx="6">
                  <c:v>2016</c:v>
                </c:pt>
                <c:pt idx="7">
                  <c:v>2017</c:v>
                </c:pt>
                <c:pt idx="8">
                  <c:v>2018</c:v>
                </c:pt>
                <c:pt idx="9">
                  <c:v>2019</c:v>
                </c:pt>
              </c:numCache>
            </c:numRef>
          </c:cat>
          <c:val>
            <c:numRef>
              <c:f>Sheet1!$C$2:$C$11</c:f>
              <c:numCache>
                <c:formatCode>General</c:formatCode>
                <c:ptCount val="10"/>
                <c:pt idx="0">
                  <c:v>8.1</c:v>
                </c:pt>
                <c:pt idx="1">
                  <c:v>7.5</c:v>
                </c:pt>
                <c:pt idx="2">
                  <c:v>7.6</c:v>
                </c:pt>
                <c:pt idx="3">
                  <c:v>11.6</c:v>
                </c:pt>
                <c:pt idx="4">
                  <c:v>16</c:v>
                </c:pt>
                <c:pt idx="5">
                  <c:v>23.1</c:v>
                </c:pt>
                <c:pt idx="6">
                  <c:v>30.7</c:v>
                </c:pt>
                <c:pt idx="7">
                  <c:v>41.7</c:v>
                </c:pt>
                <c:pt idx="8">
                  <c:v>54.4</c:v>
                </c:pt>
                <c:pt idx="9">
                  <c:v>72.3</c:v>
                </c:pt>
              </c:numCache>
            </c:numRef>
          </c:val>
          <c:smooth val="0"/>
          <c:extLst>
            <c:ext xmlns:c16="http://schemas.microsoft.com/office/drawing/2014/chart" uri="{C3380CC4-5D6E-409C-BE32-E72D297353CC}">
              <c16:uniqueId val="{00000001-71D9-43B4-818B-E36FF354B1C2}"/>
            </c:ext>
          </c:extLst>
        </c:ser>
        <c:dLbls>
          <c:showLegendKey val="0"/>
          <c:showVal val="0"/>
          <c:showCatName val="0"/>
          <c:showSerName val="0"/>
          <c:showPercent val="0"/>
          <c:showBubbleSize val="0"/>
        </c:dLbls>
        <c:marker val="1"/>
        <c:smooth val="0"/>
        <c:axId val="197925888"/>
        <c:axId val="198329856"/>
      </c:lineChart>
      <c:catAx>
        <c:axId val="197925888"/>
        <c:scaling>
          <c:orientation val="minMax"/>
        </c:scaling>
        <c:delete val="0"/>
        <c:axPos val="b"/>
        <c:title>
          <c:tx>
            <c:rich>
              <a:bodyPr/>
              <a:lstStyle/>
              <a:p>
                <a:pPr>
                  <a:defRPr sz="1400" b="1" i="0" u="none" strike="noStrike" baseline="0">
                    <a:solidFill>
                      <a:schemeClr val="tx1"/>
                    </a:solidFill>
                    <a:latin typeface="Calibri" panose="020F0502020204030204" pitchFamily="34" charset="0"/>
                    <a:ea typeface="Arial"/>
                    <a:cs typeface="Arial"/>
                  </a:defRPr>
                </a:pPr>
                <a:r>
                  <a:rPr lang="en-US" sz="1400">
                    <a:latin typeface="Calibri" panose="020F0502020204030204" pitchFamily="34" charset="0"/>
                  </a:rPr>
                  <a:t>Year</a:t>
                </a:r>
              </a:p>
            </c:rich>
          </c:tx>
          <c:layout>
            <c:manualLayout>
              <c:xMode val="edge"/>
              <c:yMode val="edge"/>
              <c:x val="0.46124999999999999"/>
              <c:y val="0.9314420803782506"/>
            </c:manualLayout>
          </c:layout>
          <c:overlay val="0"/>
          <c:spPr>
            <a:noFill/>
            <a:ln w="26867">
              <a:noFill/>
            </a:ln>
          </c:spPr>
        </c:title>
        <c:numFmt formatCode="General" sourceLinked="1"/>
        <c:majorTickMark val="none"/>
        <c:minorTickMark val="none"/>
        <c:tickLblPos val="nextTo"/>
        <c:spPr>
          <a:ln w="3358">
            <a:solidFill>
              <a:schemeClr val="tx1"/>
            </a:solidFill>
            <a:prstDash val="solid"/>
          </a:ln>
        </c:spPr>
        <c:txPr>
          <a:bodyPr rot="0" vert="horz"/>
          <a:lstStyle/>
          <a:p>
            <a:pPr>
              <a:defRPr sz="1400" b="1" i="0" u="none" strike="noStrike" baseline="0">
                <a:solidFill>
                  <a:schemeClr val="tx1"/>
                </a:solidFill>
                <a:latin typeface="Calibri" panose="020F0502020204030204" pitchFamily="34" charset="0"/>
                <a:ea typeface="Arial"/>
                <a:cs typeface="Arial"/>
              </a:defRPr>
            </a:pPr>
            <a:endParaRPr lang="en-US"/>
          </a:p>
        </c:txPr>
        <c:crossAx val="198329856"/>
        <c:crosses val="autoZero"/>
        <c:auto val="0"/>
        <c:lblAlgn val="ctr"/>
        <c:lblOffset val="0"/>
        <c:tickLblSkip val="1"/>
        <c:tickMarkSkip val="1"/>
        <c:noMultiLvlLbl val="0"/>
      </c:catAx>
      <c:valAx>
        <c:axId val="198329856"/>
        <c:scaling>
          <c:orientation val="minMax"/>
          <c:max val="100"/>
          <c:min val="0"/>
        </c:scaling>
        <c:delete val="0"/>
        <c:axPos val="l"/>
        <c:majorGridlines>
          <c:spPr>
            <a:ln w="13434">
              <a:solidFill>
                <a:srgbClr val="C0C0C0"/>
              </a:solidFill>
              <a:prstDash val="sysDash"/>
            </a:ln>
          </c:spPr>
        </c:majorGridlines>
        <c:numFmt formatCode="General" sourceLinked="0"/>
        <c:majorTickMark val="cross"/>
        <c:minorTickMark val="none"/>
        <c:tickLblPos val="nextTo"/>
        <c:spPr>
          <a:ln w="3358">
            <a:solidFill>
              <a:schemeClr val="tx1"/>
            </a:solidFill>
            <a:prstDash val="solid"/>
          </a:ln>
        </c:spPr>
        <c:txPr>
          <a:bodyPr rot="0" vert="horz"/>
          <a:lstStyle/>
          <a:p>
            <a:pPr>
              <a:defRPr sz="1600" b="1" i="0" u="none" strike="noStrike" baseline="0">
                <a:solidFill>
                  <a:schemeClr val="tx1"/>
                </a:solidFill>
                <a:latin typeface="Calibri" panose="020F0502020204030204" pitchFamily="34" charset="0"/>
                <a:ea typeface="Arial"/>
                <a:cs typeface="Arial"/>
              </a:defRPr>
            </a:pPr>
            <a:endParaRPr lang="en-US"/>
          </a:p>
        </c:txPr>
        <c:crossAx val="197925888"/>
        <c:crosses val="autoZero"/>
        <c:crossBetween val="between"/>
        <c:majorUnit val="20"/>
        <c:minorUnit val="20"/>
      </c:valAx>
      <c:catAx>
        <c:axId val="198331392"/>
        <c:scaling>
          <c:orientation val="minMax"/>
        </c:scaling>
        <c:delete val="1"/>
        <c:axPos val="b"/>
        <c:numFmt formatCode="General" sourceLinked="1"/>
        <c:majorTickMark val="out"/>
        <c:minorTickMark val="none"/>
        <c:tickLblPos val="nextTo"/>
        <c:crossAx val="198337280"/>
        <c:crosses val="autoZero"/>
        <c:auto val="1"/>
        <c:lblAlgn val="ctr"/>
        <c:lblOffset val="100"/>
        <c:noMultiLvlLbl val="0"/>
      </c:catAx>
      <c:valAx>
        <c:axId val="198337280"/>
        <c:scaling>
          <c:orientation val="minMax"/>
          <c:max val="500"/>
        </c:scaling>
        <c:delete val="0"/>
        <c:axPos val="r"/>
        <c:numFmt formatCode="General" sourceLinked="1"/>
        <c:majorTickMark val="cross"/>
        <c:minorTickMark val="none"/>
        <c:tickLblPos val="nextTo"/>
        <c:spPr>
          <a:ln w="3358">
            <a:solidFill>
              <a:schemeClr val="tx1"/>
            </a:solidFill>
            <a:prstDash val="solid"/>
          </a:ln>
        </c:spPr>
        <c:txPr>
          <a:bodyPr rot="0" vert="horz"/>
          <a:lstStyle/>
          <a:p>
            <a:pPr>
              <a:defRPr sz="1600" b="1" i="0" u="none" strike="noStrike" baseline="0">
                <a:solidFill>
                  <a:schemeClr val="tx1"/>
                </a:solidFill>
                <a:latin typeface="Calibri" panose="020F0502020204030204" pitchFamily="34" charset="0"/>
                <a:ea typeface="Arial"/>
                <a:cs typeface="Arial"/>
              </a:defRPr>
            </a:pPr>
            <a:endParaRPr lang="en-US"/>
          </a:p>
        </c:txPr>
        <c:crossAx val="198331392"/>
        <c:crosses val="max"/>
        <c:crossBetween val="between"/>
        <c:majorUnit val="100"/>
        <c:minorUnit val="100"/>
      </c:valAx>
      <c:spPr>
        <a:noFill/>
        <a:ln w="13434">
          <a:solidFill>
            <a:srgbClr val="808080"/>
          </a:solidFill>
          <a:prstDash val="solid"/>
        </a:ln>
      </c:spPr>
    </c:plotArea>
    <c:legend>
      <c:legendPos val="r"/>
      <c:layout>
        <c:manualLayout>
          <c:xMode val="edge"/>
          <c:yMode val="edge"/>
          <c:x val="0.38631981282154498"/>
          <c:y val="0.1472065575724647"/>
          <c:w val="0.23016587997860502"/>
          <c:h val="0.14657210401891252"/>
        </c:manualLayout>
      </c:layout>
      <c:overlay val="0"/>
      <c:spPr>
        <a:solidFill>
          <a:schemeClr val="bg1"/>
        </a:solidFill>
        <a:ln w="3358">
          <a:solidFill>
            <a:schemeClr val="tx1"/>
          </a:solidFill>
          <a:prstDash val="solid"/>
        </a:ln>
      </c:spPr>
      <c:txPr>
        <a:bodyPr/>
        <a:lstStyle/>
        <a:p>
          <a:pPr>
            <a:defRPr sz="1400" b="0" i="0" u="none" strike="noStrike" baseline="0">
              <a:solidFill>
                <a:schemeClr val="tx1"/>
              </a:solidFill>
              <a:latin typeface="Calibri" panose="020F0502020204030204" pitchFamily="34" charset="0"/>
              <a:ea typeface="Arial"/>
              <a:cs typeface="Arial"/>
            </a:defRPr>
          </a:pPr>
          <a:endParaRPr lang="en-US"/>
        </a:p>
      </c:txPr>
    </c:legend>
    <c:plotVisOnly val="1"/>
    <c:dispBlanksAs val="gap"/>
    <c:showDLblsOverMax val="0"/>
  </c:chart>
  <c:spPr>
    <a:noFill/>
    <a:ln>
      <a:noFill/>
    </a:ln>
  </c:spPr>
  <c:txPr>
    <a:bodyPr/>
    <a:lstStyle/>
    <a:p>
      <a:pPr>
        <a:defRPr sz="1904" b="1" i="0" u="none" strike="noStrike" baseline="0">
          <a:solidFill>
            <a:schemeClr val="tx1"/>
          </a:solidFill>
          <a:latin typeface="Times New Roman"/>
          <a:ea typeface="Times New Roman"/>
          <a:cs typeface="Times New Roman"/>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085AF4F-436B-41F9-8038-A214ACF8AD83}" type="datetimeFigureOut">
              <a:rPr lang="en-US" smtClean="0"/>
              <a:t>10/18/2021</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CF231DC-A583-4BEA-883E-72AA84680E8E}" type="slidenum">
              <a:rPr lang="en-US" smtClean="0"/>
              <a:t>‹#›</a:t>
            </a:fld>
            <a:endParaRPr lang="en-US"/>
          </a:p>
        </p:txBody>
      </p:sp>
    </p:spTree>
    <p:extLst>
      <p:ext uri="{BB962C8B-B14F-4D97-AF65-F5344CB8AC3E}">
        <p14:creationId xmlns:p14="http://schemas.microsoft.com/office/powerpoint/2010/main" val="171796801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21298C3-DC67-4BB1-8981-533FB0C8F786}" type="datetimeFigureOut">
              <a:rPr lang="en-US" smtClean="0"/>
              <a:t>10/18/2021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42A9736-667B-4587-A79C-8B3852B0FAB0}" type="slidenum">
              <a:rPr lang="en-US" smtClean="0"/>
              <a:t>‹#›</a:t>
            </a:fld>
            <a:endParaRPr lang="en-US"/>
          </a:p>
        </p:txBody>
      </p:sp>
    </p:spTree>
    <p:extLst>
      <p:ext uri="{BB962C8B-B14F-4D97-AF65-F5344CB8AC3E}">
        <p14:creationId xmlns:p14="http://schemas.microsoft.com/office/powerpoint/2010/main" val="5395200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spect="1" noChangeArrowheads="1" noTextEdit="1"/>
          </p:cNvSpPr>
          <p:nvPr>
            <p:ph type="sldImg"/>
          </p:nvPr>
        </p:nvSpPr>
        <p:spPr>
          <a:xfrm>
            <a:off x="409575" y="698500"/>
            <a:ext cx="6194425" cy="3484563"/>
          </a:xfrm>
          <a:ln/>
        </p:spPr>
      </p:sp>
      <p:sp>
        <p:nvSpPr>
          <p:cNvPr id="41987" name="Rectangle 3"/>
          <p:cNvSpPr>
            <a:spLocks noGrp="1" noChangeArrowheads="1"/>
          </p:cNvSpPr>
          <p:nvPr>
            <p:ph type="body" idx="1"/>
          </p:nvPr>
        </p:nvSpPr>
        <p:spPr>
          <a:xfrm>
            <a:off x="701040" y="4415794"/>
            <a:ext cx="5608320" cy="418176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Tree>
    <p:extLst>
      <p:ext uri="{BB962C8B-B14F-4D97-AF65-F5344CB8AC3E}">
        <p14:creationId xmlns:p14="http://schemas.microsoft.com/office/powerpoint/2010/main" val="23772949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Rectangle 2"/>
          <p:cNvSpPr>
            <a:spLocks noGrp="1" noRot="1" noChangeAspect="1" noChangeArrowheads="1" noTextEdit="1"/>
          </p:cNvSpPr>
          <p:nvPr>
            <p:ph type="sldImg"/>
          </p:nvPr>
        </p:nvSpPr>
        <p:spPr>
          <a:xfrm>
            <a:off x="409575" y="698500"/>
            <a:ext cx="6194425" cy="3484563"/>
          </a:xfrm>
          <a:ln/>
        </p:spPr>
      </p:sp>
      <p:sp>
        <p:nvSpPr>
          <p:cNvPr id="205827" name="Rectangle 3"/>
          <p:cNvSpPr>
            <a:spLocks noGrp="1" noChangeArrowheads="1"/>
          </p:cNvSpPr>
          <p:nvPr>
            <p:ph type="body" idx="1"/>
          </p:nvPr>
        </p:nvSpPr>
        <p:spPr>
          <a:xfrm>
            <a:off x="701040" y="4415794"/>
            <a:ext cx="5608320" cy="418176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Tree>
    <p:extLst>
      <p:ext uri="{BB962C8B-B14F-4D97-AF65-F5344CB8AC3E}">
        <p14:creationId xmlns:p14="http://schemas.microsoft.com/office/powerpoint/2010/main" val="1395774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Rectangle 2"/>
          <p:cNvSpPr>
            <a:spLocks noGrp="1" noRot="1" noChangeAspect="1" noChangeArrowheads="1" noTextEdit="1"/>
          </p:cNvSpPr>
          <p:nvPr>
            <p:ph type="sldImg"/>
          </p:nvPr>
        </p:nvSpPr>
        <p:spPr>
          <a:xfrm>
            <a:off x="409575" y="698500"/>
            <a:ext cx="6194425" cy="3484563"/>
          </a:xfrm>
          <a:ln/>
        </p:spPr>
      </p:sp>
      <p:sp>
        <p:nvSpPr>
          <p:cNvPr id="205827" name="Rectangle 3"/>
          <p:cNvSpPr>
            <a:spLocks noGrp="1" noChangeArrowheads="1"/>
          </p:cNvSpPr>
          <p:nvPr>
            <p:ph type="body" idx="1"/>
          </p:nvPr>
        </p:nvSpPr>
        <p:spPr>
          <a:xfrm>
            <a:off x="701040" y="4415794"/>
            <a:ext cx="5608320" cy="418176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Tree>
    <p:extLst>
      <p:ext uri="{BB962C8B-B14F-4D97-AF65-F5344CB8AC3E}">
        <p14:creationId xmlns:p14="http://schemas.microsoft.com/office/powerpoint/2010/main" val="37572958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Rectangle 2"/>
          <p:cNvSpPr>
            <a:spLocks noGrp="1" noRot="1" noChangeAspect="1" noChangeArrowheads="1" noTextEdit="1"/>
          </p:cNvSpPr>
          <p:nvPr>
            <p:ph type="sldImg"/>
          </p:nvPr>
        </p:nvSpPr>
        <p:spPr>
          <a:xfrm>
            <a:off x="409575" y="698500"/>
            <a:ext cx="6194425" cy="3484563"/>
          </a:xfrm>
          <a:ln/>
        </p:spPr>
      </p:sp>
      <p:sp>
        <p:nvSpPr>
          <p:cNvPr id="205827" name="Rectangle 3"/>
          <p:cNvSpPr>
            <a:spLocks noGrp="1" noChangeArrowheads="1"/>
          </p:cNvSpPr>
          <p:nvPr>
            <p:ph type="body" idx="1"/>
          </p:nvPr>
        </p:nvSpPr>
        <p:spPr>
          <a:xfrm>
            <a:off x="701040" y="4415794"/>
            <a:ext cx="5608320" cy="418176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Rectangle 2"/>
          <p:cNvSpPr>
            <a:spLocks noGrp="1" noRot="1" noChangeAspect="1" noChangeArrowheads="1" noTextEdit="1"/>
          </p:cNvSpPr>
          <p:nvPr>
            <p:ph type="sldImg"/>
          </p:nvPr>
        </p:nvSpPr>
        <p:spPr>
          <a:xfrm>
            <a:off x="409575" y="698500"/>
            <a:ext cx="6194425" cy="3484563"/>
          </a:xfrm>
          <a:ln/>
        </p:spPr>
      </p:sp>
      <p:sp>
        <p:nvSpPr>
          <p:cNvPr id="205827" name="Rectangle 3"/>
          <p:cNvSpPr>
            <a:spLocks noGrp="1" noChangeArrowheads="1"/>
          </p:cNvSpPr>
          <p:nvPr>
            <p:ph type="body" idx="1"/>
          </p:nvPr>
        </p:nvSpPr>
        <p:spPr>
          <a:xfrm>
            <a:off x="701040" y="4415794"/>
            <a:ext cx="5608320" cy="418176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Tree>
    <p:extLst>
      <p:ext uri="{BB962C8B-B14F-4D97-AF65-F5344CB8AC3E}">
        <p14:creationId xmlns:p14="http://schemas.microsoft.com/office/powerpoint/2010/main" val="26341895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Rectangle 2"/>
          <p:cNvSpPr>
            <a:spLocks noGrp="1" noRot="1" noChangeAspect="1" noChangeArrowheads="1" noTextEdit="1"/>
          </p:cNvSpPr>
          <p:nvPr>
            <p:ph type="sldImg"/>
          </p:nvPr>
        </p:nvSpPr>
        <p:spPr>
          <a:xfrm>
            <a:off x="409575" y="698500"/>
            <a:ext cx="6194425" cy="3484563"/>
          </a:xfrm>
          <a:ln/>
        </p:spPr>
      </p:sp>
      <p:sp>
        <p:nvSpPr>
          <p:cNvPr id="205827" name="Rectangle 3"/>
          <p:cNvSpPr>
            <a:spLocks noGrp="1" noChangeArrowheads="1"/>
          </p:cNvSpPr>
          <p:nvPr>
            <p:ph type="body" idx="1"/>
          </p:nvPr>
        </p:nvSpPr>
        <p:spPr>
          <a:xfrm>
            <a:off x="701040" y="4415794"/>
            <a:ext cx="5608320" cy="418176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Tree>
    <p:extLst>
      <p:ext uri="{BB962C8B-B14F-4D97-AF65-F5344CB8AC3E}">
        <p14:creationId xmlns:p14="http://schemas.microsoft.com/office/powerpoint/2010/main" val="29832809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Rectangle 2"/>
          <p:cNvSpPr>
            <a:spLocks noGrp="1" noRot="1" noChangeAspect="1" noChangeArrowheads="1" noTextEdit="1"/>
          </p:cNvSpPr>
          <p:nvPr>
            <p:ph type="sldImg"/>
          </p:nvPr>
        </p:nvSpPr>
        <p:spPr>
          <a:xfrm>
            <a:off x="409575" y="698500"/>
            <a:ext cx="6194425" cy="3484563"/>
          </a:xfrm>
          <a:ln/>
        </p:spPr>
      </p:sp>
      <p:sp>
        <p:nvSpPr>
          <p:cNvPr id="205827" name="Rectangle 3"/>
          <p:cNvSpPr>
            <a:spLocks noGrp="1" noChangeArrowheads="1"/>
          </p:cNvSpPr>
          <p:nvPr>
            <p:ph type="body" idx="1"/>
          </p:nvPr>
        </p:nvSpPr>
        <p:spPr>
          <a:xfrm>
            <a:off x="701040" y="4415794"/>
            <a:ext cx="5608320" cy="418176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Tree>
    <p:extLst>
      <p:ext uri="{BB962C8B-B14F-4D97-AF65-F5344CB8AC3E}">
        <p14:creationId xmlns:p14="http://schemas.microsoft.com/office/powerpoint/2010/main" val="192190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2"/>
          <p:cNvSpPr>
            <a:spLocks noGrp="1" noRot="1" noChangeAspect="1" noChangeArrowheads="1" noTextEdit="1"/>
          </p:cNvSpPr>
          <p:nvPr>
            <p:ph type="sldImg"/>
          </p:nvPr>
        </p:nvSpPr>
        <p:spPr>
          <a:xfrm>
            <a:off x="409575" y="698500"/>
            <a:ext cx="6194425" cy="3484563"/>
          </a:xfrm>
          <a:ln/>
        </p:spPr>
      </p:sp>
      <p:sp>
        <p:nvSpPr>
          <p:cNvPr id="183299" name="Rectangle 3"/>
          <p:cNvSpPr>
            <a:spLocks noGrp="1" noChangeArrowheads="1"/>
          </p:cNvSpPr>
          <p:nvPr>
            <p:ph type="body" idx="1"/>
          </p:nvPr>
        </p:nvSpPr>
        <p:spPr>
          <a:xfrm>
            <a:off x="701040" y="4415794"/>
            <a:ext cx="5608320" cy="418176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2"/>
          <p:cNvSpPr>
            <a:spLocks noGrp="1" noRot="1" noChangeAspect="1" noChangeArrowheads="1" noTextEdit="1"/>
          </p:cNvSpPr>
          <p:nvPr>
            <p:ph type="sldImg"/>
          </p:nvPr>
        </p:nvSpPr>
        <p:spPr>
          <a:xfrm>
            <a:off x="409575" y="698500"/>
            <a:ext cx="6194425" cy="3484563"/>
          </a:xfrm>
          <a:ln/>
        </p:spPr>
      </p:sp>
      <p:sp>
        <p:nvSpPr>
          <p:cNvPr id="183299" name="Rectangle 3"/>
          <p:cNvSpPr>
            <a:spLocks noGrp="1" noChangeArrowheads="1"/>
          </p:cNvSpPr>
          <p:nvPr>
            <p:ph type="body" idx="1"/>
          </p:nvPr>
        </p:nvSpPr>
        <p:spPr>
          <a:xfrm>
            <a:off x="701040" y="4415794"/>
            <a:ext cx="5608320" cy="418176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Tree>
    <p:extLst>
      <p:ext uri="{BB962C8B-B14F-4D97-AF65-F5344CB8AC3E}">
        <p14:creationId xmlns:p14="http://schemas.microsoft.com/office/powerpoint/2010/main" val="3459629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Rot="1" noChangeAspect="1" noChangeArrowheads="1" noTextEdit="1"/>
          </p:cNvSpPr>
          <p:nvPr>
            <p:ph type="sldImg"/>
          </p:nvPr>
        </p:nvSpPr>
        <p:spPr>
          <a:xfrm>
            <a:off x="409575" y="698500"/>
            <a:ext cx="6194425" cy="3484563"/>
          </a:xfrm>
          <a:ln/>
        </p:spPr>
      </p:sp>
      <p:sp>
        <p:nvSpPr>
          <p:cNvPr id="55299" name="Rectangle 3"/>
          <p:cNvSpPr>
            <a:spLocks noGrp="1" noChangeArrowheads="1"/>
          </p:cNvSpPr>
          <p:nvPr>
            <p:ph type="body" idx="1"/>
          </p:nvPr>
        </p:nvSpPr>
        <p:spPr>
          <a:xfrm>
            <a:off x="701040" y="4415794"/>
            <a:ext cx="5608320" cy="418176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28299">
              <a:defRPr/>
            </a:pPr>
            <a:endParaRPr lang="en-US" b="0" i="0" u="none" dirty="0">
              <a:solidFill>
                <a:srgbClr val="C00000"/>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Rot="1" noChangeAspect="1" noChangeArrowheads="1" noTextEdit="1"/>
          </p:cNvSpPr>
          <p:nvPr>
            <p:ph type="sldImg"/>
          </p:nvPr>
        </p:nvSpPr>
        <p:spPr>
          <a:xfrm>
            <a:off x="409575" y="698500"/>
            <a:ext cx="6194425" cy="3484563"/>
          </a:xfrm>
          <a:ln/>
        </p:spPr>
      </p:sp>
      <p:sp>
        <p:nvSpPr>
          <p:cNvPr id="44035" name="Rectangle 3"/>
          <p:cNvSpPr>
            <a:spLocks noGrp="1" noChangeArrowheads="1"/>
          </p:cNvSpPr>
          <p:nvPr>
            <p:ph type="body" idx="1"/>
          </p:nvPr>
        </p:nvSpPr>
        <p:spPr>
          <a:xfrm>
            <a:off x="701040" y="4415794"/>
            <a:ext cx="5608320" cy="418176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28299">
              <a:defRPr/>
            </a:pPr>
            <a:endParaRPr lang="en-US" b="0" i="0" u="none" dirty="0">
              <a:solidFill>
                <a:srgbClr val="C00000"/>
              </a:solidFill>
            </a:endParaRPr>
          </a:p>
        </p:txBody>
      </p:sp>
    </p:spTree>
    <p:extLst>
      <p:ext uri="{BB962C8B-B14F-4D97-AF65-F5344CB8AC3E}">
        <p14:creationId xmlns:p14="http://schemas.microsoft.com/office/powerpoint/2010/main" val="42778511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ChangeArrowheads="1" noTextEdit="1"/>
          </p:cNvSpPr>
          <p:nvPr>
            <p:ph type="sldImg"/>
          </p:nvPr>
        </p:nvSpPr>
        <p:spPr>
          <a:xfrm>
            <a:off x="409575" y="698500"/>
            <a:ext cx="6194425" cy="3484563"/>
          </a:xfrm>
          <a:ln/>
        </p:spPr>
      </p:sp>
      <p:sp>
        <p:nvSpPr>
          <p:cNvPr id="43011" name="Rectangle 3"/>
          <p:cNvSpPr>
            <a:spLocks noGrp="1" noChangeArrowheads="1"/>
          </p:cNvSpPr>
          <p:nvPr>
            <p:ph type="body" idx="1"/>
          </p:nvPr>
        </p:nvSpPr>
        <p:spPr>
          <a:xfrm>
            <a:off x="701040" y="4415794"/>
            <a:ext cx="5608320" cy="418176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b="0" i="0" u="none" dirty="0">
              <a:solidFill>
                <a:srgbClr val="C00000"/>
              </a:solidFill>
            </a:endParaRPr>
          </a:p>
        </p:txBody>
      </p:sp>
    </p:spTree>
    <p:extLst>
      <p:ext uri="{BB962C8B-B14F-4D97-AF65-F5344CB8AC3E}">
        <p14:creationId xmlns:p14="http://schemas.microsoft.com/office/powerpoint/2010/main" val="23488144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ChangeArrowheads="1" noTextEdit="1"/>
          </p:cNvSpPr>
          <p:nvPr>
            <p:ph type="sldImg"/>
          </p:nvPr>
        </p:nvSpPr>
        <p:spPr>
          <a:xfrm>
            <a:off x="409575" y="698500"/>
            <a:ext cx="6194425" cy="3484563"/>
          </a:xfrm>
          <a:ln/>
        </p:spPr>
      </p:sp>
      <p:sp>
        <p:nvSpPr>
          <p:cNvPr id="43011" name="Rectangle 3"/>
          <p:cNvSpPr>
            <a:spLocks noGrp="1" noChangeArrowheads="1"/>
          </p:cNvSpPr>
          <p:nvPr>
            <p:ph type="body" idx="1"/>
          </p:nvPr>
        </p:nvSpPr>
        <p:spPr>
          <a:xfrm>
            <a:off x="701040" y="4415794"/>
            <a:ext cx="5608320" cy="418176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b="0" i="0" u="none" dirty="0">
              <a:solidFill>
                <a:srgbClr val="C00000"/>
              </a:solidFill>
            </a:endParaRPr>
          </a:p>
        </p:txBody>
      </p:sp>
    </p:spTree>
    <p:extLst>
      <p:ext uri="{BB962C8B-B14F-4D97-AF65-F5344CB8AC3E}">
        <p14:creationId xmlns:p14="http://schemas.microsoft.com/office/powerpoint/2010/main" val="10218187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Rot="1" noChangeAspect="1" noChangeArrowheads="1" noTextEdit="1"/>
          </p:cNvSpPr>
          <p:nvPr>
            <p:ph type="sldImg"/>
          </p:nvPr>
        </p:nvSpPr>
        <p:spPr>
          <a:xfrm>
            <a:off x="409575" y="698500"/>
            <a:ext cx="6194425" cy="3484563"/>
          </a:xfrm>
          <a:ln/>
        </p:spPr>
      </p:sp>
      <p:sp>
        <p:nvSpPr>
          <p:cNvPr id="44035" name="Rectangle 3"/>
          <p:cNvSpPr>
            <a:spLocks noGrp="1" noChangeArrowheads="1"/>
          </p:cNvSpPr>
          <p:nvPr>
            <p:ph type="body" idx="1"/>
          </p:nvPr>
        </p:nvSpPr>
        <p:spPr>
          <a:xfrm>
            <a:off x="701040" y="4415794"/>
            <a:ext cx="5608320" cy="418176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28299">
              <a:defRPr/>
            </a:pPr>
            <a:endParaRPr lang="en-US" b="0" i="0" u="none" dirty="0">
              <a:solidFill>
                <a:srgbClr val="C00000"/>
              </a:solidFill>
            </a:endParaRPr>
          </a:p>
        </p:txBody>
      </p:sp>
    </p:spTree>
    <p:extLst>
      <p:ext uri="{BB962C8B-B14F-4D97-AF65-F5344CB8AC3E}">
        <p14:creationId xmlns:p14="http://schemas.microsoft.com/office/powerpoint/2010/main" val="34606379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Rot="1" noChangeAspect="1" noChangeArrowheads="1" noTextEdit="1"/>
          </p:cNvSpPr>
          <p:nvPr>
            <p:ph type="sldImg"/>
          </p:nvPr>
        </p:nvSpPr>
        <p:spPr>
          <a:xfrm>
            <a:off x="409575" y="698500"/>
            <a:ext cx="6194425" cy="3484563"/>
          </a:xfrm>
          <a:ln/>
        </p:spPr>
      </p:sp>
      <p:sp>
        <p:nvSpPr>
          <p:cNvPr id="48131" name="Rectangle 3"/>
          <p:cNvSpPr>
            <a:spLocks noGrp="1" noChangeArrowheads="1"/>
          </p:cNvSpPr>
          <p:nvPr>
            <p:ph type="body" idx="1"/>
          </p:nvPr>
        </p:nvSpPr>
        <p:spPr>
          <a:xfrm>
            <a:off x="701040" y="4415794"/>
            <a:ext cx="5608320" cy="418176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28299">
              <a:defRPr/>
            </a:pPr>
            <a:endParaRPr lang="en-US" b="0" i="0" u="none" dirty="0">
              <a:solidFill>
                <a:srgbClr val="C00000"/>
              </a:solidFill>
            </a:endParaRPr>
          </a:p>
        </p:txBody>
      </p:sp>
    </p:spTree>
    <p:extLst>
      <p:ext uri="{BB962C8B-B14F-4D97-AF65-F5344CB8AC3E}">
        <p14:creationId xmlns:p14="http://schemas.microsoft.com/office/powerpoint/2010/main" val="19593351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Rectangle 2"/>
          <p:cNvSpPr>
            <a:spLocks noGrp="1" noRot="1" noChangeAspect="1" noChangeArrowheads="1" noTextEdit="1"/>
          </p:cNvSpPr>
          <p:nvPr>
            <p:ph type="sldImg"/>
          </p:nvPr>
        </p:nvSpPr>
        <p:spPr>
          <a:xfrm>
            <a:off x="409575" y="698500"/>
            <a:ext cx="6194425" cy="3484563"/>
          </a:xfrm>
          <a:ln/>
        </p:spPr>
      </p:sp>
      <p:sp>
        <p:nvSpPr>
          <p:cNvPr id="206851" name="Rectangle 3"/>
          <p:cNvSpPr>
            <a:spLocks noGrp="1" noChangeArrowheads="1"/>
          </p:cNvSpPr>
          <p:nvPr>
            <p:ph type="body" idx="1"/>
          </p:nvPr>
        </p:nvSpPr>
        <p:spPr>
          <a:xfrm>
            <a:off x="701040" y="4415794"/>
            <a:ext cx="5608320" cy="418176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Rot="1" noChangeAspect="1" noChangeArrowheads="1" noTextEdit="1"/>
          </p:cNvSpPr>
          <p:nvPr>
            <p:ph type="sldImg"/>
          </p:nvPr>
        </p:nvSpPr>
        <p:spPr>
          <a:xfrm>
            <a:off x="409575" y="698500"/>
            <a:ext cx="6194425" cy="3484563"/>
          </a:xfrm>
          <a:ln/>
        </p:spPr>
      </p:sp>
      <p:sp>
        <p:nvSpPr>
          <p:cNvPr id="52227" name="Rectangle 3"/>
          <p:cNvSpPr>
            <a:spLocks noGrp="1" noChangeArrowheads="1"/>
          </p:cNvSpPr>
          <p:nvPr>
            <p:ph type="body" idx="1"/>
          </p:nvPr>
        </p:nvSpPr>
        <p:spPr>
          <a:xfrm>
            <a:off x="701040" y="4415794"/>
            <a:ext cx="5608320" cy="418176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Tree>
    <p:extLst>
      <p:ext uri="{BB962C8B-B14F-4D97-AF65-F5344CB8AC3E}">
        <p14:creationId xmlns:p14="http://schemas.microsoft.com/office/powerpoint/2010/main" val="16566124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Rot="1" noChangeAspect="1" noChangeArrowheads="1" noTextEdit="1"/>
          </p:cNvSpPr>
          <p:nvPr>
            <p:ph type="sldImg"/>
          </p:nvPr>
        </p:nvSpPr>
        <p:spPr>
          <a:xfrm>
            <a:off x="409575" y="698500"/>
            <a:ext cx="6194425" cy="3484563"/>
          </a:xfrm>
          <a:ln/>
        </p:spPr>
      </p:sp>
      <p:sp>
        <p:nvSpPr>
          <p:cNvPr id="52227" name="Rectangle 3"/>
          <p:cNvSpPr>
            <a:spLocks noGrp="1" noChangeArrowheads="1"/>
          </p:cNvSpPr>
          <p:nvPr>
            <p:ph type="body" idx="1"/>
          </p:nvPr>
        </p:nvSpPr>
        <p:spPr>
          <a:xfrm>
            <a:off x="701040" y="4415794"/>
            <a:ext cx="5608320" cy="418176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Tree>
    <p:extLst>
      <p:ext uri="{BB962C8B-B14F-4D97-AF65-F5344CB8AC3E}">
        <p14:creationId xmlns:p14="http://schemas.microsoft.com/office/powerpoint/2010/main" val="14602032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Rot="1" noChangeAspect="1" noChangeArrowheads="1" noTextEdit="1"/>
          </p:cNvSpPr>
          <p:nvPr>
            <p:ph type="sldImg"/>
          </p:nvPr>
        </p:nvSpPr>
        <p:spPr>
          <a:xfrm>
            <a:off x="409575" y="698500"/>
            <a:ext cx="6194425" cy="3484563"/>
          </a:xfrm>
          <a:ln/>
        </p:spPr>
      </p:sp>
      <p:sp>
        <p:nvSpPr>
          <p:cNvPr id="48131" name="Rectangle 3"/>
          <p:cNvSpPr>
            <a:spLocks noGrp="1" noChangeArrowheads="1"/>
          </p:cNvSpPr>
          <p:nvPr>
            <p:ph type="body" idx="1"/>
          </p:nvPr>
        </p:nvSpPr>
        <p:spPr>
          <a:xfrm>
            <a:off x="701040" y="4415794"/>
            <a:ext cx="5608320" cy="418176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b="0" i="0" u="none" baseline="0" dirty="0">
              <a:solidFill>
                <a:srgbClr val="C00000"/>
              </a:solidFill>
            </a:endParaRPr>
          </a:p>
        </p:txBody>
      </p:sp>
    </p:spTree>
    <p:extLst>
      <p:ext uri="{BB962C8B-B14F-4D97-AF65-F5344CB8AC3E}">
        <p14:creationId xmlns:p14="http://schemas.microsoft.com/office/powerpoint/2010/main" val="26487317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 name="Rectangle 9"/>
          <p:cNvSpPr/>
          <p:nvPr userDrawn="1"/>
        </p:nvSpPr>
        <p:spPr>
          <a:xfrm>
            <a:off x="256673" y="5341121"/>
            <a:ext cx="11713464" cy="1240153"/>
          </a:xfrm>
          <a:prstGeom prst="rect">
            <a:avLst/>
          </a:prstGeom>
          <a:solidFill>
            <a:schemeClr val="tx2">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latin typeface="Bahnschrift SemiBold SemiConden" panose="020B0502040204020203" pitchFamily="34" charset="0"/>
            </a:endParaRPr>
          </a:p>
        </p:txBody>
      </p:sp>
      <p:sp>
        <p:nvSpPr>
          <p:cNvPr id="9" name="Rectangle 8"/>
          <p:cNvSpPr/>
          <p:nvPr userDrawn="1"/>
        </p:nvSpPr>
        <p:spPr>
          <a:xfrm>
            <a:off x="256673" y="417095"/>
            <a:ext cx="11713464" cy="4753111"/>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bg1"/>
              </a:solidFill>
              <a:latin typeface="Bahnschrift SemiBold SemiConden" panose="020B0502040204020203" pitchFamily="34" charset="0"/>
            </a:endParaRPr>
          </a:p>
        </p:txBody>
      </p:sp>
      <p:sp>
        <p:nvSpPr>
          <p:cNvPr id="2" name="Title 1"/>
          <p:cNvSpPr>
            <a:spLocks noGrp="1"/>
          </p:cNvSpPr>
          <p:nvPr>
            <p:ph type="ctrTitle" hasCustomPrompt="1"/>
          </p:nvPr>
        </p:nvSpPr>
        <p:spPr>
          <a:xfrm>
            <a:off x="584791" y="1122363"/>
            <a:ext cx="11057860" cy="2078037"/>
          </a:xfrm>
        </p:spPr>
        <p:txBody>
          <a:bodyPr anchor="ctr"/>
          <a:lstStyle>
            <a:lvl1pPr algn="ctr">
              <a:defRPr sz="6000"/>
            </a:lvl1pPr>
          </a:lstStyle>
          <a:p>
            <a:r>
              <a:rPr lang="en-US" dirty="0"/>
              <a:t>Primary title goes here</a:t>
            </a:r>
          </a:p>
        </p:txBody>
      </p:sp>
      <p:sp>
        <p:nvSpPr>
          <p:cNvPr id="3" name="Subtitle 2"/>
          <p:cNvSpPr>
            <a:spLocks noGrp="1"/>
          </p:cNvSpPr>
          <p:nvPr>
            <p:ph type="subTitle" idx="1" hasCustomPrompt="1"/>
          </p:nvPr>
        </p:nvSpPr>
        <p:spPr>
          <a:xfrm>
            <a:off x="584791" y="3306727"/>
            <a:ext cx="11057860" cy="1403495"/>
          </a:xfrm>
        </p:spPr>
        <p:txBody>
          <a:bodyPr anchor="ctr">
            <a:normAutofit/>
          </a:bodyPr>
          <a:lstStyle>
            <a:lvl1pPr marL="0" indent="0" algn="ctr">
              <a:buNone/>
              <a:defRPr sz="40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Secondary title goes here</a:t>
            </a:r>
          </a:p>
        </p:txBody>
      </p:sp>
    </p:spTree>
    <p:extLst>
      <p:ext uri="{BB962C8B-B14F-4D97-AF65-F5344CB8AC3E}">
        <p14:creationId xmlns:p14="http://schemas.microsoft.com/office/powerpoint/2010/main" val="30601624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EC70B8FD-4E78-4B35-A716-A5D95B51713B}" type="datetimeFigureOut">
              <a:rPr lang="en-US" smtClean="0"/>
              <a:t>10/18/2021</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EFAFFD04-74A2-44C9-8AFA-777260B00FD3}" type="slidenum">
              <a:rPr lang="en-US" smtClean="0"/>
              <a:t>‹#›</a:t>
            </a:fld>
            <a:endParaRPr lang="en-US"/>
          </a:p>
        </p:txBody>
      </p:sp>
    </p:spTree>
    <p:extLst>
      <p:ext uri="{BB962C8B-B14F-4D97-AF65-F5344CB8AC3E}">
        <p14:creationId xmlns:p14="http://schemas.microsoft.com/office/powerpoint/2010/main" val="20010407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EC70B8FD-4E78-4B35-A716-A5D95B51713B}" type="datetimeFigureOut">
              <a:rPr lang="en-US" smtClean="0"/>
              <a:t>10/18/2021</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EFAFFD04-74A2-44C9-8AFA-777260B00FD3}" type="slidenum">
              <a:rPr lang="en-US" smtClean="0"/>
              <a:t>‹#›</a:t>
            </a:fld>
            <a:endParaRPr lang="en-US"/>
          </a:p>
        </p:txBody>
      </p:sp>
    </p:spTree>
    <p:extLst>
      <p:ext uri="{BB962C8B-B14F-4D97-AF65-F5344CB8AC3E}">
        <p14:creationId xmlns:p14="http://schemas.microsoft.com/office/powerpoint/2010/main" val="7768890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EC70B8FD-4E78-4B35-A716-A5D95B51713B}" type="datetimeFigureOut">
              <a:rPr lang="en-US" smtClean="0"/>
              <a:t>10/18/2021</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EFAFFD04-74A2-44C9-8AFA-777260B00FD3}" type="slidenum">
              <a:rPr lang="en-US" smtClean="0"/>
              <a:t>‹#›</a:t>
            </a:fld>
            <a:endParaRPr lang="en-US"/>
          </a:p>
        </p:txBody>
      </p:sp>
    </p:spTree>
    <p:extLst>
      <p:ext uri="{BB962C8B-B14F-4D97-AF65-F5344CB8AC3E}">
        <p14:creationId xmlns:p14="http://schemas.microsoft.com/office/powerpoint/2010/main" val="10390955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cxnSp>
        <p:nvCxnSpPr>
          <p:cNvPr id="4" name="Straight Arrow Connector 5" descr="Decorative border lines for left side of slide"/>
          <p:cNvCxnSpPr>
            <a:cxnSpLocks noChangeShapeType="1"/>
          </p:cNvCxnSpPr>
          <p:nvPr userDrawn="1"/>
        </p:nvCxnSpPr>
        <p:spPr bwMode="auto">
          <a:xfrm rot="5400000">
            <a:off x="-2464551" y="2590536"/>
            <a:ext cx="5183188" cy="2116"/>
          </a:xfrm>
          <a:prstGeom prst="straightConnector1">
            <a:avLst/>
          </a:prstGeom>
          <a:noFill/>
          <a:ln w="28575" algn="ctr">
            <a:solidFill>
              <a:srgbClr val="0167BB"/>
            </a:solidFill>
            <a:round/>
            <a:headEnd/>
            <a:tailEnd/>
          </a:ln>
          <a:effectLst>
            <a:outerShdw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6" name="Straight Arrow Connector 7" descr="Decorative border lines for left side of slide"/>
          <p:cNvCxnSpPr>
            <a:cxnSpLocks noChangeShapeType="1"/>
          </p:cNvCxnSpPr>
          <p:nvPr userDrawn="1"/>
        </p:nvCxnSpPr>
        <p:spPr bwMode="auto">
          <a:xfrm rot="5400000">
            <a:off x="-2474203" y="2781036"/>
            <a:ext cx="5564188" cy="2117"/>
          </a:xfrm>
          <a:prstGeom prst="straightConnector1">
            <a:avLst/>
          </a:prstGeom>
          <a:noFill/>
          <a:ln w="28575" algn="ctr">
            <a:solidFill>
              <a:srgbClr val="658313"/>
            </a:solidFill>
            <a:round/>
            <a:headEnd/>
            <a:tailEnd/>
          </a:ln>
          <a:effectLst>
            <a:outerShdw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7" name="Straight Arrow Connector 8" descr="Decorative border line for top of slide"/>
          <p:cNvCxnSpPr>
            <a:cxnSpLocks noChangeShapeType="1"/>
          </p:cNvCxnSpPr>
          <p:nvPr userDrawn="1"/>
        </p:nvCxnSpPr>
        <p:spPr bwMode="auto">
          <a:xfrm>
            <a:off x="0" y="133350"/>
            <a:ext cx="10363200" cy="1588"/>
          </a:xfrm>
          <a:prstGeom prst="straightConnector1">
            <a:avLst/>
          </a:prstGeom>
          <a:noFill/>
          <a:ln w="28575" algn="ctr">
            <a:solidFill>
              <a:srgbClr val="E4731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20000" dir="5400000" rotWithShape="0">
                    <a:srgbClr val="000000">
                      <a:alpha val="37999"/>
                    </a:srgbClr>
                  </a:outerShdw>
                </a:effectLst>
              </a14:hiddenEffects>
            </a:ext>
          </a:extLst>
        </p:spPr>
      </p:cxnSp>
      <p:sp>
        <p:nvSpPr>
          <p:cNvPr id="9" name="Title 1"/>
          <p:cNvSpPr>
            <a:spLocks noGrp="1"/>
          </p:cNvSpPr>
          <p:nvPr>
            <p:ph type="title"/>
          </p:nvPr>
        </p:nvSpPr>
        <p:spPr>
          <a:xfrm>
            <a:off x="365760" y="64008"/>
            <a:ext cx="11704320" cy="914400"/>
          </a:xfrm>
        </p:spPr>
        <p:txBody>
          <a:bodyPr>
            <a:normAutofit/>
          </a:bodyPr>
          <a:lstStyle>
            <a:lvl1pPr>
              <a:defRPr sz="3200"/>
            </a:lvl1pPr>
          </a:lstStyle>
          <a:p>
            <a:r>
              <a:rPr lang="en-US"/>
              <a:t>Click to edit Master title style</a:t>
            </a:r>
          </a:p>
        </p:txBody>
      </p:sp>
      <p:pic>
        <p:nvPicPr>
          <p:cNvPr id="13" name="Picture 7" descr="Logo-CDPH #1">
            <a:extLst>
              <a:ext uri="{FF2B5EF4-FFF2-40B4-BE49-F238E27FC236}">
                <a16:creationId xmlns:a16="http://schemas.microsoft.com/office/drawing/2014/main" id="{67594F4C-6396-4D4E-9016-68A25A2CDD3B}"/>
              </a:ext>
            </a:extLst>
          </p:cNvPr>
          <p:cNvPicPr>
            <a:picLocks noChangeAspect="1" noChangeArrowheads="1"/>
          </p:cNvPicPr>
          <p:nvPr userDrawn="1"/>
        </p:nvPicPr>
        <p:blipFill>
          <a:blip r:embed="rId2">
            <a:clrChange>
              <a:clrFrom>
                <a:srgbClr val="FBFBFB"/>
              </a:clrFrom>
              <a:clrTo>
                <a:srgbClr val="FBFBFB">
                  <a:alpha val="0"/>
                </a:srgbClr>
              </a:clrTo>
            </a:clrChange>
            <a:extLst>
              <a:ext uri="{28A0092B-C50C-407E-A947-70E740481C1C}">
                <a14:useLocalDpi xmlns:a14="http://schemas.microsoft.com/office/drawing/2010/main" val="0"/>
              </a:ext>
            </a:extLst>
          </a:blip>
          <a:srcRect/>
          <a:stretch>
            <a:fillRect/>
          </a:stretch>
        </p:blipFill>
        <p:spPr bwMode="auto">
          <a:xfrm>
            <a:off x="256673" y="5887684"/>
            <a:ext cx="860425"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Box 13">
            <a:extLst>
              <a:ext uri="{FF2B5EF4-FFF2-40B4-BE49-F238E27FC236}">
                <a16:creationId xmlns:a16="http://schemas.microsoft.com/office/drawing/2014/main" id="{ECFC0CDA-7784-4E43-A4D3-1F948158443D}"/>
              </a:ext>
            </a:extLst>
          </p:cNvPr>
          <p:cNvSpPr txBox="1"/>
          <p:nvPr userDrawn="1"/>
        </p:nvSpPr>
        <p:spPr>
          <a:xfrm>
            <a:off x="11719538" y="6483096"/>
            <a:ext cx="396262" cy="307777"/>
          </a:xfrm>
          <a:prstGeom prst="rect">
            <a:avLst/>
          </a:prstGeom>
          <a:noFill/>
        </p:spPr>
        <p:txBody>
          <a:bodyPr wrap="none" rtlCol="0">
            <a:spAutoFit/>
          </a:bodyPr>
          <a:lstStyle/>
          <a:p>
            <a:pPr algn="r"/>
            <a:fld id="{1F3A2310-57FE-47D4-B4BE-2E16DC4FDCB0}" type="slidenum">
              <a:rPr lang="en-US" sz="1400" smtClean="0">
                <a:solidFill>
                  <a:schemeClr val="bg1">
                    <a:lumMod val="65000"/>
                  </a:schemeClr>
                </a:solidFill>
                <a:latin typeface="Calibri" panose="020F0502020204030204" pitchFamily="34" charset="0"/>
              </a:rPr>
              <a:pPr algn="r"/>
              <a:t>‹#›</a:t>
            </a:fld>
            <a:endParaRPr lang="en-US" sz="1400" dirty="0">
              <a:solidFill>
                <a:schemeClr val="bg1">
                  <a:lumMod val="65000"/>
                </a:schemeClr>
              </a:solidFill>
              <a:latin typeface="Calibri" panose="020F0502020204030204" pitchFamily="34" charset="0"/>
            </a:endParaRPr>
          </a:p>
        </p:txBody>
      </p:sp>
      <p:sp>
        <p:nvSpPr>
          <p:cNvPr id="15" name="Rectangle 15">
            <a:extLst>
              <a:ext uri="{FF2B5EF4-FFF2-40B4-BE49-F238E27FC236}">
                <a16:creationId xmlns:a16="http://schemas.microsoft.com/office/drawing/2014/main" id="{582A6C20-15E6-4C97-8E3F-86BC33084870}"/>
              </a:ext>
            </a:extLst>
          </p:cNvPr>
          <p:cNvSpPr txBox="1">
            <a:spLocks noGrp="1" noChangeArrowheads="1"/>
          </p:cNvSpPr>
          <p:nvPr userDrawn="1"/>
        </p:nvSpPr>
        <p:spPr bwMode="auto">
          <a:xfrm>
            <a:off x="0" y="6562725"/>
            <a:ext cx="1546059"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a:defRPr/>
            </a:pPr>
            <a:r>
              <a:rPr lang="en-US" sz="1000" b="1" dirty="0">
                <a:solidFill>
                  <a:srgbClr val="0167BB"/>
                </a:solidFill>
                <a:latin typeface="Arial" charset="0"/>
              </a:rPr>
              <a:t>STD Control Branch</a:t>
            </a:r>
          </a:p>
        </p:txBody>
      </p:sp>
    </p:spTree>
    <p:extLst>
      <p:ext uri="{BB962C8B-B14F-4D97-AF65-F5344CB8AC3E}">
        <p14:creationId xmlns:p14="http://schemas.microsoft.com/office/powerpoint/2010/main" val="37781243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Box 7">
            <a:extLst>
              <a:ext uri="{FF2B5EF4-FFF2-40B4-BE49-F238E27FC236}">
                <a16:creationId xmlns:a16="http://schemas.microsoft.com/office/drawing/2014/main" id="{6C6A28A0-0ED0-4447-939E-B4E47DED0A26}"/>
              </a:ext>
            </a:extLst>
          </p:cNvPr>
          <p:cNvSpPr txBox="1"/>
          <p:nvPr userDrawn="1"/>
        </p:nvSpPr>
        <p:spPr>
          <a:xfrm>
            <a:off x="11719538" y="6483096"/>
            <a:ext cx="396262" cy="307777"/>
          </a:xfrm>
          <a:prstGeom prst="rect">
            <a:avLst/>
          </a:prstGeom>
          <a:noFill/>
        </p:spPr>
        <p:txBody>
          <a:bodyPr wrap="none" rtlCol="0">
            <a:spAutoFit/>
          </a:bodyPr>
          <a:lstStyle/>
          <a:p>
            <a:pPr algn="r"/>
            <a:fld id="{1F3A2310-57FE-47D4-B4BE-2E16DC4FDCB0}" type="slidenum">
              <a:rPr lang="en-US" sz="1400" smtClean="0">
                <a:solidFill>
                  <a:schemeClr val="bg1">
                    <a:lumMod val="65000"/>
                  </a:schemeClr>
                </a:solidFill>
                <a:latin typeface="Calibri" panose="020F0502020204030204" pitchFamily="34" charset="0"/>
              </a:rPr>
              <a:pPr algn="r"/>
              <a:t>‹#›</a:t>
            </a:fld>
            <a:endParaRPr lang="en-US" sz="1400" dirty="0">
              <a:solidFill>
                <a:schemeClr val="bg1">
                  <a:lumMod val="65000"/>
                </a:schemeClr>
              </a:solidFill>
              <a:latin typeface="Calibri" panose="020F0502020204030204" pitchFamily="34" charset="0"/>
            </a:endParaRPr>
          </a:p>
        </p:txBody>
      </p:sp>
      <p:sp>
        <p:nvSpPr>
          <p:cNvPr id="9" name="Rectangle 15">
            <a:extLst>
              <a:ext uri="{FF2B5EF4-FFF2-40B4-BE49-F238E27FC236}">
                <a16:creationId xmlns:a16="http://schemas.microsoft.com/office/drawing/2014/main" id="{34AB9851-6FDE-4FC8-B2E1-F6357E54FE08}"/>
              </a:ext>
            </a:extLst>
          </p:cNvPr>
          <p:cNvSpPr txBox="1">
            <a:spLocks noGrp="1" noChangeArrowheads="1"/>
          </p:cNvSpPr>
          <p:nvPr userDrawn="1"/>
        </p:nvSpPr>
        <p:spPr bwMode="auto">
          <a:xfrm>
            <a:off x="0" y="6483096"/>
            <a:ext cx="25622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l">
              <a:defRPr/>
            </a:pPr>
            <a:r>
              <a:rPr lang="en-US" sz="1200" b="0" dirty="0">
                <a:solidFill>
                  <a:srgbClr val="0167BB"/>
                </a:solidFill>
                <a:latin typeface="+mn-lt"/>
                <a:cs typeface="Calibri" panose="020F0502020204030204" pitchFamily="34" charset="0"/>
              </a:rPr>
              <a:t>Prepared by CDPH STD Control Branch</a:t>
            </a:r>
          </a:p>
        </p:txBody>
      </p:sp>
    </p:spTree>
    <p:extLst>
      <p:ext uri="{BB962C8B-B14F-4D97-AF65-F5344CB8AC3E}">
        <p14:creationId xmlns:p14="http://schemas.microsoft.com/office/powerpoint/2010/main" val="3697336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EC70B8FD-4E78-4B35-A716-A5D95B51713B}" type="datetimeFigureOut">
              <a:rPr lang="en-US" smtClean="0"/>
              <a:t>10/18/2021</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EFAFFD04-74A2-44C9-8AFA-777260B00FD3}" type="slidenum">
              <a:rPr lang="en-US" smtClean="0"/>
              <a:t>‹#›</a:t>
            </a:fld>
            <a:endParaRPr lang="en-US"/>
          </a:p>
        </p:txBody>
      </p:sp>
    </p:spTree>
    <p:extLst>
      <p:ext uri="{BB962C8B-B14F-4D97-AF65-F5344CB8AC3E}">
        <p14:creationId xmlns:p14="http://schemas.microsoft.com/office/powerpoint/2010/main" val="42894920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35935" y="1825625"/>
            <a:ext cx="5583865"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199" y="1825625"/>
            <a:ext cx="5587409"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Box 11">
            <a:extLst>
              <a:ext uri="{FF2B5EF4-FFF2-40B4-BE49-F238E27FC236}">
                <a16:creationId xmlns:a16="http://schemas.microsoft.com/office/drawing/2014/main" id="{9F78D088-4A58-45A2-AF91-3B8510ED5601}"/>
              </a:ext>
            </a:extLst>
          </p:cNvPr>
          <p:cNvSpPr txBox="1"/>
          <p:nvPr userDrawn="1"/>
        </p:nvSpPr>
        <p:spPr>
          <a:xfrm>
            <a:off x="11719538" y="6483096"/>
            <a:ext cx="396262" cy="307777"/>
          </a:xfrm>
          <a:prstGeom prst="rect">
            <a:avLst/>
          </a:prstGeom>
          <a:noFill/>
        </p:spPr>
        <p:txBody>
          <a:bodyPr wrap="none" rtlCol="0">
            <a:spAutoFit/>
          </a:bodyPr>
          <a:lstStyle/>
          <a:p>
            <a:pPr algn="r"/>
            <a:fld id="{1F3A2310-57FE-47D4-B4BE-2E16DC4FDCB0}" type="slidenum">
              <a:rPr lang="en-US" sz="1400" smtClean="0">
                <a:solidFill>
                  <a:schemeClr val="bg1">
                    <a:lumMod val="65000"/>
                  </a:schemeClr>
                </a:solidFill>
                <a:latin typeface="Calibri" panose="020F0502020204030204" pitchFamily="34" charset="0"/>
              </a:rPr>
              <a:pPr algn="r"/>
              <a:t>‹#›</a:t>
            </a:fld>
            <a:endParaRPr lang="en-US" sz="1400" dirty="0">
              <a:solidFill>
                <a:schemeClr val="bg1">
                  <a:lumMod val="65000"/>
                </a:schemeClr>
              </a:solidFill>
              <a:latin typeface="Calibri" panose="020F0502020204030204" pitchFamily="34" charset="0"/>
            </a:endParaRPr>
          </a:p>
        </p:txBody>
      </p:sp>
      <p:sp>
        <p:nvSpPr>
          <p:cNvPr id="8" name="Rectangle 15">
            <a:extLst>
              <a:ext uri="{FF2B5EF4-FFF2-40B4-BE49-F238E27FC236}">
                <a16:creationId xmlns:a16="http://schemas.microsoft.com/office/drawing/2014/main" id="{8A11CD92-887F-4DE1-980E-C8F4537B8FAA}"/>
              </a:ext>
            </a:extLst>
          </p:cNvPr>
          <p:cNvSpPr txBox="1">
            <a:spLocks noGrp="1" noChangeArrowheads="1"/>
          </p:cNvSpPr>
          <p:nvPr userDrawn="1"/>
        </p:nvSpPr>
        <p:spPr bwMode="auto">
          <a:xfrm>
            <a:off x="0" y="6483096"/>
            <a:ext cx="256032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l">
              <a:defRPr/>
            </a:pPr>
            <a:r>
              <a:rPr lang="en-US" sz="1200" b="0" dirty="0">
                <a:solidFill>
                  <a:srgbClr val="0167BB"/>
                </a:solidFill>
                <a:latin typeface="+mn-lt"/>
                <a:cs typeface="Calibri" panose="020F0502020204030204" pitchFamily="34" charset="0"/>
              </a:rPr>
              <a:t>Prepared by CDPH STD Control Branch</a:t>
            </a:r>
          </a:p>
        </p:txBody>
      </p:sp>
    </p:spTree>
    <p:extLst>
      <p:ext uri="{BB962C8B-B14F-4D97-AF65-F5344CB8AC3E}">
        <p14:creationId xmlns:p14="http://schemas.microsoft.com/office/powerpoint/2010/main" val="30804646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8" name="TextBox 7">
            <a:extLst>
              <a:ext uri="{FF2B5EF4-FFF2-40B4-BE49-F238E27FC236}">
                <a16:creationId xmlns:a16="http://schemas.microsoft.com/office/drawing/2014/main" id="{DAE67BCB-706C-45F9-9AE3-3910D3E7ED80}"/>
              </a:ext>
            </a:extLst>
          </p:cNvPr>
          <p:cNvSpPr txBox="1"/>
          <p:nvPr userDrawn="1"/>
        </p:nvSpPr>
        <p:spPr>
          <a:xfrm>
            <a:off x="11719538" y="6483096"/>
            <a:ext cx="396262" cy="307777"/>
          </a:xfrm>
          <a:prstGeom prst="rect">
            <a:avLst/>
          </a:prstGeom>
          <a:noFill/>
        </p:spPr>
        <p:txBody>
          <a:bodyPr wrap="none" rtlCol="0">
            <a:spAutoFit/>
          </a:bodyPr>
          <a:lstStyle/>
          <a:p>
            <a:pPr algn="r"/>
            <a:fld id="{1F3A2310-57FE-47D4-B4BE-2E16DC4FDCB0}" type="slidenum">
              <a:rPr lang="en-US" sz="1400" smtClean="0">
                <a:solidFill>
                  <a:schemeClr val="bg1">
                    <a:lumMod val="65000"/>
                  </a:schemeClr>
                </a:solidFill>
                <a:latin typeface="Calibri" panose="020F0502020204030204" pitchFamily="34" charset="0"/>
              </a:rPr>
              <a:pPr algn="r"/>
              <a:t>‹#›</a:t>
            </a:fld>
            <a:endParaRPr lang="en-US" sz="1400" dirty="0">
              <a:solidFill>
                <a:schemeClr val="bg1">
                  <a:lumMod val="65000"/>
                </a:schemeClr>
              </a:solidFill>
              <a:latin typeface="Calibri" panose="020F0502020204030204" pitchFamily="34" charset="0"/>
            </a:endParaRPr>
          </a:p>
        </p:txBody>
      </p:sp>
      <p:sp>
        <p:nvSpPr>
          <p:cNvPr id="6" name="Rectangle 15">
            <a:extLst>
              <a:ext uri="{FF2B5EF4-FFF2-40B4-BE49-F238E27FC236}">
                <a16:creationId xmlns:a16="http://schemas.microsoft.com/office/drawing/2014/main" id="{71C04260-9FE6-4EC4-9566-8622A6B99FAB}"/>
              </a:ext>
            </a:extLst>
          </p:cNvPr>
          <p:cNvSpPr txBox="1">
            <a:spLocks noGrp="1" noChangeArrowheads="1"/>
          </p:cNvSpPr>
          <p:nvPr userDrawn="1"/>
        </p:nvSpPr>
        <p:spPr bwMode="auto">
          <a:xfrm>
            <a:off x="0" y="6483096"/>
            <a:ext cx="256032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l">
              <a:defRPr/>
            </a:pPr>
            <a:r>
              <a:rPr lang="en-US" sz="1200" b="0" dirty="0">
                <a:solidFill>
                  <a:srgbClr val="0167BB"/>
                </a:solidFill>
                <a:latin typeface="+mn-lt"/>
                <a:cs typeface="Calibri" panose="020F0502020204030204" pitchFamily="34" charset="0"/>
              </a:rPr>
              <a:t>Prepared by CDPH STD Control Branch</a:t>
            </a:r>
          </a:p>
        </p:txBody>
      </p:sp>
    </p:spTree>
    <p:extLst>
      <p:ext uri="{BB962C8B-B14F-4D97-AF65-F5344CB8AC3E}">
        <p14:creationId xmlns:p14="http://schemas.microsoft.com/office/powerpoint/2010/main" val="42475259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8" name="TextBox 7">
            <a:extLst>
              <a:ext uri="{FF2B5EF4-FFF2-40B4-BE49-F238E27FC236}">
                <a16:creationId xmlns:a16="http://schemas.microsoft.com/office/drawing/2014/main" id="{DAE67BCB-706C-45F9-9AE3-3910D3E7ED80}"/>
              </a:ext>
            </a:extLst>
          </p:cNvPr>
          <p:cNvSpPr txBox="1"/>
          <p:nvPr userDrawn="1"/>
        </p:nvSpPr>
        <p:spPr>
          <a:xfrm>
            <a:off x="11719538" y="6483096"/>
            <a:ext cx="396262" cy="307777"/>
          </a:xfrm>
          <a:prstGeom prst="rect">
            <a:avLst/>
          </a:prstGeom>
          <a:noFill/>
        </p:spPr>
        <p:txBody>
          <a:bodyPr wrap="none" rtlCol="0">
            <a:spAutoFit/>
          </a:bodyPr>
          <a:lstStyle/>
          <a:p>
            <a:pPr algn="r"/>
            <a:fld id="{1F3A2310-57FE-47D4-B4BE-2E16DC4FDCB0}" type="slidenum">
              <a:rPr lang="en-US" sz="1400" smtClean="0">
                <a:solidFill>
                  <a:schemeClr val="bg1">
                    <a:lumMod val="65000"/>
                  </a:schemeClr>
                </a:solidFill>
                <a:latin typeface="Calibri" panose="020F0502020204030204" pitchFamily="34" charset="0"/>
              </a:rPr>
              <a:pPr algn="r"/>
              <a:t>‹#›</a:t>
            </a:fld>
            <a:endParaRPr lang="en-US" sz="1400" dirty="0">
              <a:solidFill>
                <a:schemeClr val="bg1">
                  <a:lumMod val="65000"/>
                </a:schemeClr>
              </a:solidFill>
              <a:latin typeface="Calibri" panose="020F0502020204030204" pitchFamily="34" charset="0"/>
            </a:endParaRPr>
          </a:p>
        </p:txBody>
      </p:sp>
      <p:sp>
        <p:nvSpPr>
          <p:cNvPr id="6" name="Rectangle 15">
            <a:extLst>
              <a:ext uri="{FF2B5EF4-FFF2-40B4-BE49-F238E27FC236}">
                <a16:creationId xmlns:a16="http://schemas.microsoft.com/office/drawing/2014/main" id="{71C04260-9FE6-4EC4-9566-8622A6B99FAB}"/>
              </a:ext>
            </a:extLst>
          </p:cNvPr>
          <p:cNvSpPr txBox="1">
            <a:spLocks noGrp="1" noChangeArrowheads="1"/>
          </p:cNvSpPr>
          <p:nvPr userDrawn="1"/>
        </p:nvSpPr>
        <p:spPr bwMode="auto">
          <a:xfrm>
            <a:off x="0" y="6483096"/>
            <a:ext cx="256032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l">
              <a:defRPr/>
            </a:pPr>
            <a:r>
              <a:rPr lang="en-US" sz="1200" b="0" dirty="0">
                <a:solidFill>
                  <a:srgbClr val="0167BB"/>
                </a:solidFill>
                <a:latin typeface="+mn-lt"/>
                <a:cs typeface="Calibri" panose="020F0502020204030204" pitchFamily="34" charset="0"/>
              </a:rPr>
              <a:t>Prepared by CDPH STD Control Branch</a:t>
            </a:r>
          </a:p>
        </p:txBody>
      </p:sp>
    </p:spTree>
    <p:extLst>
      <p:ext uri="{BB962C8B-B14F-4D97-AF65-F5344CB8AC3E}">
        <p14:creationId xmlns:p14="http://schemas.microsoft.com/office/powerpoint/2010/main" val="17775776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EC70B8FD-4E78-4B35-A716-A5D95B51713B}" type="datetimeFigureOut">
              <a:rPr lang="en-US" smtClean="0"/>
              <a:t>10/18/2021</a:t>
            </a:fld>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EFAFFD04-74A2-44C9-8AFA-777260B00FD3}" type="slidenum">
              <a:rPr lang="en-US" smtClean="0"/>
              <a:t>‹#›</a:t>
            </a:fld>
            <a:endParaRPr lang="en-US"/>
          </a:p>
        </p:txBody>
      </p:sp>
    </p:spTree>
    <p:extLst>
      <p:ext uri="{BB962C8B-B14F-4D97-AF65-F5344CB8AC3E}">
        <p14:creationId xmlns:p14="http://schemas.microsoft.com/office/powerpoint/2010/main" val="19704023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ubble slide">
    <p:spTree>
      <p:nvGrpSpPr>
        <p:cNvPr id="1" name=""/>
        <p:cNvGrpSpPr/>
        <p:nvPr/>
      </p:nvGrpSpPr>
      <p:grpSpPr>
        <a:xfrm>
          <a:off x="0" y="0"/>
          <a:ext cx="0" cy="0"/>
          <a:chOff x="0" y="0"/>
          <a:chExt cx="0" cy="0"/>
        </a:xfrm>
      </p:grpSpPr>
      <p:sp>
        <p:nvSpPr>
          <p:cNvPr id="6" name="Oval 5"/>
          <p:cNvSpPr/>
          <p:nvPr userDrawn="1"/>
        </p:nvSpPr>
        <p:spPr>
          <a:xfrm>
            <a:off x="1844937" y="503351"/>
            <a:ext cx="822960" cy="819288"/>
          </a:xfrm>
          <a:prstGeom prst="ellipse">
            <a:avLst/>
          </a:prstGeom>
          <a:solidFill>
            <a:srgbClr val="C46C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ln w="0"/>
              <a:solidFill>
                <a:schemeClr val="bg1"/>
              </a:solidFill>
              <a:effectLst>
                <a:outerShdw blurRad="38100" dist="19050" dir="2700000" algn="tl" rotWithShape="0">
                  <a:schemeClr val="dk1">
                    <a:alpha val="40000"/>
                  </a:schemeClr>
                </a:outerShdw>
              </a:effectLst>
            </a:endParaRPr>
          </a:p>
        </p:txBody>
      </p:sp>
      <p:sp>
        <p:nvSpPr>
          <p:cNvPr id="2" name="Title 1"/>
          <p:cNvSpPr>
            <a:spLocks noGrp="1"/>
          </p:cNvSpPr>
          <p:nvPr>
            <p:ph type="title" hasCustomPrompt="1"/>
          </p:nvPr>
        </p:nvSpPr>
        <p:spPr>
          <a:xfrm>
            <a:off x="240631" y="406079"/>
            <a:ext cx="11710737" cy="1016850"/>
          </a:xfrm>
        </p:spPr>
        <p:txBody>
          <a:bodyPr>
            <a:normAutofit/>
          </a:bodyPr>
          <a:lstStyle>
            <a:lvl1pPr algn="l">
              <a:defRPr sz="3600" b="1" i="0" baseline="0">
                <a:latin typeface="+mn-lt"/>
              </a:defRPr>
            </a:lvl1pPr>
          </a:lstStyle>
          <a:p>
            <a:r>
              <a:rPr lang="en-US" dirty="0"/>
              <a:t>Criteria  d)1  : The rest of the text here</a:t>
            </a:r>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EC70B8FD-4E78-4B35-A716-A5D95B51713B}" type="datetimeFigureOut">
              <a:rPr lang="en-US" smtClean="0"/>
              <a:t>10/18/2021</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EFAFFD04-74A2-44C9-8AFA-777260B00FD3}" type="slidenum">
              <a:rPr lang="en-US" smtClean="0"/>
              <a:t>‹#›</a:t>
            </a:fld>
            <a:endParaRPr lang="en-US"/>
          </a:p>
        </p:txBody>
      </p:sp>
    </p:spTree>
    <p:extLst>
      <p:ext uri="{BB962C8B-B14F-4D97-AF65-F5344CB8AC3E}">
        <p14:creationId xmlns:p14="http://schemas.microsoft.com/office/powerpoint/2010/main" val="16200469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ubble 2">
    <p:spTree>
      <p:nvGrpSpPr>
        <p:cNvPr id="1" name=""/>
        <p:cNvGrpSpPr/>
        <p:nvPr/>
      </p:nvGrpSpPr>
      <p:grpSpPr>
        <a:xfrm>
          <a:off x="0" y="0"/>
          <a:ext cx="0" cy="0"/>
          <a:chOff x="0" y="0"/>
          <a:chExt cx="0" cy="0"/>
        </a:xfrm>
      </p:grpSpPr>
      <p:sp>
        <p:nvSpPr>
          <p:cNvPr id="12" name="Date Placeholder 1"/>
          <p:cNvSpPr>
            <a:spLocks noGrp="1"/>
          </p:cNvSpPr>
          <p:nvPr>
            <p:ph type="dt" sz="half" idx="10"/>
          </p:nvPr>
        </p:nvSpPr>
        <p:spPr>
          <a:xfrm>
            <a:off x="838200" y="6356350"/>
            <a:ext cx="2743200" cy="365125"/>
          </a:xfrm>
          <a:prstGeom prst="rect">
            <a:avLst/>
          </a:prstGeom>
        </p:spPr>
        <p:txBody>
          <a:bodyPr/>
          <a:lstStyle/>
          <a:p>
            <a:fld id="{EC70B8FD-4E78-4B35-A716-A5D95B51713B}" type="datetimeFigureOut">
              <a:rPr lang="en-US" smtClean="0"/>
              <a:t>10/18/2021</a:t>
            </a:fld>
            <a:endParaRPr lang="en-US"/>
          </a:p>
        </p:txBody>
      </p:sp>
      <p:sp>
        <p:nvSpPr>
          <p:cNvPr id="1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14" name="Slide Number Placeholder 3"/>
          <p:cNvSpPr>
            <a:spLocks noGrp="1"/>
          </p:cNvSpPr>
          <p:nvPr>
            <p:ph type="sldNum" sz="quarter" idx="12"/>
          </p:nvPr>
        </p:nvSpPr>
        <p:spPr>
          <a:xfrm>
            <a:off x="8610600" y="6356350"/>
            <a:ext cx="2743200" cy="365125"/>
          </a:xfrm>
          <a:prstGeom prst="rect">
            <a:avLst/>
          </a:prstGeom>
        </p:spPr>
        <p:txBody>
          <a:bodyPr/>
          <a:lstStyle/>
          <a:p>
            <a:fld id="{EFAFFD04-74A2-44C9-8AFA-777260B00FD3}" type="slidenum">
              <a:rPr lang="en-US" smtClean="0"/>
              <a:t>‹#›</a:t>
            </a:fld>
            <a:endParaRPr lang="en-US"/>
          </a:p>
        </p:txBody>
      </p:sp>
      <p:sp>
        <p:nvSpPr>
          <p:cNvPr id="7" name="Oval 6"/>
          <p:cNvSpPr/>
          <p:nvPr userDrawn="1"/>
        </p:nvSpPr>
        <p:spPr>
          <a:xfrm>
            <a:off x="3091203" y="523356"/>
            <a:ext cx="822960" cy="819288"/>
          </a:xfrm>
          <a:prstGeom prst="ellipse">
            <a:avLst/>
          </a:prstGeom>
          <a:solidFill>
            <a:srgbClr val="C46C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ln w="0"/>
              <a:solidFill>
                <a:schemeClr val="bg1"/>
              </a:solidFill>
              <a:effectLst>
                <a:outerShdw blurRad="38100" dist="19050" dir="2700000" algn="tl" rotWithShape="0">
                  <a:schemeClr val="dk1">
                    <a:alpha val="40000"/>
                  </a:schemeClr>
                </a:outerShdw>
              </a:effectLst>
            </a:endParaRPr>
          </a:p>
        </p:txBody>
      </p:sp>
      <p:sp>
        <p:nvSpPr>
          <p:cNvPr id="2" name="Title 1"/>
          <p:cNvSpPr>
            <a:spLocks noGrp="1"/>
          </p:cNvSpPr>
          <p:nvPr>
            <p:ph type="title" hasCustomPrompt="1"/>
          </p:nvPr>
        </p:nvSpPr>
        <p:spPr/>
        <p:txBody>
          <a:bodyPr/>
          <a:lstStyle>
            <a:lvl1pPr>
              <a:defRPr/>
            </a:lvl1pPr>
          </a:lstStyle>
          <a:p>
            <a:r>
              <a:rPr lang="en-US" dirty="0"/>
              <a:t>Requirement  1)  : Text here </a:t>
            </a:r>
          </a:p>
        </p:txBody>
      </p:sp>
    </p:spTree>
    <p:extLst>
      <p:ext uri="{BB962C8B-B14F-4D97-AF65-F5344CB8AC3E}">
        <p14:creationId xmlns:p14="http://schemas.microsoft.com/office/powerpoint/2010/main" val="26607589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256674" y="417096"/>
            <a:ext cx="11710736" cy="101685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4000" dirty="0">
              <a:solidFill>
                <a:schemeClr val="bg1"/>
              </a:solidFill>
              <a:latin typeface="Bahnschrift SemiBold SemiConden" panose="020B0502040204020203" pitchFamily="34" charset="0"/>
            </a:endParaRPr>
          </a:p>
        </p:txBody>
      </p:sp>
      <p:sp>
        <p:nvSpPr>
          <p:cNvPr id="2" name="Title Placeholder 1"/>
          <p:cNvSpPr>
            <a:spLocks noGrp="1"/>
          </p:cNvSpPr>
          <p:nvPr>
            <p:ph type="title"/>
          </p:nvPr>
        </p:nvSpPr>
        <p:spPr>
          <a:xfrm>
            <a:off x="256673" y="417096"/>
            <a:ext cx="11710737" cy="101685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14670" y="1546245"/>
            <a:ext cx="11387470" cy="463071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p:cNvSpPr/>
          <p:nvPr userDrawn="1"/>
        </p:nvSpPr>
        <p:spPr>
          <a:xfrm>
            <a:off x="256673" y="176460"/>
            <a:ext cx="3710416" cy="128336"/>
          </a:xfrm>
          <a:prstGeom prst="rect">
            <a:avLst/>
          </a:prstGeom>
          <a:solidFill>
            <a:srgbClr val="4F25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userDrawn="1"/>
        </p:nvSpPr>
        <p:spPr>
          <a:xfrm>
            <a:off x="8166295" y="176460"/>
            <a:ext cx="3801114" cy="128337"/>
          </a:xfrm>
          <a:prstGeom prst="rect">
            <a:avLst/>
          </a:prstGeom>
          <a:solidFill>
            <a:srgbClr val="C44A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userDrawn="1"/>
        </p:nvSpPr>
        <p:spPr>
          <a:xfrm>
            <a:off x="4149969" y="176460"/>
            <a:ext cx="3833446" cy="128337"/>
          </a:xfrm>
          <a:prstGeom prst="rect">
            <a:avLst/>
          </a:prstGeom>
          <a:solidFill>
            <a:srgbClr val="0681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00035121"/>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10" r:id="rId5"/>
    <p:sldLayoutId id="2147483832" r:id="rId6"/>
    <p:sldLayoutId id="2147483811" r:id="rId7"/>
    <p:sldLayoutId id="2147483816" r:id="rId8"/>
    <p:sldLayoutId id="2147483812" r:id="rId9"/>
    <p:sldLayoutId id="2147483813" r:id="rId10"/>
    <p:sldLayoutId id="2147483814" r:id="rId11"/>
    <p:sldLayoutId id="2147483815" r:id="rId12"/>
    <p:sldLayoutId id="2147483817" r:id="rId13"/>
  </p:sldLayoutIdLst>
  <p:txStyles>
    <p:titleStyle>
      <a:lvl1pPr algn="l" defTabSz="914400" rtl="0" eaLnBrk="1" latinLnBrk="0" hangingPunct="1">
        <a:lnSpc>
          <a:spcPct val="90000"/>
        </a:lnSpc>
        <a:spcBef>
          <a:spcPct val="0"/>
        </a:spcBef>
        <a:buNone/>
        <a:defRPr sz="4000" b="1" kern="1200">
          <a:solidFill>
            <a:schemeClr val="bg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19.xml"/><Relationship Id="rId1" Type="http://schemas.openxmlformats.org/officeDocument/2006/relationships/slideLayout" Target="../slideLayouts/slideLayout4.xml"/><Relationship Id="rId4" Type="http://schemas.openxmlformats.org/officeDocument/2006/relationships/chart" Target="../charts/chart18.xml"/></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p:cNvSpPr>
            <a:spLocks noGrp="1"/>
          </p:cNvSpPr>
          <p:nvPr>
            <p:ph type="ctrTitle"/>
          </p:nvPr>
        </p:nvSpPr>
        <p:spPr>
          <a:xfrm>
            <a:off x="1527048" y="2130426"/>
            <a:ext cx="9144000" cy="1470025"/>
          </a:xfrm>
        </p:spPr>
        <p:txBody>
          <a:bodyPr>
            <a:normAutofit/>
          </a:bodyPr>
          <a:lstStyle/>
          <a:p>
            <a:pPr eaLnBrk="1" hangingPunct="1"/>
            <a:r>
              <a:rPr lang="en-US" dirty="0">
                <a:latin typeface="+mj-lt"/>
              </a:rPr>
              <a:t>Congenital Syphilis</a:t>
            </a:r>
          </a:p>
        </p:txBody>
      </p:sp>
      <p:sp>
        <p:nvSpPr>
          <p:cNvPr id="4" name="Report Name">
            <a:extLst>
              <a:ext uri="{FF2B5EF4-FFF2-40B4-BE49-F238E27FC236}">
                <a16:creationId xmlns:a16="http://schemas.microsoft.com/office/drawing/2014/main" id="{1734E325-D4CD-47F3-A941-BCCB713A9EB7}"/>
              </a:ext>
            </a:extLst>
          </p:cNvPr>
          <p:cNvSpPr txBox="1">
            <a:spLocks/>
          </p:cNvSpPr>
          <p:nvPr/>
        </p:nvSpPr>
        <p:spPr bwMode="auto">
          <a:xfrm>
            <a:off x="258626" y="6172857"/>
            <a:ext cx="3472543" cy="4396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000" b="1" kern="1200">
                <a:solidFill>
                  <a:schemeClr val="tx1"/>
                </a:solidFill>
                <a:latin typeface="+mj-lt"/>
                <a:ea typeface="+mj-ea"/>
                <a:cs typeface="+mj-cs"/>
              </a:defRPr>
            </a:lvl1pPr>
            <a:lvl2pPr algn="ctr" rtl="0" eaLnBrk="0" fontAlgn="base" hangingPunct="0">
              <a:spcBef>
                <a:spcPct val="0"/>
              </a:spcBef>
              <a:spcAft>
                <a:spcPct val="0"/>
              </a:spcAft>
              <a:defRPr sz="4000" b="1">
                <a:solidFill>
                  <a:schemeClr val="tx1"/>
                </a:solidFill>
                <a:latin typeface="Arial" charset="0"/>
              </a:defRPr>
            </a:lvl2pPr>
            <a:lvl3pPr algn="ctr" rtl="0" eaLnBrk="0" fontAlgn="base" hangingPunct="0">
              <a:spcBef>
                <a:spcPct val="0"/>
              </a:spcBef>
              <a:spcAft>
                <a:spcPct val="0"/>
              </a:spcAft>
              <a:defRPr sz="4000" b="1">
                <a:solidFill>
                  <a:schemeClr val="tx1"/>
                </a:solidFill>
                <a:latin typeface="Arial" charset="0"/>
              </a:defRPr>
            </a:lvl3pPr>
            <a:lvl4pPr algn="ctr" rtl="0" eaLnBrk="0" fontAlgn="base" hangingPunct="0">
              <a:spcBef>
                <a:spcPct val="0"/>
              </a:spcBef>
              <a:spcAft>
                <a:spcPct val="0"/>
              </a:spcAft>
              <a:defRPr sz="4000" b="1">
                <a:solidFill>
                  <a:schemeClr val="tx1"/>
                </a:solidFill>
                <a:latin typeface="Arial" charset="0"/>
              </a:defRPr>
            </a:lvl4pPr>
            <a:lvl5pPr algn="ctr" rtl="0" eaLnBrk="0" fontAlgn="base" hangingPunct="0">
              <a:spcBef>
                <a:spcPct val="0"/>
              </a:spcBef>
              <a:spcAft>
                <a:spcPct val="0"/>
              </a:spcAft>
              <a:defRPr sz="4000" b="1">
                <a:solidFill>
                  <a:schemeClr val="tx1"/>
                </a:solidFill>
                <a:latin typeface="Arial" charset="0"/>
              </a:defRPr>
            </a:lvl5pPr>
            <a:lvl6pPr marL="457200" algn="ctr" rtl="0" fontAlgn="base">
              <a:spcBef>
                <a:spcPct val="0"/>
              </a:spcBef>
              <a:spcAft>
                <a:spcPct val="0"/>
              </a:spcAft>
              <a:defRPr sz="4000" b="1">
                <a:solidFill>
                  <a:schemeClr val="tx1"/>
                </a:solidFill>
                <a:latin typeface="Arial" charset="0"/>
              </a:defRPr>
            </a:lvl6pPr>
            <a:lvl7pPr marL="914400" algn="ctr" rtl="0" fontAlgn="base">
              <a:spcBef>
                <a:spcPct val="0"/>
              </a:spcBef>
              <a:spcAft>
                <a:spcPct val="0"/>
              </a:spcAft>
              <a:defRPr sz="4000" b="1">
                <a:solidFill>
                  <a:schemeClr val="tx1"/>
                </a:solidFill>
                <a:latin typeface="Arial" charset="0"/>
              </a:defRPr>
            </a:lvl7pPr>
            <a:lvl8pPr marL="1371600" algn="ctr" rtl="0" fontAlgn="base">
              <a:spcBef>
                <a:spcPct val="0"/>
              </a:spcBef>
              <a:spcAft>
                <a:spcPct val="0"/>
              </a:spcAft>
              <a:defRPr sz="4000" b="1">
                <a:solidFill>
                  <a:schemeClr val="tx1"/>
                </a:solidFill>
                <a:latin typeface="Arial" charset="0"/>
              </a:defRPr>
            </a:lvl8pPr>
            <a:lvl9pPr marL="1828800" algn="ctr" rtl="0" fontAlgn="base">
              <a:spcBef>
                <a:spcPct val="0"/>
              </a:spcBef>
              <a:spcAft>
                <a:spcPct val="0"/>
              </a:spcAft>
              <a:defRPr sz="4000" b="1">
                <a:solidFill>
                  <a:schemeClr val="tx1"/>
                </a:solidFill>
                <a:latin typeface="Arial" charset="0"/>
              </a:defRPr>
            </a:lvl9pPr>
          </a:lstStyle>
          <a:p>
            <a:pPr algn="l" eaLnBrk="1" hangingPunct="1"/>
            <a:r>
              <a:rPr lang="en-US" sz="1800" i="1" dirty="0">
                <a:solidFill>
                  <a:srgbClr val="0070C0"/>
                </a:solidFill>
                <a:latin typeface="+mn-lt"/>
              </a:rPr>
              <a:t>California STD Surveillance 2019</a:t>
            </a:r>
          </a:p>
        </p:txBody>
      </p:sp>
    </p:spTree>
    <p:extLst>
      <p:ext uri="{BB962C8B-B14F-4D97-AF65-F5344CB8AC3E}">
        <p14:creationId xmlns:p14="http://schemas.microsoft.com/office/powerpoint/2010/main" val="7006352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8" name="Title"/>
          <p:cNvSpPr>
            <a:spLocks noGrp="1" noChangeArrowheads="1"/>
          </p:cNvSpPr>
          <p:nvPr>
            <p:ph type="title"/>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ormAutofit/>
          </a:bodyPr>
          <a:lstStyle/>
          <a:p>
            <a:pPr>
              <a:tabLst>
                <a:tab pos="1150938" algn="l"/>
              </a:tabLst>
            </a:pPr>
            <a:r>
              <a:rPr lang="en-US" sz="3200" b="0" dirty="0"/>
              <a:t>Congenital Syphilis Cases versus Childbearing Age (15-44) Female Early Syphilis* Incidence Rates, California, 2010</a:t>
            </a:r>
            <a:r>
              <a:rPr lang="en-US" sz="3200" b="0" dirty="0">
                <a:cs typeface="Arial" charset="0"/>
              </a:rPr>
              <a:t>–</a:t>
            </a:r>
            <a:r>
              <a:rPr lang="en-US" sz="3200" b="0" dirty="0"/>
              <a:t>2019</a:t>
            </a:r>
          </a:p>
        </p:txBody>
      </p:sp>
      <p:sp>
        <p:nvSpPr>
          <p:cNvPr id="98307" name="Text Box Graph Header">
            <a:extLst>
              <a:ext uri="{C183D7F6-B498-43B3-948B-1728B52AA6E4}">
                <adec:decorative xmlns:adec="http://schemas.microsoft.com/office/drawing/2017/decorative" val="1"/>
              </a:ext>
            </a:extLst>
          </p:cNvPr>
          <p:cNvSpPr txBox="1">
            <a:spLocks noChangeArrowheads="1"/>
          </p:cNvSpPr>
          <p:nvPr/>
        </p:nvSpPr>
        <p:spPr bwMode="auto">
          <a:xfrm>
            <a:off x="866274" y="1485900"/>
            <a:ext cx="10720137"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tabLst>
                <a:tab pos="6797675" algn="r"/>
              </a:tabLst>
              <a:defRPr>
                <a:solidFill>
                  <a:schemeClr val="tx1"/>
                </a:solidFill>
                <a:latin typeface="Tahoma" pitchFamily="34" charset="0"/>
              </a:defRPr>
            </a:lvl1pPr>
            <a:lvl2pPr marL="742950" indent="-285750">
              <a:tabLst>
                <a:tab pos="6797675" algn="r"/>
              </a:tabLst>
              <a:defRPr>
                <a:solidFill>
                  <a:schemeClr val="tx1"/>
                </a:solidFill>
                <a:latin typeface="Tahoma" pitchFamily="34" charset="0"/>
              </a:defRPr>
            </a:lvl2pPr>
            <a:lvl3pPr marL="1143000" indent="-228600">
              <a:tabLst>
                <a:tab pos="6797675" algn="r"/>
              </a:tabLst>
              <a:defRPr>
                <a:solidFill>
                  <a:schemeClr val="tx1"/>
                </a:solidFill>
                <a:latin typeface="Tahoma" pitchFamily="34" charset="0"/>
              </a:defRPr>
            </a:lvl3pPr>
            <a:lvl4pPr marL="1600200" indent="-228600">
              <a:tabLst>
                <a:tab pos="6797675" algn="r"/>
              </a:tabLst>
              <a:defRPr>
                <a:solidFill>
                  <a:schemeClr val="tx1"/>
                </a:solidFill>
                <a:latin typeface="Tahoma" pitchFamily="34" charset="0"/>
              </a:defRPr>
            </a:lvl4pPr>
            <a:lvl5pPr marL="2057400" indent="-228600">
              <a:tabLst>
                <a:tab pos="6797675" algn="r"/>
              </a:tabLst>
              <a:defRPr>
                <a:solidFill>
                  <a:schemeClr val="tx1"/>
                </a:solidFill>
                <a:latin typeface="Tahoma" pitchFamily="34" charset="0"/>
              </a:defRPr>
            </a:lvl5pPr>
            <a:lvl6pPr marL="2514600" indent="-228600" eaLnBrk="0" fontAlgn="base" hangingPunct="0">
              <a:spcBef>
                <a:spcPct val="0"/>
              </a:spcBef>
              <a:spcAft>
                <a:spcPct val="0"/>
              </a:spcAft>
              <a:tabLst>
                <a:tab pos="6797675" algn="r"/>
              </a:tabLst>
              <a:defRPr>
                <a:solidFill>
                  <a:schemeClr val="tx1"/>
                </a:solidFill>
                <a:latin typeface="Tahoma" pitchFamily="34" charset="0"/>
              </a:defRPr>
            </a:lvl6pPr>
            <a:lvl7pPr marL="2971800" indent="-228600" eaLnBrk="0" fontAlgn="base" hangingPunct="0">
              <a:spcBef>
                <a:spcPct val="0"/>
              </a:spcBef>
              <a:spcAft>
                <a:spcPct val="0"/>
              </a:spcAft>
              <a:tabLst>
                <a:tab pos="6797675" algn="r"/>
              </a:tabLst>
              <a:defRPr>
                <a:solidFill>
                  <a:schemeClr val="tx1"/>
                </a:solidFill>
                <a:latin typeface="Tahoma" pitchFamily="34" charset="0"/>
              </a:defRPr>
            </a:lvl7pPr>
            <a:lvl8pPr marL="3429000" indent="-228600" eaLnBrk="0" fontAlgn="base" hangingPunct="0">
              <a:spcBef>
                <a:spcPct val="0"/>
              </a:spcBef>
              <a:spcAft>
                <a:spcPct val="0"/>
              </a:spcAft>
              <a:tabLst>
                <a:tab pos="6797675" algn="r"/>
              </a:tabLst>
              <a:defRPr>
                <a:solidFill>
                  <a:schemeClr val="tx1"/>
                </a:solidFill>
                <a:latin typeface="Tahoma" pitchFamily="34" charset="0"/>
              </a:defRPr>
            </a:lvl8pPr>
            <a:lvl9pPr marL="3886200" indent="-228600" eaLnBrk="0" fontAlgn="base" hangingPunct="0">
              <a:spcBef>
                <a:spcPct val="0"/>
              </a:spcBef>
              <a:spcAft>
                <a:spcPct val="0"/>
              </a:spcAft>
              <a:tabLst>
                <a:tab pos="6797675" algn="r"/>
              </a:tabLst>
              <a:defRPr>
                <a:solidFill>
                  <a:schemeClr val="tx1"/>
                </a:solidFill>
                <a:latin typeface="Tahoma" pitchFamily="34" charset="0"/>
              </a:defRPr>
            </a:lvl9pPr>
          </a:lstStyle>
          <a:p>
            <a:pPr>
              <a:tabLst>
                <a:tab pos="10118725" algn="r"/>
              </a:tabLst>
            </a:pPr>
            <a:r>
              <a:rPr lang="en-US" sz="1400" b="1" dirty="0">
                <a:latin typeface="Calibri" panose="020F0502020204030204" pitchFamily="34" charset="0"/>
              </a:rPr>
              <a:t>Early Syphilis Rate per 100,000 Females	Number of  Congenital</a:t>
            </a:r>
          </a:p>
          <a:p>
            <a:pPr>
              <a:tabLst>
                <a:tab pos="10118725" algn="r"/>
              </a:tabLst>
            </a:pPr>
            <a:r>
              <a:rPr lang="en-US" sz="1400" b="1" dirty="0">
                <a:latin typeface="Calibri" panose="020F0502020204030204" pitchFamily="34" charset="0"/>
              </a:rPr>
              <a:t>of Childbearing Age (15-44 years)	Syphilis Cases</a:t>
            </a:r>
          </a:p>
        </p:txBody>
      </p:sp>
      <p:graphicFrame>
        <p:nvGraphicFramePr>
          <p:cNvPr id="2" name="Graph" descr="2010-2019 comparison graph of congenital syphilis case counts versus rates for early syphilis among females of childbearing age&#10;•  Congenital syphilis case counts started at 47 in 2010, decreased to 33 in 2012, and has continually increased since then to 446 in 2019&#10;•  Early syphilis rates for females of childbearing age increased from 2.0 on 2010 to 28.9 in 2019"/>
          <p:cNvGraphicFramePr>
            <a:graphicFrameLocks noGrp="1" noChangeAspect="1"/>
          </p:cNvGraphicFramePr>
          <p:nvPr>
            <p:ph idx="1"/>
            <p:extLst>
              <p:ext uri="{D42A27DB-BD31-4B8C-83A1-F6EECF244321}">
                <p14:modId xmlns:p14="http://schemas.microsoft.com/office/powerpoint/2010/main" val="2782517193"/>
              </p:ext>
            </p:extLst>
          </p:nvPr>
        </p:nvGraphicFramePr>
        <p:xfrm>
          <a:off x="256674" y="1582321"/>
          <a:ext cx="11606464" cy="4630738"/>
        </p:xfrm>
        <a:graphic>
          <a:graphicData uri="http://schemas.openxmlformats.org/drawingml/2006/chart">
            <c:chart xmlns:c="http://schemas.openxmlformats.org/drawingml/2006/chart" xmlns:r="http://schemas.openxmlformats.org/officeDocument/2006/relationships" r:id="rId3"/>
          </a:graphicData>
        </a:graphic>
      </p:graphicFrame>
      <p:sp>
        <p:nvSpPr>
          <p:cNvPr id="6" name="Notes"/>
          <p:cNvSpPr txBox="1">
            <a:spLocks noChangeArrowheads="1"/>
          </p:cNvSpPr>
          <p:nvPr/>
        </p:nvSpPr>
        <p:spPr bwMode="auto">
          <a:xfrm>
            <a:off x="2204648" y="6269175"/>
            <a:ext cx="6669556" cy="3091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824" tIns="46412" rIns="92824" bIns="46412">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a:spcBef>
                <a:spcPct val="30000"/>
              </a:spcBef>
            </a:pPr>
            <a:r>
              <a:rPr lang="en-US" sz="1400" dirty="0">
                <a:latin typeface="+mn-lt"/>
              </a:rPr>
              <a:t>* Early syphilis includes primary, secondary, and early non-primary non-secondary syphilis.</a:t>
            </a:r>
          </a:p>
        </p:txBody>
      </p:sp>
      <p:sp>
        <p:nvSpPr>
          <p:cNvPr id="8" name="Footer">
            <a:extLst>
              <a:ext uri="{FF2B5EF4-FFF2-40B4-BE49-F238E27FC236}">
                <a16:creationId xmlns:a16="http://schemas.microsoft.com/office/drawing/2014/main" id="{A7B59BF1-0975-47C8-B6FF-B1FFA78BABD4}"/>
              </a:ext>
              <a:ext uri="{C183D7F6-B498-43B3-948B-1728B52AA6E4}">
                <adec:decorative xmlns:adec="http://schemas.microsoft.com/office/drawing/2017/decorative" val="1"/>
              </a:ext>
            </a:extLst>
          </p:cNvPr>
          <p:cNvSpPr txBox="1">
            <a:spLocks noGrp="1" noChangeArrowheads="1"/>
          </p:cNvSpPr>
          <p:nvPr/>
        </p:nvSpPr>
        <p:spPr bwMode="auto">
          <a:xfrm>
            <a:off x="2424702" y="6483096"/>
            <a:ext cx="1371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l">
              <a:defRPr/>
            </a:pPr>
            <a:r>
              <a:rPr lang="en-US" sz="1200" dirty="0">
                <a:solidFill>
                  <a:srgbClr val="0167BB"/>
                </a:solidFill>
                <a:latin typeface="+mn-lt"/>
                <a:cs typeface="Calibri" panose="020F0502020204030204" pitchFamily="34" charset="0"/>
              </a:rPr>
              <a:t>(Revised 11/2020)</a:t>
            </a:r>
          </a:p>
        </p:txBody>
      </p:sp>
    </p:spTree>
    <p:extLst>
      <p:ext uri="{BB962C8B-B14F-4D97-AF65-F5344CB8AC3E}">
        <p14:creationId xmlns:p14="http://schemas.microsoft.com/office/powerpoint/2010/main" val="41427334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8" name="Title"/>
          <p:cNvSpPr>
            <a:spLocks noGrp="1" noChangeArrowheads="1"/>
          </p:cNvSpPr>
          <p:nvPr>
            <p:ph type="title"/>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ormAutofit/>
          </a:bodyPr>
          <a:lstStyle/>
          <a:p>
            <a:pPr>
              <a:tabLst>
                <a:tab pos="1150938" algn="l"/>
              </a:tabLst>
            </a:pPr>
            <a:r>
              <a:rPr lang="en-US" sz="3200" b="0" dirty="0"/>
              <a:t>Congenital Syphilis Cases versus Childbearing Age (15-44) Female Syphilis (all stages*) Incidence Rates, California, 2010</a:t>
            </a:r>
            <a:r>
              <a:rPr lang="en-US" sz="3200" b="0" dirty="0">
                <a:cs typeface="Arial" charset="0"/>
              </a:rPr>
              <a:t>–</a:t>
            </a:r>
            <a:r>
              <a:rPr lang="en-US" sz="3200" b="0" dirty="0"/>
              <a:t>2019</a:t>
            </a:r>
          </a:p>
        </p:txBody>
      </p:sp>
      <p:sp>
        <p:nvSpPr>
          <p:cNvPr id="98307" name="Text Box Graph Header">
            <a:extLst>
              <a:ext uri="{C183D7F6-B498-43B3-948B-1728B52AA6E4}">
                <adec:decorative xmlns:adec="http://schemas.microsoft.com/office/drawing/2017/decorative" val="1"/>
              </a:ext>
            </a:extLst>
          </p:cNvPr>
          <p:cNvSpPr txBox="1">
            <a:spLocks noChangeArrowheads="1"/>
          </p:cNvSpPr>
          <p:nvPr/>
        </p:nvSpPr>
        <p:spPr bwMode="auto">
          <a:xfrm>
            <a:off x="866274" y="1485900"/>
            <a:ext cx="10720137"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tabLst>
                <a:tab pos="6797675" algn="r"/>
              </a:tabLst>
              <a:defRPr>
                <a:solidFill>
                  <a:schemeClr val="tx1"/>
                </a:solidFill>
                <a:latin typeface="Tahoma" pitchFamily="34" charset="0"/>
              </a:defRPr>
            </a:lvl1pPr>
            <a:lvl2pPr marL="742950" indent="-285750">
              <a:tabLst>
                <a:tab pos="6797675" algn="r"/>
              </a:tabLst>
              <a:defRPr>
                <a:solidFill>
                  <a:schemeClr val="tx1"/>
                </a:solidFill>
                <a:latin typeface="Tahoma" pitchFamily="34" charset="0"/>
              </a:defRPr>
            </a:lvl2pPr>
            <a:lvl3pPr marL="1143000" indent="-228600">
              <a:tabLst>
                <a:tab pos="6797675" algn="r"/>
              </a:tabLst>
              <a:defRPr>
                <a:solidFill>
                  <a:schemeClr val="tx1"/>
                </a:solidFill>
                <a:latin typeface="Tahoma" pitchFamily="34" charset="0"/>
              </a:defRPr>
            </a:lvl3pPr>
            <a:lvl4pPr marL="1600200" indent="-228600">
              <a:tabLst>
                <a:tab pos="6797675" algn="r"/>
              </a:tabLst>
              <a:defRPr>
                <a:solidFill>
                  <a:schemeClr val="tx1"/>
                </a:solidFill>
                <a:latin typeface="Tahoma" pitchFamily="34" charset="0"/>
              </a:defRPr>
            </a:lvl4pPr>
            <a:lvl5pPr marL="2057400" indent="-228600">
              <a:tabLst>
                <a:tab pos="6797675" algn="r"/>
              </a:tabLst>
              <a:defRPr>
                <a:solidFill>
                  <a:schemeClr val="tx1"/>
                </a:solidFill>
                <a:latin typeface="Tahoma" pitchFamily="34" charset="0"/>
              </a:defRPr>
            </a:lvl5pPr>
            <a:lvl6pPr marL="2514600" indent="-228600" eaLnBrk="0" fontAlgn="base" hangingPunct="0">
              <a:spcBef>
                <a:spcPct val="0"/>
              </a:spcBef>
              <a:spcAft>
                <a:spcPct val="0"/>
              </a:spcAft>
              <a:tabLst>
                <a:tab pos="6797675" algn="r"/>
              </a:tabLst>
              <a:defRPr>
                <a:solidFill>
                  <a:schemeClr val="tx1"/>
                </a:solidFill>
                <a:latin typeface="Tahoma" pitchFamily="34" charset="0"/>
              </a:defRPr>
            </a:lvl6pPr>
            <a:lvl7pPr marL="2971800" indent="-228600" eaLnBrk="0" fontAlgn="base" hangingPunct="0">
              <a:spcBef>
                <a:spcPct val="0"/>
              </a:spcBef>
              <a:spcAft>
                <a:spcPct val="0"/>
              </a:spcAft>
              <a:tabLst>
                <a:tab pos="6797675" algn="r"/>
              </a:tabLst>
              <a:defRPr>
                <a:solidFill>
                  <a:schemeClr val="tx1"/>
                </a:solidFill>
                <a:latin typeface="Tahoma" pitchFamily="34" charset="0"/>
              </a:defRPr>
            </a:lvl7pPr>
            <a:lvl8pPr marL="3429000" indent="-228600" eaLnBrk="0" fontAlgn="base" hangingPunct="0">
              <a:spcBef>
                <a:spcPct val="0"/>
              </a:spcBef>
              <a:spcAft>
                <a:spcPct val="0"/>
              </a:spcAft>
              <a:tabLst>
                <a:tab pos="6797675" algn="r"/>
              </a:tabLst>
              <a:defRPr>
                <a:solidFill>
                  <a:schemeClr val="tx1"/>
                </a:solidFill>
                <a:latin typeface="Tahoma" pitchFamily="34" charset="0"/>
              </a:defRPr>
            </a:lvl8pPr>
            <a:lvl9pPr marL="3886200" indent="-228600" eaLnBrk="0" fontAlgn="base" hangingPunct="0">
              <a:spcBef>
                <a:spcPct val="0"/>
              </a:spcBef>
              <a:spcAft>
                <a:spcPct val="0"/>
              </a:spcAft>
              <a:tabLst>
                <a:tab pos="6797675" algn="r"/>
              </a:tabLst>
              <a:defRPr>
                <a:solidFill>
                  <a:schemeClr val="tx1"/>
                </a:solidFill>
                <a:latin typeface="Tahoma" pitchFamily="34" charset="0"/>
              </a:defRPr>
            </a:lvl9pPr>
          </a:lstStyle>
          <a:p>
            <a:pPr>
              <a:tabLst>
                <a:tab pos="10118725" algn="r"/>
              </a:tabLst>
            </a:pPr>
            <a:r>
              <a:rPr lang="en-US" sz="1400" b="1" dirty="0">
                <a:latin typeface="Calibri" panose="020F0502020204030204" pitchFamily="34" charset="0"/>
              </a:rPr>
              <a:t>Syphilis Rate per 100,000 Females	Number of  Congenital</a:t>
            </a:r>
          </a:p>
          <a:p>
            <a:pPr>
              <a:tabLst>
                <a:tab pos="10118725" algn="r"/>
              </a:tabLst>
            </a:pPr>
            <a:r>
              <a:rPr lang="en-US" sz="1400" b="1" dirty="0">
                <a:latin typeface="Calibri" panose="020F0502020204030204" pitchFamily="34" charset="0"/>
              </a:rPr>
              <a:t>of Childbearing Age (15-44 years)	Syphilis Cases</a:t>
            </a:r>
          </a:p>
        </p:txBody>
      </p:sp>
      <p:graphicFrame>
        <p:nvGraphicFramePr>
          <p:cNvPr id="2" name="Graph" descr="2010-2019 comparison graph of congenital syphilis case counts versus rates for syphilis (all stages) among females of childbearing age&#10;•  Congenital syphilis case counts started at 47 in 2010, decreased to 33 in 2012, and has continually increased since then to 446 in 2019&#10;•  Syphilis (all stages) rates for females of childbearing age increased from 8.1 on 2010 to 72.3 in 2019"/>
          <p:cNvGraphicFramePr>
            <a:graphicFrameLocks noGrp="1" noChangeAspect="1"/>
          </p:cNvGraphicFramePr>
          <p:nvPr>
            <p:ph idx="1"/>
            <p:extLst>
              <p:ext uri="{D42A27DB-BD31-4B8C-83A1-F6EECF244321}">
                <p14:modId xmlns:p14="http://schemas.microsoft.com/office/powerpoint/2010/main" val="777028305"/>
              </p:ext>
            </p:extLst>
          </p:nvPr>
        </p:nvGraphicFramePr>
        <p:xfrm>
          <a:off x="256674" y="1582321"/>
          <a:ext cx="11606464" cy="4630738"/>
        </p:xfrm>
        <a:graphic>
          <a:graphicData uri="http://schemas.openxmlformats.org/drawingml/2006/chart">
            <c:chart xmlns:c="http://schemas.openxmlformats.org/drawingml/2006/chart" xmlns:r="http://schemas.openxmlformats.org/officeDocument/2006/relationships" r:id="rId3"/>
          </a:graphicData>
        </a:graphic>
      </p:graphicFrame>
      <p:sp>
        <p:nvSpPr>
          <p:cNvPr id="7" name="Notes">
            <a:extLst>
              <a:ext uri="{FF2B5EF4-FFF2-40B4-BE49-F238E27FC236}">
                <a16:creationId xmlns:a16="http://schemas.microsoft.com/office/drawing/2014/main" id="{B53EC8B6-1FDC-4F7E-9BB4-D48BB94390E3}"/>
              </a:ext>
            </a:extLst>
          </p:cNvPr>
          <p:cNvSpPr txBox="1">
            <a:spLocks noChangeArrowheads="1"/>
          </p:cNvSpPr>
          <p:nvPr/>
        </p:nvSpPr>
        <p:spPr bwMode="auto">
          <a:xfrm>
            <a:off x="2232889" y="6215300"/>
            <a:ext cx="7534409" cy="3091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824" tIns="46412" rIns="92824" bIns="46412">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a:spcBef>
                <a:spcPct val="30000"/>
              </a:spcBef>
            </a:pPr>
            <a:r>
              <a:rPr lang="en-US" sz="1400" dirty="0">
                <a:latin typeface="+mn-lt"/>
              </a:rPr>
              <a:t>* Includes primary, secondary, early non-primary non-secondary, and unknown duration or late syphilis.</a:t>
            </a:r>
          </a:p>
        </p:txBody>
      </p:sp>
      <p:sp>
        <p:nvSpPr>
          <p:cNvPr id="8" name="Footer">
            <a:extLst>
              <a:ext uri="{FF2B5EF4-FFF2-40B4-BE49-F238E27FC236}">
                <a16:creationId xmlns:a16="http://schemas.microsoft.com/office/drawing/2014/main" id="{A7B59BF1-0975-47C8-B6FF-B1FFA78BABD4}"/>
              </a:ext>
              <a:ext uri="{C183D7F6-B498-43B3-948B-1728B52AA6E4}">
                <adec:decorative xmlns:adec="http://schemas.microsoft.com/office/drawing/2017/decorative" val="1"/>
              </a:ext>
            </a:extLst>
          </p:cNvPr>
          <p:cNvSpPr txBox="1">
            <a:spLocks noGrp="1" noChangeArrowheads="1"/>
          </p:cNvSpPr>
          <p:nvPr/>
        </p:nvSpPr>
        <p:spPr bwMode="auto">
          <a:xfrm>
            <a:off x="2424702" y="6483096"/>
            <a:ext cx="1371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l">
              <a:defRPr/>
            </a:pPr>
            <a:r>
              <a:rPr lang="en-US" sz="1200" dirty="0">
                <a:solidFill>
                  <a:srgbClr val="0167BB"/>
                </a:solidFill>
                <a:latin typeface="+mn-lt"/>
                <a:cs typeface="Calibri" panose="020F0502020204030204" pitchFamily="34" charset="0"/>
              </a:rPr>
              <a:t>(Revised 11/2020)</a:t>
            </a:r>
          </a:p>
        </p:txBody>
      </p:sp>
    </p:spTree>
    <p:extLst>
      <p:ext uri="{BB962C8B-B14F-4D97-AF65-F5344CB8AC3E}">
        <p14:creationId xmlns:p14="http://schemas.microsoft.com/office/powerpoint/2010/main" val="34782561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8" name="Title"/>
          <p:cNvSpPr>
            <a:spLocks noGrp="1" noChangeArrowheads="1"/>
          </p:cNvSpPr>
          <p:nvPr>
            <p:ph type="title"/>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oAutofit/>
          </a:bodyPr>
          <a:lstStyle/>
          <a:p>
            <a:pPr>
              <a:tabLst>
                <a:tab pos="1150938" algn="l"/>
              </a:tabLst>
            </a:pPr>
            <a:r>
              <a:rPr lang="en-US" sz="3200" b="0" dirty="0"/>
              <a:t>Congenital Syphilis Cases versus Female Early Syphilis* Cases by Pregnancy Status, California, 2010</a:t>
            </a:r>
            <a:r>
              <a:rPr lang="en-US" sz="3200" b="0" dirty="0">
                <a:cs typeface="Arial" charset="0"/>
              </a:rPr>
              <a:t>–</a:t>
            </a:r>
            <a:r>
              <a:rPr lang="en-US" sz="3200" b="0" dirty="0"/>
              <a:t>2019</a:t>
            </a:r>
          </a:p>
        </p:txBody>
      </p:sp>
      <p:graphicFrame>
        <p:nvGraphicFramePr>
          <p:cNvPr id="2" name="Graph" descr="2010-2019 comparison graph of congenital syphilis case counts versus female early syphilis case counts by pregnancy status&#10;•  Congenital syphilis case counts started at 47 in 2010, decreased to 33 in 2012, and has continually increased since then to 446 in 2019&#10;•  Female early syphilis case counts by pregnancy status range from 28 pregnant, 150 not pregnant and 16 unknown pregnancy status in 2010 to 329 pregnant, 2279 not pregnant and 119 unknown pregnancy status in 2019"/>
          <p:cNvGraphicFramePr>
            <a:graphicFrameLocks noGrp="1" noChangeAspect="1"/>
          </p:cNvGraphicFramePr>
          <p:nvPr>
            <p:ph idx="1"/>
            <p:extLst>
              <p:ext uri="{D42A27DB-BD31-4B8C-83A1-F6EECF244321}">
                <p14:modId xmlns:p14="http://schemas.microsoft.com/office/powerpoint/2010/main" val="3913594266"/>
              </p:ext>
            </p:extLst>
          </p:nvPr>
        </p:nvGraphicFramePr>
        <p:xfrm>
          <a:off x="414338" y="1546225"/>
          <a:ext cx="11387137" cy="4630738"/>
        </p:xfrm>
        <a:graphic>
          <a:graphicData uri="http://schemas.openxmlformats.org/drawingml/2006/chart">
            <c:chart xmlns:c="http://schemas.openxmlformats.org/drawingml/2006/chart" xmlns:r="http://schemas.openxmlformats.org/officeDocument/2006/relationships" r:id="rId3"/>
          </a:graphicData>
        </a:graphic>
      </p:graphicFrame>
      <p:sp>
        <p:nvSpPr>
          <p:cNvPr id="8" name="Notes">
            <a:extLst>
              <a:ext uri="{FF2B5EF4-FFF2-40B4-BE49-F238E27FC236}">
                <a16:creationId xmlns:a16="http://schemas.microsoft.com/office/drawing/2014/main" id="{163F7461-0F13-4560-BCBE-C90A7D85A71C}"/>
              </a:ext>
            </a:extLst>
          </p:cNvPr>
          <p:cNvSpPr txBox="1">
            <a:spLocks noChangeArrowheads="1"/>
          </p:cNvSpPr>
          <p:nvPr/>
        </p:nvSpPr>
        <p:spPr bwMode="auto">
          <a:xfrm>
            <a:off x="3097742" y="6175443"/>
            <a:ext cx="6669556" cy="3091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824" tIns="46412" rIns="92824" bIns="46412">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a:spcBef>
                <a:spcPct val="30000"/>
              </a:spcBef>
            </a:pPr>
            <a:r>
              <a:rPr lang="en-US" sz="1400" dirty="0">
                <a:latin typeface="+mn-lt"/>
              </a:rPr>
              <a:t>* Early syphilis includes primary, secondary, and early non-primary non-secondary syphilis.</a:t>
            </a:r>
          </a:p>
        </p:txBody>
      </p:sp>
      <p:sp>
        <p:nvSpPr>
          <p:cNvPr id="9" name="Footer">
            <a:extLst>
              <a:ext uri="{FF2B5EF4-FFF2-40B4-BE49-F238E27FC236}">
                <a16:creationId xmlns:a16="http://schemas.microsoft.com/office/drawing/2014/main" id="{BA0C47B4-2088-4585-9613-6A0DC88DD2B0}"/>
              </a:ext>
              <a:ext uri="{C183D7F6-B498-43B3-948B-1728B52AA6E4}">
                <adec:decorative xmlns:adec="http://schemas.microsoft.com/office/drawing/2017/decorative" val="1"/>
              </a:ext>
            </a:extLst>
          </p:cNvPr>
          <p:cNvSpPr txBox="1">
            <a:spLocks noGrp="1" noChangeArrowheads="1"/>
          </p:cNvSpPr>
          <p:nvPr/>
        </p:nvSpPr>
        <p:spPr bwMode="auto">
          <a:xfrm>
            <a:off x="2424702" y="6483096"/>
            <a:ext cx="1371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l">
              <a:defRPr/>
            </a:pPr>
            <a:r>
              <a:rPr lang="en-US" sz="1200" dirty="0">
                <a:solidFill>
                  <a:srgbClr val="0167BB"/>
                </a:solidFill>
                <a:latin typeface="+mn-lt"/>
                <a:cs typeface="Calibri" panose="020F0502020204030204" pitchFamily="34" charset="0"/>
              </a:rPr>
              <a:t>(Revised 11/2020)</a:t>
            </a:r>
          </a:p>
        </p:txBody>
      </p:sp>
    </p:spTree>
    <p:extLst>
      <p:ext uri="{BB962C8B-B14F-4D97-AF65-F5344CB8AC3E}">
        <p14:creationId xmlns:p14="http://schemas.microsoft.com/office/powerpoint/2010/main" val="459079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8" name="Title"/>
          <p:cNvSpPr>
            <a:spLocks noGrp="1" noChangeArrowheads="1"/>
          </p:cNvSpPr>
          <p:nvPr>
            <p:ph type="title"/>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oAutofit/>
          </a:bodyPr>
          <a:lstStyle/>
          <a:p>
            <a:pPr>
              <a:tabLst>
                <a:tab pos="1150938" algn="l"/>
              </a:tabLst>
            </a:pPr>
            <a:r>
              <a:rPr lang="en-US" sz="3200" b="0" dirty="0"/>
              <a:t>Congenital Syphilis Cases versus Female Syphilis (all stages*) Cases by Pregnancy Status, California, 2010</a:t>
            </a:r>
            <a:r>
              <a:rPr lang="en-US" sz="3200" b="0" dirty="0">
                <a:cs typeface="Arial" charset="0"/>
              </a:rPr>
              <a:t>–</a:t>
            </a:r>
            <a:r>
              <a:rPr lang="en-US" sz="3200" b="0" dirty="0"/>
              <a:t>2019</a:t>
            </a:r>
          </a:p>
        </p:txBody>
      </p:sp>
      <p:graphicFrame>
        <p:nvGraphicFramePr>
          <p:cNvPr id="2" name="Graph" descr="2010-2019 comparison graph of congenital syphilis case counts versus female syphilis (all stages) case counts by pregnancy status&#10;•  Congenital syphilis case counts started at 47 in 2010, decreased to 33 in 2012, and has continually increased since then to 446 in 2019&#10;•  Female syphilis (all stages) case counts by pregnancy status range from 165 pregnant, 555 not pregnant and 141 unknown pregnancy status in 2010 to 1079 pregnant, 5461 not pregnant and 408 unknown pregnancy status in 2019"/>
          <p:cNvGraphicFramePr>
            <a:graphicFrameLocks noGrp="1" noChangeAspect="1"/>
          </p:cNvGraphicFramePr>
          <p:nvPr>
            <p:ph idx="1"/>
            <p:extLst>
              <p:ext uri="{D42A27DB-BD31-4B8C-83A1-F6EECF244321}">
                <p14:modId xmlns:p14="http://schemas.microsoft.com/office/powerpoint/2010/main" val="2350839952"/>
              </p:ext>
            </p:extLst>
          </p:nvPr>
        </p:nvGraphicFramePr>
        <p:xfrm>
          <a:off x="414338" y="1546225"/>
          <a:ext cx="11387137" cy="4630738"/>
        </p:xfrm>
        <a:graphic>
          <a:graphicData uri="http://schemas.openxmlformats.org/drawingml/2006/chart">
            <c:chart xmlns:c="http://schemas.openxmlformats.org/drawingml/2006/chart" xmlns:r="http://schemas.openxmlformats.org/officeDocument/2006/relationships" r:id="rId3"/>
          </a:graphicData>
        </a:graphic>
      </p:graphicFrame>
      <p:sp>
        <p:nvSpPr>
          <p:cNvPr id="8" name="Notes">
            <a:extLst>
              <a:ext uri="{FF2B5EF4-FFF2-40B4-BE49-F238E27FC236}">
                <a16:creationId xmlns:a16="http://schemas.microsoft.com/office/drawing/2014/main" id="{163F7461-0F13-4560-BCBE-C90A7D85A71C}"/>
              </a:ext>
            </a:extLst>
          </p:cNvPr>
          <p:cNvSpPr txBox="1">
            <a:spLocks noChangeArrowheads="1"/>
          </p:cNvSpPr>
          <p:nvPr/>
        </p:nvSpPr>
        <p:spPr bwMode="auto">
          <a:xfrm>
            <a:off x="2232889" y="6197235"/>
            <a:ext cx="7534409" cy="3091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824" tIns="46412" rIns="92824" bIns="46412">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a:spcBef>
                <a:spcPct val="30000"/>
              </a:spcBef>
            </a:pPr>
            <a:r>
              <a:rPr lang="en-US" sz="1400" dirty="0">
                <a:latin typeface="+mn-lt"/>
              </a:rPr>
              <a:t>* Includes primary, secondary, early non-primary non-secondary, and unknown duration or late syphilis.</a:t>
            </a:r>
          </a:p>
        </p:txBody>
      </p:sp>
      <p:sp>
        <p:nvSpPr>
          <p:cNvPr id="9" name="Footer">
            <a:extLst>
              <a:ext uri="{FF2B5EF4-FFF2-40B4-BE49-F238E27FC236}">
                <a16:creationId xmlns:a16="http://schemas.microsoft.com/office/drawing/2014/main" id="{BA0C47B4-2088-4585-9613-6A0DC88DD2B0}"/>
              </a:ext>
              <a:ext uri="{C183D7F6-B498-43B3-948B-1728B52AA6E4}">
                <adec:decorative xmlns:adec="http://schemas.microsoft.com/office/drawing/2017/decorative" val="1"/>
              </a:ext>
            </a:extLst>
          </p:cNvPr>
          <p:cNvSpPr txBox="1">
            <a:spLocks noGrp="1" noChangeArrowheads="1"/>
          </p:cNvSpPr>
          <p:nvPr/>
        </p:nvSpPr>
        <p:spPr bwMode="auto">
          <a:xfrm>
            <a:off x="2424702" y="6483096"/>
            <a:ext cx="1371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l">
              <a:defRPr/>
            </a:pPr>
            <a:r>
              <a:rPr lang="en-US" sz="1200" dirty="0">
                <a:solidFill>
                  <a:srgbClr val="0167BB"/>
                </a:solidFill>
                <a:latin typeface="+mn-lt"/>
                <a:cs typeface="Calibri" panose="020F0502020204030204" pitchFamily="34" charset="0"/>
              </a:rPr>
              <a:t>(Revised 11/2020)</a:t>
            </a:r>
          </a:p>
        </p:txBody>
      </p:sp>
    </p:spTree>
    <p:extLst>
      <p:ext uri="{BB962C8B-B14F-4D97-AF65-F5344CB8AC3E}">
        <p14:creationId xmlns:p14="http://schemas.microsoft.com/office/powerpoint/2010/main" val="16052961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8" name="Title"/>
          <p:cNvSpPr>
            <a:spLocks noGrp="1" noChangeArrowheads="1"/>
          </p:cNvSpPr>
          <p:nvPr>
            <p:ph type="title"/>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oAutofit/>
          </a:bodyPr>
          <a:lstStyle/>
          <a:p>
            <a:pPr>
              <a:tabLst>
                <a:tab pos="1150938" algn="l"/>
              </a:tabLst>
            </a:pPr>
            <a:r>
              <a:rPr lang="en-US" sz="3200" b="0" dirty="0"/>
              <a:t>Congenital Syphilis Cases versus Females of Childbearing Age (15-44) Early Syphilis* Cases by Pregnancy Status, California, 2010</a:t>
            </a:r>
            <a:r>
              <a:rPr lang="en-US" sz="3200" b="0" dirty="0">
                <a:cs typeface="Arial" charset="0"/>
              </a:rPr>
              <a:t>–</a:t>
            </a:r>
            <a:r>
              <a:rPr lang="en-US" sz="3200" b="0" dirty="0"/>
              <a:t>2019</a:t>
            </a:r>
          </a:p>
        </p:txBody>
      </p:sp>
      <p:graphicFrame>
        <p:nvGraphicFramePr>
          <p:cNvPr id="2" name="Graph" descr="2010-2019 comparison graph of congenital syphilis case counts versus females of childbearing age early syphilis case counts by pregnancy status&#10;•  Congenital syphilis case counts started at 47 in 2010, decreased to 33 in 2012, and has continually increased since then to 446 in 2019&#10;•  Females of childbearing age 15-44 early syphilis case counts by pregnancy status range from 28 pregnant, 119 not pregnant and 12 unknown pregnancy status in 2010 to 329 pregnant, 1917 not pregnant and 92 unknown pregnancy status in 2019"/>
          <p:cNvGraphicFramePr>
            <a:graphicFrameLocks noGrp="1" noChangeAspect="1"/>
          </p:cNvGraphicFramePr>
          <p:nvPr>
            <p:ph idx="1"/>
            <p:extLst>
              <p:ext uri="{D42A27DB-BD31-4B8C-83A1-F6EECF244321}">
                <p14:modId xmlns:p14="http://schemas.microsoft.com/office/powerpoint/2010/main" val="670028607"/>
              </p:ext>
            </p:extLst>
          </p:nvPr>
        </p:nvGraphicFramePr>
        <p:xfrm>
          <a:off x="414338" y="1546225"/>
          <a:ext cx="11387137" cy="4630738"/>
        </p:xfrm>
        <a:graphic>
          <a:graphicData uri="http://schemas.openxmlformats.org/drawingml/2006/chart">
            <c:chart xmlns:c="http://schemas.openxmlformats.org/drawingml/2006/chart" xmlns:r="http://schemas.openxmlformats.org/officeDocument/2006/relationships" r:id="rId3"/>
          </a:graphicData>
        </a:graphic>
      </p:graphicFrame>
      <p:sp>
        <p:nvSpPr>
          <p:cNvPr id="8" name="Notes">
            <a:extLst>
              <a:ext uri="{FF2B5EF4-FFF2-40B4-BE49-F238E27FC236}">
                <a16:creationId xmlns:a16="http://schemas.microsoft.com/office/drawing/2014/main" id="{163F7461-0F13-4560-BCBE-C90A7D85A71C}"/>
              </a:ext>
            </a:extLst>
          </p:cNvPr>
          <p:cNvSpPr txBox="1">
            <a:spLocks noChangeArrowheads="1"/>
          </p:cNvSpPr>
          <p:nvPr/>
        </p:nvSpPr>
        <p:spPr bwMode="auto">
          <a:xfrm>
            <a:off x="3097742" y="6173922"/>
            <a:ext cx="6669556" cy="3091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824" tIns="46412" rIns="92824" bIns="46412">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a:spcBef>
                <a:spcPct val="30000"/>
              </a:spcBef>
            </a:pPr>
            <a:r>
              <a:rPr lang="en-US" sz="1400" dirty="0">
                <a:latin typeface="+mn-lt"/>
              </a:rPr>
              <a:t>* Early syphilis includes primary, secondary, and early non-primary non-secondary syphilis.</a:t>
            </a:r>
          </a:p>
        </p:txBody>
      </p:sp>
      <p:sp>
        <p:nvSpPr>
          <p:cNvPr id="9" name="Footer">
            <a:extLst>
              <a:ext uri="{FF2B5EF4-FFF2-40B4-BE49-F238E27FC236}">
                <a16:creationId xmlns:a16="http://schemas.microsoft.com/office/drawing/2014/main" id="{BA0C47B4-2088-4585-9613-6A0DC88DD2B0}"/>
              </a:ext>
              <a:ext uri="{C183D7F6-B498-43B3-948B-1728B52AA6E4}">
                <adec:decorative xmlns:adec="http://schemas.microsoft.com/office/drawing/2017/decorative" val="1"/>
              </a:ext>
            </a:extLst>
          </p:cNvPr>
          <p:cNvSpPr txBox="1">
            <a:spLocks noGrp="1" noChangeArrowheads="1"/>
          </p:cNvSpPr>
          <p:nvPr/>
        </p:nvSpPr>
        <p:spPr bwMode="auto">
          <a:xfrm>
            <a:off x="2424702" y="6483096"/>
            <a:ext cx="1371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l">
              <a:defRPr/>
            </a:pPr>
            <a:r>
              <a:rPr lang="en-US" sz="1200" dirty="0">
                <a:solidFill>
                  <a:srgbClr val="0167BB"/>
                </a:solidFill>
                <a:latin typeface="+mn-lt"/>
                <a:cs typeface="Calibri" panose="020F0502020204030204" pitchFamily="34" charset="0"/>
              </a:rPr>
              <a:t>(Revised 11/2020)</a:t>
            </a:r>
          </a:p>
        </p:txBody>
      </p:sp>
    </p:spTree>
    <p:extLst>
      <p:ext uri="{BB962C8B-B14F-4D97-AF65-F5344CB8AC3E}">
        <p14:creationId xmlns:p14="http://schemas.microsoft.com/office/powerpoint/2010/main" val="38203442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8" name="Title"/>
          <p:cNvSpPr>
            <a:spLocks noGrp="1" noChangeArrowheads="1"/>
          </p:cNvSpPr>
          <p:nvPr>
            <p:ph type="title"/>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oAutofit/>
          </a:bodyPr>
          <a:lstStyle/>
          <a:p>
            <a:pPr>
              <a:tabLst>
                <a:tab pos="1150938" algn="l"/>
              </a:tabLst>
            </a:pPr>
            <a:r>
              <a:rPr lang="en-US" sz="3200" b="0" dirty="0"/>
              <a:t>Congenital Syphilis Cases versus Females of Childbearing Age (15-44) Syphilis* Cases by Pregnancy Status, California, 2010</a:t>
            </a:r>
            <a:r>
              <a:rPr lang="en-US" sz="3200" b="0" dirty="0">
                <a:cs typeface="Arial" charset="0"/>
              </a:rPr>
              <a:t>–</a:t>
            </a:r>
            <a:r>
              <a:rPr lang="en-US" sz="3200" b="0" dirty="0"/>
              <a:t>2019</a:t>
            </a:r>
          </a:p>
        </p:txBody>
      </p:sp>
      <p:graphicFrame>
        <p:nvGraphicFramePr>
          <p:cNvPr id="2" name="Graph" descr="2010-2019 comparison graph of congenital syphilis case counts versus females of childbearing age syphilis (all stages) case counts by pregnancy status&#10;•  Congenital syphilis case counts started at 47 in 2010, decreased to 33 in 2012, and has continually increased since then to 446 in 2019&#10;•  Females of childbearing age 15-44 syphilis (all stages) case counts by pregnancy status range from 162 pregnant, 380 not pregnant and 96 unknown pregnancy status in 2010 to 1076 pregnant, 4492 not pregnant and 271 unknown pregnancy status in 2019"/>
          <p:cNvGraphicFramePr>
            <a:graphicFrameLocks noGrp="1" noChangeAspect="1"/>
          </p:cNvGraphicFramePr>
          <p:nvPr>
            <p:ph idx="1"/>
            <p:extLst>
              <p:ext uri="{D42A27DB-BD31-4B8C-83A1-F6EECF244321}">
                <p14:modId xmlns:p14="http://schemas.microsoft.com/office/powerpoint/2010/main" val="4034428098"/>
              </p:ext>
            </p:extLst>
          </p:nvPr>
        </p:nvGraphicFramePr>
        <p:xfrm>
          <a:off x="414338" y="1546225"/>
          <a:ext cx="11387137" cy="4630738"/>
        </p:xfrm>
        <a:graphic>
          <a:graphicData uri="http://schemas.openxmlformats.org/drawingml/2006/chart">
            <c:chart xmlns:c="http://schemas.openxmlformats.org/drawingml/2006/chart" xmlns:r="http://schemas.openxmlformats.org/officeDocument/2006/relationships" r:id="rId3"/>
          </a:graphicData>
        </a:graphic>
      </p:graphicFrame>
      <p:sp>
        <p:nvSpPr>
          <p:cNvPr id="6" name="Notes">
            <a:extLst>
              <a:ext uri="{FF2B5EF4-FFF2-40B4-BE49-F238E27FC236}">
                <a16:creationId xmlns:a16="http://schemas.microsoft.com/office/drawing/2014/main" id="{03DF70CF-31B6-48BA-B2E3-46041F89F674}"/>
              </a:ext>
            </a:extLst>
          </p:cNvPr>
          <p:cNvSpPr txBox="1">
            <a:spLocks noChangeArrowheads="1"/>
          </p:cNvSpPr>
          <p:nvPr/>
        </p:nvSpPr>
        <p:spPr bwMode="auto">
          <a:xfrm>
            <a:off x="2232889" y="6173922"/>
            <a:ext cx="7534409" cy="3091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824" tIns="46412" rIns="92824" bIns="46412">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a:spcBef>
                <a:spcPct val="30000"/>
              </a:spcBef>
            </a:pPr>
            <a:r>
              <a:rPr lang="en-US" sz="1400" dirty="0">
                <a:latin typeface="+mn-lt"/>
              </a:rPr>
              <a:t>* Includes primary, secondary, early non-primary non-secondary, and unknown duration or late syphilis.</a:t>
            </a:r>
          </a:p>
        </p:txBody>
      </p:sp>
      <p:sp>
        <p:nvSpPr>
          <p:cNvPr id="9" name="Footer">
            <a:extLst>
              <a:ext uri="{FF2B5EF4-FFF2-40B4-BE49-F238E27FC236}">
                <a16:creationId xmlns:a16="http://schemas.microsoft.com/office/drawing/2014/main" id="{BA0C47B4-2088-4585-9613-6A0DC88DD2B0}"/>
              </a:ext>
              <a:ext uri="{C183D7F6-B498-43B3-948B-1728B52AA6E4}">
                <adec:decorative xmlns:adec="http://schemas.microsoft.com/office/drawing/2017/decorative" val="1"/>
              </a:ext>
            </a:extLst>
          </p:cNvPr>
          <p:cNvSpPr txBox="1">
            <a:spLocks noGrp="1" noChangeArrowheads="1"/>
          </p:cNvSpPr>
          <p:nvPr/>
        </p:nvSpPr>
        <p:spPr bwMode="auto">
          <a:xfrm>
            <a:off x="2424702" y="6483096"/>
            <a:ext cx="1371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l">
              <a:defRPr/>
            </a:pPr>
            <a:r>
              <a:rPr lang="en-US" sz="1200" dirty="0">
                <a:solidFill>
                  <a:srgbClr val="0167BB"/>
                </a:solidFill>
                <a:latin typeface="+mn-lt"/>
                <a:cs typeface="Calibri" panose="020F0502020204030204" pitchFamily="34" charset="0"/>
              </a:rPr>
              <a:t>(Revised 11/2020)</a:t>
            </a:r>
          </a:p>
        </p:txBody>
      </p:sp>
    </p:spTree>
    <p:extLst>
      <p:ext uri="{BB962C8B-B14F-4D97-AF65-F5344CB8AC3E}">
        <p14:creationId xmlns:p14="http://schemas.microsoft.com/office/powerpoint/2010/main" val="41854305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9" name="Title"/>
          <p:cNvSpPr>
            <a:spLocks noGrp="1" noChangeArrowheads="1"/>
          </p:cNvSpPr>
          <p:nvPr>
            <p:ph type="title"/>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ormAutofit/>
          </a:bodyPr>
          <a:lstStyle/>
          <a:p>
            <a:pPr eaLnBrk="1" hangingPunct="1"/>
            <a:r>
              <a:rPr lang="en-US" altLang="en-US" sz="3200" b="0" dirty="0"/>
              <a:t>Female Early Syphilis* and Congenital Syphilis Cases</a:t>
            </a:r>
            <a:br>
              <a:rPr lang="en-US" altLang="en-US" sz="3200" b="0" dirty="0"/>
            </a:br>
            <a:r>
              <a:rPr lang="en-US" altLang="en-US" sz="3200" b="0" dirty="0"/>
              <a:t>California, 2010</a:t>
            </a:r>
            <a:r>
              <a:rPr lang="en-US" altLang="en-US" sz="3200" b="0" dirty="0">
                <a:cs typeface="Arial" charset="0"/>
              </a:rPr>
              <a:t>–</a:t>
            </a:r>
            <a:r>
              <a:rPr lang="en-US" sz="3200" b="0" dirty="0"/>
              <a:t>2019</a:t>
            </a:r>
          </a:p>
        </p:txBody>
      </p:sp>
      <p:graphicFrame>
        <p:nvGraphicFramePr>
          <p:cNvPr id="2" name="Graph" descr="2010-2019 trendline of female early syphilis and congenital syphilis case counts&#10;•  Congenital syphilis case counts started at 47 in 2010, decreased to 33 in 2012, and has continually increased since then to 446 in 2019&#10;•  Female early syphilis case counts ranged from 194 in 2010 to 2727 in 2019"/>
          <p:cNvGraphicFramePr>
            <a:graphicFrameLocks noGrp="1" noChangeAspect="1"/>
          </p:cNvGraphicFramePr>
          <p:nvPr>
            <p:ph idx="1"/>
            <p:extLst>
              <p:ext uri="{D42A27DB-BD31-4B8C-83A1-F6EECF244321}">
                <p14:modId xmlns:p14="http://schemas.microsoft.com/office/powerpoint/2010/main" val="1756886790"/>
              </p:ext>
            </p:extLst>
          </p:nvPr>
        </p:nvGraphicFramePr>
        <p:xfrm>
          <a:off x="414338" y="1546225"/>
          <a:ext cx="11387137" cy="4630738"/>
        </p:xfrm>
        <a:graphic>
          <a:graphicData uri="http://schemas.openxmlformats.org/drawingml/2006/chart">
            <c:chart xmlns:c="http://schemas.openxmlformats.org/drawingml/2006/chart" xmlns:r="http://schemas.openxmlformats.org/officeDocument/2006/relationships" r:id="rId3"/>
          </a:graphicData>
        </a:graphic>
      </p:graphicFrame>
      <p:sp>
        <p:nvSpPr>
          <p:cNvPr id="7" name="Notes">
            <a:extLst>
              <a:ext uri="{FF2B5EF4-FFF2-40B4-BE49-F238E27FC236}">
                <a16:creationId xmlns:a16="http://schemas.microsoft.com/office/drawing/2014/main" id="{5F0E8FFE-2D5C-4F9E-B288-67E59D18B7D8}"/>
              </a:ext>
            </a:extLst>
          </p:cNvPr>
          <p:cNvSpPr txBox="1">
            <a:spLocks noChangeArrowheads="1"/>
          </p:cNvSpPr>
          <p:nvPr/>
        </p:nvSpPr>
        <p:spPr bwMode="auto">
          <a:xfrm>
            <a:off x="2761222" y="6173922"/>
            <a:ext cx="6669556" cy="3091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824" tIns="46412" rIns="92824" bIns="46412">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a:spcBef>
                <a:spcPct val="30000"/>
              </a:spcBef>
            </a:pPr>
            <a:r>
              <a:rPr lang="en-US" sz="1400" dirty="0">
                <a:latin typeface="+mn-lt"/>
              </a:rPr>
              <a:t>* Early syphilis includes primary, secondary, and early non-primary non-secondary syphilis.</a:t>
            </a:r>
          </a:p>
        </p:txBody>
      </p:sp>
      <p:sp>
        <p:nvSpPr>
          <p:cNvPr id="8" name="Footer">
            <a:extLst>
              <a:ext uri="{FF2B5EF4-FFF2-40B4-BE49-F238E27FC236}">
                <a16:creationId xmlns:a16="http://schemas.microsoft.com/office/drawing/2014/main" id="{CCC8EF87-F178-4F88-A10B-4A5E7EFB3818}"/>
              </a:ext>
              <a:ext uri="{C183D7F6-B498-43B3-948B-1728B52AA6E4}">
                <adec:decorative xmlns:adec="http://schemas.microsoft.com/office/drawing/2017/decorative" val="1"/>
              </a:ext>
            </a:extLst>
          </p:cNvPr>
          <p:cNvSpPr txBox="1">
            <a:spLocks noGrp="1" noChangeArrowheads="1"/>
          </p:cNvSpPr>
          <p:nvPr/>
        </p:nvSpPr>
        <p:spPr bwMode="auto">
          <a:xfrm>
            <a:off x="2424702" y="6483096"/>
            <a:ext cx="1371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l">
              <a:defRPr/>
            </a:pPr>
            <a:r>
              <a:rPr lang="en-US" sz="1200" dirty="0">
                <a:solidFill>
                  <a:srgbClr val="0167BB"/>
                </a:solidFill>
                <a:latin typeface="+mn-lt"/>
                <a:cs typeface="Calibri" panose="020F0502020204030204" pitchFamily="34" charset="0"/>
              </a:rPr>
              <a:t>(Revised 11/2020)</a:t>
            </a:r>
          </a:p>
        </p:txBody>
      </p:sp>
    </p:spTree>
    <p:extLst>
      <p:ext uri="{BB962C8B-B14F-4D97-AF65-F5344CB8AC3E}">
        <p14:creationId xmlns:p14="http://schemas.microsoft.com/office/powerpoint/2010/main" val="35451262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9" name="Title"/>
          <p:cNvSpPr>
            <a:spLocks noGrp="1" noChangeArrowheads="1"/>
          </p:cNvSpPr>
          <p:nvPr>
            <p:ph type="title"/>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ormAutofit/>
          </a:bodyPr>
          <a:lstStyle/>
          <a:p>
            <a:pPr eaLnBrk="1" hangingPunct="1"/>
            <a:r>
              <a:rPr lang="en-US" altLang="en-US" sz="3200" b="0" dirty="0"/>
              <a:t>Female Syphilis (all stages*) and Congenital Syphilis Cases</a:t>
            </a:r>
            <a:br>
              <a:rPr lang="en-US" altLang="en-US" sz="3200" b="0" dirty="0"/>
            </a:br>
            <a:r>
              <a:rPr lang="en-US" altLang="en-US" sz="3200" b="0" dirty="0"/>
              <a:t>California, 2010</a:t>
            </a:r>
            <a:r>
              <a:rPr lang="en-US" altLang="en-US" sz="3200" b="0" dirty="0">
                <a:cs typeface="Arial" charset="0"/>
              </a:rPr>
              <a:t>–</a:t>
            </a:r>
            <a:r>
              <a:rPr lang="en-US" sz="3200" b="0" dirty="0"/>
              <a:t>2019</a:t>
            </a:r>
          </a:p>
        </p:txBody>
      </p:sp>
      <p:graphicFrame>
        <p:nvGraphicFramePr>
          <p:cNvPr id="2" name="Graph" descr="2010-2019 trendline of female syphilis and congenital syphilis case counts&#10;•  Congenital syphilis case counts started at 47 in 2010, decreased to 33 in 2012, and has continually increased since then to 446 in 2019&#10;•  Female syphilis case counts ranged from 861 in 2010 to 6948 in 2019"/>
          <p:cNvGraphicFramePr>
            <a:graphicFrameLocks noGrp="1" noChangeAspect="1"/>
          </p:cNvGraphicFramePr>
          <p:nvPr>
            <p:ph idx="1"/>
            <p:extLst>
              <p:ext uri="{D42A27DB-BD31-4B8C-83A1-F6EECF244321}">
                <p14:modId xmlns:p14="http://schemas.microsoft.com/office/powerpoint/2010/main" val="3492806366"/>
              </p:ext>
            </p:extLst>
          </p:nvPr>
        </p:nvGraphicFramePr>
        <p:xfrm>
          <a:off x="414338" y="1546225"/>
          <a:ext cx="11387137" cy="4630738"/>
        </p:xfrm>
        <a:graphic>
          <a:graphicData uri="http://schemas.openxmlformats.org/drawingml/2006/chart">
            <c:chart xmlns:c="http://schemas.openxmlformats.org/drawingml/2006/chart" xmlns:r="http://schemas.openxmlformats.org/officeDocument/2006/relationships" r:id="rId3"/>
          </a:graphicData>
        </a:graphic>
      </p:graphicFrame>
      <p:sp>
        <p:nvSpPr>
          <p:cNvPr id="6" name="Notes">
            <a:extLst>
              <a:ext uri="{FF2B5EF4-FFF2-40B4-BE49-F238E27FC236}">
                <a16:creationId xmlns:a16="http://schemas.microsoft.com/office/drawing/2014/main" id="{522ED532-3215-4169-AC82-2D9DF7849B58}"/>
              </a:ext>
            </a:extLst>
          </p:cNvPr>
          <p:cNvSpPr txBox="1">
            <a:spLocks noChangeArrowheads="1"/>
          </p:cNvSpPr>
          <p:nvPr/>
        </p:nvSpPr>
        <p:spPr bwMode="auto">
          <a:xfrm>
            <a:off x="2232889" y="6254385"/>
            <a:ext cx="7534409" cy="3091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2824" tIns="46412" rIns="92824" bIns="46412">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a:spcBef>
                <a:spcPct val="30000"/>
              </a:spcBef>
            </a:pPr>
            <a:r>
              <a:rPr lang="en-US" sz="1400" dirty="0">
                <a:latin typeface="+mn-lt"/>
              </a:rPr>
              <a:t>* Includes primary, secondary, early non-primary non-secondary, and unknown duration or late syphilis.</a:t>
            </a:r>
          </a:p>
        </p:txBody>
      </p:sp>
      <p:sp>
        <p:nvSpPr>
          <p:cNvPr id="8" name="Footer">
            <a:extLst>
              <a:ext uri="{FF2B5EF4-FFF2-40B4-BE49-F238E27FC236}">
                <a16:creationId xmlns:a16="http://schemas.microsoft.com/office/drawing/2014/main" id="{CCC8EF87-F178-4F88-A10B-4A5E7EFB3818}"/>
              </a:ext>
              <a:ext uri="{C183D7F6-B498-43B3-948B-1728B52AA6E4}">
                <adec:decorative xmlns:adec="http://schemas.microsoft.com/office/drawing/2017/decorative" val="1"/>
              </a:ext>
            </a:extLst>
          </p:cNvPr>
          <p:cNvSpPr txBox="1">
            <a:spLocks noGrp="1" noChangeArrowheads="1"/>
          </p:cNvSpPr>
          <p:nvPr/>
        </p:nvSpPr>
        <p:spPr bwMode="auto">
          <a:xfrm>
            <a:off x="2424702" y="6483096"/>
            <a:ext cx="1371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l">
              <a:defRPr/>
            </a:pPr>
            <a:r>
              <a:rPr lang="en-US" sz="1200" dirty="0">
                <a:solidFill>
                  <a:srgbClr val="0167BB"/>
                </a:solidFill>
                <a:latin typeface="+mn-lt"/>
                <a:cs typeface="Calibri" panose="020F0502020204030204" pitchFamily="34" charset="0"/>
              </a:rPr>
              <a:t>(Revised 11/2020)</a:t>
            </a:r>
          </a:p>
        </p:txBody>
      </p:sp>
    </p:spTree>
    <p:extLst>
      <p:ext uri="{BB962C8B-B14F-4D97-AF65-F5344CB8AC3E}">
        <p14:creationId xmlns:p14="http://schemas.microsoft.com/office/powerpoint/2010/main" val="25951030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4" name="TItle"/>
          <p:cNvSpPr>
            <a:spLocks noGrp="1" noChangeArrowheads="1"/>
          </p:cNvSpPr>
          <p:nvPr>
            <p:ph type="title"/>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oAutofit/>
          </a:bodyPr>
          <a:lstStyle/>
          <a:p>
            <a:pPr eaLnBrk="1" hangingPunct="1"/>
            <a:r>
              <a:rPr lang="en-US" sz="3200" b="0" dirty="0"/>
              <a:t>Congenital Syphilis, Incidence Rates by Race/Ethnicity of Mother California, 2010–2019</a:t>
            </a:r>
          </a:p>
        </p:txBody>
      </p:sp>
      <p:graphicFrame>
        <p:nvGraphicFramePr>
          <p:cNvPr id="2" name="Graph" descr="2010-2019 trendline graph of congenital syphilis incidence rates by race/ethnicity of mother&#10;•  A/PI rates ranged from 4.8 in 2010 to 18.9 in 2019&#10;•  Black rates ranged from 36.1 in 2010 to 289.4 in 2019&#10;•  Hispanic rates ranged from 9.3 in 2010 to 107.6 in 2019&#10;•  White rates ranged from 7.1 in 2010 to 107.3 in 2019"/>
          <p:cNvGraphicFramePr>
            <a:graphicFrameLocks noGrp="1" noChangeAspect="1"/>
          </p:cNvGraphicFramePr>
          <p:nvPr>
            <p:ph idx="1"/>
            <p:extLst>
              <p:ext uri="{D42A27DB-BD31-4B8C-83A1-F6EECF244321}">
                <p14:modId xmlns:p14="http://schemas.microsoft.com/office/powerpoint/2010/main" val="2652680286"/>
              </p:ext>
            </p:extLst>
          </p:nvPr>
        </p:nvGraphicFramePr>
        <p:xfrm>
          <a:off x="414338" y="1463040"/>
          <a:ext cx="11387137" cy="4425982"/>
        </p:xfrm>
        <a:graphic>
          <a:graphicData uri="http://schemas.openxmlformats.org/drawingml/2006/chart">
            <c:chart xmlns:c="http://schemas.openxmlformats.org/drawingml/2006/chart" xmlns:r="http://schemas.openxmlformats.org/officeDocument/2006/relationships" r:id="rId3"/>
          </a:graphicData>
        </a:graphic>
      </p:graphicFrame>
      <p:sp>
        <p:nvSpPr>
          <p:cNvPr id="25603" name="Notes"/>
          <p:cNvSpPr txBox="1">
            <a:spLocks noChangeArrowheads="1"/>
          </p:cNvSpPr>
          <p:nvPr/>
        </p:nvSpPr>
        <p:spPr bwMode="auto">
          <a:xfrm>
            <a:off x="2171700" y="5924344"/>
            <a:ext cx="8001000" cy="5360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tabLst>
                <a:tab pos="635000" algn="r"/>
                <a:tab pos="793750" algn="l"/>
              </a:tabLst>
              <a:defRPr>
                <a:solidFill>
                  <a:schemeClr val="tx1"/>
                </a:solidFill>
                <a:latin typeface="Tahoma" pitchFamily="34" charset="0"/>
              </a:defRPr>
            </a:lvl1pPr>
            <a:lvl2pPr marL="742950" indent="-285750">
              <a:tabLst>
                <a:tab pos="635000" algn="r"/>
                <a:tab pos="793750" algn="l"/>
              </a:tabLst>
              <a:defRPr>
                <a:solidFill>
                  <a:schemeClr val="tx1"/>
                </a:solidFill>
                <a:latin typeface="Tahoma" pitchFamily="34" charset="0"/>
              </a:defRPr>
            </a:lvl2pPr>
            <a:lvl3pPr marL="1143000" indent="-228600">
              <a:tabLst>
                <a:tab pos="635000" algn="r"/>
                <a:tab pos="793750" algn="l"/>
              </a:tabLst>
              <a:defRPr>
                <a:solidFill>
                  <a:schemeClr val="tx1"/>
                </a:solidFill>
                <a:latin typeface="Tahoma" pitchFamily="34" charset="0"/>
              </a:defRPr>
            </a:lvl3pPr>
            <a:lvl4pPr marL="1600200" indent="-228600">
              <a:tabLst>
                <a:tab pos="635000" algn="r"/>
                <a:tab pos="793750" algn="l"/>
              </a:tabLst>
              <a:defRPr>
                <a:solidFill>
                  <a:schemeClr val="tx1"/>
                </a:solidFill>
                <a:latin typeface="Tahoma" pitchFamily="34" charset="0"/>
              </a:defRPr>
            </a:lvl4pPr>
            <a:lvl5pPr marL="2057400" indent="-228600">
              <a:tabLst>
                <a:tab pos="635000" algn="r"/>
                <a:tab pos="793750" algn="l"/>
              </a:tabLst>
              <a:defRPr>
                <a:solidFill>
                  <a:schemeClr val="tx1"/>
                </a:solidFill>
                <a:latin typeface="Tahoma" pitchFamily="34" charset="0"/>
              </a:defRPr>
            </a:lvl5pPr>
            <a:lvl6pPr marL="2514600" indent="-228600" eaLnBrk="0" fontAlgn="base" hangingPunct="0">
              <a:spcBef>
                <a:spcPct val="0"/>
              </a:spcBef>
              <a:spcAft>
                <a:spcPct val="0"/>
              </a:spcAft>
              <a:tabLst>
                <a:tab pos="635000" algn="r"/>
                <a:tab pos="793750" algn="l"/>
              </a:tabLst>
              <a:defRPr>
                <a:solidFill>
                  <a:schemeClr val="tx1"/>
                </a:solidFill>
                <a:latin typeface="Tahoma" pitchFamily="34" charset="0"/>
              </a:defRPr>
            </a:lvl6pPr>
            <a:lvl7pPr marL="2971800" indent="-228600" eaLnBrk="0" fontAlgn="base" hangingPunct="0">
              <a:spcBef>
                <a:spcPct val="0"/>
              </a:spcBef>
              <a:spcAft>
                <a:spcPct val="0"/>
              </a:spcAft>
              <a:tabLst>
                <a:tab pos="635000" algn="r"/>
                <a:tab pos="793750" algn="l"/>
              </a:tabLst>
              <a:defRPr>
                <a:solidFill>
                  <a:schemeClr val="tx1"/>
                </a:solidFill>
                <a:latin typeface="Tahoma" pitchFamily="34" charset="0"/>
              </a:defRPr>
            </a:lvl7pPr>
            <a:lvl8pPr marL="3429000" indent="-228600" eaLnBrk="0" fontAlgn="base" hangingPunct="0">
              <a:spcBef>
                <a:spcPct val="0"/>
              </a:spcBef>
              <a:spcAft>
                <a:spcPct val="0"/>
              </a:spcAft>
              <a:tabLst>
                <a:tab pos="635000" algn="r"/>
                <a:tab pos="793750" algn="l"/>
              </a:tabLst>
              <a:defRPr>
                <a:solidFill>
                  <a:schemeClr val="tx1"/>
                </a:solidFill>
                <a:latin typeface="Tahoma" pitchFamily="34" charset="0"/>
              </a:defRPr>
            </a:lvl8pPr>
            <a:lvl9pPr marL="3886200" indent="-228600" eaLnBrk="0" fontAlgn="base" hangingPunct="0">
              <a:spcBef>
                <a:spcPct val="0"/>
              </a:spcBef>
              <a:spcAft>
                <a:spcPct val="0"/>
              </a:spcAft>
              <a:tabLst>
                <a:tab pos="635000" algn="r"/>
                <a:tab pos="793750" algn="l"/>
              </a:tabLst>
              <a:defRPr>
                <a:solidFill>
                  <a:schemeClr val="tx1"/>
                </a:solidFill>
                <a:latin typeface="Tahoma" pitchFamily="34" charset="0"/>
              </a:defRPr>
            </a:lvl9pPr>
          </a:lstStyle>
          <a:p>
            <a:pPr>
              <a:spcAft>
                <a:spcPts val="100"/>
              </a:spcAft>
              <a:tabLst>
                <a:tab pos="396875" algn="l"/>
                <a:tab pos="739775" algn="l"/>
              </a:tabLst>
            </a:pPr>
            <a:r>
              <a:rPr lang="en-US" sz="1400" dirty="0">
                <a:latin typeface="+mn-lt"/>
              </a:rPr>
              <a:t>Note:	A/PI = Asian/Pacific Islander</a:t>
            </a:r>
          </a:p>
          <a:p>
            <a:pPr>
              <a:spcAft>
                <a:spcPts val="100"/>
              </a:spcAft>
              <a:tabLst>
                <a:tab pos="396875" algn="l"/>
                <a:tab pos="739775" algn="l"/>
              </a:tabLst>
            </a:pPr>
            <a:r>
              <a:rPr lang="en-US" sz="1400" dirty="0">
                <a:latin typeface="+mn-lt"/>
              </a:rPr>
              <a:t>	Data excluded for American Indian/Alaska Native due to small numbers of cases causing unstable rates.</a:t>
            </a:r>
          </a:p>
        </p:txBody>
      </p:sp>
      <p:sp>
        <p:nvSpPr>
          <p:cNvPr id="5" name="Footer">
            <a:extLst>
              <a:ext uri="{FF2B5EF4-FFF2-40B4-BE49-F238E27FC236}">
                <a16:creationId xmlns:a16="http://schemas.microsoft.com/office/drawing/2014/main" id="{83DDBDC0-A9F7-4AC7-8792-963B65124658}"/>
              </a:ext>
              <a:ext uri="{C183D7F6-B498-43B3-948B-1728B52AA6E4}">
                <adec:decorative xmlns:adec="http://schemas.microsoft.com/office/drawing/2017/decorative" val="1"/>
              </a:ext>
            </a:extLst>
          </p:cNvPr>
          <p:cNvSpPr txBox="1">
            <a:spLocks noGrp="1" noChangeArrowheads="1"/>
          </p:cNvSpPr>
          <p:nvPr/>
        </p:nvSpPr>
        <p:spPr bwMode="auto">
          <a:xfrm>
            <a:off x="2424702" y="6483096"/>
            <a:ext cx="1371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l">
              <a:defRPr/>
            </a:pPr>
            <a:r>
              <a:rPr lang="en-US" sz="1200" dirty="0">
                <a:solidFill>
                  <a:srgbClr val="0167BB"/>
                </a:solidFill>
                <a:latin typeface="+mn-lt"/>
                <a:cs typeface="Calibri" panose="020F0502020204030204" pitchFamily="34" charset="0"/>
              </a:rPr>
              <a:t>(Revised 11/2020)</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p:cNvSpPr>
            <a:spLocks noGrp="1" noChangeArrowheads="1"/>
          </p:cNvSpPr>
          <p:nvPr>
            <p:ph type="title"/>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oAutofit/>
          </a:bodyPr>
          <a:lstStyle/>
          <a:p>
            <a:r>
              <a:rPr lang="en-US" sz="3200" b="0" dirty="0"/>
              <a:t>Congenital Syphilis, Case Counts and Incidence Rates by Race/Ethnicity of Mother, California, 2019</a:t>
            </a:r>
            <a:endParaRPr lang="en-US" sz="3200" b="0" dirty="0">
              <a:latin typeface="+mj-lt"/>
            </a:endParaRPr>
          </a:p>
        </p:txBody>
      </p:sp>
      <p:graphicFrame>
        <p:nvGraphicFramePr>
          <p:cNvPr id="11" name="Graph Cases" descr="Graph of 2019 congenital syphilis case counts by mother’s race/ethnicity for 4 categories:&#10;•  Asian/Pacific Islander = 13&#10;•  Black = 64&#10;•  Hispanic = 219&#10;•  White = 129">
            <a:extLst>
              <a:ext uri="{FF2B5EF4-FFF2-40B4-BE49-F238E27FC236}">
                <a16:creationId xmlns:a16="http://schemas.microsoft.com/office/drawing/2014/main" id="{0160B1C8-0CC5-4293-AAAD-4A9EE5269F39}"/>
              </a:ext>
            </a:extLst>
          </p:cNvPr>
          <p:cNvGraphicFramePr>
            <a:graphicFrameLocks noGrp="1"/>
          </p:cNvGraphicFramePr>
          <p:nvPr>
            <p:ph sz="half" idx="1"/>
            <p:extLst>
              <p:ext uri="{D42A27DB-BD31-4B8C-83A1-F6EECF244321}">
                <p14:modId xmlns:p14="http://schemas.microsoft.com/office/powerpoint/2010/main" val="2201374899"/>
              </p:ext>
            </p:extLst>
          </p:nvPr>
        </p:nvGraphicFramePr>
        <p:xfrm>
          <a:off x="256673" y="1624263"/>
          <a:ext cx="5763127" cy="45527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Graph Rates" descr="Graph of 2019 congenital syphilis rates (per 100,000 live births) by mother’s race/ethnicity for 4 categories:&#10;•  Asian/Pacific Islander = 18.9&#10;•  Black = 289.4&#10;•  Hispanic = 107.6&#10;•  White = 107.3">
            <a:extLst>
              <a:ext uri="{FF2B5EF4-FFF2-40B4-BE49-F238E27FC236}">
                <a16:creationId xmlns:a16="http://schemas.microsoft.com/office/drawing/2014/main" id="{25B568BE-5EBE-4E15-9A5C-71BDA5064256}"/>
              </a:ext>
            </a:extLst>
          </p:cNvPr>
          <p:cNvGraphicFramePr>
            <a:graphicFrameLocks noGrp="1"/>
          </p:cNvGraphicFramePr>
          <p:nvPr>
            <p:ph sz="half" idx="2"/>
            <p:extLst>
              <p:ext uri="{D42A27DB-BD31-4B8C-83A1-F6EECF244321}">
                <p14:modId xmlns:p14="http://schemas.microsoft.com/office/powerpoint/2010/main" val="4284986205"/>
              </p:ext>
            </p:extLst>
          </p:nvPr>
        </p:nvGraphicFramePr>
        <p:xfrm>
          <a:off x="6172199" y="1624263"/>
          <a:ext cx="5763127" cy="4552700"/>
        </p:xfrm>
        <a:graphic>
          <a:graphicData uri="http://schemas.openxmlformats.org/drawingml/2006/chart">
            <c:chart xmlns:c="http://schemas.openxmlformats.org/drawingml/2006/chart" xmlns:r="http://schemas.openxmlformats.org/officeDocument/2006/relationships" r:id="rId4"/>
          </a:graphicData>
        </a:graphic>
      </p:graphicFrame>
      <p:sp>
        <p:nvSpPr>
          <p:cNvPr id="16" name="Notes">
            <a:extLst>
              <a:ext uri="{FF2B5EF4-FFF2-40B4-BE49-F238E27FC236}">
                <a16:creationId xmlns:a16="http://schemas.microsoft.com/office/drawing/2014/main" id="{DE01D338-AAB0-4BAF-B7F5-F01EA92B611C}"/>
              </a:ext>
            </a:extLst>
          </p:cNvPr>
          <p:cNvSpPr txBox="1">
            <a:spLocks noChangeArrowheads="1"/>
          </p:cNvSpPr>
          <p:nvPr/>
        </p:nvSpPr>
        <p:spPr bwMode="auto">
          <a:xfrm>
            <a:off x="2514599" y="6126480"/>
            <a:ext cx="7543801"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tabLst>
                <a:tab pos="635000" algn="r"/>
                <a:tab pos="793750" algn="l"/>
              </a:tabLst>
              <a:defRPr>
                <a:solidFill>
                  <a:schemeClr val="tx1"/>
                </a:solidFill>
                <a:latin typeface="Tahoma" pitchFamily="34" charset="0"/>
              </a:defRPr>
            </a:lvl1pPr>
            <a:lvl2pPr marL="742950" indent="-285750">
              <a:tabLst>
                <a:tab pos="635000" algn="r"/>
                <a:tab pos="793750" algn="l"/>
              </a:tabLst>
              <a:defRPr>
                <a:solidFill>
                  <a:schemeClr val="tx1"/>
                </a:solidFill>
                <a:latin typeface="Tahoma" pitchFamily="34" charset="0"/>
              </a:defRPr>
            </a:lvl2pPr>
            <a:lvl3pPr marL="1143000" indent="-228600">
              <a:tabLst>
                <a:tab pos="635000" algn="r"/>
                <a:tab pos="793750" algn="l"/>
              </a:tabLst>
              <a:defRPr>
                <a:solidFill>
                  <a:schemeClr val="tx1"/>
                </a:solidFill>
                <a:latin typeface="Tahoma" pitchFamily="34" charset="0"/>
              </a:defRPr>
            </a:lvl3pPr>
            <a:lvl4pPr marL="1600200" indent="-228600">
              <a:tabLst>
                <a:tab pos="635000" algn="r"/>
                <a:tab pos="793750" algn="l"/>
              </a:tabLst>
              <a:defRPr>
                <a:solidFill>
                  <a:schemeClr val="tx1"/>
                </a:solidFill>
                <a:latin typeface="Tahoma" pitchFamily="34" charset="0"/>
              </a:defRPr>
            </a:lvl4pPr>
            <a:lvl5pPr marL="2057400" indent="-228600">
              <a:tabLst>
                <a:tab pos="635000" algn="r"/>
                <a:tab pos="793750" algn="l"/>
              </a:tabLst>
              <a:defRPr>
                <a:solidFill>
                  <a:schemeClr val="tx1"/>
                </a:solidFill>
                <a:latin typeface="Tahoma" pitchFamily="34" charset="0"/>
              </a:defRPr>
            </a:lvl5pPr>
            <a:lvl6pPr marL="2514600" indent="-228600" eaLnBrk="0" fontAlgn="base" hangingPunct="0">
              <a:spcBef>
                <a:spcPct val="0"/>
              </a:spcBef>
              <a:spcAft>
                <a:spcPct val="0"/>
              </a:spcAft>
              <a:tabLst>
                <a:tab pos="635000" algn="r"/>
                <a:tab pos="793750" algn="l"/>
              </a:tabLst>
              <a:defRPr>
                <a:solidFill>
                  <a:schemeClr val="tx1"/>
                </a:solidFill>
                <a:latin typeface="Tahoma" pitchFamily="34" charset="0"/>
              </a:defRPr>
            </a:lvl6pPr>
            <a:lvl7pPr marL="2971800" indent="-228600" eaLnBrk="0" fontAlgn="base" hangingPunct="0">
              <a:spcBef>
                <a:spcPct val="0"/>
              </a:spcBef>
              <a:spcAft>
                <a:spcPct val="0"/>
              </a:spcAft>
              <a:tabLst>
                <a:tab pos="635000" algn="r"/>
                <a:tab pos="793750" algn="l"/>
              </a:tabLst>
              <a:defRPr>
                <a:solidFill>
                  <a:schemeClr val="tx1"/>
                </a:solidFill>
                <a:latin typeface="Tahoma" pitchFamily="34" charset="0"/>
              </a:defRPr>
            </a:lvl7pPr>
            <a:lvl8pPr marL="3429000" indent="-228600" eaLnBrk="0" fontAlgn="base" hangingPunct="0">
              <a:spcBef>
                <a:spcPct val="0"/>
              </a:spcBef>
              <a:spcAft>
                <a:spcPct val="0"/>
              </a:spcAft>
              <a:tabLst>
                <a:tab pos="635000" algn="r"/>
                <a:tab pos="793750" algn="l"/>
              </a:tabLst>
              <a:defRPr>
                <a:solidFill>
                  <a:schemeClr val="tx1"/>
                </a:solidFill>
                <a:latin typeface="Tahoma" pitchFamily="34" charset="0"/>
              </a:defRPr>
            </a:lvl8pPr>
            <a:lvl9pPr marL="3886200" indent="-228600" eaLnBrk="0" fontAlgn="base" hangingPunct="0">
              <a:spcBef>
                <a:spcPct val="0"/>
              </a:spcBef>
              <a:spcAft>
                <a:spcPct val="0"/>
              </a:spcAft>
              <a:tabLst>
                <a:tab pos="635000" algn="r"/>
                <a:tab pos="793750" algn="l"/>
              </a:tabLst>
              <a:defRPr>
                <a:solidFill>
                  <a:schemeClr val="tx1"/>
                </a:solidFill>
                <a:latin typeface="Tahoma" pitchFamily="34" charset="0"/>
              </a:defRPr>
            </a:lvl9pPr>
          </a:lstStyle>
          <a:p>
            <a:pPr marL="396875" indent="-396875">
              <a:spcAft>
                <a:spcPts val="100"/>
              </a:spcAft>
              <a:tabLst>
                <a:tab pos="396875" algn="l"/>
                <a:tab pos="739775" algn="l"/>
              </a:tabLst>
            </a:pPr>
            <a:r>
              <a:rPr lang="en-US" sz="1400" dirty="0">
                <a:latin typeface="+mn-lt"/>
              </a:rPr>
              <a:t>Note:	Data excluded for American Indian/Alaska Native and unknown race/ethnicity due to small numbers of cases causing unstable rates.</a:t>
            </a:r>
          </a:p>
        </p:txBody>
      </p:sp>
      <p:sp>
        <p:nvSpPr>
          <p:cNvPr id="10" name="Footer">
            <a:extLst>
              <a:ext uri="{FF2B5EF4-FFF2-40B4-BE49-F238E27FC236}">
                <a16:creationId xmlns:a16="http://schemas.microsoft.com/office/drawing/2014/main" id="{C6DC0538-80EA-48CE-826D-1F10E7E508BE}"/>
              </a:ext>
              <a:ext uri="{C183D7F6-B498-43B3-948B-1728B52AA6E4}">
                <adec:decorative xmlns:adec="http://schemas.microsoft.com/office/drawing/2017/decorative" val="1"/>
              </a:ext>
            </a:extLst>
          </p:cNvPr>
          <p:cNvSpPr txBox="1">
            <a:spLocks noGrp="1" noChangeArrowheads="1"/>
          </p:cNvSpPr>
          <p:nvPr/>
        </p:nvSpPr>
        <p:spPr bwMode="auto">
          <a:xfrm>
            <a:off x="2424702" y="6483096"/>
            <a:ext cx="1371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l">
              <a:defRPr/>
            </a:pPr>
            <a:r>
              <a:rPr lang="en-US" sz="1200" dirty="0">
                <a:solidFill>
                  <a:srgbClr val="0167BB"/>
                </a:solidFill>
                <a:latin typeface="+mn-lt"/>
                <a:cs typeface="Calibri" panose="020F0502020204030204" pitchFamily="34" charset="0"/>
              </a:rPr>
              <a:t>(Revised 11/2020)</a:t>
            </a:r>
          </a:p>
        </p:txBody>
      </p:sp>
    </p:spTree>
    <p:extLst>
      <p:ext uri="{BB962C8B-B14F-4D97-AF65-F5344CB8AC3E}">
        <p14:creationId xmlns:p14="http://schemas.microsoft.com/office/powerpoint/2010/main" val="22108291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9" name="Title"/>
          <p:cNvSpPr>
            <a:spLocks noGrp="1" noChangeArrowheads="1"/>
          </p:cNvSpPr>
          <p:nvPr>
            <p:ph type="title"/>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ormAutofit/>
          </a:bodyPr>
          <a:lstStyle/>
          <a:p>
            <a:pPr eaLnBrk="1" hangingPunct="1"/>
            <a:r>
              <a:rPr lang="en-US" sz="3200" b="0" dirty="0"/>
              <a:t>Congenital Syphilis, California Incidence Rates, 1940</a:t>
            </a:r>
            <a:r>
              <a:rPr lang="en-US" sz="3200" b="0" dirty="0">
                <a:cs typeface="Arial" charset="0"/>
              </a:rPr>
              <a:t>–</a:t>
            </a:r>
            <a:r>
              <a:rPr lang="en-US" sz="3200" b="0" dirty="0"/>
              <a:t>2019</a:t>
            </a:r>
          </a:p>
        </p:txBody>
      </p:sp>
      <p:graphicFrame>
        <p:nvGraphicFramePr>
          <p:cNvPr id="2" name="Graph" descr="1940-2019 trendline graph of congenital syphilis incidence rates (per 100,000 live births)&#10;•  Rates have had increases and decreases over time, starting at 853.9 in 1940, hitting an all time low of 4.4 in 1983, began rising again to a high of 113.6 in 1990, a low again of 6.6 in 2012, and have been continually rising since then ; the 2019 rate was 99.9"/>
          <p:cNvGraphicFramePr>
            <a:graphicFrameLocks noGrp="1" noChangeAspect="1"/>
          </p:cNvGraphicFramePr>
          <p:nvPr>
            <p:ph idx="1"/>
            <p:extLst>
              <p:ext uri="{D42A27DB-BD31-4B8C-83A1-F6EECF244321}">
                <p14:modId xmlns:p14="http://schemas.microsoft.com/office/powerpoint/2010/main" val="3588535769"/>
              </p:ext>
            </p:extLst>
          </p:nvPr>
        </p:nvGraphicFramePr>
        <p:xfrm>
          <a:off x="414338" y="1546225"/>
          <a:ext cx="11387137" cy="4630738"/>
        </p:xfrm>
        <a:graphic>
          <a:graphicData uri="http://schemas.openxmlformats.org/drawingml/2006/chart">
            <c:chart xmlns:c="http://schemas.openxmlformats.org/drawingml/2006/chart" xmlns:r="http://schemas.openxmlformats.org/officeDocument/2006/relationships" r:id="rId3"/>
          </a:graphicData>
        </a:graphic>
      </p:graphicFrame>
      <p:sp>
        <p:nvSpPr>
          <p:cNvPr id="6" name="Footer">
            <a:extLst>
              <a:ext uri="{FF2B5EF4-FFF2-40B4-BE49-F238E27FC236}">
                <a16:creationId xmlns:a16="http://schemas.microsoft.com/office/drawing/2014/main" id="{D509C1FA-D3C9-49E3-8D5C-DFCD86E8EC79}"/>
              </a:ext>
              <a:ext uri="{C183D7F6-B498-43B3-948B-1728B52AA6E4}">
                <adec:decorative xmlns:adec="http://schemas.microsoft.com/office/drawing/2017/decorative" val="1"/>
              </a:ext>
            </a:extLst>
          </p:cNvPr>
          <p:cNvSpPr txBox="1">
            <a:spLocks noGrp="1" noChangeArrowheads="1"/>
          </p:cNvSpPr>
          <p:nvPr/>
        </p:nvSpPr>
        <p:spPr bwMode="auto">
          <a:xfrm>
            <a:off x="2424702" y="6483096"/>
            <a:ext cx="1371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l">
              <a:defRPr/>
            </a:pPr>
            <a:r>
              <a:rPr lang="en-US" sz="1200" dirty="0">
                <a:solidFill>
                  <a:srgbClr val="0167BB"/>
                </a:solidFill>
                <a:latin typeface="+mn-lt"/>
                <a:cs typeface="Calibri" panose="020F0502020204030204" pitchFamily="34" charset="0"/>
              </a:rPr>
              <a:t>(Revised 11/2020)</a:t>
            </a:r>
          </a:p>
        </p:txBody>
      </p:sp>
    </p:spTree>
    <p:extLst>
      <p:ext uri="{BB962C8B-B14F-4D97-AF65-F5344CB8AC3E}">
        <p14:creationId xmlns:p14="http://schemas.microsoft.com/office/powerpoint/2010/main" val="31818045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9" name="Title"/>
          <p:cNvSpPr>
            <a:spLocks noGrp="1" noChangeArrowheads="1"/>
          </p:cNvSpPr>
          <p:nvPr>
            <p:ph type="title"/>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ormAutofit/>
          </a:bodyPr>
          <a:lstStyle/>
          <a:p>
            <a:pPr eaLnBrk="1" hangingPunct="1"/>
            <a:r>
              <a:rPr lang="en-US" sz="3200" b="0" dirty="0"/>
              <a:t>Congenital Syphilis, California versus United States Incidence Rates, </a:t>
            </a:r>
            <a:br>
              <a:rPr lang="en-US" sz="3200" b="0" dirty="0"/>
            </a:br>
            <a:r>
              <a:rPr lang="en-US" sz="3200" b="0" dirty="0"/>
              <a:t>1963</a:t>
            </a:r>
            <a:r>
              <a:rPr lang="en-US" sz="3200" b="0" dirty="0">
                <a:cs typeface="Arial" charset="0"/>
              </a:rPr>
              <a:t>–</a:t>
            </a:r>
            <a:r>
              <a:rPr lang="en-US" sz="3200" b="0" dirty="0"/>
              <a:t>2019</a:t>
            </a:r>
          </a:p>
        </p:txBody>
      </p:sp>
      <p:graphicFrame>
        <p:nvGraphicFramePr>
          <p:cNvPr id="2" name="Graph" descr="1963-2019 trendline graph of congenital syphilis California versus United States incidence rates (per 100,000 live births)&#10;•  California rates have had increases and decreases over time, starting at 853.9 in 1963, hitting an all time low of 4.4 in 1983, began rising again to a high of 113.6 in 1990, a low again of 6.6 in 2012, and have been continually rising since then; the 2019 rate was 99.9&#10;•  United States rates have similarly had increases and decreases over time, starting at 98.4 in 1963, hitting an all time low of 6.6 in 1983, began rising again to a high of 107.6 in 1991, a low again of 8.2 in 2005, and have been continually rising since then; the 2019 rate was 48.5"/>
          <p:cNvGraphicFramePr>
            <a:graphicFrameLocks noGrp="1" noChangeAspect="1"/>
          </p:cNvGraphicFramePr>
          <p:nvPr>
            <p:ph idx="1"/>
            <p:extLst>
              <p:ext uri="{D42A27DB-BD31-4B8C-83A1-F6EECF244321}">
                <p14:modId xmlns:p14="http://schemas.microsoft.com/office/powerpoint/2010/main" val="2462854272"/>
              </p:ext>
            </p:extLst>
          </p:nvPr>
        </p:nvGraphicFramePr>
        <p:xfrm>
          <a:off x="414338" y="1546225"/>
          <a:ext cx="11387137" cy="4630738"/>
        </p:xfrm>
        <a:graphic>
          <a:graphicData uri="http://schemas.openxmlformats.org/drawingml/2006/chart">
            <c:chart xmlns:c="http://schemas.openxmlformats.org/drawingml/2006/chart" xmlns:r="http://schemas.openxmlformats.org/officeDocument/2006/relationships" r:id="rId3"/>
          </a:graphicData>
        </a:graphic>
      </p:graphicFrame>
      <p:sp>
        <p:nvSpPr>
          <p:cNvPr id="13315" name="CA Label">
            <a:extLst>
              <a:ext uri="{C183D7F6-B498-43B3-948B-1728B52AA6E4}">
                <adec:decorative xmlns:adec="http://schemas.microsoft.com/office/drawing/2017/decorative" val="1"/>
              </a:ext>
            </a:extLst>
          </p:cNvPr>
          <p:cNvSpPr txBox="1">
            <a:spLocks noChangeArrowheads="1"/>
          </p:cNvSpPr>
          <p:nvPr/>
        </p:nvSpPr>
        <p:spPr bwMode="auto">
          <a:xfrm>
            <a:off x="2970090" y="3059668"/>
            <a:ext cx="107747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eaLnBrk="1" hangingPunct="1"/>
            <a:r>
              <a:rPr lang="en-US" dirty="0">
                <a:solidFill>
                  <a:srgbClr val="9E4770"/>
                </a:solidFill>
                <a:latin typeface="Calibri" panose="020F0502020204030204" pitchFamily="34" charset="0"/>
              </a:rPr>
              <a:t>California</a:t>
            </a:r>
          </a:p>
        </p:txBody>
      </p:sp>
      <p:sp>
        <p:nvSpPr>
          <p:cNvPr id="8" name="US Label">
            <a:extLst>
              <a:ext uri="{FF2B5EF4-FFF2-40B4-BE49-F238E27FC236}">
                <a16:creationId xmlns:a16="http://schemas.microsoft.com/office/drawing/2014/main" id="{57364E2D-9140-4EC1-8175-A650BD70F05D}"/>
              </a:ext>
              <a:ext uri="{C183D7F6-B498-43B3-948B-1728B52AA6E4}">
                <adec:decorative xmlns:adec="http://schemas.microsoft.com/office/drawing/2017/decorative" val="1"/>
              </a:ext>
            </a:extLst>
          </p:cNvPr>
          <p:cNvSpPr txBox="1">
            <a:spLocks noChangeArrowheads="1"/>
          </p:cNvSpPr>
          <p:nvPr/>
        </p:nvSpPr>
        <p:spPr bwMode="auto">
          <a:xfrm>
            <a:off x="1606145" y="3400110"/>
            <a:ext cx="818557"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eaLnBrk="1" hangingPunct="1"/>
            <a:r>
              <a:rPr lang="en-US" dirty="0">
                <a:solidFill>
                  <a:schemeClr val="bg1">
                    <a:lumMod val="50000"/>
                  </a:schemeClr>
                </a:solidFill>
                <a:latin typeface="Calibri" panose="020F0502020204030204" pitchFamily="34" charset="0"/>
              </a:rPr>
              <a:t>United</a:t>
            </a:r>
          </a:p>
          <a:p>
            <a:pPr algn="ctr" eaLnBrk="1" hangingPunct="1"/>
            <a:r>
              <a:rPr lang="en-US" dirty="0">
                <a:solidFill>
                  <a:schemeClr val="bg1">
                    <a:lumMod val="50000"/>
                  </a:schemeClr>
                </a:solidFill>
                <a:latin typeface="Calibri" panose="020F0502020204030204" pitchFamily="34" charset="0"/>
              </a:rPr>
              <a:t>States</a:t>
            </a:r>
          </a:p>
        </p:txBody>
      </p:sp>
      <p:sp>
        <p:nvSpPr>
          <p:cNvPr id="9" name="Objective Label">
            <a:extLst>
              <a:ext uri="{FF2B5EF4-FFF2-40B4-BE49-F238E27FC236}">
                <a16:creationId xmlns:a16="http://schemas.microsoft.com/office/drawing/2014/main" id="{9A5CEC9C-FDB3-4367-83CF-CD06B5EA78B1}"/>
              </a:ext>
              <a:ext uri="{C183D7F6-B498-43B3-948B-1728B52AA6E4}">
                <adec:decorative xmlns:adec="http://schemas.microsoft.com/office/drawing/2017/decorative" val="1"/>
              </a:ext>
            </a:extLst>
          </p:cNvPr>
          <p:cNvSpPr txBox="1">
            <a:spLocks noChangeArrowheads="1"/>
          </p:cNvSpPr>
          <p:nvPr/>
        </p:nvSpPr>
        <p:spPr bwMode="auto">
          <a:xfrm>
            <a:off x="1819694" y="4896410"/>
            <a:ext cx="1485382"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eaLnBrk="1" hangingPunct="1"/>
            <a:r>
              <a:rPr lang="en-US" sz="1400" dirty="0">
                <a:solidFill>
                  <a:srgbClr val="008080"/>
                </a:solidFill>
                <a:latin typeface="Calibri" panose="020F0502020204030204" pitchFamily="34" charset="0"/>
              </a:rPr>
              <a:t>2020 Objective</a:t>
            </a:r>
          </a:p>
          <a:p>
            <a:pPr algn="ctr" eaLnBrk="1" hangingPunct="1"/>
            <a:r>
              <a:rPr lang="en-US" sz="1200" dirty="0">
                <a:solidFill>
                  <a:srgbClr val="008080"/>
                </a:solidFill>
                <a:latin typeface="Calibri" panose="020F0502020204030204" pitchFamily="34" charset="0"/>
              </a:rPr>
              <a:t>(9.6)</a:t>
            </a:r>
          </a:p>
        </p:txBody>
      </p:sp>
      <p:sp>
        <p:nvSpPr>
          <p:cNvPr id="10" name="Notes">
            <a:extLst>
              <a:ext uri="{FF2B5EF4-FFF2-40B4-BE49-F238E27FC236}">
                <a16:creationId xmlns:a16="http://schemas.microsoft.com/office/drawing/2014/main" id="{0F789DFB-4BD0-441B-A549-8151E42D1CAD}"/>
              </a:ext>
            </a:extLst>
          </p:cNvPr>
          <p:cNvSpPr txBox="1">
            <a:spLocks noChangeArrowheads="1"/>
          </p:cNvSpPr>
          <p:nvPr/>
        </p:nvSpPr>
        <p:spPr bwMode="auto">
          <a:xfrm>
            <a:off x="1502251" y="6068420"/>
            <a:ext cx="921131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tabLst>
                <a:tab pos="635000" algn="r"/>
                <a:tab pos="749300" algn="l"/>
              </a:tabLst>
              <a:defRPr>
                <a:solidFill>
                  <a:schemeClr val="tx1"/>
                </a:solidFill>
                <a:latin typeface="Tahoma" pitchFamily="34" charset="0"/>
              </a:defRPr>
            </a:lvl1pPr>
            <a:lvl2pPr marL="742950" indent="-285750">
              <a:tabLst>
                <a:tab pos="635000" algn="r"/>
                <a:tab pos="749300" algn="l"/>
              </a:tabLst>
              <a:defRPr>
                <a:solidFill>
                  <a:schemeClr val="tx1"/>
                </a:solidFill>
                <a:latin typeface="Tahoma" pitchFamily="34" charset="0"/>
              </a:defRPr>
            </a:lvl2pPr>
            <a:lvl3pPr marL="1143000" indent="-228600">
              <a:tabLst>
                <a:tab pos="635000" algn="r"/>
                <a:tab pos="749300" algn="l"/>
              </a:tabLst>
              <a:defRPr>
                <a:solidFill>
                  <a:schemeClr val="tx1"/>
                </a:solidFill>
                <a:latin typeface="Tahoma" pitchFamily="34" charset="0"/>
              </a:defRPr>
            </a:lvl3pPr>
            <a:lvl4pPr marL="1600200" indent="-228600">
              <a:tabLst>
                <a:tab pos="635000" algn="r"/>
                <a:tab pos="749300" algn="l"/>
              </a:tabLst>
              <a:defRPr>
                <a:solidFill>
                  <a:schemeClr val="tx1"/>
                </a:solidFill>
                <a:latin typeface="Tahoma" pitchFamily="34" charset="0"/>
              </a:defRPr>
            </a:lvl4pPr>
            <a:lvl5pPr marL="2057400" indent="-228600">
              <a:tabLst>
                <a:tab pos="635000" algn="r"/>
                <a:tab pos="749300" algn="l"/>
              </a:tabLst>
              <a:defRPr>
                <a:solidFill>
                  <a:schemeClr val="tx1"/>
                </a:solidFill>
                <a:latin typeface="Tahoma" pitchFamily="34" charset="0"/>
              </a:defRPr>
            </a:lvl5pPr>
            <a:lvl6pPr marL="2514600" indent="-228600" eaLnBrk="0" fontAlgn="base" hangingPunct="0">
              <a:spcBef>
                <a:spcPct val="0"/>
              </a:spcBef>
              <a:spcAft>
                <a:spcPct val="0"/>
              </a:spcAft>
              <a:tabLst>
                <a:tab pos="635000" algn="r"/>
                <a:tab pos="749300" algn="l"/>
              </a:tabLst>
              <a:defRPr>
                <a:solidFill>
                  <a:schemeClr val="tx1"/>
                </a:solidFill>
                <a:latin typeface="Tahoma" pitchFamily="34" charset="0"/>
              </a:defRPr>
            </a:lvl6pPr>
            <a:lvl7pPr marL="2971800" indent="-228600" eaLnBrk="0" fontAlgn="base" hangingPunct="0">
              <a:spcBef>
                <a:spcPct val="0"/>
              </a:spcBef>
              <a:spcAft>
                <a:spcPct val="0"/>
              </a:spcAft>
              <a:tabLst>
                <a:tab pos="635000" algn="r"/>
                <a:tab pos="749300" algn="l"/>
              </a:tabLst>
              <a:defRPr>
                <a:solidFill>
                  <a:schemeClr val="tx1"/>
                </a:solidFill>
                <a:latin typeface="Tahoma" pitchFamily="34" charset="0"/>
              </a:defRPr>
            </a:lvl7pPr>
            <a:lvl8pPr marL="3429000" indent="-228600" eaLnBrk="0" fontAlgn="base" hangingPunct="0">
              <a:spcBef>
                <a:spcPct val="0"/>
              </a:spcBef>
              <a:spcAft>
                <a:spcPct val="0"/>
              </a:spcAft>
              <a:tabLst>
                <a:tab pos="635000" algn="r"/>
                <a:tab pos="749300" algn="l"/>
              </a:tabLst>
              <a:defRPr>
                <a:solidFill>
                  <a:schemeClr val="tx1"/>
                </a:solidFill>
                <a:latin typeface="Tahoma" pitchFamily="34" charset="0"/>
              </a:defRPr>
            </a:lvl8pPr>
            <a:lvl9pPr marL="3886200" indent="-228600" eaLnBrk="0" fontAlgn="base" hangingPunct="0">
              <a:spcBef>
                <a:spcPct val="0"/>
              </a:spcBef>
              <a:spcAft>
                <a:spcPct val="0"/>
              </a:spcAft>
              <a:tabLst>
                <a:tab pos="635000" algn="r"/>
                <a:tab pos="749300" algn="l"/>
              </a:tabLst>
              <a:defRPr>
                <a:solidFill>
                  <a:schemeClr val="tx1"/>
                </a:solidFill>
                <a:latin typeface="Tahoma" pitchFamily="34" charset="0"/>
              </a:defRPr>
            </a:lvl9pPr>
          </a:lstStyle>
          <a:p>
            <a:pPr marL="457200" indent="-457200">
              <a:tabLst>
                <a:tab pos="457200" algn="l"/>
              </a:tabLst>
            </a:pPr>
            <a:r>
              <a:rPr lang="en-US" sz="1400" dirty="0">
                <a:latin typeface="+mn-lt"/>
              </a:rPr>
              <a:t>Note:	The Modified Kaufman Criteria were used through 1989.  The CDC Case Definition (MMWR 1989; 48: 828) was used effective January 1, 1990.  California data prior to 1985 include all cases of congenital syphilis, regardless of age.</a:t>
            </a:r>
          </a:p>
        </p:txBody>
      </p:sp>
      <p:sp>
        <p:nvSpPr>
          <p:cNvPr id="6" name="Footer">
            <a:extLst>
              <a:ext uri="{FF2B5EF4-FFF2-40B4-BE49-F238E27FC236}">
                <a16:creationId xmlns:a16="http://schemas.microsoft.com/office/drawing/2014/main" id="{D509C1FA-D3C9-49E3-8D5C-DFCD86E8EC79}"/>
              </a:ext>
              <a:ext uri="{C183D7F6-B498-43B3-948B-1728B52AA6E4}">
                <adec:decorative xmlns:adec="http://schemas.microsoft.com/office/drawing/2017/decorative" val="1"/>
              </a:ext>
            </a:extLst>
          </p:cNvPr>
          <p:cNvSpPr txBox="1">
            <a:spLocks noGrp="1" noChangeArrowheads="1"/>
          </p:cNvSpPr>
          <p:nvPr/>
        </p:nvSpPr>
        <p:spPr bwMode="auto">
          <a:xfrm>
            <a:off x="2424702" y="6483096"/>
            <a:ext cx="1371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l">
              <a:defRPr/>
            </a:pPr>
            <a:r>
              <a:rPr lang="en-US" sz="1200" dirty="0">
                <a:solidFill>
                  <a:srgbClr val="0167BB"/>
                </a:solidFill>
                <a:latin typeface="+mn-lt"/>
                <a:cs typeface="Calibri" panose="020F0502020204030204" pitchFamily="34" charset="0"/>
              </a:rPr>
              <a:t>(Revised 11/2020)</a:t>
            </a:r>
          </a:p>
        </p:txBody>
      </p:sp>
    </p:spTree>
    <p:extLst>
      <p:ext uri="{BB962C8B-B14F-4D97-AF65-F5344CB8AC3E}">
        <p14:creationId xmlns:p14="http://schemas.microsoft.com/office/powerpoint/2010/main" val="36567092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p:cNvSpPr>
            <a:spLocks noGrp="1" noChangeArrowheads="1"/>
          </p:cNvSpPr>
          <p:nvPr>
            <p:ph type="title"/>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oAutofit/>
          </a:bodyPr>
          <a:lstStyle/>
          <a:p>
            <a:r>
              <a:rPr lang="en-US" sz="3200" b="0" dirty="0"/>
              <a:t>Congenital Syphilis, Case Counts and Incidence Rates by County, </a:t>
            </a:r>
            <a:br>
              <a:rPr lang="en-US" sz="3200" b="0" dirty="0"/>
            </a:br>
            <a:r>
              <a:rPr lang="en-US" sz="3200" b="0" dirty="0"/>
              <a:t>California, 2019</a:t>
            </a:r>
            <a:endParaRPr lang="en-US" sz="3200" b="0" dirty="0">
              <a:latin typeface="+mj-lt"/>
            </a:endParaRPr>
          </a:p>
        </p:txBody>
      </p:sp>
      <p:grpSp>
        <p:nvGrpSpPr>
          <p:cNvPr id="2" name="Group 1" descr="Map of 2019 congenital syphilis case counts for California’s 58 counties in 4 categories:&#10;•  0 cases reported includes Alpine, Calaveras, Del Norte, Humboldt, Inyo, Lassen, Mariposa, Mendocino, Modoc, Mono, Napa, Nevada, Plumas, San Luis Obispo, Sierra, Siskiyou, Sutter, Trinity&#10;•  1-2 cases include Amador, Colusa, El Dorado, Glenn, Kings, Lake, Madera, Marin, San Benito, San Mateo, Santa Barbara, Santa Cruz, Solano, Sonoma, Tehama, Tuolumne, Yolo, Yuba&#10;•  3-9 cases include Alameda, Butte, Contra Costa, Imperial, Merced, Monterey, Placer, San Francisco, Shasta, Tulare, Ventura&#10;•  10+ cases include Fresno, Kern, Los Angeles, Orange, Riverside, Sacramento, San Bernardino, San Diego, San Joaquin, Santa Clara, Stanislaus">
            <a:extLst>
              <a:ext uri="{FF2B5EF4-FFF2-40B4-BE49-F238E27FC236}">
                <a16:creationId xmlns:a16="http://schemas.microsoft.com/office/drawing/2014/main" id="{8084D402-DB0A-452F-9664-8DAA9EA8AF13}"/>
              </a:ext>
            </a:extLst>
          </p:cNvPr>
          <p:cNvGrpSpPr/>
          <p:nvPr/>
        </p:nvGrpSpPr>
        <p:grpSpPr>
          <a:xfrm>
            <a:off x="1143000" y="1530826"/>
            <a:ext cx="4407408" cy="5217446"/>
            <a:chOff x="1143000" y="1530826"/>
            <a:chExt cx="4407408" cy="5217446"/>
          </a:xfrm>
        </p:grpSpPr>
        <p:sp>
          <p:nvSpPr>
            <p:cNvPr id="8" name="Text Box Cases">
              <a:extLst>
                <a:ext uri="{FF2B5EF4-FFF2-40B4-BE49-F238E27FC236}">
                  <a16:creationId xmlns:a16="http://schemas.microsoft.com/office/drawing/2014/main" id="{B0A4319C-4E4F-47FA-8DC0-BAF23AD6A869}"/>
                </a:ext>
              </a:extLst>
            </p:cNvPr>
            <p:cNvSpPr txBox="1">
              <a:spLocks noChangeArrowheads="1"/>
            </p:cNvSpPr>
            <p:nvPr/>
          </p:nvSpPr>
          <p:spPr bwMode="auto">
            <a:xfrm>
              <a:off x="2151505" y="1530826"/>
              <a:ext cx="2390399"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200" b="1">
                  <a:solidFill>
                    <a:schemeClr val="tx2"/>
                  </a:solidFill>
                  <a:latin typeface="Arial" charset="0"/>
                </a:defRPr>
              </a:lvl1pPr>
              <a:lvl2pPr marL="742950" indent="-285750" eaLnBrk="0" hangingPunct="0">
                <a:defRPr sz="1200" b="1">
                  <a:solidFill>
                    <a:schemeClr val="tx2"/>
                  </a:solidFill>
                  <a:latin typeface="Arial" charset="0"/>
                </a:defRPr>
              </a:lvl2pPr>
              <a:lvl3pPr marL="1143000" indent="-228600" eaLnBrk="0" hangingPunct="0">
                <a:defRPr sz="1200" b="1">
                  <a:solidFill>
                    <a:schemeClr val="tx2"/>
                  </a:solidFill>
                  <a:latin typeface="Arial" charset="0"/>
                </a:defRPr>
              </a:lvl3pPr>
              <a:lvl4pPr marL="1600200" indent="-228600" eaLnBrk="0" hangingPunct="0">
                <a:defRPr sz="1200" b="1">
                  <a:solidFill>
                    <a:schemeClr val="tx2"/>
                  </a:solidFill>
                  <a:latin typeface="Arial" charset="0"/>
                </a:defRPr>
              </a:lvl4pPr>
              <a:lvl5pPr marL="2057400" indent="-228600" eaLnBrk="0" hangingPunct="0">
                <a:defRPr sz="1200" b="1">
                  <a:solidFill>
                    <a:schemeClr val="tx2"/>
                  </a:solidFill>
                  <a:latin typeface="Arial" charset="0"/>
                </a:defRPr>
              </a:lvl5pPr>
              <a:lvl6pPr marL="2514600" indent="-228600" eaLnBrk="0" fontAlgn="base" hangingPunct="0">
                <a:spcBef>
                  <a:spcPct val="0"/>
                </a:spcBef>
                <a:spcAft>
                  <a:spcPct val="0"/>
                </a:spcAft>
                <a:defRPr sz="1200" b="1">
                  <a:solidFill>
                    <a:schemeClr val="tx2"/>
                  </a:solidFill>
                  <a:latin typeface="Arial" charset="0"/>
                </a:defRPr>
              </a:lvl6pPr>
              <a:lvl7pPr marL="2971800" indent="-228600" eaLnBrk="0" fontAlgn="base" hangingPunct="0">
                <a:spcBef>
                  <a:spcPct val="0"/>
                </a:spcBef>
                <a:spcAft>
                  <a:spcPct val="0"/>
                </a:spcAft>
                <a:defRPr sz="1200" b="1">
                  <a:solidFill>
                    <a:schemeClr val="tx2"/>
                  </a:solidFill>
                  <a:latin typeface="Arial" charset="0"/>
                </a:defRPr>
              </a:lvl7pPr>
              <a:lvl8pPr marL="3429000" indent="-228600" eaLnBrk="0" fontAlgn="base" hangingPunct="0">
                <a:spcBef>
                  <a:spcPct val="0"/>
                </a:spcBef>
                <a:spcAft>
                  <a:spcPct val="0"/>
                </a:spcAft>
                <a:defRPr sz="1200" b="1">
                  <a:solidFill>
                    <a:schemeClr val="tx2"/>
                  </a:solidFill>
                  <a:latin typeface="Arial" charset="0"/>
                </a:defRPr>
              </a:lvl8pPr>
              <a:lvl9pPr marL="3886200" indent="-228600" eaLnBrk="0" fontAlgn="base" hangingPunct="0">
                <a:spcBef>
                  <a:spcPct val="0"/>
                </a:spcBef>
                <a:spcAft>
                  <a:spcPct val="0"/>
                </a:spcAft>
                <a:defRPr sz="1200" b="1">
                  <a:solidFill>
                    <a:schemeClr val="tx2"/>
                  </a:solidFill>
                  <a:latin typeface="Arial" charset="0"/>
                </a:defRPr>
              </a:lvl9pPr>
            </a:lstStyle>
            <a:p>
              <a:pPr algn="ctr" eaLnBrk="1" hangingPunct="1"/>
              <a:r>
                <a:rPr lang="en-US" sz="1600" dirty="0">
                  <a:solidFill>
                    <a:srgbClr val="9E4770"/>
                  </a:solidFill>
                  <a:latin typeface="+mn-lt"/>
                  <a:cs typeface="Calibri" panose="020F0502020204030204" pitchFamily="34" charset="0"/>
                </a:rPr>
                <a:t>Congenital Syphilis Cases</a:t>
              </a:r>
            </a:p>
          </p:txBody>
        </p:sp>
        <p:pic>
          <p:nvPicPr>
            <p:cNvPr id="3" name="Map Cases" descr="Map of 2019 congenital syphilis case counts for California’s 58 counties in 4 categories:&#10;•  0 cases reported includes Alpine, Calaveras, Del Norte, Humboldt, Inyo, Lassen, Mariposa, Mendocino, Modoc, Mono, Napa, Nevada, Plumas, San Luis Obispo, Sierra, Siskiyou, Sutter, Trinity&#10;•  1-2 cases include Amador, Colusa, El Dorado, Glenn, Kings, Lake, Madera, Marin, San Benito, San Mateo, Santa Barbara, Santa Cruz, Solano, Sonoma, Tehama, Tuolumne, Yolo, Yuba&#10;•  3-9 cases include Alameda, Butte, Contra Costa, Imperial, Merced, Monterey, Placer, San Francisco, Shasta, Tulare, Ventura&#10;•  10+ cases include Fresno, Kern, Los Angeles, Orange, Riverside, Sacramento, San Bernardino, San Diego, San Joaquin, Santa Clara, Stanislaus">
              <a:extLst>
                <a:ext uri="{FF2B5EF4-FFF2-40B4-BE49-F238E27FC236}">
                  <a16:creationId xmlns:a16="http://schemas.microsoft.com/office/drawing/2014/main" id="{38CD122B-9F13-4F74-BB2E-BFDB16B1886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5679" t="10058" r="4563" b="10919"/>
            <a:stretch/>
          </p:blipFill>
          <p:spPr>
            <a:xfrm>
              <a:off x="1143000" y="1719072"/>
              <a:ext cx="4407408" cy="5029200"/>
            </a:xfrm>
            <a:prstGeom prst="rect">
              <a:avLst/>
            </a:prstGeom>
          </p:spPr>
        </p:pic>
      </p:grpSp>
      <p:grpSp>
        <p:nvGrpSpPr>
          <p:cNvPr id="5" name="Group 4" descr="Map of 2019 congenital syphilis incidence rates (per 100,000 live births) for California’s 58 counties in 4 categories:&#10;•  0 cases reported includes Alpine, Calaveras, Del Norte, Humboldt, Inyo, Lassen, Mariposa, Mendocino, Modoc, Mono, Napa, Nevada, Plumas, San Luis Obispo, Sierra, Siskiyou, Sutter, Trinity&#10;•  &lt;40 rates include Alameda, Contra Costa, Orange, San Mateo, Santa Barbara, Solano, Sonoma&#10;•  40-129 rates include El Dorado, Kings, Los Angeles, Madera, Marin, Merced, Monterey, Placer, Riverside, Sacramento, San Benito, San Diego, San Francisco, Santa Clara, Santa Cruz, Tehama, Tulare, Ventura, Yolo&#10;•  130+ rates include Amador, Butte, Colusa, Fresno, Glenn, Imperial, Kern, Lake, San Bernardino, San Joaquin, Shasta, Stanislaus, Tuolumne, Yuba">
            <a:extLst>
              <a:ext uri="{FF2B5EF4-FFF2-40B4-BE49-F238E27FC236}">
                <a16:creationId xmlns:a16="http://schemas.microsoft.com/office/drawing/2014/main" id="{8F1D134C-B441-4AA4-BEF8-9D16059A82E2}"/>
              </a:ext>
            </a:extLst>
          </p:cNvPr>
          <p:cNvGrpSpPr/>
          <p:nvPr/>
        </p:nvGrpSpPr>
        <p:grpSpPr>
          <a:xfrm>
            <a:off x="6629400" y="1530826"/>
            <a:ext cx="4407408" cy="5217446"/>
            <a:chOff x="6629400" y="1530826"/>
            <a:chExt cx="4407408" cy="5217446"/>
          </a:xfrm>
        </p:grpSpPr>
        <p:sp>
          <p:nvSpPr>
            <p:cNvPr id="9" name="Text Box Rates">
              <a:extLst>
                <a:ext uri="{FF2B5EF4-FFF2-40B4-BE49-F238E27FC236}">
                  <a16:creationId xmlns:a16="http://schemas.microsoft.com/office/drawing/2014/main" id="{0BF35B46-3CF9-40C3-B505-8ABECB52F9BF}"/>
                </a:ext>
              </a:extLst>
            </p:cNvPr>
            <p:cNvSpPr txBox="1">
              <a:spLocks noChangeArrowheads="1"/>
            </p:cNvSpPr>
            <p:nvPr/>
          </p:nvSpPr>
          <p:spPr bwMode="auto">
            <a:xfrm>
              <a:off x="7656533" y="1530826"/>
              <a:ext cx="2353145"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200" b="1">
                  <a:solidFill>
                    <a:schemeClr val="tx2"/>
                  </a:solidFill>
                  <a:latin typeface="Arial" charset="0"/>
                </a:defRPr>
              </a:lvl1pPr>
              <a:lvl2pPr marL="742950" indent="-285750" eaLnBrk="0" hangingPunct="0">
                <a:defRPr sz="1200" b="1">
                  <a:solidFill>
                    <a:schemeClr val="tx2"/>
                  </a:solidFill>
                  <a:latin typeface="Arial" charset="0"/>
                </a:defRPr>
              </a:lvl2pPr>
              <a:lvl3pPr marL="1143000" indent="-228600" eaLnBrk="0" hangingPunct="0">
                <a:defRPr sz="1200" b="1">
                  <a:solidFill>
                    <a:schemeClr val="tx2"/>
                  </a:solidFill>
                  <a:latin typeface="Arial" charset="0"/>
                </a:defRPr>
              </a:lvl3pPr>
              <a:lvl4pPr marL="1600200" indent="-228600" eaLnBrk="0" hangingPunct="0">
                <a:defRPr sz="1200" b="1">
                  <a:solidFill>
                    <a:schemeClr val="tx2"/>
                  </a:solidFill>
                  <a:latin typeface="Arial" charset="0"/>
                </a:defRPr>
              </a:lvl4pPr>
              <a:lvl5pPr marL="2057400" indent="-228600" eaLnBrk="0" hangingPunct="0">
                <a:defRPr sz="1200" b="1">
                  <a:solidFill>
                    <a:schemeClr val="tx2"/>
                  </a:solidFill>
                  <a:latin typeface="Arial" charset="0"/>
                </a:defRPr>
              </a:lvl5pPr>
              <a:lvl6pPr marL="2514600" indent="-228600" eaLnBrk="0" fontAlgn="base" hangingPunct="0">
                <a:spcBef>
                  <a:spcPct val="0"/>
                </a:spcBef>
                <a:spcAft>
                  <a:spcPct val="0"/>
                </a:spcAft>
                <a:defRPr sz="1200" b="1">
                  <a:solidFill>
                    <a:schemeClr val="tx2"/>
                  </a:solidFill>
                  <a:latin typeface="Arial" charset="0"/>
                </a:defRPr>
              </a:lvl6pPr>
              <a:lvl7pPr marL="2971800" indent="-228600" eaLnBrk="0" fontAlgn="base" hangingPunct="0">
                <a:spcBef>
                  <a:spcPct val="0"/>
                </a:spcBef>
                <a:spcAft>
                  <a:spcPct val="0"/>
                </a:spcAft>
                <a:defRPr sz="1200" b="1">
                  <a:solidFill>
                    <a:schemeClr val="tx2"/>
                  </a:solidFill>
                  <a:latin typeface="Arial" charset="0"/>
                </a:defRPr>
              </a:lvl7pPr>
              <a:lvl8pPr marL="3429000" indent="-228600" eaLnBrk="0" fontAlgn="base" hangingPunct="0">
                <a:spcBef>
                  <a:spcPct val="0"/>
                </a:spcBef>
                <a:spcAft>
                  <a:spcPct val="0"/>
                </a:spcAft>
                <a:defRPr sz="1200" b="1">
                  <a:solidFill>
                    <a:schemeClr val="tx2"/>
                  </a:solidFill>
                  <a:latin typeface="Arial" charset="0"/>
                </a:defRPr>
              </a:lvl8pPr>
              <a:lvl9pPr marL="3886200" indent="-228600" eaLnBrk="0" fontAlgn="base" hangingPunct="0">
                <a:spcBef>
                  <a:spcPct val="0"/>
                </a:spcBef>
                <a:spcAft>
                  <a:spcPct val="0"/>
                </a:spcAft>
                <a:defRPr sz="1200" b="1">
                  <a:solidFill>
                    <a:schemeClr val="tx2"/>
                  </a:solidFill>
                  <a:latin typeface="Arial" charset="0"/>
                </a:defRPr>
              </a:lvl9pPr>
            </a:lstStyle>
            <a:p>
              <a:pPr algn="ctr" eaLnBrk="1" hangingPunct="1"/>
              <a:r>
                <a:rPr lang="en-US" sz="1600" dirty="0">
                  <a:solidFill>
                    <a:srgbClr val="9E4770"/>
                  </a:solidFill>
                  <a:latin typeface="+mn-lt"/>
                  <a:cs typeface="Calibri" panose="020F0502020204030204" pitchFamily="34" charset="0"/>
                </a:rPr>
                <a:t>Congenital Syphilis Rates</a:t>
              </a:r>
            </a:p>
          </p:txBody>
        </p:sp>
        <p:pic>
          <p:nvPicPr>
            <p:cNvPr id="6" name="Map Rates" descr="Map of 2019 congenital syphilis incidence rates (per 100,000 live births) for California’s 58 counties in 4 categories:&#10;•  0 cases reported includes Alpine, Calaveras, Del Norte, Humboldt, Inyo, Lassen, Mariposa, Mendocino, Modoc, Mono, Napa, Nevada, Plumas, San Luis Obispo, Sierra, Siskiyou, Sutter, Trinity&#10;•  &lt;40 rates include Alameda, Contra Costa, Orange, San Mateo, Santa Barbara, Solano, Sonoma&#10;•  40-129 rates include El Dorado, Kings, Los Angeles, Madera, Marin, Merced, Monterey, Placer, Riverside, Sacramento, San Benito, San Diego, San Francisco, Santa Clara, Santa Cruz, Tehama, Tulare, Ventura, Yolo&#10;•  130+ rates include Amador, Butte, Colusa, Fresno, Glenn, Imperial, Kern, Lake, San Bernardino, San Joaquin, Shasta, Stanislaus, Tuolumne, Yuba">
              <a:extLst>
                <a:ext uri="{FF2B5EF4-FFF2-40B4-BE49-F238E27FC236}">
                  <a16:creationId xmlns:a16="http://schemas.microsoft.com/office/drawing/2014/main" id="{EB6A1C61-DA8C-4845-A8BB-F900C0294FA7}"/>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5680" t="10058" r="4563" b="10919"/>
            <a:stretch/>
          </p:blipFill>
          <p:spPr>
            <a:xfrm>
              <a:off x="6629400" y="1719072"/>
              <a:ext cx="4407408" cy="5029200"/>
            </a:xfrm>
            <a:prstGeom prst="rect">
              <a:avLst/>
            </a:prstGeom>
          </p:spPr>
        </p:pic>
      </p:grpSp>
      <p:sp>
        <p:nvSpPr>
          <p:cNvPr id="10" name="Footer">
            <a:extLst>
              <a:ext uri="{FF2B5EF4-FFF2-40B4-BE49-F238E27FC236}">
                <a16:creationId xmlns:a16="http://schemas.microsoft.com/office/drawing/2014/main" id="{C6DC0538-80EA-48CE-826D-1F10E7E508BE}"/>
              </a:ext>
              <a:ext uri="{C183D7F6-B498-43B3-948B-1728B52AA6E4}">
                <adec:decorative xmlns:adec="http://schemas.microsoft.com/office/drawing/2017/decorative" val="1"/>
              </a:ext>
            </a:extLst>
          </p:cNvPr>
          <p:cNvSpPr txBox="1">
            <a:spLocks noGrp="1" noChangeArrowheads="1"/>
          </p:cNvSpPr>
          <p:nvPr/>
        </p:nvSpPr>
        <p:spPr bwMode="auto">
          <a:xfrm>
            <a:off x="2424702" y="6483096"/>
            <a:ext cx="1371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l">
              <a:defRPr/>
            </a:pPr>
            <a:r>
              <a:rPr lang="en-US" sz="1200" dirty="0">
                <a:solidFill>
                  <a:srgbClr val="0167BB"/>
                </a:solidFill>
                <a:latin typeface="+mn-lt"/>
                <a:cs typeface="Calibri" panose="020F0502020204030204" pitchFamily="34" charset="0"/>
              </a:rPr>
              <a:t>(Revised 11/2020)</a:t>
            </a:r>
          </a:p>
        </p:txBody>
      </p:sp>
    </p:spTree>
    <p:extLst>
      <p:ext uri="{BB962C8B-B14F-4D97-AF65-F5344CB8AC3E}">
        <p14:creationId xmlns:p14="http://schemas.microsoft.com/office/powerpoint/2010/main" val="13911972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Title"/>
          <p:cNvSpPr>
            <a:spLocks noGrp="1" noChangeArrowheads="1"/>
          </p:cNvSpPr>
          <p:nvPr>
            <p:ph type="title"/>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ormAutofit/>
          </a:bodyPr>
          <a:lstStyle/>
          <a:p>
            <a:pPr eaLnBrk="1" hangingPunct="1"/>
            <a:r>
              <a:rPr lang="en-US" sz="3200" b="0" dirty="0">
                <a:latin typeface="+mj-lt"/>
              </a:rPr>
              <a:t>Congenital Syphilis, Ranked Incidence Rates by County, </a:t>
            </a:r>
            <a:br>
              <a:rPr lang="en-US" sz="3200" b="0" dirty="0">
                <a:latin typeface="+mj-lt"/>
              </a:rPr>
            </a:br>
            <a:r>
              <a:rPr lang="en-US" sz="3200" b="0" dirty="0">
                <a:latin typeface="+mj-lt"/>
              </a:rPr>
              <a:t>California, 2019</a:t>
            </a:r>
          </a:p>
        </p:txBody>
      </p:sp>
      <p:graphicFrame>
        <p:nvGraphicFramePr>
          <p:cNvPr id="2" name="Graph" descr="Ranking bar chart of 2019 congenital syphilis incidence rates (per 100,000 live births) with the highest rate in Colusa at 401.6 and the lowest non-zero in San Mateo at 12.1.  The 18 counties with no cases include Alpine, Calaveras, Del Norte, Humboldt, Inyo, Lassen, Mariposa, Mendocino, Modoc, Mono, Napa, Nevada, Plumas, San Luis Obispo, Sierra, Siskiyou, Sutter, and Trinity.  There were 17 counties above the overall state rate of 99.9.  In descending rate order, those counties were Colusa, San Joaquin, Amador, Kern, Fresno, Glenn, San Bernardino, Tuolumne, Shasta, Imperial, Butte, Yuba, Stanislaus, Lake, Tehama, San Benito, and Sacramento."/>
          <p:cNvGraphicFramePr>
            <a:graphicFrameLocks noGrp="1" noChangeAspect="1"/>
          </p:cNvGraphicFramePr>
          <p:nvPr>
            <p:ph idx="1"/>
            <p:extLst>
              <p:ext uri="{D42A27DB-BD31-4B8C-83A1-F6EECF244321}">
                <p14:modId xmlns:p14="http://schemas.microsoft.com/office/powerpoint/2010/main" val="4227921567"/>
              </p:ext>
            </p:extLst>
          </p:nvPr>
        </p:nvGraphicFramePr>
        <p:xfrm>
          <a:off x="168442" y="1546225"/>
          <a:ext cx="11798968" cy="4630738"/>
        </p:xfrm>
        <a:graphic>
          <a:graphicData uri="http://schemas.openxmlformats.org/drawingml/2006/chart">
            <c:chart xmlns:c="http://schemas.openxmlformats.org/drawingml/2006/chart" xmlns:r="http://schemas.openxmlformats.org/officeDocument/2006/relationships" r:id="rId3"/>
          </a:graphicData>
        </a:graphic>
      </p:graphicFrame>
      <p:sp>
        <p:nvSpPr>
          <p:cNvPr id="6" name="Notes">
            <a:extLst>
              <a:ext uri="{FF2B5EF4-FFF2-40B4-BE49-F238E27FC236}">
                <a16:creationId xmlns:a16="http://schemas.microsoft.com/office/drawing/2014/main" id="{D5CE6463-1575-4D32-A4EA-D41DD998A32F}"/>
              </a:ext>
            </a:extLst>
          </p:cNvPr>
          <p:cNvSpPr txBox="1">
            <a:spLocks noChangeArrowheads="1"/>
          </p:cNvSpPr>
          <p:nvPr/>
        </p:nvSpPr>
        <p:spPr bwMode="auto">
          <a:xfrm>
            <a:off x="3796303" y="6309360"/>
            <a:ext cx="4599398"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tabLst>
                <a:tab pos="635000" algn="r"/>
                <a:tab pos="793750" algn="l"/>
              </a:tabLst>
              <a:defRPr>
                <a:solidFill>
                  <a:schemeClr val="tx1"/>
                </a:solidFill>
                <a:latin typeface="Tahoma" pitchFamily="34" charset="0"/>
              </a:defRPr>
            </a:lvl1pPr>
            <a:lvl2pPr marL="742950" indent="-285750">
              <a:tabLst>
                <a:tab pos="635000" algn="r"/>
                <a:tab pos="793750" algn="l"/>
              </a:tabLst>
              <a:defRPr>
                <a:solidFill>
                  <a:schemeClr val="tx1"/>
                </a:solidFill>
                <a:latin typeface="Tahoma" pitchFamily="34" charset="0"/>
              </a:defRPr>
            </a:lvl2pPr>
            <a:lvl3pPr marL="1143000" indent="-228600">
              <a:tabLst>
                <a:tab pos="635000" algn="r"/>
                <a:tab pos="793750" algn="l"/>
              </a:tabLst>
              <a:defRPr>
                <a:solidFill>
                  <a:schemeClr val="tx1"/>
                </a:solidFill>
                <a:latin typeface="Tahoma" pitchFamily="34" charset="0"/>
              </a:defRPr>
            </a:lvl3pPr>
            <a:lvl4pPr marL="1600200" indent="-228600">
              <a:tabLst>
                <a:tab pos="635000" algn="r"/>
                <a:tab pos="793750" algn="l"/>
              </a:tabLst>
              <a:defRPr>
                <a:solidFill>
                  <a:schemeClr val="tx1"/>
                </a:solidFill>
                <a:latin typeface="Tahoma" pitchFamily="34" charset="0"/>
              </a:defRPr>
            </a:lvl4pPr>
            <a:lvl5pPr marL="2057400" indent="-228600">
              <a:tabLst>
                <a:tab pos="635000" algn="r"/>
                <a:tab pos="793750" algn="l"/>
              </a:tabLst>
              <a:defRPr>
                <a:solidFill>
                  <a:schemeClr val="tx1"/>
                </a:solidFill>
                <a:latin typeface="Tahoma" pitchFamily="34" charset="0"/>
              </a:defRPr>
            </a:lvl5pPr>
            <a:lvl6pPr marL="2514600" indent="-228600" eaLnBrk="0" fontAlgn="base" hangingPunct="0">
              <a:spcBef>
                <a:spcPct val="0"/>
              </a:spcBef>
              <a:spcAft>
                <a:spcPct val="0"/>
              </a:spcAft>
              <a:tabLst>
                <a:tab pos="635000" algn="r"/>
                <a:tab pos="793750" algn="l"/>
              </a:tabLst>
              <a:defRPr>
                <a:solidFill>
                  <a:schemeClr val="tx1"/>
                </a:solidFill>
                <a:latin typeface="Tahoma" pitchFamily="34" charset="0"/>
              </a:defRPr>
            </a:lvl6pPr>
            <a:lvl7pPr marL="2971800" indent="-228600" eaLnBrk="0" fontAlgn="base" hangingPunct="0">
              <a:spcBef>
                <a:spcPct val="0"/>
              </a:spcBef>
              <a:spcAft>
                <a:spcPct val="0"/>
              </a:spcAft>
              <a:tabLst>
                <a:tab pos="635000" algn="r"/>
                <a:tab pos="793750" algn="l"/>
              </a:tabLst>
              <a:defRPr>
                <a:solidFill>
                  <a:schemeClr val="tx1"/>
                </a:solidFill>
                <a:latin typeface="Tahoma" pitchFamily="34" charset="0"/>
              </a:defRPr>
            </a:lvl7pPr>
            <a:lvl8pPr marL="3429000" indent="-228600" eaLnBrk="0" fontAlgn="base" hangingPunct="0">
              <a:spcBef>
                <a:spcPct val="0"/>
              </a:spcBef>
              <a:spcAft>
                <a:spcPct val="0"/>
              </a:spcAft>
              <a:tabLst>
                <a:tab pos="635000" algn="r"/>
                <a:tab pos="793750" algn="l"/>
              </a:tabLst>
              <a:defRPr>
                <a:solidFill>
                  <a:schemeClr val="tx1"/>
                </a:solidFill>
                <a:latin typeface="Tahoma" pitchFamily="34" charset="0"/>
              </a:defRPr>
            </a:lvl8pPr>
            <a:lvl9pPr marL="3886200" indent="-228600" eaLnBrk="0" fontAlgn="base" hangingPunct="0">
              <a:spcBef>
                <a:spcPct val="0"/>
              </a:spcBef>
              <a:spcAft>
                <a:spcPct val="0"/>
              </a:spcAft>
              <a:tabLst>
                <a:tab pos="635000" algn="r"/>
                <a:tab pos="793750" algn="l"/>
              </a:tabLst>
              <a:defRPr>
                <a:solidFill>
                  <a:schemeClr val="tx1"/>
                </a:solidFill>
                <a:latin typeface="Tahoma" pitchFamily="34" charset="0"/>
              </a:defRPr>
            </a:lvl9pPr>
          </a:lstStyle>
          <a:p>
            <a:pPr algn="ctr">
              <a:tabLst/>
            </a:pPr>
            <a:r>
              <a:rPr lang="en-US" sz="1400" dirty="0">
                <a:latin typeface="+mn-lt"/>
              </a:rPr>
              <a:t>Note:  Excludes counties with no cases (18 counties in 2019).</a:t>
            </a:r>
          </a:p>
        </p:txBody>
      </p:sp>
      <p:sp>
        <p:nvSpPr>
          <p:cNvPr id="4" name="Footer">
            <a:extLst>
              <a:ext uri="{FF2B5EF4-FFF2-40B4-BE49-F238E27FC236}">
                <a16:creationId xmlns:a16="http://schemas.microsoft.com/office/drawing/2014/main" id="{98AA73D0-3EF4-42BB-A9EA-465A803A8B7B}"/>
              </a:ext>
              <a:ext uri="{C183D7F6-B498-43B3-948B-1728B52AA6E4}">
                <adec:decorative xmlns:adec="http://schemas.microsoft.com/office/drawing/2017/decorative" val="1"/>
              </a:ext>
            </a:extLst>
          </p:cNvPr>
          <p:cNvSpPr txBox="1">
            <a:spLocks noGrp="1" noChangeArrowheads="1"/>
          </p:cNvSpPr>
          <p:nvPr/>
        </p:nvSpPr>
        <p:spPr bwMode="auto">
          <a:xfrm>
            <a:off x="2424702" y="6483096"/>
            <a:ext cx="1371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l">
              <a:defRPr/>
            </a:pPr>
            <a:r>
              <a:rPr lang="en-US" sz="1200" dirty="0">
                <a:solidFill>
                  <a:srgbClr val="0167BB"/>
                </a:solidFill>
                <a:latin typeface="+mn-lt"/>
                <a:cs typeface="Calibri" panose="020F0502020204030204" pitchFamily="34" charset="0"/>
              </a:rPr>
              <a:t>(Revised 11/2020)</a:t>
            </a:r>
          </a:p>
        </p:txBody>
      </p:sp>
    </p:spTree>
    <p:extLst>
      <p:ext uri="{BB962C8B-B14F-4D97-AF65-F5344CB8AC3E}">
        <p14:creationId xmlns:p14="http://schemas.microsoft.com/office/powerpoint/2010/main" val="19774333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1" name="Title"/>
          <p:cNvSpPr>
            <a:spLocks noGrp="1" noChangeArrowheads="1"/>
          </p:cNvSpPr>
          <p:nvPr>
            <p:ph type="title"/>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oAutofit/>
          </a:bodyPr>
          <a:lstStyle/>
          <a:p>
            <a:pPr eaLnBrk="1" hangingPunct="1"/>
            <a:r>
              <a:rPr lang="en-US" sz="3200" b="0" dirty="0"/>
              <a:t>Congenital Syphilis, Cases by Vital Status and Presence of Signs/Symptoms, California, 2010–2019</a:t>
            </a:r>
          </a:p>
        </p:txBody>
      </p:sp>
      <p:graphicFrame>
        <p:nvGraphicFramePr>
          <p:cNvPr id="2" name="Graph" descr="2010-2019 area graph of congenital syphilis cases by vital status and presence of signs/symptoms&#10;•  Total Cases started at 47 in 2010, decreased to 33 in 2012, then increased each consecutive year to 444 in 2019&#10;•  Stillbirths or neonatal deaths ranged from 0 in 2010 to 43 in 2019&#10;•  Alive, signs/symptoms of CS (met infant criteria) ranged from 3 in 2010 to 56 in 2019&#10;•  Alive, no signs/symptoms of CS ranged from 44 in 2010 to 345 in 2019"/>
          <p:cNvGraphicFramePr>
            <a:graphicFrameLocks noGrp="1" noChangeAspect="1"/>
          </p:cNvGraphicFramePr>
          <p:nvPr>
            <p:ph idx="1"/>
            <p:extLst>
              <p:ext uri="{D42A27DB-BD31-4B8C-83A1-F6EECF244321}">
                <p14:modId xmlns:p14="http://schemas.microsoft.com/office/powerpoint/2010/main" val="3220441560"/>
              </p:ext>
            </p:extLst>
          </p:nvPr>
        </p:nvGraphicFramePr>
        <p:xfrm>
          <a:off x="414338" y="1546225"/>
          <a:ext cx="11553072" cy="4630738"/>
        </p:xfrm>
        <a:graphic>
          <a:graphicData uri="http://schemas.openxmlformats.org/drawingml/2006/chart">
            <c:chart xmlns:c="http://schemas.openxmlformats.org/drawingml/2006/chart" xmlns:r="http://schemas.openxmlformats.org/officeDocument/2006/relationships" r:id="rId3"/>
          </a:graphicData>
        </a:graphic>
      </p:graphicFrame>
      <p:sp>
        <p:nvSpPr>
          <p:cNvPr id="12" name="Alive no signs Label">
            <a:extLst>
              <a:ext uri="{C183D7F6-B498-43B3-948B-1728B52AA6E4}">
                <adec:decorative xmlns:adec="http://schemas.microsoft.com/office/drawing/2017/decorative" val="1"/>
              </a:ext>
            </a:extLst>
          </p:cNvPr>
          <p:cNvSpPr txBox="1"/>
          <p:nvPr/>
        </p:nvSpPr>
        <p:spPr>
          <a:xfrm>
            <a:off x="7625705" y="4057954"/>
            <a:ext cx="2075696" cy="369332"/>
          </a:xfrm>
          <a:prstGeom prst="rect">
            <a:avLst/>
          </a:prstGeom>
          <a:noFill/>
        </p:spPr>
        <p:txBody>
          <a:bodyPr wrap="none" rtlCol="0">
            <a:spAutoFit/>
          </a:bodyPr>
          <a:lstStyle/>
          <a:p>
            <a:r>
              <a:rPr lang="en-US" b="1" dirty="0">
                <a:latin typeface="Calibri" panose="020F0502020204030204" pitchFamily="34" charset="0"/>
              </a:rPr>
              <a:t>Alive, no signs of CS</a:t>
            </a:r>
          </a:p>
        </p:txBody>
      </p:sp>
      <p:sp>
        <p:nvSpPr>
          <p:cNvPr id="9" name="Alive signs Label">
            <a:extLst>
              <a:ext uri="{C183D7F6-B498-43B3-948B-1728B52AA6E4}">
                <adec:decorative xmlns:adec="http://schemas.microsoft.com/office/drawing/2017/decorative" val="1"/>
              </a:ext>
            </a:extLst>
          </p:cNvPr>
          <p:cNvSpPr txBox="1"/>
          <p:nvPr/>
        </p:nvSpPr>
        <p:spPr>
          <a:xfrm>
            <a:off x="10086160" y="4826401"/>
            <a:ext cx="1889908" cy="297517"/>
          </a:xfrm>
          <a:prstGeom prst="rect">
            <a:avLst/>
          </a:prstGeom>
          <a:noFill/>
        </p:spPr>
        <p:txBody>
          <a:bodyPr wrap="square" rtlCol="0">
            <a:spAutoFit/>
          </a:bodyPr>
          <a:lstStyle/>
          <a:p>
            <a:pPr>
              <a:lnSpc>
                <a:spcPts val="1500"/>
              </a:lnSpc>
            </a:pPr>
            <a:r>
              <a:rPr lang="en-US" b="1" dirty="0">
                <a:solidFill>
                  <a:srgbClr val="BA7C9A"/>
                </a:solidFill>
                <a:latin typeface="Calibri" panose="020F0502020204030204" pitchFamily="34" charset="0"/>
              </a:rPr>
              <a:t>Alive, signs of CS</a:t>
            </a:r>
          </a:p>
        </p:txBody>
      </p:sp>
      <p:sp>
        <p:nvSpPr>
          <p:cNvPr id="14" name="Stillbirths Label">
            <a:extLst>
              <a:ext uri="{C183D7F6-B498-43B3-948B-1728B52AA6E4}">
                <adec:decorative xmlns:adec="http://schemas.microsoft.com/office/drawing/2017/decorative" val="1"/>
              </a:ext>
            </a:extLst>
          </p:cNvPr>
          <p:cNvSpPr txBox="1"/>
          <p:nvPr/>
        </p:nvSpPr>
        <p:spPr>
          <a:xfrm>
            <a:off x="10086160" y="5163220"/>
            <a:ext cx="1889908" cy="489878"/>
          </a:xfrm>
          <a:prstGeom prst="rect">
            <a:avLst/>
          </a:prstGeom>
          <a:noFill/>
        </p:spPr>
        <p:txBody>
          <a:bodyPr wrap="square" rtlCol="0">
            <a:spAutoFit/>
          </a:bodyPr>
          <a:lstStyle/>
          <a:p>
            <a:pPr>
              <a:lnSpc>
                <a:spcPts val="1500"/>
              </a:lnSpc>
            </a:pPr>
            <a:r>
              <a:rPr lang="en-US" b="1" dirty="0">
                <a:solidFill>
                  <a:srgbClr val="9E4770"/>
                </a:solidFill>
                <a:latin typeface="Calibri" panose="020F0502020204030204" pitchFamily="34" charset="0"/>
              </a:rPr>
              <a:t>Stillbirth or neonatal death</a:t>
            </a:r>
          </a:p>
        </p:txBody>
      </p:sp>
      <p:sp>
        <p:nvSpPr>
          <p:cNvPr id="10" name="Note"/>
          <p:cNvSpPr txBox="1">
            <a:spLocks noChangeArrowheads="1"/>
          </p:cNvSpPr>
          <p:nvPr/>
        </p:nvSpPr>
        <p:spPr bwMode="auto">
          <a:xfrm>
            <a:off x="1543050" y="6073431"/>
            <a:ext cx="862965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tabLst>
                <a:tab pos="635000" algn="r"/>
                <a:tab pos="793750" algn="l"/>
              </a:tabLst>
              <a:defRPr>
                <a:solidFill>
                  <a:schemeClr val="tx1"/>
                </a:solidFill>
                <a:latin typeface="Tahoma" pitchFamily="34" charset="0"/>
              </a:defRPr>
            </a:lvl1pPr>
            <a:lvl2pPr marL="742950" indent="-285750">
              <a:tabLst>
                <a:tab pos="635000" algn="r"/>
                <a:tab pos="793750" algn="l"/>
              </a:tabLst>
              <a:defRPr>
                <a:solidFill>
                  <a:schemeClr val="tx1"/>
                </a:solidFill>
                <a:latin typeface="Tahoma" pitchFamily="34" charset="0"/>
              </a:defRPr>
            </a:lvl2pPr>
            <a:lvl3pPr marL="1143000" indent="-228600">
              <a:tabLst>
                <a:tab pos="635000" algn="r"/>
                <a:tab pos="793750" algn="l"/>
              </a:tabLst>
              <a:defRPr>
                <a:solidFill>
                  <a:schemeClr val="tx1"/>
                </a:solidFill>
                <a:latin typeface="Tahoma" pitchFamily="34" charset="0"/>
              </a:defRPr>
            </a:lvl3pPr>
            <a:lvl4pPr marL="1600200" indent="-228600">
              <a:tabLst>
                <a:tab pos="635000" algn="r"/>
                <a:tab pos="793750" algn="l"/>
              </a:tabLst>
              <a:defRPr>
                <a:solidFill>
                  <a:schemeClr val="tx1"/>
                </a:solidFill>
                <a:latin typeface="Tahoma" pitchFamily="34" charset="0"/>
              </a:defRPr>
            </a:lvl4pPr>
            <a:lvl5pPr marL="2057400" indent="-228600">
              <a:tabLst>
                <a:tab pos="635000" algn="r"/>
                <a:tab pos="793750" algn="l"/>
              </a:tabLst>
              <a:defRPr>
                <a:solidFill>
                  <a:schemeClr val="tx1"/>
                </a:solidFill>
                <a:latin typeface="Tahoma" pitchFamily="34" charset="0"/>
              </a:defRPr>
            </a:lvl5pPr>
            <a:lvl6pPr marL="2514600" indent="-228600" eaLnBrk="0" fontAlgn="base" hangingPunct="0">
              <a:spcBef>
                <a:spcPct val="0"/>
              </a:spcBef>
              <a:spcAft>
                <a:spcPct val="0"/>
              </a:spcAft>
              <a:tabLst>
                <a:tab pos="635000" algn="r"/>
                <a:tab pos="793750" algn="l"/>
              </a:tabLst>
              <a:defRPr>
                <a:solidFill>
                  <a:schemeClr val="tx1"/>
                </a:solidFill>
                <a:latin typeface="Tahoma" pitchFamily="34" charset="0"/>
              </a:defRPr>
            </a:lvl6pPr>
            <a:lvl7pPr marL="2971800" indent="-228600" eaLnBrk="0" fontAlgn="base" hangingPunct="0">
              <a:spcBef>
                <a:spcPct val="0"/>
              </a:spcBef>
              <a:spcAft>
                <a:spcPct val="0"/>
              </a:spcAft>
              <a:tabLst>
                <a:tab pos="635000" algn="r"/>
                <a:tab pos="793750" algn="l"/>
              </a:tabLst>
              <a:defRPr>
                <a:solidFill>
                  <a:schemeClr val="tx1"/>
                </a:solidFill>
                <a:latin typeface="Tahoma" pitchFamily="34" charset="0"/>
              </a:defRPr>
            </a:lvl7pPr>
            <a:lvl8pPr marL="3429000" indent="-228600" eaLnBrk="0" fontAlgn="base" hangingPunct="0">
              <a:spcBef>
                <a:spcPct val="0"/>
              </a:spcBef>
              <a:spcAft>
                <a:spcPct val="0"/>
              </a:spcAft>
              <a:tabLst>
                <a:tab pos="635000" algn="r"/>
                <a:tab pos="793750" algn="l"/>
              </a:tabLst>
              <a:defRPr>
                <a:solidFill>
                  <a:schemeClr val="tx1"/>
                </a:solidFill>
                <a:latin typeface="Tahoma" pitchFamily="34" charset="0"/>
              </a:defRPr>
            </a:lvl8pPr>
            <a:lvl9pPr marL="3886200" indent="-228600" eaLnBrk="0" fontAlgn="base" hangingPunct="0">
              <a:spcBef>
                <a:spcPct val="0"/>
              </a:spcBef>
              <a:spcAft>
                <a:spcPct val="0"/>
              </a:spcAft>
              <a:tabLst>
                <a:tab pos="635000" algn="r"/>
                <a:tab pos="793750" algn="l"/>
              </a:tabLst>
              <a:defRPr>
                <a:solidFill>
                  <a:schemeClr val="tx1"/>
                </a:solidFill>
                <a:latin typeface="Tahoma" pitchFamily="34" charset="0"/>
              </a:defRPr>
            </a:lvl9pPr>
          </a:lstStyle>
          <a:p>
            <a:pPr marL="404813" indent="-404813">
              <a:tabLst>
                <a:tab pos="403225" algn="l"/>
              </a:tabLst>
            </a:pPr>
            <a:r>
              <a:rPr lang="en-US" sz="1400" dirty="0">
                <a:latin typeface="+mn-lt"/>
              </a:rPr>
              <a:t>Note:	Alive, no signs/symptoms includes alive with missing documentation on signs/symptoms.</a:t>
            </a:r>
          </a:p>
          <a:p>
            <a:pPr marL="404813" indent="-404813">
              <a:tabLst>
                <a:tab pos="403225" algn="l"/>
              </a:tabLst>
            </a:pPr>
            <a:r>
              <a:rPr lang="en-US" sz="1400" dirty="0">
                <a:latin typeface="+mn-lt"/>
              </a:rPr>
              <a:t>	Of the 444 total cases in 2019, 345 alive with no signs, 56 alive with signs of CS, 43 stillbirth or neonatal death.</a:t>
            </a:r>
          </a:p>
        </p:txBody>
      </p:sp>
      <p:sp>
        <p:nvSpPr>
          <p:cNvPr id="13" name="Footer">
            <a:extLst>
              <a:ext uri="{FF2B5EF4-FFF2-40B4-BE49-F238E27FC236}">
                <a16:creationId xmlns:a16="http://schemas.microsoft.com/office/drawing/2014/main" id="{165FDB83-6729-44D1-B315-B9C8E8DA2CC1}"/>
              </a:ext>
              <a:ext uri="{C183D7F6-B498-43B3-948B-1728B52AA6E4}">
                <adec:decorative xmlns:adec="http://schemas.microsoft.com/office/drawing/2017/decorative" val="1"/>
              </a:ext>
            </a:extLst>
          </p:cNvPr>
          <p:cNvSpPr txBox="1">
            <a:spLocks noGrp="1" noChangeArrowheads="1"/>
          </p:cNvSpPr>
          <p:nvPr/>
        </p:nvSpPr>
        <p:spPr bwMode="auto">
          <a:xfrm>
            <a:off x="2424702" y="6483096"/>
            <a:ext cx="1371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l">
              <a:defRPr/>
            </a:pPr>
            <a:r>
              <a:rPr lang="en-US" sz="1200" dirty="0">
                <a:solidFill>
                  <a:srgbClr val="0167BB"/>
                </a:solidFill>
                <a:latin typeface="+mn-lt"/>
                <a:cs typeface="Calibri" panose="020F0502020204030204" pitchFamily="34" charset="0"/>
              </a:rPr>
              <a:t>(Revised 11/2020)</a:t>
            </a:r>
          </a:p>
        </p:txBody>
      </p:sp>
    </p:spTree>
    <p:extLst>
      <p:ext uri="{BB962C8B-B14F-4D97-AF65-F5344CB8AC3E}">
        <p14:creationId xmlns:p14="http://schemas.microsoft.com/office/powerpoint/2010/main" val="32192510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Title"/>
          <p:cNvSpPr>
            <a:spLocks noGrp="1" noChangeArrowheads="1"/>
          </p:cNvSpPr>
          <p:nvPr>
            <p:ph type="title"/>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ormAutofit/>
          </a:bodyPr>
          <a:lstStyle/>
          <a:p>
            <a:pPr eaLnBrk="1" hangingPunct="1"/>
            <a:r>
              <a:rPr lang="en-US" sz="3200" b="0" dirty="0"/>
              <a:t>Congenital Syphilis Stillbirths, California, 2011–2019</a:t>
            </a:r>
          </a:p>
        </p:txBody>
      </p:sp>
      <p:graphicFrame>
        <p:nvGraphicFramePr>
          <p:cNvPr id="2" name="Graph" descr="2011-2019 bar chart of congenital syphilis stillbirth case counts, ranging from 1 in 2011 to 37 in 2019"/>
          <p:cNvGraphicFramePr>
            <a:graphicFrameLocks noGrp="1" noChangeAspect="1"/>
          </p:cNvGraphicFramePr>
          <p:nvPr>
            <p:ph idx="1"/>
            <p:extLst>
              <p:ext uri="{D42A27DB-BD31-4B8C-83A1-F6EECF244321}">
                <p14:modId xmlns:p14="http://schemas.microsoft.com/office/powerpoint/2010/main" val="674188347"/>
              </p:ext>
            </p:extLst>
          </p:nvPr>
        </p:nvGraphicFramePr>
        <p:xfrm>
          <a:off x="256674" y="1546225"/>
          <a:ext cx="11544802" cy="4630738"/>
        </p:xfrm>
        <a:graphic>
          <a:graphicData uri="http://schemas.openxmlformats.org/drawingml/2006/chart">
            <c:chart xmlns:c="http://schemas.openxmlformats.org/drawingml/2006/chart" xmlns:r="http://schemas.openxmlformats.org/officeDocument/2006/relationships" r:id="rId3"/>
          </a:graphicData>
        </a:graphic>
      </p:graphicFrame>
      <p:sp>
        <p:nvSpPr>
          <p:cNvPr id="6" name="Footer">
            <a:extLst>
              <a:ext uri="{FF2B5EF4-FFF2-40B4-BE49-F238E27FC236}">
                <a16:creationId xmlns:a16="http://schemas.microsoft.com/office/drawing/2014/main" id="{CD0C5627-8F30-4529-A432-E871413E784E}"/>
              </a:ext>
              <a:ext uri="{C183D7F6-B498-43B3-948B-1728B52AA6E4}">
                <adec:decorative xmlns:adec="http://schemas.microsoft.com/office/drawing/2017/decorative" val="1"/>
              </a:ext>
            </a:extLst>
          </p:cNvPr>
          <p:cNvSpPr txBox="1">
            <a:spLocks noGrp="1" noChangeArrowheads="1"/>
          </p:cNvSpPr>
          <p:nvPr/>
        </p:nvSpPr>
        <p:spPr bwMode="auto">
          <a:xfrm>
            <a:off x="2424702" y="6483096"/>
            <a:ext cx="1371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l">
              <a:defRPr/>
            </a:pPr>
            <a:r>
              <a:rPr lang="en-US" sz="1200" dirty="0">
                <a:solidFill>
                  <a:srgbClr val="0167BB"/>
                </a:solidFill>
                <a:latin typeface="+mn-lt"/>
                <a:cs typeface="Calibri" panose="020F0502020204030204" pitchFamily="34" charset="0"/>
              </a:rPr>
              <a:t>(Revised 11/2020)</a:t>
            </a:r>
          </a:p>
        </p:txBody>
      </p:sp>
    </p:spTree>
    <p:extLst>
      <p:ext uri="{BB962C8B-B14F-4D97-AF65-F5344CB8AC3E}">
        <p14:creationId xmlns:p14="http://schemas.microsoft.com/office/powerpoint/2010/main" val="28000397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Title"/>
          <p:cNvSpPr>
            <a:spLocks noGrp="1" noChangeArrowheads="1"/>
          </p:cNvSpPr>
          <p:nvPr>
            <p:ph type="title"/>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ormAutofit/>
          </a:bodyPr>
          <a:lstStyle/>
          <a:p>
            <a:pPr eaLnBrk="1" hangingPunct="1"/>
            <a:r>
              <a:rPr lang="en-US" sz="3200" b="0" dirty="0"/>
              <a:t>Congenital Syphilis, Stillbirth versus Live Birth Case Counts, </a:t>
            </a:r>
            <a:br>
              <a:rPr lang="en-US" sz="3200" b="0" dirty="0"/>
            </a:br>
            <a:r>
              <a:rPr lang="en-US" sz="3200" b="0" dirty="0"/>
              <a:t>California, 1990–2019</a:t>
            </a:r>
          </a:p>
        </p:txBody>
      </p:sp>
      <p:graphicFrame>
        <p:nvGraphicFramePr>
          <p:cNvPr id="2" name="Graph" descr="1990-2019 stacked bar chart of congenital syphilis stillbirth versus live birth case counts&#10;•  Live birth counts ranged from 695 in 1990 to a low of 32 in 2012, then increased to 409 in 2019&#10;•  Stillbirths counts started at 4 in 1998, decreased back to 0 in 2010, then increased to 37 in 2019"/>
          <p:cNvGraphicFramePr>
            <a:graphicFrameLocks noGrp="1" noChangeAspect="1"/>
          </p:cNvGraphicFramePr>
          <p:nvPr>
            <p:ph idx="1"/>
            <p:extLst>
              <p:ext uri="{D42A27DB-BD31-4B8C-83A1-F6EECF244321}">
                <p14:modId xmlns:p14="http://schemas.microsoft.com/office/powerpoint/2010/main" val="3265740461"/>
              </p:ext>
            </p:extLst>
          </p:nvPr>
        </p:nvGraphicFramePr>
        <p:xfrm>
          <a:off x="256674" y="1546225"/>
          <a:ext cx="11544802" cy="4630738"/>
        </p:xfrm>
        <a:graphic>
          <a:graphicData uri="http://schemas.openxmlformats.org/drawingml/2006/chart">
            <c:chart xmlns:c="http://schemas.openxmlformats.org/drawingml/2006/chart" xmlns:r="http://schemas.openxmlformats.org/officeDocument/2006/relationships" r:id="rId3"/>
          </a:graphicData>
        </a:graphic>
      </p:graphicFrame>
      <p:sp>
        <p:nvSpPr>
          <p:cNvPr id="4" name="Footer">
            <a:extLst>
              <a:ext uri="{FF2B5EF4-FFF2-40B4-BE49-F238E27FC236}">
                <a16:creationId xmlns:a16="http://schemas.microsoft.com/office/drawing/2014/main" id="{2AB23FB8-8C8E-497B-8D63-069870EE5413}"/>
              </a:ext>
              <a:ext uri="{C183D7F6-B498-43B3-948B-1728B52AA6E4}">
                <adec:decorative xmlns:adec="http://schemas.microsoft.com/office/drawing/2017/decorative" val="1"/>
              </a:ext>
            </a:extLst>
          </p:cNvPr>
          <p:cNvSpPr txBox="1">
            <a:spLocks noGrp="1" noChangeArrowheads="1"/>
          </p:cNvSpPr>
          <p:nvPr/>
        </p:nvSpPr>
        <p:spPr bwMode="auto">
          <a:xfrm>
            <a:off x="2424702" y="6483096"/>
            <a:ext cx="1371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l">
              <a:defRPr/>
            </a:pPr>
            <a:r>
              <a:rPr lang="en-US" sz="1200" dirty="0">
                <a:solidFill>
                  <a:srgbClr val="0167BB"/>
                </a:solidFill>
                <a:latin typeface="+mn-lt"/>
                <a:cs typeface="Calibri" panose="020F0502020204030204" pitchFamily="34" charset="0"/>
              </a:rPr>
              <a:t>(Revised 11/2020)</a:t>
            </a:r>
          </a:p>
        </p:txBody>
      </p:sp>
    </p:spTree>
    <p:extLst>
      <p:ext uri="{BB962C8B-B14F-4D97-AF65-F5344CB8AC3E}">
        <p14:creationId xmlns:p14="http://schemas.microsoft.com/office/powerpoint/2010/main" val="15868076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Title"/>
          <p:cNvSpPr>
            <a:spLocks noGrp="1" noChangeArrowheads="1"/>
          </p:cNvSpPr>
          <p:nvPr>
            <p:ph type="title"/>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ormAutofit/>
          </a:bodyPr>
          <a:lstStyle/>
          <a:p>
            <a:pPr eaLnBrk="1" hangingPunct="1"/>
            <a:r>
              <a:rPr lang="en-US" sz="3200" b="0" dirty="0"/>
              <a:t>Congenital Syphilis versus Female Primary &amp; Secondary Syphilis Incidence Rates, California, 1980</a:t>
            </a:r>
            <a:r>
              <a:rPr lang="en-US" sz="3200" b="0" dirty="0">
                <a:cs typeface="Arial" charset="0"/>
              </a:rPr>
              <a:t>–</a:t>
            </a:r>
            <a:r>
              <a:rPr lang="en-US" sz="3200" b="0" dirty="0"/>
              <a:t>2019</a:t>
            </a:r>
          </a:p>
        </p:txBody>
      </p:sp>
      <p:graphicFrame>
        <p:nvGraphicFramePr>
          <p:cNvPr id="2" name="Graph" descr="1990-2019 trendline graph of congenital syphilis rates versus female P&amp;S syphilis rates&#10;•  Congenital syphilis rates  (per 100,000 live births) continued to present increases and decreases, starting in 1980 at 6.0, increasing to 113.6 in 1990, decreasing to 6.6 in 2012, then increasing to 99.9 in 2019&#10;•  Female P&amp;S syphilis rates  (per 100,000 population) also presented increases and decreases, starting in 1980 at 4.3, increasing to 17.7 in 1987, decreasing to 0.2 in 2001, then increasing to 7.4 in 2019"/>
          <p:cNvGraphicFramePr>
            <a:graphicFrameLocks noGrp="1" noChangeAspect="1"/>
          </p:cNvGraphicFramePr>
          <p:nvPr>
            <p:ph idx="1"/>
            <p:extLst>
              <p:ext uri="{D42A27DB-BD31-4B8C-83A1-F6EECF244321}">
                <p14:modId xmlns:p14="http://schemas.microsoft.com/office/powerpoint/2010/main" val="2588169291"/>
              </p:ext>
            </p:extLst>
          </p:nvPr>
        </p:nvGraphicFramePr>
        <p:xfrm>
          <a:off x="414338" y="1546225"/>
          <a:ext cx="11387137" cy="4630738"/>
        </p:xfrm>
        <a:graphic>
          <a:graphicData uri="http://schemas.openxmlformats.org/drawingml/2006/chart">
            <c:chart xmlns:c="http://schemas.openxmlformats.org/drawingml/2006/chart" xmlns:r="http://schemas.openxmlformats.org/officeDocument/2006/relationships" r:id="rId3"/>
          </a:graphicData>
        </a:graphic>
      </p:graphicFrame>
      <p:sp>
        <p:nvSpPr>
          <p:cNvPr id="6" name="Notes">
            <a:extLst>
              <a:ext uri="{FF2B5EF4-FFF2-40B4-BE49-F238E27FC236}">
                <a16:creationId xmlns:a16="http://schemas.microsoft.com/office/drawing/2014/main" id="{C5909397-CF24-4CD6-968F-81887F165356}"/>
              </a:ext>
            </a:extLst>
          </p:cNvPr>
          <p:cNvSpPr txBox="1">
            <a:spLocks noChangeArrowheads="1"/>
          </p:cNvSpPr>
          <p:nvPr/>
        </p:nvSpPr>
        <p:spPr bwMode="auto">
          <a:xfrm>
            <a:off x="2628900" y="6126480"/>
            <a:ext cx="5360069"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tabLst>
                <a:tab pos="635000" algn="r"/>
                <a:tab pos="793750" algn="l"/>
              </a:tabLst>
              <a:defRPr>
                <a:solidFill>
                  <a:schemeClr val="tx1"/>
                </a:solidFill>
                <a:latin typeface="Tahoma" pitchFamily="34" charset="0"/>
              </a:defRPr>
            </a:lvl1pPr>
            <a:lvl2pPr marL="742950" indent="-285750">
              <a:tabLst>
                <a:tab pos="635000" algn="r"/>
                <a:tab pos="793750" algn="l"/>
              </a:tabLst>
              <a:defRPr>
                <a:solidFill>
                  <a:schemeClr val="tx1"/>
                </a:solidFill>
                <a:latin typeface="Tahoma" pitchFamily="34" charset="0"/>
              </a:defRPr>
            </a:lvl2pPr>
            <a:lvl3pPr marL="1143000" indent="-228600">
              <a:tabLst>
                <a:tab pos="635000" algn="r"/>
                <a:tab pos="793750" algn="l"/>
              </a:tabLst>
              <a:defRPr>
                <a:solidFill>
                  <a:schemeClr val="tx1"/>
                </a:solidFill>
                <a:latin typeface="Tahoma" pitchFamily="34" charset="0"/>
              </a:defRPr>
            </a:lvl3pPr>
            <a:lvl4pPr marL="1600200" indent="-228600">
              <a:tabLst>
                <a:tab pos="635000" algn="r"/>
                <a:tab pos="793750" algn="l"/>
              </a:tabLst>
              <a:defRPr>
                <a:solidFill>
                  <a:schemeClr val="tx1"/>
                </a:solidFill>
                <a:latin typeface="Tahoma" pitchFamily="34" charset="0"/>
              </a:defRPr>
            </a:lvl4pPr>
            <a:lvl5pPr marL="2057400" indent="-228600">
              <a:tabLst>
                <a:tab pos="635000" algn="r"/>
                <a:tab pos="793750" algn="l"/>
              </a:tabLst>
              <a:defRPr>
                <a:solidFill>
                  <a:schemeClr val="tx1"/>
                </a:solidFill>
                <a:latin typeface="Tahoma" pitchFamily="34" charset="0"/>
              </a:defRPr>
            </a:lvl5pPr>
            <a:lvl6pPr marL="2514600" indent="-228600" eaLnBrk="0" fontAlgn="base" hangingPunct="0">
              <a:spcBef>
                <a:spcPct val="0"/>
              </a:spcBef>
              <a:spcAft>
                <a:spcPct val="0"/>
              </a:spcAft>
              <a:tabLst>
                <a:tab pos="635000" algn="r"/>
                <a:tab pos="793750" algn="l"/>
              </a:tabLst>
              <a:defRPr>
                <a:solidFill>
                  <a:schemeClr val="tx1"/>
                </a:solidFill>
                <a:latin typeface="Tahoma" pitchFamily="34" charset="0"/>
              </a:defRPr>
            </a:lvl6pPr>
            <a:lvl7pPr marL="2971800" indent="-228600" eaLnBrk="0" fontAlgn="base" hangingPunct="0">
              <a:spcBef>
                <a:spcPct val="0"/>
              </a:spcBef>
              <a:spcAft>
                <a:spcPct val="0"/>
              </a:spcAft>
              <a:tabLst>
                <a:tab pos="635000" algn="r"/>
                <a:tab pos="793750" algn="l"/>
              </a:tabLst>
              <a:defRPr>
                <a:solidFill>
                  <a:schemeClr val="tx1"/>
                </a:solidFill>
                <a:latin typeface="Tahoma" pitchFamily="34" charset="0"/>
              </a:defRPr>
            </a:lvl7pPr>
            <a:lvl8pPr marL="3429000" indent="-228600" eaLnBrk="0" fontAlgn="base" hangingPunct="0">
              <a:spcBef>
                <a:spcPct val="0"/>
              </a:spcBef>
              <a:spcAft>
                <a:spcPct val="0"/>
              </a:spcAft>
              <a:tabLst>
                <a:tab pos="635000" algn="r"/>
                <a:tab pos="793750" algn="l"/>
              </a:tabLst>
              <a:defRPr>
                <a:solidFill>
                  <a:schemeClr val="tx1"/>
                </a:solidFill>
                <a:latin typeface="Tahoma" pitchFamily="34" charset="0"/>
              </a:defRPr>
            </a:lvl8pPr>
            <a:lvl9pPr marL="3886200" indent="-228600" eaLnBrk="0" fontAlgn="base" hangingPunct="0">
              <a:spcBef>
                <a:spcPct val="0"/>
              </a:spcBef>
              <a:spcAft>
                <a:spcPct val="0"/>
              </a:spcAft>
              <a:tabLst>
                <a:tab pos="635000" algn="r"/>
                <a:tab pos="793750" algn="l"/>
              </a:tabLst>
              <a:defRPr>
                <a:solidFill>
                  <a:schemeClr val="tx1"/>
                </a:solidFill>
                <a:latin typeface="Tahoma" pitchFamily="34" charset="0"/>
              </a:defRPr>
            </a:lvl9pPr>
          </a:lstStyle>
          <a:p>
            <a:pPr>
              <a:spcAft>
                <a:spcPts val="100"/>
              </a:spcAft>
              <a:tabLst/>
            </a:pPr>
            <a:r>
              <a:rPr lang="en-US" sz="1400" dirty="0">
                <a:latin typeface="+mn-lt"/>
              </a:rPr>
              <a:t>Note:  Incidence rates for congenital syphilis are per 100,000 live births.</a:t>
            </a:r>
          </a:p>
        </p:txBody>
      </p:sp>
      <p:sp>
        <p:nvSpPr>
          <p:cNvPr id="4" name="Footer">
            <a:extLst>
              <a:ext uri="{FF2B5EF4-FFF2-40B4-BE49-F238E27FC236}">
                <a16:creationId xmlns:a16="http://schemas.microsoft.com/office/drawing/2014/main" id="{8E1ED05E-C8CF-45D1-9250-FE6DEABE4380}"/>
              </a:ext>
              <a:ext uri="{C183D7F6-B498-43B3-948B-1728B52AA6E4}">
                <adec:decorative xmlns:adec="http://schemas.microsoft.com/office/drawing/2017/decorative" val="1"/>
              </a:ext>
            </a:extLst>
          </p:cNvPr>
          <p:cNvSpPr txBox="1">
            <a:spLocks noGrp="1" noChangeArrowheads="1"/>
          </p:cNvSpPr>
          <p:nvPr/>
        </p:nvSpPr>
        <p:spPr bwMode="auto">
          <a:xfrm>
            <a:off x="2424702" y="6483096"/>
            <a:ext cx="1371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l">
              <a:defRPr/>
            </a:pPr>
            <a:r>
              <a:rPr lang="en-US" sz="1200" dirty="0">
                <a:solidFill>
                  <a:srgbClr val="0167BB"/>
                </a:solidFill>
                <a:latin typeface="+mn-lt"/>
                <a:cs typeface="Calibri" panose="020F0502020204030204" pitchFamily="34" charset="0"/>
              </a:rPr>
              <a:t>(Revised 11/2020)</a:t>
            </a:r>
          </a:p>
        </p:txBody>
      </p:sp>
    </p:spTree>
    <p:extLst>
      <p:ext uri="{BB962C8B-B14F-4D97-AF65-F5344CB8AC3E}">
        <p14:creationId xmlns:p14="http://schemas.microsoft.com/office/powerpoint/2010/main" val="895230618"/>
      </p:ext>
    </p:extLst>
  </p:cSld>
  <p:clrMapOvr>
    <a:masterClrMapping/>
  </p:clrMapOvr>
</p:sld>
</file>

<file path=ppt/theme/theme1.xml><?xml version="1.0" encoding="utf-8"?>
<a:theme xmlns:a="http://schemas.openxmlformats.org/drawingml/2006/main" name="Office Theme">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Custom 6">
      <a:majorFont>
        <a:latin typeface="Tw Cen MT"/>
        <a:ea typeface=""/>
        <a:cs typeface=""/>
      </a:majorFont>
      <a:minorFont>
        <a:latin typeface="Tw Cen M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reen bar" id="{931CF33B-DA12-49D0-A08C-7CF8ADF7749C}" vid="{DC3BCDF0-5161-4A61-9411-AA0FF5E6BAD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kcdf3820fa7642e8be4bb4902ce9671f xmlns="a48324c4-7d20-48d3-8188-32763737222b">
      <Terms xmlns="http://schemas.microsoft.com/office/infopath/2007/PartnerControls"/>
    </kcdf3820fa7642e8be4bb4902ce9671f>
    <bb1a85d7c91c4659b60f056ef7672151 xmlns="a48324c4-7d20-48d3-8188-32763737222b">
      <Terms xmlns="http://schemas.microsoft.com/office/infopath/2007/PartnerControls"/>
    </bb1a85d7c91c4659b60f056ef7672151>
    <PublishingExpirationDate xmlns="http://schemas.microsoft.com/sharepoint/v3" xsi:nil="true"/>
    <PublishingStartDate xmlns="http://schemas.microsoft.com/sharepoint/v3" xsi:nil="true"/>
    <e703b7d8b6284097bcc8d89d108ab72a xmlns="a48324c4-7d20-48d3-8188-32763737222b">
      <Terms xmlns="http://schemas.microsoft.com/office/infopath/2007/PartnerControls"/>
    </e703b7d8b6284097bcc8d89d108ab72a>
    <off2d280d04f435e8ad65f64297220d7 xmlns="a48324c4-7d20-48d3-8188-32763737222b">
      <Terms xmlns="http://schemas.microsoft.com/office/infopath/2007/PartnerControls"/>
    </off2d280d04f435e8ad65f64297220d7>
    <TaxCatchAll xmlns="a48324c4-7d20-48d3-8188-32763737222b"/>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CDPH Document" ma:contentTypeID="0x0101002CC577673628EB48993F371F1850BF7D003E18CAC0E743194EA29E89F4611861B3" ma:contentTypeVersion="4" ma:contentTypeDescription="Create a new document." ma:contentTypeScope="" ma:versionID="322f02379ad10f210e08a64c252df73d">
  <xsd:schema xmlns:xsd="http://www.w3.org/2001/XMLSchema" xmlns:xs="http://www.w3.org/2001/XMLSchema" xmlns:p="http://schemas.microsoft.com/office/2006/metadata/properties" xmlns:ns1="http://schemas.microsoft.com/sharepoint/v3" xmlns:ns2="a48324c4-7d20-48d3-8188-32763737222b" targetNamespace="http://schemas.microsoft.com/office/2006/metadata/properties" ma:root="true" ma:fieldsID="f565ecd89d5927accf21e815673962b2" ns1:_="" ns2:_="">
    <xsd:import namespace="http://schemas.microsoft.com/sharepoint/v3"/>
    <xsd:import namespace="a48324c4-7d20-48d3-8188-32763737222b"/>
    <xsd:element name="properties">
      <xsd:complexType>
        <xsd:sequence>
          <xsd:element name="documentManagement">
            <xsd:complexType>
              <xsd:all>
                <xsd:element ref="ns2:kcdf3820fa7642e8be4bb4902ce9671f" minOccurs="0"/>
                <xsd:element ref="ns2:TaxCatchAll" minOccurs="0"/>
                <xsd:element ref="ns2:TaxCatchAllLabel" minOccurs="0"/>
                <xsd:element ref="ns2:off2d280d04f435e8ad65f64297220d7" minOccurs="0"/>
                <xsd:element ref="ns2:bb1a85d7c91c4659b60f056ef7672151" minOccurs="0"/>
                <xsd:element ref="ns2:e703b7d8b6284097bcc8d89d108ab72a" minOccurs="0"/>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19" nillable="true" ma:displayName="Scheduling Start Date" ma:description="Scheduling Start Date is a site column created by the Publishing feature. It is used to specify the date and time on which this page will first appear to site visitors." ma:internalName="Scheduling_x0020_Start_x0020_Date">
      <xsd:simpleType>
        <xsd:restriction base="dms:Unknown"/>
      </xsd:simpleType>
    </xsd:element>
    <xsd:element name="PublishingExpirationDate" ma:index="20" nillable="true" ma:displayName="Scheduling End Date" ma:description="Scheduling End Date is a site column created by the Publishing feature. It is used to specify the date and time on which this page will no longer appear to site visitors." ma:internalName="Scheduling_x0020_End_x0020_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a48324c4-7d20-48d3-8188-32763737222b" elementFormDefault="qualified">
    <xsd:import namespace="http://schemas.microsoft.com/office/2006/documentManagement/types"/>
    <xsd:import namespace="http://schemas.microsoft.com/office/infopath/2007/PartnerControls"/>
    <xsd:element name="kcdf3820fa7642e8be4bb4902ce9671f" ma:index="8" nillable="true" ma:taxonomy="true" ma:internalName="kcdf3820fa7642e8be4bb4902ce9671f" ma:taxonomyFieldName="Topic" ma:displayName="Topic" ma:default="" ma:fieldId="{4cdf3820-fa76-42e8-be4b-b4902ce9671f}" ma:taxonomyMulti="true" ma:sspId="b545365c-366b-4c8d-aeef-04f620ee1966" ma:termSetId="cdd5a172-8c78-4ec7-ac60-5f0fe253a964" ma:anchorId="00000000-0000-0000-0000-000000000000" ma:open="false" ma:isKeyword="false">
      <xsd:complexType>
        <xsd:sequence>
          <xsd:element ref="pc:Terms" minOccurs="0" maxOccurs="1"/>
        </xsd:sequence>
      </xsd:complexType>
    </xsd:element>
    <xsd:element name="TaxCatchAll" ma:index="9" nillable="true" ma:displayName="Taxonomy Catch All Column" ma:hidden="true" ma:list="{71170ce7-0db4-4c2d-850d-13dce0ec4ea5}" ma:internalName="TaxCatchAll" ma:showField="CatchAllData" ma:web="a48324c4-7d20-48d3-8188-32763737222b">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hidden="true" ma:list="{71170ce7-0db4-4c2d-850d-13dce0ec4ea5}" ma:internalName="TaxCatchAllLabel" ma:readOnly="true" ma:showField="CatchAllDataLabel" ma:web="a48324c4-7d20-48d3-8188-32763737222b">
      <xsd:complexType>
        <xsd:complexContent>
          <xsd:extension base="dms:MultiChoiceLookup">
            <xsd:sequence>
              <xsd:element name="Value" type="dms:Lookup" maxOccurs="unbounded" minOccurs="0" nillable="true"/>
            </xsd:sequence>
          </xsd:extension>
        </xsd:complexContent>
      </xsd:complexType>
    </xsd:element>
    <xsd:element name="off2d280d04f435e8ad65f64297220d7" ma:index="12" nillable="true" ma:taxonomy="true" ma:internalName="off2d280d04f435e8ad65f64297220d7" ma:taxonomyFieldName="CDPH_x0020_Audience" ma:displayName="CDPH Audience" ma:default="" ma:fieldId="{8ff2d280-d04f-435e-8ad6-5f64297220d7}" ma:taxonomyMulti="true" ma:sspId="b545365c-366b-4c8d-aeef-04f620ee1966" ma:termSetId="cc05263c-85ed-4c2f-a4fe-f602faee1964" ma:anchorId="00000000-0000-0000-0000-000000000000" ma:open="false" ma:isKeyword="false">
      <xsd:complexType>
        <xsd:sequence>
          <xsd:element ref="pc:Terms" minOccurs="0" maxOccurs="1"/>
        </xsd:sequence>
      </xsd:complexType>
    </xsd:element>
    <xsd:element name="bb1a85d7c91c4659b60f056ef7672151" ma:index="14" nillable="true" ma:taxonomy="true" ma:internalName="bb1a85d7c91c4659b60f056ef7672151" ma:taxonomyFieldName="Program" ma:displayName="Program" ma:default="" ma:fieldId="{bb1a85d7-c91c-4659-b60f-056ef7672151}" ma:taxonomyMulti="true" ma:sspId="b545365c-366b-4c8d-aeef-04f620ee1966" ma:termSetId="6489bfc0-c77f-4619-9be4-bef70736d171" ma:anchorId="00000000-0000-0000-0000-000000000000" ma:open="false" ma:isKeyword="false">
      <xsd:complexType>
        <xsd:sequence>
          <xsd:element ref="pc:Terms" minOccurs="0" maxOccurs="1"/>
        </xsd:sequence>
      </xsd:complexType>
    </xsd:element>
    <xsd:element name="e703b7d8b6284097bcc8d89d108ab72a" ma:index="16" nillable="true" ma:taxonomy="true" ma:internalName="e703b7d8b6284097bcc8d89d108ab72a" ma:taxonomyFieldName="Content_x0020_Language" ma:displayName="Content Language" ma:default="97;#English|25e340a5-d50c-48d7-adc0-a905fb7bff5c" ma:fieldId="{e703b7d8-b628-4097-bcc8-d89d108ab72a}" ma:sspId="b545365c-366b-4c8d-aeef-04f620ee1966" ma:termSetId="45e6de93-a046-4930-a9e9-bac90a816380" ma:anchorId="00000000-0000-0000-0000-000000000000" ma:open="fals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455871F-227A-46C1-B80B-15D065183424}"/>
</file>

<file path=customXml/itemProps2.xml><?xml version="1.0" encoding="utf-8"?>
<ds:datastoreItem xmlns:ds="http://schemas.openxmlformats.org/officeDocument/2006/customXml" ds:itemID="{729E2513-4709-4AFD-BD7D-2EDD276EA349}"/>
</file>

<file path=customXml/itemProps3.xml><?xml version="1.0" encoding="utf-8"?>
<ds:datastoreItem xmlns:ds="http://schemas.openxmlformats.org/officeDocument/2006/customXml" ds:itemID="{AC21F596-D54D-43E0-B818-C8F858746B54}"/>
</file>

<file path=docProps/app.xml><?xml version="1.0" encoding="utf-8"?>
<Properties xmlns="http://schemas.openxmlformats.org/officeDocument/2006/extended-properties" xmlns:vt="http://schemas.openxmlformats.org/officeDocument/2006/docPropsVTypes">
  <Template>Green bar</Template>
  <TotalTime>4566</TotalTime>
  <Words>855</Words>
  <Application>Microsoft Office PowerPoint</Application>
  <PresentationFormat>Widescreen</PresentationFormat>
  <Paragraphs>105</Paragraphs>
  <Slides>19</Slides>
  <Notes>19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Tw Cen MT</vt:lpstr>
      <vt:lpstr>Calibri</vt:lpstr>
      <vt:lpstr>Arial</vt:lpstr>
      <vt:lpstr>Bahnschrift SemiBold SemiConden</vt:lpstr>
      <vt:lpstr>Office Theme</vt:lpstr>
      <vt:lpstr>Congenital Syphilis</vt:lpstr>
      <vt:lpstr>Congenital Syphilis, California Incidence Rates, 1940–2019</vt:lpstr>
      <vt:lpstr>Congenital Syphilis, California versus United States Incidence Rates,  1963–2019</vt:lpstr>
      <vt:lpstr>Congenital Syphilis, Case Counts and Incidence Rates by County,  California, 2019</vt:lpstr>
      <vt:lpstr>Congenital Syphilis, Ranked Incidence Rates by County,  California, 2019</vt:lpstr>
      <vt:lpstr>Congenital Syphilis, Cases by Vital Status and Presence of Signs/Symptoms, California, 2010–2019</vt:lpstr>
      <vt:lpstr>Congenital Syphilis Stillbirths, California, 2011–2019</vt:lpstr>
      <vt:lpstr>Congenital Syphilis, Stillbirth versus Live Birth Case Counts,  California, 1990–2019</vt:lpstr>
      <vt:lpstr>Congenital Syphilis versus Female Primary &amp; Secondary Syphilis Incidence Rates, California, 1980–2019</vt:lpstr>
      <vt:lpstr>Congenital Syphilis Cases versus Childbearing Age (15-44) Female Early Syphilis* Incidence Rates, California, 2010–2019</vt:lpstr>
      <vt:lpstr>Congenital Syphilis Cases versus Childbearing Age (15-44) Female Syphilis (all stages*) Incidence Rates, California, 2010–2019</vt:lpstr>
      <vt:lpstr>Congenital Syphilis Cases versus Female Early Syphilis* Cases by Pregnancy Status, California, 2010–2019</vt:lpstr>
      <vt:lpstr>Congenital Syphilis Cases versus Female Syphilis (all stages*) Cases by Pregnancy Status, California, 2010–2019</vt:lpstr>
      <vt:lpstr>Congenital Syphilis Cases versus Females of Childbearing Age (15-44) Early Syphilis* Cases by Pregnancy Status, California, 2010–2019</vt:lpstr>
      <vt:lpstr>Congenital Syphilis Cases versus Females of Childbearing Age (15-44) Syphilis* Cases by Pregnancy Status, California, 2010–2019</vt:lpstr>
      <vt:lpstr>Female Early Syphilis* and Congenital Syphilis Cases California, 2010–2019</vt:lpstr>
      <vt:lpstr>Female Syphilis (all stages*) and Congenital Syphilis Cases California, 2010–2019</vt:lpstr>
      <vt:lpstr>Congenital Syphilis, Incidence Rates by Race/Ethnicity of Mother California, 2010–2019</vt:lpstr>
      <vt:lpstr>Congenital Syphilis, Case Counts and Incidence Rates by Race/Ethnicity of Mother, California, 2019</vt:lpstr>
    </vt:vector>
  </TitlesOfParts>
  <Company>CDPH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2019 STD Data Syphilis Congenital Slides</dc:title>
  <dc:creator>Gilson, Denise@CDPH</dc:creator>
  <cp:lastModifiedBy>Snyder, Robert@CDPH</cp:lastModifiedBy>
  <cp:revision>311</cp:revision>
  <dcterms:created xsi:type="dcterms:W3CDTF">2020-08-24T23:52:26Z</dcterms:created>
  <dcterms:modified xsi:type="dcterms:W3CDTF">2021-10-18T23:21:52Z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 Language">
    <vt:lpwstr/>
  </property>
  <property fmtid="{D5CDD505-2E9C-101B-9397-08002B2CF9AE}" pid="3" name="CDPH Audience">
    <vt:lpwstr/>
  </property>
  <property fmtid="{D5CDD505-2E9C-101B-9397-08002B2CF9AE}" pid="4" name="Topic">
    <vt:lpwstr/>
  </property>
  <property fmtid="{D5CDD505-2E9C-101B-9397-08002B2CF9AE}" pid="5" name="Program">
    <vt:lpwstr/>
  </property>
  <property fmtid="{D5CDD505-2E9C-101B-9397-08002B2CF9AE}" pid="6" name="ContentTypeId">
    <vt:lpwstr>0x0101002CC577673628EB48993F371F1850BF7D003E18CAC0E743194EA29E89F4611861B3</vt:lpwstr>
  </property>
</Properties>
</file>