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rawings/drawing2.xml" ContentType="application/vnd.openxmlformats-officedocument.drawingml.chartshapes+xml"/>
  <Override PartName="/ppt/presentation.xml" ContentType="application/vnd.openxmlformats-officedocument.presentationml.presentation.main+xml"/>
  <Override PartName="/ppt/drawings/drawing1.xml" ContentType="application/vnd.openxmlformats-officedocument.drawingml.chartshapes+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charts/chart16.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5.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27.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25.xml" ContentType="application/vnd.openxmlformats-officedocument.drawingml.chart+xml"/>
  <Override PartName="/ppt/charts/chart33.xml" ContentType="application/vnd.openxmlformats-officedocument.drawingml.chart+xml"/>
  <Override PartName="/ppt/charts/chart24.xml" ContentType="application/vnd.openxmlformats-officedocument.drawingml.chart+xml"/>
  <Override PartName="/ppt/charts/chart26.xml" ContentType="application/vnd.openxmlformats-officedocument.drawingml.chart+xml"/>
  <Override PartName="/ppt/charts/chart23.xml" ContentType="application/vnd.openxmlformats-officedocument.drawingml.chart+xml"/>
  <Override PartName="/ppt/charts/chart22.xml" ContentType="application/vnd.openxmlformats-officedocument.drawingml.chart+xml"/>
  <Override PartName="/ppt/charts/chart21.xml" ContentType="application/vnd.openxmlformats-officedocument.drawingml.chart+xml"/>
  <Override PartName="/ppt/charts/chart20.xml" ContentType="application/vnd.openxmlformats-officedocument.drawingml.chart+xml"/>
  <Override PartName="/ppt/charts/chart19.xml" ContentType="application/vnd.openxmlformats-officedocument.drawingml.chart+xml"/>
  <Override PartName="/ppt/charts/chart18.xml" ContentType="application/vnd.openxmlformats-officedocument.drawingml.chart+xml"/>
  <Override PartName="/ppt/charts/chart17.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4" r:id="rId1"/>
  </p:sldMasterIdLst>
  <p:notesMasterIdLst>
    <p:notesMasterId r:id="rId30"/>
  </p:notesMasterIdLst>
  <p:handoutMasterIdLst>
    <p:handoutMasterId r:id="rId31"/>
  </p:handoutMasterIdLst>
  <p:sldIdLst>
    <p:sldId id="1206" r:id="rId2"/>
    <p:sldId id="323" r:id="rId3"/>
    <p:sldId id="1207" r:id="rId4"/>
    <p:sldId id="1208" r:id="rId5"/>
    <p:sldId id="1209" r:id="rId6"/>
    <p:sldId id="1210" r:id="rId7"/>
    <p:sldId id="1211" r:id="rId8"/>
    <p:sldId id="1212" r:id="rId9"/>
    <p:sldId id="1213" r:id="rId10"/>
    <p:sldId id="1214" r:id="rId11"/>
    <p:sldId id="1215" r:id="rId12"/>
    <p:sldId id="1216" r:id="rId13"/>
    <p:sldId id="1217" r:id="rId14"/>
    <p:sldId id="1218" r:id="rId15"/>
    <p:sldId id="1219" r:id="rId16"/>
    <p:sldId id="1220" r:id="rId17"/>
    <p:sldId id="1221" r:id="rId18"/>
    <p:sldId id="1222" r:id="rId19"/>
    <p:sldId id="1317" r:id="rId20"/>
    <p:sldId id="1318" r:id="rId21"/>
    <p:sldId id="1225" r:id="rId22"/>
    <p:sldId id="1226" r:id="rId23"/>
    <p:sldId id="357" r:id="rId24"/>
    <p:sldId id="1227" r:id="rId25"/>
    <p:sldId id="807" r:id="rId26"/>
    <p:sldId id="1228" r:id="rId27"/>
    <p:sldId id="1229" r:id="rId28"/>
    <p:sldId id="1230" r:id="rId29"/>
  </p:sldIdLst>
  <p:sldSz cx="12192000" cy="6858000"/>
  <p:notesSz cx="6858000" cy="9144000"/>
  <p:embeddedFontLst>
    <p:embeddedFont>
      <p:font typeface="Bahnschrift SemiBold SemiConden" panose="020B0502040204020203" pitchFamily="34" charset="0"/>
      <p:regular r:id="rId32"/>
      <p:bold r:id="rId33"/>
    </p:embeddedFont>
    <p:embeddedFont>
      <p:font typeface="Calibri" panose="020F0502020204030204" pitchFamily="34" charset="0"/>
      <p:regular r:id="rId34"/>
      <p:bold r:id="rId35"/>
      <p:italic r:id="rId36"/>
      <p:boldItalic r:id="rId37"/>
    </p:embeddedFont>
    <p:embeddedFont>
      <p:font typeface="Tw Cen MT" panose="020B0602020104020603"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ilson, Denise@CDPH" initials="GD" lastIdx="1" clrIdx="6">
    <p:extLst>
      <p:ext uri="{19B8F6BF-5375-455C-9EA6-DF929625EA0E}">
        <p15:presenceInfo xmlns:p15="http://schemas.microsoft.com/office/powerpoint/2012/main" userId="S::Denise.Gilson@cdph.ca.gov::7feec84d-d531-4dd3-8633-5e54aad6df24" providerId="AD"/>
      </p:ext>
    </p:extLst>
  </p:cmAuthor>
  <p:cmAuthor id="1" name="Harmon, Jennifer@CDPH" initials="HJ" lastIdx="51" clrIdx="0">
    <p:extLst>
      <p:ext uri="{19B8F6BF-5375-455C-9EA6-DF929625EA0E}">
        <p15:presenceInfo xmlns:p15="http://schemas.microsoft.com/office/powerpoint/2012/main" userId="S-1-5-21-4097889286-3091099877-3853663367-13014" providerId="AD"/>
      </p:ext>
    </p:extLst>
  </p:cmAuthor>
  <p:cmAuthor id="2" name="Oberman, Nina@CDPH" initials="ON" lastIdx="6" clrIdx="1">
    <p:extLst>
      <p:ext uri="{19B8F6BF-5375-455C-9EA6-DF929625EA0E}">
        <p15:presenceInfo xmlns:p15="http://schemas.microsoft.com/office/powerpoint/2012/main" userId="S-1-5-21-4097889286-3091099877-3853663367-46452" providerId="AD"/>
      </p:ext>
    </p:extLst>
  </p:cmAuthor>
  <p:cmAuthor id="3" name="Nina Oberman" initials="NO" lastIdx="24" clrIdx="2">
    <p:extLst>
      <p:ext uri="{19B8F6BF-5375-455C-9EA6-DF929625EA0E}">
        <p15:presenceInfo xmlns:p15="http://schemas.microsoft.com/office/powerpoint/2012/main" userId="bea2f763e4f822c2" providerId="Windows Live"/>
      </p:ext>
    </p:extLst>
  </p:cmAuthor>
  <p:cmAuthor id="4" name="Differding, Sandra@CDPH" initials="DS" lastIdx="18" clrIdx="3">
    <p:extLst>
      <p:ext uri="{19B8F6BF-5375-455C-9EA6-DF929625EA0E}">
        <p15:presenceInfo xmlns:p15="http://schemas.microsoft.com/office/powerpoint/2012/main" userId="S::Sandra.Differding@cdph.ca.gov::ee0145e1-2671-4077-92d6-236278217026" providerId="AD"/>
      </p:ext>
    </p:extLst>
  </p:cmAuthor>
  <p:cmAuthor id="5" name="Kovaleski, Laura@CDPH" initials="KL" lastIdx="25" clrIdx="4">
    <p:extLst>
      <p:ext uri="{19B8F6BF-5375-455C-9EA6-DF929625EA0E}">
        <p15:presenceInfo xmlns:p15="http://schemas.microsoft.com/office/powerpoint/2012/main" userId="S-1-5-21-4097889286-3091099877-3853663367-13046" providerId="AD"/>
      </p:ext>
    </p:extLst>
  </p:cmAuthor>
  <p:cmAuthor id="6" name="Kovaleski, Laura@CDPH" initials="KL [2]" lastIdx="3" clrIdx="5">
    <p:extLst>
      <p:ext uri="{19B8F6BF-5375-455C-9EA6-DF929625EA0E}">
        <p15:presenceInfo xmlns:p15="http://schemas.microsoft.com/office/powerpoint/2012/main" userId="S::Laura.Kovaleski@cdph.ca.gov::970d354e-ada2-484d-8bb7-fedf80a72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C5E5"/>
    <a:srgbClr val="7F60B7"/>
    <a:srgbClr val="CCE6EA"/>
    <a:srgbClr val="49A3AE"/>
    <a:srgbClr val="558ED5"/>
    <a:srgbClr val="984807"/>
    <a:srgbClr val="7C0B5B"/>
    <a:srgbClr val="AA222F"/>
    <a:srgbClr val="078807"/>
    <a:srgbClr val="4F5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1" autoAdjust="0"/>
    <p:restoredTop sz="66419" autoAdjust="0"/>
  </p:normalViewPr>
  <p:slideViewPr>
    <p:cSldViewPr snapToGrid="0">
      <p:cViewPr varScale="1">
        <p:scale>
          <a:sx n="45" d="100"/>
          <a:sy n="45" d="100"/>
        </p:scale>
        <p:origin x="1470" y="48"/>
      </p:cViewPr>
      <p:guideLst/>
    </p:cSldViewPr>
  </p:slideViewPr>
  <p:outlineViewPr>
    <p:cViewPr>
      <p:scale>
        <a:sx n="33" d="100"/>
        <a:sy n="33" d="100"/>
      </p:scale>
      <p:origin x="0" y="-8508"/>
    </p:cViewPr>
  </p:outlineViewPr>
  <p:notesTextViewPr>
    <p:cViewPr>
      <p:scale>
        <a:sx n="110" d="100"/>
        <a:sy n="110" d="100"/>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3292680287755"/>
          <c:y val="6.2921348314606745E-2"/>
          <c:w val="0.84781960558817071"/>
          <c:h val="0.80715025271522578"/>
        </c:manualLayout>
      </c:layout>
      <c:lineChart>
        <c:grouping val="standard"/>
        <c:varyColors val="0"/>
        <c:ser>
          <c:idx val="0"/>
          <c:order val="0"/>
          <c:tx>
            <c:strRef>
              <c:f>Sheet1!$A$1</c:f>
              <c:strCache>
                <c:ptCount val="1"/>
                <c:pt idx="0">
                  <c:v>Year</c:v>
                </c:pt>
              </c:strCache>
            </c:strRef>
          </c:tx>
          <c:spPr>
            <a:ln w="31750">
              <a:solidFill>
                <a:srgbClr val="0000FF"/>
              </a:solidFill>
              <a:prstDash val="solid"/>
            </a:ln>
          </c:spPr>
          <c:marker>
            <c:symbol val="none"/>
          </c:marker>
          <c:cat>
            <c:numRef>
              <c:f>Sheet1!$A$2:$A$108</c:f>
              <c:numCache>
                <c:formatCode>General</c:formatCode>
                <c:ptCount val="107"/>
                <c:pt idx="0">
                  <c:v>1913</c:v>
                </c:pt>
                <c:pt idx="7">
                  <c:v>1920</c:v>
                </c:pt>
                <c:pt idx="17">
                  <c:v>1930</c:v>
                </c:pt>
                <c:pt idx="27">
                  <c:v>1940</c:v>
                </c:pt>
                <c:pt idx="37">
                  <c:v>1950</c:v>
                </c:pt>
                <c:pt idx="47">
                  <c:v>1960</c:v>
                </c:pt>
                <c:pt idx="57">
                  <c:v>1970</c:v>
                </c:pt>
                <c:pt idx="67">
                  <c:v>1980</c:v>
                </c:pt>
                <c:pt idx="77">
                  <c:v>1990</c:v>
                </c:pt>
                <c:pt idx="87">
                  <c:v>2000</c:v>
                </c:pt>
                <c:pt idx="97">
                  <c:v>2010</c:v>
                </c:pt>
                <c:pt idx="106">
                  <c:v>2019</c:v>
                </c:pt>
              </c:numCache>
            </c:numRef>
          </c:cat>
          <c:val>
            <c:numRef>
              <c:f>Sheet1!$A$2:$A$108</c:f>
              <c:numCache>
                <c:formatCode>General</c:formatCode>
                <c:ptCount val="107"/>
                <c:pt idx="0">
                  <c:v>1913</c:v>
                </c:pt>
                <c:pt idx="7">
                  <c:v>1920</c:v>
                </c:pt>
                <c:pt idx="17">
                  <c:v>1930</c:v>
                </c:pt>
                <c:pt idx="27">
                  <c:v>1940</c:v>
                </c:pt>
                <c:pt idx="37">
                  <c:v>1950</c:v>
                </c:pt>
                <c:pt idx="47">
                  <c:v>1960</c:v>
                </c:pt>
                <c:pt idx="57">
                  <c:v>1970</c:v>
                </c:pt>
                <c:pt idx="67">
                  <c:v>1980</c:v>
                </c:pt>
                <c:pt idx="77">
                  <c:v>1990</c:v>
                </c:pt>
                <c:pt idx="87">
                  <c:v>2000</c:v>
                </c:pt>
                <c:pt idx="97">
                  <c:v>2010</c:v>
                </c:pt>
                <c:pt idx="106">
                  <c:v>2019</c:v>
                </c:pt>
              </c:numCache>
            </c:numRef>
          </c:val>
          <c:smooth val="0"/>
          <c:extLst>
            <c:ext xmlns:c16="http://schemas.microsoft.com/office/drawing/2014/chart" uri="{C3380CC4-5D6E-409C-BE32-E72D297353CC}">
              <c16:uniqueId val="{00000000-24DF-42C2-AED6-01A499242E16}"/>
            </c:ext>
          </c:extLst>
        </c:ser>
        <c:ser>
          <c:idx val="1"/>
          <c:order val="1"/>
          <c:tx>
            <c:strRef>
              <c:f>Sheet1!$B$1</c:f>
              <c:strCache>
                <c:ptCount val="1"/>
                <c:pt idx="0">
                  <c:v>California</c:v>
                </c:pt>
              </c:strCache>
            </c:strRef>
          </c:tx>
          <c:spPr>
            <a:ln w="50800">
              <a:solidFill>
                <a:srgbClr val="068190"/>
              </a:solidFill>
            </a:ln>
          </c:spPr>
          <c:marker>
            <c:symbol val="none"/>
          </c:marker>
          <c:cat>
            <c:numRef>
              <c:f>Sheet1!$A$2:$A$108</c:f>
              <c:numCache>
                <c:formatCode>General</c:formatCode>
                <c:ptCount val="107"/>
                <c:pt idx="0">
                  <c:v>1913</c:v>
                </c:pt>
                <c:pt idx="7">
                  <c:v>1920</c:v>
                </c:pt>
                <c:pt idx="17">
                  <c:v>1930</c:v>
                </c:pt>
                <c:pt idx="27">
                  <c:v>1940</c:v>
                </c:pt>
                <c:pt idx="37">
                  <c:v>1950</c:v>
                </c:pt>
                <c:pt idx="47">
                  <c:v>1960</c:v>
                </c:pt>
                <c:pt idx="57">
                  <c:v>1970</c:v>
                </c:pt>
                <c:pt idx="67">
                  <c:v>1980</c:v>
                </c:pt>
                <c:pt idx="77">
                  <c:v>1990</c:v>
                </c:pt>
                <c:pt idx="87">
                  <c:v>2000</c:v>
                </c:pt>
                <c:pt idx="97">
                  <c:v>2010</c:v>
                </c:pt>
                <c:pt idx="106">
                  <c:v>2019</c:v>
                </c:pt>
              </c:numCache>
            </c:numRef>
          </c:cat>
          <c:val>
            <c:numRef>
              <c:f>Sheet1!$B$2:$B$108</c:f>
              <c:numCache>
                <c:formatCode>General</c:formatCode>
                <c:ptCount val="107"/>
                <c:pt idx="0">
                  <c:v>4.3</c:v>
                </c:pt>
                <c:pt idx="1">
                  <c:v>16.5</c:v>
                </c:pt>
                <c:pt idx="2">
                  <c:v>23.7</c:v>
                </c:pt>
                <c:pt idx="3">
                  <c:v>35.5</c:v>
                </c:pt>
                <c:pt idx="4">
                  <c:v>95.2</c:v>
                </c:pt>
                <c:pt idx="5">
                  <c:v>142.9</c:v>
                </c:pt>
                <c:pt idx="6">
                  <c:v>135.5</c:v>
                </c:pt>
                <c:pt idx="7">
                  <c:v>150</c:v>
                </c:pt>
                <c:pt idx="8">
                  <c:v>125.4</c:v>
                </c:pt>
                <c:pt idx="9">
                  <c:v>127.3</c:v>
                </c:pt>
                <c:pt idx="10">
                  <c:v>135.9</c:v>
                </c:pt>
                <c:pt idx="11">
                  <c:v>119.3</c:v>
                </c:pt>
                <c:pt idx="12">
                  <c:v>116.3</c:v>
                </c:pt>
                <c:pt idx="13">
                  <c:v>114.8</c:v>
                </c:pt>
                <c:pt idx="14">
                  <c:v>105.4</c:v>
                </c:pt>
                <c:pt idx="15">
                  <c:v>105.7</c:v>
                </c:pt>
                <c:pt idx="16">
                  <c:v>106</c:v>
                </c:pt>
                <c:pt idx="17">
                  <c:v>122.7</c:v>
                </c:pt>
                <c:pt idx="18">
                  <c:v>139.5</c:v>
                </c:pt>
                <c:pt idx="19">
                  <c:v>147.6</c:v>
                </c:pt>
                <c:pt idx="20">
                  <c:v>131.1</c:v>
                </c:pt>
                <c:pt idx="21">
                  <c:v>172.7</c:v>
                </c:pt>
                <c:pt idx="22">
                  <c:v>188.6</c:v>
                </c:pt>
                <c:pt idx="23">
                  <c:v>191.4</c:v>
                </c:pt>
                <c:pt idx="24">
                  <c:v>261.60000000000002</c:v>
                </c:pt>
                <c:pt idx="25">
                  <c:v>245.8</c:v>
                </c:pt>
                <c:pt idx="26">
                  <c:v>243.9</c:v>
                </c:pt>
                <c:pt idx="27">
                  <c:v>281.3</c:v>
                </c:pt>
                <c:pt idx="28">
                  <c:v>222.4</c:v>
                </c:pt>
                <c:pt idx="29">
                  <c:v>160.4</c:v>
                </c:pt>
                <c:pt idx="30">
                  <c:v>172</c:v>
                </c:pt>
                <c:pt idx="31">
                  <c:v>227.7</c:v>
                </c:pt>
                <c:pt idx="32">
                  <c:v>296.10000000000002</c:v>
                </c:pt>
                <c:pt idx="33">
                  <c:v>349</c:v>
                </c:pt>
                <c:pt idx="34">
                  <c:v>329.5</c:v>
                </c:pt>
                <c:pt idx="35">
                  <c:v>266</c:v>
                </c:pt>
                <c:pt idx="36">
                  <c:v>213.1</c:v>
                </c:pt>
                <c:pt idx="37">
                  <c:v>173.8</c:v>
                </c:pt>
                <c:pt idx="38">
                  <c:v>153.80000000000001</c:v>
                </c:pt>
                <c:pt idx="39">
                  <c:v>135.9</c:v>
                </c:pt>
                <c:pt idx="40">
                  <c:v>132.9</c:v>
                </c:pt>
                <c:pt idx="41">
                  <c:v>127.9</c:v>
                </c:pt>
                <c:pt idx="42">
                  <c:v>113</c:v>
                </c:pt>
                <c:pt idx="43">
                  <c:v>113</c:v>
                </c:pt>
                <c:pt idx="44">
                  <c:v>110.6</c:v>
                </c:pt>
                <c:pt idx="45">
                  <c:v>128.4</c:v>
                </c:pt>
                <c:pt idx="46">
                  <c:v>112.7</c:v>
                </c:pt>
                <c:pt idx="47">
                  <c:v>121.3</c:v>
                </c:pt>
                <c:pt idx="48">
                  <c:v>140</c:v>
                </c:pt>
                <c:pt idx="49">
                  <c:v>159.1</c:v>
                </c:pt>
                <c:pt idx="50">
                  <c:v>181.5</c:v>
                </c:pt>
                <c:pt idx="51">
                  <c:v>198</c:v>
                </c:pt>
                <c:pt idx="52">
                  <c:v>225</c:v>
                </c:pt>
                <c:pt idx="53">
                  <c:v>250.1</c:v>
                </c:pt>
                <c:pt idx="54">
                  <c:v>317.10000000000002</c:v>
                </c:pt>
                <c:pt idx="55">
                  <c:v>391.1</c:v>
                </c:pt>
                <c:pt idx="56">
                  <c:v>456.2</c:v>
                </c:pt>
                <c:pt idx="57">
                  <c:v>523.6</c:v>
                </c:pt>
                <c:pt idx="58">
                  <c:v>505.3</c:v>
                </c:pt>
                <c:pt idx="59">
                  <c:v>490.7</c:v>
                </c:pt>
                <c:pt idx="60">
                  <c:v>470.8</c:v>
                </c:pt>
                <c:pt idx="61">
                  <c:v>465.9</c:v>
                </c:pt>
                <c:pt idx="62">
                  <c:v>566.1</c:v>
                </c:pt>
                <c:pt idx="63">
                  <c:v>573.70000000000005</c:v>
                </c:pt>
                <c:pt idx="64">
                  <c:v>567.20000000000005</c:v>
                </c:pt>
                <c:pt idx="65">
                  <c:v>595.9</c:v>
                </c:pt>
                <c:pt idx="66">
                  <c:v>586.79999999999995</c:v>
                </c:pt>
                <c:pt idx="67">
                  <c:v>574.1</c:v>
                </c:pt>
                <c:pt idx="68">
                  <c:v>526.1</c:v>
                </c:pt>
                <c:pt idx="69">
                  <c:v>442.9</c:v>
                </c:pt>
                <c:pt idx="70">
                  <c:v>426.5</c:v>
                </c:pt>
                <c:pt idx="71">
                  <c:v>426.9</c:v>
                </c:pt>
                <c:pt idx="72">
                  <c:v>444.6</c:v>
                </c:pt>
                <c:pt idx="73">
                  <c:v>432.1</c:v>
                </c:pt>
                <c:pt idx="74">
                  <c:v>345.9</c:v>
                </c:pt>
                <c:pt idx="75">
                  <c:v>284.3</c:v>
                </c:pt>
                <c:pt idx="76">
                  <c:v>242.2</c:v>
                </c:pt>
                <c:pt idx="77" formatCode="0.0">
                  <c:v>181.3</c:v>
                </c:pt>
                <c:pt idx="78" formatCode="0.0">
                  <c:v>144.80000000000001</c:v>
                </c:pt>
                <c:pt idx="79" formatCode="0.0">
                  <c:v>123.2</c:v>
                </c:pt>
                <c:pt idx="80" formatCode="0.0">
                  <c:v>100.4</c:v>
                </c:pt>
                <c:pt idx="81" formatCode="0.0">
                  <c:v>92.8</c:v>
                </c:pt>
                <c:pt idx="82" formatCode="0.0">
                  <c:v>76.8</c:v>
                </c:pt>
                <c:pt idx="83" formatCode="0.0">
                  <c:v>58.1</c:v>
                </c:pt>
                <c:pt idx="84" formatCode="0.0">
                  <c:v>56.8</c:v>
                </c:pt>
                <c:pt idx="85" formatCode="0.0">
                  <c:v>59.5</c:v>
                </c:pt>
                <c:pt idx="86" formatCode="0.0">
                  <c:v>55.8</c:v>
                </c:pt>
                <c:pt idx="87" formatCode="0.0">
                  <c:v>64.099999999999994</c:v>
                </c:pt>
                <c:pt idx="88" formatCode="0.0">
                  <c:v>67.5</c:v>
                </c:pt>
                <c:pt idx="89" formatCode="0.0">
                  <c:v>70.599999999999994</c:v>
                </c:pt>
                <c:pt idx="90" formatCode="0.0">
                  <c:v>72.599999999999994</c:v>
                </c:pt>
                <c:pt idx="91" formatCode="0.0">
                  <c:v>85.3</c:v>
                </c:pt>
                <c:pt idx="92" formatCode="0.0">
                  <c:v>94.8</c:v>
                </c:pt>
                <c:pt idx="93" formatCode="0.0">
                  <c:v>93.3</c:v>
                </c:pt>
                <c:pt idx="94" formatCode="0.0">
                  <c:v>85.3</c:v>
                </c:pt>
                <c:pt idx="95" formatCode="0.0">
                  <c:v>69.2</c:v>
                </c:pt>
                <c:pt idx="96" formatCode="0.0">
                  <c:v>64.8</c:v>
                </c:pt>
                <c:pt idx="97" formatCode="0.0">
                  <c:v>71.8</c:v>
                </c:pt>
                <c:pt idx="98" formatCode="0.0">
                  <c:v>72.8</c:v>
                </c:pt>
                <c:pt idx="99" formatCode="0.0">
                  <c:v>88.7</c:v>
                </c:pt>
                <c:pt idx="100" formatCode="0.0">
                  <c:v>99.8</c:v>
                </c:pt>
                <c:pt idx="101" formatCode="0.0">
                  <c:v>115.9</c:v>
                </c:pt>
                <c:pt idx="102" formatCode="0.0">
                  <c:v>138.69999999999999</c:v>
                </c:pt>
                <c:pt idx="103" formatCode="0.0">
                  <c:v>164.3</c:v>
                </c:pt>
                <c:pt idx="104" formatCode="0.0">
                  <c:v>190.1</c:v>
                </c:pt>
                <c:pt idx="105" formatCode="0.0">
                  <c:v>199.3</c:v>
                </c:pt>
                <c:pt idx="106" formatCode="0.0">
                  <c:v>201.7</c:v>
                </c:pt>
              </c:numCache>
            </c:numRef>
          </c:val>
          <c:smooth val="0"/>
          <c:extLst>
            <c:ext xmlns:c16="http://schemas.microsoft.com/office/drawing/2014/chart" uri="{C3380CC4-5D6E-409C-BE32-E72D297353CC}">
              <c16:uniqueId val="{00000001-24DF-42C2-AED6-01A499242E16}"/>
            </c:ext>
          </c:extLst>
        </c:ser>
        <c:dLbls>
          <c:showLegendKey val="0"/>
          <c:showVal val="0"/>
          <c:showCatName val="0"/>
          <c:showSerName val="0"/>
          <c:showPercent val="0"/>
          <c:showBubbleSize val="0"/>
        </c:dLbls>
        <c:smooth val="0"/>
        <c:axId val="118052352"/>
        <c:axId val="118054272"/>
      </c:lineChart>
      <c:catAx>
        <c:axId val="1180523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244389027431426"/>
              <c:y val="0.93483146067415734"/>
            </c:manualLayout>
          </c:layout>
          <c:overlay val="0"/>
          <c:spPr>
            <a:noFill/>
            <a:ln w="26888">
              <a:noFill/>
            </a:ln>
          </c:spPr>
        </c:title>
        <c:numFmt formatCode="General" sourceLinked="1"/>
        <c:majorTickMark val="out"/>
        <c:minorTickMark val="none"/>
        <c:tickLblPos val="nextTo"/>
        <c:spPr>
          <a:ln w="13444">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18054272"/>
        <c:crosses val="autoZero"/>
        <c:auto val="1"/>
        <c:lblAlgn val="ctr"/>
        <c:lblOffset val="30"/>
        <c:tickLblSkip val="1"/>
        <c:tickMarkSkip val="1"/>
        <c:noMultiLvlLbl val="0"/>
      </c:catAx>
      <c:valAx>
        <c:axId val="118054272"/>
        <c:scaling>
          <c:orientation val="minMax"/>
          <c:max val="6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1.6209476309226933E-2"/>
              <c:y val="0.2292134831460674"/>
            </c:manualLayout>
          </c:layout>
          <c:overlay val="0"/>
          <c:spPr>
            <a:noFill/>
            <a:ln w="26888">
              <a:noFill/>
            </a:ln>
          </c:spPr>
        </c:title>
        <c:numFmt formatCode="#,##0" sourceLinked="0"/>
        <c:majorTickMark val="out"/>
        <c:minorTickMark val="none"/>
        <c:tickLblPos val="nextTo"/>
        <c:spPr>
          <a:ln w="13444">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18052352"/>
        <c:crosses val="autoZero"/>
        <c:crossBetween val="midCat"/>
        <c:majorUnit val="200"/>
        <c:minorUnit val="200"/>
      </c:valAx>
      <c:spPr>
        <a:noFill/>
        <a:ln w="26888">
          <a:noFill/>
        </a:ln>
      </c:spPr>
    </c:plotArea>
    <c:plotVisOnly val="1"/>
    <c:dispBlanksAs val="gap"/>
    <c:showDLblsOverMax val="0"/>
  </c:chart>
  <c:spPr>
    <a:noFill/>
    <a:ln>
      <a:noFill/>
    </a:ln>
  </c:spPr>
  <c:txPr>
    <a:bodyPr/>
    <a:lstStyle/>
    <a:p>
      <a:pPr>
        <a:defRPr sz="1905"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Central</a:t>
            </a:r>
            <a:r>
              <a:rPr lang="en-US" sz="1200" baseline="0" dirty="0">
                <a:solidFill>
                  <a:schemeClr val="tx1"/>
                </a:solidFill>
                <a:latin typeface="Calibri" panose="020F0502020204030204" pitchFamily="34" charset="0"/>
              </a:rPr>
              <a:t> Coast</a:t>
            </a:r>
            <a:endParaRPr lang="en-US" sz="1200" dirty="0">
              <a:solidFill>
                <a:schemeClr val="tx1"/>
              </a:solidFill>
              <a:latin typeface="Calibri" panose="020F0502020204030204" pitchFamily="34" charset="0"/>
            </a:endParaRPr>
          </a:p>
        </c:rich>
      </c:tx>
      <c:layout>
        <c:manualLayout>
          <c:xMode val="edge"/>
          <c:yMode val="edge"/>
          <c:x val="0.41093474426807758"/>
          <c:y val="2.0253164556962026E-2"/>
        </c:manualLayout>
      </c:layout>
      <c:overlay val="0"/>
      <c:spPr>
        <a:solidFill>
          <a:srgbClr val="677DC0">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222</c:v>
                </c:pt>
                <c:pt idx="1">
                  <c:v>276</c:v>
                </c:pt>
                <c:pt idx="2">
                  <c:v>498</c:v>
                </c:pt>
                <c:pt idx="3">
                  <c:v>522</c:v>
                </c:pt>
                <c:pt idx="4">
                  <c:v>727</c:v>
                </c:pt>
                <c:pt idx="5">
                  <c:v>978</c:v>
                </c:pt>
                <c:pt idx="6">
                  <c:v>1000</c:v>
                </c:pt>
                <c:pt idx="7">
                  <c:v>1193</c:v>
                </c:pt>
                <c:pt idx="8">
                  <c:v>1277</c:v>
                </c:pt>
                <c:pt idx="9">
                  <c:v>1256</c:v>
                </c:pt>
              </c:numCache>
            </c:numRef>
          </c:val>
          <c:extLst>
            <c:ext xmlns:c16="http://schemas.microsoft.com/office/drawing/2014/chart" uri="{C3380CC4-5D6E-409C-BE32-E72D297353CC}">
              <c16:uniqueId val="{00000000-3D33-41AB-8EDB-70F3819CF4AF}"/>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171</c:v>
                </c:pt>
                <c:pt idx="1">
                  <c:v>259</c:v>
                </c:pt>
                <c:pt idx="2">
                  <c:v>438</c:v>
                </c:pt>
                <c:pt idx="3">
                  <c:v>488</c:v>
                </c:pt>
                <c:pt idx="4">
                  <c:v>455</c:v>
                </c:pt>
                <c:pt idx="5">
                  <c:v>629</c:v>
                </c:pt>
                <c:pt idx="6">
                  <c:v>755</c:v>
                </c:pt>
                <c:pt idx="7">
                  <c:v>813</c:v>
                </c:pt>
                <c:pt idx="8">
                  <c:v>824</c:v>
                </c:pt>
                <c:pt idx="9">
                  <c:v>845</c:v>
                </c:pt>
              </c:numCache>
            </c:numRef>
          </c:val>
          <c:extLst>
            <c:ext xmlns:c16="http://schemas.microsoft.com/office/drawing/2014/chart" uri="{C3380CC4-5D6E-409C-BE32-E72D297353CC}">
              <c16:uniqueId val="{00000001-3D33-41AB-8EDB-70F3819CF4AF}"/>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25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500"/>
        <c:minorUnit val="5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Los Angeles</a:t>
            </a:r>
          </a:p>
        </c:rich>
      </c:tx>
      <c:layout>
        <c:manualLayout>
          <c:xMode val="edge"/>
          <c:yMode val="edge"/>
          <c:x val="0.41093474426807758"/>
          <c:y val="2.0253164556962026E-2"/>
        </c:manualLayout>
      </c:layout>
      <c:overlay val="0"/>
      <c:spPr>
        <a:solidFill>
          <a:srgbClr val="A3548C">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6067</c:v>
                </c:pt>
                <c:pt idx="1">
                  <c:v>6156</c:v>
                </c:pt>
                <c:pt idx="2">
                  <c:v>7674</c:v>
                </c:pt>
                <c:pt idx="3">
                  <c:v>8646</c:v>
                </c:pt>
                <c:pt idx="4">
                  <c:v>10217</c:v>
                </c:pt>
                <c:pt idx="5">
                  <c:v>11880</c:v>
                </c:pt>
                <c:pt idx="6">
                  <c:v>14827</c:v>
                </c:pt>
                <c:pt idx="7">
                  <c:v>17148</c:v>
                </c:pt>
                <c:pt idx="8">
                  <c:v>18052</c:v>
                </c:pt>
                <c:pt idx="9">
                  <c:v>17416</c:v>
                </c:pt>
              </c:numCache>
            </c:numRef>
          </c:val>
          <c:extLst>
            <c:ext xmlns:c16="http://schemas.microsoft.com/office/drawing/2014/chart" uri="{C3380CC4-5D6E-409C-BE32-E72D297353CC}">
              <c16:uniqueId val="{00000000-0211-427C-B53F-7763F859BAE6}"/>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3407</c:v>
                </c:pt>
                <c:pt idx="1">
                  <c:v>3424</c:v>
                </c:pt>
                <c:pt idx="2">
                  <c:v>3757</c:v>
                </c:pt>
                <c:pt idx="3">
                  <c:v>3897</c:v>
                </c:pt>
                <c:pt idx="4">
                  <c:v>4146</c:v>
                </c:pt>
                <c:pt idx="5">
                  <c:v>4617</c:v>
                </c:pt>
                <c:pt idx="6">
                  <c:v>5660</c:v>
                </c:pt>
                <c:pt idx="7">
                  <c:v>7025</c:v>
                </c:pt>
                <c:pt idx="8">
                  <c:v>7309</c:v>
                </c:pt>
                <c:pt idx="9">
                  <c:v>7055</c:v>
                </c:pt>
              </c:numCache>
            </c:numRef>
          </c:val>
          <c:extLst>
            <c:ext xmlns:c16="http://schemas.microsoft.com/office/drawing/2014/chart" uri="{C3380CC4-5D6E-409C-BE32-E72D297353CC}">
              <c16:uniqueId val="{00000001-0211-427C-B53F-7763F859BAE6}"/>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30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10000"/>
        <c:minorUnit val="10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Southern</a:t>
            </a:r>
          </a:p>
        </c:rich>
      </c:tx>
      <c:layout>
        <c:manualLayout>
          <c:xMode val="edge"/>
          <c:yMode val="edge"/>
          <c:x val="0.41093474426807758"/>
          <c:y val="2.0253164556962026E-2"/>
        </c:manualLayout>
      </c:layout>
      <c:overlay val="0"/>
      <c:spPr>
        <a:solidFill>
          <a:srgbClr val="67B5C0">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3524</c:v>
                </c:pt>
                <c:pt idx="1">
                  <c:v>3607</c:v>
                </c:pt>
                <c:pt idx="2">
                  <c:v>4310</c:v>
                </c:pt>
                <c:pt idx="3">
                  <c:v>5083</c:v>
                </c:pt>
                <c:pt idx="4">
                  <c:v>6382</c:v>
                </c:pt>
                <c:pt idx="5">
                  <c:v>7628</c:v>
                </c:pt>
                <c:pt idx="6">
                  <c:v>10253</c:v>
                </c:pt>
                <c:pt idx="7">
                  <c:v>12280</c:v>
                </c:pt>
                <c:pt idx="8">
                  <c:v>12848</c:v>
                </c:pt>
                <c:pt idx="9">
                  <c:v>12766</c:v>
                </c:pt>
              </c:numCache>
            </c:numRef>
          </c:val>
          <c:extLst>
            <c:ext xmlns:c16="http://schemas.microsoft.com/office/drawing/2014/chart" uri="{C3380CC4-5D6E-409C-BE32-E72D297353CC}">
              <c16:uniqueId val="{00000000-17D0-433A-B387-C18B4840490C}"/>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2062</c:v>
                </c:pt>
                <c:pt idx="1">
                  <c:v>2318</c:v>
                </c:pt>
                <c:pt idx="2">
                  <c:v>3032</c:v>
                </c:pt>
                <c:pt idx="3">
                  <c:v>3215</c:v>
                </c:pt>
                <c:pt idx="4">
                  <c:v>3841</c:v>
                </c:pt>
                <c:pt idx="5">
                  <c:v>4424</c:v>
                </c:pt>
                <c:pt idx="6">
                  <c:v>5483</c:v>
                </c:pt>
                <c:pt idx="7">
                  <c:v>6548</c:v>
                </c:pt>
                <c:pt idx="8">
                  <c:v>7348</c:v>
                </c:pt>
                <c:pt idx="9">
                  <c:v>7546</c:v>
                </c:pt>
              </c:numCache>
            </c:numRef>
          </c:val>
          <c:extLst>
            <c:ext xmlns:c16="http://schemas.microsoft.com/office/drawing/2014/chart" uri="{C3380CC4-5D6E-409C-BE32-E72D297353CC}">
              <c16:uniqueId val="{00000001-17D0-433A-B387-C18B4840490C}"/>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25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5000"/>
        <c:minorUnit val="5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7D4D-4ACF-ADAE-BAAA85E9A252}"/>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7D4D-4ACF-ADAE-BAAA85E9A252}"/>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4392059553349"/>
          <c:y val="6.0538116591928252E-2"/>
          <c:w val="0.81150233477610645"/>
          <c:h val="0.77802690582959644"/>
        </c:manualLayout>
      </c:layout>
      <c:lineChart>
        <c:grouping val="standard"/>
        <c:varyColors val="0"/>
        <c:ser>
          <c:idx val="0"/>
          <c:order val="0"/>
          <c:tx>
            <c:strRef>
              <c:f>Sheet1!$B$1</c:f>
              <c:strCache>
                <c:ptCount val="1"/>
                <c:pt idx="0">
                  <c:v>Male</c:v>
                </c:pt>
              </c:strCache>
            </c:strRef>
          </c:tx>
          <c:spPr>
            <a:ln w="50800">
              <a:solidFill>
                <a:srgbClr val="068190"/>
              </a:solidFill>
              <a:prstDash val="solid"/>
            </a:ln>
          </c:spPr>
          <c:marker>
            <c:symbol val="none"/>
          </c:marker>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Sheet1!$B$2:$B$31</c:f>
              <c:numCache>
                <c:formatCode>0.0</c:formatCode>
                <c:ptCount val="30"/>
                <c:pt idx="0">
                  <c:v>226.2</c:v>
                </c:pt>
                <c:pt idx="1">
                  <c:v>174.9</c:v>
                </c:pt>
                <c:pt idx="2">
                  <c:v>138.30000000000001</c:v>
                </c:pt>
                <c:pt idx="3">
                  <c:v>110.3</c:v>
                </c:pt>
                <c:pt idx="4">
                  <c:v>99.1</c:v>
                </c:pt>
                <c:pt idx="5">
                  <c:v>82.1</c:v>
                </c:pt>
                <c:pt idx="6">
                  <c:v>60.3</c:v>
                </c:pt>
                <c:pt idx="7">
                  <c:v>59.9</c:v>
                </c:pt>
                <c:pt idx="8">
                  <c:v>62.1</c:v>
                </c:pt>
                <c:pt idx="9">
                  <c:v>57.7</c:v>
                </c:pt>
                <c:pt idx="10">
                  <c:v>70.900000000000006</c:v>
                </c:pt>
                <c:pt idx="11">
                  <c:v>73.900000000000006</c:v>
                </c:pt>
                <c:pt idx="12">
                  <c:v>78.3</c:v>
                </c:pt>
                <c:pt idx="13">
                  <c:v>78.599999999999994</c:v>
                </c:pt>
                <c:pt idx="14">
                  <c:v>93.4</c:v>
                </c:pt>
                <c:pt idx="15">
                  <c:v>101.9</c:v>
                </c:pt>
                <c:pt idx="16">
                  <c:v>99.3</c:v>
                </c:pt>
                <c:pt idx="17">
                  <c:v>91.2</c:v>
                </c:pt>
                <c:pt idx="18">
                  <c:v>75.7</c:v>
                </c:pt>
                <c:pt idx="19">
                  <c:v>76.2</c:v>
                </c:pt>
                <c:pt idx="20">
                  <c:v>85.9</c:v>
                </c:pt>
                <c:pt idx="21">
                  <c:v>88.1</c:v>
                </c:pt>
                <c:pt idx="22">
                  <c:v>108.4</c:v>
                </c:pt>
                <c:pt idx="23">
                  <c:v>125.5</c:v>
                </c:pt>
                <c:pt idx="24">
                  <c:v>150.30000000000001</c:v>
                </c:pt>
                <c:pt idx="25">
                  <c:v>183.4</c:v>
                </c:pt>
                <c:pt idx="26">
                  <c:v>221.4</c:v>
                </c:pt>
                <c:pt idx="27">
                  <c:v>256.39999999999998</c:v>
                </c:pt>
                <c:pt idx="28">
                  <c:v>265.8</c:v>
                </c:pt>
                <c:pt idx="29">
                  <c:v>266</c:v>
                </c:pt>
              </c:numCache>
            </c:numRef>
          </c:val>
          <c:smooth val="0"/>
          <c:extLst>
            <c:ext xmlns:c16="http://schemas.microsoft.com/office/drawing/2014/chart" uri="{C3380CC4-5D6E-409C-BE32-E72D297353CC}">
              <c16:uniqueId val="{00000000-9107-40FB-BAD0-CEFB4615A9E4}"/>
            </c:ext>
          </c:extLst>
        </c:ser>
        <c:ser>
          <c:idx val="1"/>
          <c:order val="1"/>
          <c:tx>
            <c:strRef>
              <c:f>Sheet1!$C$1</c:f>
              <c:strCache>
                <c:ptCount val="1"/>
                <c:pt idx="0">
                  <c:v>Female</c:v>
                </c:pt>
              </c:strCache>
            </c:strRef>
          </c:tx>
          <c:spPr>
            <a:ln w="50800">
              <a:solidFill>
                <a:srgbClr val="8DC5CC"/>
              </a:solidFill>
              <a:prstDash val="solid"/>
            </a:ln>
          </c:spPr>
          <c:marker>
            <c:symbol val="none"/>
          </c:marker>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Sheet1!$C$2:$C$31</c:f>
              <c:numCache>
                <c:formatCode>0.0</c:formatCode>
                <c:ptCount val="30"/>
                <c:pt idx="0">
                  <c:v>134.5</c:v>
                </c:pt>
                <c:pt idx="1">
                  <c:v>114.2</c:v>
                </c:pt>
                <c:pt idx="2">
                  <c:v>107.2</c:v>
                </c:pt>
                <c:pt idx="3">
                  <c:v>90.2</c:v>
                </c:pt>
                <c:pt idx="4">
                  <c:v>85.3</c:v>
                </c:pt>
                <c:pt idx="5">
                  <c:v>70.7</c:v>
                </c:pt>
                <c:pt idx="6">
                  <c:v>55.2</c:v>
                </c:pt>
                <c:pt idx="7">
                  <c:v>53.3</c:v>
                </c:pt>
                <c:pt idx="8">
                  <c:v>56.5</c:v>
                </c:pt>
                <c:pt idx="9">
                  <c:v>53.1</c:v>
                </c:pt>
                <c:pt idx="10">
                  <c:v>56.6</c:v>
                </c:pt>
                <c:pt idx="11">
                  <c:v>60.2</c:v>
                </c:pt>
                <c:pt idx="12">
                  <c:v>62.1</c:v>
                </c:pt>
                <c:pt idx="13">
                  <c:v>66.2</c:v>
                </c:pt>
                <c:pt idx="14">
                  <c:v>76.7</c:v>
                </c:pt>
                <c:pt idx="15">
                  <c:v>86.9</c:v>
                </c:pt>
                <c:pt idx="16">
                  <c:v>86.3</c:v>
                </c:pt>
                <c:pt idx="17">
                  <c:v>78.900000000000006</c:v>
                </c:pt>
                <c:pt idx="18">
                  <c:v>62</c:v>
                </c:pt>
                <c:pt idx="19">
                  <c:v>52.9</c:v>
                </c:pt>
                <c:pt idx="20">
                  <c:v>57.3</c:v>
                </c:pt>
                <c:pt idx="21">
                  <c:v>57</c:v>
                </c:pt>
                <c:pt idx="22">
                  <c:v>68.5</c:v>
                </c:pt>
                <c:pt idx="23">
                  <c:v>73.900000000000006</c:v>
                </c:pt>
                <c:pt idx="24">
                  <c:v>81.3</c:v>
                </c:pt>
                <c:pt idx="25">
                  <c:v>93.7</c:v>
                </c:pt>
                <c:pt idx="26">
                  <c:v>105.7</c:v>
                </c:pt>
                <c:pt idx="27">
                  <c:v>123.2</c:v>
                </c:pt>
                <c:pt idx="28">
                  <c:v>131.80000000000001</c:v>
                </c:pt>
                <c:pt idx="29">
                  <c:v>136.4</c:v>
                </c:pt>
              </c:numCache>
            </c:numRef>
          </c:val>
          <c:smooth val="0"/>
          <c:extLst>
            <c:ext xmlns:c16="http://schemas.microsoft.com/office/drawing/2014/chart" uri="{C3380CC4-5D6E-409C-BE32-E72D297353CC}">
              <c16:uniqueId val="{00000001-9107-40FB-BAD0-CEFB4615A9E4}"/>
            </c:ext>
          </c:extLst>
        </c:ser>
        <c:ser>
          <c:idx val="3"/>
          <c:order val="2"/>
          <c:tx>
            <c:strRef>
              <c:f>Sheet1!$D$1</c:f>
              <c:strCache>
                <c:ptCount val="1"/>
                <c:pt idx="0">
                  <c:v>Male
266.0</c:v>
                </c:pt>
              </c:strCache>
            </c:strRef>
          </c:tx>
          <c:marker>
            <c:symbol val="none"/>
          </c:marker>
          <c:dLbls>
            <c:dLbl>
              <c:idx val="29"/>
              <c:spPr>
                <a:noFill/>
                <a:ln>
                  <a:noFill/>
                </a:ln>
                <a:effectLst/>
              </c:spPr>
              <c:txPr>
                <a:bodyPr wrap="square" lIns="38100" tIns="19050" rIns="38100" bIns="19050" anchor="ctr">
                  <a:spAutoFit/>
                </a:bodyPr>
                <a:lstStyle/>
                <a:p>
                  <a:pPr>
                    <a:defRPr sz="1400" baseline="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0-0143-46A9-A72F-3AC4A2B7B7F3}"/>
                </c:ext>
              </c:extLst>
            </c:dLbl>
            <c:spPr>
              <a:noFill/>
              <a:ln>
                <a:noFill/>
              </a:ln>
              <a:effectLst/>
            </c:spPr>
            <c:txPr>
              <a:bodyPr wrap="square" lIns="38100" tIns="19050" rIns="38100" bIns="19050" anchor="ctr">
                <a:spAutoFit/>
              </a:bodyPr>
              <a:lstStyle/>
              <a:p>
                <a:pPr>
                  <a:defRPr sz="140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Sheet1!$D$2:$D$31</c:f>
              <c:numCache>
                <c:formatCode>0.0</c:formatCode>
                <c:ptCount val="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266</c:v>
                </c:pt>
              </c:numCache>
            </c:numRef>
          </c:val>
          <c:smooth val="0"/>
          <c:extLst>
            <c:ext xmlns:c16="http://schemas.microsoft.com/office/drawing/2014/chart" uri="{C3380CC4-5D6E-409C-BE32-E72D297353CC}">
              <c16:uniqueId val="{00000000-100E-499C-8211-C85D25F06F06}"/>
            </c:ext>
          </c:extLst>
        </c:ser>
        <c:ser>
          <c:idx val="4"/>
          <c:order val="3"/>
          <c:tx>
            <c:strRef>
              <c:f>Sheet1!$E$1</c:f>
              <c:strCache>
                <c:ptCount val="1"/>
                <c:pt idx="0">
                  <c:v>Female
136.4</c:v>
                </c:pt>
              </c:strCache>
            </c:strRef>
          </c:tx>
          <c:marker>
            <c:symbol val="none"/>
          </c:marker>
          <c:dLbls>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Sheet1!$E$2:$E$31</c:f>
              <c:numCache>
                <c:formatCode>0.0</c:formatCode>
                <c:ptCount val="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136.4</c:v>
                </c:pt>
              </c:numCache>
            </c:numRef>
          </c:val>
          <c:smooth val="0"/>
          <c:extLst>
            <c:ext xmlns:c16="http://schemas.microsoft.com/office/drawing/2014/chart" uri="{C3380CC4-5D6E-409C-BE32-E72D297353CC}">
              <c16:uniqueId val="{00000001-100E-499C-8211-C85D25F06F06}"/>
            </c:ext>
          </c:extLst>
        </c:ser>
        <c:dLbls>
          <c:showLegendKey val="0"/>
          <c:showVal val="0"/>
          <c:showCatName val="0"/>
          <c:showSerName val="0"/>
          <c:showPercent val="0"/>
          <c:showBubbleSize val="0"/>
        </c:dLbls>
        <c:smooth val="0"/>
        <c:axId val="134965888"/>
        <c:axId val="134992640"/>
      </c:lineChart>
      <c:catAx>
        <c:axId val="13496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1364764267990071"/>
              <c:y val="0.91031390134529144"/>
            </c:manualLayout>
          </c:layout>
          <c:overlay val="0"/>
          <c:spPr>
            <a:noFill/>
            <a:ln w="26847">
              <a:noFill/>
            </a:ln>
          </c:spPr>
        </c:title>
        <c:numFmt formatCode="General" sourceLinked="1"/>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30"/>
        <c:tickLblSkip val="1"/>
        <c:tickMarkSkip val="1"/>
        <c:noMultiLvlLbl val="0"/>
      </c:catAx>
      <c:valAx>
        <c:axId val="134992640"/>
        <c:scaling>
          <c:orientation val="minMax"/>
          <c:max val="3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midCat"/>
        <c:majorUnit val="100"/>
        <c:minorUnit val="100"/>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38144329896906E-2"/>
          <c:y val="0.13002364066193853"/>
          <c:w val="0.80927835051546393"/>
          <c:h val="0.84869976359338062"/>
        </c:manualLayout>
      </c:layout>
      <c:barChart>
        <c:barDir val="bar"/>
        <c:grouping val="clustered"/>
        <c:varyColors val="0"/>
        <c:ser>
          <c:idx val="0"/>
          <c:order val="0"/>
          <c:tx>
            <c:strRef>
              <c:f>Sheet1!$B$1</c:f>
              <c:strCache>
                <c:ptCount val="1"/>
                <c:pt idx="0">
                  <c:v>Male</c:v>
                </c:pt>
              </c:strCache>
            </c:strRef>
          </c:tx>
          <c:spPr>
            <a:solidFill>
              <a:srgbClr val="068190"/>
            </a:solidFill>
            <a:ln w="12636">
              <a:solidFill>
                <a:srgbClr val="068190"/>
              </a:solidFill>
              <a:prstDash val="solid"/>
            </a:ln>
          </c:spPr>
          <c:invertIfNegative val="0"/>
          <c:cat>
            <c:strRef>
              <c:f>Sheet1!$A$2:$A$9</c:f>
              <c:strCache>
                <c:ptCount val="8"/>
                <c:pt idx="0">
                  <c:v>0-14</c:v>
                </c:pt>
                <c:pt idx="1">
                  <c:v>15-19</c:v>
                </c:pt>
                <c:pt idx="2">
                  <c:v>20-24</c:v>
                </c:pt>
                <c:pt idx="3">
                  <c:v>25-29</c:v>
                </c:pt>
                <c:pt idx="4">
                  <c:v>30-34</c:v>
                </c:pt>
                <c:pt idx="5">
                  <c:v>35-44</c:v>
                </c:pt>
                <c:pt idx="6">
                  <c:v>45+</c:v>
                </c:pt>
                <c:pt idx="7">
                  <c:v>Total</c:v>
                </c:pt>
              </c:strCache>
            </c:strRef>
          </c:cat>
          <c:val>
            <c:numRef>
              <c:f>Sheet1!$B$2:$B$9</c:f>
              <c:numCache>
                <c:formatCode>0.0</c:formatCode>
                <c:ptCount val="8"/>
                <c:pt idx="0">
                  <c:v>1.5</c:v>
                </c:pt>
                <c:pt idx="1">
                  <c:v>188</c:v>
                </c:pt>
                <c:pt idx="2">
                  <c:v>601.1</c:v>
                </c:pt>
                <c:pt idx="3">
                  <c:v>858.3</c:v>
                </c:pt>
                <c:pt idx="4">
                  <c:v>733</c:v>
                </c:pt>
                <c:pt idx="5">
                  <c:v>396.3</c:v>
                </c:pt>
                <c:pt idx="6">
                  <c:v>102.4</c:v>
                </c:pt>
                <c:pt idx="7">
                  <c:v>266</c:v>
                </c:pt>
              </c:numCache>
            </c:numRef>
          </c:val>
          <c:extLst>
            <c:ext xmlns:c16="http://schemas.microsoft.com/office/drawing/2014/chart" uri="{C3380CC4-5D6E-409C-BE32-E72D297353CC}">
              <c16:uniqueId val="{00000000-55F5-4ABA-900E-4DEF6A397CCA}"/>
            </c:ext>
          </c:extLst>
        </c:ser>
        <c:dLbls>
          <c:showLegendKey val="0"/>
          <c:showVal val="0"/>
          <c:showCatName val="0"/>
          <c:showSerName val="0"/>
          <c:showPercent val="0"/>
          <c:showBubbleSize val="0"/>
        </c:dLbls>
        <c:gapWidth val="60"/>
        <c:axId val="135344896"/>
        <c:axId val="135346432"/>
      </c:barChart>
      <c:catAx>
        <c:axId val="135344896"/>
        <c:scaling>
          <c:orientation val="maxMin"/>
        </c:scaling>
        <c:delete val="0"/>
        <c:axPos val="r"/>
        <c:numFmt formatCode="General" sourceLinked="0"/>
        <c:majorTickMark val="none"/>
        <c:minorTickMark val="none"/>
        <c:tickLblPos val="none"/>
        <c:spPr>
          <a:ln w="12636">
            <a:solidFill>
              <a:schemeClr val="tx1"/>
            </a:solidFill>
            <a:prstDash val="solid"/>
          </a:ln>
        </c:spPr>
        <c:crossAx val="135346432"/>
        <c:crosses val="autoZero"/>
        <c:auto val="1"/>
        <c:lblAlgn val="ctr"/>
        <c:lblOffset val="100"/>
        <c:tickMarkSkip val="1"/>
        <c:noMultiLvlLbl val="0"/>
      </c:catAx>
      <c:valAx>
        <c:axId val="135346432"/>
        <c:scaling>
          <c:orientation val="maxMin"/>
          <c:max val="10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636">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344896"/>
        <c:crosses val="autoZero"/>
        <c:crossBetween val="between"/>
        <c:majorUnit val="250"/>
        <c:minorUnit val="250"/>
      </c:valAx>
      <c:spPr>
        <a:solidFill>
          <a:schemeClr val="bg1"/>
        </a:solidFill>
        <a:ln w="25272">
          <a:noFill/>
        </a:ln>
      </c:spPr>
    </c:plotArea>
    <c:plotVisOnly val="1"/>
    <c:dispBlanksAs val="gap"/>
    <c:showDLblsOverMax val="0"/>
  </c:chart>
  <c:spPr>
    <a:solidFill>
      <a:schemeClr val="bg1"/>
    </a:solidFill>
    <a:ln>
      <a:noFill/>
    </a:ln>
  </c:spPr>
  <c:txPr>
    <a:bodyPr/>
    <a:lstStyle/>
    <a:p>
      <a:pPr>
        <a:defRPr sz="179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94871794871793"/>
          <c:y val="0.13064133016627077"/>
          <c:w val="0.7511523319200486"/>
          <c:h val="0.84798099762470314"/>
        </c:manualLayout>
      </c:layout>
      <c:barChart>
        <c:barDir val="bar"/>
        <c:grouping val="clustered"/>
        <c:varyColors val="0"/>
        <c:ser>
          <c:idx val="0"/>
          <c:order val="0"/>
          <c:tx>
            <c:strRef>
              <c:f>Sheet1!$B$1</c:f>
              <c:strCache>
                <c:ptCount val="1"/>
                <c:pt idx="0">
                  <c:v>Female</c:v>
                </c:pt>
              </c:strCache>
            </c:strRef>
          </c:tx>
          <c:spPr>
            <a:solidFill>
              <a:srgbClr val="8DC5CC"/>
            </a:solidFill>
            <a:ln w="12551">
              <a:solidFill>
                <a:srgbClr val="8DC5CC"/>
              </a:solidFill>
              <a:prstDash val="solid"/>
            </a:ln>
          </c:spPr>
          <c:invertIfNegative val="0"/>
          <c:cat>
            <c:strRef>
              <c:f>Sheet1!$A$2:$A$9</c:f>
              <c:strCache>
                <c:ptCount val="8"/>
                <c:pt idx="0">
                  <c:v>0-14</c:v>
                </c:pt>
                <c:pt idx="1">
                  <c:v>15-19</c:v>
                </c:pt>
                <c:pt idx="2">
                  <c:v>20-24</c:v>
                </c:pt>
                <c:pt idx="3">
                  <c:v>25-29</c:v>
                </c:pt>
                <c:pt idx="4">
                  <c:v>30-34</c:v>
                </c:pt>
                <c:pt idx="5">
                  <c:v>35-44</c:v>
                </c:pt>
                <c:pt idx="6">
                  <c:v>45+</c:v>
                </c:pt>
                <c:pt idx="7">
                  <c:v>Total</c:v>
                </c:pt>
              </c:strCache>
            </c:strRef>
          </c:cat>
          <c:val>
            <c:numRef>
              <c:f>Sheet1!$B$2:$B$9</c:f>
              <c:numCache>
                <c:formatCode>0.0</c:formatCode>
                <c:ptCount val="8"/>
                <c:pt idx="0">
                  <c:v>3.6</c:v>
                </c:pt>
                <c:pt idx="1">
                  <c:v>305.39999999999998</c:v>
                </c:pt>
                <c:pt idx="2">
                  <c:v>516.1</c:v>
                </c:pt>
                <c:pt idx="3">
                  <c:v>448.3</c:v>
                </c:pt>
                <c:pt idx="4">
                  <c:v>299.3</c:v>
                </c:pt>
                <c:pt idx="5">
                  <c:v>146.9</c:v>
                </c:pt>
                <c:pt idx="6">
                  <c:v>20.399999999999999</c:v>
                </c:pt>
                <c:pt idx="7">
                  <c:v>136.4</c:v>
                </c:pt>
              </c:numCache>
            </c:numRef>
          </c:val>
          <c:extLst>
            <c:ext xmlns:c16="http://schemas.microsoft.com/office/drawing/2014/chart" uri="{C3380CC4-5D6E-409C-BE32-E72D297353CC}">
              <c16:uniqueId val="{00000000-09A0-492C-888A-92404518D811}"/>
            </c:ext>
          </c:extLst>
        </c:ser>
        <c:dLbls>
          <c:showLegendKey val="0"/>
          <c:showVal val="0"/>
          <c:showCatName val="0"/>
          <c:showSerName val="0"/>
          <c:showPercent val="0"/>
          <c:showBubbleSize val="0"/>
        </c:dLbls>
        <c:gapWidth val="60"/>
        <c:axId val="135673344"/>
        <c:axId val="135674880"/>
      </c:barChart>
      <c:catAx>
        <c:axId val="135673344"/>
        <c:scaling>
          <c:orientation val="maxMin"/>
        </c:scaling>
        <c:delete val="0"/>
        <c:axPos val="l"/>
        <c:numFmt formatCode="General" sourceLinked="1"/>
        <c:majorTickMark val="none"/>
        <c:minorTickMark val="none"/>
        <c:tickLblPos val="nextTo"/>
        <c:spPr>
          <a:ln w="1255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674880"/>
        <c:crosses val="autoZero"/>
        <c:auto val="1"/>
        <c:lblAlgn val="ctr"/>
        <c:lblOffset val="600"/>
        <c:tickLblSkip val="1"/>
        <c:tickMarkSkip val="1"/>
        <c:noMultiLvlLbl val="0"/>
      </c:catAx>
      <c:valAx>
        <c:axId val="135674880"/>
        <c:scaling>
          <c:orientation val="minMax"/>
          <c:max val="10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551">
            <a:solidFill>
              <a:schemeClr val="tx1"/>
            </a:solidFill>
            <a:prstDash val="solid"/>
          </a:ln>
        </c:spPr>
        <c:txPr>
          <a:bodyPr rot="0" vert="horz"/>
          <a:lstStyle/>
          <a:p>
            <a:pPr>
              <a:defRPr sz="1400" b="1" i="0" u="none" strike="noStrike" baseline="0">
                <a:solidFill>
                  <a:srgbClr val="000000"/>
                </a:solidFill>
                <a:latin typeface="Calibri" panose="020F0502020204030204" pitchFamily="34" charset="0"/>
                <a:ea typeface="Arial"/>
                <a:cs typeface="Arial"/>
              </a:defRPr>
            </a:pPr>
            <a:endParaRPr lang="en-US"/>
          </a:p>
        </c:txPr>
        <c:crossAx val="135673344"/>
        <c:crosses val="autoZero"/>
        <c:crossBetween val="between"/>
        <c:majorUnit val="250"/>
        <c:minorUnit val="250"/>
      </c:valAx>
      <c:spPr>
        <a:solidFill>
          <a:schemeClr val="bg1"/>
        </a:solidFill>
        <a:ln w="25103">
          <a:noFill/>
        </a:ln>
      </c:spPr>
    </c:plotArea>
    <c:plotVisOnly val="1"/>
    <c:dispBlanksAs val="gap"/>
    <c:showDLblsOverMax val="0"/>
  </c:chart>
  <c:spPr>
    <a:solidFill>
      <a:schemeClr val="bg1"/>
    </a:solidFill>
    <a:ln>
      <a:noFill/>
    </a:ln>
  </c:spPr>
  <c:txPr>
    <a:bodyPr/>
    <a:lstStyle/>
    <a:p>
      <a:pPr>
        <a:defRPr sz="177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7328749674235"/>
          <c:y val="3.6559139784946237E-2"/>
          <c:w val="0.84919312568264405"/>
          <c:h val="0.73333333333333328"/>
        </c:manualLayout>
      </c:layout>
      <c:lineChart>
        <c:grouping val="standard"/>
        <c:varyColors val="0"/>
        <c:ser>
          <c:idx val="0"/>
          <c:order val="0"/>
          <c:tx>
            <c:strRef>
              <c:f>Sheet1!$B$1</c:f>
              <c:strCache>
                <c:ptCount val="1"/>
                <c:pt idx="0">
                  <c:v>0-14</c:v>
                </c:pt>
              </c:strCache>
            </c:strRef>
          </c:tx>
          <c:spPr>
            <a:ln w="50800">
              <a:solidFill>
                <a:srgbClr val="2796A5"/>
              </a:solidFill>
              <a:prstDash val="solid"/>
            </a:ln>
          </c:spPr>
          <c:marker>
            <c:symbol val="circle"/>
            <c:size val="8"/>
            <c:spPr>
              <a:noFill/>
              <a:ln>
                <a:solidFill>
                  <a:srgbClr val="279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4.3</c:v>
                </c:pt>
                <c:pt idx="1">
                  <c:v>3.7</c:v>
                </c:pt>
                <c:pt idx="2">
                  <c:v>3.3</c:v>
                </c:pt>
                <c:pt idx="3">
                  <c:v>3.4</c:v>
                </c:pt>
                <c:pt idx="4">
                  <c:v>3.3</c:v>
                </c:pt>
                <c:pt idx="5">
                  <c:v>3.9</c:v>
                </c:pt>
                <c:pt idx="6">
                  <c:v>4.2</c:v>
                </c:pt>
                <c:pt idx="7">
                  <c:v>3.4</c:v>
                </c:pt>
                <c:pt idx="8">
                  <c:v>4.2</c:v>
                </c:pt>
                <c:pt idx="9">
                  <c:v>3.6</c:v>
                </c:pt>
              </c:numCache>
            </c:numRef>
          </c:val>
          <c:smooth val="0"/>
          <c:extLst>
            <c:ext xmlns:c16="http://schemas.microsoft.com/office/drawing/2014/chart" uri="{C3380CC4-5D6E-409C-BE32-E72D297353CC}">
              <c16:uniqueId val="{00000000-8864-42C3-8393-84BF40B9F010}"/>
            </c:ext>
          </c:extLst>
        </c:ser>
        <c:ser>
          <c:idx val="1"/>
          <c:order val="1"/>
          <c:tx>
            <c:strRef>
              <c:f>Sheet1!$C$1</c:f>
              <c:strCache>
                <c:ptCount val="1"/>
                <c:pt idx="0">
                  <c:v>15-19</c:v>
                </c:pt>
              </c:strCache>
            </c:strRef>
          </c:tx>
          <c:spPr>
            <a:ln w="50800">
              <a:solidFill>
                <a:srgbClr val="2746A5"/>
              </a:solidFill>
              <a:prstDash val="solid"/>
            </a:ln>
          </c:spPr>
          <c:marker>
            <c:symbol val="diamond"/>
            <c:size val="8"/>
            <c:spPr>
              <a:solidFill>
                <a:srgbClr val="2746A5"/>
              </a:solidFill>
              <a:ln>
                <a:solidFill>
                  <a:srgbClr val="274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243.7</c:v>
                </c:pt>
                <c:pt idx="1">
                  <c:v>222.9</c:v>
                </c:pt>
                <c:pt idx="2">
                  <c:v>219</c:v>
                </c:pt>
                <c:pt idx="3">
                  <c:v>224.6</c:v>
                </c:pt>
                <c:pt idx="4">
                  <c:v>235.4</c:v>
                </c:pt>
                <c:pt idx="5">
                  <c:v>261.60000000000002</c:v>
                </c:pt>
                <c:pt idx="6">
                  <c:v>262.2</c:v>
                </c:pt>
                <c:pt idx="7">
                  <c:v>309.39999999999998</c:v>
                </c:pt>
                <c:pt idx="8">
                  <c:v>303.10000000000002</c:v>
                </c:pt>
                <c:pt idx="9">
                  <c:v>305.39999999999998</c:v>
                </c:pt>
              </c:numCache>
            </c:numRef>
          </c:val>
          <c:smooth val="0"/>
          <c:extLst>
            <c:ext xmlns:c16="http://schemas.microsoft.com/office/drawing/2014/chart" uri="{C3380CC4-5D6E-409C-BE32-E72D297353CC}">
              <c16:uniqueId val="{00000001-8864-42C3-8393-84BF40B9F010}"/>
            </c:ext>
          </c:extLst>
        </c:ser>
        <c:ser>
          <c:idx val="5"/>
          <c:order val="2"/>
          <c:tx>
            <c:strRef>
              <c:f>Sheet1!$D$1</c:f>
              <c:strCache>
                <c:ptCount val="1"/>
                <c:pt idx="0">
                  <c:v>20-24</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274.10000000000002</c:v>
                </c:pt>
                <c:pt idx="1">
                  <c:v>277.10000000000002</c:v>
                </c:pt>
                <c:pt idx="2">
                  <c:v>341.6</c:v>
                </c:pt>
                <c:pt idx="3">
                  <c:v>333.6</c:v>
                </c:pt>
                <c:pt idx="4">
                  <c:v>356.8</c:v>
                </c:pt>
                <c:pt idx="5">
                  <c:v>396.9</c:v>
                </c:pt>
                <c:pt idx="6">
                  <c:v>430.7</c:v>
                </c:pt>
                <c:pt idx="7">
                  <c:v>473.4</c:v>
                </c:pt>
                <c:pt idx="8">
                  <c:v>501.1</c:v>
                </c:pt>
                <c:pt idx="9">
                  <c:v>516.1</c:v>
                </c:pt>
              </c:numCache>
            </c:numRef>
          </c:val>
          <c:smooth val="0"/>
          <c:extLst>
            <c:ext xmlns:c16="http://schemas.microsoft.com/office/drawing/2014/chart" uri="{C3380CC4-5D6E-409C-BE32-E72D297353CC}">
              <c16:uniqueId val="{00000002-8864-42C3-8393-84BF40B9F010}"/>
            </c:ext>
          </c:extLst>
        </c:ser>
        <c:ser>
          <c:idx val="2"/>
          <c:order val="3"/>
          <c:tx>
            <c:strRef>
              <c:f>Sheet1!$E$1</c:f>
              <c:strCache>
                <c:ptCount val="1"/>
                <c:pt idx="0">
                  <c:v>25-29</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130</c:v>
                </c:pt>
                <c:pt idx="1">
                  <c:v>140</c:v>
                </c:pt>
                <c:pt idx="2">
                  <c:v>187.3</c:v>
                </c:pt>
                <c:pt idx="3">
                  <c:v>222.7</c:v>
                </c:pt>
                <c:pt idx="4">
                  <c:v>252.2</c:v>
                </c:pt>
                <c:pt idx="5">
                  <c:v>295</c:v>
                </c:pt>
                <c:pt idx="6">
                  <c:v>352</c:v>
                </c:pt>
                <c:pt idx="7">
                  <c:v>407.8</c:v>
                </c:pt>
                <c:pt idx="8">
                  <c:v>441</c:v>
                </c:pt>
                <c:pt idx="9">
                  <c:v>448.3</c:v>
                </c:pt>
              </c:numCache>
            </c:numRef>
          </c:val>
          <c:smooth val="0"/>
          <c:extLst>
            <c:ext xmlns:c16="http://schemas.microsoft.com/office/drawing/2014/chart" uri="{C3380CC4-5D6E-409C-BE32-E72D297353CC}">
              <c16:uniqueId val="{00000003-8864-42C3-8393-84BF40B9F010}"/>
            </c:ext>
          </c:extLst>
        </c:ser>
        <c:ser>
          <c:idx val="3"/>
          <c:order val="4"/>
          <c:tx>
            <c:strRef>
              <c:f>Sheet1!$F$1</c:f>
              <c:strCache>
                <c:ptCount val="1"/>
                <c:pt idx="0">
                  <c:v>30-34</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69.5</c:v>
                </c:pt>
                <c:pt idx="1">
                  <c:v>67.8</c:v>
                </c:pt>
                <c:pt idx="2">
                  <c:v>93.7</c:v>
                </c:pt>
                <c:pt idx="3">
                  <c:v>113.9</c:v>
                </c:pt>
                <c:pt idx="4">
                  <c:v>127.9</c:v>
                </c:pt>
                <c:pt idx="5">
                  <c:v>162.19999999999999</c:v>
                </c:pt>
                <c:pt idx="6">
                  <c:v>194.3</c:v>
                </c:pt>
                <c:pt idx="7">
                  <c:v>245.9</c:v>
                </c:pt>
                <c:pt idx="8">
                  <c:v>277.2</c:v>
                </c:pt>
                <c:pt idx="9">
                  <c:v>299.3</c:v>
                </c:pt>
              </c:numCache>
            </c:numRef>
          </c:val>
          <c:smooth val="0"/>
          <c:extLst>
            <c:ext xmlns:c16="http://schemas.microsoft.com/office/drawing/2014/chart" uri="{C3380CC4-5D6E-409C-BE32-E72D297353CC}">
              <c16:uniqueId val="{00000004-8864-42C3-8393-84BF40B9F010}"/>
            </c:ext>
          </c:extLst>
        </c:ser>
        <c:ser>
          <c:idx val="4"/>
          <c:order val="5"/>
          <c:tx>
            <c:strRef>
              <c:f>Sheet1!$G$1</c:f>
              <c:strCache>
                <c:ptCount val="1"/>
                <c:pt idx="0">
                  <c:v>35+</c:v>
                </c:pt>
              </c:strCache>
            </c:strRef>
          </c:tx>
          <c:spPr>
            <a:ln w="50800">
              <a:solidFill>
                <a:srgbClr val="4F544F"/>
              </a:solidFill>
              <a:prstDash val="solid"/>
            </a:ln>
          </c:spPr>
          <c:marker>
            <c:symbol val="diamond"/>
            <c:size val="8"/>
            <c:spPr>
              <a:solidFill>
                <a:srgbClr val="4F544F"/>
              </a:solidFill>
              <a:ln>
                <a:solidFill>
                  <a:srgbClr val="4F544F"/>
                </a:solidFill>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Sheet1!$G$2:$G$11</c:f>
              <c:numCache>
                <c:formatCode>0.0</c:formatCode>
                <c:ptCount val="10"/>
                <c:pt idx="0">
                  <c:v>9.9</c:v>
                </c:pt>
                <c:pt idx="1">
                  <c:v>11</c:v>
                </c:pt>
                <c:pt idx="2">
                  <c:v>15.2</c:v>
                </c:pt>
                <c:pt idx="3">
                  <c:v>18.3</c:v>
                </c:pt>
                <c:pt idx="4">
                  <c:v>21.9</c:v>
                </c:pt>
                <c:pt idx="5">
                  <c:v>27</c:v>
                </c:pt>
                <c:pt idx="6">
                  <c:v>34.299999999999997</c:v>
                </c:pt>
                <c:pt idx="7">
                  <c:v>42.1</c:v>
                </c:pt>
                <c:pt idx="8">
                  <c:v>47.2</c:v>
                </c:pt>
                <c:pt idx="9">
                  <c:v>50.4</c:v>
                </c:pt>
              </c:numCache>
            </c:numRef>
          </c:val>
          <c:smooth val="0"/>
          <c:extLst>
            <c:ext xmlns:c16="http://schemas.microsoft.com/office/drawing/2014/chart" uri="{C3380CC4-5D6E-409C-BE32-E72D297353CC}">
              <c16:uniqueId val="{00000005-8864-42C3-8393-84BF40B9F010}"/>
            </c:ext>
          </c:extLst>
        </c:ser>
        <c:dLbls>
          <c:showLegendKey val="0"/>
          <c:showVal val="0"/>
          <c:showCatName val="0"/>
          <c:showSerName val="0"/>
          <c:showPercent val="0"/>
          <c:showBubbleSize val="0"/>
        </c:dLbls>
        <c:marker val="1"/>
        <c:smooth val="0"/>
        <c:axId val="37322752"/>
        <c:axId val="37325056"/>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197044828303119"/>
              <c:y val="0.83566703359252581"/>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6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2.7162753903812693E-2"/>
              <c:y val="0.15358125272623463"/>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ajorUnit val="100"/>
        <c:minorUnit val="100"/>
      </c:valAx>
      <c:spPr>
        <a:solidFill>
          <a:schemeClr val="bg1"/>
        </a:solidFill>
        <a:ln w="28027">
          <a:noFill/>
        </a:ln>
      </c:spPr>
    </c:plotArea>
    <c:legend>
      <c:legendPos val="b"/>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7328749674235"/>
          <c:y val="3.6559139784946237E-2"/>
          <c:w val="0.84919312568264405"/>
          <c:h val="0.73333333333333328"/>
        </c:manualLayout>
      </c:layout>
      <c:lineChart>
        <c:grouping val="standard"/>
        <c:varyColors val="0"/>
        <c:ser>
          <c:idx val="0"/>
          <c:order val="0"/>
          <c:tx>
            <c:strRef>
              <c:f>Sheet1!$B$1</c:f>
              <c:strCache>
                <c:ptCount val="1"/>
                <c:pt idx="0">
                  <c:v>0-14</c:v>
                </c:pt>
              </c:strCache>
            </c:strRef>
          </c:tx>
          <c:spPr>
            <a:ln w="50800">
              <a:solidFill>
                <a:srgbClr val="2796A5"/>
              </a:solidFill>
              <a:prstDash val="solid"/>
            </a:ln>
          </c:spPr>
          <c:marker>
            <c:symbol val="circle"/>
            <c:size val="8"/>
            <c:spPr>
              <a:noFill/>
              <a:ln>
                <a:solidFill>
                  <a:srgbClr val="279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0.9</c:v>
                </c:pt>
                <c:pt idx="1">
                  <c:v>0.9</c:v>
                </c:pt>
                <c:pt idx="2">
                  <c:v>1</c:v>
                </c:pt>
                <c:pt idx="3">
                  <c:v>0.8</c:v>
                </c:pt>
                <c:pt idx="4">
                  <c:v>1.1000000000000001</c:v>
                </c:pt>
                <c:pt idx="5">
                  <c:v>0.8</c:v>
                </c:pt>
                <c:pt idx="6">
                  <c:v>1.1000000000000001</c:v>
                </c:pt>
                <c:pt idx="7">
                  <c:v>1.1000000000000001</c:v>
                </c:pt>
                <c:pt idx="8">
                  <c:v>1.2</c:v>
                </c:pt>
                <c:pt idx="9">
                  <c:v>1.5</c:v>
                </c:pt>
              </c:numCache>
            </c:numRef>
          </c:val>
          <c:smooth val="0"/>
          <c:extLst>
            <c:ext xmlns:c16="http://schemas.microsoft.com/office/drawing/2014/chart" uri="{C3380CC4-5D6E-409C-BE32-E72D297353CC}">
              <c16:uniqueId val="{00000000-8864-42C3-8393-84BF40B9F010}"/>
            </c:ext>
          </c:extLst>
        </c:ser>
        <c:ser>
          <c:idx val="1"/>
          <c:order val="1"/>
          <c:tx>
            <c:strRef>
              <c:f>Sheet1!$C$1</c:f>
              <c:strCache>
                <c:ptCount val="1"/>
                <c:pt idx="0">
                  <c:v>15-19</c:v>
                </c:pt>
              </c:strCache>
            </c:strRef>
          </c:tx>
          <c:spPr>
            <a:ln w="50800">
              <a:solidFill>
                <a:srgbClr val="2746A5"/>
              </a:solidFill>
              <a:prstDash val="solid"/>
            </a:ln>
          </c:spPr>
          <c:marker>
            <c:symbol val="diamond"/>
            <c:size val="8"/>
            <c:spPr>
              <a:solidFill>
                <a:srgbClr val="2746A5"/>
              </a:solidFill>
              <a:ln>
                <a:solidFill>
                  <a:srgbClr val="274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129.6</c:v>
                </c:pt>
                <c:pt idx="1">
                  <c:v>112.5</c:v>
                </c:pt>
                <c:pt idx="2">
                  <c:v>121.5</c:v>
                </c:pt>
                <c:pt idx="3">
                  <c:v>131.80000000000001</c:v>
                </c:pt>
                <c:pt idx="4">
                  <c:v>160.69999999999999</c:v>
                </c:pt>
                <c:pt idx="5">
                  <c:v>171.1</c:v>
                </c:pt>
                <c:pt idx="6">
                  <c:v>192.8</c:v>
                </c:pt>
                <c:pt idx="7">
                  <c:v>208.7</c:v>
                </c:pt>
                <c:pt idx="8">
                  <c:v>197.5</c:v>
                </c:pt>
                <c:pt idx="9">
                  <c:v>188</c:v>
                </c:pt>
              </c:numCache>
            </c:numRef>
          </c:val>
          <c:smooth val="0"/>
          <c:extLst>
            <c:ext xmlns:c16="http://schemas.microsoft.com/office/drawing/2014/chart" uri="{C3380CC4-5D6E-409C-BE32-E72D297353CC}">
              <c16:uniqueId val="{00000001-8864-42C3-8393-84BF40B9F010}"/>
            </c:ext>
          </c:extLst>
        </c:ser>
        <c:ser>
          <c:idx val="5"/>
          <c:order val="2"/>
          <c:tx>
            <c:strRef>
              <c:f>Sheet1!$D$1</c:f>
              <c:strCache>
                <c:ptCount val="1"/>
                <c:pt idx="0">
                  <c:v>20-24</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277.7</c:v>
                </c:pt>
                <c:pt idx="1">
                  <c:v>293.60000000000002</c:v>
                </c:pt>
                <c:pt idx="2">
                  <c:v>347.2</c:v>
                </c:pt>
                <c:pt idx="3">
                  <c:v>373.4</c:v>
                </c:pt>
                <c:pt idx="4">
                  <c:v>444.7</c:v>
                </c:pt>
                <c:pt idx="5">
                  <c:v>504.1</c:v>
                </c:pt>
                <c:pt idx="6">
                  <c:v>564.1</c:v>
                </c:pt>
                <c:pt idx="7">
                  <c:v>625.4</c:v>
                </c:pt>
                <c:pt idx="8">
                  <c:v>627.79999999999995</c:v>
                </c:pt>
                <c:pt idx="9">
                  <c:v>601.1</c:v>
                </c:pt>
              </c:numCache>
            </c:numRef>
          </c:val>
          <c:smooth val="0"/>
          <c:extLst>
            <c:ext xmlns:c16="http://schemas.microsoft.com/office/drawing/2014/chart" uri="{C3380CC4-5D6E-409C-BE32-E72D297353CC}">
              <c16:uniqueId val="{00000002-8864-42C3-8393-84BF40B9F010}"/>
            </c:ext>
          </c:extLst>
        </c:ser>
        <c:ser>
          <c:idx val="2"/>
          <c:order val="3"/>
          <c:tx>
            <c:strRef>
              <c:f>Sheet1!$E$1</c:f>
              <c:strCache>
                <c:ptCount val="1"/>
                <c:pt idx="0">
                  <c:v>25-29</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229.2</c:v>
                </c:pt>
                <c:pt idx="1">
                  <c:v>247.3</c:v>
                </c:pt>
                <c:pt idx="2">
                  <c:v>312.60000000000002</c:v>
                </c:pt>
                <c:pt idx="3">
                  <c:v>380.1</c:v>
                </c:pt>
                <c:pt idx="4">
                  <c:v>466.9</c:v>
                </c:pt>
                <c:pt idx="5">
                  <c:v>610.1</c:v>
                </c:pt>
                <c:pt idx="6">
                  <c:v>755.1</c:v>
                </c:pt>
                <c:pt idx="7">
                  <c:v>862.1</c:v>
                </c:pt>
                <c:pt idx="8">
                  <c:v>878.4</c:v>
                </c:pt>
                <c:pt idx="9">
                  <c:v>858.3</c:v>
                </c:pt>
              </c:numCache>
            </c:numRef>
          </c:val>
          <c:smooth val="0"/>
          <c:extLst>
            <c:ext xmlns:c16="http://schemas.microsoft.com/office/drawing/2014/chart" uri="{C3380CC4-5D6E-409C-BE32-E72D297353CC}">
              <c16:uniqueId val="{00000003-8864-42C3-8393-84BF40B9F010}"/>
            </c:ext>
          </c:extLst>
        </c:ser>
        <c:ser>
          <c:idx val="3"/>
          <c:order val="4"/>
          <c:tx>
            <c:strRef>
              <c:f>Sheet1!$F$1</c:f>
              <c:strCache>
                <c:ptCount val="1"/>
                <c:pt idx="0">
                  <c:v>30-34</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158.19999999999999</c:v>
                </c:pt>
                <c:pt idx="1">
                  <c:v>170.2</c:v>
                </c:pt>
                <c:pt idx="2">
                  <c:v>220.8</c:v>
                </c:pt>
                <c:pt idx="3">
                  <c:v>266.3</c:v>
                </c:pt>
                <c:pt idx="4">
                  <c:v>325</c:v>
                </c:pt>
                <c:pt idx="5">
                  <c:v>409.1</c:v>
                </c:pt>
                <c:pt idx="6">
                  <c:v>511.8</c:v>
                </c:pt>
                <c:pt idx="7">
                  <c:v>620.6</c:v>
                </c:pt>
                <c:pt idx="8">
                  <c:v>678.1</c:v>
                </c:pt>
                <c:pt idx="9">
                  <c:v>733</c:v>
                </c:pt>
              </c:numCache>
            </c:numRef>
          </c:val>
          <c:smooth val="0"/>
          <c:extLst>
            <c:ext xmlns:c16="http://schemas.microsoft.com/office/drawing/2014/chart" uri="{C3380CC4-5D6E-409C-BE32-E72D297353CC}">
              <c16:uniqueId val="{00000004-8864-42C3-8393-84BF40B9F010}"/>
            </c:ext>
          </c:extLst>
        </c:ser>
        <c:ser>
          <c:idx val="4"/>
          <c:order val="5"/>
          <c:tx>
            <c:strRef>
              <c:f>Sheet1!$G$1</c:f>
              <c:strCache>
                <c:ptCount val="1"/>
                <c:pt idx="0">
                  <c:v>35+</c:v>
                </c:pt>
              </c:strCache>
            </c:strRef>
          </c:tx>
          <c:spPr>
            <a:ln w="50800">
              <a:solidFill>
                <a:srgbClr val="4F544F"/>
              </a:solidFill>
              <a:prstDash val="solid"/>
            </a:ln>
          </c:spPr>
          <c:marker>
            <c:symbol val="diamond"/>
            <c:size val="8"/>
            <c:spPr>
              <a:solidFill>
                <a:srgbClr val="4F544F"/>
              </a:solidFill>
              <a:ln>
                <a:solidFill>
                  <a:srgbClr val="4F544F"/>
                </a:solidFill>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Sheet1!$G$2:$G$11</c:f>
              <c:numCache>
                <c:formatCode>0.0</c:formatCode>
                <c:ptCount val="10"/>
                <c:pt idx="0">
                  <c:v>51.4</c:v>
                </c:pt>
                <c:pt idx="1">
                  <c:v>51.4</c:v>
                </c:pt>
                <c:pt idx="2">
                  <c:v>64.900000000000006</c:v>
                </c:pt>
                <c:pt idx="3">
                  <c:v>76.5</c:v>
                </c:pt>
                <c:pt idx="4">
                  <c:v>89</c:v>
                </c:pt>
                <c:pt idx="5">
                  <c:v>112.5</c:v>
                </c:pt>
                <c:pt idx="6">
                  <c:v>141</c:v>
                </c:pt>
                <c:pt idx="7">
                  <c:v>168.1</c:v>
                </c:pt>
                <c:pt idx="8">
                  <c:v>178</c:v>
                </c:pt>
                <c:pt idx="9">
                  <c:v>179</c:v>
                </c:pt>
              </c:numCache>
            </c:numRef>
          </c:val>
          <c:smooth val="0"/>
          <c:extLst>
            <c:ext xmlns:c16="http://schemas.microsoft.com/office/drawing/2014/chart" uri="{C3380CC4-5D6E-409C-BE32-E72D297353CC}">
              <c16:uniqueId val="{00000005-8864-42C3-8393-84BF40B9F010}"/>
            </c:ext>
          </c:extLst>
        </c:ser>
        <c:dLbls>
          <c:showLegendKey val="0"/>
          <c:showVal val="0"/>
          <c:showCatName val="0"/>
          <c:showSerName val="0"/>
          <c:showPercent val="0"/>
          <c:showBubbleSize val="0"/>
        </c:dLbls>
        <c:marker val="1"/>
        <c:smooth val="0"/>
        <c:axId val="37322752"/>
        <c:axId val="37325056"/>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197044828303119"/>
              <c:y val="0.83566703359252581"/>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1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2.7162753903812693E-2"/>
              <c:y val="0.15358125272623463"/>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ajorUnit val="250"/>
        <c:minorUnit val="250"/>
      </c:valAx>
      <c:spPr>
        <a:solidFill>
          <a:schemeClr val="bg1"/>
        </a:solidFill>
        <a:ln w="28027">
          <a:noFill/>
        </a:ln>
      </c:spPr>
    </c:plotArea>
    <c:legend>
      <c:legendPos val="b"/>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38144329896906E-2"/>
          <c:y val="0.13002364066193853"/>
          <c:w val="0.80927835051546393"/>
          <c:h val="0.84869976359338062"/>
        </c:manualLayout>
      </c:layout>
      <c:barChart>
        <c:barDir val="bar"/>
        <c:grouping val="clustered"/>
        <c:varyColors val="0"/>
        <c:ser>
          <c:idx val="0"/>
          <c:order val="0"/>
          <c:tx>
            <c:strRef>
              <c:f>Sheet1!$B$1</c:f>
              <c:strCache>
                <c:ptCount val="1"/>
                <c:pt idx="0">
                  <c:v>Male</c:v>
                </c:pt>
              </c:strCache>
            </c:strRef>
          </c:tx>
          <c:spPr>
            <a:solidFill>
              <a:srgbClr val="068190"/>
            </a:solidFill>
            <a:ln w="12636">
              <a:solidFill>
                <a:srgbClr val="068190"/>
              </a:solidFill>
              <a:prstDash val="solid"/>
            </a:ln>
          </c:spPr>
          <c:invertIfNegative val="0"/>
          <c:cat>
            <c:strRef>
              <c:f>Sheet1!$A$2:$A$6</c:f>
              <c:strCache>
                <c:ptCount val="5"/>
                <c:pt idx="0">
                  <c:v>AI/AN</c:v>
                </c:pt>
                <c:pt idx="1">
                  <c:v>A/PI</c:v>
                </c:pt>
                <c:pt idx="2">
                  <c:v>Black</c:v>
                </c:pt>
                <c:pt idx="3">
                  <c:v>Hispanic</c:v>
                </c:pt>
                <c:pt idx="4">
                  <c:v>White</c:v>
                </c:pt>
              </c:strCache>
            </c:strRef>
          </c:cat>
          <c:val>
            <c:numRef>
              <c:f>Sheet1!$B$2:$B$6</c:f>
              <c:numCache>
                <c:formatCode>0.0</c:formatCode>
                <c:ptCount val="5"/>
                <c:pt idx="0">
                  <c:v>185.8</c:v>
                </c:pt>
                <c:pt idx="1">
                  <c:v>86.4</c:v>
                </c:pt>
                <c:pt idx="2">
                  <c:v>691.3</c:v>
                </c:pt>
                <c:pt idx="3">
                  <c:v>176.1</c:v>
                </c:pt>
                <c:pt idx="4">
                  <c:v>166.7</c:v>
                </c:pt>
              </c:numCache>
            </c:numRef>
          </c:val>
          <c:extLst>
            <c:ext xmlns:c16="http://schemas.microsoft.com/office/drawing/2014/chart" uri="{C3380CC4-5D6E-409C-BE32-E72D297353CC}">
              <c16:uniqueId val="{00000000-0A83-4E61-AE8A-F64112B4610D}"/>
            </c:ext>
          </c:extLst>
        </c:ser>
        <c:dLbls>
          <c:showLegendKey val="0"/>
          <c:showVal val="0"/>
          <c:showCatName val="0"/>
          <c:showSerName val="0"/>
          <c:showPercent val="0"/>
          <c:showBubbleSize val="0"/>
        </c:dLbls>
        <c:gapWidth val="60"/>
        <c:axId val="135344896"/>
        <c:axId val="135346432"/>
      </c:barChart>
      <c:catAx>
        <c:axId val="135344896"/>
        <c:scaling>
          <c:orientation val="maxMin"/>
        </c:scaling>
        <c:delete val="0"/>
        <c:axPos val="r"/>
        <c:numFmt formatCode="General" sourceLinked="0"/>
        <c:majorTickMark val="none"/>
        <c:minorTickMark val="none"/>
        <c:tickLblPos val="none"/>
        <c:spPr>
          <a:ln w="12636">
            <a:solidFill>
              <a:schemeClr val="tx1"/>
            </a:solidFill>
            <a:prstDash val="solid"/>
          </a:ln>
        </c:spPr>
        <c:crossAx val="135346432"/>
        <c:crosses val="autoZero"/>
        <c:auto val="1"/>
        <c:lblAlgn val="ctr"/>
        <c:lblOffset val="100"/>
        <c:tickMarkSkip val="1"/>
        <c:noMultiLvlLbl val="0"/>
      </c:catAx>
      <c:valAx>
        <c:axId val="135346432"/>
        <c:scaling>
          <c:orientation val="maxMin"/>
          <c:max val="8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636">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344896"/>
        <c:crosses val="autoZero"/>
        <c:crossBetween val="between"/>
        <c:majorUnit val="200"/>
        <c:minorUnit val="200"/>
      </c:valAx>
      <c:spPr>
        <a:solidFill>
          <a:schemeClr val="bg1"/>
        </a:solidFill>
        <a:ln w="25272">
          <a:noFill/>
        </a:ln>
      </c:spPr>
    </c:plotArea>
    <c:plotVisOnly val="1"/>
    <c:dispBlanksAs val="gap"/>
    <c:showDLblsOverMax val="0"/>
  </c:chart>
  <c:spPr>
    <a:solidFill>
      <a:schemeClr val="bg1"/>
    </a:solidFill>
    <a:ln>
      <a:noFill/>
    </a:ln>
  </c:spPr>
  <c:txPr>
    <a:bodyPr/>
    <a:lstStyle/>
    <a:p>
      <a:pPr>
        <a:defRPr sz="179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7036114570361"/>
          <c:y val="6.1224489795918366E-2"/>
          <c:w val="0.85180572851805725"/>
          <c:h val="0.77551020408163263"/>
        </c:manualLayout>
      </c:layout>
      <c:lineChart>
        <c:grouping val="standard"/>
        <c:varyColors val="0"/>
        <c:ser>
          <c:idx val="0"/>
          <c:order val="0"/>
          <c:tx>
            <c:strRef>
              <c:f>Sheet1!$B$1</c:f>
              <c:strCache>
                <c:ptCount val="1"/>
                <c:pt idx="0">
                  <c:v>California</c:v>
                </c:pt>
              </c:strCache>
            </c:strRef>
          </c:tx>
          <c:spPr>
            <a:ln w="50800">
              <a:solidFill>
                <a:srgbClr val="068190"/>
              </a:solidFill>
              <a:prstDash val="solid"/>
            </a:ln>
          </c:spPr>
          <c:marker>
            <c:symbol val="none"/>
          </c:marker>
          <c:cat>
            <c:numRef>
              <c:f>Sheet1!$A$2:$A$80</c:f>
              <c:numCache>
                <c:formatCode>General</c:formatCode>
                <c:ptCount val="79"/>
                <c:pt idx="0">
                  <c:v>1941</c:v>
                </c:pt>
                <c:pt idx="4">
                  <c:v>1945</c:v>
                </c:pt>
                <c:pt idx="9">
                  <c:v>1950</c:v>
                </c:pt>
                <c:pt idx="14">
                  <c:v>1955</c:v>
                </c:pt>
                <c:pt idx="19">
                  <c:v>1960</c:v>
                </c:pt>
                <c:pt idx="24">
                  <c:v>1965</c:v>
                </c:pt>
                <c:pt idx="29">
                  <c:v>1970</c:v>
                </c:pt>
                <c:pt idx="34">
                  <c:v>1975</c:v>
                </c:pt>
                <c:pt idx="39">
                  <c:v>1980</c:v>
                </c:pt>
                <c:pt idx="44">
                  <c:v>1985</c:v>
                </c:pt>
                <c:pt idx="49">
                  <c:v>1990</c:v>
                </c:pt>
                <c:pt idx="54">
                  <c:v>1995</c:v>
                </c:pt>
                <c:pt idx="59">
                  <c:v>2000</c:v>
                </c:pt>
                <c:pt idx="64">
                  <c:v>2005</c:v>
                </c:pt>
                <c:pt idx="69">
                  <c:v>2010</c:v>
                </c:pt>
                <c:pt idx="78">
                  <c:v>2019</c:v>
                </c:pt>
              </c:numCache>
            </c:numRef>
          </c:cat>
          <c:val>
            <c:numRef>
              <c:f>Sheet1!$B$2:$B$80</c:f>
              <c:numCache>
                <c:formatCode>General</c:formatCode>
                <c:ptCount val="79"/>
                <c:pt idx="0">
                  <c:v>222.4</c:v>
                </c:pt>
                <c:pt idx="1">
                  <c:v>160.4</c:v>
                </c:pt>
                <c:pt idx="2">
                  <c:v>172</c:v>
                </c:pt>
                <c:pt idx="3">
                  <c:v>227.7</c:v>
                </c:pt>
                <c:pt idx="4">
                  <c:v>296.10000000000002</c:v>
                </c:pt>
                <c:pt idx="5">
                  <c:v>349</c:v>
                </c:pt>
                <c:pt idx="6">
                  <c:v>329.5</c:v>
                </c:pt>
                <c:pt idx="7">
                  <c:v>266</c:v>
                </c:pt>
                <c:pt idx="8">
                  <c:v>213.1</c:v>
                </c:pt>
                <c:pt idx="9">
                  <c:v>173.8</c:v>
                </c:pt>
                <c:pt idx="10">
                  <c:v>153.80000000000001</c:v>
                </c:pt>
                <c:pt idx="11">
                  <c:v>135.9</c:v>
                </c:pt>
                <c:pt idx="12">
                  <c:v>132.9</c:v>
                </c:pt>
                <c:pt idx="13">
                  <c:v>127.9</c:v>
                </c:pt>
                <c:pt idx="14">
                  <c:v>113</c:v>
                </c:pt>
                <c:pt idx="15">
                  <c:v>113</c:v>
                </c:pt>
                <c:pt idx="16">
                  <c:v>110.6</c:v>
                </c:pt>
                <c:pt idx="17">
                  <c:v>128.4</c:v>
                </c:pt>
                <c:pt idx="18">
                  <c:v>112.7</c:v>
                </c:pt>
                <c:pt idx="19">
                  <c:v>121.3</c:v>
                </c:pt>
                <c:pt idx="20">
                  <c:v>140</c:v>
                </c:pt>
                <c:pt idx="21">
                  <c:v>159.1</c:v>
                </c:pt>
                <c:pt idx="22">
                  <c:v>181.5</c:v>
                </c:pt>
                <c:pt idx="23">
                  <c:v>198</c:v>
                </c:pt>
                <c:pt idx="24">
                  <c:v>225</c:v>
                </c:pt>
                <c:pt idx="25">
                  <c:v>250.1</c:v>
                </c:pt>
                <c:pt idx="26">
                  <c:v>317.10000000000002</c:v>
                </c:pt>
                <c:pt idx="27">
                  <c:v>391.1</c:v>
                </c:pt>
                <c:pt idx="28">
                  <c:v>456.2</c:v>
                </c:pt>
                <c:pt idx="29">
                  <c:v>523.6</c:v>
                </c:pt>
                <c:pt idx="30">
                  <c:v>505.3</c:v>
                </c:pt>
                <c:pt idx="31">
                  <c:v>490.7</c:v>
                </c:pt>
                <c:pt idx="32">
                  <c:v>470.8</c:v>
                </c:pt>
                <c:pt idx="33">
                  <c:v>465.9</c:v>
                </c:pt>
                <c:pt idx="34">
                  <c:v>566.1</c:v>
                </c:pt>
                <c:pt idx="35">
                  <c:v>573.70000000000005</c:v>
                </c:pt>
                <c:pt idx="36">
                  <c:v>567.20000000000005</c:v>
                </c:pt>
                <c:pt idx="37">
                  <c:v>595.9</c:v>
                </c:pt>
                <c:pt idx="38">
                  <c:v>586.79999999999995</c:v>
                </c:pt>
                <c:pt idx="39">
                  <c:v>574.1</c:v>
                </c:pt>
                <c:pt idx="40">
                  <c:v>526.1</c:v>
                </c:pt>
                <c:pt idx="41">
                  <c:v>442.9</c:v>
                </c:pt>
                <c:pt idx="42">
                  <c:v>426.5</c:v>
                </c:pt>
                <c:pt idx="43">
                  <c:v>426.9</c:v>
                </c:pt>
                <c:pt idx="44">
                  <c:v>444.6</c:v>
                </c:pt>
                <c:pt idx="45">
                  <c:v>432.1</c:v>
                </c:pt>
                <c:pt idx="46">
                  <c:v>345.9</c:v>
                </c:pt>
                <c:pt idx="47">
                  <c:v>284.3</c:v>
                </c:pt>
                <c:pt idx="48">
                  <c:v>242.2</c:v>
                </c:pt>
                <c:pt idx="49" formatCode="0.0">
                  <c:v>181.3</c:v>
                </c:pt>
                <c:pt idx="50" formatCode="0.0">
                  <c:v>144.80000000000001</c:v>
                </c:pt>
                <c:pt idx="51" formatCode="0.0">
                  <c:v>123.2</c:v>
                </c:pt>
                <c:pt idx="52" formatCode="0.0">
                  <c:v>100.4</c:v>
                </c:pt>
                <c:pt idx="53" formatCode="0.0">
                  <c:v>92.8</c:v>
                </c:pt>
                <c:pt idx="54" formatCode="0.0">
                  <c:v>76.8</c:v>
                </c:pt>
                <c:pt idx="55" formatCode="0.0">
                  <c:v>58.1</c:v>
                </c:pt>
                <c:pt idx="56" formatCode="0.0">
                  <c:v>56.8</c:v>
                </c:pt>
                <c:pt idx="57" formatCode="0.0">
                  <c:v>59.5</c:v>
                </c:pt>
                <c:pt idx="58" formatCode="0.0">
                  <c:v>55.8</c:v>
                </c:pt>
                <c:pt idx="59" formatCode="0.0">
                  <c:v>64.099999999999994</c:v>
                </c:pt>
                <c:pt idx="60" formatCode="0.0">
                  <c:v>67.5</c:v>
                </c:pt>
                <c:pt idx="61" formatCode="0.0">
                  <c:v>70.599999999999994</c:v>
                </c:pt>
                <c:pt idx="62" formatCode="0.0">
                  <c:v>72.599999999999994</c:v>
                </c:pt>
                <c:pt idx="63" formatCode="0.0">
                  <c:v>85.3</c:v>
                </c:pt>
                <c:pt idx="64" formatCode="0.0">
                  <c:v>94.8</c:v>
                </c:pt>
                <c:pt idx="65" formatCode="0.0">
                  <c:v>93.3</c:v>
                </c:pt>
                <c:pt idx="66" formatCode="0.0">
                  <c:v>85.3</c:v>
                </c:pt>
                <c:pt idx="67" formatCode="0.0">
                  <c:v>69.2</c:v>
                </c:pt>
                <c:pt idx="68" formatCode="0.0">
                  <c:v>64.8</c:v>
                </c:pt>
                <c:pt idx="69" formatCode="0.0">
                  <c:v>71.8</c:v>
                </c:pt>
                <c:pt idx="70" formatCode="0.0">
                  <c:v>72.8</c:v>
                </c:pt>
                <c:pt idx="71" formatCode="0.0">
                  <c:v>88.7</c:v>
                </c:pt>
                <c:pt idx="72" formatCode="0.0">
                  <c:v>99.8</c:v>
                </c:pt>
                <c:pt idx="73" formatCode="0.0">
                  <c:v>115.9</c:v>
                </c:pt>
                <c:pt idx="74" formatCode="0.0">
                  <c:v>138.69999999999999</c:v>
                </c:pt>
                <c:pt idx="75" formatCode="0.0">
                  <c:v>164.3</c:v>
                </c:pt>
                <c:pt idx="76" formatCode="0.0">
                  <c:v>190.1</c:v>
                </c:pt>
                <c:pt idx="77" formatCode="0.0">
                  <c:v>199.3</c:v>
                </c:pt>
                <c:pt idx="78" formatCode="0.0">
                  <c:v>201.7</c:v>
                </c:pt>
              </c:numCache>
            </c:numRef>
          </c:val>
          <c:smooth val="0"/>
          <c:extLst>
            <c:ext xmlns:c16="http://schemas.microsoft.com/office/drawing/2014/chart" uri="{C3380CC4-5D6E-409C-BE32-E72D297353CC}">
              <c16:uniqueId val="{00000000-BD3C-4E03-ABC4-D02EC2670C1B}"/>
            </c:ext>
          </c:extLst>
        </c:ser>
        <c:ser>
          <c:idx val="1"/>
          <c:order val="1"/>
          <c:tx>
            <c:strRef>
              <c:f>Sheet1!$C$1</c:f>
              <c:strCache>
                <c:ptCount val="1"/>
                <c:pt idx="0">
                  <c:v>United States</c:v>
                </c:pt>
              </c:strCache>
            </c:strRef>
          </c:tx>
          <c:spPr>
            <a:ln w="50800">
              <a:solidFill>
                <a:schemeClr val="bg1">
                  <a:lumMod val="50000"/>
                </a:schemeClr>
              </a:solidFill>
              <a:prstDash val="sysDash"/>
            </a:ln>
          </c:spPr>
          <c:marker>
            <c:symbol val="none"/>
          </c:marker>
          <c:cat>
            <c:numRef>
              <c:f>Sheet1!$A$2:$A$80</c:f>
              <c:numCache>
                <c:formatCode>General</c:formatCode>
                <c:ptCount val="79"/>
                <c:pt idx="0">
                  <c:v>1941</c:v>
                </c:pt>
                <c:pt idx="4">
                  <c:v>1945</c:v>
                </c:pt>
                <c:pt idx="9">
                  <c:v>1950</c:v>
                </c:pt>
                <c:pt idx="14">
                  <c:v>1955</c:v>
                </c:pt>
                <c:pt idx="19">
                  <c:v>1960</c:v>
                </c:pt>
                <c:pt idx="24">
                  <c:v>1965</c:v>
                </c:pt>
                <c:pt idx="29">
                  <c:v>1970</c:v>
                </c:pt>
                <c:pt idx="34">
                  <c:v>1975</c:v>
                </c:pt>
                <c:pt idx="39">
                  <c:v>1980</c:v>
                </c:pt>
                <c:pt idx="44">
                  <c:v>1985</c:v>
                </c:pt>
                <c:pt idx="49">
                  <c:v>1990</c:v>
                </c:pt>
                <c:pt idx="54">
                  <c:v>1995</c:v>
                </c:pt>
                <c:pt idx="59">
                  <c:v>2000</c:v>
                </c:pt>
                <c:pt idx="64">
                  <c:v>2005</c:v>
                </c:pt>
                <c:pt idx="69">
                  <c:v>2010</c:v>
                </c:pt>
                <c:pt idx="78">
                  <c:v>2019</c:v>
                </c:pt>
              </c:numCache>
            </c:numRef>
          </c:cat>
          <c:val>
            <c:numRef>
              <c:f>Sheet1!$C$2:$C$80</c:f>
              <c:numCache>
                <c:formatCode>General</c:formatCode>
                <c:ptCount val="79"/>
                <c:pt idx="0">
                  <c:v>146.69999999999999</c:v>
                </c:pt>
                <c:pt idx="1">
                  <c:v>160.9</c:v>
                </c:pt>
                <c:pt idx="2">
                  <c:v>213.6</c:v>
                </c:pt>
                <c:pt idx="3">
                  <c:v>236.5</c:v>
                </c:pt>
                <c:pt idx="4">
                  <c:v>225.8</c:v>
                </c:pt>
                <c:pt idx="5">
                  <c:v>275</c:v>
                </c:pt>
                <c:pt idx="6">
                  <c:v>270</c:v>
                </c:pt>
                <c:pt idx="7">
                  <c:v>239.8</c:v>
                </c:pt>
                <c:pt idx="8">
                  <c:v>217.3</c:v>
                </c:pt>
                <c:pt idx="9">
                  <c:v>192.5</c:v>
                </c:pt>
                <c:pt idx="10">
                  <c:v>168.9</c:v>
                </c:pt>
                <c:pt idx="11">
                  <c:v>160.80000000000001</c:v>
                </c:pt>
                <c:pt idx="12">
                  <c:v>153.9</c:v>
                </c:pt>
                <c:pt idx="13">
                  <c:v>153.5</c:v>
                </c:pt>
                <c:pt idx="14">
                  <c:v>147</c:v>
                </c:pt>
                <c:pt idx="15">
                  <c:v>135.69999999999999</c:v>
                </c:pt>
                <c:pt idx="16">
                  <c:v>127.4</c:v>
                </c:pt>
                <c:pt idx="17">
                  <c:v>135.6</c:v>
                </c:pt>
                <c:pt idx="18">
                  <c:v>137.6</c:v>
                </c:pt>
                <c:pt idx="19">
                  <c:v>145.4</c:v>
                </c:pt>
                <c:pt idx="20">
                  <c:v>145.80000000000001</c:v>
                </c:pt>
                <c:pt idx="21">
                  <c:v>143.6</c:v>
                </c:pt>
                <c:pt idx="22">
                  <c:v>149</c:v>
                </c:pt>
                <c:pt idx="23">
                  <c:v>158.9</c:v>
                </c:pt>
                <c:pt idx="24">
                  <c:v>169.5</c:v>
                </c:pt>
                <c:pt idx="25">
                  <c:v>181.2</c:v>
                </c:pt>
                <c:pt idx="26">
                  <c:v>205.9</c:v>
                </c:pt>
                <c:pt idx="27">
                  <c:v>233.4</c:v>
                </c:pt>
                <c:pt idx="28">
                  <c:v>265.39999999999998</c:v>
                </c:pt>
                <c:pt idx="29">
                  <c:v>294.2</c:v>
                </c:pt>
                <c:pt idx="30">
                  <c:v>324.10000000000002</c:v>
                </c:pt>
                <c:pt idx="31">
                  <c:v>366.6</c:v>
                </c:pt>
                <c:pt idx="32">
                  <c:v>398.7</c:v>
                </c:pt>
                <c:pt idx="33">
                  <c:v>424.7</c:v>
                </c:pt>
                <c:pt idx="34">
                  <c:v>464.1</c:v>
                </c:pt>
                <c:pt idx="35">
                  <c:v>460.6</c:v>
                </c:pt>
                <c:pt idx="36">
                  <c:v>456</c:v>
                </c:pt>
                <c:pt idx="37">
                  <c:v>456.3</c:v>
                </c:pt>
                <c:pt idx="38">
                  <c:v>447.1</c:v>
                </c:pt>
                <c:pt idx="39">
                  <c:v>442.1</c:v>
                </c:pt>
                <c:pt idx="40">
                  <c:v>431.8</c:v>
                </c:pt>
                <c:pt idx="41">
                  <c:v>414.7</c:v>
                </c:pt>
                <c:pt idx="42">
                  <c:v>385.1</c:v>
                </c:pt>
                <c:pt idx="43">
                  <c:v>372.5</c:v>
                </c:pt>
                <c:pt idx="44">
                  <c:v>383</c:v>
                </c:pt>
                <c:pt idx="45">
                  <c:v>371.5</c:v>
                </c:pt>
                <c:pt idx="46">
                  <c:v>325</c:v>
                </c:pt>
                <c:pt idx="47">
                  <c:v>301.89999999999998</c:v>
                </c:pt>
                <c:pt idx="48">
                  <c:v>297.10000000000002</c:v>
                </c:pt>
                <c:pt idx="49" formatCode="#,##0.0">
                  <c:v>276.39999999999998</c:v>
                </c:pt>
                <c:pt idx="50" formatCode="#,##0.0">
                  <c:v>245.8</c:v>
                </c:pt>
                <c:pt idx="51" formatCode="#,##0.0">
                  <c:v>196</c:v>
                </c:pt>
                <c:pt idx="52" formatCode="#,##0.0">
                  <c:v>171.1</c:v>
                </c:pt>
                <c:pt idx="53" formatCode="#,##0.0">
                  <c:v>163.9</c:v>
                </c:pt>
                <c:pt idx="54" formatCode="#,##0.0">
                  <c:v>147.5</c:v>
                </c:pt>
                <c:pt idx="55" formatCode="#,##0.0">
                  <c:v>121.8</c:v>
                </c:pt>
                <c:pt idx="56" formatCode="#,##0.0">
                  <c:v>120.2</c:v>
                </c:pt>
                <c:pt idx="57" formatCode="#,##0.0">
                  <c:v>129.19999999999999</c:v>
                </c:pt>
                <c:pt idx="58" formatCode="#,##0.0">
                  <c:v>129.30000000000001</c:v>
                </c:pt>
                <c:pt idx="59" formatCode="#,##0.0">
                  <c:v>128.69999999999999</c:v>
                </c:pt>
                <c:pt idx="60" formatCode="#,##0.0">
                  <c:v>126.8</c:v>
                </c:pt>
                <c:pt idx="61" formatCode="#,##0.0">
                  <c:v>122</c:v>
                </c:pt>
                <c:pt idx="62" formatCode="#,##0.0">
                  <c:v>115.2</c:v>
                </c:pt>
                <c:pt idx="63" formatCode="#,##0.0">
                  <c:v>112.4</c:v>
                </c:pt>
                <c:pt idx="64" formatCode="#,##0.0">
                  <c:v>114.6</c:v>
                </c:pt>
                <c:pt idx="65" formatCode="#,##0.0">
                  <c:v>119.7</c:v>
                </c:pt>
                <c:pt idx="66" formatCode="#,##0.0">
                  <c:v>118</c:v>
                </c:pt>
                <c:pt idx="67" formatCode="#,##0.0">
                  <c:v>110.7</c:v>
                </c:pt>
                <c:pt idx="68" formatCode="#,##0.0">
                  <c:v>98.1</c:v>
                </c:pt>
                <c:pt idx="69" formatCode="0.0">
                  <c:v>100.2</c:v>
                </c:pt>
                <c:pt idx="70" formatCode="0.0">
                  <c:v>103.3</c:v>
                </c:pt>
                <c:pt idx="71" formatCode="0.0">
                  <c:v>106.7</c:v>
                </c:pt>
                <c:pt idx="72" formatCode="0.0">
                  <c:v>105.3</c:v>
                </c:pt>
                <c:pt idx="73" formatCode="0.0">
                  <c:v>109.8</c:v>
                </c:pt>
                <c:pt idx="74" formatCode="0.0">
                  <c:v>123</c:v>
                </c:pt>
                <c:pt idx="75" formatCode="0.0">
                  <c:v>145</c:v>
                </c:pt>
                <c:pt idx="76" formatCode="0.0">
                  <c:v>170.6</c:v>
                </c:pt>
                <c:pt idx="77" formatCode="0.0">
                  <c:v>179.1</c:v>
                </c:pt>
                <c:pt idx="78" formatCode="0.0">
                  <c:v>188.4</c:v>
                </c:pt>
              </c:numCache>
            </c:numRef>
          </c:val>
          <c:smooth val="0"/>
          <c:extLst>
            <c:ext xmlns:c16="http://schemas.microsoft.com/office/drawing/2014/chart" uri="{C3380CC4-5D6E-409C-BE32-E72D297353CC}">
              <c16:uniqueId val="{00000001-BD3C-4E03-ABC4-D02EC2670C1B}"/>
            </c:ext>
          </c:extLst>
        </c:ser>
        <c:ser>
          <c:idx val="2"/>
          <c:order val="2"/>
          <c:tx>
            <c:strRef>
              <c:f>Sheet1!$D$1</c:f>
              <c:strCache>
                <c:ptCount val="1"/>
                <c:pt idx="0">
                  <c:v>CA=201.7</c:v>
                </c:pt>
              </c:strCache>
            </c:strRef>
          </c:tx>
          <c:marker>
            <c:symbol val="square"/>
            <c:size val="5"/>
          </c:marker>
          <c:dPt>
            <c:idx val="29"/>
            <c:marker>
              <c:symbol val="none"/>
            </c:marker>
            <c:bubble3D val="0"/>
            <c:extLst>
              <c:ext xmlns:c16="http://schemas.microsoft.com/office/drawing/2014/chart" uri="{C3380CC4-5D6E-409C-BE32-E72D297353CC}">
                <c16:uniqueId val="{00000000-8635-4409-8D02-9CE9F0DC8B3E}"/>
              </c:ext>
            </c:extLst>
          </c:dPt>
          <c:dLbls>
            <c:spPr>
              <a:noFill/>
              <a:ln>
                <a:noFill/>
              </a:ln>
              <a:effectLst/>
            </c:spPr>
            <c:txPr>
              <a:bodyPr wrap="square" lIns="38100" tIns="19050" rIns="38100" bIns="19050" anchor="ctr">
                <a:spAutoFit/>
              </a:bodyPr>
              <a:lstStyle/>
              <a:p>
                <a:pPr>
                  <a:defRPr sz="1400">
                    <a:solidFill>
                      <a:srgbClr val="068190"/>
                    </a:solidFill>
                    <a:latin typeface="Calibri" panose="020F0502020204030204" pitchFamily="34" charset="0"/>
                    <a:cs typeface="Calibri" panose="020F050202020403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Sheet1!$A$2:$A$80</c:f>
              <c:numCache>
                <c:formatCode>General</c:formatCode>
                <c:ptCount val="79"/>
                <c:pt idx="0">
                  <c:v>1941</c:v>
                </c:pt>
                <c:pt idx="4">
                  <c:v>1945</c:v>
                </c:pt>
                <c:pt idx="9">
                  <c:v>1950</c:v>
                </c:pt>
                <c:pt idx="14">
                  <c:v>1955</c:v>
                </c:pt>
                <c:pt idx="19">
                  <c:v>1960</c:v>
                </c:pt>
                <c:pt idx="24">
                  <c:v>1965</c:v>
                </c:pt>
                <c:pt idx="29">
                  <c:v>1970</c:v>
                </c:pt>
                <c:pt idx="34">
                  <c:v>1975</c:v>
                </c:pt>
                <c:pt idx="39">
                  <c:v>1980</c:v>
                </c:pt>
                <c:pt idx="44">
                  <c:v>1985</c:v>
                </c:pt>
                <c:pt idx="49">
                  <c:v>1990</c:v>
                </c:pt>
                <c:pt idx="54">
                  <c:v>1995</c:v>
                </c:pt>
                <c:pt idx="59">
                  <c:v>2000</c:v>
                </c:pt>
                <c:pt idx="64">
                  <c:v>2005</c:v>
                </c:pt>
                <c:pt idx="69">
                  <c:v>2010</c:v>
                </c:pt>
                <c:pt idx="78">
                  <c:v>2019</c:v>
                </c:pt>
              </c:numCache>
            </c:numRef>
          </c:cat>
          <c:val>
            <c:numRef>
              <c:f>Sheet1!$D$2:$D$80</c:f>
              <c:numCache>
                <c:formatCode>General</c:formatCode>
                <c:ptCount val="7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201.7</c:v>
                </c:pt>
              </c:numCache>
            </c:numRef>
          </c:val>
          <c:smooth val="0"/>
          <c:extLst>
            <c:ext xmlns:c16="http://schemas.microsoft.com/office/drawing/2014/chart" uri="{C3380CC4-5D6E-409C-BE32-E72D297353CC}">
              <c16:uniqueId val="{00000000-3925-4592-9B1D-F3800E78A726}"/>
            </c:ext>
          </c:extLst>
        </c:ser>
        <c:ser>
          <c:idx val="3"/>
          <c:order val="3"/>
          <c:tx>
            <c:strRef>
              <c:f>Sheet1!$E$1</c:f>
              <c:strCache>
                <c:ptCount val="1"/>
                <c:pt idx="0">
                  <c:v>US=188.4
</c:v>
                </c:pt>
              </c:strCache>
            </c:strRef>
          </c:tx>
          <c:marker>
            <c:symbol val="square"/>
            <c:size val="5"/>
          </c:marker>
          <c:dPt>
            <c:idx val="29"/>
            <c:marker>
              <c:symbol val="none"/>
            </c:marker>
            <c:bubble3D val="0"/>
            <c:extLst>
              <c:ext xmlns:c16="http://schemas.microsoft.com/office/drawing/2014/chart" uri="{C3380CC4-5D6E-409C-BE32-E72D297353CC}">
                <c16:uniqueId val="{00000001-8635-4409-8D02-9CE9F0DC8B3E}"/>
              </c:ext>
            </c:extLst>
          </c:dPt>
          <c:dLbls>
            <c:dLbl>
              <c:idx val="78"/>
              <c:layout>
                <c:manualLayout>
                  <c:x val="0"/>
                  <c:y val="8.526567471534764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12B4-4FAD-9800-8F7EE7C07FEB}"/>
                </c:ext>
              </c:extLst>
            </c:dLbl>
            <c:spPr>
              <a:noFill/>
              <a:ln>
                <a:noFill/>
              </a:ln>
              <a:effectLst/>
            </c:spPr>
            <c:txPr>
              <a:bodyPr wrap="square" lIns="38100" tIns="19050" rIns="38100" bIns="19050" anchor="ctr">
                <a:spAutoFit/>
              </a:bodyPr>
              <a:lstStyle/>
              <a:p>
                <a:pPr>
                  <a:defRPr sz="1400">
                    <a:solidFill>
                      <a:schemeClr val="bg1">
                        <a:lumMod val="50000"/>
                      </a:schemeClr>
                    </a:solidFill>
                    <a:latin typeface="Calibri" panose="020F0502020204030204" pitchFamily="34" charset="0"/>
                    <a:cs typeface="Calibri" panose="020F0502020204030204" pitchFamily="34" charset="0"/>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Sheet1!$A$2:$A$80</c:f>
              <c:numCache>
                <c:formatCode>General</c:formatCode>
                <c:ptCount val="79"/>
                <c:pt idx="0">
                  <c:v>1941</c:v>
                </c:pt>
                <c:pt idx="4">
                  <c:v>1945</c:v>
                </c:pt>
                <c:pt idx="9">
                  <c:v>1950</c:v>
                </c:pt>
                <c:pt idx="14">
                  <c:v>1955</c:v>
                </c:pt>
                <c:pt idx="19">
                  <c:v>1960</c:v>
                </c:pt>
                <c:pt idx="24">
                  <c:v>1965</c:v>
                </c:pt>
                <c:pt idx="29">
                  <c:v>1970</c:v>
                </c:pt>
                <c:pt idx="34">
                  <c:v>1975</c:v>
                </c:pt>
                <c:pt idx="39">
                  <c:v>1980</c:v>
                </c:pt>
                <c:pt idx="44">
                  <c:v>1985</c:v>
                </c:pt>
                <c:pt idx="49">
                  <c:v>1990</c:v>
                </c:pt>
                <c:pt idx="54">
                  <c:v>1995</c:v>
                </c:pt>
                <c:pt idx="59">
                  <c:v>2000</c:v>
                </c:pt>
                <c:pt idx="64">
                  <c:v>2005</c:v>
                </c:pt>
                <c:pt idx="69">
                  <c:v>2010</c:v>
                </c:pt>
                <c:pt idx="78">
                  <c:v>2019</c:v>
                </c:pt>
              </c:numCache>
            </c:numRef>
          </c:cat>
          <c:val>
            <c:numRef>
              <c:f>Sheet1!$E$2:$E$80</c:f>
              <c:numCache>
                <c:formatCode>General</c:formatCode>
                <c:ptCount val="7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188.4</c:v>
                </c:pt>
              </c:numCache>
            </c:numRef>
          </c:val>
          <c:smooth val="0"/>
          <c:extLst>
            <c:ext xmlns:c16="http://schemas.microsoft.com/office/drawing/2014/chart" uri="{C3380CC4-5D6E-409C-BE32-E72D297353CC}">
              <c16:uniqueId val="{00000001-3925-4592-9B1D-F3800E78A726}"/>
            </c:ext>
          </c:extLst>
        </c:ser>
        <c:dLbls>
          <c:showLegendKey val="0"/>
          <c:showVal val="0"/>
          <c:showCatName val="0"/>
          <c:showSerName val="0"/>
          <c:showPercent val="0"/>
          <c:showBubbleSize val="0"/>
        </c:dLbls>
        <c:smooth val="0"/>
        <c:axId val="111055232"/>
        <c:axId val="111057152"/>
      </c:lineChart>
      <c:catAx>
        <c:axId val="11105523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43212951432129"/>
              <c:y val="0.90929705215419498"/>
            </c:manualLayout>
          </c:layout>
          <c:overlay val="0"/>
          <c:spPr>
            <a:noFill/>
            <a:ln w="26743">
              <a:noFill/>
            </a:ln>
          </c:spPr>
        </c:title>
        <c:numFmt formatCode="General" sourceLinked="1"/>
        <c:majorTickMark val="out"/>
        <c:minorTickMark val="none"/>
        <c:tickLblPos val="nextTo"/>
        <c:spPr>
          <a:ln w="1337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11057152"/>
        <c:crosses val="autoZero"/>
        <c:auto val="1"/>
        <c:lblAlgn val="ctr"/>
        <c:lblOffset val="30"/>
        <c:tickLblSkip val="1"/>
        <c:tickMarkSkip val="1"/>
        <c:noMultiLvlLbl val="0"/>
      </c:catAx>
      <c:valAx>
        <c:axId val="111057152"/>
        <c:scaling>
          <c:orientation val="minMax"/>
          <c:max val="6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7.3895278074467829E-3"/>
              <c:y val="0.19954659245433579"/>
            </c:manualLayout>
          </c:layout>
          <c:overlay val="0"/>
          <c:spPr>
            <a:noFill/>
            <a:ln w="26743">
              <a:noFill/>
            </a:ln>
          </c:spPr>
        </c:title>
        <c:numFmt formatCode="#,##0" sourceLinked="0"/>
        <c:majorTickMark val="out"/>
        <c:minorTickMark val="none"/>
        <c:tickLblPos val="nextTo"/>
        <c:spPr>
          <a:ln w="13371">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111055232"/>
        <c:crosses val="autoZero"/>
        <c:crossBetween val="midCat"/>
        <c:majorUnit val="100"/>
        <c:minorUnit val="100"/>
      </c:valAx>
      <c:spPr>
        <a:noFill/>
        <a:ln w="26743">
          <a:noFill/>
        </a:ln>
      </c:spPr>
    </c:plotArea>
    <c:plotVisOnly val="1"/>
    <c:dispBlanksAs val="gap"/>
    <c:showDLblsOverMax val="0"/>
  </c:chart>
  <c:spPr>
    <a:noFill/>
    <a:ln>
      <a:noFill/>
    </a:ln>
  </c:spPr>
  <c:txPr>
    <a:bodyPr/>
    <a:lstStyle/>
    <a:p>
      <a:pPr>
        <a:defRPr sz="1869"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22222222222222"/>
          <c:y val="0.13064133016627077"/>
          <c:w val="0.74687882764654423"/>
          <c:h val="0.84798099762470314"/>
        </c:manualLayout>
      </c:layout>
      <c:barChart>
        <c:barDir val="bar"/>
        <c:grouping val="clustered"/>
        <c:varyColors val="0"/>
        <c:ser>
          <c:idx val="0"/>
          <c:order val="0"/>
          <c:tx>
            <c:strRef>
              <c:f>Sheet1!$B$1</c:f>
              <c:strCache>
                <c:ptCount val="1"/>
                <c:pt idx="0">
                  <c:v>Female</c:v>
                </c:pt>
              </c:strCache>
            </c:strRef>
          </c:tx>
          <c:spPr>
            <a:solidFill>
              <a:srgbClr val="8DC5CC"/>
            </a:solidFill>
            <a:ln w="12551">
              <a:solidFill>
                <a:srgbClr val="8DC5CC"/>
              </a:solidFill>
              <a:prstDash val="solid"/>
            </a:ln>
          </c:spPr>
          <c:invertIfNegative val="0"/>
          <c:cat>
            <c:strRef>
              <c:f>Sheet1!$A$2:$A$6</c:f>
              <c:strCache>
                <c:ptCount val="5"/>
                <c:pt idx="0">
                  <c:v>AI/AN  </c:v>
                </c:pt>
                <c:pt idx="1">
                  <c:v>A/PI    </c:v>
                </c:pt>
                <c:pt idx="2">
                  <c:v>Black   </c:v>
                </c:pt>
                <c:pt idx="3">
                  <c:v>Hispanic</c:v>
                </c:pt>
                <c:pt idx="4">
                  <c:v>White  </c:v>
                </c:pt>
              </c:strCache>
            </c:strRef>
          </c:cat>
          <c:val>
            <c:numRef>
              <c:f>Sheet1!$B$2:$B$6</c:f>
              <c:numCache>
                <c:formatCode>0.0</c:formatCode>
                <c:ptCount val="5"/>
                <c:pt idx="0">
                  <c:v>148.80000000000001</c:v>
                </c:pt>
                <c:pt idx="1">
                  <c:v>27.5</c:v>
                </c:pt>
                <c:pt idx="2">
                  <c:v>376.1</c:v>
                </c:pt>
                <c:pt idx="3">
                  <c:v>101.7</c:v>
                </c:pt>
                <c:pt idx="4">
                  <c:v>75.7</c:v>
                </c:pt>
              </c:numCache>
            </c:numRef>
          </c:val>
          <c:extLst>
            <c:ext xmlns:c16="http://schemas.microsoft.com/office/drawing/2014/chart" uri="{C3380CC4-5D6E-409C-BE32-E72D297353CC}">
              <c16:uniqueId val="{00000000-629A-4134-BED3-709C84393296}"/>
            </c:ext>
          </c:extLst>
        </c:ser>
        <c:dLbls>
          <c:showLegendKey val="0"/>
          <c:showVal val="0"/>
          <c:showCatName val="0"/>
          <c:showSerName val="0"/>
          <c:showPercent val="0"/>
          <c:showBubbleSize val="0"/>
        </c:dLbls>
        <c:gapWidth val="60"/>
        <c:axId val="135673344"/>
        <c:axId val="135674880"/>
      </c:barChart>
      <c:catAx>
        <c:axId val="135673344"/>
        <c:scaling>
          <c:orientation val="maxMin"/>
        </c:scaling>
        <c:delete val="0"/>
        <c:axPos val="l"/>
        <c:numFmt formatCode="General" sourceLinked="1"/>
        <c:majorTickMark val="none"/>
        <c:minorTickMark val="none"/>
        <c:tickLblPos val="nextTo"/>
        <c:spPr>
          <a:ln w="1255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674880"/>
        <c:crosses val="autoZero"/>
        <c:auto val="1"/>
        <c:lblAlgn val="ctr"/>
        <c:lblOffset val="200"/>
        <c:tickLblSkip val="1"/>
        <c:tickMarkSkip val="1"/>
        <c:noMultiLvlLbl val="0"/>
      </c:catAx>
      <c:valAx>
        <c:axId val="135674880"/>
        <c:scaling>
          <c:orientation val="minMax"/>
          <c:max val="8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551">
            <a:solidFill>
              <a:schemeClr val="tx1"/>
            </a:solidFill>
            <a:prstDash val="solid"/>
          </a:ln>
        </c:spPr>
        <c:txPr>
          <a:bodyPr rot="0" vert="horz"/>
          <a:lstStyle/>
          <a:p>
            <a:pPr>
              <a:defRPr sz="1400" b="1" i="0" u="none" strike="noStrike" baseline="0">
                <a:solidFill>
                  <a:srgbClr val="000000"/>
                </a:solidFill>
                <a:latin typeface="Calibri" panose="020F0502020204030204" pitchFamily="34" charset="0"/>
                <a:ea typeface="Arial"/>
                <a:cs typeface="Arial"/>
              </a:defRPr>
            </a:pPr>
            <a:endParaRPr lang="en-US"/>
          </a:p>
        </c:txPr>
        <c:crossAx val="135673344"/>
        <c:crosses val="autoZero"/>
        <c:crossBetween val="between"/>
        <c:majorUnit val="200"/>
        <c:minorUnit val="200"/>
      </c:valAx>
      <c:spPr>
        <a:solidFill>
          <a:schemeClr val="bg1"/>
        </a:solidFill>
        <a:ln w="25103">
          <a:noFill/>
        </a:ln>
      </c:spPr>
    </c:plotArea>
    <c:plotVisOnly val="1"/>
    <c:dispBlanksAs val="gap"/>
    <c:showDLblsOverMax val="0"/>
  </c:chart>
  <c:spPr>
    <a:solidFill>
      <a:schemeClr val="bg1"/>
    </a:solidFill>
    <a:ln>
      <a:noFill/>
    </a:ln>
  </c:spPr>
  <c:txPr>
    <a:bodyPr/>
    <a:lstStyle/>
    <a:p>
      <a:pPr>
        <a:defRPr sz="177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96177751754038E-2"/>
          <c:y val="8.1618523163165493E-2"/>
          <c:w val="0.88907012755481429"/>
          <c:h val="0.85852789318384648"/>
        </c:manualLayout>
      </c:layout>
      <c:barChart>
        <c:barDir val="bar"/>
        <c:grouping val="stacked"/>
        <c:varyColors val="0"/>
        <c:ser>
          <c:idx val="3"/>
          <c:order val="2"/>
          <c:tx>
            <c:strRef>
              <c:f>Sheet1!$D$1</c:f>
              <c:strCache>
                <c:ptCount val="1"/>
                <c:pt idx="0">
                  <c:v>Asian/PI</c:v>
                </c:pt>
              </c:strCache>
            </c:strRef>
          </c:tx>
          <c:spPr>
            <a:solidFill>
              <a:srgbClr val="BC985C"/>
            </a:solidFill>
            <a:ln w="13328">
              <a:solidFill>
                <a:srgbClr val="BC985C"/>
              </a:solidFill>
              <a:prstDash val="solid"/>
            </a:ln>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D9-46FD-8111-84AB50DD96F1}"/>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D9-46FD-8111-84AB50DD96F1}"/>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D9-46FD-8111-84AB50DD96F1}"/>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Sheet1!$D$2:$D$8</c:f>
              <c:numCache>
                <c:formatCode>0.0</c:formatCode>
                <c:ptCount val="6"/>
                <c:pt idx="0">
                  <c:v>70.099999999999994</c:v>
                </c:pt>
                <c:pt idx="1">
                  <c:v>118.2</c:v>
                </c:pt>
                <c:pt idx="2">
                  <c:v>104.2</c:v>
                </c:pt>
                <c:pt idx="3">
                  <c:v>58.2</c:v>
                </c:pt>
                <c:pt idx="4">
                  <c:v>23.3</c:v>
                </c:pt>
                <c:pt idx="5">
                  <c:v>4</c:v>
                </c:pt>
              </c:numCache>
            </c:numRef>
          </c:val>
          <c:extLst>
            <c:ext xmlns:c16="http://schemas.microsoft.com/office/drawing/2014/chart" uri="{C3380CC4-5D6E-409C-BE32-E72D297353CC}">
              <c16:uniqueId val="{00000002-0BE9-4E0F-B036-A5E6BB3D44B1}"/>
            </c:ext>
          </c:extLst>
        </c:ser>
        <c:ser>
          <c:idx val="2"/>
          <c:order val="3"/>
          <c:tx>
            <c:strRef>
              <c:f>Sheet1!$E$1</c:f>
              <c:strCache>
                <c:ptCount val="1"/>
                <c:pt idx="0">
                  <c:v>API-buffer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Sheet1!$E$2:$E$8</c:f>
              <c:numCache>
                <c:formatCode>0.0</c:formatCode>
                <c:ptCount val="6"/>
                <c:pt idx="0">
                  <c:v>179.9</c:v>
                </c:pt>
                <c:pt idx="1">
                  <c:v>131.80000000000001</c:v>
                </c:pt>
                <c:pt idx="2">
                  <c:v>145.80000000000001</c:v>
                </c:pt>
                <c:pt idx="3">
                  <c:v>191.8</c:v>
                </c:pt>
                <c:pt idx="4">
                  <c:v>226.7</c:v>
                </c:pt>
                <c:pt idx="5">
                  <c:v>246</c:v>
                </c:pt>
              </c:numCache>
            </c:numRef>
          </c:val>
          <c:extLst>
            <c:ext xmlns:c16="http://schemas.microsoft.com/office/drawing/2014/chart" uri="{C3380CC4-5D6E-409C-BE32-E72D297353CC}">
              <c16:uniqueId val="{00000001-931E-4E10-B15F-7857F92C82E2}"/>
            </c:ext>
          </c:extLst>
        </c:ser>
        <c:ser>
          <c:idx val="4"/>
          <c:order val="4"/>
          <c:tx>
            <c:strRef>
              <c:f>Sheet1!$F$1</c:f>
              <c:strCache>
                <c:ptCount val="1"/>
                <c:pt idx="0">
                  <c:v>Black</c:v>
                </c:pt>
              </c:strCache>
            </c:strRef>
          </c:tx>
          <c:spPr>
            <a:solidFill>
              <a:srgbClr val="95B3D7"/>
            </a:solidFill>
            <a:ln>
              <a:solidFill>
                <a:srgbClr val="95B3D7"/>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74-4647-8AAB-43077C43B4EC}"/>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Sheet1!$F$2:$F$8</c:f>
              <c:numCache>
                <c:formatCode>0.0</c:formatCode>
                <c:ptCount val="6"/>
                <c:pt idx="0">
                  <c:v>1301</c:v>
                </c:pt>
                <c:pt idx="1">
                  <c:v>1558</c:v>
                </c:pt>
                <c:pt idx="2">
                  <c:v>1089.8</c:v>
                </c:pt>
                <c:pt idx="3">
                  <c:v>585.5</c:v>
                </c:pt>
                <c:pt idx="4">
                  <c:v>255.7</c:v>
                </c:pt>
                <c:pt idx="5">
                  <c:v>26.3</c:v>
                </c:pt>
              </c:numCache>
            </c:numRef>
          </c:val>
          <c:extLst>
            <c:ext xmlns:c16="http://schemas.microsoft.com/office/drawing/2014/chart" uri="{C3380CC4-5D6E-409C-BE32-E72D297353CC}">
              <c16:uniqueId val="{00000002-931E-4E10-B15F-7857F92C82E2}"/>
            </c:ext>
          </c:extLst>
        </c:ser>
        <c:ser>
          <c:idx val="5"/>
          <c:order val="5"/>
          <c:tx>
            <c:strRef>
              <c:f>Sheet1!$G$1</c:f>
              <c:strCache>
                <c:ptCount val="1"/>
                <c:pt idx="0">
                  <c:v>Black-buffer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Sheet1!$G$2:$G$8</c:f>
              <c:numCache>
                <c:formatCode>0.0</c:formatCode>
                <c:ptCount val="6"/>
                <c:pt idx="0">
                  <c:v>349</c:v>
                </c:pt>
                <c:pt idx="1">
                  <c:v>92</c:v>
                </c:pt>
                <c:pt idx="2">
                  <c:v>560.20000000000005</c:v>
                </c:pt>
                <c:pt idx="3">
                  <c:v>1064.5</c:v>
                </c:pt>
                <c:pt idx="4">
                  <c:v>1394.3</c:v>
                </c:pt>
                <c:pt idx="5">
                  <c:v>1623.7</c:v>
                </c:pt>
              </c:numCache>
            </c:numRef>
          </c:val>
          <c:extLst>
            <c:ext xmlns:c16="http://schemas.microsoft.com/office/drawing/2014/chart" uri="{C3380CC4-5D6E-409C-BE32-E72D297353CC}">
              <c16:uniqueId val="{00000003-931E-4E10-B15F-7857F92C82E2}"/>
            </c:ext>
          </c:extLst>
        </c:ser>
        <c:ser>
          <c:idx val="6"/>
          <c:order val="6"/>
          <c:tx>
            <c:strRef>
              <c:f>Sheet1!$H$1</c:f>
              <c:strCache>
                <c:ptCount val="1"/>
                <c:pt idx="0">
                  <c:v>Hispanic </c:v>
                </c:pt>
              </c:strCache>
            </c:strRef>
          </c:tx>
          <c:spPr>
            <a:solidFill>
              <a:srgbClr val="FAC090"/>
            </a:solidFill>
            <a:ln>
              <a:solidFill>
                <a:srgbClr val="FAC090"/>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Sheet1!$H$2:$H$8</c:f>
              <c:numCache>
                <c:formatCode>0.0</c:formatCode>
                <c:ptCount val="6"/>
                <c:pt idx="0">
                  <c:v>186.3</c:v>
                </c:pt>
                <c:pt idx="1">
                  <c:v>344.6</c:v>
                </c:pt>
                <c:pt idx="2">
                  <c:v>297.7</c:v>
                </c:pt>
                <c:pt idx="3">
                  <c:v>207.4</c:v>
                </c:pt>
                <c:pt idx="4">
                  <c:v>90.9</c:v>
                </c:pt>
                <c:pt idx="5">
                  <c:v>14.1</c:v>
                </c:pt>
              </c:numCache>
            </c:numRef>
          </c:val>
          <c:extLst>
            <c:ext xmlns:c16="http://schemas.microsoft.com/office/drawing/2014/chart" uri="{C3380CC4-5D6E-409C-BE32-E72D297353CC}">
              <c16:uniqueId val="{00000004-931E-4E10-B15F-7857F92C82E2}"/>
            </c:ext>
          </c:extLst>
        </c:ser>
        <c:ser>
          <c:idx val="7"/>
          <c:order val="7"/>
          <c:tx>
            <c:strRef>
              <c:f>Sheet1!$I$1</c:f>
              <c:strCache>
                <c:ptCount val="1"/>
                <c:pt idx="0">
                  <c:v>Hispanic-buffer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Sheet1!$I$2:$I$8</c:f>
              <c:numCache>
                <c:formatCode>0.0</c:formatCode>
                <c:ptCount val="6"/>
                <c:pt idx="0">
                  <c:v>263.7</c:v>
                </c:pt>
                <c:pt idx="1">
                  <c:v>105.39999999999998</c:v>
                </c:pt>
                <c:pt idx="2">
                  <c:v>152.30000000000001</c:v>
                </c:pt>
                <c:pt idx="3">
                  <c:v>242.6</c:v>
                </c:pt>
                <c:pt idx="4">
                  <c:v>359.1</c:v>
                </c:pt>
                <c:pt idx="5">
                  <c:v>435.9</c:v>
                </c:pt>
              </c:numCache>
            </c:numRef>
          </c:val>
          <c:extLst>
            <c:ext xmlns:c16="http://schemas.microsoft.com/office/drawing/2014/chart" uri="{C3380CC4-5D6E-409C-BE32-E72D297353CC}">
              <c16:uniqueId val="{00000005-931E-4E10-B15F-7857F92C82E2}"/>
            </c:ext>
          </c:extLst>
        </c:ser>
        <c:ser>
          <c:idx val="8"/>
          <c:order val="8"/>
          <c:tx>
            <c:strRef>
              <c:f>Sheet1!$J$1</c:f>
              <c:strCache>
                <c:ptCount val="1"/>
                <c:pt idx="0">
                  <c:v>White</c:v>
                </c:pt>
              </c:strCache>
            </c:strRef>
          </c:tx>
          <c:spPr>
            <a:solidFill>
              <a:srgbClr val="C3D69B"/>
            </a:solidFill>
            <a:ln>
              <a:solidFill>
                <a:srgbClr val="C3D69B"/>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Sheet1!$J$2:$J$8</c:f>
              <c:numCache>
                <c:formatCode>0.0</c:formatCode>
                <c:ptCount val="6"/>
                <c:pt idx="0">
                  <c:v>154.69999999999999</c:v>
                </c:pt>
                <c:pt idx="1">
                  <c:v>280.5</c:v>
                </c:pt>
                <c:pt idx="2">
                  <c:v>292.8</c:v>
                </c:pt>
                <c:pt idx="3">
                  <c:v>224</c:v>
                </c:pt>
                <c:pt idx="4">
                  <c:v>127.7</c:v>
                </c:pt>
                <c:pt idx="5">
                  <c:v>14.1</c:v>
                </c:pt>
              </c:numCache>
            </c:numRef>
          </c:val>
          <c:extLst>
            <c:ext xmlns:c16="http://schemas.microsoft.com/office/drawing/2014/chart" uri="{C3380CC4-5D6E-409C-BE32-E72D297353CC}">
              <c16:uniqueId val="{00000006-931E-4E10-B15F-7857F92C82E2}"/>
            </c:ext>
          </c:extLst>
        </c:ser>
        <c:ser>
          <c:idx val="9"/>
          <c:order val="9"/>
          <c:tx>
            <c:strRef>
              <c:f>Sheet1!$K$1</c:f>
              <c:strCache>
                <c:ptCount val="1"/>
                <c:pt idx="0">
                  <c:v>White-buffer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Sheet1!$K$2:$K$8</c:f>
              <c:numCache>
                <c:formatCode>0.0</c:formatCode>
                <c:ptCount val="6"/>
                <c:pt idx="0">
                  <c:v>195.3</c:v>
                </c:pt>
                <c:pt idx="1">
                  <c:v>69.5</c:v>
                </c:pt>
                <c:pt idx="2">
                  <c:v>57.199999999999989</c:v>
                </c:pt>
                <c:pt idx="3">
                  <c:v>126</c:v>
                </c:pt>
                <c:pt idx="4">
                  <c:v>222.3</c:v>
                </c:pt>
                <c:pt idx="5">
                  <c:v>335.9</c:v>
                </c:pt>
              </c:numCache>
            </c:numRef>
          </c:val>
          <c:extLst>
            <c:ext xmlns:c16="http://schemas.microsoft.com/office/drawing/2014/chart" uri="{C3380CC4-5D6E-409C-BE32-E72D297353CC}">
              <c16:uniqueId val="{0000000C-7621-41F3-B6E8-3202C4560C71}"/>
            </c:ext>
          </c:extLst>
        </c:ser>
        <c:ser>
          <c:idx val="10"/>
          <c:order val="10"/>
          <c:tx>
            <c:strRef>
              <c:f>Sheet1!$L$1</c:f>
              <c:strCache>
                <c:ptCount val="1"/>
                <c:pt idx="0">
                  <c:v>% Unknown</c:v>
                </c:pt>
              </c:strCache>
            </c:strRef>
          </c:tx>
          <c:spPr>
            <a:solidFill>
              <a:schemeClr val="bg1"/>
            </a:solidFill>
          </c:spPr>
          <c:invertIfNegative val="0"/>
          <c:dLbls>
            <c:numFmt formatCode="0.0%" sourceLinked="0"/>
            <c:spPr>
              <a:noFill/>
              <a:ln>
                <a:noFill/>
              </a:ln>
              <a:effectLst/>
            </c:spPr>
            <c:txPr>
              <a:bodyPr/>
              <a:lstStyle/>
              <a:p>
                <a:pPr>
                  <a:defRPr sz="1200"/>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6"/>
                <c:pt idx="0">
                  <c:v>15 - 19   </c:v>
                </c:pt>
                <c:pt idx="1">
                  <c:v>20 - 24   </c:v>
                </c:pt>
                <c:pt idx="2">
                  <c:v>25 - 29   </c:v>
                </c:pt>
                <c:pt idx="3">
                  <c:v>30 - 34   </c:v>
                </c:pt>
                <c:pt idx="4">
                  <c:v>35 - 44   </c:v>
                </c:pt>
                <c:pt idx="5">
                  <c:v>45+   </c:v>
                </c:pt>
              </c:strCache>
            </c:strRef>
          </c:cat>
          <c:val>
            <c:numRef>
              <c:f>Sheet1!$L$2:$L$8</c:f>
              <c:numCache>
                <c:formatCode>0.00</c:formatCode>
                <c:ptCount val="6"/>
                <c:pt idx="0">
                  <c:v>0.22600000000000001</c:v>
                </c:pt>
                <c:pt idx="1">
                  <c:v>0.24199999999999999</c:v>
                </c:pt>
                <c:pt idx="2">
                  <c:v>0.24299999999999999</c:v>
                </c:pt>
                <c:pt idx="3">
                  <c:v>0.246</c:v>
                </c:pt>
                <c:pt idx="4">
                  <c:v>0.27200000000000002</c:v>
                </c:pt>
                <c:pt idx="5">
                  <c:v>0.30499999999999999</c:v>
                </c:pt>
              </c:numCache>
            </c:numRef>
          </c:val>
          <c:extLst>
            <c:ext xmlns:c16="http://schemas.microsoft.com/office/drawing/2014/chart" uri="{C3380CC4-5D6E-409C-BE32-E72D297353CC}">
              <c16:uniqueId val="{0000000D-7621-41F3-B6E8-3202C4560C71}"/>
            </c:ext>
          </c:extLst>
        </c:ser>
        <c:dLbls>
          <c:showLegendKey val="0"/>
          <c:showVal val="0"/>
          <c:showCatName val="0"/>
          <c:showSerName val="0"/>
          <c:showPercent val="0"/>
          <c:showBubbleSize val="0"/>
        </c:dLbls>
        <c:gapWidth val="100"/>
        <c:overlap val="100"/>
        <c:axId val="121342208"/>
        <c:axId val="1213484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AIAN</c:v>
                      </c:pt>
                    </c:strCache>
                  </c:strRef>
                </c:tx>
                <c:spPr>
                  <a:solidFill>
                    <a:schemeClr val="bg1">
                      <a:lumMod val="85000"/>
                    </a:schemeClr>
                  </a:solidFill>
                  <a:ln w="13328">
                    <a:solidFill>
                      <a:schemeClr val="bg1">
                        <a:lumMod val="85000"/>
                      </a:schemeClr>
                    </a:solidFill>
                    <a:prstDash val="solid"/>
                  </a:ln>
                </c:spPr>
                <c:invertIfNegative val="0"/>
                <c:dLbls>
                  <c:dLbl>
                    <c:idx val="0"/>
                    <c:dLblPos val="inBase"/>
                    <c:showLegendKey val="0"/>
                    <c:showVal val="1"/>
                    <c:showCatName val="0"/>
                    <c:showSerName val="0"/>
                    <c:showPercent val="0"/>
                    <c:showBubbleSize val="0"/>
                    <c:extLst>
                      <c:ext uri="{CE6537A1-D6FC-4f65-9D91-7224C49458BB}"/>
                      <c:ext xmlns:c16="http://schemas.microsoft.com/office/drawing/2014/chart" uri="{C3380CC4-5D6E-409C-BE32-E72D297353CC}">
                        <c16:uniqueId val="{00000004-040B-4918-8591-DC47CB965B81}"/>
                      </c:ext>
                    </c:extLst>
                  </c:dLbl>
                  <c:numFmt formatCode="#,##0" sourceLinked="0"/>
                  <c:spPr>
                    <a:noFill/>
                    <a:ln>
                      <a:noFill/>
                    </a:ln>
                    <a:effectLst/>
                  </c:spPr>
                  <c:txPr>
                    <a:bodyPr wrap="square" lIns="38100" tIns="19050" rIns="38100" bIns="19050" anchor="ctr">
                      <a:spAutoFit/>
                    </a:bodyPr>
                    <a:lstStyle/>
                    <a:p>
                      <a:pPr>
                        <a:defRPr sz="1200">
                          <a:latin typeface="Calibri" panose="020F050202020403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c:ext uri="{02D57815-91ED-43cb-92C2-25804820EDAC}">
                        <c15:formulaRef>
                          <c15:sqref>Sheet1!$B$2:$B$8</c15:sqref>
                        </c15:formulaRef>
                      </c:ext>
                    </c:extLst>
                    <c:numCache>
                      <c:formatCode>0.0</c:formatCode>
                      <c:ptCount val="6"/>
                      <c:pt idx="0">
                        <c:v>106.4</c:v>
                      </c:pt>
                      <c:pt idx="1">
                        <c:v>717.5</c:v>
                      </c:pt>
                      <c:pt idx="2">
                        <c:v>261.8</c:v>
                      </c:pt>
                      <c:pt idx="3">
                        <c:v>319.7</c:v>
                      </c:pt>
                      <c:pt idx="4">
                        <c:v>225.2</c:v>
                      </c:pt>
                      <c:pt idx="5">
                        <c:v>21.7</c:v>
                      </c:pt>
                    </c:numCache>
                  </c:numRef>
                </c:val>
                <c:extLst>
                  <c:ext xmlns:c16="http://schemas.microsoft.com/office/drawing/2014/chart" uri="{C3380CC4-5D6E-409C-BE32-E72D297353CC}">
                    <c16:uniqueId val="{00000000-0BE9-4E0F-B036-A5E6BB3D44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AIAN-buffer</c:v>
                      </c:pt>
                    </c:strCache>
                  </c:strRef>
                </c:tx>
                <c:spPr>
                  <a:noFill/>
                  <a:ln w="13328">
                    <a:noFill/>
                    <a:prstDash val="solid"/>
                  </a:ln>
                </c:spPr>
                <c:invertIfNegative val="0"/>
                <c:cat>
                  <c:strRef>
                    <c:extLst xmlns:c15="http://schemas.microsoft.com/office/drawing/2012/chart">
                      <c:ext xmlns:c15="http://schemas.microsoft.com/office/drawing/2012/char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xmlns:c15="http://schemas.microsoft.com/office/drawing/2012/chart">
                      <c:ext xmlns:c15="http://schemas.microsoft.com/office/drawing/2012/chart" uri="{02D57815-91ED-43cb-92C2-25804820EDAC}">
                        <c15:formulaRef>
                          <c15:sqref>Sheet1!$C$2:$C$8</c15:sqref>
                        </c15:formulaRef>
                      </c:ext>
                    </c:extLst>
                    <c:numCache>
                      <c:formatCode>0.0</c:formatCode>
                      <c:ptCount val="6"/>
                      <c:pt idx="0">
                        <c:v>743.6</c:v>
                      </c:pt>
                      <c:pt idx="1">
                        <c:v>132.5</c:v>
                      </c:pt>
                      <c:pt idx="2">
                        <c:v>588.20000000000005</c:v>
                      </c:pt>
                      <c:pt idx="3">
                        <c:v>530.29999999999995</c:v>
                      </c:pt>
                      <c:pt idx="4">
                        <c:v>624.79999999999995</c:v>
                      </c:pt>
                      <c:pt idx="5">
                        <c:v>828.3</c:v>
                      </c:pt>
                    </c:numCache>
                  </c:numRef>
                </c:val>
                <c:extLst xmlns:c15="http://schemas.microsoft.com/office/drawing/2012/chart">
                  <c:ext xmlns:c16="http://schemas.microsoft.com/office/drawing/2014/chart" uri="{C3380CC4-5D6E-409C-BE32-E72D297353CC}">
                    <c16:uniqueId val="{00000001-0BE9-4E0F-B036-A5E6BB3D44B1}"/>
                  </c:ext>
                </c:extLst>
              </c15:ser>
            </c15:filteredBarSeries>
          </c:ext>
        </c:extLst>
      </c:barChart>
      <c:catAx>
        <c:axId val="121342208"/>
        <c:scaling>
          <c:orientation val="maxMin"/>
        </c:scaling>
        <c:delete val="0"/>
        <c:axPos val="l"/>
        <c:numFmt formatCode="General" sourceLinked="1"/>
        <c:majorTickMark val="out"/>
        <c:minorTickMark val="none"/>
        <c:tickLblPos val="low"/>
        <c:spPr>
          <a:ln w="3332">
            <a:noFill/>
            <a:prstDash val="solid"/>
          </a:ln>
        </c:spPr>
        <c:txPr>
          <a:bodyPr rot="0" vert="horz"/>
          <a:lstStyle/>
          <a:p>
            <a:pPr>
              <a:defRPr/>
            </a:pPr>
            <a:endParaRPr lang="en-US"/>
          </a:p>
        </c:txPr>
        <c:crossAx val="121348480"/>
        <c:crosses val="autoZero"/>
        <c:auto val="1"/>
        <c:lblAlgn val="ctr"/>
        <c:lblOffset val="0"/>
        <c:noMultiLvlLbl val="0"/>
      </c:catAx>
      <c:valAx>
        <c:axId val="121348480"/>
        <c:scaling>
          <c:orientation val="minMax"/>
          <c:max val="2875"/>
          <c:min val="0"/>
        </c:scaling>
        <c:delete val="1"/>
        <c:axPos val="t"/>
        <c:majorGridlines>
          <c:spPr>
            <a:ln w="9525">
              <a:noFill/>
              <a:prstDash val="sysDash"/>
            </a:ln>
          </c:spPr>
        </c:majorGridlines>
        <c:numFmt formatCode="#,##0" sourceLinked="0"/>
        <c:majorTickMark val="out"/>
        <c:minorTickMark val="none"/>
        <c:tickLblPos val="nextTo"/>
        <c:crossAx val="121342208"/>
        <c:crosses val="autoZero"/>
        <c:crossBetween val="between"/>
        <c:majorUnit val="1000"/>
        <c:minorUnit val="1000"/>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Times New Roman"/>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96177751754038E-2"/>
          <c:y val="8.1618523163165493E-2"/>
          <c:w val="0.88907012755481429"/>
          <c:h val="0.85852789318384648"/>
        </c:manualLayout>
      </c:layout>
      <c:barChart>
        <c:barDir val="bar"/>
        <c:grouping val="stacked"/>
        <c:varyColors val="0"/>
        <c:ser>
          <c:idx val="3"/>
          <c:order val="2"/>
          <c:tx>
            <c:strRef>
              <c:f>Sheet1!$D$1</c:f>
              <c:strCache>
                <c:ptCount val="1"/>
                <c:pt idx="0">
                  <c:v>Asian/PI</c:v>
                </c:pt>
              </c:strCache>
            </c:strRef>
          </c:tx>
          <c:spPr>
            <a:solidFill>
              <a:srgbClr val="BC985C"/>
            </a:solidFill>
            <a:ln w="13328">
              <a:solidFill>
                <a:srgbClr val="BC985C"/>
              </a:solidFill>
              <a:prstDash val="solid"/>
            </a:ln>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7-4B26-AC0C-E303110DB2FE}"/>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8B-4F25-8F82-C93E97E1D9E4}"/>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49-4E81-BA79-E5F0C58D4052}"/>
                </c:ext>
              </c:extLst>
            </c:dLbl>
            <c:numFmt formatCode="#,##0" sourceLinked="0"/>
            <c:spPr>
              <a:noFill/>
              <a:ln>
                <a:noFill/>
              </a:ln>
              <a:effectLst/>
            </c:spPr>
            <c:txPr>
              <a:bodyPr/>
              <a:lstStyle/>
              <a:p>
                <a:pPr>
                  <a:defRPr sz="12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Sheet1!$D$2:$D$8</c:f>
              <c:numCache>
                <c:formatCode>0.0</c:formatCode>
                <c:ptCount val="6"/>
                <c:pt idx="0">
                  <c:v>36.299999999999997</c:v>
                </c:pt>
                <c:pt idx="1">
                  <c:v>175.9</c:v>
                </c:pt>
                <c:pt idx="2">
                  <c:v>299.8</c:v>
                </c:pt>
                <c:pt idx="3">
                  <c:v>268.10000000000002</c:v>
                </c:pt>
                <c:pt idx="4">
                  <c:v>129.9</c:v>
                </c:pt>
                <c:pt idx="5">
                  <c:v>30</c:v>
                </c:pt>
              </c:numCache>
            </c:numRef>
          </c:val>
          <c:extLst>
            <c:ext xmlns:c16="http://schemas.microsoft.com/office/drawing/2014/chart" uri="{C3380CC4-5D6E-409C-BE32-E72D297353CC}">
              <c16:uniqueId val="{00000002-0BE9-4E0F-B036-A5E6BB3D44B1}"/>
            </c:ext>
          </c:extLst>
        </c:ser>
        <c:ser>
          <c:idx val="2"/>
          <c:order val="3"/>
          <c:tx>
            <c:strRef>
              <c:f>Sheet1!$E$1</c:f>
              <c:strCache>
                <c:ptCount val="1"/>
                <c:pt idx="0">
                  <c:v>API-buffer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Sheet1!$E$2:$E$8</c:f>
              <c:numCache>
                <c:formatCode>0.0</c:formatCode>
                <c:ptCount val="6"/>
                <c:pt idx="0">
                  <c:v>313.7</c:v>
                </c:pt>
                <c:pt idx="1">
                  <c:v>174.1</c:v>
                </c:pt>
                <c:pt idx="2">
                  <c:v>50.199999999999989</c:v>
                </c:pt>
                <c:pt idx="3">
                  <c:v>81.899999999999977</c:v>
                </c:pt>
                <c:pt idx="4">
                  <c:v>220.1</c:v>
                </c:pt>
                <c:pt idx="5">
                  <c:v>320</c:v>
                </c:pt>
              </c:numCache>
            </c:numRef>
          </c:val>
          <c:extLst>
            <c:ext xmlns:c16="http://schemas.microsoft.com/office/drawing/2014/chart" uri="{C3380CC4-5D6E-409C-BE32-E72D297353CC}">
              <c16:uniqueId val="{00000001-931E-4E10-B15F-7857F92C82E2}"/>
            </c:ext>
          </c:extLst>
        </c:ser>
        <c:ser>
          <c:idx val="4"/>
          <c:order val="4"/>
          <c:tx>
            <c:strRef>
              <c:f>Sheet1!$F$1</c:f>
              <c:strCache>
                <c:ptCount val="1"/>
                <c:pt idx="0">
                  <c:v>Black</c:v>
                </c:pt>
              </c:strCache>
            </c:strRef>
          </c:tx>
          <c:spPr>
            <a:solidFill>
              <a:srgbClr val="95B3D7"/>
            </a:solidFill>
            <a:ln>
              <a:solidFill>
                <a:srgbClr val="95B3D7"/>
              </a:solidFill>
            </a:ln>
          </c:spPr>
          <c:invertIfNegative val="0"/>
          <c:dLbls>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Sheet1!$F$2:$F$8</c:f>
              <c:numCache>
                <c:formatCode>0.0</c:formatCode>
                <c:ptCount val="6"/>
                <c:pt idx="0">
                  <c:v>838.7</c:v>
                </c:pt>
                <c:pt idx="1">
                  <c:v>1699.5</c:v>
                </c:pt>
                <c:pt idx="2">
                  <c:v>2005.2</c:v>
                </c:pt>
                <c:pt idx="3">
                  <c:v>1644.6</c:v>
                </c:pt>
                <c:pt idx="4">
                  <c:v>816.5</c:v>
                </c:pt>
                <c:pt idx="5">
                  <c:v>208.2</c:v>
                </c:pt>
              </c:numCache>
            </c:numRef>
          </c:val>
          <c:extLst>
            <c:ext xmlns:c16="http://schemas.microsoft.com/office/drawing/2014/chart" uri="{C3380CC4-5D6E-409C-BE32-E72D297353CC}">
              <c16:uniqueId val="{00000002-931E-4E10-B15F-7857F92C82E2}"/>
            </c:ext>
          </c:extLst>
        </c:ser>
        <c:ser>
          <c:idx val="5"/>
          <c:order val="5"/>
          <c:tx>
            <c:strRef>
              <c:f>Sheet1!$G$1</c:f>
              <c:strCache>
                <c:ptCount val="1"/>
                <c:pt idx="0">
                  <c:v>Black-buffer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Sheet1!$G$2:$G$8</c:f>
              <c:numCache>
                <c:formatCode>0.0</c:formatCode>
                <c:ptCount val="6"/>
                <c:pt idx="0">
                  <c:v>1311.3</c:v>
                </c:pt>
                <c:pt idx="1">
                  <c:v>450.5</c:v>
                </c:pt>
                <c:pt idx="2">
                  <c:v>144.79999999999995</c:v>
                </c:pt>
                <c:pt idx="3">
                  <c:v>505.40000000000009</c:v>
                </c:pt>
                <c:pt idx="4">
                  <c:v>1333.5</c:v>
                </c:pt>
                <c:pt idx="5">
                  <c:v>1941.8</c:v>
                </c:pt>
              </c:numCache>
            </c:numRef>
          </c:val>
          <c:extLst>
            <c:ext xmlns:c16="http://schemas.microsoft.com/office/drawing/2014/chart" uri="{C3380CC4-5D6E-409C-BE32-E72D297353CC}">
              <c16:uniqueId val="{00000003-931E-4E10-B15F-7857F92C82E2}"/>
            </c:ext>
          </c:extLst>
        </c:ser>
        <c:ser>
          <c:idx val="6"/>
          <c:order val="6"/>
          <c:tx>
            <c:strRef>
              <c:f>Sheet1!$H$1</c:f>
              <c:strCache>
                <c:ptCount val="1"/>
                <c:pt idx="0">
                  <c:v>Hispanic </c:v>
                </c:pt>
              </c:strCache>
            </c:strRef>
          </c:tx>
          <c:spPr>
            <a:solidFill>
              <a:srgbClr val="FAC090"/>
            </a:solidFill>
            <a:ln>
              <a:solidFill>
                <a:srgbClr val="FAC090"/>
              </a:solidFill>
            </a:ln>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B-4E27-BFFA-77D9135D73F4}"/>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Sheet1!$H$2:$H$8</c:f>
              <c:numCache>
                <c:formatCode>0.0</c:formatCode>
                <c:ptCount val="6"/>
                <c:pt idx="0">
                  <c:v>112.8</c:v>
                </c:pt>
                <c:pt idx="1">
                  <c:v>392.3</c:v>
                </c:pt>
                <c:pt idx="2">
                  <c:v>521.9</c:v>
                </c:pt>
                <c:pt idx="3">
                  <c:v>448.5</c:v>
                </c:pt>
                <c:pt idx="4">
                  <c:v>238.3</c:v>
                </c:pt>
                <c:pt idx="5">
                  <c:v>64.099999999999994</c:v>
                </c:pt>
              </c:numCache>
            </c:numRef>
          </c:val>
          <c:extLst>
            <c:ext xmlns:c16="http://schemas.microsoft.com/office/drawing/2014/chart" uri="{C3380CC4-5D6E-409C-BE32-E72D297353CC}">
              <c16:uniqueId val="{00000004-931E-4E10-B15F-7857F92C82E2}"/>
            </c:ext>
          </c:extLst>
        </c:ser>
        <c:ser>
          <c:idx val="7"/>
          <c:order val="7"/>
          <c:tx>
            <c:strRef>
              <c:f>Sheet1!$I$1</c:f>
              <c:strCache>
                <c:ptCount val="1"/>
                <c:pt idx="0">
                  <c:v>Hispanic-buffer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Sheet1!$I$2:$I$8</c:f>
              <c:numCache>
                <c:formatCode>0.0</c:formatCode>
                <c:ptCount val="6"/>
                <c:pt idx="0">
                  <c:v>537.20000000000005</c:v>
                </c:pt>
                <c:pt idx="1">
                  <c:v>257.7</c:v>
                </c:pt>
                <c:pt idx="2">
                  <c:v>128.10000000000002</c:v>
                </c:pt>
                <c:pt idx="3">
                  <c:v>201.5</c:v>
                </c:pt>
                <c:pt idx="4">
                  <c:v>411.7</c:v>
                </c:pt>
                <c:pt idx="5">
                  <c:v>585.9</c:v>
                </c:pt>
              </c:numCache>
            </c:numRef>
          </c:val>
          <c:extLst>
            <c:ext xmlns:c16="http://schemas.microsoft.com/office/drawing/2014/chart" uri="{C3380CC4-5D6E-409C-BE32-E72D297353CC}">
              <c16:uniqueId val="{00000005-931E-4E10-B15F-7857F92C82E2}"/>
            </c:ext>
          </c:extLst>
        </c:ser>
        <c:ser>
          <c:idx val="8"/>
          <c:order val="8"/>
          <c:tx>
            <c:strRef>
              <c:f>Sheet1!$J$1</c:f>
              <c:strCache>
                <c:ptCount val="1"/>
                <c:pt idx="0">
                  <c:v>White</c:v>
                </c:pt>
              </c:strCache>
            </c:strRef>
          </c:tx>
          <c:spPr>
            <a:solidFill>
              <a:srgbClr val="C3D69B"/>
            </a:solidFill>
            <a:ln>
              <a:solidFill>
                <a:srgbClr val="C3D69B"/>
              </a:solidFill>
            </a:ln>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B-4E27-BFFA-77D9135D73F4}"/>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Sheet1!$J$2:$J$8</c:f>
              <c:numCache>
                <c:formatCode>0.0</c:formatCode>
                <c:ptCount val="6"/>
                <c:pt idx="0">
                  <c:v>76.5</c:v>
                </c:pt>
                <c:pt idx="1">
                  <c:v>287.3</c:v>
                </c:pt>
                <c:pt idx="2">
                  <c:v>550.79999999999995</c:v>
                </c:pt>
                <c:pt idx="3">
                  <c:v>566.20000000000005</c:v>
                </c:pt>
                <c:pt idx="4">
                  <c:v>326.89999999999998</c:v>
                </c:pt>
                <c:pt idx="5">
                  <c:v>78.900000000000006</c:v>
                </c:pt>
              </c:numCache>
            </c:numRef>
          </c:val>
          <c:extLst>
            <c:ext xmlns:c16="http://schemas.microsoft.com/office/drawing/2014/chart" uri="{C3380CC4-5D6E-409C-BE32-E72D297353CC}">
              <c16:uniqueId val="{00000006-931E-4E10-B15F-7857F92C82E2}"/>
            </c:ext>
          </c:extLst>
        </c:ser>
        <c:ser>
          <c:idx val="9"/>
          <c:order val="9"/>
          <c:tx>
            <c:strRef>
              <c:f>Sheet1!$K$1</c:f>
              <c:strCache>
                <c:ptCount val="1"/>
                <c:pt idx="0">
                  <c:v>White-buffer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Sheet1!$K$2:$K$8</c:f>
              <c:numCache>
                <c:formatCode>0.0</c:formatCode>
                <c:ptCount val="6"/>
                <c:pt idx="0">
                  <c:v>573.5</c:v>
                </c:pt>
                <c:pt idx="1">
                  <c:v>362.7</c:v>
                </c:pt>
                <c:pt idx="2">
                  <c:v>99.200000000000045</c:v>
                </c:pt>
                <c:pt idx="3">
                  <c:v>83.799999999999955</c:v>
                </c:pt>
                <c:pt idx="4">
                  <c:v>323.10000000000002</c:v>
                </c:pt>
                <c:pt idx="5">
                  <c:v>571.1</c:v>
                </c:pt>
              </c:numCache>
            </c:numRef>
          </c:val>
          <c:extLst>
            <c:ext xmlns:c16="http://schemas.microsoft.com/office/drawing/2014/chart" uri="{C3380CC4-5D6E-409C-BE32-E72D297353CC}">
              <c16:uniqueId val="{0000000C-7621-41F3-B6E8-3202C4560C71}"/>
            </c:ext>
          </c:extLst>
        </c:ser>
        <c:ser>
          <c:idx val="10"/>
          <c:order val="10"/>
          <c:tx>
            <c:strRef>
              <c:f>Sheet1!$L$1</c:f>
              <c:strCache>
                <c:ptCount val="1"/>
                <c:pt idx="0">
                  <c:v>% Unknown</c:v>
                </c:pt>
              </c:strCache>
            </c:strRef>
          </c:tx>
          <c:spPr>
            <a:solidFill>
              <a:schemeClr val="bg1"/>
            </a:solidFill>
          </c:spPr>
          <c:invertIfNegative val="0"/>
          <c:dLbls>
            <c:numFmt formatCode="0.0%" sourceLinked="0"/>
            <c:spPr>
              <a:noFill/>
              <a:ln>
                <a:noFill/>
              </a:ln>
              <a:effectLst/>
            </c:spPr>
            <c:txPr>
              <a:bodyPr/>
              <a:lstStyle/>
              <a:p>
                <a:pPr>
                  <a:defRPr sz="1200"/>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6"/>
                <c:pt idx="0">
                  <c:v>15 - 19   </c:v>
                </c:pt>
                <c:pt idx="1">
                  <c:v>20 - 24   </c:v>
                </c:pt>
                <c:pt idx="2">
                  <c:v>25 - 29   </c:v>
                </c:pt>
                <c:pt idx="3">
                  <c:v>30 - 34   </c:v>
                </c:pt>
                <c:pt idx="4">
                  <c:v>35 - 44   </c:v>
                </c:pt>
                <c:pt idx="5">
                  <c:v>45+   </c:v>
                </c:pt>
              </c:strCache>
            </c:strRef>
          </c:cat>
          <c:val>
            <c:numRef>
              <c:f>Sheet1!$L$2:$L$8</c:f>
              <c:numCache>
                <c:formatCode>0.00</c:formatCode>
                <c:ptCount val="6"/>
                <c:pt idx="0">
                  <c:v>0.23200000000000001</c:v>
                </c:pt>
                <c:pt idx="1">
                  <c:v>0.23699999999999999</c:v>
                </c:pt>
                <c:pt idx="2">
                  <c:v>0.222</c:v>
                </c:pt>
                <c:pt idx="3">
                  <c:v>0.20399999999999999</c:v>
                </c:pt>
                <c:pt idx="4">
                  <c:v>0.218</c:v>
                </c:pt>
                <c:pt idx="5">
                  <c:v>0.23200000000000001</c:v>
                </c:pt>
              </c:numCache>
            </c:numRef>
          </c:val>
          <c:extLst>
            <c:ext xmlns:c16="http://schemas.microsoft.com/office/drawing/2014/chart" uri="{C3380CC4-5D6E-409C-BE32-E72D297353CC}">
              <c16:uniqueId val="{0000000D-7621-41F3-B6E8-3202C4560C71}"/>
            </c:ext>
          </c:extLst>
        </c:ser>
        <c:dLbls>
          <c:showLegendKey val="0"/>
          <c:showVal val="0"/>
          <c:showCatName val="0"/>
          <c:showSerName val="0"/>
          <c:showPercent val="0"/>
          <c:showBubbleSize val="0"/>
        </c:dLbls>
        <c:gapWidth val="100"/>
        <c:overlap val="100"/>
        <c:axId val="121342208"/>
        <c:axId val="1213484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AIAN</c:v>
                      </c:pt>
                    </c:strCache>
                  </c:strRef>
                </c:tx>
                <c:spPr>
                  <a:solidFill>
                    <a:schemeClr val="bg1">
                      <a:lumMod val="85000"/>
                    </a:schemeClr>
                  </a:solidFill>
                  <a:ln w="13328">
                    <a:solidFill>
                      <a:schemeClr val="bg1">
                        <a:lumMod val="85000"/>
                      </a:schemeClr>
                    </a:solidFill>
                    <a:prstDash val="solid"/>
                  </a:ln>
                </c:spPr>
                <c:invertIfNegative val="0"/>
                <c:dLbls>
                  <c:dLbl>
                    <c:idx val="0"/>
                    <c:dLblPos val="inBase"/>
                    <c:showLegendKey val="0"/>
                    <c:showVal val="1"/>
                    <c:showCatName val="0"/>
                    <c:showSerName val="0"/>
                    <c:showPercent val="0"/>
                    <c:showBubbleSize val="0"/>
                    <c:extLst>
                      <c:ext uri="{CE6537A1-D6FC-4f65-9D91-7224C49458BB}"/>
                      <c:ext xmlns:c16="http://schemas.microsoft.com/office/drawing/2014/chart" uri="{C3380CC4-5D6E-409C-BE32-E72D297353CC}">
                        <c16:uniqueId val="{00000000-2AD1-4242-84DB-642DB71D730E}"/>
                      </c:ext>
                    </c:extLst>
                  </c:dLbl>
                  <c:numFmt formatCode="#,##0" sourceLinked="0"/>
                  <c:spPr>
                    <a:noFill/>
                    <a:ln>
                      <a:noFill/>
                    </a:ln>
                    <a:effectLst/>
                  </c:spPr>
                  <c:txPr>
                    <a:bodyPr wrap="square" lIns="38100" tIns="19050" rIns="38100" bIns="19050" anchor="ctr">
                      <a:spAutoFit/>
                    </a:bodyPr>
                    <a:lstStyle/>
                    <a:p>
                      <a:pPr>
                        <a:defRPr sz="1200">
                          <a:latin typeface="Calibri" panose="020F050202020403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c:ext uri="{02D57815-91ED-43cb-92C2-25804820EDAC}">
                        <c15:formulaRef>
                          <c15:sqref>Sheet1!$B$2:$B$8</c15:sqref>
                        </c15:formulaRef>
                      </c:ext>
                    </c:extLst>
                    <c:numCache>
                      <c:formatCode>0.0</c:formatCode>
                      <c:ptCount val="6"/>
                      <c:pt idx="0">
                        <c:v>65.8</c:v>
                      </c:pt>
                      <c:pt idx="1">
                        <c:v>430.1</c:v>
                      </c:pt>
                      <c:pt idx="2">
                        <c:v>569.5</c:v>
                      </c:pt>
                      <c:pt idx="3">
                        <c:v>426.6</c:v>
                      </c:pt>
                      <c:pt idx="4">
                        <c:v>263.5</c:v>
                      </c:pt>
                      <c:pt idx="5">
                        <c:v>72.400000000000006</c:v>
                      </c:pt>
                    </c:numCache>
                  </c:numRef>
                </c:val>
                <c:extLst>
                  <c:ext xmlns:c16="http://schemas.microsoft.com/office/drawing/2014/chart" uri="{C3380CC4-5D6E-409C-BE32-E72D297353CC}">
                    <c16:uniqueId val="{00000000-0BE9-4E0F-B036-A5E6BB3D44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AIAN-buffer</c:v>
                      </c:pt>
                    </c:strCache>
                  </c:strRef>
                </c:tx>
                <c:spPr>
                  <a:noFill/>
                  <a:ln w="13328">
                    <a:noFill/>
                    <a:prstDash val="solid"/>
                  </a:ln>
                </c:spPr>
                <c:invertIfNegative val="0"/>
                <c:cat>
                  <c:strRef>
                    <c:extLst xmlns:c15="http://schemas.microsoft.com/office/drawing/2012/chart">
                      <c:ext xmlns:c15="http://schemas.microsoft.com/office/drawing/2012/char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xmlns:c15="http://schemas.microsoft.com/office/drawing/2012/chart">
                      <c:ext xmlns:c15="http://schemas.microsoft.com/office/drawing/2012/chart" uri="{02D57815-91ED-43cb-92C2-25804820EDAC}">
                        <c15:formulaRef>
                          <c15:sqref>Sheet1!$C$2:$C$8</c15:sqref>
                        </c15:formulaRef>
                      </c:ext>
                    </c:extLst>
                    <c:numCache>
                      <c:formatCode>0.0</c:formatCode>
                      <c:ptCount val="6"/>
                      <c:pt idx="0">
                        <c:v>584.20000000000005</c:v>
                      </c:pt>
                      <c:pt idx="1">
                        <c:v>219.89999999999998</c:v>
                      </c:pt>
                      <c:pt idx="2">
                        <c:v>80.5</c:v>
                      </c:pt>
                      <c:pt idx="3">
                        <c:v>223.39999999999998</c:v>
                      </c:pt>
                      <c:pt idx="4">
                        <c:v>386.5</c:v>
                      </c:pt>
                      <c:pt idx="5">
                        <c:v>577.6</c:v>
                      </c:pt>
                    </c:numCache>
                  </c:numRef>
                </c:val>
                <c:extLst xmlns:c15="http://schemas.microsoft.com/office/drawing/2012/chart">
                  <c:ext xmlns:c16="http://schemas.microsoft.com/office/drawing/2014/chart" uri="{C3380CC4-5D6E-409C-BE32-E72D297353CC}">
                    <c16:uniqueId val="{00000001-0BE9-4E0F-B036-A5E6BB3D44B1}"/>
                  </c:ext>
                </c:extLst>
              </c15:ser>
            </c15:filteredBarSeries>
          </c:ext>
        </c:extLst>
      </c:barChart>
      <c:catAx>
        <c:axId val="121342208"/>
        <c:scaling>
          <c:orientation val="maxMin"/>
        </c:scaling>
        <c:delete val="0"/>
        <c:axPos val="l"/>
        <c:numFmt formatCode="General" sourceLinked="1"/>
        <c:majorTickMark val="out"/>
        <c:minorTickMark val="none"/>
        <c:tickLblPos val="low"/>
        <c:spPr>
          <a:ln w="3332">
            <a:noFill/>
            <a:prstDash val="solid"/>
          </a:ln>
        </c:spPr>
        <c:txPr>
          <a:bodyPr rot="0" vert="horz"/>
          <a:lstStyle/>
          <a:p>
            <a:pPr>
              <a:defRPr/>
            </a:pPr>
            <a:endParaRPr lang="en-US"/>
          </a:p>
        </c:txPr>
        <c:crossAx val="121348480"/>
        <c:crosses val="autoZero"/>
        <c:auto val="1"/>
        <c:lblAlgn val="ctr"/>
        <c:lblOffset val="0"/>
        <c:noMultiLvlLbl val="0"/>
      </c:catAx>
      <c:valAx>
        <c:axId val="121348480"/>
        <c:scaling>
          <c:orientation val="minMax"/>
          <c:max val="4050"/>
          <c:min val="0"/>
        </c:scaling>
        <c:delete val="1"/>
        <c:axPos val="t"/>
        <c:majorGridlines>
          <c:spPr>
            <a:ln w="9525">
              <a:noFill/>
              <a:prstDash val="sysDash"/>
            </a:ln>
          </c:spPr>
        </c:majorGridlines>
        <c:numFmt formatCode="#,##0" sourceLinked="0"/>
        <c:majorTickMark val="out"/>
        <c:minorTickMark val="none"/>
        <c:tickLblPos val="nextTo"/>
        <c:crossAx val="121342208"/>
        <c:crosses val="autoZero"/>
        <c:crossBetween val="between"/>
        <c:majorUnit val="1000"/>
        <c:minorUnit val="1000"/>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Times New Roman"/>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2537842098768"/>
          <c:y val="6.0538116591928252E-2"/>
          <c:w val="0.8418911949320087"/>
          <c:h val="0.7152466367713004"/>
        </c:manualLayout>
      </c:layout>
      <c:lineChart>
        <c:grouping val="standard"/>
        <c:varyColors val="0"/>
        <c:ser>
          <c:idx val="0"/>
          <c:order val="0"/>
          <c:tx>
            <c:strRef>
              <c:f>Sheet1!$B$1</c:f>
              <c:strCache>
                <c:ptCount val="1"/>
                <c:pt idx="0">
                  <c:v>AI/AN</c:v>
                </c:pt>
              </c:strCache>
            </c:strRef>
          </c:tx>
          <c:spPr>
            <a:ln w="50800">
              <a:solidFill>
                <a:srgbClr val="2746A5"/>
              </a:solidFill>
              <a:prstDash val="solid"/>
            </a:ln>
          </c:spPr>
          <c:marker>
            <c:symbol val="circle"/>
            <c:size val="8"/>
            <c:spPr>
              <a:noFill/>
              <a:ln>
                <a:solidFill>
                  <a:srgbClr val="274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33.6</c:v>
                </c:pt>
                <c:pt idx="1">
                  <c:v>62.3</c:v>
                </c:pt>
                <c:pt idx="2">
                  <c:v>64.900000000000006</c:v>
                </c:pt>
                <c:pt idx="3">
                  <c:v>81.900000000000006</c:v>
                </c:pt>
                <c:pt idx="4">
                  <c:v>103.2</c:v>
                </c:pt>
                <c:pt idx="5">
                  <c:v>77.5</c:v>
                </c:pt>
                <c:pt idx="6">
                  <c:v>121.1</c:v>
                </c:pt>
                <c:pt idx="7">
                  <c:v>153.4</c:v>
                </c:pt>
                <c:pt idx="8">
                  <c:v>128.30000000000001</c:v>
                </c:pt>
                <c:pt idx="9">
                  <c:v>148.80000000000001</c:v>
                </c:pt>
              </c:numCache>
            </c:numRef>
          </c:val>
          <c:smooth val="0"/>
          <c:extLst>
            <c:ext xmlns:c16="http://schemas.microsoft.com/office/drawing/2014/chart" uri="{C3380CC4-5D6E-409C-BE32-E72D297353CC}">
              <c16:uniqueId val="{00000000-AC84-47BE-866C-87FCE468F515}"/>
            </c:ext>
          </c:extLst>
        </c:ser>
        <c:ser>
          <c:idx val="1"/>
          <c:order val="1"/>
          <c:tx>
            <c:strRef>
              <c:f>Sheet1!$C$1</c:f>
              <c:strCache>
                <c:ptCount val="1"/>
                <c:pt idx="0">
                  <c:v>A/PI</c:v>
                </c:pt>
              </c:strCache>
            </c:strRef>
          </c:tx>
          <c:spPr>
            <a:ln w="50800">
              <a:solidFill>
                <a:srgbClr val="4F544F"/>
              </a:solidFill>
              <a:prstDash val="solid"/>
            </a:ln>
          </c:spPr>
          <c:marker>
            <c:symbol val="diamond"/>
            <c:size val="8"/>
            <c:spPr>
              <a:solidFill>
                <a:srgbClr val="4F544F"/>
              </a:solidFill>
              <a:ln>
                <a:solidFill>
                  <a:srgbClr val="4F544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10.4</c:v>
                </c:pt>
                <c:pt idx="1">
                  <c:v>10.5</c:v>
                </c:pt>
                <c:pt idx="2">
                  <c:v>12.6</c:v>
                </c:pt>
                <c:pt idx="3">
                  <c:v>12</c:v>
                </c:pt>
                <c:pt idx="4">
                  <c:v>13.3</c:v>
                </c:pt>
                <c:pt idx="5">
                  <c:v>15</c:v>
                </c:pt>
                <c:pt idx="6">
                  <c:v>18.600000000000001</c:v>
                </c:pt>
                <c:pt idx="7">
                  <c:v>21.9</c:v>
                </c:pt>
                <c:pt idx="8">
                  <c:v>22.1</c:v>
                </c:pt>
                <c:pt idx="9">
                  <c:v>27.5</c:v>
                </c:pt>
              </c:numCache>
            </c:numRef>
          </c:val>
          <c:smooth val="0"/>
          <c:extLst>
            <c:ext xmlns:c16="http://schemas.microsoft.com/office/drawing/2014/chart" uri="{C3380CC4-5D6E-409C-BE32-E72D297353CC}">
              <c16:uniqueId val="{00000001-AC84-47BE-866C-87FCE468F515}"/>
            </c:ext>
          </c:extLst>
        </c:ser>
        <c:ser>
          <c:idx val="5"/>
          <c:order val="2"/>
          <c:tx>
            <c:strRef>
              <c:f>Sheet1!$D$1</c:f>
              <c:strCache>
                <c:ptCount val="1"/>
                <c:pt idx="0">
                  <c:v>Black</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316.7</c:v>
                </c:pt>
                <c:pt idx="1">
                  <c:v>292.60000000000002</c:v>
                </c:pt>
                <c:pt idx="2">
                  <c:v>294.10000000000002</c:v>
                </c:pt>
                <c:pt idx="3">
                  <c:v>299.3</c:v>
                </c:pt>
                <c:pt idx="4">
                  <c:v>315.7</c:v>
                </c:pt>
                <c:pt idx="5">
                  <c:v>356</c:v>
                </c:pt>
                <c:pt idx="6">
                  <c:v>339</c:v>
                </c:pt>
                <c:pt idx="7">
                  <c:v>385.8</c:v>
                </c:pt>
                <c:pt idx="8">
                  <c:v>393.6</c:v>
                </c:pt>
                <c:pt idx="9">
                  <c:v>376.1</c:v>
                </c:pt>
              </c:numCache>
            </c:numRef>
          </c:val>
          <c:smooth val="0"/>
          <c:extLst>
            <c:ext xmlns:c16="http://schemas.microsoft.com/office/drawing/2014/chart" uri="{C3380CC4-5D6E-409C-BE32-E72D297353CC}">
              <c16:uniqueId val="{00000002-AC84-47BE-866C-87FCE468F515}"/>
            </c:ext>
          </c:extLst>
        </c:ser>
        <c:ser>
          <c:idx val="2"/>
          <c:order val="3"/>
          <c:tx>
            <c:strRef>
              <c:f>Sheet1!$E$1</c:f>
              <c:strCache>
                <c:ptCount val="1"/>
                <c:pt idx="0">
                  <c:v>Hispanic</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28.3</c:v>
                </c:pt>
                <c:pt idx="1">
                  <c:v>32.9</c:v>
                </c:pt>
                <c:pt idx="2">
                  <c:v>47</c:v>
                </c:pt>
                <c:pt idx="3">
                  <c:v>54.7</c:v>
                </c:pt>
                <c:pt idx="4">
                  <c:v>57.6</c:v>
                </c:pt>
                <c:pt idx="5">
                  <c:v>67.2</c:v>
                </c:pt>
                <c:pt idx="6">
                  <c:v>84.5</c:v>
                </c:pt>
                <c:pt idx="7">
                  <c:v>91.9</c:v>
                </c:pt>
                <c:pt idx="8">
                  <c:v>94.7</c:v>
                </c:pt>
                <c:pt idx="9">
                  <c:v>101.7</c:v>
                </c:pt>
              </c:numCache>
            </c:numRef>
          </c:val>
          <c:smooth val="0"/>
          <c:extLst>
            <c:ext xmlns:c16="http://schemas.microsoft.com/office/drawing/2014/chart" uri="{C3380CC4-5D6E-409C-BE32-E72D297353CC}">
              <c16:uniqueId val="{00000003-AC84-47BE-866C-87FCE468F515}"/>
            </c:ext>
          </c:extLst>
        </c:ser>
        <c:ser>
          <c:idx val="3"/>
          <c:order val="4"/>
          <c:tx>
            <c:strRef>
              <c:f>Sheet1!$F$1</c:f>
              <c:strCache>
                <c:ptCount val="1"/>
                <c:pt idx="0">
                  <c:v>White</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18.899999999999999</c:v>
                </c:pt>
                <c:pt idx="1">
                  <c:v>20.399999999999999</c:v>
                </c:pt>
                <c:pt idx="2">
                  <c:v>30.4</c:v>
                </c:pt>
                <c:pt idx="3">
                  <c:v>33.299999999999997</c:v>
                </c:pt>
                <c:pt idx="4">
                  <c:v>39.9</c:v>
                </c:pt>
                <c:pt idx="5">
                  <c:v>51.6</c:v>
                </c:pt>
                <c:pt idx="6">
                  <c:v>60.7</c:v>
                </c:pt>
                <c:pt idx="7">
                  <c:v>66.8</c:v>
                </c:pt>
                <c:pt idx="8">
                  <c:v>69.900000000000006</c:v>
                </c:pt>
                <c:pt idx="9">
                  <c:v>75.7</c:v>
                </c:pt>
              </c:numCache>
            </c:numRef>
          </c:val>
          <c:smooth val="0"/>
          <c:extLst>
            <c:ext xmlns:c16="http://schemas.microsoft.com/office/drawing/2014/chart" uri="{C3380CC4-5D6E-409C-BE32-E72D297353CC}">
              <c16:uniqueId val="{00000004-AC84-47BE-866C-87FCE468F515}"/>
            </c:ext>
          </c:extLst>
        </c:ser>
        <c:dLbls>
          <c:showLegendKey val="0"/>
          <c:showVal val="0"/>
          <c:showCatName val="0"/>
          <c:showSerName val="0"/>
          <c:showPercent val="0"/>
          <c:showBubbleSize val="0"/>
        </c:dLbls>
        <c:marker val="1"/>
        <c:smooth val="0"/>
        <c:axId val="135946240"/>
        <c:axId val="135948544"/>
      </c:lineChart>
      <c:catAx>
        <c:axId val="135946240"/>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2548543689320393"/>
              <c:y val="0.84977578475336324"/>
            </c:manualLayout>
          </c:layout>
          <c:overlay val="0"/>
          <c:spPr>
            <a:noFill/>
            <a:ln w="26958">
              <a:noFill/>
            </a:ln>
          </c:spPr>
        </c:title>
        <c:numFmt formatCode="General" sourceLinked="1"/>
        <c:majorTickMark val="out"/>
        <c:minorTickMark val="none"/>
        <c:tickLblPos val="nextTo"/>
        <c:spPr>
          <a:ln w="13479">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948544"/>
        <c:crosses val="autoZero"/>
        <c:auto val="1"/>
        <c:lblAlgn val="ctr"/>
        <c:lblOffset val="30"/>
        <c:tickLblSkip val="1"/>
        <c:tickMarkSkip val="1"/>
        <c:noMultiLvlLbl val="0"/>
      </c:catAx>
      <c:valAx>
        <c:axId val="135948544"/>
        <c:scaling>
          <c:orientation val="minMax"/>
          <c:max val="4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3.1506866036651704E-2"/>
              <c:y val="0.15913597357483839"/>
            </c:manualLayout>
          </c:layout>
          <c:overlay val="0"/>
          <c:spPr>
            <a:noFill/>
            <a:ln w="26958">
              <a:noFill/>
            </a:ln>
          </c:spPr>
        </c:title>
        <c:numFmt formatCode="#,##0" sourceLinked="0"/>
        <c:majorTickMark val="out"/>
        <c:minorTickMark val="none"/>
        <c:tickLblPos val="nextTo"/>
        <c:spPr>
          <a:ln w="13479">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35946240"/>
        <c:crosses val="autoZero"/>
        <c:crossBetween val="midCat"/>
        <c:majorUnit val="100"/>
        <c:minorUnit val="100"/>
      </c:valAx>
      <c:spPr>
        <a:solidFill>
          <a:schemeClr val="bg1"/>
        </a:solidFill>
        <a:ln w="26958">
          <a:noFill/>
        </a:ln>
      </c:spPr>
    </c:plotArea>
    <c:legend>
      <c:legendPos val="b"/>
      <c:layout>
        <c:manualLayout>
          <c:xMode val="edge"/>
          <c:yMode val="edge"/>
          <c:x val="0.24085191483108698"/>
          <c:y val="0.91301718975268942"/>
          <c:w val="0.57402912621359226"/>
          <c:h val="6.726457399103139E-2"/>
        </c:manualLayout>
      </c:layout>
      <c:overlay val="0"/>
      <c:spPr>
        <a:noFill/>
        <a:ln w="13479">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196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2537842098768"/>
          <c:y val="6.0538116591928252E-2"/>
          <c:w val="0.8418911949320087"/>
          <c:h val="0.7152466367713004"/>
        </c:manualLayout>
      </c:layout>
      <c:lineChart>
        <c:grouping val="standard"/>
        <c:varyColors val="0"/>
        <c:ser>
          <c:idx val="0"/>
          <c:order val="0"/>
          <c:tx>
            <c:strRef>
              <c:f>Sheet1!$B$1</c:f>
              <c:strCache>
                <c:ptCount val="1"/>
                <c:pt idx="0">
                  <c:v>AI/AN</c:v>
                </c:pt>
              </c:strCache>
            </c:strRef>
          </c:tx>
          <c:spPr>
            <a:ln w="50800">
              <a:solidFill>
                <a:srgbClr val="2746A5"/>
              </a:solidFill>
              <a:prstDash val="solid"/>
            </a:ln>
          </c:spPr>
          <c:marker>
            <c:symbol val="circle"/>
            <c:size val="8"/>
            <c:spPr>
              <a:noFill/>
              <a:ln>
                <a:solidFill>
                  <a:srgbClr val="274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42.8</c:v>
                </c:pt>
                <c:pt idx="1">
                  <c:v>46.6</c:v>
                </c:pt>
                <c:pt idx="2">
                  <c:v>58.7</c:v>
                </c:pt>
                <c:pt idx="3">
                  <c:v>84</c:v>
                </c:pt>
                <c:pt idx="4">
                  <c:v>161.9</c:v>
                </c:pt>
                <c:pt idx="5">
                  <c:v>147.5</c:v>
                </c:pt>
                <c:pt idx="6">
                  <c:v>186.5</c:v>
                </c:pt>
                <c:pt idx="7">
                  <c:v>155.9</c:v>
                </c:pt>
                <c:pt idx="8">
                  <c:v>167.1</c:v>
                </c:pt>
                <c:pt idx="9">
                  <c:v>185.8</c:v>
                </c:pt>
              </c:numCache>
            </c:numRef>
          </c:val>
          <c:smooth val="0"/>
          <c:extLst>
            <c:ext xmlns:c16="http://schemas.microsoft.com/office/drawing/2014/chart" uri="{C3380CC4-5D6E-409C-BE32-E72D297353CC}">
              <c16:uniqueId val="{00000000-AC84-47BE-866C-87FCE468F515}"/>
            </c:ext>
          </c:extLst>
        </c:ser>
        <c:ser>
          <c:idx val="1"/>
          <c:order val="1"/>
          <c:tx>
            <c:strRef>
              <c:f>Sheet1!$C$1</c:f>
              <c:strCache>
                <c:ptCount val="1"/>
                <c:pt idx="0">
                  <c:v>A/PI</c:v>
                </c:pt>
              </c:strCache>
            </c:strRef>
          </c:tx>
          <c:spPr>
            <a:ln w="50800">
              <a:solidFill>
                <a:srgbClr val="4F544F"/>
              </a:solidFill>
              <a:prstDash val="solid"/>
            </a:ln>
          </c:spPr>
          <c:marker>
            <c:symbol val="diamond"/>
            <c:size val="8"/>
            <c:spPr>
              <a:solidFill>
                <a:srgbClr val="4F544F"/>
              </a:solidFill>
              <a:ln>
                <a:solidFill>
                  <a:srgbClr val="4F544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21.4</c:v>
                </c:pt>
                <c:pt idx="1">
                  <c:v>23.4</c:v>
                </c:pt>
                <c:pt idx="2">
                  <c:v>28.2</c:v>
                </c:pt>
                <c:pt idx="3">
                  <c:v>34</c:v>
                </c:pt>
                <c:pt idx="4">
                  <c:v>38.6</c:v>
                </c:pt>
                <c:pt idx="5">
                  <c:v>53.9</c:v>
                </c:pt>
                <c:pt idx="6">
                  <c:v>64.3</c:v>
                </c:pt>
                <c:pt idx="7">
                  <c:v>80.7</c:v>
                </c:pt>
                <c:pt idx="8">
                  <c:v>78.599999999999994</c:v>
                </c:pt>
                <c:pt idx="9">
                  <c:v>86.4</c:v>
                </c:pt>
              </c:numCache>
            </c:numRef>
          </c:val>
          <c:smooth val="0"/>
          <c:extLst>
            <c:ext xmlns:c16="http://schemas.microsoft.com/office/drawing/2014/chart" uri="{C3380CC4-5D6E-409C-BE32-E72D297353CC}">
              <c16:uniqueId val="{00000001-AC84-47BE-866C-87FCE468F515}"/>
            </c:ext>
          </c:extLst>
        </c:ser>
        <c:ser>
          <c:idx val="5"/>
          <c:order val="2"/>
          <c:tx>
            <c:strRef>
              <c:f>Sheet1!$D$1</c:f>
              <c:strCache>
                <c:ptCount val="1"/>
                <c:pt idx="0">
                  <c:v>Black</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356.9</c:v>
                </c:pt>
                <c:pt idx="1">
                  <c:v>340.1</c:v>
                </c:pt>
                <c:pt idx="2">
                  <c:v>354.8</c:v>
                </c:pt>
                <c:pt idx="3">
                  <c:v>390.7</c:v>
                </c:pt>
                <c:pt idx="4">
                  <c:v>478.5</c:v>
                </c:pt>
                <c:pt idx="5">
                  <c:v>542.29999999999995</c:v>
                </c:pt>
                <c:pt idx="6">
                  <c:v>607.79999999999995</c:v>
                </c:pt>
                <c:pt idx="7">
                  <c:v>679.5</c:v>
                </c:pt>
                <c:pt idx="8">
                  <c:v>673.2</c:v>
                </c:pt>
                <c:pt idx="9">
                  <c:v>691.3</c:v>
                </c:pt>
              </c:numCache>
            </c:numRef>
          </c:val>
          <c:smooth val="0"/>
          <c:extLst>
            <c:ext xmlns:c16="http://schemas.microsoft.com/office/drawing/2014/chart" uri="{C3380CC4-5D6E-409C-BE32-E72D297353CC}">
              <c16:uniqueId val="{00000002-AC84-47BE-866C-87FCE468F515}"/>
            </c:ext>
          </c:extLst>
        </c:ser>
        <c:ser>
          <c:idx val="2"/>
          <c:order val="3"/>
          <c:tx>
            <c:strRef>
              <c:f>Sheet1!$E$1</c:f>
              <c:strCache>
                <c:ptCount val="1"/>
                <c:pt idx="0">
                  <c:v>Hispanic</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48.2</c:v>
                </c:pt>
                <c:pt idx="1">
                  <c:v>52.4</c:v>
                </c:pt>
                <c:pt idx="2">
                  <c:v>70.7</c:v>
                </c:pt>
                <c:pt idx="3">
                  <c:v>87.8</c:v>
                </c:pt>
                <c:pt idx="4">
                  <c:v>103</c:v>
                </c:pt>
                <c:pt idx="5">
                  <c:v>120.5</c:v>
                </c:pt>
                <c:pt idx="6">
                  <c:v>156.5</c:v>
                </c:pt>
                <c:pt idx="7">
                  <c:v>168.1</c:v>
                </c:pt>
                <c:pt idx="8">
                  <c:v>173.6</c:v>
                </c:pt>
                <c:pt idx="9">
                  <c:v>176.1</c:v>
                </c:pt>
              </c:numCache>
            </c:numRef>
          </c:val>
          <c:smooth val="0"/>
          <c:extLst>
            <c:ext xmlns:c16="http://schemas.microsoft.com/office/drawing/2014/chart" uri="{C3380CC4-5D6E-409C-BE32-E72D297353CC}">
              <c16:uniqueId val="{00000003-AC84-47BE-866C-87FCE468F515}"/>
            </c:ext>
          </c:extLst>
        </c:ser>
        <c:ser>
          <c:idx val="3"/>
          <c:order val="4"/>
          <c:tx>
            <c:strRef>
              <c:f>Sheet1!$F$1</c:f>
              <c:strCache>
                <c:ptCount val="1"/>
                <c:pt idx="0">
                  <c:v>White</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49.1</c:v>
                </c:pt>
                <c:pt idx="1">
                  <c:v>53.1</c:v>
                </c:pt>
                <c:pt idx="2">
                  <c:v>73.099999999999994</c:v>
                </c:pt>
                <c:pt idx="3">
                  <c:v>81.5</c:v>
                </c:pt>
                <c:pt idx="4">
                  <c:v>101.3</c:v>
                </c:pt>
                <c:pt idx="5">
                  <c:v>129.5</c:v>
                </c:pt>
                <c:pt idx="6">
                  <c:v>158.1</c:v>
                </c:pt>
                <c:pt idx="7">
                  <c:v>168.1</c:v>
                </c:pt>
                <c:pt idx="8">
                  <c:v>166.2</c:v>
                </c:pt>
                <c:pt idx="9">
                  <c:v>166.7</c:v>
                </c:pt>
              </c:numCache>
            </c:numRef>
          </c:val>
          <c:smooth val="0"/>
          <c:extLst>
            <c:ext xmlns:c16="http://schemas.microsoft.com/office/drawing/2014/chart" uri="{C3380CC4-5D6E-409C-BE32-E72D297353CC}">
              <c16:uniqueId val="{00000004-AC84-47BE-866C-87FCE468F515}"/>
            </c:ext>
          </c:extLst>
        </c:ser>
        <c:dLbls>
          <c:showLegendKey val="0"/>
          <c:showVal val="0"/>
          <c:showCatName val="0"/>
          <c:showSerName val="0"/>
          <c:showPercent val="0"/>
          <c:showBubbleSize val="0"/>
        </c:dLbls>
        <c:marker val="1"/>
        <c:smooth val="0"/>
        <c:axId val="135946240"/>
        <c:axId val="135948544"/>
      </c:lineChart>
      <c:catAx>
        <c:axId val="135946240"/>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2548543689320393"/>
              <c:y val="0.84977578475336324"/>
            </c:manualLayout>
          </c:layout>
          <c:overlay val="0"/>
          <c:spPr>
            <a:noFill/>
            <a:ln w="26958">
              <a:noFill/>
            </a:ln>
          </c:spPr>
        </c:title>
        <c:numFmt formatCode="General" sourceLinked="1"/>
        <c:majorTickMark val="out"/>
        <c:minorTickMark val="none"/>
        <c:tickLblPos val="nextTo"/>
        <c:spPr>
          <a:ln w="13479">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948544"/>
        <c:crosses val="autoZero"/>
        <c:auto val="1"/>
        <c:lblAlgn val="ctr"/>
        <c:lblOffset val="30"/>
        <c:tickLblSkip val="1"/>
        <c:tickMarkSkip val="1"/>
        <c:noMultiLvlLbl val="0"/>
      </c:catAx>
      <c:valAx>
        <c:axId val="135948544"/>
        <c:scaling>
          <c:orientation val="minMax"/>
          <c:max val="75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3.1506866036651704E-2"/>
              <c:y val="0.15913597357483839"/>
            </c:manualLayout>
          </c:layout>
          <c:overlay val="0"/>
          <c:spPr>
            <a:noFill/>
            <a:ln w="26958">
              <a:noFill/>
            </a:ln>
          </c:spPr>
        </c:title>
        <c:numFmt formatCode="#,##0" sourceLinked="0"/>
        <c:majorTickMark val="out"/>
        <c:minorTickMark val="none"/>
        <c:tickLblPos val="nextTo"/>
        <c:spPr>
          <a:ln w="13479">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35946240"/>
        <c:crosses val="autoZero"/>
        <c:crossBetween val="midCat"/>
        <c:majorUnit val="250"/>
        <c:minorUnit val="250"/>
      </c:valAx>
      <c:spPr>
        <a:solidFill>
          <a:schemeClr val="bg1"/>
        </a:solidFill>
        <a:ln w="26958">
          <a:noFill/>
        </a:ln>
      </c:spPr>
    </c:plotArea>
    <c:legend>
      <c:legendPos val="b"/>
      <c:layout>
        <c:manualLayout>
          <c:xMode val="edge"/>
          <c:yMode val="edge"/>
          <c:x val="0.24085191483108698"/>
          <c:y val="0.91301718975268942"/>
          <c:w val="0.57402912621359226"/>
          <c:h val="6.726457399103139E-2"/>
        </c:manualLayout>
      </c:layout>
      <c:overlay val="0"/>
      <c:spPr>
        <a:noFill/>
        <a:ln w="13479">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196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52087377187086E-2"/>
          <c:y val="6.798245614035088E-2"/>
          <c:w val="0.88792116929830567"/>
          <c:h val="0.75046175322267539"/>
        </c:manualLayout>
      </c:layout>
      <c:barChart>
        <c:barDir val="col"/>
        <c:grouping val="clustered"/>
        <c:varyColors val="0"/>
        <c:ser>
          <c:idx val="0"/>
          <c:order val="0"/>
          <c:tx>
            <c:strRef>
              <c:f>Sheet1!$B$1</c:f>
              <c:strCache>
                <c:ptCount val="1"/>
                <c:pt idx="0">
                  <c:v>15–19</c:v>
                </c:pt>
              </c:strCache>
            </c:strRef>
          </c:tx>
          <c:spPr>
            <a:solidFill>
              <a:srgbClr val="969696"/>
            </a:solidFill>
            <a:ln w="13409">
              <a:solidFill>
                <a:srgbClr val="969696"/>
              </a:solidFill>
              <a:prstDash val="solid"/>
            </a:ln>
          </c:spPr>
          <c:invertIfNegative val="0"/>
          <c:dLbls>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Kaiser
Northern California*</c:v>
                </c:pt>
                <c:pt idx="1">
                  <c:v>Family Planning 
Title X Clinics</c:v>
                </c:pt>
                <c:pt idx="2">
                  <c:v>Family Planning Clinics
served by Quest</c:v>
                </c:pt>
              </c:strCache>
            </c:strRef>
          </c:cat>
          <c:val>
            <c:numRef>
              <c:f>Sheet1!$B$2:$B$5</c:f>
              <c:numCache>
                <c:formatCode>0.0</c:formatCode>
                <c:ptCount val="3"/>
                <c:pt idx="0">
                  <c:v>0.6</c:v>
                </c:pt>
                <c:pt idx="1">
                  <c:v>1.4790030064979101</c:v>
                </c:pt>
                <c:pt idx="2">
                  <c:v>0.7</c:v>
                </c:pt>
              </c:numCache>
            </c:numRef>
          </c:val>
          <c:extLst>
            <c:ext xmlns:c16="http://schemas.microsoft.com/office/drawing/2014/chart" uri="{C3380CC4-5D6E-409C-BE32-E72D297353CC}">
              <c16:uniqueId val="{00000000-D035-45D9-978F-EB1D6FD14CCD}"/>
            </c:ext>
          </c:extLst>
        </c:ser>
        <c:ser>
          <c:idx val="1"/>
          <c:order val="1"/>
          <c:tx>
            <c:strRef>
              <c:f>Sheet1!$C$1</c:f>
              <c:strCache>
                <c:ptCount val="1"/>
                <c:pt idx="0">
                  <c:v>20–24</c:v>
                </c:pt>
              </c:strCache>
            </c:strRef>
          </c:tx>
          <c:spPr>
            <a:solidFill>
              <a:srgbClr val="0000FF"/>
            </a:solidFill>
            <a:ln w="13409">
              <a:solidFill>
                <a:srgbClr val="0000FF"/>
              </a:solidFill>
              <a:prstDash val="solid"/>
            </a:ln>
          </c:spPr>
          <c:invertIfNegative val="0"/>
          <c:dLbls>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Kaiser
Northern California*</c:v>
                </c:pt>
                <c:pt idx="1">
                  <c:v>Family Planning 
Title X Clinics</c:v>
                </c:pt>
                <c:pt idx="2">
                  <c:v>Family Planning Clinics
served by Quest</c:v>
                </c:pt>
              </c:strCache>
            </c:strRef>
          </c:cat>
          <c:val>
            <c:numRef>
              <c:f>Sheet1!$C$2:$C$5</c:f>
              <c:numCache>
                <c:formatCode>0.0</c:formatCode>
                <c:ptCount val="3"/>
                <c:pt idx="0">
                  <c:v>0.5</c:v>
                </c:pt>
                <c:pt idx="1">
                  <c:v>1.3290149653786001</c:v>
                </c:pt>
                <c:pt idx="2">
                  <c:v>0.6</c:v>
                </c:pt>
              </c:numCache>
            </c:numRef>
          </c:val>
          <c:extLst>
            <c:ext xmlns:c16="http://schemas.microsoft.com/office/drawing/2014/chart" uri="{C3380CC4-5D6E-409C-BE32-E72D297353CC}">
              <c16:uniqueId val="{00000001-D035-45D9-978F-EB1D6FD14CCD}"/>
            </c:ext>
          </c:extLst>
        </c:ser>
        <c:ser>
          <c:idx val="2"/>
          <c:order val="2"/>
          <c:tx>
            <c:strRef>
              <c:f>Sheet1!$D$1</c:f>
              <c:strCache>
                <c:ptCount val="1"/>
                <c:pt idx="0">
                  <c:v>25+</c:v>
                </c:pt>
              </c:strCache>
            </c:strRef>
          </c:tx>
          <c:spPr>
            <a:solidFill>
              <a:srgbClr val="8E4585"/>
            </a:solidFill>
          </c:spPr>
          <c:invertIfNegative val="0"/>
          <c:dLbls>
            <c:numFmt formatCode="#,##0.0" sourceLinked="0"/>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Kaiser
Northern California*</c:v>
                </c:pt>
                <c:pt idx="1">
                  <c:v>Family Planning 
Title X Clinics</c:v>
                </c:pt>
                <c:pt idx="2">
                  <c:v>Family Planning Clinics
served by Quest</c:v>
                </c:pt>
              </c:strCache>
            </c:strRef>
          </c:cat>
          <c:val>
            <c:numRef>
              <c:f>Sheet1!$D$2:$D$5</c:f>
              <c:numCache>
                <c:formatCode>General</c:formatCode>
                <c:ptCount val="3"/>
                <c:pt idx="0">
                  <c:v>0.4</c:v>
                </c:pt>
                <c:pt idx="1">
                  <c:v>1.5</c:v>
                </c:pt>
                <c:pt idx="2">
                  <c:v>0.2</c:v>
                </c:pt>
              </c:numCache>
            </c:numRef>
          </c:val>
          <c:extLst>
            <c:ext xmlns:c16="http://schemas.microsoft.com/office/drawing/2014/chart" uri="{C3380CC4-5D6E-409C-BE32-E72D297353CC}">
              <c16:uniqueId val="{00000002-D035-45D9-978F-EB1D6FD14CCD}"/>
            </c:ext>
          </c:extLst>
        </c:ser>
        <c:dLbls>
          <c:showLegendKey val="0"/>
          <c:showVal val="1"/>
          <c:showCatName val="0"/>
          <c:showSerName val="0"/>
          <c:showPercent val="0"/>
          <c:showBubbleSize val="0"/>
        </c:dLbls>
        <c:gapWidth val="75"/>
        <c:axId val="92755840"/>
        <c:axId val="92771840"/>
      </c:barChart>
      <c:catAx>
        <c:axId val="92755840"/>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92771840"/>
        <c:crosses val="autoZero"/>
        <c:auto val="1"/>
        <c:lblAlgn val="ctr"/>
        <c:lblOffset val="0"/>
        <c:tickLblSkip val="1"/>
        <c:tickMarkSkip val="1"/>
        <c:noMultiLvlLbl val="0"/>
      </c:catAx>
      <c:valAx>
        <c:axId val="92771840"/>
        <c:scaling>
          <c:orientation val="minMax"/>
          <c:max val="2"/>
          <c:min val="0"/>
        </c:scaling>
        <c:delete val="0"/>
        <c:axPos val="l"/>
        <c:majorGridlines>
          <c:spPr>
            <a:ln w="13409">
              <a:solidFill>
                <a:srgbClr val="C0C0C0"/>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Percent Positive</a:t>
                </a:r>
              </a:p>
            </c:rich>
          </c:tx>
          <c:layout>
            <c:manualLayout>
              <c:xMode val="edge"/>
              <c:yMode val="edge"/>
              <c:x val="1.4430844206054604E-2"/>
              <c:y val="0.28093275845016497"/>
            </c:manualLayout>
          </c:layout>
          <c:overlay val="0"/>
          <c:spPr>
            <a:noFill/>
            <a:ln w="26818">
              <a:noFill/>
            </a:ln>
          </c:spPr>
        </c:title>
        <c:numFmt formatCode="#,##0.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92755840"/>
        <c:crosses val="autoZero"/>
        <c:crossBetween val="between"/>
        <c:majorUnit val="0.5"/>
        <c:minorUnit val="0.5"/>
      </c:valAx>
      <c:spPr>
        <a:noFill/>
        <a:ln w="26818">
          <a:noFill/>
        </a:ln>
      </c:spPr>
    </c:plotArea>
    <c:legend>
      <c:legendPos val="r"/>
      <c:layout>
        <c:manualLayout>
          <c:xMode val="edge"/>
          <c:yMode val="edge"/>
          <c:x val="0.11796433115716444"/>
          <c:y val="9.8415414562430456E-2"/>
          <c:w val="0.28880569365240799"/>
          <c:h val="6.5789473684210523E-2"/>
        </c:manualLayout>
      </c:layout>
      <c:overlay val="0"/>
      <c:spPr>
        <a:noFill/>
        <a:ln w="3352">
          <a:solidFill>
            <a:schemeClr val="tx1"/>
          </a:solidFill>
          <a:prstDash val="solid"/>
        </a:ln>
      </c:spPr>
      <c:txPr>
        <a:bodyPr/>
        <a:lstStyle/>
        <a:p>
          <a:pPr>
            <a:defRPr sz="18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4286646415165E-2"/>
          <c:y val="5.6561085972850679E-2"/>
          <c:w val="0.81527902931175766"/>
          <c:h val="0.78054298642533937"/>
        </c:manualLayout>
      </c:layout>
      <c:lineChart>
        <c:grouping val="standard"/>
        <c:varyColors val="0"/>
        <c:ser>
          <c:idx val="0"/>
          <c:order val="0"/>
          <c:tx>
            <c:strRef>
              <c:f>Sheet1!$B$1</c:f>
              <c:strCache>
                <c:ptCount val="1"/>
                <c:pt idx="0">
                  <c:v>FP Title X</c:v>
                </c:pt>
              </c:strCache>
            </c:strRef>
          </c:tx>
          <c:spPr>
            <a:ln w="50800">
              <a:solidFill>
                <a:srgbClr val="C44A07"/>
              </a:solidFill>
              <a:prstDash val="solid"/>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0.4</c:v>
                </c:pt>
                <c:pt idx="1">
                  <c:v>0.4</c:v>
                </c:pt>
                <c:pt idx="2">
                  <c:v>0.4</c:v>
                </c:pt>
                <c:pt idx="3">
                  <c:v>0.5</c:v>
                </c:pt>
                <c:pt idx="4">
                  <c:v>0.6</c:v>
                </c:pt>
                <c:pt idx="5">
                  <c:v>1.1000000000000001</c:v>
                </c:pt>
                <c:pt idx="6">
                  <c:v>1.1000000000000001</c:v>
                </c:pt>
                <c:pt idx="7">
                  <c:v>1.4</c:v>
                </c:pt>
                <c:pt idx="8">
                  <c:v>1.2</c:v>
                </c:pt>
                <c:pt idx="9">
                  <c:v>1.4</c:v>
                </c:pt>
              </c:numCache>
            </c:numRef>
          </c:val>
          <c:smooth val="0"/>
          <c:extLst>
            <c:ext xmlns:c16="http://schemas.microsoft.com/office/drawing/2014/chart" uri="{C3380CC4-5D6E-409C-BE32-E72D297353CC}">
              <c16:uniqueId val="{00000000-BA53-4754-AD0C-3827DB21DABE}"/>
            </c:ext>
          </c:extLst>
        </c:ser>
        <c:ser>
          <c:idx val="1"/>
          <c:order val="1"/>
          <c:tx>
            <c:strRef>
              <c:f>Sheet1!$C$1</c:f>
              <c:strCache>
                <c:ptCount val="1"/>
                <c:pt idx="0">
                  <c:v>FP Quest</c:v>
                </c:pt>
              </c:strCache>
            </c:strRef>
          </c:tx>
          <c:spPr>
            <a:ln w="50800">
              <a:solidFill>
                <a:srgbClr val="068190"/>
              </a:solidFill>
              <a:prstDash val="solid"/>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0.2</c:v>
                </c:pt>
                <c:pt idx="1">
                  <c:v>0.3</c:v>
                </c:pt>
                <c:pt idx="2">
                  <c:v>0.3</c:v>
                </c:pt>
                <c:pt idx="3">
                  <c:v>0.4</c:v>
                </c:pt>
                <c:pt idx="4">
                  <c:v>0.4</c:v>
                </c:pt>
                <c:pt idx="5">
                  <c:v>0.4</c:v>
                </c:pt>
                <c:pt idx="6">
                  <c:v>0.5</c:v>
                </c:pt>
                <c:pt idx="7">
                  <c:v>0.6</c:v>
                </c:pt>
                <c:pt idx="8">
                  <c:v>0.6</c:v>
                </c:pt>
                <c:pt idx="9">
                  <c:v>0.6</c:v>
                </c:pt>
              </c:numCache>
            </c:numRef>
          </c:val>
          <c:smooth val="0"/>
          <c:extLst>
            <c:ext xmlns:c16="http://schemas.microsoft.com/office/drawing/2014/chart" uri="{C3380CC4-5D6E-409C-BE32-E72D297353CC}">
              <c16:uniqueId val="{00000001-BA53-4754-AD0C-3827DB21DABE}"/>
            </c:ext>
          </c:extLst>
        </c:ser>
        <c:ser>
          <c:idx val="2"/>
          <c:order val="2"/>
          <c:tx>
            <c:strRef>
              <c:f>Sheet1!$D$1</c:f>
              <c:strCache>
                <c:ptCount val="1"/>
                <c:pt idx="0">
                  <c:v>KNC</c:v>
                </c:pt>
              </c:strCache>
            </c:strRef>
          </c:tx>
          <c:spPr>
            <a:ln w="50800">
              <a:solidFill>
                <a:srgbClr val="4F259C"/>
              </a:solidFill>
              <a:prstDash val="solid"/>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0.4</c:v>
                </c:pt>
                <c:pt idx="1">
                  <c:v>0.3</c:v>
                </c:pt>
                <c:pt idx="2">
                  <c:v>0.3</c:v>
                </c:pt>
                <c:pt idx="3">
                  <c:v>0.4</c:v>
                </c:pt>
                <c:pt idx="4">
                  <c:v>0.4</c:v>
                </c:pt>
                <c:pt idx="5">
                  <c:v>0.4</c:v>
                </c:pt>
                <c:pt idx="6">
                  <c:v>0.4</c:v>
                </c:pt>
                <c:pt idx="7">
                  <c:v>0.5</c:v>
                </c:pt>
                <c:pt idx="8">
                  <c:v>0.5</c:v>
                </c:pt>
              </c:numCache>
            </c:numRef>
          </c:val>
          <c:smooth val="0"/>
          <c:extLst>
            <c:ext xmlns:c16="http://schemas.microsoft.com/office/drawing/2014/chart" uri="{C3380CC4-5D6E-409C-BE32-E72D297353CC}">
              <c16:uniqueId val="{00000002-BA53-4754-AD0C-3827DB21DABE}"/>
            </c:ext>
          </c:extLst>
        </c:ser>
        <c:ser>
          <c:idx val="3"/>
          <c:order val="3"/>
          <c:tx>
            <c:strRef>
              <c:f>Sheet1!$E$1</c:f>
              <c:strCache>
                <c:ptCount val="1"/>
                <c:pt idx="0">
                  <c:v>FP Title X = 1.4</c:v>
                </c:pt>
              </c:strCache>
            </c:strRef>
          </c:tx>
          <c:marker>
            <c:symbol val="none"/>
          </c:marker>
          <c:dLbls>
            <c:dLbl>
              <c:idx val="9"/>
              <c:spPr>
                <a:noFill/>
                <a:ln>
                  <a:noFill/>
                </a:ln>
                <a:effectLst/>
              </c:spPr>
              <c:txPr>
                <a:bodyPr wrap="square" lIns="38100" tIns="19050" rIns="38100" bIns="19050" anchor="ctr">
                  <a:spAutoFit/>
                </a:bodyPr>
                <a:lstStyle/>
                <a:p>
                  <a:pPr>
                    <a:defRPr sz="1400">
                      <a:solidFill>
                        <a:srgbClr val="C44A07"/>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0-E2D2-4BC1-A950-28350C6DB9EC}"/>
                </c:ext>
              </c:extLst>
            </c:dLbl>
            <c:spPr>
              <a:noFill/>
              <a:ln>
                <a:noFill/>
              </a:ln>
              <a:effectLst/>
            </c:spPr>
            <c:txPr>
              <a:bodyPr wrap="square" lIns="38100" tIns="19050" rIns="38100" bIns="19050" anchor="ctr">
                <a:spAutoFit/>
              </a:bodyPr>
              <a:lstStyle/>
              <a:p>
                <a:pPr>
                  <a:defRPr sz="1600">
                    <a:solidFill>
                      <a:srgbClr val="C44A07"/>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#N/A</c:v>
                </c:pt>
                <c:pt idx="1">
                  <c:v>#N/A</c:v>
                </c:pt>
                <c:pt idx="2">
                  <c:v>#N/A</c:v>
                </c:pt>
                <c:pt idx="3">
                  <c:v>#N/A</c:v>
                </c:pt>
                <c:pt idx="4">
                  <c:v>#N/A</c:v>
                </c:pt>
                <c:pt idx="5">
                  <c:v>#N/A</c:v>
                </c:pt>
                <c:pt idx="6">
                  <c:v>#N/A</c:v>
                </c:pt>
                <c:pt idx="7">
                  <c:v>#N/A</c:v>
                </c:pt>
                <c:pt idx="8">
                  <c:v>#N/A</c:v>
                </c:pt>
                <c:pt idx="9">
                  <c:v>1.4</c:v>
                </c:pt>
              </c:numCache>
            </c:numRef>
          </c:val>
          <c:smooth val="0"/>
          <c:extLst>
            <c:ext xmlns:c16="http://schemas.microsoft.com/office/drawing/2014/chart" uri="{C3380CC4-5D6E-409C-BE32-E72D297353CC}">
              <c16:uniqueId val="{00000000-7B66-4E2B-8645-1271899556EF}"/>
            </c:ext>
          </c:extLst>
        </c:ser>
        <c:ser>
          <c:idx val="4"/>
          <c:order val="4"/>
          <c:tx>
            <c:strRef>
              <c:f>Sheet1!$F$1</c:f>
              <c:strCache>
                <c:ptCount val="1"/>
                <c:pt idx="0">
                  <c:v>FP Quest = 0.6</c:v>
                </c:pt>
              </c:strCache>
            </c:strRef>
          </c:tx>
          <c:marker>
            <c:symbol val="none"/>
          </c:marker>
          <c:dLbls>
            <c:spPr>
              <a:noFill/>
              <a:ln>
                <a:noFill/>
              </a:ln>
              <a:effectLst/>
            </c:spPr>
            <c:txPr>
              <a:bodyPr wrap="square" lIns="38100" tIns="19050" rIns="38100" bIns="19050" anchor="ctr">
                <a:spAutoFit/>
              </a:bodyPr>
              <a:lstStyle/>
              <a:p>
                <a:pPr>
                  <a:defRPr sz="1400">
                    <a:solidFill>
                      <a:srgbClr val="068190"/>
                    </a:solidFill>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#N/A</c:v>
                </c:pt>
                <c:pt idx="1">
                  <c:v>#N/A</c:v>
                </c:pt>
                <c:pt idx="2">
                  <c:v>#N/A</c:v>
                </c:pt>
                <c:pt idx="3">
                  <c:v>#N/A</c:v>
                </c:pt>
                <c:pt idx="4">
                  <c:v>#N/A</c:v>
                </c:pt>
                <c:pt idx="5">
                  <c:v>#N/A</c:v>
                </c:pt>
                <c:pt idx="6">
                  <c:v>#N/A</c:v>
                </c:pt>
                <c:pt idx="7">
                  <c:v>#N/A</c:v>
                </c:pt>
                <c:pt idx="8">
                  <c:v>#N/A</c:v>
                </c:pt>
                <c:pt idx="9">
                  <c:v>0.6</c:v>
                </c:pt>
              </c:numCache>
            </c:numRef>
          </c:val>
          <c:smooth val="0"/>
          <c:extLst>
            <c:ext xmlns:c16="http://schemas.microsoft.com/office/drawing/2014/chart" uri="{C3380CC4-5D6E-409C-BE32-E72D297353CC}">
              <c16:uniqueId val="{00000001-7B66-4E2B-8645-1271899556EF}"/>
            </c:ext>
          </c:extLst>
        </c:ser>
        <c:ser>
          <c:idx val="5"/>
          <c:order val="5"/>
          <c:tx>
            <c:strRef>
              <c:f>Sheet1!$G$1</c:f>
              <c:strCache>
                <c:ptCount val="1"/>
                <c:pt idx="0">
                  <c:v>KNC = 0.5 (2019 n/a)</c:v>
                </c:pt>
              </c:strCache>
            </c:strRef>
          </c:tx>
          <c:marker>
            <c:symbol val="none"/>
          </c:marker>
          <c:dLbls>
            <c:spPr>
              <a:noFill/>
              <a:ln>
                <a:noFill/>
              </a:ln>
              <a:effectLst/>
            </c:spPr>
            <c:txPr>
              <a:bodyPr wrap="square" lIns="38100" tIns="19050" rIns="38100" bIns="19050" anchor="ctr">
                <a:spAutoFit/>
              </a:bodyPr>
              <a:lstStyle/>
              <a:p>
                <a:pPr>
                  <a:defRPr sz="1400">
                    <a:solidFill>
                      <a:srgbClr val="4F259C"/>
                    </a:solidFill>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Sheet1!$G$2:$G$11</c:f>
              <c:numCache>
                <c:formatCode>0.0</c:formatCode>
                <c:ptCount val="10"/>
                <c:pt idx="0">
                  <c:v>#N/A</c:v>
                </c:pt>
                <c:pt idx="1">
                  <c:v>#N/A</c:v>
                </c:pt>
                <c:pt idx="2">
                  <c:v>#N/A</c:v>
                </c:pt>
                <c:pt idx="3">
                  <c:v>#N/A</c:v>
                </c:pt>
                <c:pt idx="4">
                  <c:v>#N/A</c:v>
                </c:pt>
                <c:pt idx="5">
                  <c:v>#N/A</c:v>
                </c:pt>
                <c:pt idx="6">
                  <c:v>#N/A</c:v>
                </c:pt>
                <c:pt idx="7">
                  <c:v>#N/A</c:v>
                </c:pt>
                <c:pt idx="8">
                  <c:v>0.5</c:v>
                </c:pt>
                <c:pt idx="9">
                  <c:v>#N/A</c:v>
                </c:pt>
              </c:numCache>
            </c:numRef>
          </c:val>
          <c:smooth val="0"/>
          <c:extLst>
            <c:ext xmlns:c16="http://schemas.microsoft.com/office/drawing/2014/chart" uri="{C3380CC4-5D6E-409C-BE32-E72D297353CC}">
              <c16:uniqueId val="{00000002-7B66-4E2B-8645-1271899556EF}"/>
            </c:ext>
          </c:extLst>
        </c:ser>
        <c:dLbls>
          <c:showLegendKey val="0"/>
          <c:showVal val="0"/>
          <c:showCatName val="0"/>
          <c:showSerName val="0"/>
          <c:showPercent val="0"/>
          <c:showBubbleSize val="0"/>
        </c:dLbls>
        <c:smooth val="0"/>
        <c:axId val="34141312"/>
        <c:axId val="34143232"/>
      </c:lineChart>
      <c:catAx>
        <c:axId val="3414131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0864197530864197"/>
              <c:y val="0.9095022624434389"/>
            </c:manualLayout>
          </c:layout>
          <c:overlay val="0"/>
          <c:spPr>
            <a:noFill/>
            <a:ln w="26541">
              <a:noFill/>
            </a:ln>
          </c:spPr>
        </c:title>
        <c:numFmt formatCode="General" sourceLinked="1"/>
        <c:majorTickMark val="out"/>
        <c:minorTickMark val="none"/>
        <c:tickLblPos val="nextTo"/>
        <c:spPr>
          <a:ln w="13270">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4143232"/>
        <c:crosses val="autoZero"/>
        <c:auto val="1"/>
        <c:lblAlgn val="ctr"/>
        <c:lblOffset val="30"/>
        <c:tickMarkSkip val="1"/>
        <c:noMultiLvlLbl val="0"/>
      </c:catAx>
      <c:valAx>
        <c:axId val="34143232"/>
        <c:scaling>
          <c:orientation val="minMax"/>
          <c:max val="2"/>
          <c:min val="0"/>
        </c:scaling>
        <c:delete val="0"/>
        <c:axPos val="l"/>
        <c:majorGridlines>
          <c:spPr>
            <a:ln w="13270">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Percent Positive</a:t>
                </a:r>
              </a:p>
            </c:rich>
          </c:tx>
          <c:layout>
            <c:manualLayout>
              <c:xMode val="edge"/>
              <c:yMode val="edge"/>
              <c:x val="3.9313657155437762E-3"/>
              <c:y val="0.1968326880923969"/>
            </c:manualLayout>
          </c:layout>
          <c:overlay val="0"/>
          <c:spPr>
            <a:noFill/>
            <a:ln w="26541">
              <a:noFill/>
            </a:ln>
          </c:spPr>
        </c:title>
        <c:numFmt formatCode="#,##0.0" sourceLinked="0"/>
        <c:majorTickMark val="out"/>
        <c:minorTickMark val="none"/>
        <c:tickLblPos val="nextTo"/>
        <c:spPr>
          <a:ln w="13270">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4141312"/>
        <c:crosses val="autoZero"/>
        <c:crossBetween val="midCat"/>
        <c:majorUnit val="0.5"/>
        <c:minorUnit val="0.5"/>
      </c:valAx>
      <c:spPr>
        <a:noFill/>
        <a:ln w="26541">
          <a:noFill/>
        </a:ln>
      </c:spPr>
    </c:plotArea>
    <c:plotVisOnly val="1"/>
    <c:dispBlanksAs val="gap"/>
    <c:showDLblsOverMax val="0"/>
  </c:chart>
  <c:spPr>
    <a:noFill/>
    <a:ln>
      <a:noFill/>
    </a:ln>
  </c:spPr>
  <c:txPr>
    <a:bodyPr/>
    <a:lstStyle/>
    <a:p>
      <a:pPr>
        <a:defRPr sz="1855"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6384877076652"/>
          <c:y val="7.3459715639810422E-2"/>
          <c:w val="0.89303615122923352"/>
          <c:h val="0.76595511987926779"/>
        </c:manualLayout>
      </c:layout>
      <c:barChart>
        <c:barDir val="col"/>
        <c:grouping val="clustered"/>
        <c:varyColors val="0"/>
        <c:ser>
          <c:idx val="0"/>
          <c:order val="0"/>
          <c:tx>
            <c:strRef>
              <c:f>Sheet1!$B$1</c:f>
              <c:strCache>
                <c:ptCount val="1"/>
                <c:pt idx="0">
                  <c:v>OVERALL</c:v>
                </c:pt>
              </c:strCache>
            </c:strRef>
          </c:tx>
          <c:spPr>
            <a:solidFill>
              <a:srgbClr val="66B9C9"/>
            </a:solidFill>
            <a:ln w="9525">
              <a:solidFill>
                <a:schemeClr val="tx1"/>
              </a:solidFill>
              <a:prstDash val="solid"/>
            </a:ln>
          </c:spPr>
          <c:invertIfNegative val="0"/>
          <c:dPt>
            <c:idx val="0"/>
            <c:invertIfNegative val="0"/>
            <c:bubble3D val="0"/>
            <c:extLst>
              <c:ext xmlns:c16="http://schemas.microsoft.com/office/drawing/2014/chart" uri="{C3380CC4-5D6E-409C-BE32-E72D297353CC}">
                <c16:uniqueId val="{0000000C-65AD-4DEA-ABD7-19E11B839875}"/>
              </c:ext>
            </c:extLst>
          </c:dPt>
          <c:dPt>
            <c:idx val="1"/>
            <c:invertIfNegative val="0"/>
            <c:bubble3D val="0"/>
            <c:spPr>
              <a:solidFill>
                <a:srgbClr val="60B1BC"/>
              </a:solidFill>
              <a:ln w="9525">
                <a:solidFill>
                  <a:schemeClr val="tx1"/>
                </a:solidFill>
                <a:prstDash val="solid"/>
              </a:ln>
            </c:spPr>
            <c:extLst>
              <c:ext xmlns:c16="http://schemas.microsoft.com/office/drawing/2014/chart" uri="{C3380CC4-5D6E-409C-BE32-E72D297353CC}">
                <c16:uniqueId val="{00000001-65AD-4DEA-ABD7-19E11B839875}"/>
              </c:ext>
            </c:extLst>
          </c:dPt>
          <c:dPt>
            <c:idx val="2"/>
            <c:invertIfNegative val="0"/>
            <c:bubble3D val="0"/>
            <c:extLst>
              <c:ext xmlns:c16="http://schemas.microsoft.com/office/drawing/2014/chart" uri="{C3380CC4-5D6E-409C-BE32-E72D297353CC}">
                <c16:uniqueId val="{00000003-65AD-4DEA-ABD7-19E11B839875}"/>
              </c:ext>
            </c:extLst>
          </c:dPt>
          <c:dLbls>
            <c:spPr>
              <a:noFill/>
              <a:ln w="28347">
                <a:noFill/>
              </a:ln>
              <a:effectLst/>
            </c:spPr>
            <c:txPr>
              <a:bodyPr wrap="square" lIns="38100" tIns="19050" rIns="38100" bIns="19050" anchor="ctr">
                <a:spAutoFit/>
              </a:bodyPr>
              <a:lstStyle/>
              <a:p>
                <a:pPr>
                  <a:defRPr sz="1600" b="0" i="0" u="none" strike="noStrike" baseline="0">
                    <a:solidFill>
                      <a:srgbClr val="000000"/>
                    </a:solidFill>
                    <a:latin typeface="Calibri" panose="020F050202020403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Gonorrhea Case Reports †</c:v>
                </c:pt>
                <c:pt idx="1">
                  <c:v>Kaiser Northern California</c:v>
                </c:pt>
                <c:pt idx="2">
                  <c:v>Family Planning Clinics
served by Quest</c:v>
                </c:pt>
                <c:pt idx="3">
                  <c:v> </c:v>
                </c:pt>
              </c:strCache>
            </c:strRef>
          </c:cat>
          <c:val>
            <c:numRef>
              <c:f>Sheet1!$B$2:$B$4</c:f>
              <c:numCache>
                <c:formatCode>0.0</c:formatCode>
                <c:ptCount val="3"/>
                <c:pt idx="0" formatCode="General">
                  <c:v>5.7</c:v>
                </c:pt>
                <c:pt idx="1">
                  <c:v>6.2</c:v>
                </c:pt>
                <c:pt idx="2" formatCode="General">
                  <c:v>10.7</c:v>
                </c:pt>
              </c:numCache>
            </c:numRef>
          </c:val>
          <c:extLst>
            <c:ext xmlns:c16="http://schemas.microsoft.com/office/drawing/2014/chart" uri="{C3380CC4-5D6E-409C-BE32-E72D297353CC}">
              <c16:uniqueId val="{0000000E-65AD-4DEA-ABD7-19E11B839875}"/>
            </c:ext>
          </c:extLst>
        </c:ser>
        <c:dLbls>
          <c:showLegendKey val="0"/>
          <c:showVal val="1"/>
          <c:showCatName val="0"/>
          <c:showSerName val="0"/>
          <c:showPercent val="0"/>
          <c:showBubbleSize val="0"/>
        </c:dLbls>
        <c:gapWidth val="50"/>
        <c:axId val="86309504"/>
        <c:axId val="137978624"/>
      </c:barChart>
      <c:catAx>
        <c:axId val="86309504"/>
        <c:scaling>
          <c:orientation val="minMax"/>
        </c:scaling>
        <c:delete val="0"/>
        <c:axPos val="b"/>
        <c:numFmt formatCode="General" sourceLinked="1"/>
        <c:majorTickMark val="out"/>
        <c:minorTickMark val="none"/>
        <c:tickLblPos val="nextTo"/>
        <c:spPr>
          <a:ln w="14174">
            <a:solidFill>
              <a:srgbClr val="000000"/>
            </a:solidFill>
            <a:prstDash val="solid"/>
          </a:ln>
        </c:spPr>
        <c:txPr>
          <a:bodyPr rot="0" vert="horz"/>
          <a:lstStyle/>
          <a:p>
            <a:pPr>
              <a:defRPr sz="1600" b="1" i="0" u="none" strike="noStrike" baseline="0">
                <a:solidFill>
                  <a:srgbClr val="000000"/>
                </a:solidFill>
                <a:latin typeface="Calibri" panose="020F0502020204030204" pitchFamily="34" charset="0"/>
                <a:ea typeface="Arial"/>
                <a:cs typeface="Arial"/>
              </a:defRPr>
            </a:pPr>
            <a:endParaRPr lang="en-US"/>
          </a:p>
        </c:txPr>
        <c:crossAx val="137978624"/>
        <c:crosses val="autoZero"/>
        <c:auto val="1"/>
        <c:lblAlgn val="ctr"/>
        <c:lblOffset val="100"/>
        <c:tickLblSkip val="1"/>
        <c:tickMarkSkip val="1"/>
        <c:noMultiLvlLbl val="0"/>
      </c:catAx>
      <c:valAx>
        <c:axId val="137978624"/>
        <c:scaling>
          <c:orientation val="minMax"/>
          <c:max val="12"/>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rgbClr val="000000"/>
                    </a:solidFill>
                    <a:latin typeface="Calibri" panose="020F0502020204030204" pitchFamily="34" charset="0"/>
                    <a:ea typeface="Arial"/>
                    <a:cs typeface="Arial"/>
                  </a:defRPr>
                </a:pPr>
                <a:r>
                  <a:rPr lang="en-US" sz="1600" dirty="0">
                    <a:latin typeface="Calibri" panose="020F0502020204030204" pitchFamily="34" charset="0"/>
                  </a:rPr>
                  <a:t>Percent Repeat Infection</a:t>
                </a:r>
              </a:p>
            </c:rich>
          </c:tx>
          <c:layout>
            <c:manualLayout>
              <c:xMode val="edge"/>
              <c:yMode val="edge"/>
              <c:x val="2.9776674937965261E-2"/>
              <c:y val="0.23222748815165878"/>
            </c:manualLayout>
          </c:layout>
          <c:overlay val="0"/>
          <c:spPr>
            <a:noFill/>
            <a:ln w="28347">
              <a:noFill/>
            </a:ln>
          </c:spPr>
        </c:title>
        <c:numFmt formatCode="0" sourceLinked="0"/>
        <c:majorTickMark val="out"/>
        <c:minorTickMark val="none"/>
        <c:tickLblPos val="nextTo"/>
        <c:spPr>
          <a:ln w="14174">
            <a:solidFill>
              <a:srgbClr val="000000"/>
            </a:solidFill>
            <a:prstDash val="solid"/>
          </a:ln>
        </c:spPr>
        <c:txPr>
          <a:bodyPr rot="0" vert="horz"/>
          <a:lstStyle/>
          <a:p>
            <a:pPr>
              <a:defRPr sz="1600" b="0" i="0" u="none" strike="noStrike" baseline="0">
                <a:solidFill>
                  <a:srgbClr val="000000"/>
                </a:solidFill>
                <a:latin typeface="Calibri" panose="020F0502020204030204" pitchFamily="34" charset="0"/>
                <a:ea typeface="Arial"/>
                <a:cs typeface="Arial"/>
              </a:defRPr>
            </a:pPr>
            <a:endParaRPr lang="en-US"/>
          </a:p>
        </c:txPr>
        <c:crossAx val="86309504"/>
        <c:crosses val="autoZero"/>
        <c:crossBetween val="between"/>
        <c:majorUnit val="2"/>
      </c:valAx>
      <c:spPr>
        <a:noFill/>
        <a:ln w="28347">
          <a:noFill/>
        </a:ln>
      </c:spPr>
    </c:plotArea>
    <c:plotVisOnly val="1"/>
    <c:dispBlanksAs val="gap"/>
    <c:showDLblsOverMax val="0"/>
  </c:chart>
  <c:spPr>
    <a:noFill/>
    <a:ln>
      <a:noFill/>
    </a:ln>
  </c:spPr>
  <c:txPr>
    <a:bodyPr/>
    <a:lstStyle/>
    <a:p>
      <a:pPr>
        <a:defRPr sz="2009" b="1" i="0" u="none" strike="noStrike" baseline="0">
          <a:solidFill>
            <a:srgbClr val="FFFFFF"/>
          </a:solidFill>
          <a:latin typeface="Times New Roman"/>
          <a:ea typeface="Times New Roman"/>
          <a:cs typeface="Times New Roman"/>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60317460317459"/>
          <c:y val="7.1770334928229667E-3"/>
          <c:w val="0.64920634920634923"/>
          <c:h val="0.97846889952153115"/>
        </c:manualLayout>
      </c:layout>
      <c:pieChart>
        <c:varyColors val="1"/>
        <c:ser>
          <c:idx val="0"/>
          <c:order val="0"/>
          <c:tx>
            <c:strRef>
              <c:f>Sheet1!$B$1</c:f>
              <c:strCache>
                <c:ptCount val="1"/>
                <c:pt idx="0">
                  <c:v>MSM Cases</c:v>
                </c:pt>
              </c:strCache>
            </c:strRef>
          </c:tx>
          <c:spPr>
            <a:solidFill>
              <a:srgbClr val="FFCC00"/>
            </a:solidFill>
            <a:ln w="12344">
              <a:solidFill>
                <a:schemeClr val="tx1"/>
              </a:solidFill>
              <a:prstDash val="solid"/>
            </a:ln>
          </c:spPr>
          <c:dPt>
            <c:idx val="0"/>
            <c:bubble3D val="0"/>
            <c:spPr>
              <a:solidFill>
                <a:srgbClr val="068190"/>
              </a:solidFill>
              <a:ln w="12344">
                <a:solidFill>
                  <a:srgbClr val="068190"/>
                </a:solidFill>
                <a:prstDash val="solid"/>
              </a:ln>
            </c:spPr>
            <c:extLst>
              <c:ext xmlns:c16="http://schemas.microsoft.com/office/drawing/2014/chart" uri="{C3380CC4-5D6E-409C-BE32-E72D297353CC}">
                <c16:uniqueId val="{00000001-BF6D-41A9-A400-D8BA6076F37C}"/>
              </c:ext>
            </c:extLst>
          </c:dPt>
          <c:dPt>
            <c:idx val="1"/>
            <c:bubble3D val="0"/>
            <c:spPr>
              <a:solidFill>
                <a:schemeClr val="bg1">
                  <a:lumMod val="75000"/>
                </a:schemeClr>
              </a:solidFill>
              <a:ln w="12344">
                <a:solidFill>
                  <a:schemeClr val="bg1">
                    <a:lumMod val="75000"/>
                  </a:schemeClr>
                </a:solidFill>
                <a:prstDash val="solid"/>
              </a:ln>
            </c:spPr>
            <c:extLst>
              <c:ext xmlns:c16="http://schemas.microsoft.com/office/drawing/2014/chart" uri="{C3380CC4-5D6E-409C-BE32-E72D297353CC}">
                <c16:uniqueId val="{00000003-BF6D-41A9-A400-D8BA6076F37C}"/>
              </c:ext>
            </c:extLst>
          </c:dPt>
          <c:dLbls>
            <c:dLbl>
              <c:idx val="1"/>
              <c:numFmt formatCode="0.0%" sourceLinked="0"/>
              <c:spPr>
                <a:noFill/>
                <a:ln w="24687">
                  <a:noFill/>
                </a:ln>
              </c:spPr>
              <c:txPr>
                <a:bodyPr/>
                <a:lstStyle/>
                <a:p>
                  <a:pPr>
                    <a:defRPr sz="1800" b="1" i="0" u="none" strike="noStrike" baseline="0">
                      <a:solidFill>
                        <a:schemeClr val="tx1"/>
                      </a:solidFill>
                      <a:latin typeface="Calibri" panose="020F0502020204030204" pitchFamily="34" charset="0"/>
                      <a:ea typeface="Arial"/>
                      <a:cs typeface="Aria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3-BF6D-41A9-A400-D8BA6076F37C}"/>
                </c:ext>
              </c:extLst>
            </c:dLbl>
            <c:numFmt formatCode="0.0%" sourceLinked="0"/>
            <c:spPr>
              <a:noFill/>
              <a:ln w="24687">
                <a:noFill/>
              </a:ln>
            </c:spPr>
            <c:txPr>
              <a:bodyPr/>
              <a:lstStyle/>
              <a:p>
                <a:pPr>
                  <a:defRPr sz="1800" b="1" i="0" u="none" strike="noStrike" baseline="0">
                    <a:solidFill>
                      <a:schemeClr val="bg1"/>
                    </a:solidFill>
                    <a:latin typeface="Calibri" panose="020F0502020204030204" pitchFamily="34" charset="0"/>
                    <a:ea typeface="Arial"/>
                    <a:cs typeface="Arial"/>
                  </a:defRPr>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HIV Positive</c:v>
                </c:pt>
                <c:pt idx="1">
                  <c:v>HIV Negative</c:v>
                </c:pt>
              </c:strCache>
            </c:strRef>
          </c:cat>
          <c:val>
            <c:numRef>
              <c:f>Sheet1!$B$2:$B$3</c:f>
              <c:numCache>
                <c:formatCode>General</c:formatCode>
                <c:ptCount val="2"/>
                <c:pt idx="0">
                  <c:v>76</c:v>
                </c:pt>
                <c:pt idx="1">
                  <c:v>180</c:v>
                </c:pt>
              </c:numCache>
            </c:numRef>
          </c:val>
          <c:extLst>
            <c:ext xmlns:c16="http://schemas.microsoft.com/office/drawing/2014/chart" uri="{C3380CC4-5D6E-409C-BE32-E72D297353CC}">
              <c16:uniqueId val="{00000004-BF6D-41A9-A400-D8BA6076F37C}"/>
            </c:ext>
          </c:extLst>
        </c:ser>
        <c:dLbls>
          <c:showLegendKey val="0"/>
          <c:showVal val="0"/>
          <c:showCatName val="1"/>
          <c:showSerName val="0"/>
          <c:showPercent val="1"/>
          <c:showBubbleSize val="0"/>
          <c:showLeaderLines val="1"/>
        </c:dLbls>
        <c:firstSliceAng val="0"/>
      </c:pieChart>
      <c:spPr>
        <a:noFill/>
        <a:ln w="24687">
          <a:noFill/>
        </a:ln>
      </c:spPr>
    </c:plotArea>
    <c:plotVisOnly val="1"/>
    <c:dispBlanksAs val="zero"/>
    <c:showDLblsOverMax val="0"/>
  </c:chart>
  <c:spPr>
    <a:noFill/>
    <a:ln>
      <a:noFill/>
    </a:ln>
  </c:spPr>
  <c:txPr>
    <a:bodyPr/>
    <a:lstStyle/>
    <a:p>
      <a:pPr>
        <a:defRPr sz="174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60317460317459"/>
          <c:y val="7.1770334928229667E-3"/>
          <c:w val="0.64920634920634923"/>
          <c:h val="0.97846889952153115"/>
        </c:manualLayout>
      </c:layout>
      <c:pieChart>
        <c:varyColors val="1"/>
        <c:ser>
          <c:idx val="0"/>
          <c:order val="0"/>
          <c:tx>
            <c:strRef>
              <c:f>Sheet1!$B$1</c:f>
              <c:strCache>
                <c:ptCount val="1"/>
                <c:pt idx="0">
                  <c:v>MSM Cases</c:v>
                </c:pt>
              </c:strCache>
            </c:strRef>
          </c:tx>
          <c:spPr>
            <a:solidFill>
              <a:srgbClr val="FFCC00"/>
            </a:solidFill>
            <a:ln w="12344">
              <a:solidFill>
                <a:schemeClr val="tx1"/>
              </a:solidFill>
              <a:prstDash val="solid"/>
            </a:ln>
          </c:spPr>
          <c:dPt>
            <c:idx val="0"/>
            <c:bubble3D val="0"/>
            <c:spPr>
              <a:solidFill>
                <a:srgbClr val="068190"/>
              </a:solidFill>
              <a:ln w="12344">
                <a:solidFill>
                  <a:srgbClr val="068190"/>
                </a:solidFill>
                <a:prstDash val="solid"/>
              </a:ln>
            </c:spPr>
            <c:extLst>
              <c:ext xmlns:c16="http://schemas.microsoft.com/office/drawing/2014/chart" uri="{C3380CC4-5D6E-409C-BE32-E72D297353CC}">
                <c16:uniqueId val="{00000001-BF6D-41A9-A400-D8BA6076F37C}"/>
              </c:ext>
            </c:extLst>
          </c:dPt>
          <c:dPt>
            <c:idx val="1"/>
            <c:bubble3D val="0"/>
            <c:spPr>
              <a:solidFill>
                <a:schemeClr val="bg1">
                  <a:lumMod val="75000"/>
                </a:schemeClr>
              </a:solidFill>
              <a:ln w="12344">
                <a:solidFill>
                  <a:schemeClr val="bg1">
                    <a:lumMod val="75000"/>
                  </a:schemeClr>
                </a:solidFill>
                <a:prstDash val="solid"/>
              </a:ln>
            </c:spPr>
            <c:extLst>
              <c:ext xmlns:c16="http://schemas.microsoft.com/office/drawing/2014/chart" uri="{C3380CC4-5D6E-409C-BE32-E72D297353CC}">
                <c16:uniqueId val="{00000003-BF6D-41A9-A400-D8BA6076F37C}"/>
              </c:ext>
            </c:extLst>
          </c:dPt>
          <c:dLbls>
            <c:dLbl>
              <c:idx val="1"/>
              <c:numFmt formatCode="0.0%" sourceLinked="0"/>
              <c:spPr>
                <a:noFill/>
                <a:ln w="24687">
                  <a:noFill/>
                </a:ln>
              </c:spPr>
              <c:txPr>
                <a:bodyPr/>
                <a:lstStyle/>
                <a:p>
                  <a:pPr>
                    <a:defRPr sz="1800" b="1" i="0" u="none" strike="noStrike" baseline="0">
                      <a:solidFill>
                        <a:schemeClr val="tx1"/>
                      </a:solidFill>
                      <a:latin typeface="Calibri" panose="020F0502020204030204" pitchFamily="34" charset="0"/>
                      <a:ea typeface="Arial"/>
                      <a:cs typeface="Aria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3-BF6D-41A9-A400-D8BA6076F37C}"/>
                </c:ext>
              </c:extLst>
            </c:dLbl>
            <c:numFmt formatCode="0.0%" sourceLinked="0"/>
            <c:spPr>
              <a:noFill/>
              <a:ln w="24687">
                <a:noFill/>
              </a:ln>
            </c:spPr>
            <c:txPr>
              <a:bodyPr/>
              <a:lstStyle/>
              <a:p>
                <a:pPr>
                  <a:defRPr sz="1800" b="1" i="0" u="none" strike="noStrike" baseline="0">
                    <a:solidFill>
                      <a:schemeClr val="bg1"/>
                    </a:solidFill>
                    <a:latin typeface="Calibri" panose="020F0502020204030204" pitchFamily="34" charset="0"/>
                    <a:ea typeface="Arial"/>
                    <a:cs typeface="Arial"/>
                  </a:defRPr>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Receiving PrEP</c:v>
                </c:pt>
                <c:pt idx="1">
                  <c:v>Not on PrEP</c:v>
                </c:pt>
              </c:strCache>
            </c:strRef>
          </c:cat>
          <c:val>
            <c:numRef>
              <c:f>Sheet1!$B$2:$B$3</c:f>
              <c:numCache>
                <c:formatCode>General</c:formatCode>
                <c:ptCount val="2"/>
                <c:pt idx="0">
                  <c:v>88</c:v>
                </c:pt>
                <c:pt idx="1">
                  <c:v>91</c:v>
                </c:pt>
              </c:numCache>
            </c:numRef>
          </c:val>
          <c:extLst>
            <c:ext xmlns:c16="http://schemas.microsoft.com/office/drawing/2014/chart" uri="{C3380CC4-5D6E-409C-BE32-E72D297353CC}">
              <c16:uniqueId val="{00000004-BF6D-41A9-A400-D8BA6076F37C}"/>
            </c:ext>
          </c:extLst>
        </c:ser>
        <c:dLbls>
          <c:showLegendKey val="0"/>
          <c:showVal val="0"/>
          <c:showCatName val="1"/>
          <c:showSerName val="0"/>
          <c:showPercent val="1"/>
          <c:showBubbleSize val="0"/>
          <c:showLeaderLines val="1"/>
        </c:dLbls>
        <c:firstSliceAng val="0"/>
      </c:pieChart>
      <c:spPr>
        <a:noFill/>
        <a:ln w="24687">
          <a:noFill/>
        </a:ln>
      </c:spPr>
    </c:plotArea>
    <c:plotVisOnly val="1"/>
    <c:dispBlanksAs val="zero"/>
    <c:showDLblsOverMax val="0"/>
  </c:chart>
  <c:spPr>
    <a:noFill/>
    <a:ln>
      <a:noFill/>
    </a:ln>
  </c:spPr>
  <c:txPr>
    <a:bodyPr/>
    <a:lstStyle/>
    <a:p>
      <a:pPr>
        <a:defRPr sz="174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72218559579407E-2"/>
          <c:y val="6.0538116591928252E-2"/>
          <c:w val="0.90506109877600371"/>
          <c:h val="0.70123574255334686"/>
        </c:manualLayout>
      </c:layout>
      <c:barChart>
        <c:barDir val="col"/>
        <c:grouping val="clustered"/>
        <c:varyColors val="0"/>
        <c:ser>
          <c:idx val="0"/>
          <c:order val="0"/>
          <c:tx>
            <c:strRef>
              <c:f>Sheet1!$B$1</c:f>
              <c:strCache>
                <c:ptCount val="1"/>
                <c:pt idx="0">
                  <c:v>LHJ Rate</c:v>
                </c:pt>
              </c:strCache>
            </c:strRef>
          </c:tx>
          <c:spPr>
            <a:solidFill>
              <a:srgbClr val="49A3AE"/>
            </a:solidFill>
            <a:ln>
              <a:solidFill>
                <a:srgbClr val="49A3AE"/>
              </a:solidFill>
            </a:ln>
          </c:spPr>
          <c:invertIfNegative val="0"/>
          <c:dPt>
            <c:idx val="47"/>
            <c:invertIfNegative val="0"/>
            <c:bubble3D val="0"/>
            <c:spPr>
              <a:pattFill prst="dkUpDiag">
                <a:fgClr>
                  <a:srgbClr val="49A3AE"/>
                </a:fgClr>
                <a:bgClr>
                  <a:srgbClr val="CCE6EA"/>
                </a:bgClr>
              </a:pattFill>
              <a:ln>
                <a:solidFill>
                  <a:srgbClr val="49A3AE"/>
                </a:solidFill>
              </a:ln>
            </c:spPr>
            <c:extLst>
              <c:ext xmlns:c16="http://schemas.microsoft.com/office/drawing/2014/chart" uri="{C3380CC4-5D6E-409C-BE32-E72D297353CC}">
                <c16:uniqueId val="{00000007-95A7-444A-9B87-417FAAF3B49C}"/>
              </c:ext>
            </c:extLst>
          </c:dPt>
          <c:dPt>
            <c:idx val="50"/>
            <c:invertIfNegative val="0"/>
            <c:bubble3D val="0"/>
            <c:spPr>
              <a:pattFill prst="dkUpDiag">
                <a:fgClr>
                  <a:srgbClr val="49A3AE"/>
                </a:fgClr>
                <a:bgClr>
                  <a:srgbClr val="CCE6EA"/>
                </a:bgClr>
              </a:pattFill>
              <a:ln>
                <a:solidFill>
                  <a:srgbClr val="49A3AE"/>
                </a:solidFill>
              </a:ln>
            </c:spPr>
            <c:extLst>
              <c:ext xmlns:c16="http://schemas.microsoft.com/office/drawing/2014/chart" uri="{C3380CC4-5D6E-409C-BE32-E72D297353CC}">
                <c16:uniqueId val="{00000004-95A7-444A-9B87-417FAAF3B49C}"/>
              </c:ext>
            </c:extLst>
          </c:dPt>
          <c:dPt>
            <c:idx val="52"/>
            <c:invertIfNegative val="0"/>
            <c:bubble3D val="0"/>
            <c:spPr>
              <a:pattFill prst="dkUpDiag">
                <a:fgClr>
                  <a:srgbClr val="49A3AE"/>
                </a:fgClr>
                <a:bgClr>
                  <a:srgbClr val="CCE6EA"/>
                </a:bgClr>
              </a:pattFill>
              <a:ln>
                <a:solidFill>
                  <a:srgbClr val="49A3AE"/>
                </a:solidFill>
              </a:ln>
            </c:spPr>
            <c:extLst>
              <c:ext xmlns:c16="http://schemas.microsoft.com/office/drawing/2014/chart" uri="{C3380CC4-5D6E-409C-BE32-E72D297353CC}">
                <c16:uniqueId val="{00000005-95A7-444A-9B87-417FAAF3B49C}"/>
              </c:ext>
            </c:extLst>
          </c:dPt>
          <c:dPt>
            <c:idx val="54"/>
            <c:invertIfNegative val="0"/>
            <c:bubble3D val="0"/>
            <c:spPr>
              <a:pattFill prst="dkUpDiag">
                <a:fgClr>
                  <a:srgbClr val="49A3AE"/>
                </a:fgClr>
                <a:bgClr>
                  <a:srgbClr val="CCE6EA"/>
                </a:bgClr>
              </a:pattFill>
              <a:ln>
                <a:solidFill>
                  <a:srgbClr val="49A3AE"/>
                </a:solidFill>
              </a:ln>
            </c:spPr>
            <c:extLst>
              <c:ext xmlns:c16="http://schemas.microsoft.com/office/drawing/2014/chart" uri="{C3380CC4-5D6E-409C-BE32-E72D297353CC}">
                <c16:uniqueId val="{00000003-95A7-444A-9B87-417FAAF3B49C}"/>
              </c:ext>
            </c:extLst>
          </c:dPt>
          <c:dPt>
            <c:idx val="55"/>
            <c:invertIfNegative val="0"/>
            <c:bubble3D val="0"/>
            <c:spPr>
              <a:pattFill prst="dkUpDiag">
                <a:fgClr>
                  <a:srgbClr val="49A3AE"/>
                </a:fgClr>
                <a:bgClr>
                  <a:srgbClr val="CCE6EA"/>
                </a:bgClr>
              </a:pattFill>
              <a:ln>
                <a:solidFill>
                  <a:srgbClr val="49A3AE"/>
                </a:solidFill>
              </a:ln>
            </c:spPr>
            <c:extLst>
              <c:ext xmlns:c16="http://schemas.microsoft.com/office/drawing/2014/chart" uri="{C3380CC4-5D6E-409C-BE32-E72D297353CC}">
                <c16:uniqueId val="{00000001-95A7-444A-9B87-417FAAF3B49C}"/>
              </c:ext>
            </c:extLst>
          </c:dPt>
          <c:dPt>
            <c:idx val="56"/>
            <c:invertIfNegative val="0"/>
            <c:bubble3D val="0"/>
            <c:spPr>
              <a:pattFill prst="dkUpDiag">
                <a:fgClr>
                  <a:srgbClr val="49A3AE"/>
                </a:fgClr>
                <a:bgClr>
                  <a:srgbClr val="CCE6EA"/>
                </a:bgClr>
              </a:pattFill>
              <a:ln>
                <a:solidFill>
                  <a:srgbClr val="49A3AE"/>
                </a:solidFill>
              </a:ln>
            </c:spPr>
            <c:extLst>
              <c:ext xmlns:c16="http://schemas.microsoft.com/office/drawing/2014/chart" uri="{C3380CC4-5D6E-409C-BE32-E72D297353CC}">
                <c16:uniqueId val="{00000006-95A7-444A-9B87-417FAAF3B49C}"/>
              </c:ext>
            </c:extLst>
          </c:dPt>
          <c:cat>
            <c:strRef>
              <c:f>Sheet1!$A$2:$A$59</c:f>
              <c:strCache>
                <c:ptCount val="58"/>
                <c:pt idx="0">
                  <c:v>San Francisco</c:v>
                </c:pt>
                <c:pt idx="1">
                  <c:v>Yuba</c:v>
                </c:pt>
                <c:pt idx="2">
                  <c:v>Inyo</c:v>
                </c:pt>
                <c:pt idx="3">
                  <c:v>Sacramento</c:v>
                </c:pt>
                <c:pt idx="4">
                  <c:v>Los Angeles</c:v>
                </c:pt>
                <c:pt idx="5">
                  <c:v>Merced</c:v>
                </c:pt>
                <c:pt idx="6">
                  <c:v>Butte</c:v>
                </c:pt>
                <c:pt idx="7">
                  <c:v>Fresno</c:v>
                </c:pt>
                <c:pt idx="8">
                  <c:v>Kern</c:v>
                </c:pt>
                <c:pt idx="9">
                  <c:v>San Joaquin</c:v>
                </c:pt>
                <c:pt idx="10">
                  <c:v>Alameda</c:v>
                </c:pt>
                <c:pt idx="11">
                  <c:v>Kings</c:v>
                </c:pt>
                <c:pt idx="12">
                  <c:v>Lake</c:v>
                </c:pt>
                <c:pt idx="13">
                  <c:v>Humboldt</c:v>
                </c:pt>
                <c:pt idx="14">
                  <c:v>Sutter</c:v>
                </c:pt>
                <c:pt idx="15">
                  <c:v>Contra Costa</c:v>
                </c:pt>
                <c:pt idx="16">
                  <c:v>San Diego</c:v>
                </c:pt>
                <c:pt idx="17">
                  <c:v>Solano</c:v>
                </c:pt>
                <c:pt idx="18">
                  <c:v>Tulare</c:v>
                </c:pt>
                <c:pt idx="19">
                  <c:v>San Bernardino</c:v>
                </c:pt>
                <c:pt idx="20">
                  <c:v>Stanislaus</c:v>
                </c:pt>
                <c:pt idx="21">
                  <c:v>Shasta</c:v>
                </c:pt>
                <c:pt idx="22">
                  <c:v>Riverside</c:v>
                </c:pt>
                <c:pt idx="23">
                  <c:v>Madera</c:v>
                </c:pt>
                <c:pt idx="24">
                  <c:v>Siskiyou</c:v>
                </c:pt>
                <c:pt idx="25">
                  <c:v>Yolo</c:v>
                </c:pt>
                <c:pt idx="26">
                  <c:v>Tehama</c:v>
                </c:pt>
                <c:pt idx="27">
                  <c:v>Sonoma</c:v>
                </c:pt>
                <c:pt idx="28">
                  <c:v>Calaveras</c:v>
                </c:pt>
                <c:pt idx="29">
                  <c:v>Santa Clara</c:v>
                </c:pt>
                <c:pt idx="30">
                  <c:v>Orange</c:v>
                </c:pt>
                <c:pt idx="31">
                  <c:v>Del Norte</c:v>
                </c:pt>
                <c:pt idx="32">
                  <c:v>Mendocino</c:v>
                </c:pt>
                <c:pt idx="33">
                  <c:v>Colusa</c:v>
                </c:pt>
                <c:pt idx="34">
                  <c:v>San Mateo</c:v>
                </c:pt>
                <c:pt idx="35">
                  <c:v>Plumas</c:v>
                </c:pt>
                <c:pt idx="36">
                  <c:v>Monterey</c:v>
                </c:pt>
                <c:pt idx="37">
                  <c:v>Santa Barbara</c:v>
                </c:pt>
                <c:pt idx="38">
                  <c:v>Glenn</c:v>
                </c:pt>
                <c:pt idx="39">
                  <c:v>Imperial</c:v>
                </c:pt>
                <c:pt idx="40">
                  <c:v>Marin</c:v>
                </c:pt>
                <c:pt idx="41">
                  <c:v>Ventura</c:v>
                </c:pt>
                <c:pt idx="42">
                  <c:v>Napa</c:v>
                </c:pt>
                <c:pt idx="43">
                  <c:v>Tuolumne</c:v>
                </c:pt>
                <c:pt idx="44">
                  <c:v>Santa Cruz</c:v>
                </c:pt>
                <c:pt idx="45">
                  <c:v>San Benito</c:v>
                </c:pt>
                <c:pt idx="46">
                  <c:v>Amador</c:v>
                </c:pt>
                <c:pt idx="47">
                  <c:v>Trinity</c:v>
                </c:pt>
                <c:pt idx="48">
                  <c:v>San Luis Obispo</c:v>
                </c:pt>
                <c:pt idx="49">
                  <c:v>Nevada</c:v>
                </c:pt>
                <c:pt idx="50">
                  <c:v>Modoc</c:v>
                </c:pt>
                <c:pt idx="51">
                  <c:v>El Dorado</c:v>
                </c:pt>
                <c:pt idx="52">
                  <c:v>Mono</c:v>
                </c:pt>
                <c:pt idx="53">
                  <c:v>Placer</c:v>
                </c:pt>
                <c:pt idx="54">
                  <c:v>Mariposa</c:v>
                </c:pt>
                <c:pt idx="55">
                  <c:v>Lassen</c:v>
                </c:pt>
                <c:pt idx="56">
                  <c:v>Sierra</c:v>
                </c:pt>
                <c:pt idx="57">
                  <c:v>Alpine</c:v>
                </c:pt>
              </c:strCache>
            </c:strRef>
          </c:cat>
          <c:val>
            <c:numRef>
              <c:f>Sheet1!$B$2:$B$58</c:f>
              <c:numCache>
                <c:formatCode>0.00</c:formatCode>
                <c:ptCount val="57"/>
                <c:pt idx="0">
                  <c:v>626.74282630206005</c:v>
                </c:pt>
                <c:pt idx="1">
                  <c:v>318.04015735962798</c:v>
                </c:pt>
                <c:pt idx="2">
                  <c:v>292.49268768280803</c:v>
                </c:pt>
                <c:pt idx="3">
                  <c:v>276.64520847537398</c:v>
                </c:pt>
                <c:pt idx="4">
                  <c:v>256.07595614019402</c:v>
                </c:pt>
                <c:pt idx="5">
                  <c:v>243.46525151019</c:v>
                </c:pt>
                <c:pt idx="6">
                  <c:v>237.826377526329</c:v>
                </c:pt>
                <c:pt idx="7">
                  <c:v>235.527809307605</c:v>
                </c:pt>
                <c:pt idx="8">
                  <c:v>231.63817789594</c:v>
                </c:pt>
                <c:pt idx="9">
                  <c:v>221.070364131139</c:v>
                </c:pt>
                <c:pt idx="10">
                  <c:v>220.35523246610899</c:v>
                </c:pt>
                <c:pt idx="11">
                  <c:v>203.954780311565</c:v>
                </c:pt>
                <c:pt idx="12">
                  <c:v>200.342122701845</c:v>
                </c:pt>
                <c:pt idx="13">
                  <c:v>198.65242496794099</c:v>
                </c:pt>
                <c:pt idx="14">
                  <c:v>197.91465533886799</c:v>
                </c:pt>
                <c:pt idx="15">
                  <c:v>192.441614913835</c:v>
                </c:pt>
                <c:pt idx="16">
                  <c:v>190.65109687672901</c:v>
                </c:pt>
                <c:pt idx="17">
                  <c:v>189.53058385823701</c:v>
                </c:pt>
                <c:pt idx="18">
                  <c:v>183.36236570790399</c:v>
                </c:pt>
                <c:pt idx="19">
                  <c:v>182.96817054581001</c:v>
                </c:pt>
                <c:pt idx="20">
                  <c:v>174.96575005148699</c:v>
                </c:pt>
                <c:pt idx="21">
                  <c:v>166.265046705874</c:v>
                </c:pt>
                <c:pt idx="22">
                  <c:v>162.47492279371701</c:v>
                </c:pt>
                <c:pt idx="23">
                  <c:v>161.69623757392699</c:v>
                </c:pt>
                <c:pt idx="24">
                  <c:v>156.60463004993201</c:v>
                </c:pt>
                <c:pt idx="25">
                  <c:v>154.80015076188599</c:v>
                </c:pt>
                <c:pt idx="26">
                  <c:v>154.368160420615</c:v>
                </c:pt>
                <c:pt idx="27">
                  <c:v>150.256780613064</c:v>
                </c:pt>
                <c:pt idx="28">
                  <c:v>139.658512411587</c:v>
                </c:pt>
                <c:pt idx="29">
                  <c:v>128.85513714888</c:v>
                </c:pt>
                <c:pt idx="30">
                  <c:v>126.358783813781</c:v>
                </c:pt>
                <c:pt idx="31">
                  <c:v>123.54651162790699</c:v>
                </c:pt>
                <c:pt idx="32">
                  <c:v>120.78112653798399</c:v>
                </c:pt>
                <c:pt idx="33">
                  <c:v>115.642930213939</c:v>
                </c:pt>
                <c:pt idx="34">
                  <c:v>115.42643368390701</c:v>
                </c:pt>
                <c:pt idx="35">
                  <c:v>106.05578534308999</c:v>
                </c:pt>
                <c:pt idx="36">
                  <c:v>105.92579819455899</c:v>
                </c:pt>
                <c:pt idx="37">
                  <c:v>100.543639679756</c:v>
                </c:pt>
                <c:pt idx="38">
                  <c:v>99.325273144501196</c:v>
                </c:pt>
                <c:pt idx="39">
                  <c:v>91.566899092224702</c:v>
                </c:pt>
                <c:pt idx="40">
                  <c:v>90.586980701533093</c:v>
                </c:pt>
                <c:pt idx="41">
                  <c:v>89.253607918973699</c:v>
                </c:pt>
                <c:pt idx="42">
                  <c:v>86.3903128614471</c:v>
                </c:pt>
                <c:pt idx="43">
                  <c:v>85.603408917972899</c:v>
                </c:pt>
                <c:pt idx="44">
                  <c:v>84.867690178295007</c:v>
                </c:pt>
                <c:pt idx="45">
                  <c:v>82.826287789493804</c:v>
                </c:pt>
                <c:pt idx="46">
                  <c:v>75.8705491458023</c:v>
                </c:pt>
                <c:pt idx="47">
                  <c:v>67.239447142323499</c:v>
                </c:pt>
                <c:pt idx="48">
                  <c:v>67.048640741192202</c:v>
                </c:pt>
                <c:pt idx="49">
                  <c:v>66.928295458002495</c:v>
                </c:pt>
                <c:pt idx="50">
                  <c:v>63.2511068943707</c:v>
                </c:pt>
                <c:pt idx="51">
                  <c:v>62.235238742743597</c:v>
                </c:pt>
                <c:pt idx="52">
                  <c:v>57.632735393703598</c:v>
                </c:pt>
                <c:pt idx="53">
                  <c:v>52.439979024008402</c:v>
                </c:pt>
                <c:pt idx="54">
                  <c:v>44.792833146696502</c:v>
                </c:pt>
                <c:pt idx="55">
                  <c:v>40.160642570281098</c:v>
                </c:pt>
                <c:pt idx="56">
                  <c:v>32.041012495994899</c:v>
                </c:pt>
              </c:numCache>
            </c:numRef>
          </c:val>
          <c:extLst>
            <c:ext xmlns:c16="http://schemas.microsoft.com/office/drawing/2014/chart" uri="{C3380CC4-5D6E-409C-BE32-E72D297353CC}">
              <c16:uniqueId val="{00000000-9107-40FB-BAD0-CEFB4615A9E4}"/>
            </c:ext>
          </c:extLst>
        </c:ser>
        <c:dLbls>
          <c:showLegendKey val="0"/>
          <c:showVal val="0"/>
          <c:showCatName val="0"/>
          <c:showSerName val="0"/>
          <c:showPercent val="0"/>
          <c:showBubbleSize val="0"/>
        </c:dLbls>
        <c:gapWidth val="50"/>
        <c:axId val="134965888"/>
        <c:axId val="134992640"/>
      </c:barChart>
      <c:lineChart>
        <c:grouping val="standard"/>
        <c:varyColors val="0"/>
        <c:ser>
          <c:idx val="1"/>
          <c:order val="1"/>
          <c:tx>
            <c:strRef>
              <c:f>Sheet1!$C$1</c:f>
              <c:strCache>
                <c:ptCount val="1"/>
                <c:pt idx="0">
                  <c:v>State Rate</c:v>
                </c:pt>
              </c:strCache>
            </c:strRef>
          </c:tx>
          <c:spPr>
            <a:ln w="19050">
              <a:solidFill>
                <a:schemeClr val="tx1"/>
              </a:solidFill>
              <a:prstDash val="solid"/>
            </a:ln>
          </c:spPr>
          <c:marker>
            <c:symbol val="none"/>
          </c:marker>
          <c:cat>
            <c:strRef>
              <c:f>Sheet1!$A$2:$A$58</c:f>
              <c:strCache>
                <c:ptCount val="57"/>
                <c:pt idx="0">
                  <c:v>San Francisco</c:v>
                </c:pt>
                <c:pt idx="1">
                  <c:v>Yuba</c:v>
                </c:pt>
                <c:pt idx="2">
                  <c:v>Inyo</c:v>
                </c:pt>
                <c:pt idx="3">
                  <c:v>Sacramento</c:v>
                </c:pt>
                <c:pt idx="4">
                  <c:v>Los Angeles</c:v>
                </c:pt>
                <c:pt idx="5">
                  <c:v>Merced</c:v>
                </c:pt>
                <c:pt idx="6">
                  <c:v>Butte</c:v>
                </c:pt>
                <c:pt idx="7">
                  <c:v>Fresno</c:v>
                </c:pt>
                <c:pt idx="8">
                  <c:v>Kern</c:v>
                </c:pt>
                <c:pt idx="9">
                  <c:v>San Joaquin</c:v>
                </c:pt>
                <c:pt idx="10">
                  <c:v>Alameda</c:v>
                </c:pt>
                <c:pt idx="11">
                  <c:v>Kings</c:v>
                </c:pt>
                <c:pt idx="12">
                  <c:v>Lake</c:v>
                </c:pt>
                <c:pt idx="13">
                  <c:v>Humboldt</c:v>
                </c:pt>
                <c:pt idx="14">
                  <c:v>Sutter</c:v>
                </c:pt>
                <c:pt idx="15">
                  <c:v>Contra Costa</c:v>
                </c:pt>
                <c:pt idx="16">
                  <c:v>San Diego</c:v>
                </c:pt>
                <c:pt idx="17">
                  <c:v>Solano</c:v>
                </c:pt>
                <c:pt idx="18">
                  <c:v>Tulare</c:v>
                </c:pt>
                <c:pt idx="19">
                  <c:v>San Bernardino</c:v>
                </c:pt>
                <c:pt idx="20">
                  <c:v>Stanislaus</c:v>
                </c:pt>
                <c:pt idx="21">
                  <c:v>Shasta</c:v>
                </c:pt>
                <c:pt idx="22">
                  <c:v>Riverside</c:v>
                </c:pt>
                <c:pt idx="23">
                  <c:v>Madera</c:v>
                </c:pt>
                <c:pt idx="24">
                  <c:v>Siskiyou</c:v>
                </c:pt>
                <c:pt idx="25">
                  <c:v>Yolo</c:v>
                </c:pt>
                <c:pt idx="26">
                  <c:v>Tehama</c:v>
                </c:pt>
                <c:pt idx="27">
                  <c:v>Sonoma</c:v>
                </c:pt>
                <c:pt idx="28">
                  <c:v>Calaveras</c:v>
                </c:pt>
                <c:pt idx="29">
                  <c:v>Santa Clara</c:v>
                </c:pt>
                <c:pt idx="30">
                  <c:v>Orange</c:v>
                </c:pt>
                <c:pt idx="31">
                  <c:v>Del Norte</c:v>
                </c:pt>
                <c:pt idx="32">
                  <c:v>Mendocino</c:v>
                </c:pt>
                <c:pt idx="33">
                  <c:v>Colusa</c:v>
                </c:pt>
                <c:pt idx="34">
                  <c:v>San Mateo</c:v>
                </c:pt>
                <c:pt idx="35">
                  <c:v>Plumas</c:v>
                </c:pt>
                <c:pt idx="36">
                  <c:v>Monterey</c:v>
                </c:pt>
                <c:pt idx="37">
                  <c:v>Santa Barbara</c:v>
                </c:pt>
                <c:pt idx="38">
                  <c:v>Glenn</c:v>
                </c:pt>
                <c:pt idx="39">
                  <c:v>Imperial</c:v>
                </c:pt>
                <c:pt idx="40">
                  <c:v>Marin</c:v>
                </c:pt>
                <c:pt idx="41">
                  <c:v>Ventura</c:v>
                </c:pt>
                <c:pt idx="42">
                  <c:v>Napa</c:v>
                </c:pt>
                <c:pt idx="43">
                  <c:v>Tuolumne</c:v>
                </c:pt>
                <c:pt idx="44">
                  <c:v>Santa Cruz</c:v>
                </c:pt>
                <c:pt idx="45">
                  <c:v>San Benito</c:v>
                </c:pt>
                <c:pt idx="46">
                  <c:v>Amador</c:v>
                </c:pt>
                <c:pt idx="47">
                  <c:v>Trinity</c:v>
                </c:pt>
                <c:pt idx="48">
                  <c:v>San Luis Obispo</c:v>
                </c:pt>
                <c:pt idx="49">
                  <c:v>Nevada</c:v>
                </c:pt>
                <c:pt idx="50">
                  <c:v>Modoc</c:v>
                </c:pt>
                <c:pt idx="51">
                  <c:v>El Dorado</c:v>
                </c:pt>
                <c:pt idx="52">
                  <c:v>Mono</c:v>
                </c:pt>
                <c:pt idx="53">
                  <c:v>Placer</c:v>
                </c:pt>
                <c:pt idx="54">
                  <c:v>Mariposa</c:v>
                </c:pt>
                <c:pt idx="55">
                  <c:v>Lassen</c:v>
                </c:pt>
                <c:pt idx="56">
                  <c:v>Sierra</c:v>
                </c:pt>
              </c:strCache>
            </c:strRef>
          </c:cat>
          <c:val>
            <c:numRef>
              <c:f>Sheet1!$C$2:$C$58</c:f>
              <c:numCache>
                <c:formatCode>0.0</c:formatCode>
                <c:ptCount val="57"/>
                <c:pt idx="0">
                  <c:v>201.7</c:v>
                </c:pt>
                <c:pt idx="1">
                  <c:v>201.7</c:v>
                </c:pt>
                <c:pt idx="2">
                  <c:v>201.7</c:v>
                </c:pt>
                <c:pt idx="3">
                  <c:v>201.7</c:v>
                </c:pt>
                <c:pt idx="4">
                  <c:v>201.7</c:v>
                </c:pt>
                <c:pt idx="5">
                  <c:v>201.7</c:v>
                </c:pt>
                <c:pt idx="6">
                  <c:v>201.7</c:v>
                </c:pt>
                <c:pt idx="7">
                  <c:v>201.7</c:v>
                </c:pt>
                <c:pt idx="8">
                  <c:v>201.7</c:v>
                </c:pt>
                <c:pt idx="9">
                  <c:v>201.7</c:v>
                </c:pt>
                <c:pt idx="10">
                  <c:v>201.7</c:v>
                </c:pt>
                <c:pt idx="11">
                  <c:v>201.7</c:v>
                </c:pt>
                <c:pt idx="12">
                  <c:v>201.7</c:v>
                </c:pt>
                <c:pt idx="13">
                  <c:v>201.7</c:v>
                </c:pt>
                <c:pt idx="14">
                  <c:v>201.7</c:v>
                </c:pt>
                <c:pt idx="15">
                  <c:v>201.7</c:v>
                </c:pt>
                <c:pt idx="16">
                  <c:v>201.7</c:v>
                </c:pt>
                <c:pt idx="17">
                  <c:v>201.7</c:v>
                </c:pt>
                <c:pt idx="18">
                  <c:v>201.7</c:v>
                </c:pt>
                <c:pt idx="19">
                  <c:v>201.7</c:v>
                </c:pt>
                <c:pt idx="20">
                  <c:v>201.7</c:v>
                </c:pt>
                <c:pt idx="21">
                  <c:v>201.7</c:v>
                </c:pt>
                <c:pt idx="22">
                  <c:v>201.7</c:v>
                </c:pt>
                <c:pt idx="23">
                  <c:v>201.7</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201.7</c:v>
                </c:pt>
                <c:pt idx="37">
                  <c:v>201.7</c:v>
                </c:pt>
                <c:pt idx="38">
                  <c:v>201.7</c:v>
                </c:pt>
                <c:pt idx="39">
                  <c:v>201.7</c:v>
                </c:pt>
                <c:pt idx="40">
                  <c:v>201.7</c:v>
                </c:pt>
                <c:pt idx="41">
                  <c:v>201.7</c:v>
                </c:pt>
                <c:pt idx="42">
                  <c:v>201.7</c:v>
                </c:pt>
                <c:pt idx="43">
                  <c:v>201.7</c:v>
                </c:pt>
                <c:pt idx="44">
                  <c:v>201.7</c:v>
                </c:pt>
                <c:pt idx="45">
                  <c:v>201.7</c:v>
                </c:pt>
                <c:pt idx="46">
                  <c:v>201.7</c:v>
                </c:pt>
                <c:pt idx="47">
                  <c:v>201.7</c:v>
                </c:pt>
                <c:pt idx="48">
                  <c:v>201.7</c:v>
                </c:pt>
                <c:pt idx="49">
                  <c:v>201.7</c:v>
                </c:pt>
                <c:pt idx="50">
                  <c:v>201.7</c:v>
                </c:pt>
                <c:pt idx="51">
                  <c:v>201.7</c:v>
                </c:pt>
                <c:pt idx="52">
                  <c:v>201.7</c:v>
                </c:pt>
                <c:pt idx="53">
                  <c:v>201.7</c:v>
                </c:pt>
                <c:pt idx="54">
                  <c:v>201.7</c:v>
                </c:pt>
                <c:pt idx="55">
                  <c:v>201.7</c:v>
                </c:pt>
                <c:pt idx="56">
                  <c:v>201.7</c:v>
                </c:pt>
              </c:numCache>
            </c:numRef>
          </c:val>
          <c:smooth val="0"/>
          <c:extLst>
            <c:ext xmlns:c16="http://schemas.microsoft.com/office/drawing/2014/chart" uri="{C3380CC4-5D6E-409C-BE32-E72D297353CC}">
              <c16:uniqueId val="{00000001-9107-40FB-BAD0-CEFB4615A9E4}"/>
            </c:ext>
          </c:extLst>
        </c:ser>
        <c:ser>
          <c:idx val="2"/>
          <c:order val="2"/>
          <c:tx>
            <c:strRef>
              <c:f>Sheet1!$E$1</c:f>
              <c:strCache>
                <c:ptCount val="1"/>
                <c:pt idx="0">
                  <c:v>State Rate = 201.7
</c:v>
                </c:pt>
              </c:strCache>
            </c:strRef>
          </c:tx>
          <c:spPr>
            <a:ln>
              <a:solidFill>
                <a:schemeClr val="tx1"/>
              </a:solidFill>
            </a:ln>
          </c:spPr>
          <c:marker>
            <c:symbol val="none"/>
          </c:marker>
          <c:dLbls>
            <c:spPr>
              <a:noFill/>
              <a:ln>
                <a:noFill/>
              </a:ln>
              <a:effectLst/>
            </c:spPr>
            <c:txPr>
              <a:bodyPr wrap="square" lIns="38100" tIns="19050" rIns="38100" bIns="19050" anchor="ctr">
                <a:spAutoFit/>
              </a:bodyPr>
              <a:lstStyle/>
              <a:p>
                <a:pPr>
                  <a:defRPr sz="1400" b="0">
                    <a:latin typeface="Calibri" panose="020F0502020204030204" pitchFamily="34" charset="0"/>
                    <a:cs typeface="Calibri" panose="020F050202020403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Sheet1!$A$2:$A$58</c:f>
              <c:strCache>
                <c:ptCount val="57"/>
                <c:pt idx="0">
                  <c:v>San Francisco</c:v>
                </c:pt>
                <c:pt idx="1">
                  <c:v>Yuba</c:v>
                </c:pt>
                <c:pt idx="2">
                  <c:v>Inyo</c:v>
                </c:pt>
                <c:pt idx="3">
                  <c:v>Sacramento</c:v>
                </c:pt>
                <c:pt idx="4">
                  <c:v>Los Angeles</c:v>
                </c:pt>
                <c:pt idx="5">
                  <c:v>Merced</c:v>
                </c:pt>
                <c:pt idx="6">
                  <c:v>Butte</c:v>
                </c:pt>
                <c:pt idx="7">
                  <c:v>Fresno</c:v>
                </c:pt>
                <c:pt idx="8">
                  <c:v>Kern</c:v>
                </c:pt>
                <c:pt idx="9">
                  <c:v>San Joaquin</c:v>
                </c:pt>
                <c:pt idx="10">
                  <c:v>Alameda</c:v>
                </c:pt>
                <c:pt idx="11">
                  <c:v>Kings</c:v>
                </c:pt>
                <c:pt idx="12">
                  <c:v>Lake</c:v>
                </c:pt>
                <c:pt idx="13">
                  <c:v>Humboldt</c:v>
                </c:pt>
                <c:pt idx="14">
                  <c:v>Sutter</c:v>
                </c:pt>
                <c:pt idx="15">
                  <c:v>Contra Costa</c:v>
                </c:pt>
                <c:pt idx="16">
                  <c:v>San Diego</c:v>
                </c:pt>
                <c:pt idx="17">
                  <c:v>Solano</c:v>
                </c:pt>
                <c:pt idx="18">
                  <c:v>Tulare</c:v>
                </c:pt>
                <c:pt idx="19">
                  <c:v>San Bernardino</c:v>
                </c:pt>
                <c:pt idx="20">
                  <c:v>Stanislaus</c:v>
                </c:pt>
                <c:pt idx="21">
                  <c:v>Shasta</c:v>
                </c:pt>
                <c:pt idx="22">
                  <c:v>Riverside</c:v>
                </c:pt>
                <c:pt idx="23">
                  <c:v>Madera</c:v>
                </c:pt>
                <c:pt idx="24">
                  <c:v>Siskiyou</c:v>
                </c:pt>
                <c:pt idx="25">
                  <c:v>Yolo</c:v>
                </c:pt>
                <c:pt idx="26">
                  <c:v>Tehama</c:v>
                </c:pt>
                <c:pt idx="27">
                  <c:v>Sonoma</c:v>
                </c:pt>
                <c:pt idx="28">
                  <c:v>Calaveras</c:v>
                </c:pt>
                <c:pt idx="29">
                  <c:v>Santa Clara</c:v>
                </c:pt>
                <c:pt idx="30">
                  <c:v>Orange</c:v>
                </c:pt>
                <c:pt idx="31">
                  <c:v>Del Norte</c:v>
                </c:pt>
                <c:pt idx="32">
                  <c:v>Mendocino</c:v>
                </c:pt>
                <c:pt idx="33">
                  <c:v>Colusa</c:v>
                </c:pt>
                <c:pt idx="34">
                  <c:v>San Mateo</c:v>
                </c:pt>
                <c:pt idx="35">
                  <c:v>Plumas</c:v>
                </c:pt>
                <c:pt idx="36">
                  <c:v>Monterey</c:v>
                </c:pt>
                <c:pt idx="37">
                  <c:v>Santa Barbara</c:v>
                </c:pt>
                <c:pt idx="38">
                  <c:v>Glenn</c:v>
                </c:pt>
                <c:pt idx="39">
                  <c:v>Imperial</c:v>
                </c:pt>
                <c:pt idx="40">
                  <c:v>Marin</c:v>
                </c:pt>
                <c:pt idx="41">
                  <c:v>Ventura</c:v>
                </c:pt>
                <c:pt idx="42">
                  <c:v>Napa</c:v>
                </c:pt>
                <c:pt idx="43">
                  <c:v>Tuolumne</c:v>
                </c:pt>
                <c:pt idx="44">
                  <c:v>Santa Cruz</c:v>
                </c:pt>
                <c:pt idx="45">
                  <c:v>San Benito</c:v>
                </c:pt>
                <c:pt idx="46">
                  <c:v>Amador</c:v>
                </c:pt>
                <c:pt idx="47">
                  <c:v>Trinity</c:v>
                </c:pt>
                <c:pt idx="48">
                  <c:v>San Luis Obispo</c:v>
                </c:pt>
                <c:pt idx="49">
                  <c:v>Nevada</c:v>
                </c:pt>
                <c:pt idx="50">
                  <c:v>Modoc</c:v>
                </c:pt>
                <c:pt idx="51">
                  <c:v>El Dorado</c:v>
                </c:pt>
                <c:pt idx="52">
                  <c:v>Mono</c:v>
                </c:pt>
                <c:pt idx="53">
                  <c:v>Placer</c:v>
                </c:pt>
                <c:pt idx="54">
                  <c:v>Mariposa</c:v>
                </c:pt>
                <c:pt idx="55">
                  <c:v>Lassen</c:v>
                </c:pt>
                <c:pt idx="56">
                  <c:v>Sierra</c:v>
                </c:pt>
              </c:strCache>
            </c:strRef>
          </c:cat>
          <c:val>
            <c:numRef>
              <c:f>Sheet1!$E$2:$E$58</c:f>
              <c:numCache>
                <c:formatCode>General</c:formatCode>
                <c:ptCount val="57"/>
                <c:pt idx="52" formatCode="0.0">
                  <c:v>201.7</c:v>
                </c:pt>
              </c:numCache>
            </c:numRef>
          </c:val>
          <c:smooth val="0"/>
          <c:extLst>
            <c:ext xmlns:c16="http://schemas.microsoft.com/office/drawing/2014/chart" uri="{C3380CC4-5D6E-409C-BE32-E72D297353CC}">
              <c16:uniqueId val="{00000000-BCBB-4450-A754-A15B54BA72E6}"/>
            </c:ext>
          </c:extLst>
        </c:ser>
        <c:dLbls>
          <c:showLegendKey val="0"/>
          <c:showVal val="0"/>
          <c:showCatName val="0"/>
          <c:showSerName val="0"/>
          <c:showPercent val="0"/>
          <c:showBubbleSize val="0"/>
        </c:dLbls>
        <c:marker val="1"/>
        <c:smooth val="0"/>
        <c:axId val="134965888"/>
        <c:axId val="134992640"/>
      </c:lineChart>
      <c:catAx>
        <c:axId val="134965888"/>
        <c:scaling>
          <c:orientation val="minMax"/>
        </c:scaling>
        <c:delete val="0"/>
        <c:axPos val="b"/>
        <c:numFmt formatCode="General" sourceLinked="1"/>
        <c:majorTickMark val="out"/>
        <c:minorTickMark val="none"/>
        <c:tickLblPos val="nextTo"/>
        <c:spPr>
          <a:ln w="13424">
            <a:solidFill>
              <a:schemeClr val="tx1"/>
            </a:solidFill>
            <a:prstDash val="solid"/>
          </a:ln>
        </c:spPr>
        <c:txPr>
          <a:bodyPr rot="-5400000" vert="horz"/>
          <a:lstStyle/>
          <a:p>
            <a:pPr>
              <a:defRPr sz="1100" b="0"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100"/>
        <c:noMultiLvlLbl val="0"/>
      </c:catAx>
      <c:valAx>
        <c:axId val="134992640"/>
        <c:scaling>
          <c:orientation val="minMax"/>
          <c:max val="8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between"/>
        <c:minorUnit val="200"/>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8144495366929"/>
          <c:y val="6.5789473684210523E-2"/>
          <c:w val="0.87629181802632505"/>
          <c:h val="0.71684638324968963"/>
        </c:manualLayout>
      </c:layout>
      <c:barChart>
        <c:barDir val="col"/>
        <c:grouping val="percentStacked"/>
        <c:varyColors val="0"/>
        <c:ser>
          <c:idx val="0"/>
          <c:order val="0"/>
          <c:tx>
            <c:strRef>
              <c:f>Sheet1!$B$1</c:f>
              <c:strCache>
                <c:ptCount val="1"/>
                <c:pt idx="0">
                  <c:v>Genital source, with or without another site</c:v>
                </c:pt>
              </c:strCache>
            </c:strRef>
          </c:tx>
          <c:spPr>
            <a:solidFill>
              <a:srgbClr val="068190"/>
            </a:solidFill>
            <a:ln w="13409">
              <a:solidFill>
                <a:schemeClr val="tx1"/>
              </a:solidFill>
              <a:prstDash val="solid"/>
            </a:ln>
          </c:spPr>
          <c:invertIfNegative val="0"/>
          <c:cat>
            <c:strRef>
              <c:f>Sheet1!$A$2:$A$4</c:f>
              <c:strCache>
                <c:ptCount val="3"/>
                <c:pt idx="0">
                  <c:v>Female</c:v>
                </c:pt>
                <c:pt idx="1">
                  <c:v>MSW</c:v>
                </c:pt>
                <c:pt idx="2">
                  <c:v>MSM</c:v>
                </c:pt>
              </c:strCache>
            </c:strRef>
          </c:cat>
          <c:val>
            <c:numRef>
              <c:f>Sheet1!$B$2:$B$4</c:f>
              <c:numCache>
                <c:formatCode>General</c:formatCode>
                <c:ptCount val="3"/>
                <c:pt idx="0">
                  <c:v>235</c:v>
                </c:pt>
                <c:pt idx="1">
                  <c:v>164</c:v>
                </c:pt>
                <c:pt idx="2">
                  <c:v>103</c:v>
                </c:pt>
              </c:numCache>
            </c:numRef>
          </c:val>
          <c:extLst>
            <c:ext xmlns:c16="http://schemas.microsoft.com/office/drawing/2014/chart" uri="{C3380CC4-5D6E-409C-BE32-E72D297353CC}">
              <c16:uniqueId val="{00000000-C80D-49EC-938D-DB6B3724BEF3}"/>
            </c:ext>
          </c:extLst>
        </c:ser>
        <c:ser>
          <c:idx val="1"/>
          <c:order val="1"/>
          <c:tx>
            <c:strRef>
              <c:f>Sheet1!$C$1</c:f>
              <c:strCache>
                <c:ptCount val="1"/>
                <c:pt idx="0">
                  <c:v>Rectal only</c:v>
                </c:pt>
              </c:strCache>
            </c:strRef>
          </c:tx>
          <c:spPr>
            <a:solidFill>
              <a:srgbClr val="63B2BD"/>
            </a:solidFill>
            <a:ln w="13409">
              <a:solidFill>
                <a:schemeClr val="tx1"/>
              </a:solidFill>
              <a:prstDash val="solid"/>
            </a:ln>
          </c:spPr>
          <c:invertIfNegative val="0"/>
          <c:cat>
            <c:strRef>
              <c:f>Sheet1!$A$2:$A$4</c:f>
              <c:strCache>
                <c:ptCount val="3"/>
                <c:pt idx="0">
                  <c:v>Female</c:v>
                </c:pt>
                <c:pt idx="1">
                  <c:v>MSW</c:v>
                </c:pt>
                <c:pt idx="2">
                  <c:v>MSM</c:v>
                </c:pt>
              </c:strCache>
            </c:strRef>
          </c:cat>
          <c:val>
            <c:numRef>
              <c:f>Sheet1!$C$2:$C$4</c:f>
              <c:numCache>
                <c:formatCode>General</c:formatCode>
                <c:ptCount val="3"/>
                <c:pt idx="0">
                  <c:v>2</c:v>
                </c:pt>
                <c:pt idx="1">
                  <c:v>1</c:v>
                </c:pt>
                <c:pt idx="2">
                  <c:v>58</c:v>
                </c:pt>
              </c:numCache>
            </c:numRef>
          </c:val>
          <c:extLst>
            <c:ext xmlns:c16="http://schemas.microsoft.com/office/drawing/2014/chart" uri="{C3380CC4-5D6E-409C-BE32-E72D297353CC}">
              <c16:uniqueId val="{00000001-C80D-49EC-938D-DB6B3724BEF3}"/>
            </c:ext>
          </c:extLst>
        </c:ser>
        <c:ser>
          <c:idx val="2"/>
          <c:order val="2"/>
          <c:tx>
            <c:strRef>
              <c:f>Sheet1!$D$1</c:f>
              <c:strCache>
                <c:ptCount val="1"/>
                <c:pt idx="0">
                  <c:v>Throat only</c:v>
                </c:pt>
              </c:strCache>
            </c:strRef>
          </c:tx>
          <c:spPr>
            <a:solidFill>
              <a:srgbClr val="ABD4D9"/>
            </a:solidFill>
            <a:ln>
              <a:solidFill>
                <a:schemeClr val="tx1"/>
              </a:solidFill>
            </a:ln>
          </c:spPr>
          <c:invertIfNegative val="0"/>
          <c:cat>
            <c:strRef>
              <c:f>Sheet1!$A$2:$A$4</c:f>
              <c:strCache>
                <c:ptCount val="3"/>
                <c:pt idx="0">
                  <c:v>Female</c:v>
                </c:pt>
                <c:pt idx="1">
                  <c:v>MSW</c:v>
                </c:pt>
                <c:pt idx="2">
                  <c:v>MSM</c:v>
                </c:pt>
              </c:strCache>
            </c:strRef>
          </c:cat>
          <c:val>
            <c:numRef>
              <c:f>Sheet1!$D$2:$D$4</c:f>
              <c:numCache>
                <c:formatCode>General</c:formatCode>
                <c:ptCount val="3"/>
                <c:pt idx="0">
                  <c:v>12</c:v>
                </c:pt>
                <c:pt idx="1">
                  <c:v>4</c:v>
                </c:pt>
                <c:pt idx="2">
                  <c:v>72</c:v>
                </c:pt>
              </c:numCache>
            </c:numRef>
          </c:val>
          <c:extLst>
            <c:ext xmlns:c16="http://schemas.microsoft.com/office/drawing/2014/chart" uri="{C3380CC4-5D6E-409C-BE32-E72D297353CC}">
              <c16:uniqueId val="{00000002-C80D-49EC-938D-DB6B3724BEF3}"/>
            </c:ext>
          </c:extLst>
        </c:ser>
        <c:ser>
          <c:idx val="3"/>
          <c:order val="3"/>
          <c:tx>
            <c:strRef>
              <c:f>Sheet1!$E$1</c:f>
              <c:strCache>
                <c:ptCount val="1"/>
                <c:pt idx="0">
                  <c:v>Rectal and Throat</c:v>
                </c:pt>
              </c:strCache>
            </c:strRef>
          </c:tx>
          <c:spPr>
            <a:solidFill>
              <a:srgbClr val="D1E8EA"/>
            </a:solidFill>
            <a:ln>
              <a:solidFill>
                <a:schemeClr val="tx1"/>
              </a:solidFill>
            </a:ln>
          </c:spPr>
          <c:invertIfNegative val="0"/>
          <c:cat>
            <c:strRef>
              <c:f>Sheet1!$A$2:$A$4</c:f>
              <c:strCache>
                <c:ptCount val="3"/>
                <c:pt idx="0">
                  <c:v>Female</c:v>
                </c:pt>
                <c:pt idx="1">
                  <c:v>MSW</c:v>
                </c:pt>
                <c:pt idx="2">
                  <c:v>MSM</c:v>
                </c:pt>
              </c:strCache>
            </c:strRef>
          </c:cat>
          <c:val>
            <c:numRef>
              <c:f>Sheet1!$E$2:$E$4</c:f>
              <c:numCache>
                <c:formatCode>General</c:formatCode>
                <c:ptCount val="3"/>
                <c:pt idx="0">
                  <c:v>0</c:v>
                </c:pt>
                <c:pt idx="1">
                  <c:v>0</c:v>
                </c:pt>
                <c:pt idx="2">
                  <c:v>27</c:v>
                </c:pt>
              </c:numCache>
            </c:numRef>
          </c:val>
          <c:extLst>
            <c:ext xmlns:c16="http://schemas.microsoft.com/office/drawing/2014/chart" uri="{C3380CC4-5D6E-409C-BE32-E72D297353CC}">
              <c16:uniqueId val="{00000003-C80D-49EC-938D-DB6B3724BEF3}"/>
            </c:ext>
          </c:extLst>
        </c:ser>
        <c:dLbls>
          <c:showLegendKey val="0"/>
          <c:showVal val="0"/>
          <c:showCatName val="0"/>
          <c:showSerName val="0"/>
          <c:showPercent val="0"/>
          <c:showBubbleSize val="0"/>
        </c:dLbls>
        <c:gapWidth val="75"/>
        <c:overlap val="100"/>
        <c:axId val="199489792"/>
        <c:axId val="199360896"/>
      </c:barChart>
      <c:catAx>
        <c:axId val="199489792"/>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9360896"/>
        <c:crosses val="autoZero"/>
        <c:auto val="1"/>
        <c:lblAlgn val="ctr"/>
        <c:lblOffset val="0"/>
        <c:noMultiLvlLbl val="0"/>
      </c:catAx>
      <c:valAx>
        <c:axId val="199360896"/>
        <c:scaling>
          <c:orientation val="minMax"/>
          <c:max val="1"/>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Percent of Cases</a:t>
                </a:r>
              </a:p>
            </c:rich>
          </c:tx>
          <c:layout>
            <c:manualLayout>
              <c:xMode val="edge"/>
              <c:yMode val="edge"/>
              <c:x val="1.8455283296461459E-2"/>
              <c:y val="0.24941251264917164"/>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9489792"/>
        <c:crosses val="autoZero"/>
        <c:crossBetween val="between"/>
        <c:majorUnit val="0.25"/>
        <c:minorUnit val="0.25"/>
      </c:valAx>
      <c:spPr>
        <a:noFill/>
        <a:ln w="26818">
          <a:noFill/>
        </a:ln>
      </c:spPr>
    </c:plotArea>
    <c:legend>
      <c:legendPos val="b"/>
      <c:layout>
        <c:manualLayout>
          <c:xMode val="edge"/>
          <c:yMode val="edge"/>
          <c:x val="0.13775394266812818"/>
          <c:y val="0.88533795526556747"/>
          <c:w val="0.82485221689582955"/>
          <c:h val="7.9689198503750155E-2"/>
        </c:manualLayout>
      </c:layout>
      <c:overlay val="0"/>
      <c:spPr>
        <a:noFill/>
        <a:ln w="3352">
          <a:solidFill>
            <a:schemeClr val="tx1"/>
          </a:solidFill>
          <a:prstDash val="solid"/>
        </a:ln>
      </c:spPr>
      <c:txPr>
        <a:bodyPr/>
        <a:lstStyle/>
        <a:p>
          <a:pPr>
            <a:defRPr sz="16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52087377187086E-2"/>
          <c:y val="6.798245614035088E-2"/>
          <c:w val="0.88792116929830567"/>
          <c:h val="0.73074464390432758"/>
        </c:manualLayout>
      </c:layout>
      <c:barChart>
        <c:barDir val="col"/>
        <c:grouping val="clustered"/>
        <c:varyColors val="0"/>
        <c:ser>
          <c:idx val="0"/>
          <c:order val="0"/>
          <c:tx>
            <c:strRef>
              <c:f>Sheet1!$B$1</c:f>
              <c:strCache>
                <c:ptCount val="1"/>
                <c:pt idx="0">
                  <c:v>Female</c:v>
                </c:pt>
              </c:strCache>
            </c:strRef>
          </c:tx>
          <c:spPr>
            <a:solidFill>
              <a:srgbClr val="D1E8EA"/>
            </a:solidFill>
            <a:ln w="9525">
              <a:solidFill>
                <a:schemeClr val="tx1"/>
              </a:solidFill>
              <a:prstDash val="solid"/>
            </a:ln>
          </c:spPr>
          <c:invertIfNegative val="0"/>
          <c:dLbls>
            <c:spPr>
              <a:noFill/>
              <a:ln>
                <a:noFill/>
              </a:ln>
              <a:effectLst/>
            </c:spPr>
            <c:txPr>
              <a:bodyPr/>
              <a:lstStyle/>
              <a:p>
                <a:pPr>
                  <a:defRPr sz="15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Bars/Clubs</c:v>
                </c:pt>
                <c:pt idx="1">
                  <c:v>Bathhouses/Sex Clubs</c:v>
                </c:pt>
                <c:pt idx="2">
                  <c:v>Internet</c:v>
                </c:pt>
              </c:strCache>
            </c:strRef>
          </c:cat>
          <c:val>
            <c:numRef>
              <c:f>Sheet1!$B$2:$B$4</c:f>
              <c:numCache>
                <c:formatCode>0.0</c:formatCode>
                <c:ptCount val="3"/>
                <c:pt idx="0">
                  <c:v>4.6900000000000004</c:v>
                </c:pt>
                <c:pt idx="1">
                  <c:v>0.39</c:v>
                </c:pt>
                <c:pt idx="2">
                  <c:v>18.75</c:v>
                </c:pt>
              </c:numCache>
            </c:numRef>
          </c:val>
          <c:extLst>
            <c:ext xmlns:c16="http://schemas.microsoft.com/office/drawing/2014/chart" uri="{C3380CC4-5D6E-409C-BE32-E72D297353CC}">
              <c16:uniqueId val="{00000000-EE68-4613-9D0B-BD643CBFF00D}"/>
            </c:ext>
          </c:extLst>
        </c:ser>
        <c:ser>
          <c:idx val="1"/>
          <c:order val="1"/>
          <c:tx>
            <c:strRef>
              <c:f>Sheet1!$C$1</c:f>
              <c:strCache>
                <c:ptCount val="1"/>
                <c:pt idx="0">
                  <c:v>MSW</c:v>
                </c:pt>
              </c:strCache>
            </c:strRef>
          </c:tx>
          <c:spPr>
            <a:solidFill>
              <a:srgbClr val="8DC5CC"/>
            </a:solidFill>
            <a:ln w="9525">
              <a:solidFill>
                <a:schemeClr val="tx1"/>
              </a:solidFill>
              <a:prstDash val="solid"/>
            </a:ln>
          </c:spPr>
          <c:invertIfNegative val="0"/>
          <c:dLbls>
            <c:spPr>
              <a:noFill/>
              <a:ln>
                <a:noFill/>
              </a:ln>
              <a:effectLst/>
            </c:spPr>
            <c:txPr>
              <a:bodyPr/>
              <a:lstStyle/>
              <a:p>
                <a:pPr>
                  <a:defRPr sz="15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Bars/Clubs</c:v>
                </c:pt>
                <c:pt idx="1">
                  <c:v>Bathhouses/Sex Clubs</c:v>
                </c:pt>
                <c:pt idx="2">
                  <c:v>Internet</c:v>
                </c:pt>
              </c:strCache>
            </c:strRef>
          </c:cat>
          <c:val>
            <c:numRef>
              <c:f>Sheet1!$C$2:$C$4</c:f>
              <c:numCache>
                <c:formatCode>0.0</c:formatCode>
                <c:ptCount val="3"/>
                <c:pt idx="0">
                  <c:v>15.52</c:v>
                </c:pt>
                <c:pt idx="1">
                  <c:v>0.56999999999999995</c:v>
                </c:pt>
                <c:pt idx="2">
                  <c:v>19.54</c:v>
                </c:pt>
              </c:numCache>
            </c:numRef>
          </c:val>
          <c:extLst>
            <c:ext xmlns:c16="http://schemas.microsoft.com/office/drawing/2014/chart" uri="{C3380CC4-5D6E-409C-BE32-E72D297353CC}">
              <c16:uniqueId val="{00000001-EE68-4613-9D0B-BD643CBFF00D}"/>
            </c:ext>
          </c:extLst>
        </c:ser>
        <c:ser>
          <c:idx val="2"/>
          <c:order val="2"/>
          <c:tx>
            <c:strRef>
              <c:f>Sheet1!$D$1</c:f>
              <c:strCache>
                <c:ptCount val="1"/>
                <c:pt idx="0">
                  <c:v>MSM</c:v>
                </c:pt>
              </c:strCache>
            </c:strRef>
          </c:tx>
          <c:spPr>
            <a:solidFill>
              <a:srgbClr val="068190"/>
            </a:solidFill>
            <a:ln>
              <a:solidFill>
                <a:schemeClr val="tx1"/>
              </a:solidFill>
            </a:ln>
          </c:spPr>
          <c:invertIfNegative val="0"/>
          <c:dLbls>
            <c:numFmt formatCode="#,##0.0" sourceLinked="0"/>
            <c:spPr>
              <a:noFill/>
              <a:ln>
                <a:noFill/>
              </a:ln>
              <a:effectLst/>
            </c:spPr>
            <c:txPr>
              <a:bodyPr/>
              <a:lstStyle/>
              <a:p>
                <a:pPr>
                  <a:defRPr sz="15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Bars/Clubs</c:v>
                </c:pt>
                <c:pt idx="1">
                  <c:v>Bathhouses/Sex Clubs</c:v>
                </c:pt>
                <c:pt idx="2">
                  <c:v>Internet</c:v>
                </c:pt>
              </c:strCache>
            </c:strRef>
          </c:cat>
          <c:val>
            <c:numRef>
              <c:f>Sheet1!$D$2:$D$4</c:f>
              <c:numCache>
                <c:formatCode>0.0</c:formatCode>
                <c:ptCount val="3"/>
                <c:pt idx="0">
                  <c:v>22.43</c:v>
                </c:pt>
                <c:pt idx="1">
                  <c:v>6.25</c:v>
                </c:pt>
                <c:pt idx="2">
                  <c:v>71.319999999999993</c:v>
                </c:pt>
              </c:numCache>
            </c:numRef>
          </c:val>
          <c:extLst>
            <c:ext xmlns:c16="http://schemas.microsoft.com/office/drawing/2014/chart" uri="{C3380CC4-5D6E-409C-BE32-E72D297353CC}">
              <c16:uniqueId val="{00000002-EE68-4613-9D0B-BD643CBFF00D}"/>
            </c:ext>
          </c:extLst>
        </c:ser>
        <c:dLbls>
          <c:showLegendKey val="0"/>
          <c:showVal val="1"/>
          <c:showCatName val="0"/>
          <c:showSerName val="0"/>
          <c:showPercent val="0"/>
          <c:showBubbleSize val="0"/>
        </c:dLbls>
        <c:gapWidth val="75"/>
        <c:axId val="120422784"/>
        <c:axId val="120424320"/>
      </c:barChart>
      <c:catAx>
        <c:axId val="120422784"/>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20424320"/>
        <c:crosses val="autoZero"/>
        <c:auto val="1"/>
        <c:lblAlgn val="ctr"/>
        <c:lblOffset val="0"/>
        <c:tickLblSkip val="1"/>
        <c:tickMarkSkip val="1"/>
        <c:noMultiLvlLbl val="0"/>
      </c:catAx>
      <c:valAx>
        <c:axId val="120424320"/>
        <c:scaling>
          <c:orientation val="minMax"/>
          <c:min val="0"/>
        </c:scaling>
        <c:delete val="0"/>
        <c:axPos val="l"/>
        <c:majorGridlines>
          <c:spPr>
            <a:ln w="9525">
              <a:solidFill>
                <a:schemeClr val="bg1">
                  <a:lumMod val="85000"/>
                </a:schemeClr>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Percent Positive</a:t>
                </a:r>
              </a:p>
            </c:rich>
          </c:tx>
          <c:layout>
            <c:manualLayout>
              <c:xMode val="edge"/>
              <c:yMode val="edge"/>
              <c:x val="1.4430844206054604E-2"/>
              <c:y val="0.28196455942875626"/>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20422784"/>
        <c:crosses val="autoZero"/>
        <c:crossBetween val="between"/>
        <c:majorUnit val="20"/>
      </c:valAx>
      <c:spPr>
        <a:noFill/>
        <a:ln w="26818">
          <a:noFill/>
        </a:ln>
      </c:spPr>
    </c:plotArea>
    <c:legend>
      <c:legendPos val="r"/>
      <c:layout>
        <c:manualLayout>
          <c:xMode val="edge"/>
          <c:yMode val="edge"/>
          <c:x val="0.37469427126414656"/>
          <c:y val="0.90772572320005995"/>
          <c:w val="0.33453274378217379"/>
          <c:h val="6.5789473684210523E-2"/>
        </c:manualLayout>
      </c:layout>
      <c:overlay val="0"/>
      <c:spPr>
        <a:noFill/>
        <a:ln w="3352">
          <a:solidFill>
            <a:schemeClr val="tx1"/>
          </a:solidFill>
          <a:prstDash val="solid"/>
        </a:ln>
      </c:spPr>
      <c:txPr>
        <a:bodyPr/>
        <a:lstStyle/>
        <a:p>
          <a:pPr>
            <a:defRPr sz="18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19152601747048E-2"/>
          <c:y val="7.3459715639810422E-2"/>
          <c:w val="0.91088084739825292"/>
          <c:h val="0.80453689946443541"/>
        </c:manualLayout>
      </c:layout>
      <c:barChart>
        <c:barDir val="col"/>
        <c:grouping val="clustered"/>
        <c:varyColors val="0"/>
        <c:ser>
          <c:idx val="0"/>
          <c:order val="0"/>
          <c:tx>
            <c:strRef>
              <c:f>Sheet1!$B$1</c:f>
              <c:strCache>
                <c:ptCount val="1"/>
                <c:pt idx="0">
                  <c:v>Meth Use</c:v>
                </c:pt>
              </c:strCache>
            </c:strRef>
          </c:tx>
          <c:spPr>
            <a:solidFill>
              <a:srgbClr val="63B2BD"/>
            </a:solidFill>
            <a:ln w="9525">
              <a:solidFill>
                <a:schemeClr val="tx1"/>
              </a:solidFill>
              <a:prstDash val="solid"/>
            </a:ln>
          </c:spPr>
          <c:invertIfNegative val="0"/>
          <c:dPt>
            <c:idx val="0"/>
            <c:invertIfNegative val="0"/>
            <c:bubble3D val="0"/>
            <c:extLst>
              <c:ext xmlns:c16="http://schemas.microsoft.com/office/drawing/2014/chart" uri="{C3380CC4-5D6E-409C-BE32-E72D297353CC}">
                <c16:uniqueId val="{0000000C-65AD-4DEA-ABD7-19E11B839875}"/>
              </c:ext>
            </c:extLst>
          </c:dPt>
          <c:dPt>
            <c:idx val="1"/>
            <c:invertIfNegative val="0"/>
            <c:bubble3D val="0"/>
            <c:extLst>
              <c:ext xmlns:c16="http://schemas.microsoft.com/office/drawing/2014/chart" uri="{C3380CC4-5D6E-409C-BE32-E72D297353CC}">
                <c16:uniqueId val="{00000001-65AD-4DEA-ABD7-19E11B839875}"/>
              </c:ext>
            </c:extLst>
          </c:dPt>
          <c:dPt>
            <c:idx val="2"/>
            <c:invertIfNegative val="0"/>
            <c:bubble3D val="0"/>
            <c:extLst>
              <c:ext xmlns:c16="http://schemas.microsoft.com/office/drawing/2014/chart" uri="{C3380CC4-5D6E-409C-BE32-E72D297353CC}">
                <c16:uniqueId val="{00000003-65AD-4DEA-ABD7-19E11B839875}"/>
              </c:ext>
            </c:extLst>
          </c:dPt>
          <c:dLbls>
            <c:spPr>
              <a:noFill/>
              <a:ln w="28347">
                <a:noFill/>
              </a:ln>
              <a:effectLst/>
            </c:spPr>
            <c:txPr>
              <a:bodyPr wrap="square" lIns="38100" tIns="19050" rIns="38100" bIns="19050" anchor="ctr">
                <a:spAutoFit/>
              </a:bodyPr>
              <a:lstStyle/>
              <a:p>
                <a:pPr>
                  <a:defRPr sz="1600" b="0" i="0" u="none" strike="noStrike" baseline="0">
                    <a:solidFill>
                      <a:srgbClr val="000000"/>
                    </a:solidFill>
                    <a:latin typeface="Calibri" panose="020F050202020403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Female</c:v>
                </c:pt>
                <c:pt idx="1">
                  <c:v>MSW/MSM&amp;W</c:v>
                </c:pt>
                <c:pt idx="2">
                  <c:v>MSM only</c:v>
                </c:pt>
                <c:pt idx="3">
                  <c:v> </c:v>
                </c:pt>
              </c:strCache>
            </c:strRef>
          </c:cat>
          <c:val>
            <c:numRef>
              <c:f>Sheet1!$B$2:$B$4</c:f>
              <c:numCache>
                <c:formatCode>0.0</c:formatCode>
                <c:ptCount val="3"/>
                <c:pt idx="0">
                  <c:v>10.16</c:v>
                </c:pt>
                <c:pt idx="1">
                  <c:v>10.8</c:v>
                </c:pt>
                <c:pt idx="2">
                  <c:v>9.82</c:v>
                </c:pt>
              </c:numCache>
            </c:numRef>
          </c:val>
          <c:extLst>
            <c:ext xmlns:c16="http://schemas.microsoft.com/office/drawing/2014/chart" uri="{C3380CC4-5D6E-409C-BE32-E72D297353CC}">
              <c16:uniqueId val="{0000000E-65AD-4DEA-ABD7-19E11B839875}"/>
            </c:ext>
          </c:extLst>
        </c:ser>
        <c:dLbls>
          <c:showLegendKey val="0"/>
          <c:showVal val="1"/>
          <c:showCatName val="0"/>
          <c:showSerName val="0"/>
          <c:showPercent val="0"/>
          <c:showBubbleSize val="0"/>
        </c:dLbls>
        <c:gapWidth val="50"/>
        <c:axId val="86309504"/>
        <c:axId val="137978624"/>
      </c:barChart>
      <c:catAx>
        <c:axId val="86309504"/>
        <c:scaling>
          <c:orientation val="minMax"/>
        </c:scaling>
        <c:delete val="0"/>
        <c:axPos val="b"/>
        <c:numFmt formatCode="General" sourceLinked="1"/>
        <c:majorTickMark val="out"/>
        <c:minorTickMark val="none"/>
        <c:tickLblPos val="nextTo"/>
        <c:spPr>
          <a:ln w="14174">
            <a:solidFill>
              <a:srgbClr val="000000"/>
            </a:solidFill>
            <a:prstDash val="solid"/>
          </a:ln>
        </c:spPr>
        <c:txPr>
          <a:bodyPr rot="0" vert="horz"/>
          <a:lstStyle/>
          <a:p>
            <a:pPr>
              <a:defRPr sz="1600" b="1" i="0" u="none" strike="noStrike" baseline="0">
                <a:solidFill>
                  <a:srgbClr val="000000"/>
                </a:solidFill>
                <a:latin typeface="Calibri" panose="020F0502020204030204" pitchFamily="34" charset="0"/>
                <a:ea typeface="Arial"/>
                <a:cs typeface="Arial"/>
              </a:defRPr>
            </a:pPr>
            <a:endParaRPr lang="en-US"/>
          </a:p>
        </c:txPr>
        <c:crossAx val="137978624"/>
        <c:crosses val="autoZero"/>
        <c:auto val="1"/>
        <c:lblAlgn val="ctr"/>
        <c:lblOffset val="100"/>
        <c:tickLblSkip val="1"/>
        <c:tickMarkSkip val="1"/>
        <c:noMultiLvlLbl val="0"/>
      </c:catAx>
      <c:valAx>
        <c:axId val="137978624"/>
        <c:scaling>
          <c:orientation val="minMax"/>
          <c:max val="12"/>
        </c:scaling>
        <c:delete val="0"/>
        <c:axPos val="l"/>
        <c:majorGridlines>
          <c:spPr>
            <a:ln w="9525">
              <a:solidFill>
                <a:schemeClr val="bg1">
                  <a:lumMod val="85000"/>
                </a:schemeClr>
              </a:solidFill>
              <a:prstDash val="sysDash"/>
            </a:ln>
          </c:spPr>
        </c:majorGridlines>
        <c:title>
          <c:tx>
            <c:rich>
              <a:bodyPr rot="-5400000" vert="horz" anchor="ctr" anchorCtr="1"/>
              <a:lstStyle/>
              <a:p>
                <a:pPr>
                  <a:defRPr sz="1600" b="1" i="0" u="none" strike="noStrike" baseline="0">
                    <a:solidFill>
                      <a:srgbClr val="000000"/>
                    </a:solidFill>
                    <a:latin typeface="Calibri" panose="020F0502020204030204" pitchFamily="34" charset="0"/>
                    <a:ea typeface="Arial"/>
                    <a:cs typeface="Arial"/>
                  </a:defRPr>
                </a:pPr>
                <a:r>
                  <a:rPr lang="en-US" sz="1600" dirty="0">
                    <a:latin typeface="Calibri" panose="020F0502020204030204" pitchFamily="34" charset="0"/>
                  </a:rPr>
                  <a:t>Percent of</a:t>
                </a:r>
                <a:r>
                  <a:rPr lang="en-US" sz="1600" baseline="0" dirty="0">
                    <a:latin typeface="Calibri" panose="020F0502020204030204" pitchFamily="34" charset="0"/>
                  </a:rPr>
                  <a:t> Cases</a:t>
                </a:r>
                <a:endParaRPr lang="en-US" sz="1600" dirty="0">
                  <a:latin typeface="Calibri" panose="020F0502020204030204" pitchFamily="34" charset="0"/>
                </a:endParaRPr>
              </a:p>
            </c:rich>
          </c:tx>
          <c:layout>
            <c:manualLayout>
              <c:xMode val="edge"/>
              <c:yMode val="edge"/>
              <c:x val="1.5277852545376421E-2"/>
              <c:y val="0.24706663968356865"/>
            </c:manualLayout>
          </c:layout>
          <c:overlay val="0"/>
          <c:spPr>
            <a:noFill/>
            <a:ln w="28347">
              <a:noFill/>
            </a:ln>
          </c:spPr>
        </c:title>
        <c:numFmt formatCode="0" sourceLinked="0"/>
        <c:majorTickMark val="out"/>
        <c:minorTickMark val="none"/>
        <c:tickLblPos val="nextTo"/>
        <c:spPr>
          <a:ln w="14174">
            <a:solidFill>
              <a:srgbClr val="000000"/>
            </a:solidFill>
            <a:prstDash val="solid"/>
          </a:ln>
        </c:spPr>
        <c:txPr>
          <a:bodyPr rot="0" vert="horz"/>
          <a:lstStyle/>
          <a:p>
            <a:pPr>
              <a:defRPr sz="1600" b="0" i="0" u="none" strike="noStrike" baseline="0">
                <a:solidFill>
                  <a:srgbClr val="000000"/>
                </a:solidFill>
                <a:latin typeface="Calibri" panose="020F0502020204030204" pitchFamily="34" charset="0"/>
                <a:ea typeface="Arial"/>
                <a:cs typeface="Arial"/>
              </a:defRPr>
            </a:pPr>
            <a:endParaRPr lang="en-US"/>
          </a:p>
        </c:txPr>
        <c:crossAx val="86309504"/>
        <c:crosses val="autoZero"/>
        <c:crossBetween val="between"/>
        <c:majorUnit val="2"/>
        <c:minorUnit val="2"/>
      </c:valAx>
      <c:spPr>
        <a:noFill/>
        <a:ln w="28347">
          <a:noFill/>
        </a:ln>
      </c:spPr>
    </c:plotArea>
    <c:plotVisOnly val="1"/>
    <c:dispBlanksAs val="gap"/>
    <c:showDLblsOverMax val="0"/>
  </c:chart>
  <c:spPr>
    <a:noFill/>
    <a:ln>
      <a:noFill/>
    </a:ln>
  </c:spPr>
  <c:txPr>
    <a:bodyPr/>
    <a:lstStyle/>
    <a:p>
      <a:pPr>
        <a:defRPr sz="2009" b="1" i="0" u="none" strike="noStrike" baseline="0">
          <a:solidFill>
            <a:srgbClr val="FFFFFF"/>
          </a:solidFill>
          <a:latin typeface="Times New Roman"/>
          <a:ea typeface="Times New Roman"/>
          <a:cs typeface="Times New Roman"/>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19152601747048E-2"/>
          <c:y val="7.3459715639810422E-2"/>
          <c:w val="0.91088084739825292"/>
          <c:h val="0.80453689946443541"/>
        </c:manualLayout>
      </c:layout>
      <c:barChart>
        <c:barDir val="col"/>
        <c:grouping val="clustered"/>
        <c:varyColors val="0"/>
        <c:ser>
          <c:idx val="0"/>
          <c:order val="0"/>
          <c:tx>
            <c:strRef>
              <c:f>Sheet1!$B$1</c:f>
              <c:strCache>
                <c:ptCount val="1"/>
                <c:pt idx="0">
                  <c:v>Corrections</c:v>
                </c:pt>
              </c:strCache>
            </c:strRef>
          </c:tx>
          <c:spPr>
            <a:solidFill>
              <a:srgbClr val="63B2BD"/>
            </a:solidFill>
            <a:ln w="9525">
              <a:solidFill>
                <a:schemeClr val="tx1"/>
              </a:solidFill>
              <a:prstDash val="solid"/>
            </a:ln>
          </c:spPr>
          <c:invertIfNegative val="0"/>
          <c:dPt>
            <c:idx val="0"/>
            <c:invertIfNegative val="0"/>
            <c:bubble3D val="0"/>
            <c:extLst>
              <c:ext xmlns:c16="http://schemas.microsoft.com/office/drawing/2014/chart" uri="{C3380CC4-5D6E-409C-BE32-E72D297353CC}">
                <c16:uniqueId val="{0000000C-65AD-4DEA-ABD7-19E11B839875}"/>
              </c:ext>
            </c:extLst>
          </c:dPt>
          <c:dPt>
            <c:idx val="1"/>
            <c:invertIfNegative val="0"/>
            <c:bubble3D val="0"/>
            <c:extLst>
              <c:ext xmlns:c16="http://schemas.microsoft.com/office/drawing/2014/chart" uri="{C3380CC4-5D6E-409C-BE32-E72D297353CC}">
                <c16:uniqueId val="{00000001-65AD-4DEA-ABD7-19E11B839875}"/>
              </c:ext>
            </c:extLst>
          </c:dPt>
          <c:dPt>
            <c:idx val="2"/>
            <c:invertIfNegative val="0"/>
            <c:bubble3D val="0"/>
            <c:extLst>
              <c:ext xmlns:c16="http://schemas.microsoft.com/office/drawing/2014/chart" uri="{C3380CC4-5D6E-409C-BE32-E72D297353CC}">
                <c16:uniqueId val="{00000003-65AD-4DEA-ABD7-19E11B839875}"/>
              </c:ext>
            </c:extLst>
          </c:dPt>
          <c:dLbls>
            <c:spPr>
              <a:noFill/>
              <a:ln w="28347">
                <a:noFill/>
              </a:ln>
              <a:effectLst/>
            </c:spPr>
            <c:txPr>
              <a:bodyPr wrap="square" lIns="38100" tIns="19050" rIns="38100" bIns="19050" anchor="ctr">
                <a:spAutoFit/>
              </a:bodyPr>
              <a:lstStyle/>
              <a:p>
                <a:pPr>
                  <a:defRPr sz="1600" b="0" i="0" u="none" strike="noStrike" baseline="0">
                    <a:solidFill>
                      <a:srgbClr val="000000"/>
                    </a:solidFill>
                    <a:latin typeface="Calibri" panose="020F050202020403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Female</c:v>
                </c:pt>
                <c:pt idx="1">
                  <c:v>MSW</c:v>
                </c:pt>
                <c:pt idx="2">
                  <c:v>MSM</c:v>
                </c:pt>
                <c:pt idx="3">
                  <c:v> </c:v>
                </c:pt>
              </c:strCache>
            </c:strRef>
          </c:cat>
          <c:val>
            <c:numRef>
              <c:f>Sheet1!$B$2:$B$4</c:f>
              <c:numCache>
                <c:formatCode>0.0</c:formatCode>
                <c:ptCount val="3"/>
                <c:pt idx="0">
                  <c:v>23.83</c:v>
                </c:pt>
                <c:pt idx="1">
                  <c:v>26.44</c:v>
                </c:pt>
                <c:pt idx="2">
                  <c:v>4.41</c:v>
                </c:pt>
              </c:numCache>
            </c:numRef>
          </c:val>
          <c:extLst>
            <c:ext xmlns:c16="http://schemas.microsoft.com/office/drawing/2014/chart" uri="{C3380CC4-5D6E-409C-BE32-E72D297353CC}">
              <c16:uniqueId val="{0000000E-65AD-4DEA-ABD7-19E11B839875}"/>
            </c:ext>
          </c:extLst>
        </c:ser>
        <c:dLbls>
          <c:showLegendKey val="0"/>
          <c:showVal val="1"/>
          <c:showCatName val="0"/>
          <c:showSerName val="0"/>
          <c:showPercent val="0"/>
          <c:showBubbleSize val="0"/>
        </c:dLbls>
        <c:gapWidth val="50"/>
        <c:axId val="86309504"/>
        <c:axId val="137978624"/>
      </c:barChart>
      <c:catAx>
        <c:axId val="86309504"/>
        <c:scaling>
          <c:orientation val="minMax"/>
        </c:scaling>
        <c:delete val="0"/>
        <c:axPos val="b"/>
        <c:numFmt formatCode="General" sourceLinked="1"/>
        <c:majorTickMark val="out"/>
        <c:minorTickMark val="none"/>
        <c:tickLblPos val="nextTo"/>
        <c:spPr>
          <a:ln w="14174">
            <a:solidFill>
              <a:srgbClr val="000000"/>
            </a:solidFill>
            <a:prstDash val="solid"/>
          </a:ln>
        </c:spPr>
        <c:txPr>
          <a:bodyPr rot="0" vert="horz"/>
          <a:lstStyle/>
          <a:p>
            <a:pPr>
              <a:defRPr sz="1600" b="1" i="0" u="none" strike="noStrike" baseline="0">
                <a:solidFill>
                  <a:srgbClr val="000000"/>
                </a:solidFill>
                <a:latin typeface="Calibri" panose="020F0502020204030204" pitchFamily="34" charset="0"/>
                <a:ea typeface="Arial"/>
                <a:cs typeface="Arial"/>
              </a:defRPr>
            </a:pPr>
            <a:endParaRPr lang="en-US"/>
          </a:p>
        </c:txPr>
        <c:crossAx val="137978624"/>
        <c:crosses val="autoZero"/>
        <c:auto val="1"/>
        <c:lblAlgn val="ctr"/>
        <c:lblOffset val="100"/>
        <c:tickLblSkip val="1"/>
        <c:tickMarkSkip val="1"/>
        <c:noMultiLvlLbl val="0"/>
      </c:catAx>
      <c:valAx>
        <c:axId val="137978624"/>
        <c:scaling>
          <c:orientation val="minMax"/>
          <c:max val="30"/>
        </c:scaling>
        <c:delete val="0"/>
        <c:axPos val="l"/>
        <c:majorGridlines>
          <c:spPr>
            <a:ln w="9525">
              <a:solidFill>
                <a:schemeClr val="bg1">
                  <a:lumMod val="85000"/>
                </a:schemeClr>
              </a:solidFill>
              <a:prstDash val="sysDash"/>
            </a:ln>
          </c:spPr>
        </c:majorGridlines>
        <c:title>
          <c:tx>
            <c:rich>
              <a:bodyPr rot="-5400000" vert="horz" anchor="ctr" anchorCtr="1"/>
              <a:lstStyle/>
              <a:p>
                <a:pPr>
                  <a:defRPr sz="1600" b="1" i="0" u="none" strike="noStrike" baseline="0">
                    <a:solidFill>
                      <a:srgbClr val="000000"/>
                    </a:solidFill>
                    <a:latin typeface="Calibri" panose="020F0502020204030204" pitchFamily="34" charset="0"/>
                    <a:ea typeface="Arial"/>
                    <a:cs typeface="Arial"/>
                  </a:defRPr>
                </a:pPr>
                <a:r>
                  <a:rPr lang="en-US" sz="1600" dirty="0">
                    <a:latin typeface="Calibri" panose="020F0502020204030204" pitchFamily="34" charset="0"/>
                  </a:rPr>
                  <a:t>Percent of</a:t>
                </a:r>
                <a:r>
                  <a:rPr lang="en-US" sz="1600" baseline="0" dirty="0">
                    <a:latin typeface="Calibri" panose="020F0502020204030204" pitchFamily="34" charset="0"/>
                  </a:rPr>
                  <a:t> Cases</a:t>
                </a:r>
                <a:endParaRPr lang="en-US" sz="1600" dirty="0">
                  <a:latin typeface="Calibri" panose="020F0502020204030204" pitchFamily="34" charset="0"/>
                </a:endParaRPr>
              </a:p>
            </c:rich>
          </c:tx>
          <c:layout>
            <c:manualLayout>
              <c:xMode val="edge"/>
              <c:yMode val="edge"/>
              <c:x val="1.5277852545376421E-2"/>
              <c:y val="0.24706663968356865"/>
            </c:manualLayout>
          </c:layout>
          <c:overlay val="0"/>
          <c:spPr>
            <a:noFill/>
            <a:ln w="28347">
              <a:noFill/>
            </a:ln>
          </c:spPr>
        </c:title>
        <c:numFmt formatCode="0" sourceLinked="0"/>
        <c:majorTickMark val="out"/>
        <c:minorTickMark val="none"/>
        <c:tickLblPos val="nextTo"/>
        <c:spPr>
          <a:ln w="14174">
            <a:solidFill>
              <a:srgbClr val="000000"/>
            </a:solidFill>
            <a:prstDash val="solid"/>
          </a:ln>
        </c:spPr>
        <c:txPr>
          <a:bodyPr rot="0" vert="horz"/>
          <a:lstStyle/>
          <a:p>
            <a:pPr>
              <a:defRPr sz="1600" b="0" i="0" u="none" strike="noStrike" baseline="0">
                <a:solidFill>
                  <a:srgbClr val="000000"/>
                </a:solidFill>
                <a:latin typeface="Calibri" panose="020F0502020204030204" pitchFamily="34" charset="0"/>
                <a:ea typeface="Arial"/>
                <a:cs typeface="Arial"/>
              </a:defRPr>
            </a:pPr>
            <a:endParaRPr lang="en-US"/>
          </a:p>
        </c:txPr>
        <c:crossAx val="86309504"/>
        <c:crosses val="autoZero"/>
        <c:crossBetween val="between"/>
        <c:majorUnit val="10"/>
        <c:minorUnit val="10"/>
      </c:valAx>
      <c:spPr>
        <a:noFill/>
        <a:ln w="28347">
          <a:noFill/>
        </a:ln>
      </c:spPr>
    </c:plotArea>
    <c:plotVisOnly val="1"/>
    <c:dispBlanksAs val="gap"/>
    <c:showDLblsOverMax val="0"/>
  </c:chart>
  <c:spPr>
    <a:noFill/>
    <a:ln>
      <a:noFill/>
    </a:ln>
  </c:spPr>
  <c:txPr>
    <a:bodyPr/>
    <a:lstStyle/>
    <a:p>
      <a:pPr>
        <a:defRPr sz="2009" b="1" i="0" u="none" strike="noStrike" baseline="0">
          <a:solidFill>
            <a:srgbClr val="FFFFFF"/>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1539193710602"/>
          <c:y val="3.6559139784946237E-2"/>
          <c:w val="0.83852364290643877"/>
          <c:h val="0.71962071704337416"/>
        </c:manualLayout>
      </c:layout>
      <c:lineChart>
        <c:grouping val="standard"/>
        <c:varyColors val="0"/>
        <c:ser>
          <c:idx val="0"/>
          <c:order val="0"/>
          <c:tx>
            <c:strRef>
              <c:f>Sheet1!$B$1</c:f>
              <c:strCache>
                <c:ptCount val="1"/>
                <c:pt idx="0">
                  <c:v>Northern</c:v>
                </c:pt>
              </c:strCache>
            </c:strRef>
          </c:tx>
          <c:spPr>
            <a:ln w="38100">
              <a:solidFill>
                <a:srgbClr val="AA222F"/>
              </a:solidFill>
              <a:prstDash val="solid"/>
            </a:ln>
          </c:spPr>
          <c:marker>
            <c:symbol val="circle"/>
            <c:size val="7"/>
            <c:spPr>
              <a:no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19.899999999999999</c:v>
                </c:pt>
                <c:pt idx="1">
                  <c:v>24.6</c:v>
                </c:pt>
                <c:pt idx="2">
                  <c:v>41.6</c:v>
                </c:pt>
                <c:pt idx="3">
                  <c:v>72.900000000000006</c:v>
                </c:pt>
                <c:pt idx="4">
                  <c:v>105.6</c:v>
                </c:pt>
                <c:pt idx="5">
                  <c:v>127.7</c:v>
                </c:pt>
                <c:pt idx="6">
                  <c:v>135.19999999999999</c:v>
                </c:pt>
                <c:pt idx="7">
                  <c:v>138</c:v>
                </c:pt>
                <c:pt idx="8">
                  <c:v>150.5</c:v>
                </c:pt>
                <c:pt idx="9">
                  <c:v>174.7</c:v>
                </c:pt>
              </c:numCache>
            </c:numRef>
          </c:val>
          <c:smooth val="0"/>
          <c:extLst>
            <c:ext xmlns:c16="http://schemas.microsoft.com/office/drawing/2014/chart" uri="{C3380CC4-5D6E-409C-BE32-E72D297353CC}">
              <c16:uniqueId val="{00000000-8864-42C3-8393-84BF40B9F010}"/>
            </c:ext>
          </c:extLst>
        </c:ser>
        <c:ser>
          <c:idx val="1"/>
          <c:order val="1"/>
          <c:tx>
            <c:strRef>
              <c:f>Sheet1!$C$1</c:f>
              <c:strCache>
                <c:ptCount val="1"/>
                <c:pt idx="0">
                  <c:v>Sacramento Area</c:v>
                </c:pt>
              </c:strCache>
            </c:strRef>
          </c:tx>
          <c:spPr>
            <a:ln w="38100">
              <a:solidFill>
                <a:srgbClr val="4E544F"/>
              </a:solidFill>
              <a:prstDash val="solid"/>
            </a:ln>
          </c:spPr>
          <c:marker>
            <c:symbol val="diamond"/>
            <c:size val="7"/>
            <c:spPr>
              <a:noFill/>
              <a:ln>
                <a:solidFill>
                  <a:srgbClr val="4E544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93.8</c:v>
                </c:pt>
                <c:pt idx="1">
                  <c:v>89.3</c:v>
                </c:pt>
                <c:pt idx="2">
                  <c:v>108.8</c:v>
                </c:pt>
                <c:pt idx="3">
                  <c:v>113.3</c:v>
                </c:pt>
                <c:pt idx="4">
                  <c:v>116.1</c:v>
                </c:pt>
                <c:pt idx="5">
                  <c:v>146.80000000000001</c:v>
                </c:pt>
                <c:pt idx="6">
                  <c:v>149.1</c:v>
                </c:pt>
                <c:pt idx="7">
                  <c:v>175</c:v>
                </c:pt>
                <c:pt idx="8">
                  <c:v>189.5</c:v>
                </c:pt>
                <c:pt idx="9">
                  <c:v>210.3</c:v>
                </c:pt>
              </c:numCache>
            </c:numRef>
          </c:val>
          <c:smooth val="0"/>
          <c:extLst>
            <c:ext xmlns:c16="http://schemas.microsoft.com/office/drawing/2014/chart" uri="{C3380CC4-5D6E-409C-BE32-E72D297353CC}">
              <c16:uniqueId val="{00000001-8864-42C3-8393-84BF40B9F010}"/>
            </c:ext>
          </c:extLst>
        </c:ser>
        <c:ser>
          <c:idx val="5"/>
          <c:order val="2"/>
          <c:tx>
            <c:strRef>
              <c:f>Sheet1!$D$1</c:f>
              <c:strCache>
                <c:ptCount val="1"/>
                <c:pt idx="0">
                  <c:v>San Francisco</c:v>
                </c:pt>
              </c:strCache>
            </c:strRef>
          </c:tx>
          <c:spPr>
            <a:ln w="38100">
              <a:solidFill>
                <a:srgbClr val="A37500"/>
              </a:solidFill>
              <a:prstDash val="solid"/>
            </a:ln>
          </c:spPr>
          <c:marker>
            <c:symbol val="square"/>
            <c:size val="7"/>
            <c:spPr>
              <a:noFill/>
              <a:ln>
                <a:solidFill>
                  <a:srgbClr val="A37500"/>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239</c:v>
                </c:pt>
                <c:pt idx="1">
                  <c:v>274.10000000000002</c:v>
                </c:pt>
                <c:pt idx="2">
                  <c:v>297.2</c:v>
                </c:pt>
                <c:pt idx="3">
                  <c:v>298.8</c:v>
                </c:pt>
                <c:pt idx="4">
                  <c:v>385.3</c:v>
                </c:pt>
                <c:pt idx="5">
                  <c:v>518.9</c:v>
                </c:pt>
                <c:pt idx="6">
                  <c:v>605.29999999999995</c:v>
                </c:pt>
                <c:pt idx="7">
                  <c:v>656.4</c:v>
                </c:pt>
                <c:pt idx="8">
                  <c:v>663.9</c:v>
                </c:pt>
                <c:pt idx="9">
                  <c:v>626.70000000000005</c:v>
                </c:pt>
              </c:numCache>
            </c:numRef>
          </c:val>
          <c:smooth val="0"/>
          <c:extLst>
            <c:ext xmlns:c16="http://schemas.microsoft.com/office/drawing/2014/chart" uri="{C3380CC4-5D6E-409C-BE32-E72D297353CC}">
              <c16:uniqueId val="{00000002-8864-42C3-8393-84BF40B9F010}"/>
            </c:ext>
          </c:extLst>
        </c:ser>
        <c:ser>
          <c:idx val="2"/>
          <c:order val="3"/>
          <c:tx>
            <c:strRef>
              <c:f>Sheet1!$E$1</c:f>
              <c:strCache>
                <c:ptCount val="1"/>
                <c:pt idx="0">
                  <c:v>Bay Area</c:v>
                </c:pt>
              </c:strCache>
            </c:strRef>
          </c:tx>
          <c:spPr>
            <a:ln w="38100">
              <a:solidFill>
                <a:srgbClr val="078807"/>
              </a:solidFill>
              <a:prstDash val="solid"/>
            </a:ln>
          </c:spPr>
          <c:marker>
            <c:symbol val="triangle"/>
            <c:size val="7"/>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65.599999999999994</c:v>
                </c:pt>
                <c:pt idx="1">
                  <c:v>57.9</c:v>
                </c:pt>
                <c:pt idx="2">
                  <c:v>66.900000000000006</c:v>
                </c:pt>
                <c:pt idx="3">
                  <c:v>75.400000000000006</c:v>
                </c:pt>
                <c:pt idx="4">
                  <c:v>91.3</c:v>
                </c:pt>
                <c:pt idx="5">
                  <c:v>115.4</c:v>
                </c:pt>
                <c:pt idx="6">
                  <c:v>127.5</c:v>
                </c:pt>
                <c:pt idx="7">
                  <c:v>150.69999999999999</c:v>
                </c:pt>
                <c:pt idx="8">
                  <c:v>154.19999999999999</c:v>
                </c:pt>
                <c:pt idx="9">
                  <c:v>163.30000000000001</c:v>
                </c:pt>
              </c:numCache>
            </c:numRef>
          </c:val>
          <c:smooth val="0"/>
          <c:extLst>
            <c:ext xmlns:c16="http://schemas.microsoft.com/office/drawing/2014/chart" uri="{C3380CC4-5D6E-409C-BE32-E72D297353CC}">
              <c16:uniqueId val="{00000003-8864-42C3-8393-84BF40B9F010}"/>
            </c:ext>
          </c:extLst>
        </c:ser>
        <c:ser>
          <c:idx val="3"/>
          <c:order val="4"/>
          <c:tx>
            <c:strRef>
              <c:f>Sheet1!$F$1</c:f>
              <c:strCache>
                <c:ptCount val="1"/>
                <c:pt idx="0">
                  <c:v>Central Coast</c:v>
                </c:pt>
              </c:strCache>
            </c:strRef>
          </c:tx>
          <c:spPr>
            <a:ln w="38100">
              <a:solidFill>
                <a:srgbClr val="2746A5"/>
              </a:solidFill>
              <a:prstDash val="solid"/>
            </a:ln>
          </c:spPr>
          <c:marker>
            <c:symbol val="circle"/>
            <c:size val="7"/>
            <c:spPr>
              <a:solidFill>
                <a:srgbClr val="2746A5"/>
              </a:solidFill>
              <a:ln>
                <a:solidFill>
                  <a:srgbClr val="274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18</c:v>
                </c:pt>
                <c:pt idx="1">
                  <c:v>24.2</c:v>
                </c:pt>
                <c:pt idx="2">
                  <c:v>42</c:v>
                </c:pt>
                <c:pt idx="3">
                  <c:v>45</c:v>
                </c:pt>
                <c:pt idx="4">
                  <c:v>52.2</c:v>
                </c:pt>
                <c:pt idx="5">
                  <c:v>70.599999999999994</c:v>
                </c:pt>
                <c:pt idx="6">
                  <c:v>76.8</c:v>
                </c:pt>
                <c:pt idx="7">
                  <c:v>87.6</c:v>
                </c:pt>
                <c:pt idx="8">
                  <c:v>91.4</c:v>
                </c:pt>
                <c:pt idx="9">
                  <c:v>91.5</c:v>
                </c:pt>
              </c:numCache>
            </c:numRef>
          </c:val>
          <c:smooth val="0"/>
          <c:extLst>
            <c:ext xmlns:c16="http://schemas.microsoft.com/office/drawing/2014/chart" uri="{C3380CC4-5D6E-409C-BE32-E72D297353CC}">
              <c16:uniqueId val="{00000004-8864-42C3-8393-84BF40B9F010}"/>
            </c:ext>
          </c:extLst>
        </c:ser>
        <c:ser>
          <c:idx val="4"/>
          <c:order val="5"/>
          <c:tx>
            <c:strRef>
              <c:f>Sheet1!$G$1</c:f>
              <c:strCache>
                <c:ptCount val="1"/>
                <c:pt idx="0">
                  <c:v>Central Inland</c:v>
                </c:pt>
              </c:strCache>
            </c:strRef>
          </c:tx>
          <c:spPr>
            <a:ln w="38100">
              <a:solidFill>
                <a:srgbClr val="EA5D0B"/>
              </a:solidFill>
              <a:prstDash val="solid"/>
            </a:ln>
          </c:spPr>
          <c:marker>
            <c:symbol val="diamond"/>
            <c:size val="7"/>
            <c:spPr>
              <a:solidFill>
                <a:srgbClr val="EA5D0B"/>
              </a:solidFill>
              <a:ln>
                <a:solidFill>
                  <a:srgbClr val="EA5D0B"/>
                </a:solidFill>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Sheet1!$G$2:$G$11</c:f>
              <c:numCache>
                <c:formatCode>0.0</c:formatCode>
                <c:ptCount val="10"/>
                <c:pt idx="0">
                  <c:v>69.599999999999994</c:v>
                </c:pt>
                <c:pt idx="1">
                  <c:v>73.2</c:v>
                </c:pt>
                <c:pt idx="2">
                  <c:v>99.6</c:v>
                </c:pt>
                <c:pt idx="3">
                  <c:v>127.7</c:v>
                </c:pt>
                <c:pt idx="4">
                  <c:v>132.30000000000001</c:v>
                </c:pt>
                <c:pt idx="5">
                  <c:v>153.80000000000001</c:v>
                </c:pt>
                <c:pt idx="6">
                  <c:v>163.6</c:v>
                </c:pt>
                <c:pt idx="7">
                  <c:v>184.4</c:v>
                </c:pt>
                <c:pt idx="8">
                  <c:v>192.9</c:v>
                </c:pt>
                <c:pt idx="9">
                  <c:v>209.2</c:v>
                </c:pt>
              </c:numCache>
            </c:numRef>
          </c:val>
          <c:smooth val="0"/>
          <c:extLst>
            <c:ext xmlns:c16="http://schemas.microsoft.com/office/drawing/2014/chart" uri="{C3380CC4-5D6E-409C-BE32-E72D297353CC}">
              <c16:uniqueId val="{00000005-8864-42C3-8393-84BF40B9F010}"/>
            </c:ext>
          </c:extLst>
        </c:ser>
        <c:ser>
          <c:idx val="6"/>
          <c:order val="6"/>
          <c:tx>
            <c:strRef>
              <c:f>Sheet1!$H$1</c:f>
              <c:strCache>
                <c:ptCount val="1"/>
                <c:pt idx="0">
                  <c:v>Los Angeles</c:v>
                </c:pt>
              </c:strCache>
            </c:strRef>
          </c:tx>
          <c:spPr>
            <a:ln w="38100">
              <a:solidFill>
                <a:srgbClr val="7C0B5B"/>
              </a:solidFill>
              <a:prstDash val="solid"/>
            </a:ln>
          </c:spPr>
          <c:marker>
            <c:symbol val="square"/>
            <c:size val="7"/>
            <c:spPr>
              <a:solidFill>
                <a:srgbClr val="7C0B5B"/>
              </a:solid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Sheet1!$H$2:$H$11</c:f>
              <c:numCache>
                <c:formatCode>0.0</c:formatCode>
                <c:ptCount val="10"/>
                <c:pt idx="0">
                  <c:v>103</c:v>
                </c:pt>
                <c:pt idx="1">
                  <c:v>103.2</c:v>
                </c:pt>
                <c:pt idx="2">
                  <c:v>122</c:v>
                </c:pt>
                <c:pt idx="3">
                  <c:v>133</c:v>
                </c:pt>
                <c:pt idx="4">
                  <c:v>151.19999999999999</c:v>
                </c:pt>
                <c:pt idx="5">
                  <c:v>172.7</c:v>
                </c:pt>
                <c:pt idx="6">
                  <c:v>215.9</c:v>
                </c:pt>
                <c:pt idx="7">
                  <c:v>251.2</c:v>
                </c:pt>
                <c:pt idx="8">
                  <c:v>263.10000000000002</c:v>
                </c:pt>
                <c:pt idx="9">
                  <c:v>254</c:v>
                </c:pt>
              </c:numCache>
            </c:numRef>
          </c:val>
          <c:smooth val="0"/>
          <c:extLst>
            <c:ext xmlns:c16="http://schemas.microsoft.com/office/drawing/2014/chart" uri="{C3380CC4-5D6E-409C-BE32-E72D297353CC}">
              <c16:uniqueId val="{00000006-8864-42C3-8393-84BF40B9F010}"/>
            </c:ext>
          </c:extLst>
        </c:ser>
        <c:ser>
          <c:idx val="7"/>
          <c:order val="7"/>
          <c:tx>
            <c:strRef>
              <c:f>Sheet1!$I$1</c:f>
              <c:strCache>
                <c:ptCount val="1"/>
                <c:pt idx="0">
                  <c:v>Southern</c:v>
                </c:pt>
              </c:strCache>
            </c:strRef>
          </c:tx>
          <c:spPr>
            <a:ln w="38100">
              <a:solidFill>
                <a:srgbClr val="2796A5"/>
              </a:solidFill>
              <a:prstDash val="solid"/>
            </a:ln>
          </c:spPr>
          <c:marker>
            <c:symbol val="triangle"/>
            <c:size val="7"/>
            <c:spPr>
              <a:solidFill>
                <a:srgbClr val="2796A5"/>
              </a:solidFill>
              <a:ln>
                <a:solidFill>
                  <a:srgbClr val="279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Sheet1!$I$2:$I$11</c:f>
              <c:numCache>
                <c:formatCode>0.0</c:formatCode>
                <c:ptCount val="10"/>
                <c:pt idx="0">
                  <c:v>50.3</c:v>
                </c:pt>
                <c:pt idx="1">
                  <c:v>52.8</c:v>
                </c:pt>
                <c:pt idx="2">
                  <c:v>64.599999999999994</c:v>
                </c:pt>
                <c:pt idx="3">
                  <c:v>72.400000000000006</c:v>
                </c:pt>
                <c:pt idx="4">
                  <c:v>88.6</c:v>
                </c:pt>
                <c:pt idx="5">
                  <c:v>103.4</c:v>
                </c:pt>
                <c:pt idx="6">
                  <c:v>134</c:v>
                </c:pt>
                <c:pt idx="7">
                  <c:v>159.1</c:v>
                </c:pt>
                <c:pt idx="8">
                  <c:v>169.7</c:v>
                </c:pt>
                <c:pt idx="9">
                  <c:v>169.8</c:v>
                </c:pt>
              </c:numCache>
            </c:numRef>
          </c:val>
          <c:smooth val="0"/>
          <c:extLst>
            <c:ext xmlns:c16="http://schemas.microsoft.com/office/drawing/2014/chart" uri="{C3380CC4-5D6E-409C-BE32-E72D297353CC}">
              <c16:uniqueId val="{00000007-8864-42C3-8393-84BF40B9F010}"/>
            </c:ext>
          </c:extLst>
        </c:ser>
        <c:dLbls>
          <c:showLegendKey val="0"/>
          <c:showVal val="0"/>
          <c:showCatName val="0"/>
          <c:showSerName val="0"/>
          <c:showPercent val="0"/>
          <c:showBubbleSize val="0"/>
        </c:dLbls>
        <c:marker val="1"/>
        <c:smooth val="0"/>
        <c:axId val="37322752"/>
        <c:axId val="37325056"/>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1970444627281132"/>
              <c:y val="0.81098412391286223"/>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8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1.7541747699761783E-2"/>
              <c:y val="0.13816588198252633"/>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ajorUnit val="200"/>
        <c:minorUnit val="200"/>
      </c:valAx>
      <c:spPr>
        <a:solidFill>
          <a:schemeClr val="bg1"/>
        </a:solidFill>
        <a:ln w="28027">
          <a:noFill/>
        </a:ln>
      </c:spPr>
    </c:plotArea>
    <c:legend>
      <c:legendPos val="r"/>
      <c:layout>
        <c:manualLayout>
          <c:xMode val="edge"/>
          <c:yMode val="edge"/>
          <c:x val="8.9950143160645937E-2"/>
          <c:y val="0.87994440626958381"/>
          <c:w val="0.89513791779513907"/>
          <c:h val="0.10967741935483871"/>
        </c:manualLayout>
      </c:layout>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Bay Area</a:t>
            </a:r>
          </a:p>
        </c:rich>
      </c:tx>
      <c:layout>
        <c:manualLayout>
          <c:xMode val="edge"/>
          <c:yMode val="edge"/>
          <c:x val="0.41093474426807758"/>
          <c:y val="2.0253164556962026E-2"/>
        </c:manualLayout>
      </c:layout>
      <c:overlay val="0"/>
      <c:spPr>
        <a:solidFill>
          <a:srgbClr val="51AB51">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2124</c:v>
                </c:pt>
                <c:pt idx="1">
                  <c:v>2004</c:v>
                </c:pt>
                <c:pt idx="2">
                  <c:v>2409</c:v>
                </c:pt>
                <c:pt idx="3">
                  <c:v>2941</c:v>
                </c:pt>
                <c:pt idx="4">
                  <c:v>3750</c:v>
                </c:pt>
                <c:pt idx="5">
                  <c:v>4989</c:v>
                </c:pt>
                <c:pt idx="6">
                  <c:v>5870</c:v>
                </c:pt>
                <c:pt idx="7">
                  <c:v>6983</c:v>
                </c:pt>
                <c:pt idx="8">
                  <c:v>7071</c:v>
                </c:pt>
                <c:pt idx="9">
                  <c:v>7578</c:v>
                </c:pt>
              </c:numCache>
            </c:numRef>
          </c:val>
          <c:extLst>
            <c:ext xmlns:c16="http://schemas.microsoft.com/office/drawing/2014/chart" uri="{C3380CC4-5D6E-409C-BE32-E72D297353CC}">
              <c16:uniqueId val="{00000000-2A0A-41E8-94B6-5C5111B84CE7}"/>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2037</c:v>
                </c:pt>
                <c:pt idx="1">
                  <c:v>1713</c:v>
                </c:pt>
                <c:pt idx="2">
                  <c:v>1918</c:v>
                </c:pt>
                <c:pt idx="3">
                  <c:v>2032</c:v>
                </c:pt>
                <c:pt idx="4">
                  <c:v>2342</c:v>
                </c:pt>
                <c:pt idx="5">
                  <c:v>2789</c:v>
                </c:pt>
                <c:pt idx="6">
                  <c:v>2788</c:v>
                </c:pt>
                <c:pt idx="7">
                  <c:v>3287</c:v>
                </c:pt>
                <c:pt idx="8">
                  <c:v>3434</c:v>
                </c:pt>
                <c:pt idx="9">
                  <c:v>3599</c:v>
                </c:pt>
              </c:numCache>
            </c:numRef>
          </c:val>
          <c:extLst>
            <c:ext xmlns:c16="http://schemas.microsoft.com/office/drawing/2014/chart" uri="{C3380CC4-5D6E-409C-BE32-E72D297353CC}">
              <c16:uniqueId val="{00000001-2A0A-41E8-94B6-5C5111B84CE7}"/>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12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3000"/>
        <c:minorUnit val="3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Northern</a:t>
            </a:r>
          </a:p>
        </c:rich>
      </c:tx>
      <c:layout>
        <c:manualLayout>
          <c:xMode val="edge"/>
          <c:yMode val="edge"/>
          <c:x val="0.41093474426807758"/>
          <c:y val="2.0253164556962026E-2"/>
        </c:manualLayout>
      </c:layout>
      <c:overlay val="0"/>
      <c:spPr>
        <a:solidFill>
          <a:srgbClr val="C36454">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110</c:v>
                </c:pt>
                <c:pt idx="1">
                  <c:v>144</c:v>
                </c:pt>
                <c:pt idx="2">
                  <c:v>215</c:v>
                </c:pt>
                <c:pt idx="3">
                  <c:v>455</c:v>
                </c:pt>
                <c:pt idx="4">
                  <c:v>639</c:v>
                </c:pt>
                <c:pt idx="5">
                  <c:v>769</c:v>
                </c:pt>
                <c:pt idx="6">
                  <c:v>859</c:v>
                </c:pt>
                <c:pt idx="7">
                  <c:v>889</c:v>
                </c:pt>
                <c:pt idx="8">
                  <c:v>964</c:v>
                </c:pt>
                <c:pt idx="9">
                  <c:v>1058</c:v>
                </c:pt>
              </c:numCache>
            </c:numRef>
          </c:val>
          <c:extLst>
            <c:ext xmlns:c16="http://schemas.microsoft.com/office/drawing/2014/chart" uri="{C3380CC4-5D6E-409C-BE32-E72D297353CC}">
              <c16:uniqueId val="{00000000-F2CF-40E0-8E9C-40D36AE88560}"/>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133</c:v>
                </c:pt>
                <c:pt idx="1">
                  <c:v>155</c:v>
                </c:pt>
                <c:pt idx="2">
                  <c:v>291</c:v>
                </c:pt>
                <c:pt idx="3">
                  <c:v>434</c:v>
                </c:pt>
                <c:pt idx="4">
                  <c:v>648</c:v>
                </c:pt>
                <c:pt idx="5">
                  <c:v>789</c:v>
                </c:pt>
                <c:pt idx="6">
                  <c:v>790</c:v>
                </c:pt>
                <c:pt idx="7">
                  <c:v>797</c:v>
                </c:pt>
                <c:pt idx="8">
                  <c:v>891</c:v>
                </c:pt>
                <c:pt idx="9">
                  <c:v>1076</c:v>
                </c:pt>
              </c:numCache>
            </c:numRef>
          </c:val>
          <c:extLst>
            <c:ext xmlns:c16="http://schemas.microsoft.com/office/drawing/2014/chart" uri="{C3380CC4-5D6E-409C-BE32-E72D297353CC}">
              <c16:uniqueId val="{00000001-F2CF-40E0-8E9C-40D36AE88560}"/>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25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1.984126984126984E-2"/>
              <c:y val="0.1098469954413593"/>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500"/>
        <c:minorUnit val="5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Sacramento Area</a:t>
            </a:r>
          </a:p>
        </c:rich>
      </c:tx>
      <c:layout>
        <c:manualLayout>
          <c:xMode val="edge"/>
          <c:yMode val="edge"/>
          <c:x val="0.41093474426807758"/>
          <c:y val="2.0253164556962026E-2"/>
        </c:manualLayout>
      </c:layout>
      <c:overlay val="0"/>
      <c:spPr>
        <a:solidFill>
          <a:srgbClr val="838783">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917</c:v>
                </c:pt>
                <c:pt idx="1">
                  <c:v>922</c:v>
                </c:pt>
                <c:pt idx="2">
                  <c:v>1129</c:v>
                </c:pt>
                <c:pt idx="3">
                  <c:v>1230</c:v>
                </c:pt>
                <c:pt idx="4">
                  <c:v>1347</c:v>
                </c:pt>
                <c:pt idx="5">
                  <c:v>1770</c:v>
                </c:pt>
                <c:pt idx="6">
                  <c:v>1928</c:v>
                </c:pt>
                <c:pt idx="7">
                  <c:v>2421</c:v>
                </c:pt>
                <c:pt idx="8">
                  <c:v>2501</c:v>
                </c:pt>
                <c:pt idx="9">
                  <c:v>2845</c:v>
                </c:pt>
              </c:numCache>
            </c:numRef>
          </c:val>
          <c:extLst>
            <c:ext xmlns:c16="http://schemas.microsoft.com/office/drawing/2014/chart" uri="{C3380CC4-5D6E-409C-BE32-E72D297353CC}">
              <c16:uniqueId val="{00000000-6BCA-4697-9C2D-E578C51CA2C3}"/>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1091</c:v>
                </c:pt>
                <c:pt idx="1">
                  <c:v>1017</c:v>
                </c:pt>
                <c:pt idx="2">
                  <c:v>1252</c:v>
                </c:pt>
                <c:pt idx="3">
                  <c:v>1273</c:v>
                </c:pt>
                <c:pt idx="4">
                  <c:v>1241</c:v>
                </c:pt>
                <c:pt idx="5">
                  <c:v>1534</c:v>
                </c:pt>
                <c:pt idx="6">
                  <c:v>1463</c:v>
                </c:pt>
                <c:pt idx="7">
                  <c:v>1599</c:v>
                </c:pt>
                <c:pt idx="8">
                  <c:v>1900</c:v>
                </c:pt>
                <c:pt idx="9">
                  <c:v>2090</c:v>
                </c:pt>
              </c:numCache>
            </c:numRef>
          </c:val>
          <c:extLst>
            <c:ext xmlns:c16="http://schemas.microsoft.com/office/drawing/2014/chart" uri="{C3380CC4-5D6E-409C-BE32-E72D297353CC}">
              <c16:uniqueId val="{00000001-6BCA-4697-9C2D-E578C51CA2C3}"/>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5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1000"/>
        <c:minorUnit val="1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San Francisco</a:t>
            </a:r>
          </a:p>
        </c:rich>
      </c:tx>
      <c:layout>
        <c:manualLayout>
          <c:xMode val="edge"/>
          <c:yMode val="edge"/>
          <c:x val="0.41093474426807758"/>
          <c:y val="2.0253164556962026E-2"/>
        </c:manualLayout>
      </c:layout>
      <c:overlay val="0"/>
      <c:spPr>
        <a:solidFill>
          <a:srgbClr val="BE9E4C">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1649</c:v>
                </c:pt>
                <c:pt idx="1">
                  <c:v>2016</c:v>
                </c:pt>
                <c:pt idx="2">
                  <c:v>2256</c:v>
                </c:pt>
                <c:pt idx="3">
                  <c:v>2309</c:v>
                </c:pt>
                <c:pt idx="4">
                  <c:v>2908</c:v>
                </c:pt>
                <c:pt idx="5">
                  <c:v>4058</c:v>
                </c:pt>
                <c:pt idx="6">
                  <c:v>4732</c:v>
                </c:pt>
                <c:pt idx="7">
                  <c:v>5122</c:v>
                </c:pt>
                <c:pt idx="8">
                  <c:v>5263</c:v>
                </c:pt>
                <c:pt idx="9">
                  <c:v>4985</c:v>
                </c:pt>
              </c:numCache>
            </c:numRef>
          </c:val>
          <c:extLst>
            <c:ext xmlns:c16="http://schemas.microsoft.com/office/drawing/2014/chart" uri="{C3380CC4-5D6E-409C-BE32-E72D297353CC}">
              <c16:uniqueId val="{00000000-7BFC-4E28-B6E4-31618BC0F255}"/>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273</c:v>
                </c:pt>
                <c:pt idx="1">
                  <c:v>217</c:v>
                </c:pt>
                <c:pt idx="2">
                  <c:v>214</c:v>
                </c:pt>
                <c:pt idx="3">
                  <c:v>196</c:v>
                </c:pt>
                <c:pt idx="4">
                  <c:v>376</c:v>
                </c:pt>
                <c:pt idx="5">
                  <c:v>405</c:v>
                </c:pt>
                <c:pt idx="6">
                  <c:v>511</c:v>
                </c:pt>
                <c:pt idx="7">
                  <c:v>627</c:v>
                </c:pt>
                <c:pt idx="8">
                  <c:v>583</c:v>
                </c:pt>
                <c:pt idx="9">
                  <c:v>550</c:v>
                </c:pt>
              </c:numCache>
            </c:numRef>
          </c:val>
          <c:extLst>
            <c:ext xmlns:c16="http://schemas.microsoft.com/office/drawing/2014/chart" uri="{C3380CC4-5D6E-409C-BE32-E72D297353CC}">
              <c16:uniqueId val="{00000001-7BFC-4E28-B6E4-31618BC0F255}"/>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6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000"/>
        <c:minorUnit val="2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Central Inland</a:t>
            </a:r>
          </a:p>
        </c:rich>
      </c:tx>
      <c:layout>
        <c:manualLayout>
          <c:xMode val="edge"/>
          <c:yMode val="edge"/>
          <c:x val="0.41093474426807758"/>
          <c:y val="2.0253164556962026E-2"/>
        </c:manualLayout>
      </c:layout>
      <c:overlay val="0"/>
      <c:spPr>
        <a:solidFill>
          <a:srgbClr val="F08D54">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1348</c:v>
                </c:pt>
                <c:pt idx="1">
                  <c:v>1406</c:v>
                </c:pt>
                <c:pt idx="2">
                  <c:v>2055</c:v>
                </c:pt>
                <c:pt idx="3">
                  <c:v>2799</c:v>
                </c:pt>
                <c:pt idx="4">
                  <c:v>3001</c:v>
                </c:pt>
                <c:pt idx="5">
                  <c:v>3573</c:v>
                </c:pt>
                <c:pt idx="6">
                  <c:v>3830</c:v>
                </c:pt>
                <c:pt idx="7">
                  <c:v>4471</c:v>
                </c:pt>
                <c:pt idx="8">
                  <c:v>4651</c:v>
                </c:pt>
                <c:pt idx="9">
                  <c:v>4945</c:v>
                </c:pt>
              </c:numCache>
            </c:numRef>
          </c:val>
          <c:extLst>
            <c:ext xmlns:c16="http://schemas.microsoft.com/office/drawing/2014/chart" uri="{C3380CC4-5D6E-409C-BE32-E72D297353CC}">
              <c16:uniqueId val="{00000000-B88B-4FC6-AB7B-7ED6F0194128}"/>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1586</c:v>
                </c:pt>
                <c:pt idx="1">
                  <c:v>1710</c:v>
                </c:pt>
                <c:pt idx="2">
                  <c:v>2222</c:v>
                </c:pt>
                <c:pt idx="3">
                  <c:v>2732</c:v>
                </c:pt>
                <c:pt idx="4">
                  <c:v>2774</c:v>
                </c:pt>
                <c:pt idx="5">
                  <c:v>3200</c:v>
                </c:pt>
                <c:pt idx="6">
                  <c:v>3437</c:v>
                </c:pt>
                <c:pt idx="7">
                  <c:v>3810</c:v>
                </c:pt>
                <c:pt idx="8">
                  <c:v>4101</c:v>
                </c:pt>
                <c:pt idx="9">
                  <c:v>4651</c:v>
                </c:pt>
              </c:numCache>
            </c:numRef>
          </c:val>
          <c:extLst>
            <c:ext xmlns:c16="http://schemas.microsoft.com/office/drawing/2014/chart" uri="{C3380CC4-5D6E-409C-BE32-E72D297353CC}">
              <c16:uniqueId val="{00000001-B88B-4FC6-AB7B-7ED6F0194128}"/>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10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500"/>
        <c:minorUnit val="25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0.06301</cdr:x>
      <cdr:y>0.15231</cdr:y>
    </cdr:from>
    <cdr:to>
      <cdr:x>0.1048</cdr:x>
      <cdr:y>0.168</cdr:y>
    </cdr:to>
    <cdr:sp macro="" textlink="">
      <cdr:nvSpPr>
        <cdr:cNvPr id="2" name="TextBox 1"/>
        <cdr:cNvSpPr txBox="1"/>
      </cdr:nvSpPr>
      <cdr:spPr>
        <a:xfrm xmlns:a="http://schemas.openxmlformats.org/drawingml/2006/main">
          <a:off x="568642" y="856932"/>
          <a:ext cx="377190" cy="88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0.06301</cdr:x>
      <cdr:y>0.15231</cdr:y>
    </cdr:from>
    <cdr:to>
      <cdr:x>0.1048</cdr:x>
      <cdr:y>0.168</cdr:y>
    </cdr:to>
    <cdr:sp macro="" textlink="">
      <cdr:nvSpPr>
        <cdr:cNvPr id="2" name="TextBox 1"/>
        <cdr:cNvSpPr txBox="1"/>
      </cdr:nvSpPr>
      <cdr:spPr>
        <a:xfrm xmlns:a="http://schemas.openxmlformats.org/drawingml/2006/main">
          <a:off x="568642" y="856932"/>
          <a:ext cx="377190" cy="88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85AF4F-436B-41F9-8038-A214ACF8AD83}" type="datetimeFigureOut">
              <a:rPr lang="en-US" smtClean="0"/>
              <a:t>10/4/2021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231DC-A583-4BEA-883E-72AA84680E8E}" type="slidenum">
              <a:rPr lang="en-US" smtClean="0"/>
              <a:t>‹#›</a:t>
            </a:fld>
            <a:endParaRPr lang="en-US"/>
          </a:p>
        </p:txBody>
      </p:sp>
    </p:spTree>
    <p:extLst>
      <p:ext uri="{BB962C8B-B14F-4D97-AF65-F5344CB8AC3E}">
        <p14:creationId xmlns:p14="http://schemas.microsoft.com/office/powerpoint/2010/main" val="171796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298C3-DC67-4BB1-8981-533FB0C8F786}"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9736-667B-4587-A79C-8B3852B0FAB0}" type="slidenum">
              <a:rPr lang="en-US" smtClean="0"/>
              <a:t>‹#›</a:t>
            </a:fld>
            <a:endParaRPr lang="en-US"/>
          </a:p>
        </p:txBody>
      </p:sp>
    </p:spTree>
    <p:extLst>
      <p:ext uri="{BB962C8B-B14F-4D97-AF65-F5344CB8AC3E}">
        <p14:creationId xmlns:p14="http://schemas.microsoft.com/office/powerpoint/2010/main" val="53952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409575" y="698500"/>
            <a:ext cx="6194425" cy="3484563"/>
          </a:xfrm>
          <a:ln/>
        </p:spPr>
      </p:sp>
      <p:sp>
        <p:nvSpPr>
          <p:cNvPr id="4198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b="0" i="0" u="none" baseline="0" dirty="0">
              <a:solidFill>
                <a:srgbClr val="C00000"/>
              </a:solidFill>
            </a:endParaRPr>
          </a:p>
        </p:txBody>
      </p:sp>
    </p:spTree>
    <p:extLst>
      <p:ext uri="{BB962C8B-B14F-4D97-AF65-F5344CB8AC3E}">
        <p14:creationId xmlns:p14="http://schemas.microsoft.com/office/powerpoint/2010/main" val="303121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409575" y="698500"/>
            <a:ext cx="6194425" cy="3484563"/>
          </a:xfrm>
          <a:ln/>
        </p:spPr>
      </p:sp>
      <p:sp>
        <p:nvSpPr>
          <p:cNvPr id="5120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59163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8040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29570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14</a:t>
            </a:fld>
            <a:endParaRPr lang="en-US"/>
          </a:p>
        </p:txBody>
      </p:sp>
    </p:spTree>
    <p:extLst>
      <p:ext uri="{BB962C8B-B14F-4D97-AF65-F5344CB8AC3E}">
        <p14:creationId xmlns:p14="http://schemas.microsoft.com/office/powerpoint/2010/main" val="388797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09575" y="698500"/>
            <a:ext cx="6194425" cy="3484563"/>
          </a:xfrm>
          <a:ln/>
        </p:spPr>
      </p:sp>
      <p:sp>
        <p:nvSpPr>
          <p:cNvPr id="53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22736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09575" y="698500"/>
            <a:ext cx="6194425" cy="3484563"/>
          </a:xfrm>
          <a:ln/>
        </p:spPr>
      </p:sp>
      <p:sp>
        <p:nvSpPr>
          <p:cNvPr id="53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2341677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09575" y="698500"/>
            <a:ext cx="6194425" cy="3484563"/>
          </a:xfrm>
          <a:ln/>
        </p:spPr>
      </p:sp>
      <p:sp>
        <p:nvSpPr>
          <p:cNvPr id="55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09575" y="698500"/>
            <a:ext cx="6194425" cy="3484563"/>
          </a:xfrm>
          <a:ln/>
        </p:spPr>
      </p:sp>
      <p:sp>
        <p:nvSpPr>
          <p:cNvPr id="55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1040784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Tree>
    <p:extLst>
      <p:ext uri="{BB962C8B-B14F-4D97-AF65-F5344CB8AC3E}">
        <p14:creationId xmlns:p14="http://schemas.microsoft.com/office/powerpoint/2010/main" val="39933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409575" y="698500"/>
            <a:ext cx="6194425" cy="3484563"/>
          </a:xfrm>
          <a:ln/>
        </p:spPr>
      </p:sp>
      <p:sp>
        <p:nvSpPr>
          <p:cNvPr id="14848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09575" y="698500"/>
            <a:ext cx="6194425" cy="3484563"/>
          </a:xfrm>
          <a:ln/>
        </p:spPr>
      </p:sp>
      <p:sp>
        <p:nvSpPr>
          <p:cNvPr id="3584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dirty="0">
              <a:solidFill>
                <a:srgbClr val="C00000"/>
              </a:solidFill>
            </a:endParaRPr>
          </a:p>
        </p:txBody>
      </p:sp>
    </p:spTree>
    <p:extLst>
      <p:ext uri="{BB962C8B-B14F-4D97-AF65-F5344CB8AC3E}">
        <p14:creationId xmlns:p14="http://schemas.microsoft.com/office/powerpoint/2010/main" val="287302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411163" y="698500"/>
            <a:ext cx="6196012" cy="3486150"/>
          </a:xfrm>
          <a:ln/>
        </p:spPr>
      </p:sp>
      <p:sp>
        <p:nvSpPr>
          <p:cNvPr id="142339" name="Rectangle 3"/>
          <p:cNvSpPr>
            <a:spLocks noGrp="1" noChangeArrowheads="1"/>
          </p:cNvSpPr>
          <p:nvPr>
            <p:ph type="body" idx="1"/>
          </p:nvPr>
        </p:nvSpPr>
        <p:spPr>
          <a:xfrm>
            <a:off x="702664" y="4414177"/>
            <a:ext cx="5605074"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1" tIns="46401" rIns="92801" bIns="46401"/>
          <a:lstStyle/>
          <a:p>
            <a:pPr marL="0" indent="0">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155375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409575" y="698500"/>
            <a:ext cx="6194425" cy="3484563"/>
          </a:xfrm>
          <a:ln/>
        </p:spPr>
      </p:sp>
      <p:sp>
        <p:nvSpPr>
          <p:cNvPr id="4198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87673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409575" y="698500"/>
            <a:ext cx="6194425" cy="3484563"/>
          </a:xfrm>
          <a:ln/>
        </p:spPr>
      </p:sp>
      <p:sp>
        <p:nvSpPr>
          <p:cNvPr id="181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409575" y="698500"/>
            <a:ext cx="6194425" cy="3484563"/>
          </a:xfrm>
          <a:ln/>
        </p:spPr>
      </p:sp>
      <p:sp>
        <p:nvSpPr>
          <p:cNvPr id="181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57395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409575" y="698500"/>
            <a:ext cx="6194425" cy="3484563"/>
          </a:xfrm>
          <a:ln/>
        </p:spPr>
      </p:sp>
      <p:sp>
        <p:nvSpPr>
          <p:cNvPr id="5017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50762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411163" y="698500"/>
            <a:ext cx="6196012" cy="3486150"/>
          </a:xfrm>
          <a:ln/>
        </p:spPr>
      </p:sp>
      <p:sp>
        <p:nvSpPr>
          <p:cNvPr id="142339" name="Rectangle 3"/>
          <p:cNvSpPr>
            <a:spLocks noGrp="1" noChangeArrowheads="1"/>
          </p:cNvSpPr>
          <p:nvPr>
            <p:ph type="body" idx="1"/>
          </p:nvPr>
        </p:nvSpPr>
        <p:spPr>
          <a:xfrm>
            <a:off x="702664" y="4414177"/>
            <a:ext cx="5605074"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1" tIns="46401" rIns="92801" bIns="46401"/>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772699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411163" y="698500"/>
            <a:ext cx="6196012" cy="3486150"/>
          </a:xfrm>
          <a:ln/>
        </p:spPr>
      </p:sp>
      <p:sp>
        <p:nvSpPr>
          <p:cNvPr id="142339" name="Rectangle 3"/>
          <p:cNvSpPr>
            <a:spLocks noGrp="1" noChangeArrowheads="1"/>
          </p:cNvSpPr>
          <p:nvPr>
            <p:ph type="body" idx="1"/>
          </p:nvPr>
        </p:nvSpPr>
        <p:spPr>
          <a:xfrm>
            <a:off x="702664" y="4414177"/>
            <a:ext cx="5605074"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1" tIns="46401" rIns="92801" bIns="46401"/>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6193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409575" y="698500"/>
            <a:ext cx="6194425" cy="3484563"/>
          </a:xfrm>
          <a:ln/>
        </p:spPr>
      </p:sp>
      <p:sp>
        <p:nvSpPr>
          <p:cNvPr id="4301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234881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28299">
              <a:buFont typeface="Arial" panose="020B0604020202020204" pitchFamily="34" charset="0"/>
              <a:buNone/>
              <a:defRPr/>
            </a:pPr>
            <a:endParaRPr lang="en-US" b="0" i="0" u="none" dirty="0">
              <a:solidFill>
                <a:srgbClr val="C00000"/>
              </a:solidFill>
            </a:endParaRPr>
          </a:p>
        </p:txBody>
      </p:sp>
    </p:spTree>
    <p:extLst>
      <p:ext uri="{BB962C8B-B14F-4D97-AF65-F5344CB8AC3E}">
        <p14:creationId xmlns:p14="http://schemas.microsoft.com/office/powerpoint/2010/main" val="304605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195933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9575" y="698500"/>
            <a:ext cx="6194425" cy="3484563"/>
          </a:xfrm>
          <a:ln/>
        </p:spPr>
      </p:sp>
      <p:sp>
        <p:nvSpPr>
          <p:cNvPr id="4608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267834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9575" y="698500"/>
            <a:ext cx="6194425" cy="3484563"/>
          </a:xfrm>
          <a:ln/>
        </p:spPr>
      </p:sp>
      <p:sp>
        <p:nvSpPr>
          <p:cNvPr id="4608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dirty="0"/>
          </a:p>
        </p:txBody>
      </p:sp>
    </p:spTree>
    <p:extLst>
      <p:ext uri="{BB962C8B-B14F-4D97-AF65-F5344CB8AC3E}">
        <p14:creationId xmlns:p14="http://schemas.microsoft.com/office/powerpoint/2010/main" val="3061838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6480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409575" y="698500"/>
            <a:ext cx="6194425" cy="3484563"/>
          </a:xfrm>
          <a:ln/>
        </p:spPr>
      </p:sp>
      <p:sp>
        <p:nvSpPr>
          <p:cNvPr id="17715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Tree>
    <p:extLst>
      <p:ext uri="{BB962C8B-B14F-4D97-AF65-F5344CB8AC3E}">
        <p14:creationId xmlns:p14="http://schemas.microsoft.com/office/powerpoint/2010/main" val="248231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791" y="1122363"/>
            <a:ext cx="11057860" cy="2078037"/>
          </a:xfrm>
        </p:spPr>
        <p:txBody>
          <a:bodyPr anchor="ctr"/>
          <a:lstStyle>
            <a:lvl1pPr algn="ctr">
              <a:defRPr sz="6000"/>
            </a:lvl1pPr>
          </a:lstStyle>
          <a:p>
            <a:r>
              <a:rPr lang="en-US" dirty="0"/>
              <a:t>Primary title goes here</a:t>
            </a:r>
          </a:p>
        </p:txBody>
      </p:sp>
      <p:sp>
        <p:nvSpPr>
          <p:cNvPr id="3" name="Subtitle 2"/>
          <p:cNvSpPr>
            <a:spLocks noGrp="1"/>
          </p:cNvSpPr>
          <p:nvPr>
            <p:ph type="subTitle" idx="1" hasCustomPrompt="1"/>
          </p:nvPr>
        </p:nvSpPr>
        <p:spPr>
          <a:xfrm>
            <a:off x="584791" y="3306727"/>
            <a:ext cx="11057860" cy="1403495"/>
          </a:xfrm>
        </p:spPr>
        <p:txBody>
          <a:bodyPr anchor="ctr">
            <a:normAutofit/>
          </a:bodyPr>
          <a:lstStyle>
            <a:lvl1pPr marL="0" indent="0" algn="ctr">
              <a:buNone/>
              <a:defRPr sz="4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 goes here</a:t>
            </a:r>
          </a:p>
        </p:txBody>
      </p:sp>
    </p:spTree>
    <p:extLst>
      <p:ext uri="{BB962C8B-B14F-4D97-AF65-F5344CB8AC3E}">
        <p14:creationId xmlns:p14="http://schemas.microsoft.com/office/powerpoint/2010/main" val="306016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00104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77688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03909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dirty="0">
                <a:solidFill>
                  <a:srgbClr val="0167BB"/>
                </a:solidFill>
                <a:latin typeface="Arial" charset="0"/>
              </a:rPr>
              <a:t>STD Control Branch</a:t>
            </a:r>
          </a:p>
        </p:txBody>
      </p:sp>
    </p:spTree>
    <p:extLst>
      <p:ext uri="{BB962C8B-B14F-4D97-AF65-F5344CB8AC3E}">
        <p14:creationId xmlns:p14="http://schemas.microsoft.com/office/powerpoint/2010/main" val="377812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36973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28949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5935" y="1825625"/>
            <a:ext cx="558386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558740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308046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2475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177757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97040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1" i="0" baseline="0">
                <a:latin typeface="+mn-lt"/>
              </a:defRPr>
            </a:lvl1pPr>
          </a:lstStyle>
          <a:p>
            <a:r>
              <a:rPr lang="en-US" dirty="0"/>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62004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dirty="0"/>
              <a:t>Requirement  1)  : Text here </a:t>
            </a:r>
          </a:p>
        </p:txBody>
      </p:sp>
    </p:spTree>
    <p:extLst>
      <p:ext uri="{BB962C8B-B14F-4D97-AF65-F5344CB8AC3E}">
        <p14:creationId xmlns:p14="http://schemas.microsoft.com/office/powerpoint/2010/main" val="266075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dirty="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0351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10" r:id="rId5"/>
    <p:sldLayoutId id="2147483832" r:id="rId6"/>
    <p:sldLayoutId id="2147483811" r:id="rId7"/>
    <p:sldLayoutId id="2147483816" r:id="rId8"/>
    <p:sldLayoutId id="2147483812" r:id="rId9"/>
    <p:sldLayoutId id="2147483813" r:id="rId10"/>
    <p:sldLayoutId id="2147483814" r:id="rId11"/>
    <p:sldLayoutId id="2147483815" r:id="rId12"/>
    <p:sldLayoutId id="2147483817" r:id="rId13"/>
  </p:sldLayoutIdLst>
  <p:txStyles>
    <p:title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5.xml"/><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0" Type="http://schemas.openxmlformats.org/officeDocument/2006/relationships/chart" Target="../charts/chart11.xml"/><Relationship Id="rId4" Type="http://schemas.openxmlformats.org/officeDocument/2006/relationships/image" Target="../media/image7.png"/><Relationship Id="rId9"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cNvSpPr>
            <a:spLocks noGrp="1"/>
          </p:cNvSpPr>
          <p:nvPr>
            <p:ph type="ctrTitle"/>
          </p:nvPr>
        </p:nvSpPr>
        <p:spPr>
          <a:xfrm>
            <a:off x="2209800" y="2130426"/>
            <a:ext cx="7772400" cy="1470025"/>
          </a:xfrm>
        </p:spPr>
        <p:txBody>
          <a:bodyPr/>
          <a:lstStyle/>
          <a:p>
            <a:pPr eaLnBrk="1" hangingPunct="1"/>
            <a:r>
              <a:rPr lang="en-US" dirty="0">
                <a:latin typeface="+mj-lt"/>
              </a:rPr>
              <a:t>Gonorrhea</a:t>
            </a:r>
          </a:p>
        </p:txBody>
      </p:sp>
      <p:sp>
        <p:nvSpPr>
          <p:cNvPr id="4" name="Report Name">
            <a:extLst>
              <a:ext uri="{FF2B5EF4-FFF2-40B4-BE49-F238E27FC236}">
                <a16:creationId xmlns:a16="http://schemas.microsoft.com/office/drawing/2014/main" id="{1734E325-D4CD-47F3-A941-BCCB713A9EB7}"/>
              </a:ext>
            </a:extLst>
          </p:cNvPr>
          <p:cNvSpPr txBox="1">
            <a:spLocks/>
          </p:cNvSpPr>
          <p:nvPr/>
        </p:nvSpPr>
        <p:spPr bwMode="auto">
          <a:xfrm>
            <a:off x="258626" y="6172857"/>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800" i="1" dirty="0">
                <a:solidFill>
                  <a:srgbClr val="0070C0"/>
                </a:solidFill>
                <a:latin typeface="+mn-lt"/>
              </a:rPr>
              <a:t>California STD Surveillance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Gonorrhea, Incidence Rates by Gender, California, 1990</a:t>
            </a:r>
            <a:r>
              <a:rPr lang="en-US" sz="3200" b="0" dirty="0">
                <a:latin typeface="+mj-lt"/>
                <a:cs typeface="Arial" charset="0"/>
              </a:rPr>
              <a:t>–</a:t>
            </a:r>
            <a:r>
              <a:rPr lang="en-US" sz="3200" b="0" dirty="0">
                <a:latin typeface="+mj-lt"/>
              </a:rPr>
              <a:t>2019</a:t>
            </a:r>
          </a:p>
        </p:txBody>
      </p:sp>
      <p:graphicFrame>
        <p:nvGraphicFramePr>
          <p:cNvPr id="2" name="Graph" descr="1990-2019 trendline graph of gonorrhea incidence rates (per 100,000 population) by gender&#10;•  Female rates continued to present increases and decreases, starting in 1990 at 134.5, decreasing to 52.9 in 2009, then increasing to 136.4 in 2019&#10;•  Male rates also continued to present increases and decreases, starting in 1990 at 226.2, decreasing to 57.7 in 1999, then increasing to 266.0 in 2019"/>
          <p:cNvGraphicFramePr>
            <a:graphicFrameLocks noGrp="1" noChangeAspect="1"/>
          </p:cNvGraphicFramePr>
          <p:nvPr>
            <p:ph idx="1"/>
            <p:extLst>
              <p:ext uri="{D42A27DB-BD31-4B8C-83A1-F6EECF244321}">
                <p14:modId xmlns:p14="http://schemas.microsoft.com/office/powerpoint/2010/main" val="1874429770"/>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a:extLst>
              <a:ext uri="{FF2B5EF4-FFF2-40B4-BE49-F238E27FC236}">
                <a16:creationId xmlns:a16="http://schemas.microsoft.com/office/drawing/2014/main" id="{8E1ED05E-C8CF-45D1-9250-FE6DEABE438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36917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Gonorrhea, Incidence Rates by Age Group (in years) and Gender, California, 2019</a:t>
            </a:r>
          </a:p>
        </p:txBody>
      </p:sp>
      <p:grpSp>
        <p:nvGrpSpPr>
          <p:cNvPr id="2" name="Group 1" descr="Graph of gonorrhea incidence rates per 100,000 population by age group and gender&#10;•  Ages 0-14 female rate 3.6, male rate 1.5&#10;•  Ages 15-19 female rate 305.4, male rate 188.0&#10;•  Ages 20-24 female rate 516.1, male rate 601.1&#10;•  Ages 25-29 female rate 448.3, male rate 858.3&#10;•  Ages 30-34 female rate 299.3, male rate 733.0&#10;•  Ages 35-44 female rate 146.9, male rate 396.3&#10;•  Ages 45+ female rate 20.4, male rate 102.4&#10;•  Total female rate 136.4, male rate 266.0">
            <a:extLst>
              <a:ext uri="{FF2B5EF4-FFF2-40B4-BE49-F238E27FC236}">
                <a16:creationId xmlns:a16="http://schemas.microsoft.com/office/drawing/2014/main" id="{DD793D75-473C-4C3E-9617-A022C4130F69}"/>
              </a:ext>
            </a:extLst>
          </p:cNvPr>
          <p:cNvGrpSpPr/>
          <p:nvPr/>
        </p:nvGrpSpPr>
        <p:grpSpPr>
          <a:xfrm>
            <a:off x="457200" y="1620865"/>
            <a:ext cx="11215052" cy="4310063"/>
            <a:chOff x="457200" y="1620865"/>
            <a:chExt cx="11215052" cy="4310063"/>
          </a:xfrm>
        </p:grpSpPr>
        <p:sp>
          <p:nvSpPr>
            <p:cNvPr id="24" name="Text Box">
              <a:extLst>
                <a:ext uri="{FF2B5EF4-FFF2-40B4-BE49-F238E27FC236}">
                  <a16:creationId xmlns:a16="http://schemas.microsoft.com/office/drawing/2014/main" id="{23FD41BB-A567-44D0-9943-21A3079A92BD}"/>
                </a:ext>
              </a:extLst>
            </p:cNvPr>
            <p:cNvSpPr txBox="1">
              <a:spLocks noChangeArrowheads="1"/>
            </p:cNvSpPr>
            <p:nvPr/>
          </p:nvSpPr>
          <p:spPr bwMode="auto">
            <a:xfrm>
              <a:off x="955497" y="1620865"/>
              <a:ext cx="104282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51250" algn="ctr"/>
                  <a:tab pos="7143750" algn="r"/>
                </a:tabLst>
                <a:defRPr>
                  <a:solidFill>
                    <a:schemeClr val="tx1"/>
                  </a:solidFill>
                  <a:latin typeface="Tahoma" pitchFamily="34" charset="0"/>
                </a:defRPr>
              </a:lvl1pPr>
              <a:lvl2pPr marL="742950" indent="-285750">
                <a:tabLst>
                  <a:tab pos="3651250" algn="ctr"/>
                  <a:tab pos="7143750" algn="r"/>
                </a:tabLst>
                <a:defRPr>
                  <a:solidFill>
                    <a:schemeClr val="tx1"/>
                  </a:solidFill>
                  <a:latin typeface="Tahoma" pitchFamily="34" charset="0"/>
                </a:defRPr>
              </a:lvl2pPr>
              <a:lvl3pPr marL="1143000" indent="-228600">
                <a:tabLst>
                  <a:tab pos="3651250" algn="ctr"/>
                  <a:tab pos="7143750" algn="r"/>
                </a:tabLst>
                <a:defRPr>
                  <a:solidFill>
                    <a:schemeClr val="tx1"/>
                  </a:solidFill>
                  <a:latin typeface="Tahoma" pitchFamily="34" charset="0"/>
                </a:defRPr>
              </a:lvl3pPr>
              <a:lvl4pPr marL="1600200" indent="-228600">
                <a:tabLst>
                  <a:tab pos="3651250" algn="ctr"/>
                  <a:tab pos="7143750" algn="r"/>
                </a:tabLst>
                <a:defRPr>
                  <a:solidFill>
                    <a:schemeClr val="tx1"/>
                  </a:solidFill>
                  <a:latin typeface="Tahoma" pitchFamily="34" charset="0"/>
                </a:defRPr>
              </a:lvl4pPr>
              <a:lvl5pPr marL="2057400" indent="-228600">
                <a:tabLst>
                  <a:tab pos="3651250" algn="ctr"/>
                  <a:tab pos="7143750" algn="r"/>
                </a:tabLst>
                <a:defRPr>
                  <a:solidFill>
                    <a:schemeClr val="tx1"/>
                  </a:solidFill>
                  <a:latin typeface="Tahoma" pitchFamily="34" charset="0"/>
                </a:defRPr>
              </a:lvl5pPr>
              <a:lvl6pPr marL="2514600" indent="-228600" eaLnBrk="0" fontAlgn="base" hangingPunct="0">
                <a:spcBef>
                  <a:spcPct val="0"/>
                </a:spcBef>
                <a:spcAft>
                  <a:spcPct val="0"/>
                </a:spcAft>
                <a:tabLst>
                  <a:tab pos="3651250" algn="ctr"/>
                  <a:tab pos="7143750" algn="r"/>
                </a:tabLst>
                <a:defRPr>
                  <a:solidFill>
                    <a:schemeClr val="tx1"/>
                  </a:solidFill>
                  <a:latin typeface="Tahoma" pitchFamily="34" charset="0"/>
                </a:defRPr>
              </a:lvl6pPr>
              <a:lvl7pPr marL="2971800" indent="-228600" eaLnBrk="0" fontAlgn="base" hangingPunct="0">
                <a:spcBef>
                  <a:spcPct val="0"/>
                </a:spcBef>
                <a:spcAft>
                  <a:spcPct val="0"/>
                </a:spcAft>
                <a:tabLst>
                  <a:tab pos="3651250" algn="ctr"/>
                  <a:tab pos="7143750" algn="r"/>
                </a:tabLst>
                <a:defRPr>
                  <a:solidFill>
                    <a:schemeClr val="tx1"/>
                  </a:solidFill>
                  <a:latin typeface="Tahoma" pitchFamily="34" charset="0"/>
                </a:defRPr>
              </a:lvl7pPr>
              <a:lvl8pPr marL="3429000" indent="-228600" eaLnBrk="0" fontAlgn="base" hangingPunct="0">
                <a:spcBef>
                  <a:spcPct val="0"/>
                </a:spcBef>
                <a:spcAft>
                  <a:spcPct val="0"/>
                </a:spcAft>
                <a:tabLst>
                  <a:tab pos="3651250" algn="ctr"/>
                  <a:tab pos="7143750" algn="r"/>
                </a:tabLst>
                <a:defRPr>
                  <a:solidFill>
                    <a:schemeClr val="tx1"/>
                  </a:solidFill>
                  <a:latin typeface="Tahoma" pitchFamily="34" charset="0"/>
                </a:defRPr>
              </a:lvl8pPr>
              <a:lvl9pPr marL="3886200" indent="-228600" eaLnBrk="0" fontAlgn="base" hangingPunct="0">
                <a:spcBef>
                  <a:spcPct val="0"/>
                </a:spcBef>
                <a:spcAft>
                  <a:spcPct val="0"/>
                </a:spcAft>
                <a:tabLst>
                  <a:tab pos="3651250" algn="ctr"/>
                  <a:tab pos="7143750" algn="r"/>
                </a:tabLst>
                <a:defRPr>
                  <a:solidFill>
                    <a:schemeClr val="tx1"/>
                  </a:solidFill>
                  <a:latin typeface="Tahoma" pitchFamily="34" charset="0"/>
                </a:defRPr>
              </a:lvl9pPr>
            </a:lstStyle>
            <a:p>
              <a:pPr>
                <a:tabLst>
                  <a:tab pos="5033963" algn="ctr"/>
                  <a:tab pos="10171113" algn="r"/>
                </a:tabLst>
              </a:pPr>
              <a:r>
                <a:rPr lang="en-US" sz="1600" b="1" dirty="0">
                  <a:latin typeface="Calibri" panose="020F0502020204030204" pitchFamily="34" charset="0"/>
                </a:rPr>
                <a:t>Male	Rate per 100,000	Female</a:t>
              </a:r>
              <a:endParaRPr lang="en-US" sz="1200" b="1" dirty="0">
                <a:latin typeface="Calibri" panose="020F0502020204030204" pitchFamily="34" charset="0"/>
              </a:endParaRPr>
            </a:p>
          </p:txBody>
        </p:sp>
        <p:graphicFrame>
          <p:nvGraphicFramePr>
            <p:cNvPr id="16" name="Graph Males">
              <a:extLst>
                <a:ext uri="{FF2B5EF4-FFF2-40B4-BE49-F238E27FC236}">
                  <a16:creationId xmlns:a16="http://schemas.microsoft.com/office/drawing/2014/main" id="{32E1F1DB-98CC-473C-9B15-7A2E38C9FAA3}"/>
                </a:ext>
              </a:extLst>
            </p:cNvPr>
            <p:cNvGraphicFramePr>
              <a:graphicFrameLocks/>
            </p:cNvGraphicFramePr>
            <p:nvPr>
              <p:extLst>
                <p:ext uri="{D42A27DB-BD31-4B8C-83A1-F6EECF244321}">
                  <p14:modId xmlns:p14="http://schemas.microsoft.com/office/powerpoint/2010/main" val="4277230080"/>
                </p:ext>
              </p:extLst>
            </p:nvPr>
          </p:nvGraphicFramePr>
          <p:xfrm>
            <a:off x="457200" y="1924078"/>
            <a:ext cx="5495544" cy="400685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Image Male">
              <a:extLst>
                <a:ext uri="{FF2B5EF4-FFF2-40B4-BE49-F238E27FC236}">
                  <a16:creationId xmlns:a16="http://schemas.microsoft.com/office/drawing/2014/main" id="{A616F37E-50E5-4CAB-AA5A-112194807EB4}"/>
                </a:ext>
              </a:extLst>
            </p:cNvPr>
            <p:cNvGrpSpPr>
              <a:grpSpLocks noChangeAspect="1"/>
            </p:cNvGrpSpPr>
            <p:nvPr/>
          </p:nvGrpSpPr>
          <p:grpSpPr bwMode="auto">
            <a:xfrm>
              <a:off x="1399032" y="4668865"/>
              <a:ext cx="466725" cy="933450"/>
              <a:chOff x="451" y="2987"/>
              <a:chExt cx="268" cy="536"/>
            </a:xfrm>
            <a:solidFill>
              <a:srgbClr val="068190"/>
            </a:solidFill>
          </p:grpSpPr>
          <p:sp>
            <p:nvSpPr>
              <p:cNvPr id="22" name="Freeform 1">
                <a:extLst>
                  <a:ext uri="{FF2B5EF4-FFF2-40B4-BE49-F238E27FC236}">
                    <a16:creationId xmlns:a16="http://schemas.microsoft.com/office/drawing/2014/main" id="{33FBA8E9-C42B-4DAF-AA79-C56087B38B95}"/>
                  </a:ext>
                </a:extLst>
              </p:cNvPr>
              <p:cNvSpPr>
                <a:spLocks noChangeAspect="1"/>
              </p:cNvSpPr>
              <p:nvPr/>
            </p:nvSpPr>
            <p:spPr bwMode="auto">
              <a:xfrm>
                <a:off x="451" y="3086"/>
                <a:ext cx="268" cy="437"/>
              </a:xfrm>
              <a:custGeom>
                <a:avLst/>
                <a:gdLst>
                  <a:gd name="T0" fmla="*/ 0 w 805"/>
                  <a:gd name="T1" fmla="*/ 0 h 1309"/>
                  <a:gd name="T2" fmla="*/ 0 w 805"/>
                  <a:gd name="T3" fmla="*/ 0 h 1309"/>
                  <a:gd name="T4" fmla="*/ 0 w 805"/>
                  <a:gd name="T5" fmla="*/ 0 h 1309"/>
                  <a:gd name="T6" fmla="*/ 0 w 805"/>
                  <a:gd name="T7" fmla="*/ 0 h 1309"/>
                  <a:gd name="T8" fmla="*/ 0 w 805"/>
                  <a:gd name="T9" fmla="*/ 0 h 1309"/>
                  <a:gd name="T10" fmla="*/ 0 w 805"/>
                  <a:gd name="T11" fmla="*/ 0 h 1309"/>
                  <a:gd name="T12" fmla="*/ 0 w 805"/>
                  <a:gd name="T13" fmla="*/ 0 h 1309"/>
                  <a:gd name="T14" fmla="*/ 0 w 805"/>
                  <a:gd name="T15" fmla="*/ 0 h 1309"/>
                  <a:gd name="T16" fmla="*/ 0 w 805"/>
                  <a:gd name="T17" fmla="*/ 0 h 1309"/>
                  <a:gd name="T18" fmla="*/ 0 w 805"/>
                  <a:gd name="T19" fmla="*/ 0 h 1309"/>
                  <a:gd name="T20" fmla="*/ 0 w 805"/>
                  <a:gd name="T21" fmla="*/ 0 h 1309"/>
                  <a:gd name="T22" fmla="*/ 0 w 805"/>
                  <a:gd name="T23" fmla="*/ 0 h 1309"/>
                  <a:gd name="T24" fmla="*/ 0 w 805"/>
                  <a:gd name="T25" fmla="*/ 0 h 1309"/>
                  <a:gd name="T26" fmla="*/ 0 w 805"/>
                  <a:gd name="T27" fmla="*/ 0 h 1309"/>
                  <a:gd name="T28" fmla="*/ 0 w 805"/>
                  <a:gd name="T29" fmla="*/ 0 h 1309"/>
                  <a:gd name="T30" fmla="*/ 0 w 805"/>
                  <a:gd name="T31" fmla="*/ 0 h 1309"/>
                  <a:gd name="T32" fmla="*/ 0 w 805"/>
                  <a:gd name="T33" fmla="*/ 0 h 1309"/>
                  <a:gd name="T34" fmla="*/ 0 w 805"/>
                  <a:gd name="T35" fmla="*/ 0 h 1309"/>
                  <a:gd name="T36" fmla="*/ 0 w 805"/>
                  <a:gd name="T37" fmla="*/ 0 h 1309"/>
                  <a:gd name="T38" fmla="*/ 0 w 805"/>
                  <a:gd name="T39" fmla="*/ 0 h 1309"/>
                  <a:gd name="T40" fmla="*/ 0 w 805"/>
                  <a:gd name="T41" fmla="*/ 0 h 1309"/>
                  <a:gd name="T42" fmla="*/ 0 w 805"/>
                  <a:gd name="T43" fmla="*/ 0 h 1309"/>
                  <a:gd name="T44" fmla="*/ 0 w 805"/>
                  <a:gd name="T45" fmla="*/ 0 h 1309"/>
                  <a:gd name="T46" fmla="*/ 0 w 805"/>
                  <a:gd name="T47" fmla="*/ 0 h 1309"/>
                  <a:gd name="T48" fmla="*/ 0 w 805"/>
                  <a:gd name="T49" fmla="*/ 0 h 1309"/>
                  <a:gd name="T50" fmla="*/ 0 w 805"/>
                  <a:gd name="T51" fmla="*/ 0 h 1309"/>
                  <a:gd name="T52" fmla="*/ 0 w 805"/>
                  <a:gd name="T53" fmla="*/ 0 h 1309"/>
                  <a:gd name="T54" fmla="*/ 0 w 805"/>
                  <a:gd name="T55" fmla="*/ 0 h 1309"/>
                  <a:gd name="T56" fmla="*/ 0 w 805"/>
                  <a:gd name="T57" fmla="*/ 0 h 1309"/>
                  <a:gd name="T58" fmla="*/ 0 w 805"/>
                  <a:gd name="T59" fmla="*/ 0 h 1309"/>
                  <a:gd name="T60" fmla="*/ 0 w 805"/>
                  <a:gd name="T61" fmla="*/ 0 h 1309"/>
                  <a:gd name="T62" fmla="*/ 0 w 805"/>
                  <a:gd name="T63" fmla="*/ 0 h 1309"/>
                  <a:gd name="T64" fmla="*/ 0 w 805"/>
                  <a:gd name="T65" fmla="*/ 0 h 1309"/>
                  <a:gd name="T66" fmla="*/ 0 w 805"/>
                  <a:gd name="T67" fmla="*/ 0 h 1309"/>
                  <a:gd name="T68" fmla="*/ 0 w 805"/>
                  <a:gd name="T69" fmla="*/ 0 h 1309"/>
                  <a:gd name="T70" fmla="*/ 0 w 805"/>
                  <a:gd name="T71" fmla="*/ 0 h 1309"/>
                  <a:gd name="T72" fmla="*/ 0 w 805"/>
                  <a:gd name="T73" fmla="*/ 0 h 1309"/>
                  <a:gd name="T74" fmla="*/ 0 w 805"/>
                  <a:gd name="T75" fmla="*/ 0 h 1309"/>
                  <a:gd name="T76" fmla="*/ 0 w 805"/>
                  <a:gd name="T77" fmla="*/ 0 h 1309"/>
                  <a:gd name="T78" fmla="*/ 0 w 805"/>
                  <a:gd name="T79" fmla="*/ 0 h 1309"/>
                  <a:gd name="T80" fmla="*/ 0 w 805"/>
                  <a:gd name="T81" fmla="*/ 0 h 1309"/>
                  <a:gd name="T82" fmla="*/ 0 w 805"/>
                  <a:gd name="T83" fmla="*/ 0 h 1309"/>
                  <a:gd name="T84" fmla="*/ 0 w 805"/>
                  <a:gd name="T85" fmla="*/ 0 h 1309"/>
                  <a:gd name="T86" fmla="*/ 0 w 805"/>
                  <a:gd name="T87" fmla="*/ 0 h 1309"/>
                  <a:gd name="T88" fmla="*/ 0 w 805"/>
                  <a:gd name="T89" fmla="*/ 0 h 1309"/>
                  <a:gd name="T90" fmla="*/ 0 w 805"/>
                  <a:gd name="T91" fmla="*/ 0 h 1309"/>
                  <a:gd name="T92" fmla="*/ 0 w 805"/>
                  <a:gd name="T93" fmla="*/ 0 h 1309"/>
                  <a:gd name="T94" fmla="*/ 0 w 805"/>
                  <a:gd name="T95" fmla="*/ 0 h 1309"/>
                  <a:gd name="T96" fmla="*/ 0 w 805"/>
                  <a:gd name="T97" fmla="*/ 0 h 1309"/>
                  <a:gd name="T98" fmla="*/ 0 w 805"/>
                  <a:gd name="T99" fmla="*/ 0 h 1309"/>
                  <a:gd name="T100" fmla="*/ 0 w 805"/>
                  <a:gd name="T101" fmla="*/ 0 h 1309"/>
                  <a:gd name="T102" fmla="*/ 0 w 805"/>
                  <a:gd name="T103" fmla="*/ 0 h 1309"/>
                  <a:gd name="T104" fmla="*/ 0 w 805"/>
                  <a:gd name="T105" fmla="*/ 0 h 1309"/>
                  <a:gd name="T106" fmla="*/ 0 w 805"/>
                  <a:gd name="T107" fmla="*/ 0 h 1309"/>
                  <a:gd name="T108" fmla="*/ 0 w 805"/>
                  <a:gd name="T109" fmla="*/ 0 h 1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1309">
                    <a:moveTo>
                      <a:pt x="613" y="0"/>
                    </a:moveTo>
                    <a:lnTo>
                      <a:pt x="627" y="3"/>
                    </a:lnTo>
                    <a:lnTo>
                      <a:pt x="640" y="7"/>
                    </a:lnTo>
                    <a:lnTo>
                      <a:pt x="649" y="13"/>
                    </a:lnTo>
                    <a:lnTo>
                      <a:pt x="663" y="25"/>
                    </a:lnTo>
                    <a:lnTo>
                      <a:pt x="669" y="32"/>
                    </a:lnTo>
                    <a:lnTo>
                      <a:pt x="675" y="38"/>
                    </a:lnTo>
                    <a:lnTo>
                      <a:pt x="678" y="42"/>
                    </a:lnTo>
                    <a:lnTo>
                      <a:pt x="682" y="49"/>
                    </a:lnTo>
                    <a:lnTo>
                      <a:pt x="688" y="62"/>
                    </a:lnTo>
                    <a:lnTo>
                      <a:pt x="805" y="540"/>
                    </a:lnTo>
                    <a:lnTo>
                      <a:pt x="805" y="543"/>
                    </a:lnTo>
                    <a:lnTo>
                      <a:pt x="803" y="549"/>
                    </a:lnTo>
                    <a:lnTo>
                      <a:pt x="802" y="553"/>
                    </a:lnTo>
                    <a:lnTo>
                      <a:pt x="801" y="556"/>
                    </a:lnTo>
                    <a:lnTo>
                      <a:pt x="799" y="560"/>
                    </a:lnTo>
                    <a:lnTo>
                      <a:pt x="796" y="564"/>
                    </a:lnTo>
                    <a:lnTo>
                      <a:pt x="793" y="567"/>
                    </a:lnTo>
                    <a:lnTo>
                      <a:pt x="790" y="572"/>
                    </a:lnTo>
                    <a:lnTo>
                      <a:pt x="788" y="574"/>
                    </a:lnTo>
                    <a:lnTo>
                      <a:pt x="783" y="577"/>
                    </a:lnTo>
                    <a:lnTo>
                      <a:pt x="779" y="579"/>
                    </a:lnTo>
                    <a:lnTo>
                      <a:pt x="775" y="582"/>
                    </a:lnTo>
                    <a:lnTo>
                      <a:pt x="770" y="583"/>
                    </a:lnTo>
                    <a:lnTo>
                      <a:pt x="766" y="585"/>
                    </a:lnTo>
                    <a:lnTo>
                      <a:pt x="760" y="586"/>
                    </a:lnTo>
                    <a:lnTo>
                      <a:pt x="756" y="587"/>
                    </a:lnTo>
                    <a:lnTo>
                      <a:pt x="750" y="587"/>
                    </a:lnTo>
                    <a:lnTo>
                      <a:pt x="746" y="587"/>
                    </a:lnTo>
                    <a:lnTo>
                      <a:pt x="741" y="587"/>
                    </a:lnTo>
                    <a:lnTo>
                      <a:pt x="736" y="587"/>
                    </a:lnTo>
                    <a:lnTo>
                      <a:pt x="730" y="586"/>
                    </a:lnTo>
                    <a:lnTo>
                      <a:pt x="725" y="585"/>
                    </a:lnTo>
                    <a:lnTo>
                      <a:pt x="721" y="583"/>
                    </a:lnTo>
                    <a:lnTo>
                      <a:pt x="717" y="582"/>
                    </a:lnTo>
                    <a:lnTo>
                      <a:pt x="712" y="579"/>
                    </a:lnTo>
                    <a:lnTo>
                      <a:pt x="708" y="577"/>
                    </a:lnTo>
                    <a:lnTo>
                      <a:pt x="704" y="574"/>
                    </a:lnTo>
                    <a:lnTo>
                      <a:pt x="701" y="572"/>
                    </a:lnTo>
                    <a:lnTo>
                      <a:pt x="698" y="567"/>
                    </a:lnTo>
                    <a:lnTo>
                      <a:pt x="695" y="564"/>
                    </a:lnTo>
                    <a:lnTo>
                      <a:pt x="692" y="560"/>
                    </a:lnTo>
                    <a:lnTo>
                      <a:pt x="692" y="556"/>
                    </a:lnTo>
                    <a:lnTo>
                      <a:pt x="691" y="553"/>
                    </a:lnTo>
                    <a:lnTo>
                      <a:pt x="686" y="540"/>
                    </a:lnTo>
                    <a:lnTo>
                      <a:pt x="594" y="202"/>
                    </a:lnTo>
                    <a:lnTo>
                      <a:pt x="594" y="1251"/>
                    </a:lnTo>
                    <a:lnTo>
                      <a:pt x="594" y="1257"/>
                    </a:lnTo>
                    <a:lnTo>
                      <a:pt x="593" y="1261"/>
                    </a:lnTo>
                    <a:lnTo>
                      <a:pt x="590" y="1267"/>
                    </a:lnTo>
                    <a:lnTo>
                      <a:pt x="587" y="1273"/>
                    </a:lnTo>
                    <a:lnTo>
                      <a:pt x="582" y="1277"/>
                    </a:lnTo>
                    <a:lnTo>
                      <a:pt x="580" y="1281"/>
                    </a:lnTo>
                    <a:lnTo>
                      <a:pt x="575" y="1286"/>
                    </a:lnTo>
                    <a:lnTo>
                      <a:pt x="571" y="1290"/>
                    </a:lnTo>
                    <a:lnTo>
                      <a:pt x="567" y="1294"/>
                    </a:lnTo>
                    <a:lnTo>
                      <a:pt x="561" y="1297"/>
                    </a:lnTo>
                    <a:lnTo>
                      <a:pt x="555" y="1300"/>
                    </a:lnTo>
                    <a:lnTo>
                      <a:pt x="549" y="1303"/>
                    </a:lnTo>
                    <a:lnTo>
                      <a:pt x="543" y="1304"/>
                    </a:lnTo>
                    <a:lnTo>
                      <a:pt x="538" y="1306"/>
                    </a:lnTo>
                    <a:lnTo>
                      <a:pt x="530" y="1307"/>
                    </a:lnTo>
                    <a:lnTo>
                      <a:pt x="523" y="1309"/>
                    </a:lnTo>
                    <a:lnTo>
                      <a:pt x="517" y="1309"/>
                    </a:lnTo>
                    <a:lnTo>
                      <a:pt x="510" y="1309"/>
                    </a:lnTo>
                    <a:lnTo>
                      <a:pt x="504" y="1307"/>
                    </a:lnTo>
                    <a:lnTo>
                      <a:pt x="497" y="1306"/>
                    </a:lnTo>
                    <a:lnTo>
                      <a:pt x="491" y="1304"/>
                    </a:lnTo>
                    <a:lnTo>
                      <a:pt x="486" y="1303"/>
                    </a:lnTo>
                    <a:lnTo>
                      <a:pt x="480" y="1300"/>
                    </a:lnTo>
                    <a:lnTo>
                      <a:pt x="474" y="1297"/>
                    </a:lnTo>
                    <a:lnTo>
                      <a:pt x="468" y="1294"/>
                    </a:lnTo>
                    <a:lnTo>
                      <a:pt x="464" y="1290"/>
                    </a:lnTo>
                    <a:lnTo>
                      <a:pt x="460" y="1286"/>
                    </a:lnTo>
                    <a:lnTo>
                      <a:pt x="455" y="1281"/>
                    </a:lnTo>
                    <a:lnTo>
                      <a:pt x="452" y="1277"/>
                    </a:lnTo>
                    <a:lnTo>
                      <a:pt x="450" y="1273"/>
                    </a:lnTo>
                    <a:lnTo>
                      <a:pt x="447" y="1267"/>
                    </a:lnTo>
                    <a:lnTo>
                      <a:pt x="447" y="1261"/>
                    </a:lnTo>
                    <a:lnTo>
                      <a:pt x="445" y="1257"/>
                    </a:lnTo>
                    <a:lnTo>
                      <a:pt x="445" y="1251"/>
                    </a:lnTo>
                    <a:lnTo>
                      <a:pt x="444" y="1239"/>
                    </a:lnTo>
                    <a:lnTo>
                      <a:pt x="402" y="714"/>
                    </a:lnTo>
                    <a:lnTo>
                      <a:pt x="363" y="1231"/>
                    </a:lnTo>
                    <a:lnTo>
                      <a:pt x="361" y="1245"/>
                    </a:lnTo>
                    <a:lnTo>
                      <a:pt x="360" y="1251"/>
                    </a:lnTo>
                    <a:lnTo>
                      <a:pt x="359" y="1257"/>
                    </a:lnTo>
                    <a:lnTo>
                      <a:pt x="357" y="1261"/>
                    </a:lnTo>
                    <a:lnTo>
                      <a:pt x="354" y="1267"/>
                    </a:lnTo>
                    <a:lnTo>
                      <a:pt x="351" y="1273"/>
                    </a:lnTo>
                    <a:lnTo>
                      <a:pt x="348" y="1275"/>
                    </a:lnTo>
                    <a:lnTo>
                      <a:pt x="344" y="1280"/>
                    </a:lnTo>
                    <a:lnTo>
                      <a:pt x="340" y="1284"/>
                    </a:lnTo>
                    <a:lnTo>
                      <a:pt x="334" y="1288"/>
                    </a:lnTo>
                    <a:lnTo>
                      <a:pt x="330" y="1291"/>
                    </a:lnTo>
                    <a:lnTo>
                      <a:pt x="324" y="1294"/>
                    </a:lnTo>
                    <a:lnTo>
                      <a:pt x="318" y="1297"/>
                    </a:lnTo>
                    <a:lnTo>
                      <a:pt x="312" y="1300"/>
                    </a:lnTo>
                    <a:lnTo>
                      <a:pt x="307" y="1301"/>
                    </a:lnTo>
                    <a:lnTo>
                      <a:pt x="299" y="1303"/>
                    </a:lnTo>
                    <a:lnTo>
                      <a:pt x="292" y="1303"/>
                    </a:lnTo>
                    <a:lnTo>
                      <a:pt x="286" y="1303"/>
                    </a:lnTo>
                    <a:lnTo>
                      <a:pt x="279" y="1303"/>
                    </a:lnTo>
                    <a:lnTo>
                      <a:pt x="273" y="1303"/>
                    </a:lnTo>
                    <a:lnTo>
                      <a:pt x="266" y="1301"/>
                    </a:lnTo>
                    <a:lnTo>
                      <a:pt x="260" y="1300"/>
                    </a:lnTo>
                    <a:lnTo>
                      <a:pt x="255" y="1297"/>
                    </a:lnTo>
                    <a:lnTo>
                      <a:pt x="247" y="1294"/>
                    </a:lnTo>
                    <a:lnTo>
                      <a:pt x="243" y="1291"/>
                    </a:lnTo>
                    <a:lnTo>
                      <a:pt x="237" y="1288"/>
                    </a:lnTo>
                    <a:lnTo>
                      <a:pt x="233" y="1284"/>
                    </a:lnTo>
                    <a:lnTo>
                      <a:pt x="229" y="1280"/>
                    </a:lnTo>
                    <a:lnTo>
                      <a:pt x="224" y="1275"/>
                    </a:lnTo>
                    <a:lnTo>
                      <a:pt x="220" y="1273"/>
                    </a:lnTo>
                    <a:lnTo>
                      <a:pt x="217" y="1267"/>
                    </a:lnTo>
                    <a:lnTo>
                      <a:pt x="214" y="1263"/>
                    </a:lnTo>
                    <a:lnTo>
                      <a:pt x="213" y="1255"/>
                    </a:lnTo>
                    <a:lnTo>
                      <a:pt x="213" y="1251"/>
                    </a:lnTo>
                    <a:lnTo>
                      <a:pt x="213" y="196"/>
                    </a:lnTo>
                    <a:lnTo>
                      <a:pt x="117" y="536"/>
                    </a:lnTo>
                    <a:lnTo>
                      <a:pt x="114" y="547"/>
                    </a:lnTo>
                    <a:lnTo>
                      <a:pt x="113" y="551"/>
                    </a:lnTo>
                    <a:lnTo>
                      <a:pt x="110" y="554"/>
                    </a:lnTo>
                    <a:lnTo>
                      <a:pt x="109" y="559"/>
                    </a:lnTo>
                    <a:lnTo>
                      <a:pt x="106" y="563"/>
                    </a:lnTo>
                    <a:lnTo>
                      <a:pt x="101" y="566"/>
                    </a:lnTo>
                    <a:lnTo>
                      <a:pt x="99" y="569"/>
                    </a:lnTo>
                    <a:lnTo>
                      <a:pt x="96" y="572"/>
                    </a:lnTo>
                    <a:lnTo>
                      <a:pt x="91" y="574"/>
                    </a:lnTo>
                    <a:lnTo>
                      <a:pt x="87" y="576"/>
                    </a:lnTo>
                    <a:lnTo>
                      <a:pt x="83" y="577"/>
                    </a:lnTo>
                    <a:lnTo>
                      <a:pt x="78" y="580"/>
                    </a:lnTo>
                    <a:lnTo>
                      <a:pt x="73" y="580"/>
                    </a:lnTo>
                    <a:lnTo>
                      <a:pt x="68" y="582"/>
                    </a:lnTo>
                    <a:lnTo>
                      <a:pt x="62" y="582"/>
                    </a:lnTo>
                    <a:lnTo>
                      <a:pt x="58" y="583"/>
                    </a:lnTo>
                    <a:lnTo>
                      <a:pt x="52" y="582"/>
                    </a:lnTo>
                    <a:lnTo>
                      <a:pt x="48" y="582"/>
                    </a:lnTo>
                    <a:lnTo>
                      <a:pt x="42" y="580"/>
                    </a:lnTo>
                    <a:lnTo>
                      <a:pt x="38" y="580"/>
                    </a:lnTo>
                    <a:lnTo>
                      <a:pt x="34" y="577"/>
                    </a:lnTo>
                    <a:lnTo>
                      <a:pt x="28" y="576"/>
                    </a:lnTo>
                    <a:lnTo>
                      <a:pt x="23" y="574"/>
                    </a:lnTo>
                    <a:lnTo>
                      <a:pt x="21" y="572"/>
                    </a:lnTo>
                    <a:lnTo>
                      <a:pt x="16" y="569"/>
                    </a:lnTo>
                    <a:lnTo>
                      <a:pt x="13" y="566"/>
                    </a:lnTo>
                    <a:lnTo>
                      <a:pt x="10" y="563"/>
                    </a:lnTo>
                    <a:lnTo>
                      <a:pt x="8" y="559"/>
                    </a:lnTo>
                    <a:lnTo>
                      <a:pt x="5" y="554"/>
                    </a:lnTo>
                    <a:lnTo>
                      <a:pt x="3" y="551"/>
                    </a:lnTo>
                    <a:lnTo>
                      <a:pt x="2" y="547"/>
                    </a:lnTo>
                    <a:lnTo>
                      <a:pt x="0" y="543"/>
                    </a:lnTo>
                    <a:lnTo>
                      <a:pt x="0" y="538"/>
                    </a:lnTo>
                    <a:lnTo>
                      <a:pt x="0" y="536"/>
                    </a:lnTo>
                    <a:lnTo>
                      <a:pt x="114" y="56"/>
                    </a:lnTo>
                    <a:lnTo>
                      <a:pt x="120" y="43"/>
                    </a:lnTo>
                    <a:lnTo>
                      <a:pt x="126" y="36"/>
                    </a:lnTo>
                    <a:lnTo>
                      <a:pt x="129" y="33"/>
                    </a:lnTo>
                    <a:lnTo>
                      <a:pt x="133" y="26"/>
                    </a:lnTo>
                    <a:lnTo>
                      <a:pt x="140" y="20"/>
                    </a:lnTo>
                    <a:lnTo>
                      <a:pt x="156" y="10"/>
                    </a:lnTo>
                    <a:lnTo>
                      <a:pt x="165" y="4"/>
                    </a:lnTo>
                    <a:lnTo>
                      <a:pt x="179" y="2"/>
                    </a:lnTo>
                    <a:lnTo>
                      <a:pt x="190" y="0"/>
                    </a:lnTo>
                    <a:lnTo>
                      <a:pt x="613" y="0"/>
                    </a:lnTo>
                    <a:close/>
                  </a:path>
                </a:pathLst>
              </a:custGeom>
              <a:grpFill/>
              <a:ln w="0">
                <a:solidFill>
                  <a:srgbClr val="068190"/>
                </a:solidFill>
                <a:prstDash val="solid"/>
                <a:round/>
                <a:headEnd/>
                <a:tailEnd/>
              </a:ln>
            </p:spPr>
            <p:txBody>
              <a:bodyPr/>
              <a:lstStyle/>
              <a:p>
                <a:endParaRPr lang="en-US" dirty="0">
                  <a:latin typeface="Calibri" panose="020F0502020204030204" pitchFamily="34" charset="0"/>
                </a:endParaRPr>
              </a:p>
            </p:txBody>
          </p:sp>
          <p:sp>
            <p:nvSpPr>
              <p:cNvPr id="23" name="Freeform 2">
                <a:extLst>
                  <a:ext uri="{FF2B5EF4-FFF2-40B4-BE49-F238E27FC236}">
                    <a16:creationId xmlns:a16="http://schemas.microsoft.com/office/drawing/2014/main" id="{6581ED20-B274-454B-B1AB-5E7111D450FE}"/>
                  </a:ext>
                </a:extLst>
              </p:cNvPr>
              <p:cNvSpPr>
                <a:spLocks noChangeAspect="1"/>
              </p:cNvSpPr>
              <p:nvPr/>
            </p:nvSpPr>
            <p:spPr bwMode="auto">
              <a:xfrm>
                <a:off x="528" y="2987"/>
                <a:ext cx="109" cy="89"/>
              </a:xfrm>
              <a:custGeom>
                <a:avLst/>
                <a:gdLst>
                  <a:gd name="T0" fmla="*/ 0 w 326"/>
                  <a:gd name="T1" fmla="*/ 0 h 268"/>
                  <a:gd name="T2" fmla="*/ 0 w 326"/>
                  <a:gd name="T3" fmla="*/ 0 h 268"/>
                  <a:gd name="T4" fmla="*/ 0 w 326"/>
                  <a:gd name="T5" fmla="*/ 0 h 268"/>
                  <a:gd name="T6" fmla="*/ 0 w 326"/>
                  <a:gd name="T7" fmla="*/ 0 h 268"/>
                  <a:gd name="T8" fmla="*/ 0 w 326"/>
                  <a:gd name="T9" fmla="*/ 0 h 268"/>
                  <a:gd name="T10" fmla="*/ 0 w 326"/>
                  <a:gd name="T11" fmla="*/ 0 h 268"/>
                  <a:gd name="T12" fmla="*/ 0 w 326"/>
                  <a:gd name="T13" fmla="*/ 0 h 268"/>
                  <a:gd name="T14" fmla="*/ 0 w 326"/>
                  <a:gd name="T15" fmla="*/ 0 h 268"/>
                  <a:gd name="T16" fmla="*/ 0 w 326"/>
                  <a:gd name="T17" fmla="*/ 0 h 268"/>
                  <a:gd name="T18" fmla="*/ 0 w 326"/>
                  <a:gd name="T19" fmla="*/ 0 h 268"/>
                  <a:gd name="T20" fmla="*/ 0 w 326"/>
                  <a:gd name="T21" fmla="*/ 0 h 268"/>
                  <a:gd name="T22" fmla="*/ 0 w 326"/>
                  <a:gd name="T23" fmla="*/ 0 h 268"/>
                  <a:gd name="T24" fmla="*/ 0 w 326"/>
                  <a:gd name="T25" fmla="*/ 0 h 268"/>
                  <a:gd name="T26" fmla="*/ 0 w 326"/>
                  <a:gd name="T27" fmla="*/ 0 h 268"/>
                  <a:gd name="T28" fmla="*/ 0 w 326"/>
                  <a:gd name="T29" fmla="*/ 0 h 268"/>
                  <a:gd name="T30" fmla="*/ 0 w 326"/>
                  <a:gd name="T31" fmla="*/ 0 h 268"/>
                  <a:gd name="T32" fmla="*/ 0 w 326"/>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268">
                    <a:moveTo>
                      <a:pt x="326" y="134"/>
                    </a:moveTo>
                    <a:lnTo>
                      <a:pt x="313" y="82"/>
                    </a:lnTo>
                    <a:lnTo>
                      <a:pt x="279" y="39"/>
                    </a:lnTo>
                    <a:lnTo>
                      <a:pt x="227" y="10"/>
                    </a:lnTo>
                    <a:lnTo>
                      <a:pt x="163" y="0"/>
                    </a:lnTo>
                    <a:lnTo>
                      <a:pt x="100" y="10"/>
                    </a:lnTo>
                    <a:lnTo>
                      <a:pt x="48" y="39"/>
                    </a:lnTo>
                    <a:lnTo>
                      <a:pt x="13" y="82"/>
                    </a:lnTo>
                    <a:lnTo>
                      <a:pt x="0" y="134"/>
                    </a:lnTo>
                    <a:lnTo>
                      <a:pt x="13" y="186"/>
                    </a:lnTo>
                    <a:lnTo>
                      <a:pt x="48" y="229"/>
                    </a:lnTo>
                    <a:lnTo>
                      <a:pt x="100" y="256"/>
                    </a:lnTo>
                    <a:lnTo>
                      <a:pt x="163" y="268"/>
                    </a:lnTo>
                    <a:lnTo>
                      <a:pt x="227" y="256"/>
                    </a:lnTo>
                    <a:lnTo>
                      <a:pt x="279" y="229"/>
                    </a:lnTo>
                    <a:lnTo>
                      <a:pt x="313" y="186"/>
                    </a:lnTo>
                    <a:lnTo>
                      <a:pt x="326" y="134"/>
                    </a:lnTo>
                    <a:close/>
                  </a:path>
                </a:pathLst>
              </a:custGeom>
              <a:grpFill/>
              <a:ln w="0">
                <a:solidFill>
                  <a:srgbClr val="068190"/>
                </a:solidFill>
                <a:prstDash val="solid"/>
                <a:round/>
                <a:headEnd/>
                <a:tailEnd/>
              </a:ln>
            </p:spPr>
            <p:txBody>
              <a:bodyPr/>
              <a:lstStyle/>
              <a:p>
                <a:endParaRPr lang="en-US" dirty="0">
                  <a:latin typeface="Calibri" panose="020F0502020204030204" pitchFamily="34" charset="0"/>
                </a:endParaRPr>
              </a:p>
            </p:txBody>
          </p:sp>
        </p:grpSp>
        <p:graphicFrame>
          <p:nvGraphicFramePr>
            <p:cNvPr id="17" name="Graph Females">
              <a:extLst>
                <a:ext uri="{FF2B5EF4-FFF2-40B4-BE49-F238E27FC236}">
                  <a16:creationId xmlns:a16="http://schemas.microsoft.com/office/drawing/2014/main" id="{6AD75B11-BED0-453F-B7B0-F63BB528D2D0}"/>
                </a:ext>
              </a:extLst>
            </p:cNvPr>
            <p:cNvGraphicFramePr>
              <a:graphicFrameLocks/>
            </p:cNvGraphicFramePr>
            <p:nvPr>
              <p:extLst>
                <p:ext uri="{D42A27DB-BD31-4B8C-83A1-F6EECF244321}">
                  <p14:modId xmlns:p14="http://schemas.microsoft.com/office/powerpoint/2010/main" val="2542405430"/>
                </p:ext>
              </p:extLst>
            </p:nvPr>
          </p:nvGraphicFramePr>
          <p:xfrm>
            <a:off x="5728652" y="1920240"/>
            <a:ext cx="5943600" cy="4005072"/>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Image Female">
              <a:extLst>
                <a:ext uri="{FF2B5EF4-FFF2-40B4-BE49-F238E27FC236}">
                  <a16:creationId xmlns:a16="http://schemas.microsoft.com/office/drawing/2014/main" id="{3C1D6580-9504-4D17-8C6C-0A09609368AC}"/>
                </a:ext>
              </a:extLst>
            </p:cNvPr>
            <p:cNvGrpSpPr>
              <a:grpSpLocks noChangeAspect="1"/>
            </p:cNvGrpSpPr>
            <p:nvPr/>
          </p:nvGrpSpPr>
          <p:grpSpPr bwMode="auto">
            <a:xfrm>
              <a:off x="10323576" y="4670453"/>
              <a:ext cx="474662" cy="904875"/>
              <a:chOff x="4913" y="2805"/>
              <a:chExt cx="285" cy="544"/>
            </a:xfrm>
            <a:solidFill>
              <a:srgbClr val="8DC5CC"/>
            </a:solidFill>
          </p:grpSpPr>
          <p:sp>
            <p:nvSpPr>
              <p:cNvPr id="19" name="Freeform 3">
                <a:extLst>
                  <a:ext uri="{FF2B5EF4-FFF2-40B4-BE49-F238E27FC236}">
                    <a16:creationId xmlns:a16="http://schemas.microsoft.com/office/drawing/2014/main" id="{BD987F51-849B-43C2-AAAD-BAAC847522AE}"/>
                  </a:ext>
                </a:extLst>
              </p:cNvPr>
              <p:cNvSpPr>
                <a:spLocks noChangeAspect="1"/>
              </p:cNvSpPr>
              <p:nvPr/>
            </p:nvSpPr>
            <p:spPr bwMode="auto">
              <a:xfrm>
                <a:off x="4913" y="2902"/>
                <a:ext cx="285" cy="447"/>
              </a:xfrm>
              <a:custGeom>
                <a:avLst/>
                <a:gdLst>
                  <a:gd name="T0" fmla="*/ 0 w 571"/>
                  <a:gd name="T1" fmla="*/ 1 h 893"/>
                  <a:gd name="T2" fmla="*/ 0 w 571"/>
                  <a:gd name="T3" fmla="*/ 1 h 893"/>
                  <a:gd name="T4" fmla="*/ 0 w 571"/>
                  <a:gd name="T5" fmla="*/ 1 h 893"/>
                  <a:gd name="T6" fmla="*/ 0 w 571"/>
                  <a:gd name="T7" fmla="*/ 1 h 893"/>
                  <a:gd name="T8" fmla="*/ 0 w 571"/>
                  <a:gd name="T9" fmla="*/ 1 h 893"/>
                  <a:gd name="T10" fmla="*/ 0 w 571"/>
                  <a:gd name="T11" fmla="*/ 1 h 893"/>
                  <a:gd name="T12" fmla="*/ 0 w 571"/>
                  <a:gd name="T13" fmla="*/ 1 h 893"/>
                  <a:gd name="T14" fmla="*/ 0 w 571"/>
                  <a:gd name="T15" fmla="*/ 1 h 893"/>
                  <a:gd name="T16" fmla="*/ 0 w 571"/>
                  <a:gd name="T17" fmla="*/ 1 h 893"/>
                  <a:gd name="T18" fmla="*/ 0 w 571"/>
                  <a:gd name="T19" fmla="*/ 1 h 893"/>
                  <a:gd name="T20" fmla="*/ 0 w 571"/>
                  <a:gd name="T21" fmla="*/ 1 h 893"/>
                  <a:gd name="T22" fmla="*/ 0 w 571"/>
                  <a:gd name="T23" fmla="*/ 1 h 893"/>
                  <a:gd name="T24" fmla="*/ 0 w 571"/>
                  <a:gd name="T25" fmla="*/ 1 h 893"/>
                  <a:gd name="T26" fmla="*/ 0 w 571"/>
                  <a:gd name="T27" fmla="*/ 1 h 893"/>
                  <a:gd name="T28" fmla="*/ 0 w 571"/>
                  <a:gd name="T29" fmla="*/ 1 h 893"/>
                  <a:gd name="T30" fmla="*/ 0 w 571"/>
                  <a:gd name="T31" fmla="*/ 1 h 893"/>
                  <a:gd name="T32" fmla="*/ 0 w 571"/>
                  <a:gd name="T33" fmla="*/ 1 h 893"/>
                  <a:gd name="T34" fmla="*/ 0 w 571"/>
                  <a:gd name="T35" fmla="*/ 1 h 893"/>
                  <a:gd name="T36" fmla="*/ 0 w 571"/>
                  <a:gd name="T37" fmla="*/ 1 h 893"/>
                  <a:gd name="T38" fmla="*/ 0 w 571"/>
                  <a:gd name="T39" fmla="*/ 1 h 893"/>
                  <a:gd name="T40" fmla="*/ 0 w 571"/>
                  <a:gd name="T41" fmla="*/ 1 h 893"/>
                  <a:gd name="T42" fmla="*/ 0 w 571"/>
                  <a:gd name="T43" fmla="*/ 1 h 893"/>
                  <a:gd name="T44" fmla="*/ 0 w 571"/>
                  <a:gd name="T45" fmla="*/ 1 h 893"/>
                  <a:gd name="T46" fmla="*/ 0 w 571"/>
                  <a:gd name="T47" fmla="*/ 1 h 893"/>
                  <a:gd name="T48" fmla="*/ 0 w 571"/>
                  <a:gd name="T49" fmla="*/ 1 h 893"/>
                  <a:gd name="T50" fmla="*/ 0 w 571"/>
                  <a:gd name="T51" fmla="*/ 1 h 893"/>
                  <a:gd name="T52" fmla="*/ 0 w 571"/>
                  <a:gd name="T53" fmla="*/ 1 h 893"/>
                  <a:gd name="T54" fmla="*/ 0 w 571"/>
                  <a:gd name="T55" fmla="*/ 1 h 893"/>
                  <a:gd name="T56" fmla="*/ 0 w 571"/>
                  <a:gd name="T57" fmla="*/ 1 h 893"/>
                  <a:gd name="T58" fmla="*/ 0 w 571"/>
                  <a:gd name="T59" fmla="*/ 0 h 893"/>
                  <a:gd name="T60" fmla="*/ 0 w 571"/>
                  <a:gd name="T61" fmla="*/ 1 h 893"/>
                  <a:gd name="T62" fmla="*/ 0 w 571"/>
                  <a:gd name="T63" fmla="*/ 1 h 893"/>
                  <a:gd name="T64" fmla="*/ 0 w 571"/>
                  <a:gd name="T65" fmla="*/ 1 h 893"/>
                  <a:gd name="T66" fmla="*/ 0 w 571"/>
                  <a:gd name="T67" fmla="*/ 1 h 893"/>
                  <a:gd name="T68" fmla="*/ 0 w 571"/>
                  <a:gd name="T69" fmla="*/ 1 h 893"/>
                  <a:gd name="T70" fmla="*/ 0 w 571"/>
                  <a:gd name="T71" fmla="*/ 1 h 893"/>
                  <a:gd name="T72" fmla="*/ 0 w 571"/>
                  <a:gd name="T73" fmla="*/ 1 h 893"/>
                  <a:gd name="T74" fmla="*/ 0 w 571"/>
                  <a:gd name="T75" fmla="*/ 1 h 893"/>
                  <a:gd name="T76" fmla="*/ 0 w 571"/>
                  <a:gd name="T77" fmla="*/ 1 h 893"/>
                  <a:gd name="T78" fmla="*/ 0 w 571"/>
                  <a:gd name="T79" fmla="*/ 1 h 893"/>
                  <a:gd name="T80" fmla="*/ 0 w 571"/>
                  <a:gd name="T81" fmla="*/ 1 h 893"/>
                  <a:gd name="T82" fmla="*/ 0 w 571"/>
                  <a:gd name="T83" fmla="*/ 1 h 893"/>
                  <a:gd name="T84" fmla="*/ 0 w 571"/>
                  <a:gd name="T85" fmla="*/ 1 h 893"/>
                  <a:gd name="T86" fmla="*/ 0 w 571"/>
                  <a:gd name="T87" fmla="*/ 1 h 893"/>
                  <a:gd name="T88" fmla="*/ 0 w 571"/>
                  <a:gd name="T89" fmla="*/ 1 h 893"/>
                  <a:gd name="T90" fmla="*/ 0 w 571"/>
                  <a:gd name="T91" fmla="*/ 1 h 893"/>
                  <a:gd name="T92" fmla="*/ 0 w 571"/>
                  <a:gd name="T93" fmla="*/ 1 h 893"/>
                  <a:gd name="T94" fmla="*/ 0 w 571"/>
                  <a:gd name="T95" fmla="*/ 1 h 893"/>
                  <a:gd name="T96" fmla="*/ 0 w 571"/>
                  <a:gd name="T97" fmla="*/ 1 h 893"/>
                  <a:gd name="T98" fmla="*/ 0 w 571"/>
                  <a:gd name="T99" fmla="*/ 1 h 893"/>
                  <a:gd name="T100" fmla="*/ 0 w 571"/>
                  <a:gd name="T101" fmla="*/ 1 h 893"/>
                  <a:gd name="T102" fmla="*/ 0 w 571"/>
                  <a:gd name="T103" fmla="*/ 1 h 893"/>
                  <a:gd name="T104" fmla="*/ 0 w 571"/>
                  <a:gd name="T105" fmla="*/ 1 h 893"/>
                  <a:gd name="T106" fmla="*/ 0 w 571"/>
                  <a:gd name="T107" fmla="*/ 1 h 893"/>
                  <a:gd name="T108" fmla="*/ 0 w 571"/>
                  <a:gd name="T109" fmla="*/ 1 h 893"/>
                  <a:gd name="T110" fmla="*/ 0 w 571"/>
                  <a:gd name="T111" fmla="*/ 1 h 893"/>
                  <a:gd name="T112" fmla="*/ 0 w 571"/>
                  <a:gd name="T113" fmla="*/ 1 h 893"/>
                  <a:gd name="T114" fmla="*/ 0 w 571"/>
                  <a:gd name="T115" fmla="*/ 1 h 893"/>
                  <a:gd name="T116" fmla="*/ 0 w 571"/>
                  <a:gd name="T117" fmla="*/ 1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1" h="893">
                    <a:moveTo>
                      <a:pt x="303" y="565"/>
                    </a:moveTo>
                    <a:lnTo>
                      <a:pt x="303" y="859"/>
                    </a:lnTo>
                    <a:lnTo>
                      <a:pt x="305" y="862"/>
                    </a:lnTo>
                    <a:lnTo>
                      <a:pt x="307" y="865"/>
                    </a:lnTo>
                    <a:lnTo>
                      <a:pt x="308" y="869"/>
                    </a:lnTo>
                    <a:lnTo>
                      <a:pt x="310" y="872"/>
                    </a:lnTo>
                    <a:lnTo>
                      <a:pt x="312" y="875"/>
                    </a:lnTo>
                    <a:lnTo>
                      <a:pt x="315" y="879"/>
                    </a:lnTo>
                    <a:lnTo>
                      <a:pt x="318" y="881"/>
                    </a:lnTo>
                    <a:lnTo>
                      <a:pt x="321" y="883"/>
                    </a:lnTo>
                    <a:lnTo>
                      <a:pt x="325" y="885"/>
                    </a:lnTo>
                    <a:lnTo>
                      <a:pt x="328" y="888"/>
                    </a:lnTo>
                    <a:lnTo>
                      <a:pt x="332" y="889"/>
                    </a:lnTo>
                    <a:lnTo>
                      <a:pt x="336" y="891"/>
                    </a:lnTo>
                    <a:lnTo>
                      <a:pt x="340" y="892"/>
                    </a:lnTo>
                    <a:lnTo>
                      <a:pt x="345" y="892"/>
                    </a:lnTo>
                    <a:lnTo>
                      <a:pt x="349" y="893"/>
                    </a:lnTo>
                    <a:lnTo>
                      <a:pt x="353" y="893"/>
                    </a:lnTo>
                    <a:lnTo>
                      <a:pt x="358" y="893"/>
                    </a:lnTo>
                    <a:lnTo>
                      <a:pt x="361" y="892"/>
                    </a:lnTo>
                    <a:lnTo>
                      <a:pt x="366" y="892"/>
                    </a:lnTo>
                    <a:lnTo>
                      <a:pt x="370" y="891"/>
                    </a:lnTo>
                    <a:lnTo>
                      <a:pt x="375" y="889"/>
                    </a:lnTo>
                    <a:lnTo>
                      <a:pt x="378" y="888"/>
                    </a:lnTo>
                    <a:lnTo>
                      <a:pt x="381" y="885"/>
                    </a:lnTo>
                    <a:lnTo>
                      <a:pt x="385" y="883"/>
                    </a:lnTo>
                    <a:lnTo>
                      <a:pt x="388" y="881"/>
                    </a:lnTo>
                    <a:lnTo>
                      <a:pt x="392" y="879"/>
                    </a:lnTo>
                    <a:lnTo>
                      <a:pt x="394" y="875"/>
                    </a:lnTo>
                    <a:lnTo>
                      <a:pt x="396" y="872"/>
                    </a:lnTo>
                    <a:lnTo>
                      <a:pt x="398" y="869"/>
                    </a:lnTo>
                    <a:lnTo>
                      <a:pt x="400" y="865"/>
                    </a:lnTo>
                    <a:lnTo>
                      <a:pt x="402" y="862"/>
                    </a:lnTo>
                    <a:lnTo>
                      <a:pt x="403" y="859"/>
                    </a:lnTo>
                    <a:lnTo>
                      <a:pt x="403" y="565"/>
                    </a:lnTo>
                    <a:lnTo>
                      <a:pt x="507" y="565"/>
                    </a:lnTo>
                    <a:lnTo>
                      <a:pt x="379" y="208"/>
                    </a:lnTo>
                    <a:lnTo>
                      <a:pt x="406" y="136"/>
                    </a:lnTo>
                    <a:lnTo>
                      <a:pt x="409" y="129"/>
                    </a:lnTo>
                    <a:lnTo>
                      <a:pt x="410" y="128"/>
                    </a:lnTo>
                    <a:lnTo>
                      <a:pt x="414" y="127"/>
                    </a:lnTo>
                    <a:lnTo>
                      <a:pt x="416" y="127"/>
                    </a:lnTo>
                    <a:lnTo>
                      <a:pt x="419" y="129"/>
                    </a:lnTo>
                    <a:lnTo>
                      <a:pt x="422" y="132"/>
                    </a:lnTo>
                    <a:lnTo>
                      <a:pt x="424" y="136"/>
                    </a:lnTo>
                    <a:lnTo>
                      <a:pt x="491" y="400"/>
                    </a:lnTo>
                    <a:lnTo>
                      <a:pt x="492" y="403"/>
                    </a:lnTo>
                    <a:lnTo>
                      <a:pt x="493" y="406"/>
                    </a:lnTo>
                    <a:lnTo>
                      <a:pt x="495" y="409"/>
                    </a:lnTo>
                    <a:lnTo>
                      <a:pt x="497" y="411"/>
                    </a:lnTo>
                    <a:lnTo>
                      <a:pt x="500" y="413"/>
                    </a:lnTo>
                    <a:lnTo>
                      <a:pt x="503" y="415"/>
                    </a:lnTo>
                    <a:lnTo>
                      <a:pt x="505" y="416"/>
                    </a:lnTo>
                    <a:lnTo>
                      <a:pt x="509" y="419"/>
                    </a:lnTo>
                    <a:lnTo>
                      <a:pt x="512" y="420"/>
                    </a:lnTo>
                    <a:lnTo>
                      <a:pt x="515" y="421"/>
                    </a:lnTo>
                    <a:lnTo>
                      <a:pt x="519" y="422"/>
                    </a:lnTo>
                    <a:lnTo>
                      <a:pt x="522" y="423"/>
                    </a:lnTo>
                    <a:lnTo>
                      <a:pt x="525" y="423"/>
                    </a:lnTo>
                    <a:lnTo>
                      <a:pt x="530" y="423"/>
                    </a:lnTo>
                    <a:lnTo>
                      <a:pt x="533" y="423"/>
                    </a:lnTo>
                    <a:lnTo>
                      <a:pt x="536" y="423"/>
                    </a:lnTo>
                    <a:lnTo>
                      <a:pt x="540" y="422"/>
                    </a:lnTo>
                    <a:lnTo>
                      <a:pt x="543" y="421"/>
                    </a:lnTo>
                    <a:lnTo>
                      <a:pt x="546" y="420"/>
                    </a:lnTo>
                    <a:lnTo>
                      <a:pt x="550" y="419"/>
                    </a:lnTo>
                    <a:lnTo>
                      <a:pt x="553" y="416"/>
                    </a:lnTo>
                    <a:lnTo>
                      <a:pt x="555" y="415"/>
                    </a:lnTo>
                    <a:lnTo>
                      <a:pt x="559" y="413"/>
                    </a:lnTo>
                    <a:lnTo>
                      <a:pt x="561" y="411"/>
                    </a:lnTo>
                    <a:lnTo>
                      <a:pt x="563" y="409"/>
                    </a:lnTo>
                    <a:lnTo>
                      <a:pt x="565" y="406"/>
                    </a:lnTo>
                    <a:lnTo>
                      <a:pt x="566" y="403"/>
                    </a:lnTo>
                    <a:lnTo>
                      <a:pt x="569" y="401"/>
                    </a:lnTo>
                    <a:lnTo>
                      <a:pt x="569" y="397"/>
                    </a:lnTo>
                    <a:lnTo>
                      <a:pt x="570" y="395"/>
                    </a:lnTo>
                    <a:lnTo>
                      <a:pt x="571" y="392"/>
                    </a:lnTo>
                    <a:lnTo>
                      <a:pt x="571" y="388"/>
                    </a:lnTo>
                    <a:lnTo>
                      <a:pt x="571" y="386"/>
                    </a:lnTo>
                    <a:lnTo>
                      <a:pt x="569" y="381"/>
                    </a:lnTo>
                    <a:lnTo>
                      <a:pt x="477" y="41"/>
                    </a:lnTo>
                    <a:lnTo>
                      <a:pt x="474" y="32"/>
                    </a:lnTo>
                    <a:lnTo>
                      <a:pt x="470" y="24"/>
                    </a:lnTo>
                    <a:lnTo>
                      <a:pt x="465" y="17"/>
                    </a:lnTo>
                    <a:lnTo>
                      <a:pt x="461" y="12"/>
                    </a:lnTo>
                    <a:lnTo>
                      <a:pt x="455" y="6"/>
                    </a:lnTo>
                    <a:lnTo>
                      <a:pt x="445" y="2"/>
                    </a:lnTo>
                    <a:lnTo>
                      <a:pt x="441" y="1"/>
                    </a:lnTo>
                    <a:lnTo>
                      <a:pt x="431" y="0"/>
                    </a:lnTo>
                    <a:lnTo>
                      <a:pt x="141" y="0"/>
                    </a:lnTo>
                    <a:lnTo>
                      <a:pt x="131" y="1"/>
                    </a:lnTo>
                    <a:lnTo>
                      <a:pt x="126" y="2"/>
                    </a:lnTo>
                    <a:lnTo>
                      <a:pt x="117" y="8"/>
                    </a:lnTo>
                    <a:lnTo>
                      <a:pt x="111" y="12"/>
                    </a:lnTo>
                    <a:lnTo>
                      <a:pt x="106" y="18"/>
                    </a:lnTo>
                    <a:lnTo>
                      <a:pt x="101" y="24"/>
                    </a:lnTo>
                    <a:lnTo>
                      <a:pt x="97" y="33"/>
                    </a:lnTo>
                    <a:lnTo>
                      <a:pt x="94" y="41"/>
                    </a:lnTo>
                    <a:lnTo>
                      <a:pt x="3" y="382"/>
                    </a:lnTo>
                    <a:lnTo>
                      <a:pt x="0" y="386"/>
                    </a:lnTo>
                    <a:lnTo>
                      <a:pt x="0" y="390"/>
                    </a:lnTo>
                    <a:lnTo>
                      <a:pt x="0" y="393"/>
                    </a:lnTo>
                    <a:lnTo>
                      <a:pt x="2" y="395"/>
                    </a:lnTo>
                    <a:lnTo>
                      <a:pt x="3" y="399"/>
                    </a:lnTo>
                    <a:lnTo>
                      <a:pt x="4" y="401"/>
                    </a:lnTo>
                    <a:lnTo>
                      <a:pt x="5" y="404"/>
                    </a:lnTo>
                    <a:lnTo>
                      <a:pt x="6" y="406"/>
                    </a:lnTo>
                    <a:lnTo>
                      <a:pt x="8" y="410"/>
                    </a:lnTo>
                    <a:lnTo>
                      <a:pt x="10" y="412"/>
                    </a:lnTo>
                    <a:lnTo>
                      <a:pt x="13" y="414"/>
                    </a:lnTo>
                    <a:lnTo>
                      <a:pt x="16" y="416"/>
                    </a:lnTo>
                    <a:lnTo>
                      <a:pt x="18" y="418"/>
                    </a:lnTo>
                    <a:lnTo>
                      <a:pt x="22" y="420"/>
                    </a:lnTo>
                    <a:lnTo>
                      <a:pt x="25" y="421"/>
                    </a:lnTo>
                    <a:lnTo>
                      <a:pt x="28" y="422"/>
                    </a:lnTo>
                    <a:lnTo>
                      <a:pt x="32" y="423"/>
                    </a:lnTo>
                    <a:lnTo>
                      <a:pt x="35" y="423"/>
                    </a:lnTo>
                    <a:lnTo>
                      <a:pt x="39" y="424"/>
                    </a:lnTo>
                    <a:lnTo>
                      <a:pt x="43" y="424"/>
                    </a:lnTo>
                    <a:lnTo>
                      <a:pt x="46" y="424"/>
                    </a:lnTo>
                    <a:lnTo>
                      <a:pt x="49" y="423"/>
                    </a:lnTo>
                    <a:lnTo>
                      <a:pt x="53" y="423"/>
                    </a:lnTo>
                    <a:lnTo>
                      <a:pt x="56" y="422"/>
                    </a:lnTo>
                    <a:lnTo>
                      <a:pt x="59" y="421"/>
                    </a:lnTo>
                    <a:lnTo>
                      <a:pt x="63" y="420"/>
                    </a:lnTo>
                    <a:lnTo>
                      <a:pt x="66" y="418"/>
                    </a:lnTo>
                    <a:lnTo>
                      <a:pt x="70" y="416"/>
                    </a:lnTo>
                    <a:lnTo>
                      <a:pt x="72" y="414"/>
                    </a:lnTo>
                    <a:lnTo>
                      <a:pt x="74" y="412"/>
                    </a:lnTo>
                    <a:lnTo>
                      <a:pt x="76" y="410"/>
                    </a:lnTo>
                    <a:lnTo>
                      <a:pt x="78" y="406"/>
                    </a:lnTo>
                    <a:lnTo>
                      <a:pt x="80" y="404"/>
                    </a:lnTo>
                    <a:lnTo>
                      <a:pt x="81" y="401"/>
                    </a:lnTo>
                    <a:lnTo>
                      <a:pt x="149" y="136"/>
                    </a:lnTo>
                    <a:lnTo>
                      <a:pt x="150" y="133"/>
                    </a:lnTo>
                    <a:lnTo>
                      <a:pt x="153" y="129"/>
                    </a:lnTo>
                    <a:lnTo>
                      <a:pt x="155" y="128"/>
                    </a:lnTo>
                    <a:lnTo>
                      <a:pt x="158" y="128"/>
                    </a:lnTo>
                    <a:lnTo>
                      <a:pt x="161" y="128"/>
                    </a:lnTo>
                    <a:lnTo>
                      <a:pt x="163" y="130"/>
                    </a:lnTo>
                    <a:lnTo>
                      <a:pt x="165" y="136"/>
                    </a:lnTo>
                    <a:lnTo>
                      <a:pt x="193" y="208"/>
                    </a:lnTo>
                    <a:lnTo>
                      <a:pt x="66" y="565"/>
                    </a:lnTo>
                    <a:lnTo>
                      <a:pt x="170" y="565"/>
                    </a:lnTo>
                    <a:lnTo>
                      <a:pt x="170" y="860"/>
                    </a:lnTo>
                    <a:lnTo>
                      <a:pt x="171" y="863"/>
                    </a:lnTo>
                    <a:lnTo>
                      <a:pt x="172" y="867"/>
                    </a:lnTo>
                    <a:lnTo>
                      <a:pt x="173" y="870"/>
                    </a:lnTo>
                    <a:lnTo>
                      <a:pt x="175" y="873"/>
                    </a:lnTo>
                    <a:lnTo>
                      <a:pt x="178" y="877"/>
                    </a:lnTo>
                    <a:lnTo>
                      <a:pt x="180" y="879"/>
                    </a:lnTo>
                    <a:lnTo>
                      <a:pt x="183" y="882"/>
                    </a:lnTo>
                    <a:lnTo>
                      <a:pt x="187" y="884"/>
                    </a:lnTo>
                    <a:lnTo>
                      <a:pt x="190" y="887"/>
                    </a:lnTo>
                    <a:lnTo>
                      <a:pt x="194" y="888"/>
                    </a:lnTo>
                    <a:lnTo>
                      <a:pt x="198" y="890"/>
                    </a:lnTo>
                    <a:lnTo>
                      <a:pt x="201" y="891"/>
                    </a:lnTo>
                    <a:lnTo>
                      <a:pt x="205" y="892"/>
                    </a:lnTo>
                    <a:lnTo>
                      <a:pt x="210" y="893"/>
                    </a:lnTo>
                    <a:lnTo>
                      <a:pt x="214" y="893"/>
                    </a:lnTo>
                    <a:lnTo>
                      <a:pt x="219" y="893"/>
                    </a:lnTo>
                    <a:lnTo>
                      <a:pt x="223" y="893"/>
                    </a:lnTo>
                    <a:lnTo>
                      <a:pt x="228" y="893"/>
                    </a:lnTo>
                    <a:lnTo>
                      <a:pt x="231" y="892"/>
                    </a:lnTo>
                    <a:lnTo>
                      <a:pt x="236" y="891"/>
                    </a:lnTo>
                    <a:lnTo>
                      <a:pt x="240" y="890"/>
                    </a:lnTo>
                    <a:lnTo>
                      <a:pt x="243" y="888"/>
                    </a:lnTo>
                    <a:lnTo>
                      <a:pt x="248" y="887"/>
                    </a:lnTo>
                    <a:lnTo>
                      <a:pt x="250" y="884"/>
                    </a:lnTo>
                    <a:lnTo>
                      <a:pt x="253" y="882"/>
                    </a:lnTo>
                    <a:lnTo>
                      <a:pt x="257" y="879"/>
                    </a:lnTo>
                    <a:lnTo>
                      <a:pt x="259" y="877"/>
                    </a:lnTo>
                    <a:lnTo>
                      <a:pt x="261" y="873"/>
                    </a:lnTo>
                    <a:lnTo>
                      <a:pt x="263" y="870"/>
                    </a:lnTo>
                    <a:lnTo>
                      <a:pt x="266" y="867"/>
                    </a:lnTo>
                    <a:lnTo>
                      <a:pt x="267" y="863"/>
                    </a:lnTo>
                    <a:lnTo>
                      <a:pt x="268" y="860"/>
                    </a:lnTo>
                    <a:lnTo>
                      <a:pt x="268" y="565"/>
                    </a:lnTo>
                    <a:lnTo>
                      <a:pt x="303" y="565"/>
                    </a:lnTo>
                    <a:close/>
                  </a:path>
                </a:pathLst>
              </a:custGeom>
              <a:grpFill/>
              <a:ln w="0">
                <a:solidFill>
                  <a:srgbClr val="8DC5CC"/>
                </a:solidFill>
                <a:prstDash val="solid"/>
                <a:round/>
                <a:headEnd/>
                <a:tailEnd/>
              </a:ln>
            </p:spPr>
            <p:txBody>
              <a:bodyPr/>
              <a:lstStyle/>
              <a:p>
                <a:endParaRPr lang="en-US" dirty="0">
                  <a:latin typeface="Calibri" panose="020F0502020204030204" pitchFamily="34" charset="0"/>
                </a:endParaRPr>
              </a:p>
            </p:txBody>
          </p:sp>
          <p:sp>
            <p:nvSpPr>
              <p:cNvPr id="20" name="Freeform 4">
                <a:extLst>
                  <a:ext uri="{FF2B5EF4-FFF2-40B4-BE49-F238E27FC236}">
                    <a16:creationId xmlns:a16="http://schemas.microsoft.com/office/drawing/2014/main" id="{66AE6321-88AD-464F-AE0E-1C5AAF282BF6}"/>
                  </a:ext>
                </a:extLst>
              </p:cNvPr>
              <p:cNvSpPr>
                <a:spLocks noChangeAspect="1"/>
              </p:cNvSpPr>
              <p:nvPr/>
            </p:nvSpPr>
            <p:spPr bwMode="auto">
              <a:xfrm>
                <a:off x="5005" y="2805"/>
                <a:ext cx="105" cy="86"/>
              </a:xfrm>
              <a:custGeom>
                <a:avLst/>
                <a:gdLst>
                  <a:gd name="T0" fmla="*/ 0 w 212"/>
                  <a:gd name="T1" fmla="*/ 1 h 172"/>
                  <a:gd name="T2" fmla="*/ 0 w 212"/>
                  <a:gd name="T3" fmla="*/ 1 h 172"/>
                  <a:gd name="T4" fmla="*/ 0 w 212"/>
                  <a:gd name="T5" fmla="*/ 1 h 172"/>
                  <a:gd name="T6" fmla="*/ 0 w 212"/>
                  <a:gd name="T7" fmla="*/ 1 h 172"/>
                  <a:gd name="T8" fmla="*/ 0 w 212"/>
                  <a:gd name="T9" fmla="*/ 0 h 172"/>
                  <a:gd name="T10" fmla="*/ 0 w 212"/>
                  <a:gd name="T11" fmla="*/ 1 h 172"/>
                  <a:gd name="T12" fmla="*/ 0 w 212"/>
                  <a:gd name="T13" fmla="*/ 1 h 172"/>
                  <a:gd name="T14" fmla="*/ 0 w 212"/>
                  <a:gd name="T15" fmla="*/ 1 h 172"/>
                  <a:gd name="T16" fmla="*/ 0 w 212"/>
                  <a:gd name="T17" fmla="*/ 1 h 172"/>
                  <a:gd name="T18" fmla="*/ 0 w 212"/>
                  <a:gd name="T19" fmla="*/ 1 h 172"/>
                  <a:gd name="T20" fmla="*/ 0 w 212"/>
                  <a:gd name="T21" fmla="*/ 1 h 172"/>
                  <a:gd name="T22" fmla="*/ 0 w 212"/>
                  <a:gd name="T23" fmla="*/ 1 h 172"/>
                  <a:gd name="T24" fmla="*/ 0 w 212"/>
                  <a:gd name="T25" fmla="*/ 1 h 172"/>
                  <a:gd name="T26" fmla="*/ 0 w 212"/>
                  <a:gd name="T27" fmla="*/ 1 h 172"/>
                  <a:gd name="T28" fmla="*/ 0 w 212"/>
                  <a:gd name="T29" fmla="*/ 1 h 172"/>
                  <a:gd name="T30" fmla="*/ 0 w 212"/>
                  <a:gd name="T31" fmla="*/ 1 h 172"/>
                  <a:gd name="T32" fmla="*/ 0 w 212"/>
                  <a:gd name="T33" fmla="*/ 1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72">
                    <a:moveTo>
                      <a:pt x="212" y="86"/>
                    </a:moveTo>
                    <a:lnTo>
                      <a:pt x="203" y="53"/>
                    </a:lnTo>
                    <a:lnTo>
                      <a:pt x="181" y="25"/>
                    </a:lnTo>
                    <a:lnTo>
                      <a:pt x="147" y="7"/>
                    </a:lnTo>
                    <a:lnTo>
                      <a:pt x="106" y="0"/>
                    </a:lnTo>
                    <a:lnTo>
                      <a:pt x="65" y="7"/>
                    </a:lnTo>
                    <a:lnTo>
                      <a:pt x="31" y="25"/>
                    </a:lnTo>
                    <a:lnTo>
                      <a:pt x="9" y="53"/>
                    </a:lnTo>
                    <a:lnTo>
                      <a:pt x="0" y="86"/>
                    </a:lnTo>
                    <a:lnTo>
                      <a:pt x="9" y="120"/>
                    </a:lnTo>
                    <a:lnTo>
                      <a:pt x="31" y="148"/>
                    </a:lnTo>
                    <a:lnTo>
                      <a:pt x="65" y="166"/>
                    </a:lnTo>
                    <a:lnTo>
                      <a:pt x="106" y="172"/>
                    </a:lnTo>
                    <a:lnTo>
                      <a:pt x="147" y="166"/>
                    </a:lnTo>
                    <a:lnTo>
                      <a:pt x="181" y="148"/>
                    </a:lnTo>
                    <a:lnTo>
                      <a:pt x="203" y="120"/>
                    </a:lnTo>
                    <a:lnTo>
                      <a:pt x="212" y="86"/>
                    </a:lnTo>
                    <a:close/>
                  </a:path>
                </a:pathLst>
              </a:custGeom>
              <a:grpFill/>
              <a:ln w="0">
                <a:solidFill>
                  <a:srgbClr val="8DC5CC"/>
                </a:solidFill>
                <a:prstDash val="solid"/>
                <a:round/>
                <a:headEnd/>
                <a:tailEnd/>
              </a:ln>
            </p:spPr>
            <p:txBody>
              <a:bodyPr/>
              <a:lstStyle/>
              <a:p>
                <a:endParaRPr lang="en-US" dirty="0">
                  <a:latin typeface="Calibri" panose="020F0502020204030204" pitchFamily="34" charset="0"/>
                </a:endParaRPr>
              </a:p>
            </p:txBody>
          </p:sp>
        </p:grpSp>
      </p:grpSp>
      <p:sp>
        <p:nvSpPr>
          <p:cNvPr id="21511" name="Notes"/>
          <p:cNvSpPr txBox="1">
            <a:spLocks noChangeArrowheads="1"/>
          </p:cNvSpPr>
          <p:nvPr/>
        </p:nvSpPr>
        <p:spPr bwMode="auto">
          <a:xfrm>
            <a:off x="1791700" y="6063920"/>
            <a:ext cx="8585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tabLst>
                <a:tab pos="635000" algn="r"/>
                <a:tab pos="739775" algn="l"/>
              </a:tabLst>
            </a:pPr>
            <a:r>
              <a:rPr lang="en-US" sz="1400" dirty="0">
                <a:latin typeface="+mn-lt"/>
              </a:rPr>
              <a:t>	Note:	Age was “Not Specified” for 0.2% of female cases and 0.2% of male cases for the given year.</a:t>
            </a:r>
          </a:p>
        </p:txBody>
      </p:sp>
      <p:sp>
        <p:nvSpPr>
          <p:cNvPr id="13" name="Footer">
            <a:extLst>
              <a:ext uri="{FF2B5EF4-FFF2-40B4-BE49-F238E27FC236}">
                <a16:creationId xmlns:a16="http://schemas.microsoft.com/office/drawing/2014/main" id="{E8BD1AC2-A47D-42BF-93DA-66718DB4BBF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49887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sz="3200" b="0" dirty="0">
                <a:latin typeface="+mj-lt"/>
              </a:rPr>
              <a:t>Gonorrhea, Incidence Rates for Females by Age Group (in years), California, 2010–2019</a:t>
            </a:r>
          </a:p>
        </p:txBody>
      </p:sp>
      <p:graphicFrame>
        <p:nvGraphicFramePr>
          <p:cNvPr id="2" name="Graph" descr="2010-2019 trendline graph of female gonorrhea incidence rates by age group&#10;•  Ages 0-14 rates ranged from 4.3 in 2010 to 3.6 in 2019&#10;•  Ages 15-19 rates ranged from 243.7 in 2010 to 305.4 in 2019&#10;•  Ages 20-24 rates ranged from 274.1 in 2010 to 516.1 in 2019&#10;•  Ages 25-29 rates ranged from 130.0 in 2010 to 448.3 in 2019&#10;•  Ages 30-34 rates ranged from 69.5 in 2010 to 299.3 in 2019&#10;•  Ages 35+ rates ranged from 9.9 in 2010 to 50.4 in 2019"/>
          <p:cNvGraphicFramePr>
            <a:graphicFrameLocks noGrp="1" noChangeAspect="1"/>
          </p:cNvGraphicFramePr>
          <p:nvPr>
            <p:ph idx="1"/>
            <p:extLst>
              <p:ext uri="{D42A27DB-BD31-4B8C-83A1-F6EECF244321}">
                <p14:modId xmlns:p14="http://schemas.microsoft.com/office/powerpoint/2010/main" val="1903578447"/>
              </p:ext>
            </p:extLst>
          </p:nvPr>
        </p:nvGraphicFramePr>
        <p:xfrm>
          <a:off x="414338" y="1809115"/>
          <a:ext cx="11387137" cy="4229735"/>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F1FCC13E-965C-4779-8C22-DC80A1590499}"/>
              </a:ext>
            </a:extLst>
          </p:cNvPr>
          <p:cNvSpPr txBox="1">
            <a:spLocks noChangeArrowheads="1"/>
          </p:cNvSpPr>
          <p:nvPr/>
        </p:nvSpPr>
        <p:spPr bwMode="auto">
          <a:xfrm>
            <a:off x="2514600" y="6240464"/>
            <a:ext cx="7239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tabLst>
                <a:tab pos="635000" algn="r"/>
                <a:tab pos="739775" algn="l"/>
              </a:tabLst>
            </a:pPr>
            <a:r>
              <a:rPr lang="en-US" sz="1400" dirty="0">
                <a:latin typeface="+mn-lt"/>
              </a:rPr>
              <a:t>	Note:	Age “Not Specified” ranged from 0.1% to 0.5% of cases for females in any given year.</a:t>
            </a:r>
          </a:p>
        </p:txBody>
      </p:sp>
      <p:sp>
        <p:nvSpPr>
          <p:cNvPr id="6" name="Footer">
            <a:extLst>
              <a:ext uri="{FF2B5EF4-FFF2-40B4-BE49-F238E27FC236}">
                <a16:creationId xmlns:a16="http://schemas.microsoft.com/office/drawing/2014/main" id="{BC9078A4-09DB-4A1F-9D43-117C5F69701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02013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sz="3200" b="0" dirty="0">
                <a:latin typeface="+mj-lt"/>
              </a:rPr>
              <a:t>Gonorrhea, Incidence Rates for Males by Age Group (in years), California, 2010–2019</a:t>
            </a:r>
          </a:p>
        </p:txBody>
      </p:sp>
      <p:graphicFrame>
        <p:nvGraphicFramePr>
          <p:cNvPr id="2" name="Graph" descr="2010-2019 trendline graph of male gonorrhea incidence rates by age group&#10;•  Ages 0-14 rates ranged from 0.9 in 2010 to 1.5 in 2019&#10;•  Ages 15-19 rates ranged from 129.6 in 2010 to 188.0 in 2019&#10;•  Ages 20-24 rates ranged from 277.7 in 2010 to 601.1 in 2019&#10;•  Ages 25-29 rates ranged from 229.2 in 2010 to 858.3 in 2019&#10;•  Ages 30-34 rates ranged from 158.2 in 2010 to 733.0 in 2019&#10;•  Ages 35+ rates ranged from 51.4 in 2010 to 179.0 in 2019"/>
          <p:cNvGraphicFramePr>
            <a:graphicFrameLocks noGrp="1" noChangeAspect="1"/>
          </p:cNvGraphicFramePr>
          <p:nvPr>
            <p:ph idx="1"/>
            <p:extLst>
              <p:ext uri="{D42A27DB-BD31-4B8C-83A1-F6EECF244321}">
                <p14:modId xmlns:p14="http://schemas.microsoft.com/office/powerpoint/2010/main" val="3718202569"/>
              </p:ext>
            </p:extLst>
          </p:nvPr>
        </p:nvGraphicFramePr>
        <p:xfrm>
          <a:off x="414338" y="1809115"/>
          <a:ext cx="11387137" cy="4229735"/>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F1FCC13E-965C-4779-8C22-DC80A1590499}"/>
              </a:ext>
            </a:extLst>
          </p:cNvPr>
          <p:cNvSpPr txBox="1">
            <a:spLocks noChangeArrowheads="1"/>
          </p:cNvSpPr>
          <p:nvPr/>
        </p:nvSpPr>
        <p:spPr bwMode="auto">
          <a:xfrm>
            <a:off x="2514600" y="6240464"/>
            <a:ext cx="7239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tabLst>
                <a:tab pos="635000" algn="r"/>
                <a:tab pos="739775" algn="l"/>
              </a:tabLst>
            </a:pPr>
            <a:r>
              <a:rPr lang="en-US" sz="1400" dirty="0">
                <a:latin typeface="+mn-lt"/>
              </a:rPr>
              <a:t>	Note:	Age “Not Specified” ranged from 0.1% to 0.6% of cases for males in any given year.</a:t>
            </a:r>
          </a:p>
        </p:txBody>
      </p:sp>
      <p:sp>
        <p:nvSpPr>
          <p:cNvPr id="6" name="Footer">
            <a:extLst>
              <a:ext uri="{FF2B5EF4-FFF2-40B4-BE49-F238E27FC236}">
                <a16:creationId xmlns:a16="http://schemas.microsoft.com/office/drawing/2014/main" id="{BC9078A4-09DB-4A1F-9D43-117C5F69701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34588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DDEA-C90D-48FC-B647-4841BD8D38D7}"/>
              </a:ext>
            </a:extLst>
          </p:cNvPr>
          <p:cNvSpPr>
            <a:spLocks noGrp="1"/>
          </p:cNvSpPr>
          <p:nvPr>
            <p:ph type="title"/>
          </p:nvPr>
        </p:nvSpPr>
        <p:spPr/>
        <p:txBody>
          <a:bodyPr>
            <a:normAutofit/>
          </a:bodyPr>
          <a:lstStyle/>
          <a:p>
            <a:r>
              <a:rPr lang="en-US" sz="3200" b="0" dirty="0">
                <a:latin typeface="+mj-lt"/>
              </a:rPr>
              <a:t>Gonorrhea, Incidence Rates by Race/Ethnicity and Gender, </a:t>
            </a:r>
            <a:br>
              <a:rPr lang="en-US" sz="3200" b="0" dirty="0">
                <a:latin typeface="+mj-lt"/>
              </a:rPr>
            </a:br>
            <a:r>
              <a:rPr lang="en-US" sz="3200" b="0" dirty="0">
                <a:latin typeface="+mj-lt"/>
              </a:rPr>
              <a:t>California, 2019</a:t>
            </a:r>
          </a:p>
        </p:txBody>
      </p:sp>
      <p:grpSp>
        <p:nvGrpSpPr>
          <p:cNvPr id="3" name="Group 2" descr="Graph of gonorrhea incidence rates per 100,000 population by race ethnicity and gender&#10;•  AI/AN female rate 148.8, male rate 185.8&#10;•  A/PI female rate 27.5, male rate 86.4&#10;•  Black female rate 376.1, male rate 691.3&#10;•  Hispanic female rate 101.7, male rate 176.1&#10;•  White female rate 75.7, male rate 166.7&#10;">
            <a:extLst>
              <a:ext uri="{FF2B5EF4-FFF2-40B4-BE49-F238E27FC236}">
                <a16:creationId xmlns:a16="http://schemas.microsoft.com/office/drawing/2014/main" id="{50C338E5-8929-4850-88DF-985D8DFDECEC}"/>
              </a:ext>
            </a:extLst>
          </p:cNvPr>
          <p:cNvGrpSpPr/>
          <p:nvPr/>
        </p:nvGrpSpPr>
        <p:grpSpPr>
          <a:xfrm>
            <a:off x="651380" y="1495300"/>
            <a:ext cx="10987119" cy="4097758"/>
            <a:chOff x="651380" y="1495300"/>
            <a:chExt cx="10987119" cy="4097758"/>
          </a:xfrm>
        </p:grpSpPr>
        <p:sp>
          <p:nvSpPr>
            <p:cNvPr id="12" name="Text Box">
              <a:extLst>
                <a:ext uri="{FF2B5EF4-FFF2-40B4-BE49-F238E27FC236}">
                  <a16:creationId xmlns:a16="http://schemas.microsoft.com/office/drawing/2014/main" id="{7E5ADF2E-DF9B-4186-8DF7-A6FA0BBC6FEC}"/>
                </a:ext>
              </a:extLst>
            </p:cNvPr>
            <p:cNvSpPr txBox="1">
              <a:spLocks noChangeArrowheads="1"/>
            </p:cNvSpPr>
            <p:nvPr/>
          </p:nvSpPr>
          <p:spPr bwMode="auto">
            <a:xfrm>
              <a:off x="1068512" y="1495300"/>
              <a:ext cx="1031525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51250" algn="ctr"/>
                  <a:tab pos="7143750" algn="r"/>
                </a:tabLst>
                <a:defRPr>
                  <a:solidFill>
                    <a:schemeClr val="tx1"/>
                  </a:solidFill>
                  <a:latin typeface="Tahoma" pitchFamily="34" charset="0"/>
                </a:defRPr>
              </a:lvl1pPr>
              <a:lvl2pPr marL="742950" indent="-285750">
                <a:tabLst>
                  <a:tab pos="3651250" algn="ctr"/>
                  <a:tab pos="7143750" algn="r"/>
                </a:tabLst>
                <a:defRPr>
                  <a:solidFill>
                    <a:schemeClr val="tx1"/>
                  </a:solidFill>
                  <a:latin typeface="Tahoma" pitchFamily="34" charset="0"/>
                </a:defRPr>
              </a:lvl2pPr>
              <a:lvl3pPr marL="1143000" indent="-228600">
                <a:tabLst>
                  <a:tab pos="3651250" algn="ctr"/>
                  <a:tab pos="7143750" algn="r"/>
                </a:tabLst>
                <a:defRPr>
                  <a:solidFill>
                    <a:schemeClr val="tx1"/>
                  </a:solidFill>
                  <a:latin typeface="Tahoma" pitchFamily="34" charset="0"/>
                </a:defRPr>
              </a:lvl3pPr>
              <a:lvl4pPr marL="1600200" indent="-228600">
                <a:tabLst>
                  <a:tab pos="3651250" algn="ctr"/>
                  <a:tab pos="7143750" algn="r"/>
                </a:tabLst>
                <a:defRPr>
                  <a:solidFill>
                    <a:schemeClr val="tx1"/>
                  </a:solidFill>
                  <a:latin typeface="Tahoma" pitchFamily="34" charset="0"/>
                </a:defRPr>
              </a:lvl4pPr>
              <a:lvl5pPr marL="2057400" indent="-228600">
                <a:tabLst>
                  <a:tab pos="3651250" algn="ctr"/>
                  <a:tab pos="7143750" algn="r"/>
                </a:tabLst>
                <a:defRPr>
                  <a:solidFill>
                    <a:schemeClr val="tx1"/>
                  </a:solidFill>
                  <a:latin typeface="Tahoma" pitchFamily="34" charset="0"/>
                </a:defRPr>
              </a:lvl5pPr>
              <a:lvl6pPr marL="2514600" indent="-228600" eaLnBrk="0" fontAlgn="base" hangingPunct="0">
                <a:spcBef>
                  <a:spcPct val="0"/>
                </a:spcBef>
                <a:spcAft>
                  <a:spcPct val="0"/>
                </a:spcAft>
                <a:tabLst>
                  <a:tab pos="3651250" algn="ctr"/>
                  <a:tab pos="7143750" algn="r"/>
                </a:tabLst>
                <a:defRPr>
                  <a:solidFill>
                    <a:schemeClr val="tx1"/>
                  </a:solidFill>
                  <a:latin typeface="Tahoma" pitchFamily="34" charset="0"/>
                </a:defRPr>
              </a:lvl6pPr>
              <a:lvl7pPr marL="2971800" indent="-228600" eaLnBrk="0" fontAlgn="base" hangingPunct="0">
                <a:spcBef>
                  <a:spcPct val="0"/>
                </a:spcBef>
                <a:spcAft>
                  <a:spcPct val="0"/>
                </a:spcAft>
                <a:tabLst>
                  <a:tab pos="3651250" algn="ctr"/>
                  <a:tab pos="7143750" algn="r"/>
                </a:tabLst>
                <a:defRPr>
                  <a:solidFill>
                    <a:schemeClr val="tx1"/>
                  </a:solidFill>
                  <a:latin typeface="Tahoma" pitchFamily="34" charset="0"/>
                </a:defRPr>
              </a:lvl7pPr>
              <a:lvl8pPr marL="3429000" indent="-228600" eaLnBrk="0" fontAlgn="base" hangingPunct="0">
                <a:spcBef>
                  <a:spcPct val="0"/>
                </a:spcBef>
                <a:spcAft>
                  <a:spcPct val="0"/>
                </a:spcAft>
                <a:tabLst>
                  <a:tab pos="3651250" algn="ctr"/>
                  <a:tab pos="7143750" algn="r"/>
                </a:tabLst>
                <a:defRPr>
                  <a:solidFill>
                    <a:schemeClr val="tx1"/>
                  </a:solidFill>
                  <a:latin typeface="Tahoma" pitchFamily="34" charset="0"/>
                </a:defRPr>
              </a:lvl8pPr>
              <a:lvl9pPr marL="3886200" indent="-228600" eaLnBrk="0" fontAlgn="base" hangingPunct="0">
                <a:spcBef>
                  <a:spcPct val="0"/>
                </a:spcBef>
                <a:spcAft>
                  <a:spcPct val="0"/>
                </a:spcAft>
                <a:tabLst>
                  <a:tab pos="3651250" algn="ctr"/>
                  <a:tab pos="7143750" algn="r"/>
                </a:tabLst>
                <a:defRPr>
                  <a:solidFill>
                    <a:schemeClr val="tx1"/>
                  </a:solidFill>
                  <a:latin typeface="Tahoma" pitchFamily="34" charset="0"/>
                </a:defRPr>
              </a:lvl9pPr>
            </a:lstStyle>
            <a:p>
              <a:pPr>
                <a:tabLst>
                  <a:tab pos="5033963" algn="ctr"/>
                  <a:tab pos="9996488" algn="r"/>
                </a:tabLst>
              </a:pPr>
              <a:r>
                <a:rPr lang="en-US" sz="1600" b="1" dirty="0">
                  <a:latin typeface="Calibri" panose="020F0502020204030204" pitchFamily="34" charset="0"/>
                </a:rPr>
                <a:t>Male	Rate per 100,000	Female</a:t>
              </a:r>
              <a:endParaRPr lang="en-US" sz="1200" b="1" dirty="0">
                <a:latin typeface="Calibri" panose="020F0502020204030204" pitchFamily="34" charset="0"/>
              </a:endParaRPr>
            </a:p>
          </p:txBody>
        </p:sp>
        <p:graphicFrame>
          <p:nvGraphicFramePr>
            <p:cNvPr id="4" name="Graph Males">
              <a:extLst>
                <a:ext uri="{FF2B5EF4-FFF2-40B4-BE49-F238E27FC236}">
                  <a16:creationId xmlns:a16="http://schemas.microsoft.com/office/drawing/2014/main" id="{799C2AFE-9F83-4D22-94E2-19A45621E046}"/>
                </a:ext>
              </a:extLst>
            </p:cNvPr>
            <p:cNvGraphicFramePr>
              <a:graphicFrameLocks/>
            </p:cNvGraphicFramePr>
            <p:nvPr>
              <p:extLst>
                <p:ext uri="{D42A27DB-BD31-4B8C-83A1-F6EECF244321}">
                  <p14:modId xmlns:p14="http://schemas.microsoft.com/office/powerpoint/2010/main" val="3190655557"/>
                </p:ext>
              </p:extLst>
            </p:nvPr>
          </p:nvGraphicFramePr>
          <p:xfrm>
            <a:off x="651380" y="1767691"/>
            <a:ext cx="5495544" cy="382219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Image Male">
              <a:extLst>
                <a:ext uri="{FF2B5EF4-FFF2-40B4-BE49-F238E27FC236}">
                  <a16:creationId xmlns:a16="http://schemas.microsoft.com/office/drawing/2014/main" id="{9ABDC61E-4A1E-498B-8D99-F3A092B39B70}"/>
                </a:ext>
              </a:extLst>
            </p:cNvPr>
            <p:cNvGrpSpPr>
              <a:grpSpLocks noChangeAspect="1"/>
            </p:cNvGrpSpPr>
            <p:nvPr/>
          </p:nvGrpSpPr>
          <p:grpSpPr bwMode="auto">
            <a:xfrm>
              <a:off x="1490472" y="4361688"/>
              <a:ext cx="466725" cy="933450"/>
              <a:chOff x="451" y="2987"/>
              <a:chExt cx="268" cy="536"/>
            </a:xfrm>
            <a:solidFill>
              <a:srgbClr val="068190"/>
            </a:solidFill>
          </p:grpSpPr>
          <p:sp>
            <p:nvSpPr>
              <p:cNvPr id="10" name="Freeform 1">
                <a:extLst>
                  <a:ext uri="{FF2B5EF4-FFF2-40B4-BE49-F238E27FC236}">
                    <a16:creationId xmlns:a16="http://schemas.microsoft.com/office/drawing/2014/main" id="{5D2FF25F-C35C-410A-BF61-8E04D6938F5B}"/>
                  </a:ext>
                </a:extLst>
              </p:cNvPr>
              <p:cNvSpPr>
                <a:spLocks noChangeAspect="1"/>
              </p:cNvSpPr>
              <p:nvPr/>
            </p:nvSpPr>
            <p:spPr bwMode="auto">
              <a:xfrm>
                <a:off x="451" y="3086"/>
                <a:ext cx="268" cy="437"/>
              </a:xfrm>
              <a:custGeom>
                <a:avLst/>
                <a:gdLst>
                  <a:gd name="T0" fmla="*/ 0 w 805"/>
                  <a:gd name="T1" fmla="*/ 0 h 1309"/>
                  <a:gd name="T2" fmla="*/ 0 w 805"/>
                  <a:gd name="T3" fmla="*/ 0 h 1309"/>
                  <a:gd name="T4" fmla="*/ 0 w 805"/>
                  <a:gd name="T5" fmla="*/ 0 h 1309"/>
                  <a:gd name="T6" fmla="*/ 0 w 805"/>
                  <a:gd name="T7" fmla="*/ 0 h 1309"/>
                  <a:gd name="T8" fmla="*/ 0 w 805"/>
                  <a:gd name="T9" fmla="*/ 0 h 1309"/>
                  <a:gd name="T10" fmla="*/ 0 w 805"/>
                  <a:gd name="T11" fmla="*/ 0 h 1309"/>
                  <a:gd name="T12" fmla="*/ 0 w 805"/>
                  <a:gd name="T13" fmla="*/ 0 h 1309"/>
                  <a:gd name="T14" fmla="*/ 0 w 805"/>
                  <a:gd name="T15" fmla="*/ 0 h 1309"/>
                  <a:gd name="T16" fmla="*/ 0 w 805"/>
                  <a:gd name="T17" fmla="*/ 0 h 1309"/>
                  <a:gd name="T18" fmla="*/ 0 w 805"/>
                  <a:gd name="T19" fmla="*/ 0 h 1309"/>
                  <a:gd name="T20" fmla="*/ 0 w 805"/>
                  <a:gd name="T21" fmla="*/ 0 h 1309"/>
                  <a:gd name="T22" fmla="*/ 0 w 805"/>
                  <a:gd name="T23" fmla="*/ 0 h 1309"/>
                  <a:gd name="T24" fmla="*/ 0 w 805"/>
                  <a:gd name="T25" fmla="*/ 0 h 1309"/>
                  <a:gd name="T26" fmla="*/ 0 w 805"/>
                  <a:gd name="T27" fmla="*/ 0 h 1309"/>
                  <a:gd name="T28" fmla="*/ 0 w 805"/>
                  <a:gd name="T29" fmla="*/ 0 h 1309"/>
                  <a:gd name="T30" fmla="*/ 0 w 805"/>
                  <a:gd name="T31" fmla="*/ 0 h 1309"/>
                  <a:gd name="T32" fmla="*/ 0 w 805"/>
                  <a:gd name="T33" fmla="*/ 0 h 1309"/>
                  <a:gd name="T34" fmla="*/ 0 w 805"/>
                  <a:gd name="T35" fmla="*/ 0 h 1309"/>
                  <a:gd name="T36" fmla="*/ 0 w 805"/>
                  <a:gd name="T37" fmla="*/ 0 h 1309"/>
                  <a:gd name="T38" fmla="*/ 0 w 805"/>
                  <a:gd name="T39" fmla="*/ 0 h 1309"/>
                  <a:gd name="T40" fmla="*/ 0 w 805"/>
                  <a:gd name="T41" fmla="*/ 0 h 1309"/>
                  <a:gd name="T42" fmla="*/ 0 w 805"/>
                  <a:gd name="T43" fmla="*/ 0 h 1309"/>
                  <a:gd name="T44" fmla="*/ 0 w 805"/>
                  <a:gd name="T45" fmla="*/ 0 h 1309"/>
                  <a:gd name="T46" fmla="*/ 0 w 805"/>
                  <a:gd name="T47" fmla="*/ 0 h 1309"/>
                  <a:gd name="T48" fmla="*/ 0 w 805"/>
                  <a:gd name="T49" fmla="*/ 0 h 1309"/>
                  <a:gd name="T50" fmla="*/ 0 w 805"/>
                  <a:gd name="T51" fmla="*/ 0 h 1309"/>
                  <a:gd name="T52" fmla="*/ 0 w 805"/>
                  <a:gd name="T53" fmla="*/ 0 h 1309"/>
                  <a:gd name="T54" fmla="*/ 0 w 805"/>
                  <a:gd name="T55" fmla="*/ 0 h 1309"/>
                  <a:gd name="T56" fmla="*/ 0 w 805"/>
                  <a:gd name="T57" fmla="*/ 0 h 1309"/>
                  <a:gd name="T58" fmla="*/ 0 w 805"/>
                  <a:gd name="T59" fmla="*/ 0 h 1309"/>
                  <a:gd name="T60" fmla="*/ 0 w 805"/>
                  <a:gd name="T61" fmla="*/ 0 h 1309"/>
                  <a:gd name="T62" fmla="*/ 0 w 805"/>
                  <a:gd name="T63" fmla="*/ 0 h 1309"/>
                  <a:gd name="T64" fmla="*/ 0 w 805"/>
                  <a:gd name="T65" fmla="*/ 0 h 1309"/>
                  <a:gd name="T66" fmla="*/ 0 w 805"/>
                  <a:gd name="T67" fmla="*/ 0 h 1309"/>
                  <a:gd name="T68" fmla="*/ 0 w 805"/>
                  <a:gd name="T69" fmla="*/ 0 h 1309"/>
                  <a:gd name="T70" fmla="*/ 0 w 805"/>
                  <a:gd name="T71" fmla="*/ 0 h 1309"/>
                  <a:gd name="T72" fmla="*/ 0 w 805"/>
                  <a:gd name="T73" fmla="*/ 0 h 1309"/>
                  <a:gd name="T74" fmla="*/ 0 w 805"/>
                  <a:gd name="T75" fmla="*/ 0 h 1309"/>
                  <a:gd name="T76" fmla="*/ 0 w 805"/>
                  <a:gd name="T77" fmla="*/ 0 h 1309"/>
                  <a:gd name="T78" fmla="*/ 0 w 805"/>
                  <a:gd name="T79" fmla="*/ 0 h 1309"/>
                  <a:gd name="T80" fmla="*/ 0 w 805"/>
                  <a:gd name="T81" fmla="*/ 0 h 1309"/>
                  <a:gd name="T82" fmla="*/ 0 w 805"/>
                  <a:gd name="T83" fmla="*/ 0 h 1309"/>
                  <a:gd name="T84" fmla="*/ 0 w 805"/>
                  <a:gd name="T85" fmla="*/ 0 h 1309"/>
                  <a:gd name="T86" fmla="*/ 0 w 805"/>
                  <a:gd name="T87" fmla="*/ 0 h 1309"/>
                  <a:gd name="T88" fmla="*/ 0 w 805"/>
                  <a:gd name="T89" fmla="*/ 0 h 1309"/>
                  <a:gd name="T90" fmla="*/ 0 w 805"/>
                  <a:gd name="T91" fmla="*/ 0 h 1309"/>
                  <a:gd name="T92" fmla="*/ 0 w 805"/>
                  <a:gd name="T93" fmla="*/ 0 h 1309"/>
                  <a:gd name="T94" fmla="*/ 0 w 805"/>
                  <a:gd name="T95" fmla="*/ 0 h 1309"/>
                  <a:gd name="T96" fmla="*/ 0 w 805"/>
                  <a:gd name="T97" fmla="*/ 0 h 1309"/>
                  <a:gd name="T98" fmla="*/ 0 w 805"/>
                  <a:gd name="T99" fmla="*/ 0 h 1309"/>
                  <a:gd name="T100" fmla="*/ 0 w 805"/>
                  <a:gd name="T101" fmla="*/ 0 h 1309"/>
                  <a:gd name="T102" fmla="*/ 0 w 805"/>
                  <a:gd name="T103" fmla="*/ 0 h 1309"/>
                  <a:gd name="T104" fmla="*/ 0 w 805"/>
                  <a:gd name="T105" fmla="*/ 0 h 1309"/>
                  <a:gd name="T106" fmla="*/ 0 w 805"/>
                  <a:gd name="T107" fmla="*/ 0 h 1309"/>
                  <a:gd name="T108" fmla="*/ 0 w 805"/>
                  <a:gd name="T109" fmla="*/ 0 h 1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1309">
                    <a:moveTo>
                      <a:pt x="613" y="0"/>
                    </a:moveTo>
                    <a:lnTo>
                      <a:pt x="627" y="3"/>
                    </a:lnTo>
                    <a:lnTo>
                      <a:pt x="640" y="7"/>
                    </a:lnTo>
                    <a:lnTo>
                      <a:pt x="649" y="13"/>
                    </a:lnTo>
                    <a:lnTo>
                      <a:pt x="663" y="25"/>
                    </a:lnTo>
                    <a:lnTo>
                      <a:pt x="669" y="32"/>
                    </a:lnTo>
                    <a:lnTo>
                      <a:pt x="675" y="38"/>
                    </a:lnTo>
                    <a:lnTo>
                      <a:pt x="678" y="42"/>
                    </a:lnTo>
                    <a:lnTo>
                      <a:pt x="682" y="49"/>
                    </a:lnTo>
                    <a:lnTo>
                      <a:pt x="688" y="62"/>
                    </a:lnTo>
                    <a:lnTo>
                      <a:pt x="805" y="540"/>
                    </a:lnTo>
                    <a:lnTo>
                      <a:pt x="805" y="543"/>
                    </a:lnTo>
                    <a:lnTo>
                      <a:pt x="803" y="549"/>
                    </a:lnTo>
                    <a:lnTo>
                      <a:pt x="802" y="553"/>
                    </a:lnTo>
                    <a:lnTo>
                      <a:pt x="801" y="556"/>
                    </a:lnTo>
                    <a:lnTo>
                      <a:pt x="799" y="560"/>
                    </a:lnTo>
                    <a:lnTo>
                      <a:pt x="796" y="564"/>
                    </a:lnTo>
                    <a:lnTo>
                      <a:pt x="793" y="567"/>
                    </a:lnTo>
                    <a:lnTo>
                      <a:pt x="790" y="572"/>
                    </a:lnTo>
                    <a:lnTo>
                      <a:pt x="788" y="574"/>
                    </a:lnTo>
                    <a:lnTo>
                      <a:pt x="783" y="577"/>
                    </a:lnTo>
                    <a:lnTo>
                      <a:pt x="779" y="579"/>
                    </a:lnTo>
                    <a:lnTo>
                      <a:pt x="775" y="582"/>
                    </a:lnTo>
                    <a:lnTo>
                      <a:pt x="770" y="583"/>
                    </a:lnTo>
                    <a:lnTo>
                      <a:pt x="766" y="585"/>
                    </a:lnTo>
                    <a:lnTo>
                      <a:pt x="760" y="586"/>
                    </a:lnTo>
                    <a:lnTo>
                      <a:pt x="756" y="587"/>
                    </a:lnTo>
                    <a:lnTo>
                      <a:pt x="750" y="587"/>
                    </a:lnTo>
                    <a:lnTo>
                      <a:pt x="746" y="587"/>
                    </a:lnTo>
                    <a:lnTo>
                      <a:pt x="741" y="587"/>
                    </a:lnTo>
                    <a:lnTo>
                      <a:pt x="736" y="587"/>
                    </a:lnTo>
                    <a:lnTo>
                      <a:pt x="730" y="586"/>
                    </a:lnTo>
                    <a:lnTo>
                      <a:pt x="725" y="585"/>
                    </a:lnTo>
                    <a:lnTo>
                      <a:pt x="721" y="583"/>
                    </a:lnTo>
                    <a:lnTo>
                      <a:pt x="717" y="582"/>
                    </a:lnTo>
                    <a:lnTo>
                      <a:pt x="712" y="579"/>
                    </a:lnTo>
                    <a:lnTo>
                      <a:pt x="708" y="577"/>
                    </a:lnTo>
                    <a:lnTo>
                      <a:pt x="704" y="574"/>
                    </a:lnTo>
                    <a:lnTo>
                      <a:pt x="701" y="572"/>
                    </a:lnTo>
                    <a:lnTo>
                      <a:pt x="698" y="567"/>
                    </a:lnTo>
                    <a:lnTo>
                      <a:pt x="695" y="564"/>
                    </a:lnTo>
                    <a:lnTo>
                      <a:pt x="692" y="560"/>
                    </a:lnTo>
                    <a:lnTo>
                      <a:pt x="692" y="556"/>
                    </a:lnTo>
                    <a:lnTo>
                      <a:pt x="691" y="553"/>
                    </a:lnTo>
                    <a:lnTo>
                      <a:pt x="686" y="540"/>
                    </a:lnTo>
                    <a:lnTo>
                      <a:pt x="594" y="202"/>
                    </a:lnTo>
                    <a:lnTo>
                      <a:pt x="594" y="1251"/>
                    </a:lnTo>
                    <a:lnTo>
                      <a:pt x="594" y="1257"/>
                    </a:lnTo>
                    <a:lnTo>
                      <a:pt x="593" y="1261"/>
                    </a:lnTo>
                    <a:lnTo>
                      <a:pt x="590" y="1267"/>
                    </a:lnTo>
                    <a:lnTo>
                      <a:pt x="587" y="1273"/>
                    </a:lnTo>
                    <a:lnTo>
                      <a:pt x="582" y="1277"/>
                    </a:lnTo>
                    <a:lnTo>
                      <a:pt x="580" y="1281"/>
                    </a:lnTo>
                    <a:lnTo>
                      <a:pt x="575" y="1286"/>
                    </a:lnTo>
                    <a:lnTo>
                      <a:pt x="571" y="1290"/>
                    </a:lnTo>
                    <a:lnTo>
                      <a:pt x="567" y="1294"/>
                    </a:lnTo>
                    <a:lnTo>
                      <a:pt x="561" y="1297"/>
                    </a:lnTo>
                    <a:lnTo>
                      <a:pt x="555" y="1300"/>
                    </a:lnTo>
                    <a:lnTo>
                      <a:pt x="549" y="1303"/>
                    </a:lnTo>
                    <a:lnTo>
                      <a:pt x="543" y="1304"/>
                    </a:lnTo>
                    <a:lnTo>
                      <a:pt x="538" y="1306"/>
                    </a:lnTo>
                    <a:lnTo>
                      <a:pt x="530" y="1307"/>
                    </a:lnTo>
                    <a:lnTo>
                      <a:pt x="523" y="1309"/>
                    </a:lnTo>
                    <a:lnTo>
                      <a:pt x="517" y="1309"/>
                    </a:lnTo>
                    <a:lnTo>
                      <a:pt x="510" y="1309"/>
                    </a:lnTo>
                    <a:lnTo>
                      <a:pt x="504" y="1307"/>
                    </a:lnTo>
                    <a:lnTo>
                      <a:pt x="497" y="1306"/>
                    </a:lnTo>
                    <a:lnTo>
                      <a:pt x="491" y="1304"/>
                    </a:lnTo>
                    <a:lnTo>
                      <a:pt x="486" y="1303"/>
                    </a:lnTo>
                    <a:lnTo>
                      <a:pt x="480" y="1300"/>
                    </a:lnTo>
                    <a:lnTo>
                      <a:pt x="474" y="1297"/>
                    </a:lnTo>
                    <a:lnTo>
                      <a:pt x="468" y="1294"/>
                    </a:lnTo>
                    <a:lnTo>
                      <a:pt x="464" y="1290"/>
                    </a:lnTo>
                    <a:lnTo>
                      <a:pt x="460" y="1286"/>
                    </a:lnTo>
                    <a:lnTo>
                      <a:pt x="455" y="1281"/>
                    </a:lnTo>
                    <a:lnTo>
                      <a:pt x="452" y="1277"/>
                    </a:lnTo>
                    <a:lnTo>
                      <a:pt x="450" y="1273"/>
                    </a:lnTo>
                    <a:lnTo>
                      <a:pt x="447" y="1267"/>
                    </a:lnTo>
                    <a:lnTo>
                      <a:pt x="447" y="1261"/>
                    </a:lnTo>
                    <a:lnTo>
                      <a:pt x="445" y="1257"/>
                    </a:lnTo>
                    <a:lnTo>
                      <a:pt x="445" y="1251"/>
                    </a:lnTo>
                    <a:lnTo>
                      <a:pt x="444" y="1239"/>
                    </a:lnTo>
                    <a:lnTo>
                      <a:pt x="402" y="714"/>
                    </a:lnTo>
                    <a:lnTo>
                      <a:pt x="363" y="1231"/>
                    </a:lnTo>
                    <a:lnTo>
                      <a:pt x="361" y="1245"/>
                    </a:lnTo>
                    <a:lnTo>
                      <a:pt x="360" y="1251"/>
                    </a:lnTo>
                    <a:lnTo>
                      <a:pt x="359" y="1257"/>
                    </a:lnTo>
                    <a:lnTo>
                      <a:pt x="357" y="1261"/>
                    </a:lnTo>
                    <a:lnTo>
                      <a:pt x="354" y="1267"/>
                    </a:lnTo>
                    <a:lnTo>
                      <a:pt x="351" y="1273"/>
                    </a:lnTo>
                    <a:lnTo>
                      <a:pt x="348" y="1275"/>
                    </a:lnTo>
                    <a:lnTo>
                      <a:pt x="344" y="1280"/>
                    </a:lnTo>
                    <a:lnTo>
                      <a:pt x="340" y="1284"/>
                    </a:lnTo>
                    <a:lnTo>
                      <a:pt x="334" y="1288"/>
                    </a:lnTo>
                    <a:lnTo>
                      <a:pt x="330" y="1291"/>
                    </a:lnTo>
                    <a:lnTo>
                      <a:pt x="324" y="1294"/>
                    </a:lnTo>
                    <a:lnTo>
                      <a:pt x="318" y="1297"/>
                    </a:lnTo>
                    <a:lnTo>
                      <a:pt x="312" y="1300"/>
                    </a:lnTo>
                    <a:lnTo>
                      <a:pt x="307" y="1301"/>
                    </a:lnTo>
                    <a:lnTo>
                      <a:pt x="299" y="1303"/>
                    </a:lnTo>
                    <a:lnTo>
                      <a:pt x="292" y="1303"/>
                    </a:lnTo>
                    <a:lnTo>
                      <a:pt x="286" y="1303"/>
                    </a:lnTo>
                    <a:lnTo>
                      <a:pt x="279" y="1303"/>
                    </a:lnTo>
                    <a:lnTo>
                      <a:pt x="273" y="1303"/>
                    </a:lnTo>
                    <a:lnTo>
                      <a:pt x="266" y="1301"/>
                    </a:lnTo>
                    <a:lnTo>
                      <a:pt x="260" y="1300"/>
                    </a:lnTo>
                    <a:lnTo>
                      <a:pt x="255" y="1297"/>
                    </a:lnTo>
                    <a:lnTo>
                      <a:pt x="247" y="1294"/>
                    </a:lnTo>
                    <a:lnTo>
                      <a:pt x="243" y="1291"/>
                    </a:lnTo>
                    <a:lnTo>
                      <a:pt x="237" y="1288"/>
                    </a:lnTo>
                    <a:lnTo>
                      <a:pt x="233" y="1284"/>
                    </a:lnTo>
                    <a:lnTo>
                      <a:pt x="229" y="1280"/>
                    </a:lnTo>
                    <a:lnTo>
                      <a:pt x="224" y="1275"/>
                    </a:lnTo>
                    <a:lnTo>
                      <a:pt x="220" y="1273"/>
                    </a:lnTo>
                    <a:lnTo>
                      <a:pt x="217" y="1267"/>
                    </a:lnTo>
                    <a:lnTo>
                      <a:pt x="214" y="1263"/>
                    </a:lnTo>
                    <a:lnTo>
                      <a:pt x="213" y="1255"/>
                    </a:lnTo>
                    <a:lnTo>
                      <a:pt x="213" y="1251"/>
                    </a:lnTo>
                    <a:lnTo>
                      <a:pt x="213" y="196"/>
                    </a:lnTo>
                    <a:lnTo>
                      <a:pt x="117" y="536"/>
                    </a:lnTo>
                    <a:lnTo>
                      <a:pt x="114" y="547"/>
                    </a:lnTo>
                    <a:lnTo>
                      <a:pt x="113" y="551"/>
                    </a:lnTo>
                    <a:lnTo>
                      <a:pt x="110" y="554"/>
                    </a:lnTo>
                    <a:lnTo>
                      <a:pt x="109" y="559"/>
                    </a:lnTo>
                    <a:lnTo>
                      <a:pt x="106" y="563"/>
                    </a:lnTo>
                    <a:lnTo>
                      <a:pt x="101" y="566"/>
                    </a:lnTo>
                    <a:lnTo>
                      <a:pt x="99" y="569"/>
                    </a:lnTo>
                    <a:lnTo>
                      <a:pt x="96" y="572"/>
                    </a:lnTo>
                    <a:lnTo>
                      <a:pt x="91" y="574"/>
                    </a:lnTo>
                    <a:lnTo>
                      <a:pt x="87" y="576"/>
                    </a:lnTo>
                    <a:lnTo>
                      <a:pt x="83" y="577"/>
                    </a:lnTo>
                    <a:lnTo>
                      <a:pt x="78" y="580"/>
                    </a:lnTo>
                    <a:lnTo>
                      <a:pt x="73" y="580"/>
                    </a:lnTo>
                    <a:lnTo>
                      <a:pt x="68" y="582"/>
                    </a:lnTo>
                    <a:lnTo>
                      <a:pt x="62" y="582"/>
                    </a:lnTo>
                    <a:lnTo>
                      <a:pt x="58" y="583"/>
                    </a:lnTo>
                    <a:lnTo>
                      <a:pt x="52" y="582"/>
                    </a:lnTo>
                    <a:lnTo>
                      <a:pt x="48" y="582"/>
                    </a:lnTo>
                    <a:lnTo>
                      <a:pt x="42" y="580"/>
                    </a:lnTo>
                    <a:lnTo>
                      <a:pt x="38" y="580"/>
                    </a:lnTo>
                    <a:lnTo>
                      <a:pt x="34" y="577"/>
                    </a:lnTo>
                    <a:lnTo>
                      <a:pt x="28" y="576"/>
                    </a:lnTo>
                    <a:lnTo>
                      <a:pt x="23" y="574"/>
                    </a:lnTo>
                    <a:lnTo>
                      <a:pt x="21" y="572"/>
                    </a:lnTo>
                    <a:lnTo>
                      <a:pt x="16" y="569"/>
                    </a:lnTo>
                    <a:lnTo>
                      <a:pt x="13" y="566"/>
                    </a:lnTo>
                    <a:lnTo>
                      <a:pt x="10" y="563"/>
                    </a:lnTo>
                    <a:lnTo>
                      <a:pt x="8" y="559"/>
                    </a:lnTo>
                    <a:lnTo>
                      <a:pt x="5" y="554"/>
                    </a:lnTo>
                    <a:lnTo>
                      <a:pt x="3" y="551"/>
                    </a:lnTo>
                    <a:lnTo>
                      <a:pt x="2" y="547"/>
                    </a:lnTo>
                    <a:lnTo>
                      <a:pt x="0" y="543"/>
                    </a:lnTo>
                    <a:lnTo>
                      <a:pt x="0" y="538"/>
                    </a:lnTo>
                    <a:lnTo>
                      <a:pt x="0" y="536"/>
                    </a:lnTo>
                    <a:lnTo>
                      <a:pt x="114" y="56"/>
                    </a:lnTo>
                    <a:lnTo>
                      <a:pt x="120" y="43"/>
                    </a:lnTo>
                    <a:lnTo>
                      <a:pt x="126" y="36"/>
                    </a:lnTo>
                    <a:lnTo>
                      <a:pt x="129" y="33"/>
                    </a:lnTo>
                    <a:lnTo>
                      <a:pt x="133" y="26"/>
                    </a:lnTo>
                    <a:lnTo>
                      <a:pt x="140" y="20"/>
                    </a:lnTo>
                    <a:lnTo>
                      <a:pt x="156" y="10"/>
                    </a:lnTo>
                    <a:lnTo>
                      <a:pt x="165" y="4"/>
                    </a:lnTo>
                    <a:lnTo>
                      <a:pt x="179" y="2"/>
                    </a:lnTo>
                    <a:lnTo>
                      <a:pt x="190" y="0"/>
                    </a:lnTo>
                    <a:lnTo>
                      <a:pt x="613" y="0"/>
                    </a:lnTo>
                    <a:close/>
                  </a:path>
                </a:pathLst>
              </a:custGeom>
              <a:grpFill/>
              <a:ln w="0">
                <a:solidFill>
                  <a:srgbClr val="068190"/>
                </a:solidFill>
                <a:prstDash val="solid"/>
                <a:round/>
                <a:headEnd/>
                <a:tailEnd/>
              </a:ln>
            </p:spPr>
            <p:txBody>
              <a:bodyPr/>
              <a:lstStyle/>
              <a:p>
                <a:endParaRPr lang="en-US" dirty="0">
                  <a:latin typeface="Calibri" panose="020F0502020204030204" pitchFamily="34" charset="0"/>
                </a:endParaRPr>
              </a:p>
            </p:txBody>
          </p:sp>
          <p:sp>
            <p:nvSpPr>
              <p:cNvPr id="11" name="Freeform 2">
                <a:extLst>
                  <a:ext uri="{FF2B5EF4-FFF2-40B4-BE49-F238E27FC236}">
                    <a16:creationId xmlns:a16="http://schemas.microsoft.com/office/drawing/2014/main" id="{AA231922-BFBD-4AC7-A5B4-26A81EB9DC7F}"/>
                  </a:ext>
                </a:extLst>
              </p:cNvPr>
              <p:cNvSpPr>
                <a:spLocks noChangeAspect="1"/>
              </p:cNvSpPr>
              <p:nvPr/>
            </p:nvSpPr>
            <p:spPr bwMode="auto">
              <a:xfrm>
                <a:off x="528" y="2987"/>
                <a:ext cx="109" cy="89"/>
              </a:xfrm>
              <a:custGeom>
                <a:avLst/>
                <a:gdLst>
                  <a:gd name="T0" fmla="*/ 0 w 326"/>
                  <a:gd name="T1" fmla="*/ 0 h 268"/>
                  <a:gd name="T2" fmla="*/ 0 w 326"/>
                  <a:gd name="T3" fmla="*/ 0 h 268"/>
                  <a:gd name="T4" fmla="*/ 0 w 326"/>
                  <a:gd name="T5" fmla="*/ 0 h 268"/>
                  <a:gd name="T6" fmla="*/ 0 w 326"/>
                  <a:gd name="T7" fmla="*/ 0 h 268"/>
                  <a:gd name="T8" fmla="*/ 0 w 326"/>
                  <a:gd name="T9" fmla="*/ 0 h 268"/>
                  <a:gd name="T10" fmla="*/ 0 w 326"/>
                  <a:gd name="T11" fmla="*/ 0 h 268"/>
                  <a:gd name="T12" fmla="*/ 0 w 326"/>
                  <a:gd name="T13" fmla="*/ 0 h 268"/>
                  <a:gd name="T14" fmla="*/ 0 w 326"/>
                  <a:gd name="T15" fmla="*/ 0 h 268"/>
                  <a:gd name="T16" fmla="*/ 0 w 326"/>
                  <a:gd name="T17" fmla="*/ 0 h 268"/>
                  <a:gd name="T18" fmla="*/ 0 w 326"/>
                  <a:gd name="T19" fmla="*/ 0 h 268"/>
                  <a:gd name="T20" fmla="*/ 0 w 326"/>
                  <a:gd name="T21" fmla="*/ 0 h 268"/>
                  <a:gd name="T22" fmla="*/ 0 w 326"/>
                  <a:gd name="T23" fmla="*/ 0 h 268"/>
                  <a:gd name="T24" fmla="*/ 0 w 326"/>
                  <a:gd name="T25" fmla="*/ 0 h 268"/>
                  <a:gd name="T26" fmla="*/ 0 w 326"/>
                  <a:gd name="T27" fmla="*/ 0 h 268"/>
                  <a:gd name="T28" fmla="*/ 0 w 326"/>
                  <a:gd name="T29" fmla="*/ 0 h 268"/>
                  <a:gd name="T30" fmla="*/ 0 w 326"/>
                  <a:gd name="T31" fmla="*/ 0 h 268"/>
                  <a:gd name="T32" fmla="*/ 0 w 326"/>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268">
                    <a:moveTo>
                      <a:pt x="326" y="134"/>
                    </a:moveTo>
                    <a:lnTo>
                      <a:pt x="313" y="82"/>
                    </a:lnTo>
                    <a:lnTo>
                      <a:pt x="279" y="39"/>
                    </a:lnTo>
                    <a:lnTo>
                      <a:pt x="227" y="10"/>
                    </a:lnTo>
                    <a:lnTo>
                      <a:pt x="163" y="0"/>
                    </a:lnTo>
                    <a:lnTo>
                      <a:pt x="100" y="10"/>
                    </a:lnTo>
                    <a:lnTo>
                      <a:pt x="48" y="39"/>
                    </a:lnTo>
                    <a:lnTo>
                      <a:pt x="13" y="82"/>
                    </a:lnTo>
                    <a:lnTo>
                      <a:pt x="0" y="134"/>
                    </a:lnTo>
                    <a:lnTo>
                      <a:pt x="13" y="186"/>
                    </a:lnTo>
                    <a:lnTo>
                      <a:pt x="48" y="229"/>
                    </a:lnTo>
                    <a:lnTo>
                      <a:pt x="100" y="256"/>
                    </a:lnTo>
                    <a:lnTo>
                      <a:pt x="163" y="268"/>
                    </a:lnTo>
                    <a:lnTo>
                      <a:pt x="227" y="256"/>
                    </a:lnTo>
                    <a:lnTo>
                      <a:pt x="279" y="229"/>
                    </a:lnTo>
                    <a:lnTo>
                      <a:pt x="313" y="186"/>
                    </a:lnTo>
                    <a:lnTo>
                      <a:pt x="326" y="134"/>
                    </a:lnTo>
                    <a:close/>
                  </a:path>
                </a:pathLst>
              </a:custGeom>
              <a:grpFill/>
              <a:ln w="0">
                <a:solidFill>
                  <a:srgbClr val="068190"/>
                </a:solidFill>
                <a:prstDash val="solid"/>
                <a:round/>
                <a:headEnd/>
                <a:tailEnd/>
              </a:ln>
            </p:spPr>
            <p:txBody>
              <a:bodyPr/>
              <a:lstStyle/>
              <a:p>
                <a:endParaRPr lang="en-US" dirty="0">
                  <a:latin typeface="Calibri" panose="020F0502020204030204" pitchFamily="34" charset="0"/>
                </a:endParaRPr>
              </a:p>
            </p:txBody>
          </p:sp>
        </p:grpSp>
        <p:graphicFrame>
          <p:nvGraphicFramePr>
            <p:cNvPr id="5" name="Graph Females">
              <a:extLst>
                <a:ext uri="{FF2B5EF4-FFF2-40B4-BE49-F238E27FC236}">
                  <a16:creationId xmlns:a16="http://schemas.microsoft.com/office/drawing/2014/main" id="{FBA1A03B-453D-41DD-98D5-E5CEDF0C9F3A}"/>
                </a:ext>
              </a:extLst>
            </p:cNvPr>
            <p:cNvGraphicFramePr>
              <a:graphicFrameLocks/>
            </p:cNvGraphicFramePr>
            <p:nvPr>
              <p:extLst>
                <p:ext uri="{D42A27DB-BD31-4B8C-83A1-F6EECF244321}">
                  <p14:modId xmlns:p14="http://schemas.microsoft.com/office/powerpoint/2010/main" val="2427648186"/>
                </p:ext>
              </p:extLst>
            </p:nvPr>
          </p:nvGraphicFramePr>
          <p:xfrm>
            <a:off x="5694899" y="1770866"/>
            <a:ext cx="5943600" cy="3822192"/>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Image Female">
              <a:extLst>
                <a:ext uri="{FF2B5EF4-FFF2-40B4-BE49-F238E27FC236}">
                  <a16:creationId xmlns:a16="http://schemas.microsoft.com/office/drawing/2014/main" id="{9B0B4642-9DC9-4D96-AA00-E8350EE7B40C}"/>
                </a:ext>
              </a:extLst>
            </p:cNvPr>
            <p:cNvGrpSpPr>
              <a:grpSpLocks noChangeAspect="1"/>
            </p:cNvGrpSpPr>
            <p:nvPr/>
          </p:nvGrpSpPr>
          <p:grpSpPr bwMode="auto">
            <a:xfrm>
              <a:off x="10405872" y="4361688"/>
              <a:ext cx="474662" cy="904875"/>
              <a:chOff x="4913" y="2805"/>
              <a:chExt cx="285" cy="544"/>
            </a:xfrm>
            <a:solidFill>
              <a:srgbClr val="8DC5CC"/>
            </a:solidFill>
          </p:grpSpPr>
          <p:sp>
            <p:nvSpPr>
              <p:cNvPr id="7" name="Freeform 3">
                <a:extLst>
                  <a:ext uri="{FF2B5EF4-FFF2-40B4-BE49-F238E27FC236}">
                    <a16:creationId xmlns:a16="http://schemas.microsoft.com/office/drawing/2014/main" id="{C0C77A95-E85A-4291-B45C-1EA1CAEE2F5A}"/>
                  </a:ext>
                </a:extLst>
              </p:cNvPr>
              <p:cNvSpPr>
                <a:spLocks noChangeAspect="1"/>
              </p:cNvSpPr>
              <p:nvPr/>
            </p:nvSpPr>
            <p:spPr bwMode="auto">
              <a:xfrm>
                <a:off x="4913" y="2902"/>
                <a:ext cx="285" cy="447"/>
              </a:xfrm>
              <a:custGeom>
                <a:avLst/>
                <a:gdLst>
                  <a:gd name="T0" fmla="*/ 0 w 571"/>
                  <a:gd name="T1" fmla="*/ 1 h 893"/>
                  <a:gd name="T2" fmla="*/ 0 w 571"/>
                  <a:gd name="T3" fmla="*/ 1 h 893"/>
                  <a:gd name="T4" fmla="*/ 0 w 571"/>
                  <a:gd name="T5" fmla="*/ 1 h 893"/>
                  <a:gd name="T6" fmla="*/ 0 w 571"/>
                  <a:gd name="T7" fmla="*/ 1 h 893"/>
                  <a:gd name="T8" fmla="*/ 0 w 571"/>
                  <a:gd name="T9" fmla="*/ 1 h 893"/>
                  <a:gd name="T10" fmla="*/ 0 w 571"/>
                  <a:gd name="T11" fmla="*/ 1 h 893"/>
                  <a:gd name="T12" fmla="*/ 0 w 571"/>
                  <a:gd name="T13" fmla="*/ 1 h 893"/>
                  <a:gd name="T14" fmla="*/ 0 w 571"/>
                  <a:gd name="T15" fmla="*/ 1 h 893"/>
                  <a:gd name="T16" fmla="*/ 0 w 571"/>
                  <a:gd name="T17" fmla="*/ 1 h 893"/>
                  <a:gd name="T18" fmla="*/ 0 w 571"/>
                  <a:gd name="T19" fmla="*/ 1 h 893"/>
                  <a:gd name="T20" fmla="*/ 0 w 571"/>
                  <a:gd name="T21" fmla="*/ 1 h 893"/>
                  <a:gd name="T22" fmla="*/ 0 w 571"/>
                  <a:gd name="T23" fmla="*/ 1 h 893"/>
                  <a:gd name="T24" fmla="*/ 0 w 571"/>
                  <a:gd name="T25" fmla="*/ 1 h 893"/>
                  <a:gd name="T26" fmla="*/ 0 w 571"/>
                  <a:gd name="T27" fmla="*/ 1 h 893"/>
                  <a:gd name="T28" fmla="*/ 0 w 571"/>
                  <a:gd name="T29" fmla="*/ 1 h 893"/>
                  <a:gd name="T30" fmla="*/ 0 w 571"/>
                  <a:gd name="T31" fmla="*/ 1 h 893"/>
                  <a:gd name="T32" fmla="*/ 0 w 571"/>
                  <a:gd name="T33" fmla="*/ 1 h 893"/>
                  <a:gd name="T34" fmla="*/ 0 w 571"/>
                  <a:gd name="T35" fmla="*/ 1 h 893"/>
                  <a:gd name="T36" fmla="*/ 0 w 571"/>
                  <a:gd name="T37" fmla="*/ 1 h 893"/>
                  <a:gd name="T38" fmla="*/ 0 w 571"/>
                  <a:gd name="T39" fmla="*/ 1 h 893"/>
                  <a:gd name="T40" fmla="*/ 0 w 571"/>
                  <a:gd name="T41" fmla="*/ 1 h 893"/>
                  <a:gd name="T42" fmla="*/ 0 w 571"/>
                  <a:gd name="T43" fmla="*/ 1 h 893"/>
                  <a:gd name="T44" fmla="*/ 0 w 571"/>
                  <a:gd name="T45" fmla="*/ 1 h 893"/>
                  <a:gd name="T46" fmla="*/ 0 w 571"/>
                  <a:gd name="T47" fmla="*/ 1 h 893"/>
                  <a:gd name="T48" fmla="*/ 0 w 571"/>
                  <a:gd name="T49" fmla="*/ 1 h 893"/>
                  <a:gd name="T50" fmla="*/ 0 w 571"/>
                  <a:gd name="T51" fmla="*/ 1 h 893"/>
                  <a:gd name="T52" fmla="*/ 0 w 571"/>
                  <a:gd name="T53" fmla="*/ 1 h 893"/>
                  <a:gd name="T54" fmla="*/ 0 w 571"/>
                  <a:gd name="T55" fmla="*/ 1 h 893"/>
                  <a:gd name="T56" fmla="*/ 0 w 571"/>
                  <a:gd name="T57" fmla="*/ 1 h 893"/>
                  <a:gd name="T58" fmla="*/ 0 w 571"/>
                  <a:gd name="T59" fmla="*/ 0 h 893"/>
                  <a:gd name="T60" fmla="*/ 0 w 571"/>
                  <a:gd name="T61" fmla="*/ 1 h 893"/>
                  <a:gd name="T62" fmla="*/ 0 w 571"/>
                  <a:gd name="T63" fmla="*/ 1 h 893"/>
                  <a:gd name="T64" fmla="*/ 0 w 571"/>
                  <a:gd name="T65" fmla="*/ 1 h 893"/>
                  <a:gd name="T66" fmla="*/ 0 w 571"/>
                  <a:gd name="T67" fmla="*/ 1 h 893"/>
                  <a:gd name="T68" fmla="*/ 0 w 571"/>
                  <a:gd name="T69" fmla="*/ 1 h 893"/>
                  <a:gd name="T70" fmla="*/ 0 w 571"/>
                  <a:gd name="T71" fmla="*/ 1 h 893"/>
                  <a:gd name="T72" fmla="*/ 0 w 571"/>
                  <a:gd name="T73" fmla="*/ 1 h 893"/>
                  <a:gd name="T74" fmla="*/ 0 w 571"/>
                  <a:gd name="T75" fmla="*/ 1 h 893"/>
                  <a:gd name="T76" fmla="*/ 0 w 571"/>
                  <a:gd name="T77" fmla="*/ 1 h 893"/>
                  <a:gd name="T78" fmla="*/ 0 w 571"/>
                  <a:gd name="T79" fmla="*/ 1 h 893"/>
                  <a:gd name="T80" fmla="*/ 0 w 571"/>
                  <a:gd name="T81" fmla="*/ 1 h 893"/>
                  <a:gd name="T82" fmla="*/ 0 w 571"/>
                  <a:gd name="T83" fmla="*/ 1 h 893"/>
                  <a:gd name="T84" fmla="*/ 0 w 571"/>
                  <a:gd name="T85" fmla="*/ 1 h 893"/>
                  <a:gd name="T86" fmla="*/ 0 w 571"/>
                  <a:gd name="T87" fmla="*/ 1 h 893"/>
                  <a:gd name="T88" fmla="*/ 0 w 571"/>
                  <a:gd name="T89" fmla="*/ 1 h 893"/>
                  <a:gd name="T90" fmla="*/ 0 w 571"/>
                  <a:gd name="T91" fmla="*/ 1 h 893"/>
                  <a:gd name="T92" fmla="*/ 0 w 571"/>
                  <a:gd name="T93" fmla="*/ 1 h 893"/>
                  <a:gd name="T94" fmla="*/ 0 w 571"/>
                  <a:gd name="T95" fmla="*/ 1 h 893"/>
                  <a:gd name="T96" fmla="*/ 0 w 571"/>
                  <a:gd name="T97" fmla="*/ 1 h 893"/>
                  <a:gd name="T98" fmla="*/ 0 w 571"/>
                  <a:gd name="T99" fmla="*/ 1 h 893"/>
                  <a:gd name="T100" fmla="*/ 0 w 571"/>
                  <a:gd name="T101" fmla="*/ 1 h 893"/>
                  <a:gd name="T102" fmla="*/ 0 w 571"/>
                  <a:gd name="T103" fmla="*/ 1 h 893"/>
                  <a:gd name="T104" fmla="*/ 0 w 571"/>
                  <a:gd name="T105" fmla="*/ 1 h 893"/>
                  <a:gd name="T106" fmla="*/ 0 w 571"/>
                  <a:gd name="T107" fmla="*/ 1 h 893"/>
                  <a:gd name="T108" fmla="*/ 0 w 571"/>
                  <a:gd name="T109" fmla="*/ 1 h 893"/>
                  <a:gd name="T110" fmla="*/ 0 w 571"/>
                  <a:gd name="T111" fmla="*/ 1 h 893"/>
                  <a:gd name="T112" fmla="*/ 0 w 571"/>
                  <a:gd name="T113" fmla="*/ 1 h 893"/>
                  <a:gd name="T114" fmla="*/ 0 w 571"/>
                  <a:gd name="T115" fmla="*/ 1 h 893"/>
                  <a:gd name="T116" fmla="*/ 0 w 571"/>
                  <a:gd name="T117" fmla="*/ 1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1" h="893">
                    <a:moveTo>
                      <a:pt x="303" y="565"/>
                    </a:moveTo>
                    <a:lnTo>
                      <a:pt x="303" y="859"/>
                    </a:lnTo>
                    <a:lnTo>
                      <a:pt x="305" y="862"/>
                    </a:lnTo>
                    <a:lnTo>
                      <a:pt x="307" y="865"/>
                    </a:lnTo>
                    <a:lnTo>
                      <a:pt x="308" y="869"/>
                    </a:lnTo>
                    <a:lnTo>
                      <a:pt x="310" y="872"/>
                    </a:lnTo>
                    <a:lnTo>
                      <a:pt x="312" y="875"/>
                    </a:lnTo>
                    <a:lnTo>
                      <a:pt x="315" y="879"/>
                    </a:lnTo>
                    <a:lnTo>
                      <a:pt x="318" y="881"/>
                    </a:lnTo>
                    <a:lnTo>
                      <a:pt x="321" y="883"/>
                    </a:lnTo>
                    <a:lnTo>
                      <a:pt x="325" y="885"/>
                    </a:lnTo>
                    <a:lnTo>
                      <a:pt x="328" y="888"/>
                    </a:lnTo>
                    <a:lnTo>
                      <a:pt x="332" y="889"/>
                    </a:lnTo>
                    <a:lnTo>
                      <a:pt x="336" y="891"/>
                    </a:lnTo>
                    <a:lnTo>
                      <a:pt x="340" y="892"/>
                    </a:lnTo>
                    <a:lnTo>
                      <a:pt x="345" y="892"/>
                    </a:lnTo>
                    <a:lnTo>
                      <a:pt x="349" y="893"/>
                    </a:lnTo>
                    <a:lnTo>
                      <a:pt x="353" y="893"/>
                    </a:lnTo>
                    <a:lnTo>
                      <a:pt x="358" y="893"/>
                    </a:lnTo>
                    <a:lnTo>
                      <a:pt x="361" y="892"/>
                    </a:lnTo>
                    <a:lnTo>
                      <a:pt x="366" y="892"/>
                    </a:lnTo>
                    <a:lnTo>
                      <a:pt x="370" y="891"/>
                    </a:lnTo>
                    <a:lnTo>
                      <a:pt x="375" y="889"/>
                    </a:lnTo>
                    <a:lnTo>
                      <a:pt x="378" y="888"/>
                    </a:lnTo>
                    <a:lnTo>
                      <a:pt x="381" y="885"/>
                    </a:lnTo>
                    <a:lnTo>
                      <a:pt x="385" y="883"/>
                    </a:lnTo>
                    <a:lnTo>
                      <a:pt x="388" y="881"/>
                    </a:lnTo>
                    <a:lnTo>
                      <a:pt x="392" y="879"/>
                    </a:lnTo>
                    <a:lnTo>
                      <a:pt x="394" y="875"/>
                    </a:lnTo>
                    <a:lnTo>
                      <a:pt x="396" y="872"/>
                    </a:lnTo>
                    <a:lnTo>
                      <a:pt x="398" y="869"/>
                    </a:lnTo>
                    <a:lnTo>
                      <a:pt x="400" y="865"/>
                    </a:lnTo>
                    <a:lnTo>
                      <a:pt x="402" y="862"/>
                    </a:lnTo>
                    <a:lnTo>
                      <a:pt x="403" y="859"/>
                    </a:lnTo>
                    <a:lnTo>
                      <a:pt x="403" y="565"/>
                    </a:lnTo>
                    <a:lnTo>
                      <a:pt x="507" y="565"/>
                    </a:lnTo>
                    <a:lnTo>
                      <a:pt x="379" y="208"/>
                    </a:lnTo>
                    <a:lnTo>
                      <a:pt x="406" y="136"/>
                    </a:lnTo>
                    <a:lnTo>
                      <a:pt x="409" y="129"/>
                    </a:lnTo>
                    <a:lnTo>
                      <a:pt x="410" y="128"/>
                    </a:lnTo>
                    <a:lnTo>
                      <a:pt x="414" y="127"/>
                    </a:lnTo>
                    <a:lnTo>
                      <a:pt x="416" y="127"/>
                    </a:lnTo>
                    <a:lnTo>
                      <a:pt x="419" y="129"/>
                    </a:lnTo>
                    <a:lnTo>
                      <a:pt x="422" y="132"/>
                    </a:lnTo>
                    <a:lnTo>
                      <a:pt x="424" y="136"/>
                    </a:lnTo>
                    <a:lnTo>
                      <a:pt x="491" y="400"/>
                    </a:lnTo>
                    <a:lnTo>
                      <a:pt x="492" y="403"/>
                    </a:lnTo>
                    <a:lnTo>
                      <a:pt x="493" y="406"/>
                    </a:lnTo>
                    <a:lnTo>
                      <a:pt x="495" y="409"/>
                    </a:lnTo>
                    <a:lnTo>
                      <a:pt x="497" y="411"/>
                    </a:lnTo>
                    <a:lnTo>
                      <a:pt x="500" y="413"/>
                    </a:lnTo>
                    <a:lnTo>
                      <a:pt x="503" y="415"/>
                    </a:lnTo>
                    <a:lnTo>
                      <a:pt x="505" y="416"/>
                    </a:lnTo>
                    <a:lnTo>
                      <a:pt x="509" y="419"/>
                    </a:lnTo>
                    <a:lnTo>
                      <a:pt x="512" y="420"/>
                    </a:lnTo>
                    <a:lnTo>
                      <a:pt x="515" y="421"/>
                    </a:lnTo>
                    <a:lnTo>
                      <a:pt x="519" y="422"/>
                    </a:lnTo>
                    <a:lnTo>
                      <a:pt x="522" y="423"/>
                    </a:lnTo>
                    <a:lnTo>
                      <a:pt x="525" y="423"/>
                    </a:lnTo>
                    <a:lnTo>
                      <a:pt x="530" y="423"/>
                    </a:lnTo>
                    <a:lnTo>
                      <a:pt x="533" y="423"/>
                    </a:lnTo>
                    <a:lnTo>
                      <a:pt x="536" y="423"/>
                    </a:lnTo>
                    <a:lnTo>
                      <a:pt x="540" y="422"/>
                    </a:lnTo>
                    <a:lnTo>
                      <a:pt x="543" y="421"/>
                    </a:lnTo>
                    <a:lnTo>
                      <a:pt x="546" y="420"/>
                    </a:lnTo>
                    <a:lnTo>
                      <a:pt x="550" y="419"/>
                    </a:lnTo>
                    <a:lnTo>
                      <a:pt x="553" y="416"/>
                    </a:lnTo>
                    <a:lnTo>
                      <a:pt x="555" y="415"/>
                    </a:lnTo>
                    <a:lnTo>
                      <a:pt x="559" y="413"/>
                    </a:lnTo>
                    <a:lnTo>
                      <a:pt x="561" y="411"/>
                    </a:lnTo>
                    <a:lnTo>
                      <a:pt x="563" y="409"/>
                    </a:lnTo>
                    <a:lnTo>
                      <a:pt x="565" y="406"/>
                    </a:lnTo>
                    <a:lnTo>
                      <a:pt x="566" y="403"/>
                    </a:lnTo>
                    <a:lnTo>
                      <a:pt x="569" y="401"/>
                    </a:lnTo>
                    <a:lnTo>
                      <a:pt x="569" y="397"/>
                    </a:lnTo>
                    <a:lnTo>
                      <a:pt x="570" y="395"/>
                    </a:lnTo>
                    <a:lnTo>
                      <a:pt x="571" y="392"/>
                    </a:lnTo>
                    <a:lnTo>
                      <a:pt x="571" y="388"/>
                    </a:lnTo>
                    <a:lnTo>
                      <a:pt x="571" y="386"/>
                    </a:lnTo>
                    <a:lnTo>
                      <a:pt x="569" y="381"/>
                    </a:lnTo>
                    <a:lnTo>
                      <a:pt x="477" y="41"/>
                    </a:lnTo>
                    <a:lnTo>
                      <a:pt x="474" y="32"/>
                    </a:lnTo>
                    <a:lnTo>
                      <a:pt x="470" y="24"/>
                    </a:lnTo>
                    <a:lnTo>
                      <a:pt x="465" y="17"/>
                    </a:lnTo>
                    <a:lnTo>
                      <a:pt x="461" y="12"/>
                    </a:lnTo>
                    <a:lnTo>
                      <a:pt x="455" y="6"/>
                    </a:lnTo>
                    <a:lnTo>
                      <a:pt x="445" y="2"/>
                    </a:lnTo>
                    <a:lnTo>
                      <a:pt x="441" y="1"/>
                    </a:lnTo>
                    <a:lnTo>
                      <a:pt x="431" y="0"/>
                    </a:lnTo>
                    <a:lnTo>
                      <a:pt x="141" y="0"/>
                    </a:lnTo>
                    <a:lnTo>
                      <a:pt x="131" y="1"/>
                    </a:lnTo>
                    <a:lnTo>
                      <a:pt x="126" y="2"/>
                    </a:lnTo>
                    <a:lnTo>
                      <a:pt x="117" y="8"/>
                    </a:lnTo>
                    <a:lnTo>
                      <a:pt x="111" y="12"/>
                    </a:lnTo>
                    <a:lnTo>
                      <a:pt x="106" y="18"/>
                    </a:lnTo>
                    <a:lnTo>
                      <a:pt x="101" y="24"/>
                    </a:lnTo>
                    <a:lnTo>
                      <a:pt x="97" y="33"/>
                    </a:lnTo>
                    <a:lnTo>
                      <a:pt x="94" y="41"/>
                    </a:lnTo>
                    <a:lnTo>
                      <a:pt x="3" y="382"/>
                    </a:lnTo>
                    <a:lnTo>
                      <a:pt x="0" y="386"/>
                    </a:lnTo>
                    <a:lnTo>
                      <a:pt x="0" y="390"/>
                    </a:lnTo>
                    <a:lnTo>
                      <a:pt x="0" y="393"/>
                    </a:lnTo>
                    <a:lnTo>
                      <a:pt x="2" y="395"/>
                    </a:lnTo>
                    <a:lnTo>
                      <a:pt x="3" y="399"/>
                    </a:lnTo>
                    <a:lnTo>
                      <a:pt x="4" y="401"/>
                    </a:lnTo>
                    <a:lnTo>
                      <a:pt x="5" y="404"/>
                    </a:lnTo>
                    <a:lnTo>
                      <a:pt x="6" y="406"/>
                    </a:lnTo>
                    <a:lnTo>
                      <a:pt x="8" y="410"/>
                    </a:lnTo>
                    <a:lnTo>
                      <a:pt x="10" y="412"/>
                    </a:lnTo>
                    <a:lnTo>
                      <a:pt x="13" y="414"/>
                    </a:lnTo>
                    <a:lnTo>
                      <a:pt x="16" y="416"/>
                    </a:lnTo>
                    <a:lnTo>
                      <a:pt x="18" y="418"/>
                    </a:lnTo>
                    <a:lnTo>
                      <a:pt x="22" y="420"/>
                    </a:lnTo>
                    <a:lnTo>
                      <a:pt x="25" y="421"/>
                    </a:lnTo>
                    <a:lnTo>
                      <a:pt x="28" y="422"/>
                    </a:lnTo>
                    <a:lnTo>
                      <a:pt x="32" y="423"/>
                    </a:lnTo>
                    <a:lnTo>
                      <a:pt x="35" y="423"/>
                    </a:lnTo>
                    <a:lnTo>
                      <a:pt x="39" y="424"/>
                    </a:lnTo>
                    <a:lnTo>
                      <a:pt x="43" y="424"/>
                    </a:lnTo>
                    <a:lnTo>
                      <a:pt x="46" y="424"/>
                    </a:lnTo>
                    <a:lnTo>
                      <a:pt x="49" y="423"/>
                    </a:lnTo>
                    <a:lnTo>
                      <a:pt x="53" y="423"/>
                    </a:lnTo>
                    <a:lnTo>
                      <a:pt x="56" y="422"/>
                    </a:lnTo>
                    <a:lnTo>
                      <a:pt x="59" y="421"/>
                    </a:lnTo>
                    <a:lnTo>
                      <a:pt x="63" y="420"/>
                    </a:lnTo>
                    <a:lnTo>
                      <a:pt x="66" y="418"/>
                    </a:lnTo>
                    <a:lnTo>
                      <a:pt x="70" y="416"/>
                    </a:lnTo>
                    <a:lnTo>
                      <a:pt x="72" y="414"/>
                    </a:lnTo>
                    <a:lnTo>
                      <a:pt x="74" y="412"/>
                    </a:lnTo>
                    <a:lnTo>
                      <a:pt x="76" y="410"/>
                    </a:lnTo>
                    <a:lnTo>
                      <a:pt x="78" y="406"/>
                    </a:lnTo>
                    <a:lnTo>
                      <a:pt x="80" y="404"/>
                    </a:lnTo>
                    <a:lnTo>
                      <a:pt x="81" y="401"/>
                    </a:lnTo>
                    <a:lnTo>
                      <a:pt x="149" y="136"/>
                    </a:lnTo>
                    <a:lnTo>
                      <a:pt x="150" y="133"/>
                    </a:lnTo>
                    <a:lnTo>
                      <a:pt x="153" y="129"/>
                    </a:lnTo>
                    <a:lnTo>
                      <a:pt x="155" y="128"/>
                    </a:lnTo>
                    <a:lnTo>
                      <a:pt x="158" y="128"/>
                    </a:lnTo>
                    <a:lnTo>
                      <a:pt x="161" y="128"/>
                    </a:lnTo>
                    <a:lnTo>
                      <a:pt x="163" y="130"/>
                    </a:lnTo>
                    <a:lnTo>
                      <a:pt x="165" y="136"/>
                    </a:lnTo>
                    <a:lnTo>
                      <a:pt x="193" y="208"/>
                    </a:lnTo>
                    <a:lnTo>
                      <a:pt x="66" y="565"/>
                    </a:lnTo>
                    <a:lnTo>
                      <a:pt x="170" y="565"/>
                    </a:lnTo>
                    <a:lnTo>
                      <a:pt x="170" y="860"/>
                    </a:lnTo>
                    <a:lnTo>
                      <a:pt x="171" y="863"/>
                    </a:lnTo>
                    <a:lnTo>
                      <a:pt x="172" y="867"/>
                    </a:lnTo>
                    <a:lnTo>
                      <a:pt x="173" y="870"/>
                    </a:lnTo>
                    <a:lnTo>
                      <a:pt x="175" y="873"/>
                    </a:lnTo>
                    <a:lnTo>
                      <a:pt x="178" y="877"/>
                    </a:lnTo>
                    <a:lnTo>
                      <a:pt x="180" y="879"/>
                    </a:lnTo>
                    <a:lnTo>
                      <a:pt x="183" y="882"/>
                    </a:lnTo>
                    <a:lnTo>
                      <a:pt x="187" y="884"/>
                    </a:lnTo>
                    <a:lnTo>
                      <a:pt x="190" y="887"/>
                    </a:lnTo>
                    <a:lnTo>
                      <a:pt x="194" y="888"/>
                    </a:lnTo>
                    <a:lnTo>
                      <a:pt x="198" y="890"/>
                    </a:lnTo>
                    <a:lnTo>
                      <a:pt x="201" y="891"/>
                    </a:lnTo>
                    <a:lnTo>
                      <a:pt x="205" y="892"/>
                    </a:lnTo>
                    <a:lnTo>
                      <a:pt x="210" y="893"/>
                    </a:lnTo>
                    <a:lnTo>
                      <a:pt x="214" y="893"/>
                    </a:lnTo>
                    <a:lnTo>
                      <a:pt x="219" y="893"/>
                    </a:lnTo>
                    <a:lnTo>
                      <a:pt x="223" y="893"/>
                    </a:lnTo>
                    <a:lnTo>
                      <a:pt x="228" y="893"/>
                    </a:lnTo>
                    <a:lnTo>
                      <a:pt x="231" y="892"/>
                    </a:lnTo>
                    <a:lnTo>
                      <a:pt x="236" y="891"/>
                    </a:lnTo>
                    <a:lnTo>
                      <a:pt x="240" y="890"/>
                    </a:lnTo>
                    <a:lnTo>
                      <a:pt x="243" y="888"/>
                    </a:lnTo>
                    <a:lnTo>
                      <a:pt x="248" y="887"/>
                    </a:lnTo>
                    <a:lnTo>
                      <a:pt x="250" y="884"/>
                    </a:lnTo>
                    <a:lnTo>
                      <a:pt x="253" y="882"/>
                    </a:lnTo>
                    <a:lnTo>
                      <a:pt x="257" y="879"/>
                    </a:lnTo>
                    <a:lnTo>
                      <a:pt x="259" y="877"/>
                    </a:lnTo>
                    <a:lnTo>
                      <a:pt x="261" y="873"/>
                    </a:lnTo>
                    <a:lnTo>
                      <a:pt x="263" y="870"/>
                    </a:lnTo>
                    <a:lnTo>
                      <a:pt x="266" y="867"/>
                    </a:lnTo>
                    <a:lnTo>
                      <a:pt x="267" y="863"/>
                    </a:lnTo>
                    <a:lnTo>
                      <a:pt x="268" y="860"/>
                    </a:lnTo>
                    <a:lnTo>
                      <a:pt x="268" y="565"/>
                    </a:lnTo>
                    <a:lnTo>
                      <a:pt x="303" y="565"/>
                    </a:lnTo>
                    <a:close/>
                  </a:path>
                </a:pathLst>
              </a:custGeom>
              <a:grpFill/>
              <a:ln w="0">
                <a:solidFill>
                  <a:srgbClr val="8DC5CC"/>
                </a:solidFill>
                <a:prstDash val="solid"/>
                <a:round/>
                <a:headEnd/>
                <a:tailEnd/>
              </a:ln>
            </p:spPr>
            <p:txBody>
              <a:bodyPr/>
              <a:lstStyle/>
              <a:p>
                <a:endParaRPr lang="en-US" dirty="0">
                  <a:latin typeface="Calibri" panose="020F0502020204030204" pitchFamily="34" charset="0"/>
                </a:endParaRPr>
              </a:p>
            </p:txBody>
          </p:sp>
          <p:sp>
            <p:nvSpPr>
              <p:cNvPr id="8" name="Freeform 4">
                <a:extLst>
                  <a:ext uri="{FF2B5EF4-FFF2-40B4-BE49-F238E27FC236}">
                    <a16:creationId xmlns:a16="http://schemas.microsoft.com/office/drawing/2014/main" id="{963D4A0D-7853-4B00-8E68-5A21D57738D6}"/>
                  </a:ext>
                </a:extLst>
              </p:cNvPr>
              <p:cNvSpPr>
                <a:spLocks noChangeAspect="1"/>
              </p:cNvSpPr>
              <p:nvPr/>
            </p:nvSpPr>
            <p:spPr bwMode="auto">
              <a:xfrm>
                <a:off x="5005" y="2805"/>
                <a:ext cx="105" cy="86"/>
              </a:xfrm>
              <a:custGeom>
                <a:avLst/>
                <a:gdLst>
                  <a:gd name="T0" fmla="*/ 0 w 212"/>
                  <a:gd name="T1" fmla="*/ 1 h 172"/>
                  <a:gd name="T2" fmla="*/ 0 w 212"/>
                  <a:gd name="T3" fmla="*/ 1 h 172"/>
                  <a:gd name="T4" fmla="*/ 0 w 212"/>
                  <a:gd name="T5" fmla="*/ 1 h 172"/>
                  <a:gd name="T6" fmla="*/ 0 w 212"/>
                  <a:gd name="T7" fmla="*/ 1 h 172"/>
                  <a:gd name="T8" fmla="*/ 0 w 212"/>
                  <a:gd name="T9" fmla="*/ 0 h 172"/>
                  <a:gd name="T10" fmla="*/ 0 w 212"/>
                  <a:gd name="T11" fmla="*/ 1 h 172"/>
                  <a:gd name="T12" fmla="*/ 0 w 212"/>
                  <a:gd name="T13" fmla="*/ 1 h 172"/>
                  <a:gd name="T14" fmla="*/ 0 w 212"/>
                  <a:gd name="T15" fmla="*/ 1 h 172"/>
                  <a:gd name="T16" fmla="*/ 0 w 212"/>
                  <a:gd name="T17" fmla="*/ 1 h 172"/>
                  <a:gd name="T18" fmla="*/ 0 w 212"/>
                  <a:gd name="T19" fmla="*/ 1 h 172"/>
                  <a:gd name="T20" fmla="*/ 0 w 212"/>
                  <a:gd name="T21" fmla="*/ 1 h 172"/>
                  <a:gd name="T22" fmla="*/ 0 w 212"/>
                  <a:gd name="T23" fmla="*/ 1 h 172"/>
                  <a:gd name="T24" fmla="*/ 0 w 212"/>
                  <a:gd name="T25" fmla="*/ 1 h 172"/>
                  <a:gd name="T26" fmla="*/ 0 w 212"/>
                  <a:gd name="T27" fmla="*/ 1 h 172"/>
                  <a:gd name="T28" fmla="*/ 0 w 212"/>
                  <a:gd name="T29" fmla="*/ 1 h 172"/>
                  <a:gd name="T30" fmla="*/ 0 w 212"/>
                  <a:gd name="T31" fmla="*/ 1 h 172"/>
                  <a:gd name="T32" fmla="*/ 0 w 212"/>
                  <a:gd name="T33" fmla="*/ 1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72">
                    <a:moveTo>
                      <a:pt x="212" y="86"/>
                    </a:moveTo>
                    <a:lnTo>
                      <a:pt x="203" y="53"/>
                    </a:lnTo>
                    <a:lnTo>
                      <a:pt x="181" y="25"/>
                    </a:lnTo>
                    <a:lnTo>
                      <a:pt x="147" y="7"/>
                    </a:lnTo>
                    <a:lnTo>
                      <a:pt x="106" y="0"/>
                    </a:lnTo>
                    <a:lnTo>
                      <a:pt x="65" y="7"/>
                    </a:lnTo>
                    <a:lnTo>
                      <a:pt x="31" y="25"/>
                    </a:lnTo>
                    <a:lnTo>
                      <a:pt x="9" y="53"/>
                    </a:lnTo>
                    <a:lnTo>
                      <a:pt x="0" y="86"/>
                    </a:lnTo>
                    <a:lnTo>
                      <a:pt x="9" y="120"/>
                    </a:lnTo>
                    <a:lnTo>
                      <a:pt x="31" y="148"/>
                    </a:lnTo>
                    <a:lnTo>
                      <a:pt x="65" y="166"/>
                    </a:lnTo>
                    <a:lnTo>
                      <a:pt x="106" y="172"/>
                    </a:lnTo>
                    <a:lnTo>
                      <a:pt x="147" y="166"/>
                    </a:lnTo>
                    <a:lnTo>
                      <a:pt x="181" y="148"/>
                    </a:lnTo>
                    <a:lnTo>
                      <a:pt x="203" y="120"/>
                    </a:lnTo>
                    <a:lnTo>
                      <a:pt x="212" y="86"/>
                    </a:lnTo>
                    <a:close/>
                  </a:path>
                </a:pathLst>
              </a:custGeom>
              <a:grpFill/>
              <a:ln w="0">
                <a:solidFill>
                  <a:srgbClr val="8DC5CC"/>
                </a:solidFill>
                <a:prstDash val="solid"/>
                <a:round/>
                <a:headEnd/>
                <a:tailEnd/>
              </a:ln>
            </p:spPr>
            <p:txBody>
              <a:bodyPr/>
              <a:lstStyle/>
              <a:p>
                <a:endParaRPr lang="en-US" dirty="0">
                  <a:latin typeface="Calibri" panose="020F0502020204030204" pitchFamily="34" charset="0"/>
                </a:endParaRPr>
              </a:p>
            </p:txBody>
          </p:sp>
        </p:grpSp>
      </p:grpSp>
      <p:sp>
        <p:nvSpPr>
          <p:cNvPr id="13" name="Notes">
            <a:extLst>
              <a:ext uri="{FF2B5EF4-FFF2-40B4-BE49-F238E27FC236}">
                <a16:creationId xmlns:a16="http://schemas.microsoft.com/office/drawing/2014/main" id="{A86F4C5B-8AFB-4E17-9F51-AF6849DD2961}"/>
              </a:ext>
            </a:extLst>
          </p:cNvPr>
          <p:cNvSpPr txBox="1">
            <a:spLocks noChangeArrowheads="1"/>
          </p:cNvSpPr>
          <p:nvPr/>
        </p:nvSpPr>
        <p:spPr bwMode="auto">
          <a:xfrm>
            <a:off x="1706689" y="5688536"/>
            <a:ext cx="9171525" cy="5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spcAft>
                <a:spcPts val="100"/>
              </a:spcAft>
              <a:tabLst>
                <a:tab pos="288925" algn="l"/>
              </a:tabLst>
            </a:pPr>
            <a:r>
              <a:rPr lang="en-US" sz="1400" dirty="0">
                <a:latin typeface="+mn-lt"/>
              </a:rPr>
              <a:t>	AI/AN = American Indian/Alaska Native, A/PI = Asian/Pacific Islander</a:t>
            </a:r>
          </a:p>
          <a:p>
            <a:pPr marL="739775" indent="-739775">
              <a:spcAft>
                <a:spcPts val="100"/>
              </a:spcAft>
              <a:tabLst>
                <a:tab pos="635000" algn="r"/>
                <a:tab pos="739775" algn="l"/>
              </a:tabLst>
            </a:pPr>
            <a:r>
              <a:rPr lang="en-US" sz="1400" dirty="0">
                <a:latin typeface="+mn-lt"/>
              </a:rPr>
              <a:t>	Note:	Race/Ethnicity was “Not Specified” for 24.9% of female cases and 22.3% of male cases for the given year.  </a:t>
            </a:r>
          </a:p>
        </p:txBody>
      </p:sp>
      <p:sp>
        <p:nvSpPr>
          <p:cNvPr id="14" name="Footer">
            <a:extLst>
              <a:ext uri="{FF2B5EF4-FFF2-40B4-BE49-F238E27FC236}">
                <a16:creationId xmlns:a16="http://schemas.microsoft.com/office/drawing/2014/main" id="{04CCDE81-BC6B-4849-8DA5-9ABE9E5BF74A}"/>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49568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cNvSpPr>
            <a:spLocks noGrp="1"/>
          </p:cNvSpPr>
          <p:nvPr>
            <p:ph type="title"/>
          </p:nvPr>
        </p:nvSpPr>
        <p:spPr>
          <a:noFill/>
        </p:spPr>
        <p:txBody>
          <a:bodyPr/>
          <a:lstStyle/>
          <a:p>
            <a:pPr eaLnBrk="1" hangingPunct="1"/>
            <a:r>
              <a:rPr lang="en-US" sz="2800" b="0" dirty="0">
                <a:latin typeface="+mj-lt"/>
              </a:rPr>
              <a:t>Gonorrhea, Female Incidence Rates by Race/Ethnicity and Age Group (in years), California, 2019</a:t>
            </a:r>
          </a:p>
        </p:txBody>
      </p:sp>
      <p:sp>
        <p:nvSpPr>
          <p:cNvPr id="14" name="Text Box Age Group">
            <a:extLst>
              <a:ext uri="{C183D7F6-B498-43B3-948B-1728B52AA6E4}">
                <adec:decorative xmlns:adec="http://schemas.microsoft.com/office/drawing/2017/decorative" val="1"/>
              </a:ext>
            </a:extLst>
          </p:cNvPr>
          <p:cNvSpPr txBox="1"/>
          <p:nvPr/>
        </p:nvSpPr>
        <p:spPr>
          <a:xfrm>
            <a:off x="511613" y="1537239"/>
            <a:ext cx="926084" cy="467884"/>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latin typeface="Calibri" panose="020F0502020204030204" pitchFamily="34" charset="0"/>
                <a:ea typeface="SimSun-ExtB" panose="02010609060101010101" pitchFamily="49" charset="-122"/>
              </a:rPr>
              <a:t>Age Group</a:t>
            </a:r>
          </a:p>
          <a:p>
            <a:pPr algn="ctr"/>
            <a:r>
              <a:rPr lang="en-US" sz="1400" b="1" dirty="0">
                <a:latin typeface="Calibri" panose="020F0502020204030204" pitchFamily="34" charset="0"/>
                <a:ea typeface="SimSun-ExtB" panose="02010609060101010101" pitchFamily="49" charset="-122"/>
              </a:rPr>
              <a:t>(years)</a:t>
            </a:r>
          </a:p>
        </p:txBody>
      </p:sp>
      <p:sp>
        <p:nvSpPr>
          <p:cNvPr id="18" name="Text Box Races">
            <a:extLst>
              <a:ext uri="{C183D7F6-B498-43B3-948B-1728B52AA6E4}">
                <adec:decorative xmlns:adec="http://schemas.microsoft.com/office/drawing/2017/decorative" val="1"/>
              </a:ext>
            </a:extLst>
          </p:cNvPr>
          <p:cNvSpPr txBox="1"/>
          <p:nvPr/>
        </p:nvSpPr>
        <p:spPr>
          <a:xfrm>
            <a:off x="1429967" y="1626161"/>
            <a:ext cx="9307622"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2005013" algn="l"/>
                <a:tab pos="6689725" algn="l"/>
                <a:tab pos="8289925" algn="l"/>
              </a:tabLst>
            </a:pPr>
            <a:r>
              <a:rPr lang="en-US" sz="1400" b="1" dirty="0">
                <a:solidFill>
                  <a:srgbClr val="BC985C"/>
                </a:solidFill>
                <a:latin typeface="Calibri" panose="020F0502020204030204" pitchFamily="34" charset="0"/>
                <a:ea typeface="SimSun-ExtB" panose="02010609060101010101" pitchFamily="49" charset="-122"/>
              </a:rPr>
              <a:t>A/PI</a:t>
            </a:r>
            <a:r>
              <a:rPr lang="en-US" sz="1400" b="1" dirty="0">
                <a:solidFill>
                  <a:schemeClr val="accent2">
                    <a:lumMod val="50000"/>
                  </a:schemeClr>
                </a:solidFill>
                <a:latin typeface="Calibri" panose="020F0502020204030204" pitchFamily="34" charset="0"/>
                <a:ea typeface="SimSun-ExtB" panose="02010609060101010101" pitchFamily="49" charset="-122"/>
              </a:rPr>
              <a:t>	</a:t>
            </a:r>
            <a:r>
              <a:rPr lang="en-US" sz="1400" b="1" dirty="0">
                <a:solidFill>
                  <a:srgbClr val="376092"/>
                </a:solidFill>
                <a:latin typeface="Calibri" panose="020F0502020204030204" pitchFamily="34" charset="0"/>
                <a:ea typeface="SimSun-ExtB" panose="02010609060101010101" pitchFamily="49" charset="-122"/>
              </a:rPr>
              <a:t>Black/African American </a:t>
            </a:r>
            <a:r>
              <a:rPr lang="en-US" sz="1400" b="1" dirty="0">
                <a:solidFill>
                  <a:schemeClr val="bg1">
                    <a:lumMod val="50000"/>
                  </a:schemeClr>
                </a:solidFill>
                <a:latin typeface="Calibri" panose="020F0502020204030204" pitchFamily="34" charset="0"/>
                <a:ea typeface="SimSun-ExtB" panose="02010609060101010101" pitchFamily="49" charset="-122"/>
              </a:rPr>
              <a:t>	</a:t>
            </a:r>
            <a:r>
              <a:rPr lang="en-US" sz="1400" b="1" dirty="0">
                <a:solidFill>
                  <a:srgbClr val="E46C0A"/>
                </a:solidFill>
                <a:latin typeface="Calibri" panose="020F0502020204030204" pitchFamily="34" charset="0"/>
                <a:ea typeface="SimSun-ExtB" panose="02010609060101010101" pitchFamily="49" charset="-122"/>
              </a:rPr>
              <a:t>Hispanic</a:t>
            </a:r>
            <a:r>
              <a:rPr lang="en-US" sz="1400" b="1" dirty="0">
                <a:solidFill>
                  <a:schemeClr val="accent6">
                    <a:lumMod val="75000"/>
                  </a:schemeClr>
                </a:solidFill>
                <a:latin typeface="Calibri" panose="020F0502020204030204" pitchFamily="34" charset="0"/>
                <a:ea typeface="SimSun-ExtB" panose="02010609060101010101" pitchFamily="49" charset="-122"/>
              </a:rPr>
              <a:t>	</a:t>
            </a:r>
            <a:r>
              <a:rPr lang="en-US" sz="1400" b="1" dirty="0">
                <a:solidFill>
                  <a:srgbClr val="77933C"/>
                </a:solidFill>
                <a:latin typeface="Calibri" panose="020F0502020204030204" pitchFamily="34" charset="0"/>
                <a:ea typeface="SimSun-ExtB" panose="02010609060101010101" pitchFamily="49" charset="-122"/>
              </a:rPr>
              <a:t>White </a:t>
            </a:r>
          </a:p>
        </p:txBody>
      </p:sp>
      <p:sp>
        <p:nvSpPr>
          <p:cNvPr id="15" name="Text Box Race Unknown">
            <a:extLst>
              <a:ext uri="{C183D7F6-B498-43B3-948B-1728B52AA6E4}">
                <adec:decorative xmlns:adec="http://schemas.microsoft.com/office/drawing/2017/decorative" val="1"/>
              </a:ext>
            </a:extLst>
          </p:cNvPr>
          <p:cNvSpPr txBox="1"/>
          <p:nvPr/>
        </p:nvSpPr>
        <p:spPr>
          <a:xfrm>
            <a:off x="10916087" y="1629602"/>
            <a:ext cx="708786"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Calibri" panose="020F0502020204030204" pitchFamily="34" charset="0"/>
                <a:ea typeface="SimSun-ExtB" panose="02010609060101010101" pitchFamily="49" charset="-122"/>
              </a:rPr>
              <a:t>% Race</a:t>
            </a:r>
          </a:p>
          <a:p>
            <a:pPr algn="ctr"/>
            <a:r>
              <a:rPr lang="en-US" sz="1200" dirty="0">
                <a:latin typeface="Calibri" panose="020F0502020204030204" pitchFamily="34" charset="0"/>
                <a:ea typeface="SimSun-ExtB" panose="02010609060101010101" pitchFamily="49" charset="-122"/>
              </a:rPr>
              <a:t>Unknown</a:t>
            </a:r>
          </a:p>
        </p:txBody>
      </p:sp>
      <p:graphicFrame>
        <p:nvGraphicFramePr>
          <p:cNvPr id="2" name="Graph" descr="Graph of female gonorrhea incidence rates by race/ethnicity and age group&#10;A/PI 15 to 19 years 70 per 100,000&#10;A/PI 20 to 24 years 118 per 100,000&#10;A/PI 25 to 29 years 104 per 100,000&#10;A/PI 30 to 34 years 58 per 100,000&#10;A/PI 35 to 44 years 23 per 100,000&#10;A/PI 45+ years 4 per 100,000&#10;Black/African American 15 to 19 years 1,301 per 100,000&#10;Black/African American 20 to 24 years 1,558 per 100,000&#10;Black/African American 25 to 29 years 1,090 per 100,000&#10;Black/African American 30 to 34 years 586 per 100,000&#10;Black/African American 35 to 44 years 256 per 100,000&#10;Black/African American 45+ years 26 per 100,000&#10;Hispanic 15 to 19 years 186 per 100,000&#10;Hispanic 20 to 24 years 345 per 100,000&#10;Hispanic 25 to 29 years 298 per 100,000&#10;Hispanic 30 to 34 years 207 per 100,000&#10;Hispanic 35 to 44 years 91 per 100,000&#10;Hispanic 45+ years 14 per 100,000&#10;White 15 to 19 years 155 per 100,000&#10;White 20 to 24 years 281 per 100,000&#10;White 25 to 29 years 293 per 100,000&#10;White 30 to 34 years 224 per 100,000&#10;White 35 to 44 years 128 per 100,000&#10;White 45+ years 14 per 100,000&#10;15 to 19 years 22.6 percent Race Unknown&#10;20 to 24 years 24.2 percent Race Unknown&#10;25 to 29 years 24.3 percent Race Unknown&#10;30 to 34 years 24.6 percent Race Unknown&#10;35 to 44 years 27.2 percent Race Unknown&#10;45+ years 30.5 percent Race Unknown"/>
          <p:cNvGraphicFramePr>
            <a:graphicFrameLocks noGrp="1" noChangeAspect="1"/>
          </p:cNvGraphicFramePr>
          <p:nvPr>
            <p:ph idx="1"/>
            <p:extLst>
              <p:ext uri="{D42A27DB-BD31-4B8C-83A1-F6EECF244321}">
                <p14:modId xmlns:p14="http://schemas.microsoft.com/office/powerpoint/2010/main" val="4195899807"/>
              </p:ext>
            </p:extLst>
          </p:nvPr>
        </p:nvGraphicFramePr>
        <p:xfrm>
          <a:off x="414338" y="1507311"/>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Rates">
            <a:extLst>
              <a:ext uri="{C183D7F6-B498-43B3-948B-1728B52AA6E4}">
                <adec:decorative xmlns:adec="http://schemas.microsoft.com/office/drawing/2017/decorative" val="1"/>
              </a:ext>
            </a:extLst>
          </p:cNvPr>
          <p:cNvSpPr txBox="1"/>
          <p:nvPr/>
        </p:nvSpPr>
        <p:spPr>
          <a:xfrm>
            <a:off x="4929588" y="5741466"/>
            <a:ext cx="2665185" cy="4315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a:latin typeface="Calibri" panose="020F0502020204030204" pitchFamily="34" charset="0"/>
              </a:rPr>
              <a:t>Rates </a:t>
            </a:r>
            <a:r>
              <a:rPr lang="en-US" sz="1600" dirty="0">
                <a:latin typeface="Calibri" panose="020F0502020204030204" pitchFamily="34" charset="0"/>
              </a:rPr>
              <a:t>per 100,000 population</a:t>
            </a:r>
          </a:p>
        </p:txBody>
      </p:sp>
      <p:sp>
        <p:nvSpPr>
          <p:cNvPr id="9" name="Notes">
            <a:extLst>
              <a:ext uri="{FF2B5EF4-FFF2-40B4-BE49-F238E27FC236}">
                <a16:creationId xmlns:a16="http://schemas.microsoft.com/office/drawing/2014/main" id="{F5B3FE58-4A9D-4777-9F35-81DEFDEF6F91}"/>
              </a:ext>
            </a:extLst>
          </p:cNvPr>
          <p:cNvSpPr txBox="1"/>
          <p:nvPr/>
        </p:nvSpPr>
        <p:spPr>
          <a:xfrm>
            <a:off x="1140399" y="6042551"/>
            <a:ext cx="10820400" cy="536044"/>
          </a:xfrm>
          <a:prstGeom prst="rect">
            <a:avLst/>
          </a:prstGeom>
          <a:noFill/>
        </p:spPr>
        <p:txBody>
          <a:bodyPr wrap="square" rtlCol="0">
            <a:spAutoFit/>
          </a:bodyPr>
          <a:lstStyle/>
          <a:p>
            <a:pPr marL="400050" indent="-400050">
              <a:spcAft>
                <a:spcPts val="100"/>
              </a:spcAft>
            </a:pPr>
            <a:r>
              <a:rPr lang="en-US" sz="1400" dirty="0"/>
              <a:t>Note:	A/PI = Asian/Pacific Islander</a:t>
            </a:r>
          </a:p>
          <a:p>
            <a:pPr marL="400050" indent="-400050">
              <a:spcAft>
                <a:spcPts val="100"/>
              </a:spcAft>
            </a:pPr>
            <a:r>
              <a:rPr lang="en-US" sz="1400" dirty="0"/>
              <a:t>	American Indian/Alaska Native and race-specific data for ages 0-14 are suppressed as per agency Data De-Identification Guidelines (DDG).  </a:t>
            </a:r>
          </a:p>
        </p:txBody>
      </p:sp>
      <p:sp>
        <p:nvSpPr>
          <p:cNvPr id="10" name="Footer">
            <a:extLst>
              <a:ext uri="{FF2B5EF4-FFF2-40B4-BE49-F238E27FC236}">
                <a16:creationId xmlns:a16="http://schemas.microsoft.com/office/drawing/2014/main" id="{E8CFFCBB-2ED4-41B2-85EB-639D05F7F323}"/>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90773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cNvSpPr>
            <a:spLocks noGrp="1"/>
          </p:cNvSpPr>
          <p:nvPr>
            <p:ph type="title"/>
          </p:nvPr>
        </p:nvSpPr>
        <p:spPr>
          <a:noFill/>
        </p:spPr>
        <p:txBody>
          <a:bodyPr/>
          <a:lstStyle/>
          <a:p>
            <a:pPr eaLnBrk="1" hangingPunct="1"/>
            <a:r>
              <a:rPr lang="en-US" sz="2800" b="0" dirty="0">
                <a:latin typeface="+mj-lt"/>
              </a:rPr>
              <a:t>Gonorrhea, Male Incidence Rates by Race/Ethnicity and Age Group (in years), California, 2019</a:t>
            </a:r>
          </a:p>
        </p:txBody>
      </p:sp>
      <p:sp>
        <p:nvSpPr>
          <p:cNvPr id="14" name="Text Box Age Group">
            <a:extLst>
              <a:ext uri="{C183D7F6-B498-43B3-948B-1728B52AA6E4}">
                <adec:decorative xmlns:adec="http://schemas.microsoft.com/office/drawing/2017/decorative" val="1"/>
              </a:ext>
            </a:extLst>
          </p:cNvPr>
          <p:cNvSpPr txBox="1"/>
          <p:nvPr/>
        </p:nvSpPr>
        <p:spPr>
          <a:xfrm>
            <a:off x="511613" y="1537239"/>
            <a:ext cx="926084" cy="467884"/>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latin typeface="Calibri" panose="020F0502020204030204" pitchFamily="34" charset="0"/>
                <a:ea typeface="SimSun-ExtB" panose="02010609060101010101" pitchFamily="49" charset="-122"/>
              </a:rPr>
              <a:t>Age Group</a:t>
            </a:r>
          </a:p>
          <a:p>
            <a:pPr algn="ctr"/>
            <a:r>
              <a:rPr lang="en-US" sz="1400" b="1" dirty="0">
                <a:latin typeface="Calibri" panose="020F0502020204030204" pitchFamily="34" charset="0"/>
                <a:ea typeface="SimSun-ExtB" panose="02010609060101010101" pitchFamily="49" charset="-122"/>
              </a:rPr>
              <a:t>(years)</a:t>
            </a:r>
          </a:p>
        </p:txBody>
      </p:sp>
      <p:sp>
        <p:nvSpPr>
          <p:cNvPr id="18" name="Text Box Races">
            <a:extLst>
              <a:ext uri="{C183D7F6-B498-43B3-948B-1728B52AA6E4}">
                <adec:decorative xmlns:adec="http://schemas.microsoft.com/office/drawing/2017/decorative" val="1"/>
              </a:ext>
            </a:extLst>
          </p:cNvPr>
          <p:cNvSpPr txBox="1"/>
          <p:nvPr/>
        </p:nvSpPr>
        <p:spPr>
          <a:xfrm>
            <a:off x="1429967" y="1626161"/>
            <a:ext cx="8626261"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2005013" algn="l"/>
                <a:tab pos="6292850" algn="l"/>
                <a:tab pos="7893050" algn="l"/>
              </a:tabLst>
            </a:pPr>
            <a:r>
              <a:rPr lang="en-US" sz="1400" b="1" dirty="0">
                <a:solidFill>
                  <a:srgbClr val="BC985C"/>
                </a:solidFill>
                <a:latin typeface="Calibri" panose="020F0502020204030204" pitchFamily="34" charset="0"/>
                <a:ea typeface="SimSun-ExtB" panose="02010609060101010101" pitchFamily="49" charset="-122"/>
              </a:rPr>
              <a:t>A/PI</a:t>
            </a:r>
            <a:r>
              <a:rPr lang="en-US" sz="1400" b="1" dirty="0">
                <a:solidFill>
                  <a:schemeClr val="accent2">
                    <a:lumMod val="50000"/>
                  </a:schemeClr>
                </a:solidFill>
                <a:latin typeface="Calibri" panose="020F0502020204030204" pitchFamily="34" charset="0"/>
                <a:ea typeface="SimSun-ExtB" panose="02010609060101010101" pitchFamily="49" charset="-122"/>
              </a:rPr>
              <a:t>	</a:t>
            </a:r>
            <a:r>
              <a:rPr lang="en-US" sz="1400" b="1" dirty="0">
                <a:solidFill>
                  <a:srgbClr val="376092"/>
                </a:solidFill>
                <a:latin typeface="Calibri" panose="020F0502020204030204" pitchFamily="34" charset="0"/>
                <a:ea typeface="SimSun-ExtB" panose="02010609060101010101" pitchFamily="49" charset="-122"/>
              </a:rPr>
              <a:t>Black/African American </a:t>
            </a:r>
            <a:r>
              <a:rPr lang="en-US" sz="1400" b="1" dirty="0">
                <a:solidFill>
                  <a:schemeClr val="bg1">
                    <a:lumMod val="50000"/>
                  </a:schemeClr>
                </a:solidFill>
                <a:latin typeface="Calibri" panose="020F0502020204030204" pitchFamily="34" charset="0"/>
                <a:ea typeface="SimSun-ExtB" panose="02010609060101010101" pitchFamily="49" charset="-122"/>
              </a:rPr>
              <a:t>	</a:t>
            </a:r>
            <a:r>
              <a:rPr lang="en-US" sz="1400" b="1" dirty="0">
                <a:solidFill>
                  <a:srgbClr val="E46C0A"/>
                </a:solidFill>
                <a:latin typeface="Calibri" panose="020F0502020204030204" pitchFamily="34" charset="0"/>
                <a:ea typeface="SimSun-ExtB" panose="02010609060101010101" pitchFamily="49" charset="-122"/>
              </a:rPr>
              <a:t>Hispanic</a:t>
            </a:r>
            <a:r>
              <a:rPr lang="en-US" sz="1400" b="1" dirty="0">
                <a:solidFill>
                  <a:schemeClr val="accent6">
                    <a:lumMod val="75000"/>
                  </a:schemeClr>
                </a:solidFill>
                <a:latin typeface="Calibri" panose="020F0502020204030204" pitchFamily="34" charset="0"/>
                <a:ea typeface="SimSun-ExtB" panose="02010609060101010101" pitchFamily="49" charset="-122"/>
              </a:rPr>
              <a:t>	</a:t>
            </a:r>
            <a:r>
              <a:rPr lang="en-US" sz="1400" b="1" dirty="0">
                <a:solidFill>
                  <a:srgbClr val="77933C"/>
                </a:solidFill>
                <a:latin typeface="Calibri" panose="020F0502020204030204" pitchFamily="34" charset="0"/>
                <a:ea typeface="SimSun-ExtB" panose="02010609060101010101" pitchFamily="49" charset="-122"/>
              </a:rPr>
              <a:t>White </a:t>
            </a:r>
          </a:p>
        </p:txBody>
      </p:sp>
      <p:sp>
        <p:nvSpPr>
          <p:cNvPr id="15" name="Text Box Race Unknown">
            <a:extLst>
              <a:ext uri="{C183D7F6-B498-43B3-948B-1728B52AA6E4}">
                <adec:decorative xmlns:adec="http://schemas.microsoft.com/office/drawing/2017/decorative" val="1"/>
              </a:ext>
            </a:extLst>
          </p:cNvPr>
          <p:cNvSpPr txBox="1"/>
          <p:nvPr/>
        </p:nvSpPr>
        <p:spPr>
          <a:xfrm>
            <a:off x="10877987" y="1629602"/>
            <a:ext cx="708786"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Calibri" panose="020F0502020204030204" pitchFamily="34" charset="0"/>
                <a:ea typeface="SimSun-ExtB" panose="02010609060101010101" pitchFamily="49" charset="-122"/>
              </a:rPr>
              <a:t>% Race</a:t>
            </a:r>
          </a:p>
          <a:p>
            <a:pPr algn="ctr"/>
            <a:r>
              <a:rPr lang="en-US" sz="1200" dirty="0">
                <a:latin typeface="Calibri" panose="020F0502020204030204" pitchFamily="34" charset="0"/>
                <a:ea typeface="SimSun-ExtB" panose="02010609060101010101" pitchFamily="49" charset="-122"/>
              </a:rPr>
              <a:t>Unknown</a:t>
            </a:r>
          </a:p>
        </p:txBody>
      </p:sp>
      <p:graphicFrame>
        <p:nvGraphicFramePr>
          <p:cNvPr id="2" name="Graph" descr="Graph of male gonorrhea incidence rates by race/ethnicity and age group&#10;A/PI 15 to 19 years 36 per 100,000&#10;A/PI 20 to 24 years 176 per 100,000&#10;A/PI 25 to 29 years 300 per 100,000&#10;A/PI 30 to 34 years 268 per 100,000&#10;A/PI 35 to 44 years 130 per 100,000&#10;A/PI 45+ years 30 per 100,000&#10;Black/African American 15 to 19 years 839 per 100,000&#10;Black/African American 20 to 24 years 1,700 per 100,000&#10;Black/African American 25 to 29 years 2,005 per 100,000&#10;Black/African American 30 to 34 years 1,645 per 100,000&#10;Black/African American 35 to 44 years 817 per 100,000&#10;Black/African American 45+ years 208g per 100,000&#10;Hispanic 15 to 19 years 113 per 100,000&#10;Hispanic 20 to 24 years 392 per 100,000&#10;Hispanic 25 to 29 years 522 per 100,000&#10;Hispanic 30 to 34 years 449 per 100,000&#10;Hispanic 35 to 44 years 238 per 100,000&#10;Hispanic 45+ years 64 per 100,000&#10;White 15 to 19 years 77 per 100,000&#10;White 20 to 24 years 287 per 100,000&#10;White 25 to 29 years 551 per 100,000&#10;White 30 to 34 years 566 per 100,000&#10;White 35 to 44 years 327 per 100,000&#10;White 45+ years 79 per 100,000&#10;15 to 19 years 23.2 percent Race Unknown&#10;20 to 24 years 23.7 percent Race Unknown&#10;25 to 29 years 22.2 percent Race Unknown&#10;30 to 34 years 20.4 percent Race Unknown&#10;35 to 44 years 21.8 percent Race Unknown&#10;45+ years 23.2 percent Race Unknown"/>
          <p:cNvGraphicFramePr>
            <a:graphicFrameLocks noGrp="1" noChangeAspect="1"/>
          </p:cNvGraphicFramePr>
          <p:nvPr>
            <p:ph idx="1"/>
            <p:extLst>
              <p:ext uri="{D42A27DB-BD31-4B8C-83A1-F6EECF244321}">
                <p14:modId xmlns:p14="http://schemas.microsoft.com/office/powerpoint/2010/main" val="651426170"/>
              </p:ext>
            </p:extLst>
          </p:nvPr>
        </p:nvGraphicFramePr>
        <p:xfrm>
          <a:off x="414338" y="1507311"/>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Rates">
            <a:extLst>
              <a:ext uri="{C183D7F6-B498-43B3-948B-1728B52AA6E4}">
                <adec:decorative xmlns:adec="http://schemas.microsoft.com/office/drawing/2017/decorative" val="1"/>
              </a:ext>
            </a:extLst>
          </p:cNvPr>
          <p:cNvSpPr txBox="1"/>
          <p:nvPr/>
        </p:nvSpPr>
        <p:spPr>
          <a:xfrm>
            <a:off x="4929588" y="5741466"/>
            <a:ext cx="2665185" cy="4315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a:latin typeface="Calibri" panose="020F0502020204030204" pitchFamily="34" charset="0"/>
              </a:rPr>
              <a:t>Rates </a:t>
            </a:r>
            <a:r>
              <a:rPr lang="en-US" sz="1600" dirty="0">
                <a:latin typeface="Calibri" panose="020F0502020204030204" pitchFamily="34" charset="0"/>
              </a:rPr>
              <a:t>per 100,000 population</a:t>
            </a:r>
          </a:p>
        </p:txBody>
      </p:sp>
      <p:sp>
        <p:nvSpPr>
          <p:cNvPr id="11" name="Notes">
            <a:extLst>
              <a:ext uri="{FF2B5EF4-FFF2-40B4-BE49-F238E27FC236}">
                <a16:creationId xmlns:a16="http://schemas.microsoft.com/office/drawing/2014/main" id="{B2CF87FE-5F9B-4415-8F3C-1C312E9DC5AD}"/>
              </a:ext>
            </a:extLst>
          </p:cNvPr>
          <p:cNvSpPr txBox="1"/>
          <p:nvPr/>
        </p:nvSpPr>
        <p:spPr>
          <a:xfrm>
            <a:off x="1079391" y="6065550"/>
            <a:ext cx="10722084" cy="536044"/>
          </a:xfrm>
          <a:prstGeom prst="rect">
            <a:avLst/>
          </a:prstGeom>
          <a:noFill/>
        </p:spPr>
        <p:txBody>
          <a:bodyPr wrap="square" rtlCol="0">
            <a:spAutoFit/>
          </a:bodyPr>
          <a:lstStyle/>
          <a:p>
            <a:pPr marL="400050" indent="-400050">
              <a:spcAft>
                <a:spcPts val="100"/>
              </a:spcAft>
            </a:pPr>
            <a:r>
              <a:rPr lang="en-US" sz="1400" dirty="0"/>
              <a:t>Note:	A/PI = Asian/Pacific Islander</a:t>
            </a:r>
          </a:p>
          <a:p>
            <a:pPr marL="400050" indent="-400050">
              <a:spcAft>
                <a:spcPts val="100"/>
              </a:spcAft>
            </a:pPr>
            <a:r>
              <a:rPr lang="en-US" sz="1400" dirty="0"/>
              <a:t>	American Indian/Alaska Native and race-specific data for ages 0-14 are suppressed as per agency Data De-Identification Guidelines (DDG).  </a:t>
            </a:r>
          </a:p>
        </p:txBody>
      </p:sp>
      <p:sp>
        <p:nvSpPr>
          <p:cNvPr id="9" name="Footer">
            <a:extLst>
              <a:ext uri="{FF2B5EF4-FFF2-40B4-BE49-F238E27FC236}">
                <a16:creationId xmlns:a16="http://schemas.microsoft.com/office/drawing/2014/main" id="{AFF414EF-2C6E-407A-B043-20FCE15FD0BD}"/>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50225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dirty="0">
                <a:latin typeface="+mj-lt"/>
              </a:rPr>
              <a:t>Gonorrhea, Incidence Rates for Females by Race/Ethnicity, </a:t>
            </a:r>
            <a:br>
              <a:rPr lang="en-US" sz="3200" b="0" dirty="0">
                <a:latin typeface="+mj-lt"/>
              </a:rPr>
            </a:br>
            <a:r>
              <a:rPr lang="en-US" sz="3200" b="0" dirty="0">
                <a:latin typeface="+mj-lt"/>
              </a:rPr>
              <a:t>California, 2010–2019</a:t>
            </a:r>
          </a:p>
        </p:txBody>
      </p:sp>
      <p:graphicFrame>
        <p:nvGraphicFramePr>
          <p:cNvPr id="2" name="Graph" descr="2010-2019 trendline graph of female gonorrhea incidence rates by race/ethnicity&#10;•  AI/AN rates ranged from 33.6 in 2010 to 148.8 in 2019&#10;•  A/PI rates ranged from 10.4 in 2010 to 27.5 in 2019&#10;•  Black rates ranged from 316.7 in 2010 to 376.1 in 2019&#10;•  Hispanic rates ranged from 28.3 in 2010 to 101.7 in 2019&#10;•  White rates ranged from 18.9 in 2010 to 75.7 in 2019"/>
          <p:cNvGraphicFramePr>
            <a:graphicFrameLocks noGrp="1" noChangeAspect="1"/>
          </p:cNvGraphicFramePr>
          <p:nvPr>
            <p:ph idx="1"/>
            <p:extLst>
              <p:ext uri="{D42A27DB-BD31-4B8C-83A1-F6EECF244321}">
                <p14:modId xmlns:p14="http://schemas.microsoft.com/office/powerpoint/2010/main" val="30127672"/>
              </p:ext>
            </p:extLst>
          </p:nvPr>
        </p:nvGraphicFramePr>
        <p:xfrm>
          <a:off x="414338" y="1463040"/>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Notes"/>
          <p:cNvSpPr txBox="1">
            <a:spLocks noChangeArrowheads="1"/>
          </p:cNvSpPr>
          <p:nvPr/>
        </p:nvSpPr>
        <p:spPr bwMode="auto">
          <a:xfrm>
            <a:off x="2050256" y="6020415"/>
            <a:ext cx="8115300" cy="5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spcAft>
                <a:spcPts val="100"/>
              </a:spcAft>
              <a:tabLst>
                <a:tab pos="627063" algn="r"/>
                <a:tab pos="739775" algn="l"/>
              </a:tabLst>
            </a:pPr>
            <a:r>
              <a:rPr lang="en-US" sz="1400" dirty="0">
                <a:latin typeface="+mn-lt"/>
              </a:rPr>
              <a:t>	Note:	AI/AN = American Indian/Alaska Native, A/PI = Asian/Pacific Islander.</a:t>
            </a:r>
          </a:p>
          <a:p>
            <a:pPr>
              <a:spcAft>
                <a:spcPts val="100"/>
              </a:spcAft>
              <a:tabLst>
                <a:tab pos="627063" algn="r"/>
                <a:tab pos="739775" algn="l"/>
              </a:tabLst>
            </a:pPr>
            <a:r>
              <a:rPr lang="en-US" sz="1400" dirty="0">
                <a:latin typeface="+mn-lt"/>
              </a:rPr>
              <a:t>		Race/ethnicity “Not Specified” ranged from 21.5% to 31.6% of cases for females in any given year.</a:t>
            </a:r>
          </a:p>
        </p:txBody>
      </p:sp>
      <p:sp>
        <p:nvSpPr>
          <p:cNvPr id="5" name="Footer">
            <a:extLst>
              <a:ext uri="{FF2B5EF4-FFF2-40B4-BE49-F238E27FC236}">
                <a16:creationId xmlns:a16="http://schemas.microsoft.com/office/drawing/2014/main" id="{83DDBDC0-A9F7-4AC7-8792-963B6512465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dirty="0">
                <a:latin typeface="+mj-lt"/>
              </a:rPr>
              <a:t>Gonorrhea, Incidence Rates for Males by Race/Ethnicity, </a:t>
            </a:r>
            <a:br>
              <a:rPr lang="en-US" sz="3200" b="0" dirty="0">
                <a:latin typeface="+mj-lt"/>
              </a:rPr>
            </a:br>
            <a:r>
              <a:rPr lang="en-US" sz="3200" b="0" dirty="0">
                <a:latin typeface="+mj-lt"/>
              </a:rPr>
              <a:t>California, 2010–2019</a:t>
            </a:r>
          </a:p>
        </p:txBody>
      </p:sp>
      <p:graphicFrame>
        <p:nvGraphicFramePr>
          <p:cNvPr id="2" name="Graph" descr="2010-2019 trendline graph of male gonorrhea incidence rates by race/ethnicity&#10;•  AI/AN rates ranged from 42.8 in 2010 to 185.8 in 2019&#10;•  A/PI rates ranged from 21.4 in 2010 to 86.4 in 2019&#10;•  Black rates ranged from 356.9 in 2010 to 691.3 in 2019&#10;•  Hispanic rates ranged from 48.2 in 2010 to 176.1 in 2019&#10;•  White rates ranged from 49.1 in 2010 to 166.7 in 2019"/>
          <p:cNvGraphicFramePr>
            <a:graphicFrameLocks noGrp="1" noChangeAspect="1"/>
          </p:cNvGraphicFramePr>
          <p:nvPr>
            <p:ph idx="1"/>
            <p:extLst>
              <p:ext uri="{D42A27DB-BD31-4B8C-83A1-F6EECF244321}">
                <p14:modId xmlns:p14="http://schemas.microsoft.com/office/powerpoint/2010/main" val="2462484933"/>
              </p:ext>
            </p:extLst>
          </p:nvPr>
        </p:nvGraphicFramePr>
        <p:xfrm>
          <a:off x="414338" y="1463040"/>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Notes"/>
          <p:cNvSpPr txBox="1">
            <a:spLocks noChangeArrowheads="1"/>
          </p:cNvSpPr>
          <p:nvPr/>
        </p:nvSpPr>
        <p:spPr bwMode="auto">
          <a:xfrm>
            <a:off x="2126456" y="6040460"/>
            <a:ext cx="7962900" cy="5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spcAft>
                <a:spcPts val="100"/>
              </a:spcAft>
              <a:tabLst>
                <a:tab pos="627063" algn="r"/>
                <a:tab pos="739775" algn="l"/>
              </a:tabLst>
            </a:pPr>
            <a:r>
              <a:rPr lang="en-US" sz="1400" dirty="0">
                <a:latin typeface="+mn-lt"/>
              </a:rPr>
              <a:t>	Note:	AI/AN = American Indian/Alaska Native, A/PI = Asian/Pacific Islander.</a:t>
            </a:r>
          </a:p>
          <a:p>
            <a:pPr>
              <a:spcAft>
                <a:spcPts val="100"/>
              </a:spcAft>
              <a:tabLst>
                <a:tab pos="627063" algn="r"/>
                <a:tab pos="739775" algn="l"/>
              </a:tabLst>
            </a:pPr>
            <a:r>
              <a:rPr lang="en-US" sz="1400" dirty="0">
                <a:latin typeface="+mn-lt"/>
              </a:rPr>
              <a:t>		Race/ethnicity “Not Specified” ranged from 19.7% to 26.5% of cases for males in any given year.</a:t>
            </a:r>
          </a:p>
        </p:txBody>
      </p:sp>
      <p:sp>
        <p:nvSpPr>
          <p:cNvPr id="5" name="Footer">
            <a:extLst>
              <a:ext uri="{FF2B5EF4-FFF2-40B4-BE49-F238E27FC236}">
                <a16:creationId xmlns:a16="http://schemas.microsoft.com/office/drawing/2014/main" id="{83DDBDC0-A9F7-4AC7-8792-963B6512465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4809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dirty="0">
                <a:latin typeface="+mj-lt"/>
              </a:rPr>
              <a:t>Gonorrhea Prevalence Monitoring, Percent Positive for Females of Selected Age Groups, by Health Care Setting, California, 2019</a:t>
            </a:r>
          </a:p>
        </p:txBody>
      </p:sp>
      <p:graphicFrame>
        <p:nvGraphicFramePr>
          <p:cNvPr id="2" name="Graph" descr="Kaiser Northern California (2018 data)&#10;• Females ages 15-19 percent positive = 0.6&#10;• Females ages 20-24 percent positive = 0.5&#10;• Females ages 35+ percent positive = 0.4&#10;Family Planning Title X Clinics (2019 data)&#10;• Females ages 15-19 percent positive = 1.5&#10;• Females ages 20-24 percent positive = 1.3&#10;• Females ages 35+ percent positive = 1.5&#10;Family Planning Clinics served by Quest (2019 data)&#10;• Females ages 15-19 percent positive = 0.7&#10;• Females ages 20-24 percent positive = 0.6&#10;• Females ages 35+ percent positive = 0.2"/>
          <p:cNvGraphicFramePr>
            <a:graphicFrameLocks noGrp="1" noChangeAspect="1"/>
          </p:cNvGraphicFramePr>
          <p:nvPr>
            <p:ph idx="1"/>
            <p:extLst>
              <p:ext uri="{D42A27DB-BD31-4B8C-83A1-F6EECF244321}">
                <p14:modId xmlns:p14="http://schemas.microsoft.com/office/powerpoint/2010/main" val="3586213341"/>
              </p:ext>
            </p:extLst>
          </p:nvPr>
        </p:nvGraphicFramePr>
        <p:xfrm>
          <a:off x="414338" y="1484581"/>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p:cNvSpPr txBox="1">
            <a:spLocks noChangeArrowheads="1"/>
          </p:cNvSpPr>
          <p:nvPr/>
        </p:nvSpPr>
        <p:spPr bwMode="auto">
          <a:xfrm>
            <a:off x="2438398" y="5989320"/>
            <a:ext cx="7772400" cy="5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628650" indent="-628650">
              <a:spcAft>
                <a:spcPts val="100"/>
              </a:spcAft>
              <a:tabLst>
                <a:tab pos="514350" algn="r"/>
                <a:tab pos="628650" algn="l"/>
              </a:tabLst>
            </a:pPr>
            <a:r>
              <a:rPr lang="en-US" sz="1400" dirty="0">
                <a:latin typeface="+mn-lt"/>
              </a:rPr>
              <a:t>* 	2019 data not yet available for Kaiser Northern California, thus 2018 is presented.</a:t>
            </a:r>
          </a:p>
          <a:p>
            <a:pPr marL="628650" indent="-628650">
              <a:spcAft>
                <a:spcPts val="100"/>
              </a:spcAft>
              <a:tabLst>
                <a:tab pos="514350" algn="r"/>
                <a:tab pos="628650" algn="l"/>
              </a:tabLst>
            </a:pPr>
            <a:r>
              <a:rPr lang="en-US" sz="1400" dirty="0">
                <a:latin typeface="+mn-lt"/>
              </a:rPr>
              <a:t>Source:  Kaiser Permanente Northern California, Essential Access, Quest Diagnostics</a:t>
            </a:r>
          </a:p>
        </p:txBody>
      </p:sp>
      <p:sp>
        <p:nvSpPr>
          <p:cNvPr id="5" name="Footer">
            <a:extLst>
              <a:ext uri="{FF2B5EF4-FFF2-40B4-BE49-F238E27FC236}">
                <a16:creationId xmlns:a16="http://schemas.microsoft.com/office/drawing/2014/main" id="{6AFBA3EB-7C03-4B15-A9CD-6CB771C8D10A}"/>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12/2020)</a:t>
            </a:r>
          </a:p>
        </p:txBody>
      </p:sp>
    </p:spTree>
    <p:extLst>
      <p:ext uri="{BB962C8B-B14F-4D97-AF65-F5344CB8AC3E}">
        <p14:creationId xmlns:p14="http://schemas.microsoft.com/office/powerpoint/2010/main" val="311873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Gonorrhea, California Incidence Rates, 1913</a:t>
            </a:r>
            <a:r>
              <a:rPr lang="en-US" sz="3200" b="0" dirty="0">
                <a:cs typeface="Arial" pitchFamily="34" charset="0"/>
              </a:rPr>
              <a:t>–</a:t>
            </a:r>
            <a:r>
              <a:rPr lang="en-US" sz="3200" b="0" dirty="0"/>
              <a:t>2019</a:t>
            </a:r>
          </a:p>
        </p:txBody>
      </p:sp>
      <p:graphicFrame>
        <p:nvGraphicFramePr>
          <p:cNvPr id="2" name="Graph" descr="1913-2019 trendline graph of gonorrhea California incidence rates (per 100,000 population)&#10;•  California rates have had increases and decreases over time, starting at 4.3 in 1913 and hitting a high of 595.9 in 1978; the 2019 rate was 201.7"/>
          <p:cNvGraphicFramePr>
            <a:graphicFrameLocks noGrp="1" noChangeAspect="1"/>
          </p:cNvGraphicFramePr>
          <p:nvPr>
            <p:ph idx="1"/>
            <p:extLst>
              <p:ext uri="{D42A27DB-BD31-4B8C-83A1-F6EECF244321}">
                <p14:modId xmlns:p14="http://schemas.microsoft.com/office/powerpoint/2010/main" val="1888183729"/>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a:extLst>
              <a:ext uri="{FF2B5EF4-FFF2-40B4-BE49-F238E27FC236}">
                <a16:creationId xmlns:a16="http://schemas.microsoft.com/office/drawing/2014/main" id="{5EE4F846-9B53-4F01-90A8-596C92E2B11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11932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Gonorrhea Prevalence Monitoring, Percent Positive for Females, by Health Care Setting, California, 2010</a:t>
            </a:r>
            <a:r>
              <a:rPr lang="en-US" sz="3200" b="0" dirty="0">
                <a:latin typeface="+mj-lt"/>
                <a:cs typeface="Arial" charset="0"/>
              </a:rPr>
              <a:t>–</a:t>
            </a:r>
            <a:r>
              <a:rPr lang="en-US" sz="3200" b="0" dirty="0">
                <a:latin typeface="+mj-lt"/>
              </a:rPr>
              <a:t>2019</a:t>
            </a:r>
          </a:p>
        </p:txBody>
      </p:sp>
      <p:graphicFrame>
        <p:nvGraphicFramePr>
          <p:cNvPr id="2" name="Graph" descr="2010-2019 trendline graph of female gonorrhea percent positive by health care setting&#10;•  FP Title X positivity ranged from 0.4 in 2010 to 1.4 in 2019&#10;•  FP Quest positivity ranged from 0.2 in 2010 to 0.6 in 2019&#10;•  KNC positivity ranged from 0.4 in 2010 to 0.5 in 2018 (2019 data not available)"/>
          <p:cNvGraphicFramePr>
            <a:graphicFrameLocks noGrp="1" noChangeAspect="1"/>
          </p:cNvGraphicFramePr>
          <p:nvPr>
            <p:ph idx="1"/>
            <p:extLst>
              <p:ext uri="{D42A27DB-BD31-4B8C-83A1-F6EECF244321}">
                <p14:modId xmlns:p14="http://schemas.microsoft.com/office/powerpoint/2010/main" val="3508925269"/>
              </p:ext>
            </p:extLst>
          </p:nvPr>
        </p:nvGraphicFramePr>
        <p:xfrm>
          <a:off x="414338" y="1463040"/>
          <a:ext cx="11387137" cy="4341789"/>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8DC59F94-C9DA-4CB7-9EAB-5541F281DFDA}"/>
              </a:ext>
            </a:extLst>
          </p:cNvPr>
          <p:cNvSpPr txBox="1">
            <a:spLocks noChangeArrowheads="1"/>
          </p:cNvSpPr>
          <p:nvPr/>
        </p:nvSpPr>
        <p:spPr bwMode="auto">
          <a:xfrm>
            <a:off x="2804161" y="5669280"/>
            <a:ext cx="63706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r>
              <a:rPr lang="en-US" sz="1400" dirty="0">
                <a:latin typeface="+mn-lt"/>
              </a:rPr>
              <a:t>FP Quest = Family Planning Clinics served by Quest</a:t>
            </a:r>
          </a:p>
          <a:p>
            <a:r>
              <a:rPr lang="en-US" sz="1400" dirty="0">
                <a:latin typeface="+mn-lt"/>
              </a:rPr>
              <a:t>FP Title X = Family Planning Title X Clinics</a:t>
            </a:r>
          </a:p>
          <a:p>
            <a:r>
              <a:rPr lang="en-US" sz="1400" dirty="0">
                <a:latin typeface="+mn-lt"/>
              </a:rPr>
              <a:t>KNC = Kaiser Northern California</a:t>
            </a:r>
          </a:p>
          <a:p>
            <a:r>
              <a:rPr lang="en-US" sz="1400" dirty="0">
                <a:latin typeface="+mn-lt"/>
              </a:rPr>
              <a:t>Source:  Kaiser Permanente Northern California, Essential Access, Quest Diagnostics</a:t>
            </a:r>
          </a:p>
        </p:txBody>
      </p:sp>
      <p:sp>
        <p:nvSpPr>
          <p:cNvPr id="6" name="Footer">
            <a:extLst>
              <a:ext uri="{FF2B5EF4-FFF2-40B4-BE49-F238E27FC236}">
                <a16:creationId xmlns:a16="http://schemas.microsoft.com/office/drawing/2014/main" id="{64D16E40-D0FA-4976-A4ED-B39F8F5AD2FA}"/>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12/2020)</a:t>
            </a:r>
          </a:p>
        </p:txBody>
      </p:sp>
    </p:spTree>
    <p:extLst>
      <p:ext uri="{BB962C8B-B14F-4D97-AF65-F5344CB8AC3E}">
        <p14:creationId xmlns:p14="http://schemas.microsoft.com/office/powerpoint/2010/main" val="1443491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p:cNvSpPr>
            <a:spLocks noGrp="1" noChangeArrowheads="1"/>
          </p:cNvSpPr>
          <p:nvPr>
            <p:ph type="title"/>
          </p:nvPr>
        </p:nvSpPr>
        <p:spPr/>
        <p:txBody>
          <a:bodyPr>
            <a:normAutofit/>
          </a:bodyPr>
          <a:lstStyle/>
          <a:p>
            <a:pPr eaLnBrk="1" hangingPunct="1"/>
            <a:r>
              <a:rPr lang="en-US" sz="3200" b="0" dirty="0">
                <a:latin typeface="+mj-lt"/>
              </a:rPr>
              <a:t>Gonorrhea Repeat Infection* among Females 1-6 months after Infection, by Data Source, California, 2019</a:t>
            </a:r>
          </a:p>
        </p:txBody>
      </p:sp>
      <p:graphicFrame>
        <p:nvGraphicFramePr>
          <p:cNvPr id="2" name="Graph" descr="Graph of gonorrhea repeat infection among females 1-6 months after infection&#10;•  Gonorrhea case reports repeat infection was 5.7%&#10;•  Kaiser Northern California repeat infection was 6.2%&#10;•  Family Planning Clinics served by Quest repeat infection was 10.7%"/>
          <p:cNvGraphicFramePr>
            <a:graphicFrameLocks noGrp="1" noChangeAspect="1"/>
          </p:cNvGraphicFramePr>
          <p:nvPr>
            <p:ph idx="1"/>
            <p:extLst>
              <p:ext uri="{D42A27DB-BD31-4B8C-83A1-F6EECF244321}">
                <p14:modId xmlns:p14="http://schemas.microsoft.com/office/powerpoint/2010/main" val="1352232519"/>
              </p:ext>
            </p:extLst>
          </p:nvPr>
        </p:nvGraphicFramePr>
        <p:xfrm>
          <a:off x="414338" y="1486066"/>
          <a:ext cx="11387137" cy="4279222"/>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A106058D-F377-4892-AB12-59C6080847C9}"/>
              </a:ext>
            </a:extLst>
          </p:cNvPr>
          <p:cNvSpPr txBox="1">
            <a:spLocks noChangeArrowheads="1"/>
          </p:cNvSpPr>
          <p:nvPr/>
        </p:nvSpPr>
        <p:spPr bwMode="auto">
          <a:xfrm>
            <a:off x="1638300" y="5688759"/>
            <a:ext cx="9925050" cy="87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824" tIns="46412" rIns="92824" bIns="46412">
            <a:spAutoFit/>
          </a:bodyPr>
          <a:lstStyle>
            <a:lvl1pPr marL="169863" indent="-169863">
              <a:tabLst>
                <a:tab pos="169863" algn="l"/>
              </a:tabLst>
              <a:defRPr>
                <a:solidFill>
                  <a:schemeClr val="tx1"/>
                </a:solidFill>
                <a:latin typeface="Tahoma" pitchFamily="34" charset="0"/>
              </a:defRPr>
            </a:lvl1pPr>
            <a:lvl2pPr marL="742950" indent="-285750">
              <a:tabLst>
                <a:tab pos="169863" algn="l"/>
              </a:tabLst>
              <a:defRPr>
                <a:solidFill>
                  <a:schemeClr val="tx1"/>
                </a:solidFill>
                <a:latin typeface="Tahoma" pitchFamily="34" charset="0"/>
              </a:defRPr>
            </a:lvl2pPr>
            <a:lvl3pPr marL="1143000" indent="-228600">
              <a:tabLst>
                <a:tab pos="169863" algn="l"/>
              </a:tabLst>
              <a:defRPr>
                <a:solidFill>
                  <a:schemeClr val="tx1"/>
                </a:solidFill>
                <a:latin typeface="Tahoma" pitchFamily="34" charset="0"/>
              </a:defRPr>
            </a:lvl3pPr>
            <a:lvl4pPr marL="1600200" indent="-228600">
              <a:tabLst>
                <a:tab pos="169863" algn="l"/>
              </a:tabLst>
              <a:defRPr>
                <a:solidFill>
                  <a:schemeClr val="tx1"/>
                </a:solidFill>
                <a:latin typeface="Tahoma" pitchFamily="34" charset="0"/>
              </a:defRPr>
            </a:lvl4pPr>
            <a:lvl5pPr marL="2057400" indent="-228600">
              <a:tabLst>
                <a:tab pos="169863" algn="l"/>
              </a:tabLst>
              <a:defRPr>
                <a:solidFill>
                  <a:schemeClr val="tx1"/>
                </a:solidFill>
                <a:latin typeface="Tahoma" pitchFamily="34" charset="0"/>
              </a:defRPr>
            </a:lvl5pPr>
            <a:lvl6pPr marL="2514600" indent="-228600" eaLnBrk="0" fontAlgn="base" hangingPunct="0">
              <a:spcBef>
                <a:spcPct val="0"/>
              </a:spcBef>
              <a:spcAft>
                <a:spcPct val="0"/>
              </a:spcAft>
              <a:tabLst>
                <a:tab pos="169863" algn="l"/>
              </a:tabLst>
              <a:defRPr>
                <a:solidFill>
                  <a:schemeClr val="tx1"/>
                </a:solidFill>
                <a:latin typeface="Tahoma" pitchFamily="34" charset="0"/>
              </a:defRPr>
            </a:lvl6pPr>
            <a:lvl7pPr marL="2971800" indent="-228600" eaLnBrk="0" fontAlgn="base" hangingPunct="0">
              <a:spcBef>
                <a:spcPct val="0"/>
              </a:spcBef>
              <a:spcAft>
                <a:spcPct val="0"/>
              </a:spcAft>
              <a:tabLst>
                <a:tab pos="169863" algn="l"/>
              </a:tabLst>
              <a:defRPr>
                <a:solidFill>
                  <a:schemeClr val="tx1"/>
                </a:solidFill>
                <a:latin typeface="Tahoma" pitchFamily="34" charset="0"/>
              </a:defRPr>
            </a:lvl7pPr>
            <a:lvl8pPr marL="3429000" indent="-228600" eaLnBrk="0" fontAlgn="base" hangingPunct="0">
              <a:spcBef>
                <a:spcPct val="0"/>
              </a:spcBef>
              <a:spcAft>
                <a:spcPct val="0"/>
              </a:spcAft>
              <a:tabLst>
                <a:tab pos="169863" algn="l"/>
              </a:tabLst>
              <a:defRPr>
                <a:solidFill>
                  <a:schemeClr val="tx1"/>
                </a:solidFill>
                <a:latin typeface="Tahoma" pitchFamily="34" charset="0"/>
              </a:defRPr>
            </a:lvl8pPr>
            <a:lvl9pPr marL="3886200" indent="-228600" eaLnBrk="0" fontAlgn="base" hangingPunct="0">
              <a:spcBef>
                <a:spcPct val="0"/>
              </a:spcBef>
              <a:spcAft>
                <a:spcPct val="0"/>
              </a:spcAft>
              <a:tabLst>
                <a:tab pos="169863" algn="l"/>
              </a:tabLst>
              <a:defRPr>
                <a:solidFill>
                  <a:schemeClr val="tx1"/>
                </a:solidFill>
                <a:latin typeface="Tahoma" pitchFamily="34" charset="0"/>
              </a:defRPr>
            </a:lvl9pPr>
          </a:lstStyle>
          <a:p>
            <a:pPr marL="0" indent="0">
              <a:spcAft>
                <a:spcPts val="300"/>
              </a:spcAft>
            </a:pPr>
            <a:r>
              <a:rPr lang="en-US" sz="1200" dirty="0">
                <a:latin typeface="+mn-lt"/>
              </a:rPr>
              <a:t>* Percent of first repeat case report or positive test result within 1-6 months. Case report and family planning data include all initial infections that occurred in 2019, with repeat infections captured through the first half of 2020.  Kaiser Northern California care data were limited to initial infections and repeat infections within 2018 (2019 data was not available)..</a:t>
            </a:r>
          </a:p>
          <a:p>
            <a:pPr marL="0" indent="0">
              <a:spcAft>
                <a:spcPts val="300"/>
              </a:spcAft>
            </a:pPr>
            <a:r>
              <a:rPr lang="en-US" sz="1200" dirty="0">
                <a:latin typeface="+mn-lt"/>
              </a:rPr>
              <a:t>† Excludes Los Angeles , and San Francisco. 	</a:t>
            </a:r>
          </a:p>
        </p:txBody>
      </p:sp>
      <p:sp>
        <p:nvSpPr>
          <p:cNvPr id="5" name="Footer">
            <a:extLst>
              <a:ext uri="{FF2B5EF4-FFF2-40B4-BE49-F238E27FC236}">
                <a16:creationId xmlns:a16="http://schemas.microsoft.com/office/drawing/2014/main" id="{28873C38-FF10-485C-9BF4-36F186DA43DD}"/>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12/2020)</a:t>
            </a:r>
          </a:p>
        </p:txBody>
      </p:sp>
    </p:spTree>
    <p:extLst>
      <p:ext uri="{BB962C8B-B14F-4D97-AF65-F5344CB8AC3E}">
        <p14:creationId xmlns:p14="http://schemas.microsoft.com/office/powerpoint/2010/main" val="24624634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cNvSpPr>
            <a:spLocks noGrp="1"/>
          </p:cNvSpPr>
          <p:nvPr>
            <p:ph type="ctrTitle"/>
          </p:nvPr>
        </p:nvSpPr>
        <p:spPr>
          <a:xfrm>
            <a:off x="841248" y="2130426"/>
            <a:ext cx="10515600" cy="1470025"/>
          </a:xfrm>
        </p:spPr>
        <p:txBody>
          <a:bodyPr>
            <a:noAutofit/>
          </a:bodyPr>
          <a:lstStyle/>
          <a:p>
            <a:r>
              <a:rPr lang="en-US" dirty="0">
                <a:latin typeface="+mj-lt"/>
              </a:rPr>
              <a:t>California Gonococcal Surveillance System (CGSS)</a:t>
            </a:r>
          </a:p>
        </p:txBody>
      </p:sp>
      <p:sp>
        <p:nvSpPr>
          <p:cNvPr id="4" name="Report Name">
            <a:extLst>
              <a:ext uri="{FF2B5EF4-FFF2-40B4-BE49-F238E27FC236}">
                <a16:creationId xmlns:a16="http://schemas.microsoft.com/office/drawing/2014/main" id="{1734E325-D4CD-47F3-A941-BCCB713A9EB7}"/>
              </a:ext>
            </a:extLst>
          </p:cNvPr>
          <p:cNvSpPr txBox="1">
            <a:spLocks/>
          </p:cNvSpPr>
          <p:nvPr/>
        </p:nvSpPr>
        <p:spPr bwMode="auto">
          <a:xfrm>
            <a:off x="258626" y="6172857"/>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800" i="1" dirty="0">
                <a:solidFill>
                  <a:srgbClr val="0070C0"/>
                </a:solidFill>
                <a:latin typeface="+mn-lt"/>
              </a:rPr>
              <a:t>California STD Surveillance 2019</a:t>
            </a:r>
          </a:p>
        </p:txBody>
      </p:sp>
    </p:spTree>
    <p:extLst>
      <p:ext uri="{BB962C8B-B14F-4D97-AF65-F5344CB8AC3E}">
        <p14:creationId xmlns:p14="http://schemas.microsoft.com/office/powerpoint/2010/main" val="704974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altLang="en-US" sz="2800" b="0" dirty="0"/>
              <a:t>California Gonococcal Surveillance System (CGSS), HIV Status among Sampled and Interviewed Men who Have Sex with Men* Cases, California, 2019</a:t>
            </a:r>
          </a:p>
        </p:txBody>
      </p:sp>
      <p:grpSp>
        <p:nvGrpSpPr>
          <p:cNvPr id="3" name="Group 2" descr="Pie chart of HIV status among 2019 sampled and interviewed CGSS MSM cases, N=256 excluding unknown and refused to state status&#10;•  29.7% HIV positive&#10;•  70.3% HIV negative">
            <a:extLst>
              <a:ext uri="{FF2B5EF4-FFF2-40B4-BE49-F238E27FC236}">
                <a16:creationId xmlns:a16="http://schemas.microsoft.com/office/drawing/2014/main" id="{3F1819DC-FB69-41F1-B3CD-5C6C98285CF7}"/>
              </a:ext>
            </a:extLst>
          </p:cNvPr>
          <p:cNvGrpSpPr/>
          <p:nvPr/>
        </p:nvGrpSpPr>
        <p:grpSpPr>
          <a:xfrm>
            <a:off x="3175794" y="1517612"/>
            <a:ext cx="5840412" cy="4226560"/>
            <a:chOff x="3173413" y="1508760"/>
            <a:chExt cx="5840412" cy="4226560"/>
          </a:xfrm>
        </p:grpSpPr>
        <p:sp>
          <p:nvSpPr>
            <p:cNvPr id="73730" name="Text Box N"/>
            <p:cNvSpPr txBox="1">
              <a:spLocks noChangeArrowheads="1"/>
            </p:cNvSpPr>
            <p:nvPr/>
          </p:nvSpPr>
          <p:spPr bwMode="auto">
            <a:xfrm>
              <a:off x="5614406" y="1508760"/>
              <a:ext cx="950490" cy="37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30000"/>
                </a:spcBef>
              </a:pPr>
              <a:r>
                <a:rPr lang="en-US" b="1" dirty="0">
                  <a:latin typeface="Calibri" panose="020F0502020204030204" pitchFamily="34" charset="0"/>
                </a:rPr>
                <a:t>(N=256)</a:t>
              </a:r>
            </a:p>
          </p:txBody>
        </p:sp>
        <p:graphicFrame>
          <p:nvGraphicFramePr>
            <p:cNvPr id="2" name="Graph"/>
            <p:cNvGraphicFramePr>
              <a:graphicFrameLocks noChangeAspect="1"/>
            </p:cNvGraphicFramePr>
            <p:nvPr>
              <p:extLst>
                <p:ext uri="{D42A27DB-BD31-4B8C-83A1-F6EECF244321}">
                  <p14:modId xmlns:p14="http://schemas.microsoft.com/office/powerpoint/2010/main" val="64066191"/>
                </p:ext>
              </p:extLst>
            </p:nvPr>
          </p:nvGraphicFramePr>
          <p:xfrm>
            <a:off x="3173413" y="1874520"/>
            <a:ext cx="5840412" cy="3860800"/>
          </p:xfrm>
          <a:graphic>
            <a:graphicData uri="http://schemas.openxmlformats.org/drawingml/2006/chart">
              <c:chart xmlns:c="http://schemas.openxmlformats.org/drawingml/2006/chart" xmlns:r="http://schemas.openxmlformats.org/officeDocument/2006/relationships" r:id="rId3"/>
            </a:graphicData>
          </a:graphic>
        </p:graphicFrame>
      </p:grpSp>
      <p:sp>
        <p:nvSpPr>
          <p:cNvPr id="73733" name="Notes"/>
          <p:cNvSpPr txBox="1">
            <a:spLocks noChangeArrowheads="1"/>
          </p:cNvSpPr>
          <p:nvPr/>
        </p:nvSpPr>
        <p:spPr bwMode="auto">
          <a:xfrm>
            <a:off x="3200400" y="5923544"/>
            <a:ext cx="6510730" cy="53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100"/>
              </a:spcAft>
            </a:pPr>
            <a:r>
              <a:rPr lang="en-US" sz="1400" dirty="0">
                <a:latin typeface="+mn-lt"/>
              </a:rPr>
              <a:t>* Includes men who have sex with men only and men who have sex with men and women.</a:t>
            </a:r>
          </a:p>
          <a:p>
            <a:pPr eaLnBrk="1" hangingPunct="1">
              <a:spcAft>
                <a:spcPts val="100"/>
              </a:spcAft>
            </a:pPr>
            <a:r>
              <a:rPr lang="en-US" sz="1400" dirty="0">
                <a:latin typeface="+mn-lt"/>
              </a:rPr>
              <a:t>Note:  N does not include HIV status unknown or refused to state:  16 cases in 2019.</a:t>
            </a:r>
          </a:p>
        </p:txBody>
      </p:sp>
      <p:sp>
        <p:nvSpPr>
          <p:cNvPr id="8" name="Footer">
            <a:extLst>
              <a:ext uri="{FF2B5EF4-FFF2-40B4-BE49-F238E27FC236}">
                <a16:creationId xmlns:a16="http://schemas.microsoft.com/office/drawing/2014/main" id="{522EE0D3-BAEB-42F9-856F-65E48747C28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415265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altLang="en-US" sz="2600" b="0" dirty="0"/>
              <a:t>California Gonococcal Surveillance System (CGSS), HIV PrEP Use among Sampled and Interviewed HIV Negative Men who Have Sex with Men* Cases, California, 2019</a:t>
            </a:r>
          </a:p>
        </p:txBody>
      </p:sp>
      <p:grpSp>
        <p:nvGrpSpPr>
          <p:cNvPr id="3" name="Group 2" descr="Pie chart of HIV PrEP use among 2019 sampled and interviewed CGSS HIV negative MSM cases, N=179 excluding unknown and refused to state status&#10;•  49.2% receiving PrEP&#10;•  50.8% not on PrEP">
            <a:extLst>
              <a:ext uri="{FF2B5EF4-FFF2-40B4-BE49-F238E27FC236}">
                <a16:creationId xmlns:a16="http://schemas.microsoft.com/office/drawing/2014/main" id="{B803F544-4E6E-4A75-A88D-FFEBA052568F}"/>
              </a:ext>
            </a:extLst>
          </p:cNvPr>
          <p:cNvGrpSpPr/>
          <p:nvPr/>
        </p:nvGrpSpPr>
        <p:grpSpPr>
          <a:xfrm>
            <a:off x="3173413" y="1508760"/>
            <a:ext cx="5840412" cy="4226560"/>
            <a:chOff x="3173413" y="1508760"/>
            <a:chExt cx="5840412" cy="4226560"/>
          </a:xfrm>
        </p:grpSpPr>
        <p:sp>
          <p:nvSpPr>
            <p:cNvPr id="73730" name="Text Box N"/>
            <p:cNvSpPr txBox="1">
              <a:spLocks noChangeArrowheads="1"/>
            </p:cNvSpPr>
            <p:nvPr/>
          </p:nvSpPr>
          <p:spPr bwMode="auto">
            <a:xfrm>
              <a:off x="5614406" y="1508760"/>
              <a:ext cx="950490" cy="37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30000"/>
                </a:spcBef>
              </a:pPr>
              <a:r>
                <a:rPr lang="en-US" b="1" dirty="0">
                  <a:latin typeface="Calibri" panose="020F0502020204030204" pitchFamily="34" charset="0"/>
                </a:rPr>
                <a:t>(N=179)</a:t>
              </a:r>
            </a:p>
          </p:txBody>
        </p:sp>
        <p:graphicFrame>
          <p:nvGraphicFramePr>
            <p:cNvPr id="2" name="Graph"/>
            <p:cNvGraphicFramePr>
              <a:graphicFrameLocks noChangeAspect="1"/>
            </p:cNvGraphicFramePr>
            <p:nvPr>
              <p:extLst>
                <p:ext uri="{D42A27DB-BD31-4B8C-83A1-F6EECF244321}">
                  <p14:modId xmlns:p14="http://schemas.microsoft.com/office/powerpoint/2010/main" val="3684106159"/>
                </p:ext>
              </p:extLst>
            </p:nvPr>
          </p:nvGraphicFramePr>
          <p:xfrm>
            <a:off x="3173413" y="1874520"/>
            <a:ext cx="5840412" cy="3860800"/>
          </p:xfrm>
          <a:graphic>
            <a:graphicData uri="http://schemas.openxmlformats.org/drawingml/2006/chart">
              <c:chart xmlns:c="http://schemas.openxmlformats.org/drawingml/2006/chart" xmlns:r="http://schemas.openxmlformats.org/officeDocument/2006/relationships" r:id="rId3"/>
            </a:graphicData>
          </a:graphic>
        </p:graphicFrame>
      </p:grpSp>
      <p:sp>
        <p:nvSpPr>
          <p:cNvPr id="73733" name="Notes"/>
          <p:cNvSpPr txBox="1">
            <a:spLocks noChangeArrowheads="1"/>
          </p:cNvSpPr>
          <p:nvPr/>
        </p:nvSpPr>
        <p:spPr bwMode="auto">
          <a:xfrm>
            <a:off x="3256568" y="5793039"/>
            <a:ext cx="6510730" cy="76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100"/>
              </a:spcAft>
            </a:pPr>
            <a:r>
              <a:rPr lang="en-US" sz="1400" dirty="0">
                <a:latin typeface="+mn-lt"/>
              </a:rPr>
              <a:t>* Includes men who have sex with men only and men who have sex with men and women.</a:t>
            </a:r>
          </a:p>
          <a:p>
            <a:pPr>
              <a:spcAft>
                <a:spcPts val="100"/>
              </a:spcAft>
              <a:tabLst>
                <a:tab pos="396875" algn="l"/>
              </a:tabLst>
            </a:pPr>
            <a:r>
              <a:rPr lang="en-US" sz="1400" dirty="0">
                <a:latin typeface="+mn-lt"/>
              </a:rPr>
              <a:t>Note:  PrEP = Pre-exposure prophylaxis.  </a:t>
            </a:r>
          </a:p>
          <a:p>
            <a:pPr>
              <a:spcAft>
                <a:spcPts val="100"/>
              </a:spcAft>
              <a:tabLst>
                <a:tab pos="396875" algn="l"/>
              </a:tabLst>
            </a:pPr>
            <a:r>
              <a:rPr lang="en-US" sz="1400" dirty="0">
                <a:latin typeface="+mn-lt"/>
              </a:rPr>
              <a:t>	N does not include PrEP status unknown or refused to state:  2 cases in 2019.</a:t>
            </a:r>
          </a:p>
        </p:txBody>
      </p:sp>
      <p:sp>
        <p:nvSpPr>
          <p:cNvPr id="8" name="Footer">
            <a:extLst>
              <a:ext uri="{FF2B5EF4-FFF2-40B4-BE49-F238E27FC236}">
                <a16:creationId xmlns:a16="http://schemas.microsoft.com/office/drawing/2014/main" id="{522EE0D3-BAEB-42F9-856F-65E48747C28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913000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sz="2800" b="0" dirty="0"/>
              <a:t>California Gonococcal Surveillance System (CGSS), Anatomic Site of Infection among Sampled and Interviewed Cases, by Sexual Orientation, California, 2019</a:t>
            </a:r>
          </a:p>
        </p:txBody>
      </p:sp>
      <p:sp>
        <p:nvSpPr>
          <p:cNvPr id="5" name="Text Box Counts">
            <a:extLst>
              <a:ext uri="{C183D7F6-B498-43B3-948B-1728B52AA6E4}">
                <adec:decorative xmlns:adec="http://schemas.microsoft.com/office/drawing/2017/decorative" val="1"/>
              </a:ext>
            </a:extLst>
          </p:cNvPr>
          <p:cNvSpPr txBox="1"/>
          <p:nvPr/>
        </p:nvSpPr>
        <p:spPr>
          <a:xfrm>
            <a:off x="1609344" y="1641707"/>
            <a:ext cx="10179169" cy="307777"/>
          </a:xfrm>
          <a:prstGeom prst="rect">
            <a:avLst/>
          </a:prstGeom>
          <a:noFill/>
        </p:spPr>
        <p:txBody>
          <a:bodyPr wrap="square" rtlCol="0">
            <a:spAutoFit/>
          </a:bodyPr>
          <a:lstStyle/>
          <a:p>
            <a:pPr>
              <a:tabLst>
                <a:tab pos="1539875" algn="ctr"/>
                <a:tab pos="4921250" algn="ctr"/>
                <a:tab pos="8229600" algn="ctr"/>
                <a:tab pos="9601200" algn="ctr"/>
                <a:tab pos="10179050" algn="ctr"/>
              </a:tabLst>
            </a:pPr>
            <a:r>
              <a:rPr lang="en-US" sz="1400" dirty="0">
                <a:cs typeface="Calibri" panose="020F0502020204030204" pitchFamily="34" charset="0"/>
              </a:rPr>
              <a:t>	249	169	260	# Cases</a:t>
            </a:r>
          </a:p>
        </p:txBody>
      </p:sp>
      <p:graphicFrame>
        <p:nvGraphicFramePr>
          <p:cNvPr id="2" name="Graph" descr="Stacked bar chart of 2019 sampled and interviewed CGSS cases by sexual orientation, excluding unknown specimen site&#10;•  Female:  N=249; 94.4% genital source, 0.8% rectal only, 4.8% throat only, 0% rectal and throat&#10;•  MSW:  N=169; 97.0% genital source, 0.6% rectal only, 2.4% throat only, 0% rectal and throat&#10;•  MSM:  N=260; 39.6% genital source, 22.3% rectal only, 27.7% throat only, 10.4% rectal and throat"/>
          <p:cNvGraphicFramePr>
            <a:graphicFrameLocks noGrp="1" noChangeAspect="1"/>
          </p:cNvGraphicFramePr>
          <p:nvPr>
            <p:ph idx="1"/>
            <p:extLst>
              <p:ext uri="{D42A27DB-BD31-4B8C-83A1-F6EECF244321}">
                <p14:modId xmlns:p14="http://schemas.microsoft.com/office/powerpoint/2010/main" val="3497742503"/>
              </p:ext>
            </p:extLst>
          </p:nvPr>
        </p:nvGraphicFramePr>
        <p:xfrm>
          <a:off x="402336" y="1701502"/>
          <a:ext cx="11388988" cy="4037561"/>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6DB5968E-C513-4B4D-915B-27A99F59458F}"/>
              </a:ext>
            </a:extLst>
          </p:cNvPr>
          <p:cNvSpPr txBox="1">
            <a:spLocks noChangeArrowheads="1"/>
          </p:cNvSpPr>
          <p:nvPr/>
        </p:nvSpPr>
        <p:spPr bwMode="auto">
          <a:xfrm>
            <a:off x="3268112" y="5656411"/>
            <a:ext cx="5399722" cy="90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Note:  Does not include 24 cases in 2019 without anatomic site of infection.</a:t>
            </a:r>
          </a:p>
          <a:p>
            <a:pPr marL="0" marR="0" lvl="0" indent="0" algn="l" defTabSz="914400" rtl="0" eaLnBrk="0" fontAlgn="base" latinLnBrk="0" hangingPunct="0">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Genital includes urine, urethral, and other unspecified “genital” sites.</a:t>
            </a:r>
          </a:p>
          <a:p>
            <a:pPr lvl="0">
              <a:spcBef>
                <a:spcPts val="0"/>
              </a:spcBef>
              <a:spcAft>
                <a:spcPts val="200"/>
              </a:spcAft>
              <a:defRPr/>
            </a:pPr>
            <a:r>
              <a:rPr kumimoji="0" lang="en-US" sz="1200" b="0" i="0" u="none" strike="noStrike" kern="1200" cap="none" spc="0" normalizeH="0" baseline="0" noProof="0" dirty="0">
                <a:ln>
                  <a:noFill/>
                </a:ln>
                <a:solidFill>
                  <a:prstClr val="black"/>
                </a:solidFill>
                <a:effectLst/>
                <a:uLnTx/>
                <a:uFillTx/>
                <a:latin typeface="+mn-lt"/>
              </a:rPr>
              <a:t>MSM=</a:t>
            </a:r>
            <a:r>
              <a:rPr lang="en-US" sz="1200" dirty="0">
                <a:latin typeface="+mn-lt"/>
              </a:rPr>
              <a:t> Men who have sex with men only and men who have sex with men and women</a:t>
            </a:r>
          </a:p>
          <a:p>
            <a:pPr lvl="0">
              <a:spcBef>
                <a:spcPts val="0"/>
              </a:spcBef>
              <a:spcAft>
                <a:spcPts val="200"/>
              </a:spcAft>
              <a:defRPr/>
            </a:pPr>
            <a:r>
              <a:rPr kumimoji="0" lang="en-US" sz="1200" b="0" i="0" u="none" strike="noStrike" kern="1200" cap="none" spc="0" normalizeH="0" baseline="0" noProof="0" dirty="0">
                <a:ln>
                  <a:noFill/>
                </a:ln>
                <a:solidFill>
                  <a:prstClr val="black"/>
                </a:solidFill>
                <a:effectLst/>
                <a:uLnTx/>
                <a:uFillTx/>
                <a:latin typeface="+mn-lt"/>
              </a:rPr>
              <a:t>MSW=Men who have sex with women only</a:t>
            </a:r>
          </a:p>
        </p:txBody>
      </p:sp>
      <p:sp>
        <p:nvSpPr>
          <p:cNvPr id="7" name="Footer">
            <a:extLst>
              <a:ext uri="{FF2B5EF4-FFF2-40B4-BE49-F238E27FC236}">
                <a16:creationId xmlns:a16="http://schemas.microsoft.com/office/drawing/2014/main" id="{C6F4BE8A-D17A-48FE-8C62-BDA90CEA208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014599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altLang="en-US" sz="2500" b="0" dirty="0"/>
              <a:t>California Gonococcal Surveillance System (CGSS), Percent of Sampled and Interviewed Cases who Reported Meeting Sex Partners at Specified Venues, by Sexual Orientation, California, </a:t>
            </a:r>
            <a:r>
              <a:rPr lang="en-US" sz="2500" b="0" dirty="0"/>
              <a:t>2019</a:t>
            </a:r>
          </a:p>
        </p:txBody>
      </p:sp>
      <p:graphicFrame>
        <p:nvGraphicFramePr>
          <p:cNvPr id="2" name="Graph" descr="Bar chart of 2019 sampled and interviewed CGSS cases by sexual orientation and reported venue&#10;•  Female:  4.7% bars/clubs, 0.4% bathhouses/sex clubs, 18.8% internet&#10;•  MSW:  15.5% bars/clubs, 0.6% bathhouses/sex clubs, 19.5% internet&#10;•  MSM:  22.4% bars/clubs, 6.3% bathhouses/sex clubs, 71.3% internet"/>
          <p:cNvGraphicFramePr>
            <a:graphicFrameLocks noGrp="1" noChangeAspect="1"/>
          </p:cNvGraphicFramePr>
          <p:nvPr>
            <p:ph idx="1"/>
            <p:extLst>
              <p:ext uri="{D42A27DB-BD31-4B8C-83A1-F6EECF244321}">
                <p14:modId xmlns:p14="http://schemas.microsoft.com/office/powerpoint/2010/main" val="994153179"/>
              </p:ext>
            </p:extLst>
          </p:nvPr>
        </p:nvGraphicFramePr>
        <p:xfrm>
          <a:off x="414338" y="1546225"/>
          <a:ext cx="11387137" cy="4488815"/>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p:cNvSpPr txBox="1">
            <a:spLocks noChangeArrowheads="1"/>
          </p:cNvSpPr>
          <p:nvPr/>
        </p:nvSpPr>
        <p:spPr bwMode="auto">
          <a:xfrm>
            <a:off x="2573154" y="5978222"/>
            <a:ext cx="7194144"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568325" indent="-568325">
              <a:spcAft>
                <a:spcPts val="300"/>
              </a:spcAft>
              <a:tabLst>
                <a:tab pos="514350" algn="r"/>
                <a:tab pos="628650" algn="l"/>
              </a:tabLst>
              <a:defRPr/>
            </a:pPr>
            <a:r>
              <a:rPr lang="en-US" sz="1400" dirty="0">
                <a:solidFill>
                  <a:prstClr val="black"/>
                </a:solidFill>
                <a:latin typeface="Calibri" panose="020F0502020204030204" pitchFamily="34" charset="0"/>
              </a:rPr>
              <a:t>	*	MSM=</a:t>
            </a:r>
            <a:r>
              <a:rPr lang="en-US" sz="1400" dirty="0">
                <a:latin typeface="Calibri" panose="020F0502020204030204" pitchFamily="34" charset="0"/>
              </a:rPr>
              <a:t> Men who have sex with men only and men who have sex with men and women</a:t>
            </a:r>
          </a:p>
          <a:p>
            <a:pPr marL="568325" indent="-568325">
              <a:spcAft>
                <a:spcPts val="300"/>
              </a:spcAft>
              <a:tabLst>
                <a:tab pos="514350" algn="r"/>
                <a:tab pos="628650" algn="l"/>
              </a:tabLst>
              <a:defRPr/>
            </a:pPr>
            <a:r>
              <a:rPr lang="en-US" sz="1400" dirty="0">
                <a:solidFill>
                  <a:prstClr val="black"/>
                </a:solidFill>
                <a:latin typeface="Calibri" panose="020F0502020204030204" pitchFamily="34" charset="0"/>
              </a:rPr>
              <a:t>		MSW=Men who have sex with women only</a:t>
            </a:r>
          </a:p>
        </p:txBody>
      </p:sp>
      <p:sp>
        <p:nvSpPr>
          <p:cNvPr id="7" name="Footer">
            <a:extLst>
              <a:ext uri="{FF2B5EF4-FFF2-40B4-BE49-F238E27FC236}">
                <a16:creationId xmlns:a16="http://schemas.microsoft.com/office/drawing/2014/main" id="{55B404BE-8B64-4B89-BDAC-9918034F5027}"/>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255838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p:cNvSpPr>
            <a:spLocks noGrp="1" noChangeArrowheads="1"/>
          </p:cNvSpPr>
          <p:nvPr>
            <p:ph type="title"/>
          </p:nvPr>
        </p:nvSpPr>
        <p:spPr/>
        <p:txBody>
          <a:bodyPr>
            <a:noAutofit/>
          </a:bodyPr>
          <a:lstStyle/>
          <a:p>
            <a:r>
              <a:rPr lang="en-US" sz="2500" b="0" dirty="0"/>
              <a:t>California Gonococcal Surveillance System (CGSS), Percent of Sampled and Interviewed Cases Who Reported Methamphetamine Use, by Sexual Orientation, California, 2019</a:t>
            </a:r>
          </a:p>
        </p:txBody>
      </p:sp>
      <p:graphicFrame>
        <p:nvGraphicFramePr>
          <p:cNvPr id="2" name="Graph" descr="Bar chart of 2019 sampled and interviewed CGSS cases who reported meth use by sexual orientation&#10;•  Female:  10.2% meth use&#10;•  MSW/MSM&amp;W:  10.8% meth use&#10;•  MSM only:  9.8% meth use"/>
          <p:cNvGraphicFramePr>
            <a:graphicFrameLocks noGrp="1" noChangeAspect="1"/>
          </p:cNvGraphicFramePr>
          <p:nvPr>
            <p:ph idx="1"/>
            <p:extLst>
              <p:ext uri="{D42A27DB-BD31-4B8C-83A1-F6EECF244321}">
                <p14:modId xmlns:p14="http://schemas.microsoft.com/office/powerpoint/2010/main" val="3841644480"/>
              </p:ext>
            </p:extLst>
          </p:nvPr>
        </p:nvGraphicFramePr>
        <p:xfrm>
          <a:off x="414338" y="1546226"/>
          <a:ext cx="11387137" cy="4279222"/>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B280C913-EDC0-469B-AED5-1724596F9FEC}"/>
              </a:ext>
            </a:extLst>
          </p:cNvPr>
          <p:cNvSpPr txBox="1">
            <a:spLocks noChangeArrowheads="1"/>
          </p:cNvSpPr>
          <p:nvPr/>
        </p:nvSpPr>
        <p:spPr bwMode="auto">
          <a:xfrm>
            <a:off x="2573154" y="5806440"/>
            <a:ext cx="4418196" cy="76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568325" indent="-568325">
              <a:spcAft>
                <a:spcPts val="100"/>
              </a:spcAft>
              <a:tabLst>
                <a:tab pos="514350" algn="r"/>
                <a:tab pos="628650" algn="l"/>
              </a:tabLst>
              <a:defRPr/>
            </a:pPr>
            <a:r>
              <a:rPr lang="en-US" sz="1400" dirty="0">
                <a:solidFill>
                  <a:prstClr val="black"/>
                </a:solidFill>
                <a:latin typeface="+mn-lt"/>
              </a:rPr>
              <a:t>	*	MSM only =</a:t>
            </a:r>
            <a:r>
              <a:rPr lang="en-US" sz="1400" dirty="0">
                <a:latin typeface="+mn-lt"/>
              </a:rPr>
              <a:t> Men who have sex with men only</a:t>
            </a:r>
          </a:p>
          <a:p>
            <a:pPr marL="568325" indent="-568325">
              <a:spcAft>
                <a:spcPts val="100"/>
              </a:spcAft>
              <a:tabLst>
                <a:tab pos="514350" algn="r"/>
                <a:tab pos="628650" algn="l"/>
              </a:tabLst>
              <a:defRPr/>
            </a:pPr>
            <a:r>
              <a:rPr lang="en-US" sz="1400" dirty="0">
                <a:latin typeface="+mn-lt"/>
              </a:rPr>
              <a:t>		</a:t>
            </a:r>
            <a:r>
              <a:rPr lang="en-US" sz="1400" dirty="0">
                <a:solidFill>
                  <a:prstClr val="black"/>
                </a:solidFill>
                <a:latin typeface="+mn-lt"/>
              </a:rPr>
              <a:t>MSW=Men who have sex with women only</a:t>
            </a:r>
          </a:p>
          <a:p>
            <a:pPr marL="568325" indent="-568325">
              <a:spcAft>
                <a:spcPts val="100"/>
              </a:spcAft>
              <a:tabLst>
                <a:tab pos="514350" algn="r"/>
                <a:tab pos="628650" algn="l"/>
              </a:tabLst>
              <a:defRPr/>
            </a:pPr>
            <a:r>
              <a:rPr lang="en-US" sz="1400" dirty="0">
                <a:latin typeface="+mn-lt"/>
              </a:rPr>
              <a:t>		MSM&amp;W=Men who have sex with men and women</a:t>
            </a:r>
            <a:endParaRPr lang="en-US" sz="1400" dirty="0">
              <a:solidFill>
                <a:prstClr val="black"/>
              </a:solidFill>
              <a:latin typeface="+mn-lt"/>
            </a:endParaRPr>
          </a:p>
        </p:txBody>
      </p:sp>
      <p:sp>
        <p:nvSpPr>
          <p:cNvPr id="8" name="Footer">
            <a:extLst>
              <a:ext uri="{FF2B5EF4-FFF2-40B4-BE49-F238E27FC236}">
                <a16:creationId xmlns:a16="http://schemas.microsoft.com/office/drawing/2014/main" id="{1F7C9477-F791-4B46-98E0-650718AE221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9431518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p:cNvSpPr>
            <a:spLocks noGrp="1" noChangeArrowheads="1"/>
          </p:cNvSpPr>
          <p:nvPr>
            <p:ph type="title"/>
          </p:nvPr>
        </p:nvSpPr>
        <p:spPr/>
        <p:txBody>
          <a:bodyPr>
            <a:noAutofit/>
          </a:bodyPr>
          <a:lstStyle/>
          <a:p>
            <a:r>
              <a:rPr lang="en-US" sz="2500" b="0" dirty="0"/>
              <a:t>California Gonococcal Surveillance System (CGSS), Percent of Sampled and Interviewed Cases Who Reported Correctional History*, by Sexual Orientation, California, 2019</a:t>
            </a:r>
          </a:p>
        </p:txBody>
      </p:sp>
      <p:graphicFrame>
        <p:nvGraphicFramePr>
          <p:cNvPr id="2" name="Graph" descr="Bar chart of 2019 sampled and interviewed CGSS cases who reported correctional history by sexual orientation&#10;•  Female:  23.8% correctional history&#10;•  MSW:  26.4% correctional history&#10;•  MSM:  4.4% correctional history"/>
          <p:cNvGraphicFramePr>
            <a:graphicFrameLocks noGrp="1" noChangeAspect="1"/>
          </p:cNvGraphicFramePr>
          <p:nvPr>
            <p:ph idx="1"/>
            <p:extLst>
              <p:ext uri="{D42A27DB-BD31-4B8C-83A1-F6EECF244321}">
                <p14:modId xmlns:p14="http://schemas.microsoft.com/office/powerpoint/2010/main" val="2131046210"/>
              </p:ext>
            </p:extLst>
          </p:nvPr>
        </p:nvGraphicFramePr>
        <p:xfrm>
          <a:off x="414338" y="1546226"/>
          <a:ext cx="11387137" cy="4279222"/>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4296E5F9-740A-4361-8397-A1C7F6CF4FEC}"/>
              </a:ext>
            </a:extLst>
          </p:cNvPr>
          <p:cNvSpPr txBox="1">
            <a:spLocks noChangeArrowheads="1"/>
          </p:cNvSpPr>
          <p:nvPr/>
        </p:nvSpPr>
        <p:spPr bwMode="auto">
          <a:xfrm>
            <a:off x="1612231" y="5768925"/>
            <a:ext cx="9889957" cy="67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628650" lvl="0" indent="-628650">
              <a:spcAft>
                <a:spcPts val="100"/>
              </a:spcAft>
              <a:tabLst>
                <a:tab pos="514350" algn="r"/>
                <a:tab pos="628650" algn="l"/>
              </a:tabLst>
              <a:defRPr/>
            </a:pPr>
            <a:r>
              <a:rPr kumimoji="0" lang="en-US" sz="1200" b="0" i="0" u="none" strike="noStrike" kern="1200" cap="none" spc="0" normalizeH="0" baseline="0" noProof="0" dirty="0">
                <a:ln>
                  <a:noFill/>
                </a:ln>
                <a:solidFill>
                  <a:prstClr val="black"/>
                </a:solidFill>
                <a:effectLst/>
                <a:uLnTx/>
                <a:uFillTx/>
                <a:latin typeface="+mn-lt"/>
              </a:rPr>
              <a:t>	*	Responded “Yes” to being in jail, juvenile hall, prison, incarcerated, on probation, or had an incarcerated partner in the 12 months prior to diagnosis.  </a:t>
            </a:r>
          </a:p>
          <a:p>
            <a:pPr marL="628650" lvl="0" indent="-628650">
              <a:spcAft>
                <a:spcPts val="100"/>
              </a:spcAft>
              <a:tabLst>
                <a:tab pos="514350" algn="r"/>
                <a:tab pos="628650" algn="l"/>
              </a:tabLst>
              <a:defRPr/>
            </a:pPr>
            <a:r>
              <a:rPr kumimoji="0" lang="en-US" sz="1200" b="0" i="0" u="none" strike="noStrike" kern="1200" cap="none" spc="0" normalizeH="0" baseline="0" noProof="0" dirty="0">
                <a:ln>
                  <a:noFill/>
                </a:ln>
                <a:solidFill>
                  <a:prstClr val="black"/>
                </a:solidFill>
                <a:effectLst/>
                <a:uLnTx/>
                <a:uFillTx/>
                <a:latin typeface="+mn-lt"/>
              </a:rPr>
              <a:t>		MSM=</a:t>
            </a:r>
            <a:r>
              <a:rPr lang="en-US" sz="1200" dirty="0">
                <a:latin typeface="+mn-lt"/>
              </a:rPr>
              <a:t> Men who have sex with men only and men who have sex with men and women</a:t>
            </a:r>
          </a:p>
          <a:p>
            <a:pPr marL="628650" lvl="0" indent="-628650">
              <a:spcAft>
                <a:spcPts val="100"/>
              </a:spcAft>
              <a:tabLst>
                <a:tab pos="514350" algn="r"/>
                <a:tab pos="628650" algn="l"/>
              </a:tabLst>
              <a:defRPr/>
            </a:pPr>
            <a:r>
              <a:rPr kumimoji="0" lang="en-US" sz="1200" b="0" i="0" u="none" strike="noStrike" kern="1200" cap="none" spc="0" normalizeH="0" baseline="0" noProof="0" dirty="0">
                <a:ln>
                  <a:noFill/>
                </a:ln>
                <a:solidFill>
                  <a:prstClr val="black"/>
                </a:solidFill>
                <a:effectLst/>
                <a:uLnTx/>
                <a:uFillTx/>
                <a:latin typeface="+mn-lt"/>
              </a:rPr>
              <a:t>		MSW=Men who have sex with women only</a:t>
            </a:r>
          </a:p>
        </p:txBody>
      </p:sp>
      <p:sp>
        <p:nvSpPr>
          <p:cNvPr id="8" name="Footer">
            <a:extLst>
              <a:ext uri="{FF2B5EF4-FFF2-40B4-BE49-F238E27FC236}">
                <a16:creationId xmlns:a16="http://schemas.microsoft.com/office/drawing/2014/main" id="{1F7C9477-F791-4B46-98E0-650718AE221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7310939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Gonorrhea, California versus United States </a:t>
            </a:r>
            <a:br>
              <a:rPr lang="en-US" sz="3200" b="0" dirty="0"/>
            </a:br>
            <a:r>
              <a:rPr lang="en-US" sz="3200" b="0" dirty="0"/>
              <a:t>Incidence Rates, 1941</a:t>
            </a:r>
            <a:r>
              <a:rPr lang="en-US" sz="3200" b="0" dirty="0">
                <a:cs typeface="Arial" charset="0"/>
              </a:rPr>
              <a:t>–</a:t>
            </a:r>
            <a:r>
              <a:rPr lang="en-US" sz="3200" b="0" dirty="0"/>
              <a:t>2019</a:t>
            </a:r>
          </a:p>
        </p:txBody>
      </p:sp>
      <p:graphicFrame>
        <p:nvGraphicFramePr>
          <p:cNvPr id="2" name="Graph" descr="1941-2019 trendline graph of gonorrhea California versus United States incidence rates (per 100,000 population)&#10;•  California rates have had increases and decreases over time, starting at 222.4 in 1941, hitting a high of 595.9 in 1978; the 2019 rate was 201.7&#10;•  United States rates have similarly had increases and decreases over time, starting at 146.7 in 1941, hitting a high of 464.1 in 1975; the 2018 rate was 179.1 (2019 US data was not available for comparison)"/>
          <p:cNvGraphicFramePr>
            <a:graphicFrameLocks noGrp="1" noChangeAspect="1"/>
          </p:cNvGraphicFramePr>
          <p:nvPr>
            <p:ph idx="1"/>
            <p:extLst>
              <p:ext uri="{D42A27DB-BD31-4B8C-83A1-F6EECF244321}">
                <p14:modId xmlns:p14="http://schemas.microsoft.com/office/powerpoint/2010/main" val="1844105116"/>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315" name="CA Label">
            <a:extLst>
              <a:ext uri="{C183D7F6-B498-43B3-948B-1728B52AA6E4}">
                <adec:decorative xmlns:adec="http://schemas.microsoft.com/office/drawing/2017/decorative" val="1"/>
              </a:ext>
            </a:extLst>
          </p:cNvPr>
          <p:cNvSpPr txBox="1">
            <a:spLocks noChangeArrowheads="1"/>
          </p:cNvSpPr>
          <p:nvPr/>
        </p:nvSpPr>
        <p:spPr bwMode="auto">
          <a:xfrm>
            <a:off x="7309480" y="2667782"/>
            <a:ext cx="1077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dirty="0">
                <a:solidFill>
                  <a:srgbClr val="068190"/>
                </a:solidFill>
                <a:latin typeface="Calibri" panose="020F0502020204030204" pitchFamily="34" charset="0"/>
              </a:rPr>
              <a:t>California</a:t>
            </a:r>
          </a:p>
        </p:txBody>
      </p:sp>
      <p:sp>
        <p:nvSpPr>
          <p:cNvPr id="13316" name="US Label">
            <a:extLst>
              <a:ext uri="{C183D7F6-B498-43B3-948B-1728B52AA6E4}">
                <adec:decorative xmlns:adec="http://schemas.microsoft.com/office/drawing/2017/decorative" val="1"/>
              </a:ext>
            </a:extLst>
          </p:cNvPr>
          <p:cNvSpPr txBox="1">
            <a:spLocks noChangeArrowheads="1"/>
          </p:cNvSpPr>
          <p:nvPr/>
        </p:nvSpPr>
        <p:spPr bwMode="auto">
          <a:xfrm>
            <a:off x="8856823" y="4276035"/>
            <a:ext cx="14394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dirty="0">
                <a:solidFill>
                  <a:schemeClr val="bg1">
                    <a:lumMod val="50000"/>
                  </a:schemeClr>
                </a:solidFill>
                <a:latin typeface="Calibri" panose="020F0502020204030204" pitchFamily="34" charset="0"/>
              </a:rPr>
              <a:t>United States</a:t>
            </a:r>
          </a:p>
        </p:txBody>
      </p:sp>
      <p:sp>
        <p:nvSpPr>
          <p:cNvPr id="6" name="Footer">
            <a:extLst>
              <a:ext uri="{FF2B5EF4-FFF2-40B4-BE49-F238E27FC236}">
                <a16:creationId xmlns:a16="http://schemas.microsoft.com/office/drawing/2014/main" id="{D509C1FA-D3C9-49E3-8D5C-DFCD86E8EC7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5194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Gonorrhea, Case Counts and Incidence Rates by County, </a:t>
            </a:r>
            <a:br>
              <a:rPr lang="en-US" sz="3200" b="0" dirty="0">
                <a:latin typeface="+mj-lt"/>
              </a:rPr>
            </a:br>
            <a:r>
              <a:rPr lang="en-US" sz="3200" b="0" dirty="0">
                <a:latin typeface="+mj-lt"/>
              </a:rPr>
              <a:t>California, 2019</a:t>
            </a:r>
          </a:p>
        </p:txBody>
      </p:sp>
      <p:grpSp>
        <p:nvGrpSpPr>
          <p:cNvPr id="2" name="Group 1" descr="Map of 2019 gonorrhea case counts for California’s 58 counties in 5 categories:&#10;•  0 cases reported includes Alpine&#10;•  1-19 cases include Lassen, Mariposa, Modoc, Mono, Sierra, Trinity&#10;•  20-199 cases include Amador, Calaveras, Colusa, Del Norte, El Dorado, Glenn, Imperial, Inyo, Lake, Mendocino, Napa, Nevada, Plumas, San Benito, San Luis Obispo, Siskiyou, Tehama, Tuolumne&#10;•  200-999 cases include Butte, Humboldt, Kings, Madera, Marin, Merced, Monterey, Placer, San Mateo, Santa Barbara, Santa Cruz, Shasta, Solano, Sonoma, Stanislaus, Sutter, Tulare, Ventura, Yolo, Yuba&#10;•  1000+ cases include Alameda, Contra Costa, Fresno, Kern, Los Angeles, Orange, Riverside, Sacramento, San Bernardino, San Diego, San Francisco, San Joaquin, Santa Clara">
            <a:extLst>
              <a:ext uri="{FF2B5EF4-FFF2-40B4-BE49-F238E27FC236}">
                <a16:creationId xmlns:a16="http://schemas.microsoft.com/office/drawing/2014/main" id="{921AB911-8A83-4893-B012-EA93B496210E}"/>
              </a:ext>
            </a:extLst>
          </p:cNvPr>
          <p:cNvGrpSpPr/>
          <p:nvPr/>
        </p:nvGrpSpPr>
        <p:grpSpPr>
          <a:xfrm>
            <a:off x="1143000" y="1530826"/>
            <a:ext cx="4407408" cy="5217446"/>
            <a:chOff x="1143000" y="1530826"/>
            <a:chExt cx="4407408" cy="5217446"/>
          </a:xfrm>
        </p:grpSpPr>
        <p:sp>
          <p:nvSpPr>
            <p:cNvPr id="8" name="Text Box Cases">
              <a:extLst>
                <a:ext uri="{FF2B5EF4-FFF2-40B4-BE49-F238E27FC236}">
                  <a16:creationId xmlns:a16="http://schemas.microsoft.com/office/drawing/2014/main" id="{B0A4319C-4E4F-47FA-8DC0-BAF23AD6A869}"/>
                </a:ext>
              </a:extLst>
            </p:cNvPr>
            <p:cNvSpPr txBox="1">
              <a:spLocks noChangeArrowheads="1"/>
            </p:cNvSpPr>
            <p:nvPr/>
          </p:nvSpPr>
          <p:spPr bwMode="auto">
            <a:xfrm>
              <a:off x="2485571" y="1530826"/>
              <a:ext cx="17222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algn="ctr" eaLnBrk="1" hangingPunct="1"/>
              <a:r>
                <a:rPr lang="en-US" sz="1600" dirty="0">
                  <a:solidFill>
                    <a:srgbClr val="068190"/>
                  </a:solidFill>
                  <a:latin typeface="+mn-lt"/>
                  <a:cs typeface="Calibri" panose="020F0502020204030204" pitchFamily="34" charset="0"/>
                </a:rPr>
                <a:t>Gonorrhea Cases</a:t>
              </a:r>
            </a:p>
          </p:txBody>
        </p:sp>
        <p:pic>
          <p:nvPicPr>
            <p:cNvPr id="16" name="Map Cases" descr="Map of 2019 Gonorrhea case counts for California’s 58 counties in 5 categories:&#10;•  0 cases reported includes Alpine&#10;•  1-19 cases include Lassen, Mariposa, Modoc, Mono, Sierra, Trinity&#10;•  20-199 cases include Amador, Calaveras, Colusa, Del Norte, El Dorado, Glenn, Imperial, Inyo, Lake, Mendocino, Napa, Nevada, Plumas, San Benito, San Luis Obispo, Siskiyou, Tehama, Tuolumne&#10;•  200-999 cases include Butte, Humboldt, Kings, Madera, Marin, Merced, Monterey, Placer, San Mateo, Santa Barbara, Santa Cruz, Shasta, Solano, Sonoma, Stanislaus, Sutter, Tulare, Ventura, Yolo, Yuba&#10;•  1000+ cases include Alameda, Contra Costa, Fresno, Kern, Los Angeles, Orange, Riverside, Sacramento, San Bernardino, San Diego, San Francisco, San Joaquin, Santa Clara">
              <a:extLst>
                <a:ext uri="{FF2B5EF4-FFF2-40B4-BE49-F238E27FC236}">
                  <a16:creationId xmlns:a16="http://schemas.microsoft.com/office/drawing/2014/main" id="{FB2BD2DA-AC4F-49AE-96B8-AD7FADE5F3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79" t="10058" r="4563" b="10919"/>
            <a:stretch/>
          </p:blipFill>
          <p:spPr>
            <a:xfrm>
              <a:off x="1143000" y="1719072"/>
              <a:ext cx="4407408" cy="5029200"/>
            </a:xfrm>
            <a:prstGeom prst="rect">
              <a:avLst/>
            </a:prstGeom>
          </p:spPr>
        </p:pic>
      </p:grpSp>
      <p:grpSp>
        <p:nvGrpSpPr>
          <p:cNvPr id="3" name="Group 2" descr="Map of 2019 gonorrhea incidence rates (per 100,000 population) for California’s 58 counties in 5 categories:&#10;•  0 cases reported includes Alpine&#10;•  &lt;60 rates include Lassen, Mariposa, Mono, Placer, Sierra&#10;•  60-99 rates include Amador, El Dorado, Glenn, Imperial, Marin, Modoc, Napa, Nevada, San Benito, San Luis Obispo, Santa Cruz, Trinity, Tuolumne, Ventura&#10;•  100-174 rates include Calaveras, Colusa, Del Norte, Madera, Mendocino, Monterey, Orange, Plumas, Riverside, San Mateo, Santa Barbara, Santa Clara, Shasta, Siskiyou, Sonoma, Tehama, Yolo&#10;•  175+ rates include Alameda, Butte, Contra Costa, Fresno, Humboldt, Inyo, Kern, Kings, Lake, Los Angeles, Merced, Sacramento, San Bernardino, San Diego, San Francisco, San Joaquin, Solano, Stanislaus, Sutter, Tulare, Yuba">
            <a:extLst>
              <a:ext uri="{FF2B5EF4-FFF2-40B4-BE49-F238E27FC236}">
                <a16:creationId xmlns:a16="http://schemas.microsoft.com/office/drawing/2014/main" id="{93495154-0AD2-4754-8E55-3501FE113495}"/>
              </a:ext>
            </a:extLst>
          </p:cNvPr>
          <p:cNvGrpSpPr/>
          <p:nvPr/>
        </p:nvGrpSpPr>
        <p:grpSpPr>
          <a:xfrm>
            <a:off x="6629400" y="1530826"/>
            <a:ext cx="4407408" cy="5217446"/>
            <a:chOff x="6629400" y="1530826"/>
            <a:chExt cx="4407408" cy="5217446"/>
          </a:xfrm>
        </p:grpSpPr>
        <p:sp>
          <p:nvSpPr>
            <p:cNvPr id="9" name="Text Box Rates">
              <a:extLst>
                <a:ext uri="{FF2B5EF4-FFF2-40B4-BE49-F238E27FC236}">
                  <a16:creationId xmlns:a16="http://schemas.microsoft.com/office/drawing/2014/main" id="{0BF35B46-3CF9-40C3-B505-8ABECB52F9BF}"/>
                </a:ext>
              </a:extLst>
            </p:cNvPr>
            <p:cNvSpPr txBox="1">
              <a:spLocks noChangeArrowheads="1"/>
            </p:cNvSpPr>
            <p:nvPr/>
          </p:nvSpPr>
          <p:spPr bwMode="auto">
            <a:xfrm>
              <a:off x="8017048" y="1530826"/>
              <a:ext cx="16321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algn="ctr" eaLnBrk="1" hangingPunct="1"/>
              <a:r>
                <a:rPr lang="en-US" sz="1600" dirty="0">
                  <a:solidFill>
                    <a:srgbClr val="068190"/>
                  </a:solidFill>
                  <a:latin typeface="+mn-lt"/>
                  <a:cs typeface="Calibri" panose="020F0502020204030204" pitchFamily="34" charset="0"/>
                </a:rPr>
                <a:t>Gonorrhea Rates</a:t>
              </a:r>
            </a:p>
          </p:txBody>
        </p:sp>
        <p:pic>
          <p:nvPicPr>
            <p:cNvPr id="18" name="Map Rates" descr="Map of 2019 gonorrhea incidence rates (per 100,000 population) for California’s 58 counties in 5 categories:&#10;•  0 cases reported includes Alpine&#10;•  &lt;60 rates include Lassen, Mariposa, Mono, Placer, Sierra&#10;•  60-99 rates include Amador, El Dorado, Glenn, Imperial, Marin, Modoc, Napa, Nevada, San Benito, San Luis Obispo, Santa Cruz, Trinity, Tuolumne, Ventura&#10;•  100-174 rates include Calaveras, Colusa, Del Norte, Madera, Mendocino, Monterey, Orange, Plumas, Riverside, San Mateo, Santa Barbara, Santa Clara, Shasta, Siskiyou, Sonoma, Tehama, Yolo&#10;•  175+ rates include Alameda, Butte, Contra Costa, Fresno, Humboldt, Inyo, Kern, Kings, Lake, Los Angeles, Merced, Sacramento, San Bernardino, San Diego, San Francisco, San Joaquin, Solano, Stanislaus, Sutter, Tulare, Yuba">
              <a:extLst>
                <a:ext uri="{FF2B5EF4-FFF2-40B4-BE49-F238E27FC236}">
                  <a16:creationId xmlns:a16="http://schemas.microsoft.com/office/drawing/2014/main" id="{1AD1A3DD-1D02-4857-8BC2-BD53FC5D98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80" t="10058" r="4563" b="10919"/>
            <a:stretch/>
          </p:blipFill>
          <p:spPr>
            <a:xfrm>
              <a:off x="6629400" y="1719072"/>
              <a:ext cx="4407408" cy="5029200"/>
            </a:xfrm>
            <a:prstGeom prst="rect">
              <a:avLst/>
            </a:prstGeom>
          </p:spPr>
        </p:pic>
      </p:grpSp>
      <p:sp>
        <p:nvSpPr>
          <p:cNvPr id="10" name="Footer">
            <a:extLst>
              <a:ext uri="{FF2B5EF4-FFF2-40B4-BE49-F238E27FC236}">
                <a16:creationId xmlns:a16="http://schemas.microsoft.com/office/drawing/2014/main" id="{C6DC0538-80EA-48CE-826D-1F10E7E508BE}"/>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91785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Gonorrhea, Ranked Incidence Rates by County, California, 2019</a:t>
            </a:r>
          </a:p>
        </p:txBody>
      </p:sp>
      <p:graphicFrame>
        <p:nvGraphicFramePr>
          <p:cNvPr id="2" name="Graph" descr="Ranking bar chart of 2019 gonorrhea incidence rates (per 100,000 population) with the highest rate in San Francisco at 626.7 and the lowest non-zero rate in Sierra at 32.0. The one county with no cases was Alpine.  There were 12 counties above the overall state rate of 594.7.  In descending rate order, those counties were San Francisco, Yuba, Inyo, Sacramento, Los Angeles, Merced, Butte, Fresno, Kern, San Joaquin, Alameda, and Kings."/>
          <p:cNvGraphicFramePr>
            <a:graphicFrameLocks noGrp="1" noChangeAspect="1"/>
          </p:cNvGraphicFramePr>
          <p:nvPr>
            <p:ph idx="1"/>
            <p:extLst>
              <p:ext uri="{D42A27DB-BD31-4B8C-83A1-F6EECF244321}">
                <p14:modId xmlns:p14="http://schemas.microsoft.com/office/powerpoint/2010/main" val="692751544"/>
              </p:ext>
            </p:extLst>
          </p:nvPr>
        </p:nvGraphicFramePr>
        <p:xfrm>
          <a:off x="90740" y="1546225"/>
          <a:ext cx="11876670"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9DDE8BC9-9C6C-48A0-8C03-4F1EF8F2A591}"/>
              </a:ext>
            </a:extLst>
          </p:cNvPr>
          <p:cNvSpPr txBox="1">
            <a:spLocks noChangeArrowheads="1"/>
          </p:cNvSpPr>
          <p:nvPr/>
        </p:nvSpPr>
        <p:spPr bwMode="auto">
          <a:xfrm>
            <a:off x="4644189" y="6309360"/>
            <a:ext cx="42712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lgn="ctr">
              <a:tabLst/>
            </a:pPr>
            <a:r>
              <a:rPr lang="en-US" sz="1400" dirty="0">
                <a:latin typeface="+mn-lt"/>
              </a:rPr>
              <a:t>Note:  Excludes counties with no cases (1 county in 2019).</a:t>
            </a:r>
          </a:p>
        </p:txBody>
      </p:sp>
      <p:sp>
        <p:nvSpPr>
          <p:cNvPr id="4" name="Footer">
            <a:extLst>
              <a:ext uri="{FF2B5EF4-FFF2-40B4-BE49-F238E27FC236}">
                <a16:creationId xmlns:a16="http://schemas.microsoft.com/office/drawing/2014/main" id="{98AA73D0-3EF4-42BB-A9EA-465A803A8B7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60961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Gonorrhea among Youth Ages 15-19, Incidence Rates by County, California, 2019</a:t>
            </a:r>
          </a:p>
        </p:txBody>
      </p:sp>
      <p:pic>
        <p:nvPicPr>
          <p:cNvPr id="3" name="Map" descr="Map of 2019 gonorrhea youth ages 15-19 incidence rates (per 100,000 population) for California’s 58 counties in 5 categories:&#10;•  0 cases reported include Alpine, Colusa, Lassen, Mariposa, Modoc, Sierra&#10;•  &lt;100 rates include Amador, El Dorado, Glenn, Nevada, Placer, San Benito, San Luis Obispo, San Mateo, Santa Cruz, Tehama&#10;•  100-149 rates include Marin, Mono, Monterey, Napa, Orange, Santa Clara, Sonoma, Yolo&#10;•  150-299 rates include Butte, Calaveras, Del Norte, Humboldt, Imperial, Lake, Los Angeles, Madera, Mendocino, Riverside, San Bernardino, San Diego, Santa Barbara, Shasta, Siskiyou, Solano, Stanislaus, Sutter, Trinity, Tulare, Tuolumne, Ventura, Yuba&#10;•  300+ rates include Alameda, Contra Costa, Fresno, Inyo, Kern, Kings, Merced, Plumas, Sacramento, San Francisco, San Joaquin">
            <a:extLst>
              <a:ext uri="{FF2B5EF4-FFF2-40B4-BE49-F238E27FC236}">
                <a16:creationId xmlns:a16="http://schemas.microsoft.com/office/drawing/2014/main" id="{AB5B1712-6EC5-4268-A9C6-A9D82C90A8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55" t="10056" r="4578" b="10887"/>
          <a:stretch/>
        </p:blipFill>
        <p:spPr>
          <a:xfrm>
            <a:off x="3529584" y="1517904"/>
            <a:ext cx="4572000" cy="5212080"/>
          </a:xfrm>
          <a:prstGeom prst="rect">
            <a:avLst/>
          </a:prstGeom>
        </p:spPr>
      </p:pic>
      <p:sp>
        <p:nvSpPr>
          <p:cNvPr id="4" name="Footer">
            <a:extLst>
              <a:ext uri="{FF2B5EF4-FFF2-40B4-BE49-F238E27FC236}">
                <a16:creationId xmlns:a16="http://schemas.microsoft.com/office/drawing/2014/main" id="{9875FBAF-3540-4227-825B-89217E1D804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7490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Gonorrhea among Females Ages 15-24, Incidence Rates by County, California, 2019</a:t>
            </a:r>
          </a:p>
        </p:txBody>
      </p:sp>
      <p:pic>
        <p:nvPicPr>
          <p:cNvPr id="3" name="Map" descr="Map of 2019 gonorrhea female ages 15-24 incidence rates (per 100,000 population) for California’s 58 counties in 5 categories:&#10;•  0 cases reported include Alpine, Colusa, Lassen, Mariposa, Mono&#10;•  &lt;190 rates include Amador, Calaveras, El Dorado, Marin, Modoc, Nevada, Placer, San Benito, San Luis Obispo, Santa Cruz, Tehama, Yolo&#10;•  190-299 rates include Imperial, Monterey, Napa, Orange, San Mateo, Santa Barbara, Santa Clara, Sonoma, Tuolumne, Ventura&#10;•  300-449 rates include Alameda, Glenn, Lake, Madera, Mendocino, Riverside, San Diego, San Francisco, Stanislaus, Trinity, Tulare&#10;•  450+ rates include Butte, Contra Costa, Del Norte, Fresno, Humboldt, Inyo, Kern, Kings, Los Angeles, Merced, Plumas, Sacramento, San Bernardino, San Joaquin, Shasta, Sierra, Siskiyou, Solano, Sutter, Yuba">
            <a:extLst>
              <a:ext uri="{FF2B5EF4-FFF2-40B4-BE49-F238E27FC236}">
                <a16:creationId xmlns:a16="http://schemas.microsoft.com/office/drawing/2014/main" id="{0BF9DCDD-72EA-4E67-85E0-C9041A6FB1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55" t="10056" r="4578" b="10887"/>
          <a:stretch/>
        </p:blipFill>
        <p:spPr>
          <a:xfrm>
            <a:off x="3529584" y="1517904"/>
            <a:ext cx="4572000" cy="5212080"/>
          </a:xfrm>
          <a:prstGeom prst="rect">
            <a:avLst/>
          </a:prstGeom>
        </p:spPr>
      </p:pic>
      <p:sp>
        <p:nvSpPr>
          <p:cNvPr id="4" name="Footer">
            <a:extLst>
              <a:ext uri="{FF2B5EF4-FFF2-40B4-BE49-F238E27FC236}">
                <a16:creationId xmlns:a16="http://schemas.microsoft.com/office/drawing/2014/main" id="{46E4A464-A5E4-4537-99E6-F80D61F6214F}"/>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26700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Gonorrhea, Incidence Rates by Region, California, 2010–2019</a:t>
            </a:r>
          </a:p>
        </p:txBody>
      </p:sp>
      <p:pic>
        <p:nvPicPr>
          <p:cNvPr id="6" name="Map" descr="Map of California with counties separated into regions:&#10;•  Northern includes Butte, Colusa, Del Norte, Glenn, Humboldt, Lake, Lassen, Mendocino, Modoc, Nevada, Plumas, Shasta, Sierra, Siskiyou, Sutter, Tehama, Trinity, Yuba&#10;•  Sacramento Area includes El Dorado, Placer, Sacramento, Yolo&#10;•  San Francisco includes just San Francisco&#10;•  Bay Area includes Alameda, Contra Costa, Marin, Napa, San Mateo, Santa Clara, Solano, Sonoma &#10;•  Central Coast includes Monterey, San Luis Obispo, Santa Barbara, Santa Cruz, Ventura&#10;•  Central Inland includes Alpine, Amador, Calaveras, Fresno, Inyo, Kern, Kings, Madera, Mariposa, Merced, Mono, San Benito, San Joaquin, Stanislaus, Tulare, Tuolumne&#10;•  Los Angeles includes Los Angeles excluding the cities of Long Beach and Pasadena&#10;•  Southern includes Imperial, Orange, Riverside, San Bernardino, San Diego, and the cities of Long Beach and Pasadena">
            <a:extLst>
              <a:ext uri="{FF2B5EF4-FFF2-40B4-BE49-F238E27FC236}">
                <a16:creationId xmlns:a16="http://schemas.microsoft.com/office/drawing/2014/main" id="{50B340AC-FAA2-4CDE-889E-9DC81E8F2C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54" t="3103" r="22015" b="2643"/>
          <a:stretch/>
        </p:blipFill>
        <p:spPr>
          <a:xfrm>
            <a:off x="73152" y="1755648"/>
            <a:ext cx="3593592" cy="3749040"/>
          </a:xfrm>
          <a:prstGeom prst="rect">
            <a:avLst/>
          </a:prstGeom>
        </p:spPr>
      </p:pic>
      <p:graphicFrame>
        <p:nvGraphicFramePr>
          <p:cNvPr id="2" name="Graph" descr="2010-2019 trendline graph of gonorrhea incidence rates (per 100,000 population) by region&#10;•  Northern region rates ranged from 19.9 in 2010 to 174.7 in 2019 &#10;•  Sacramento Area region rates ranged from 93.8 in 2010 to 210.3 in 2019 &#10;•  San Francisco region rates ranged from 239.0 in 2010 to 626.7 in 2019 &#10;•  Bay Area region rates ranged from 65.6 in 2010 to 163.3 in 2019 &#10;•  Central Coast region rates ranged from 18.0 in 2010 to 91.5 in 2019 &#10;•  Central Inland region rates ranged from 69.6 in 2010 to 209.2 in 2019 &#10;•  Los Angeles region rates ranged from 103.0 in 2010 to 254.0 in 2019 &#10;•  Southern region rates ranged from 50.3 in 2010 to 169.8 in 2019 "/>
          <p:cNvGraphicFramePr>
            <a:graphicFrameLocks noGrp="1" noChangeAspect="1"/>
          </p:cNvGraphicFramePr>
          <p:nvPr>
            <p:ph idx="1"/>
            <p:extLst>
              <p:ext uri="{D42A27DB-BD31-4B8C-83A1-F6EECF244321}">
                <p14:modId xmlns:p14="http://schemas.microsoft.com/office/powerpoint/2010/main" val="2258203495"/>
              </p:ext>
            </p:extLst>
          </p:nvPr>
        </p:nvGraphicFramePr>
        <p:xfrm>
          <a:off x="3677073" y="1751965"/>
          <a:ext cx="8290337" cy="4630738"/>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a:extLst>
              <a:ext uri="{FF2B5EF4-FFF2-40B4-BE49-F238E27FC236}">
                <a16:creationId xmlns:a16="http://schemas.microsoft.com/office/drawing/2014/main" id="{F3C4997E-B67D-4ADD-84C4-C2A8252E1EA7}"/>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827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p:txBody>
          <a:bodyPr>
            <a:noAutofit/>
          </a:bodyPr>
          <a:lstStyle/>
          <a:p>
            <a:r>
              <a:rPr lang="en-US" altLang="en-US" sz="3200" b="0" dirty="0">
                <a:latin typeface="+mj-lt"/>
              </a:rPr>
              <a:t>Number of Gonorrhea Cases by Region, Gender, and Year</a:t>
            </a:r>
            <a:br>
              <a:rPr lang="en-US" altLang="en-US" sz="3200" b="0" dirty="0">
                <a:latin typeface="+mj-lt"/>
              </a:rPr>
            </a:br>
            <a:r>
              <a:rPr lang="en-US" altLang="en-US" sz="3200" b="0" dirty="0">
                <a:latin typeface="+mj-lt"/>
              </a:rPr>
              <a:t>California, 2010–2019</a:t>
            </a:r>
            <a:endParaRPr lang="en-US" sz="3200" b="0" dirty="0">
              <a:latin typeface="+mj-lt"/>
            </a:endParaRPr>
          </a:p>
        </p:txBody>
      </p:sp>
      <p:graphicFrame>
        <p:nvGraphicFramePr>
          <p:cNvPr id="23" name="Graph Bay Area" descr="Bay Area region graph of gonorrhea case counts by year and gender with total case counts ranging from 4,180 in 2010 to 11,276 in 2019 and female percent ranging from 48.7% in 2010 to 31.9% in 2019">
            <a:extLst>
              <a:ext uri="{FF2B5EF4-FFF2-40B4-BE49-F238E27FC236}">
                <a16:creationId xmlns:a16="http://schemas.microsoft.com/office/drawing/2014/main" id="{B756A8FE-F923-4797-860B-7E2C31BDB996}"/>
              </a:ext>
            </a:extLst>
          </p:cNvPr>
          <p:cNvGraphicFramePr>
            <a:graphicFrameLocks/>
          </p:cNvGraphicFramePr>
          <p:nvPr>
            <p:extLst>
              <p:ext uri="{D42A27DB-BD31-4B8C-83A1-F6EECF244321}">
                <p14:modId xmlns:p14="http://schemas.microsoft.com/office/powerpoint/2010/main" val="3315558697"/>
              </p:ext>
            </p:extLst>
          </p:nvPr>
        </p:nvGraphicFramePr>
        <p:xfrm>
          <a:off x="153221" y="1532946"/>
          <a:ext cx="3200400" cy="1508125"/>
        </p:xfrm>
        <a:graphic>
          <a:graphicData uri="http://schemas.openxmlformats.org/drawingml/2006/chart">
            <c:chart xmlns:c="http://schemas.openxmlformats.org/drawingml/2006/chart" xmlns:r="http://schemas.openxmlformats.org/officeDocument/2006/relationships" r:id="rId3"/>
          </a:graphicData>
        </a:graphic>
      </p:graphicFrame>
      <p:pic>
        <p:nvPicPr>
          <p:cNvPr id="4" name="Map">
            <a:extLst>
              <a:ext uri="{FF2B5EF4-FFF2-40B4-BE49-F238E27FC236}">
                <a16:creationId xmlns:a16="http://schemas.microsoft.com/office/drawing/2014/main" id="{B8357DDF-4E07-4AC8-83E5-5DA5F6D732D3}"/>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49" t="3141" r="22034" b="2638"/>
          <a:stretch/>
        </p:blipFill>
        <p:spPr>
          <a:xfrm>
            <a:off x="3401568" y="1472184"/>
            <a:ext cx="3291840" cy="3429000"/>
          </a:xfrm>
          <a:prstGeom prst="rect">
            <a:avLst/>
          </a:prstGeom>
        </p:spPr>
      </p:pic>
      <p:graphicFrame>
        <p:nvGraphicFramePr>
          <p:cNvPr id="19" name="Graph Northern" descr="Northern region graph of gonorrhea case counts by year and gender with total case counts ranging from 243 in 2010 to 2,144 in 2019 and female percent ranging from 54.7% in 2010 to 50.2% in 2019">
            <a:extLst>
              <a:ext uri="{FF2B5EF4-FFF2-40B4-BE49-F238E27FC236}">
                <a16:creationId xmlns:a16="http://schemas.microsoft.com/office/drawing/2014/main" id="{222538F5-5E41-470B-B556-2AA5C6DDEA5E}"/>
              </a:ext>
            </a:extLst>
          </p:cNvPr>
          <p:cNvGraphicFramePr>
            <a:graphicFrameLocks/>
          </p:cNvGraphicFramePr>
          <p:nvPr>
            <p:extLst>
              <p:ext uri="{D42A27DB-BD31-4B8C-83A1-F6EECF244321}">
                <p14:modId xmlns:p14="http://schemas.microsoft.com/office/powerpoint/2010/main" val="2801760386"/>
              </p:ext>
            </p:extLst>
          </p:nvPr>
        </p:nvGraphicFramePr>
        <p:xfrm>
          <a:off x="5500448" y="1532946"/>
          <a:ext cx="3200400" cy="15081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Graph Sacramento Area" descr="Sacramento Area region graph of gonorrhea case counts by year and gender with total case counts ranging from 2,023 in 2010 to 4,968 in 2019 and female percent ranging from 53.9% in 2010 to 42.1% in 2019">
            <a:extLst>
              <a:ext uri="{FF2B5EF4-FFF2-40B4-BE49-F238E27FC236}">
                <a16:creationId xmlns:a16="http://schemas.microsoft.com/office/drawing/2014/main" id="{DDA419DC-A110-4461-8BA7-C8760007C8B3}"/>
              </a:ext>
            </a:extLst>
          </p:cNvPr>
          <p:cNvGraphicFramePr>
            <a:graphicFrameLocks/>
          </p:cNvGraphicFramePr>
          <p:nvPr>
            <p:extLst>
              <p:ext uri="{D42A27DB-BD31-4B8C-83A1-F6EECF244321}">
                <p14:modId xmlns:p14="http://schemas.microsoft.com/office/powerpoint/2010/main" val="754059591"/>
              </p:ext>
            </p:extLst>
          </p:nvPr>
        </p:nvGraphicFramePr>
        <p:xfrm>
          <a:off x="8837040" y="1532946"/>
          <a:ext cx="3200400" cy="15081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aph San Francisco" descr="San Francisco region graph of gonorrhea case counts by year and gender with total case counts ranging from 1,937 in 2010 to 5,574 in 2019 and female percent ranging from 14.1% in 2010 to 9.9% in 2019">
            <a:extLst>
              <a:ext uri="{FF2B5EF4-FFF2-40B4-BE49-F238E27FC236}">
                <a16:creationId xmlns:a16="http://schemas.microsoft.com/office/drawing/2014/main" id="{C25E5F80-9CC0-4230-9BF4-3CCB59216C15}"/>
              </a:ext>
            </a:extLst>
          </p:cNvPr>
          <p:cNvGraphicFramePr>
            <a:graphicFrameLocks/>
          </p:cNvGraphicFramePr>
          <p:nvPr>
            <p:extLst>
              <p:ext uri="{D42A27DB-BD31-4B8C-83A1-F6EECF244321}">
                <p14:modId xmlns:p14="http://schemas.microsoft.com/office/powerpoint/2010/main" val="3210216776"/>
              </p:ext>
            </p:extLst>
          </p:nvPr>
        </p:nvGraphicFramePr>
        <p:xfrm>
          <a:off x="153221" y="3279836"/>
          <a:ext cx="3200400" cy="15081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Graph Central Inland" descr="Central Inland region graph of gonorrhea case counts by year and gender with total case counts ranging from 2,944 in 2010 to 9,615 in 2019 and female percent ranging from 53.9% in 2010 to 48.4% in 2019">
            <a:extLst>
              <a:ext uri="{FF2B5EF4-FFF2-40B4-BE49-F238E27FC236}">
                <a16:creationId xmlns:a16="http://schemas.microsoft.com/office/drawing/2014/main" id="{1EFDC0DC-C3D6-40FD-8F10-355C18918B54}"/>
              </a:ext>
            </a:extLst>
          </p:cNvPr>
          <p:cNvGraphicFramePr>
            <a:graphicFrameLocks/>
          </p:cNvGraphicFramePr>
          <p:nvPr>
            <p:extLst>
              <p:ext uri="{D42A27DB-BD31-4B8C-83A1-F6EECF244321}">
                <p14:modId xmlns:p14="http://schemas.microsoft.com/office/powerpoint/2010/main" val="2553843283"/>
              </p:ext>
            </p:extLst>
          </p:nvPr>
        </p:nvGraphicFramePr>
        <p:xfrm>
          <a:off x="8837040" y="3279836"/>
          <a:ext cx="3200400" cy="15081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Graph Central Coast" descr="Central Coast region graph of gonorrhea case counts by year and gender with total case counts ranging from 395 in 2010 to 2,112 in 2019 and female percent ranging from 43.3% in 2010 to 40.0% in 2019&#10;">
            <a:extLst>
              <a:ext uri="{FF2B5EF4-FFF2-40B4-BE49-F238E27FC236}">
                <a16:creationId xmlns:a16="http://schemas.microsoft.com/office/drawing/2014/main" id="{43E7ABF7-DA97-4BE7-856B-E6226370395B}"/>
              </a:ext>
            </a:extLst>
          </p:cNvPr>
          <p:cNvGraphicFramePr>
            <a:graphicFrameLocks/>
          </p:cNvGraphicFramePr>
          <p:nvPr>
            <p:extLst>
              <p:ext uri="{D42A27DB-BD31-4B8C-83A1-F6EECF244321}">
                <p14:modId xmlns:p14="http://schemas.microsoft.com/office/powerpoint/2010/main" val="3935026288"/>
              </p:ext>
            </p:extLst>
          </p:nvPr>
        </p:nvGraphicFramePr>
        <p:xfrm>
          <a:off x="153221" y="5070052"/>
          <a:ext cx="3200400" cy="15081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Graph Los Angeles" descr="Los Angeles region graph of gonorrhea case counts by year and gender with total case counts ranging from 9,521 in 2010 to 24,481 in 2019 and female percent ranging from 35.8% in 2010 to 28.8% in 2019">
            <a:extLst>
              <a:ext uri="{FF2B5EF4-FFF2-40B4-BE49-F238E27FC236}">
                <a16:creationId xmlns:a16="http://schemas.microsoft.com/office/drawing/2014/main" id="{C7E5523F-74BD-43BD-97F9-1BF9099B749B}"/>
              </a:ext>
            </a:extLst>
          </p:cNvPr>
          <p:cNvGraphicFramePr>
            <a:graphicFrameLocks/>
          </p:cNvGraphicFramePr>
          <p:nvPr>
            <p:extLst>
              <p:ext uri="{D42A27DB-BD31-4B8C-83A1-F6EECF244321}">
                <p14:modId xmlns:p14="http://schemas.microsoft.com/office/powerpoint/2010/main" val="4179041662"/>
              </p:ext>
            </p:extLst>
          </p:nvPr>
        </p:nvGraphicFramePr>
        <p:xfrm>
          <a:off x="3791813" y="5070052"/>
          <a:ext cx="3200400" cy="15081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Graph Southern" descr="Southern region graph of gonorrhea case counts by year and gender with total case counts ranging from 5,599 in 2010 to 20,429 in 2019 and female percent ranging from 36.8% in 2010 to 36.9% in 2019"/>
          <p:cNvGraphicFramePr>
            <a:graphicFrameLocks/>
          </p:cNvGraphicFramePr>
          <p:nvPr>
            <p:extLst>
              <p:ext uri="{D42A27DB-BD31-4B8C-83A1-F6EECF244321}">
                <p14:modId xmlns:p14="http://schemas.microsoft.com/office/powerpoint/2010/main" val="3825706326"/>
              </p:ext>
            </p:extLst>
          </p:nvPr>
        </p:nvGraphicFramePr>
        <p:xfrm>
          <a:off x="8837040" y="5070052"/>
          <a:ext cx="3200400" cy="150812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Legend">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88825993"/>
              </p:ext>
            </p:extLst>
          </p:nvPr>
        </p:nvGraphicFramePr>
        <p:xfrm>
          <a:off x="7100648" y="6145515"/>
          <a:ext cx="1393089" cy="712485"/>
        </p:xfrm>
        <a:graphic>
          <a:graphicData uri="http://schemas.openxmlformats.org/drawingml/2006/chart">
            <c:chart xmlns:c="http://schemas.openxmlformats.org/drawingml/2006/chart" xmlns:r="http://schemas.openxmlformats.org/officeDocument/2006/relationships" r:id="rId12"/>
          </a:graphicData>
        </a:graphic>
      </p:graphicFrame>
      <p:sp>
        <p:nvSpPr>
          <p:cNvPr id="13" name="Footer">
            <a:extLst>
              <a:ext uri="{FF2B5EF4-FFF2-40B4-BE49-F238E27FC236}">
                <a16:creationId xmlns:a16="http://schemas.microsoft.com/office/drawing/2014/main" id="{44566DA1-E880-42D5-AA4C-A121DA19212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4178577097"/>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PublishingExpirationDate xmlns="http://schemas.microsoft.com/sharepoint/v3" xsi:nil="true"/>
    <PublishingStartDate xmlns="http://schemas.microsoft.com/sharepoint/v3" xsi:nil="true"/>
    <e703b7d8b6284097bcc8d89d108ab72a xmlns="a48324c4-7d20-48d3-8188-32763737222b">
      <Terms xmlns="http://schemas.microsoft.com/office/infopath/2007/PartnerControls"/>
    </e703b7d8b6284097bcc8d89d108ab72a>
    <off2d280d04f435e8ad65f64297220d7 xmlns="a48324c4-7d20-48d3-8188-32763737222b">
      <Terms xmlns="http://schemas.microsoft.com/office/infopath/2007/PartnerControls"/>
    </off2d280d04f435e8ad65f64297220d7>
    <TaxCatchAll xmlns="a48324c4-7d20-48d3-8188-32763737222b"/>
  </documentManagement>
</p:properties>
</file>

<file path=customXml/item2.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F6785F-7958-47D7-9E64-08993167C1A9}"/>
</file>

<file path=customXml/itemProps2.xml><?xml version="1.0" encoding="utf-8"?>
<ds:datastoreItem xmlns:ds="http://schemas.openxmlformats.org/officeDocument/2006/customXml" ds:itemID="{1DDC02B4-75EC-4C2A-961D-2229F953B1BC}"/>
</file>

<file path=customXml/itemProps3.xml><?xml version="1.0" encoding="utf-8"?>
<ds:datastoreItem xmlns:ds="http://schemas.openxmlformats.org/officeDocument/2006/customXml" ds:itemID="{AE755F92-AFE7-4749-BC39-04C04B673E1B}"/>
</file>

<file path=docProps/app.xml><?xml version="1.0" encoding="utf-8"?>
<Properties xmlns="http://schemas.openxmlformats.org/officeDocument/2006/extended-properties" xmlns:vt="http://schemas.openxmlformats.org/officeDocument/2006/docPropsVTypes">
  <Template>Green bar</Template>
  <TotalTime>4560</TotalTime>
  <Words>1503</Words>
  <Application>Microsoft Office PowerPoint</Application>
  <PresentationFormat>Widescreen</PresentationFormat>
  <Paragraphs>184</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Bahnschrift SemiBold SemiConden</vt:lpstr>
      <vt:lpstr>Arial</vt:lpstr>
      <vt:lpstr>Tw Cen MT</vt:lpstr>
      <vt:lpstr>Calibri</vt:lpstr>
      <vt:lpstr>Office Theme</vt:lpstr>
      <vt:lpstr>Gonorrhea</vt:lpstr>
      <vt:lpstr>Gonorrhea, California Incidence Rates, 1913–2019</vt:lpstr>
      <vt:lpstr>Gonorrhea, California versus United States  Incidence Rates, 1941–2019</vt:lpstr>
      <vt:lpstr>Gonorrhea, Case Counts and Incidence Rates by County,  California, 2019</vt:lpstr>
      <vt:lpstr>Gonorrhea, Ranked Incidence Rates by County, California, 2019</vt:lpstr>
      <vt:lpstr>Gonorrhea among Youth Ages 15-19, Incidence Rates by County, California, 2019</vt:lpstr>
      <vt:lpstr>Gonorrhea among Females Ages 15-24, Incidence Rates by County, California, 2019</vt:lpstr>
      <vt:lpstr>Gonorrhea, Incidence Rates by Region, California, 2010–2019</vt:lpstr>
      <vt:lpstr>Number of Gonorrhea Cases by Region, Gender, and Year California, 2010–2019</vt:lpstr>
      <vt:lpstr>Gonorrhea, Incidence Rates by Gender, California, 1990–2019</vt:lpstr>
      <vt:lpstr>Gonorrhea, Incidence Rates by Age Group (in years) and Gender, California, 2019</vt:lpstr>
      <vt:lpstr>Gonorrhea, Incidence Rates for Females by Age Group (in years), California, 2010–2019</vt:lpstr>
      <vt:lpstr>Gonorrhea, Incidence Rates for Males by Age Group (in years), California, 2010–2019</vt:lpstr>
      <vt:lpstr>Gonorrhea, Incidence Rates by Race/Ethnicity and Gender,  California, 2019</vt:lpstr>
      <vt:lpstr>Gonorrhea, Female Incidence Rates by Race/Ethnicity and Age Group (in years), California, 2019</vt:lpstr>
      <vt:lpstr>Gonorrhea, Male Incidence Rates by Race/Ethnicity and Age Group (in years), California, 2019</vt:lpstr>
      <vt:lpstr>Gonorrhea, Incidence Rates for Females by Race/Ethnicity,  California, 2010–2019</vt:lpstr>
      <vt:lpstr>Gonorrhea, Incidence Rates for Males by Race/Ethnicity,  California, 2010–2019</vt:lpstr>
      <vt:lpstr>Gonorrhea Prevalence Monitoring, Percent Positive for Females of Selected Age Groups, by Health Care Setting, California, 2019</vt:lpstr>
      <vt:lpstr>Gonorrhea Prevalence Monitoring, Percent Positive for Females, by Health Care Setting, California, 2010–2019</vt:lpstr>
      <vt:lpstr>Gonorrhea Repeat Infection* among Females 1-6 months after Infection, by Data Source, California, 2019</vt:lpstr>
      <vt:lpstr>California Gonococcal Surveillance System (CGSS)</vt:lpstr>
      <vt:lpstr>California Gonococcal Surveillance System (CGSS), HIV Status among Sampled and Interviewed Men who Have Sex with Men* Cases, California, 2019</vt:lpstr>
      <vt:lpstr>California Gonococcal Surveillance System (CGSS), HIV PrEP Use among Sampled and Interviewed HIV Negative Men who Have Sex with Men* Cases, California, 2019</vt:lpstr>
      <vt:lpstr>California Gonococcal Surveillance System (CGSS), Anatomic Site of Infection among Sampled and Interviewed Cases, by Sexual Orientation, California, 2019</vt:lpstr>
      <vt:lpstr>California Gonococcal Surveillance System (CGSS), Percent of Sampled and Interviewed Cases who Reported Meeting Sex Partners at Specified Venues, by Sexual Orientation, California, 2019</vt:lpstr>
      <vt:lpstr>California Gonococcal Surveillance System (CGSS), Percent of Sampled and Interviewed Cases Who Reported Methamphetamine Use, by Sexual Orientation, California, 2019</vt:lpstr>
      <vt:lpstr>California Gonococcal Surveillance System (CGSS), Percent of Sampled and Interviewed Cases Who Reported Correctional History*, by Sexual Orientation, California, 2019</vt:lpstr>
    </vt:vector>
  </TitlesOfParts>
  <Company>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STD Data Gonorrhea Slides</dc:title>
  <dc:creator>Gilson, Denise@CDPH</dc:creator>
  <cp:lastModifiedBy>Reyna, Melissa@CDPH</cp:lastModifiedBy>
  <cp:revision>308</cp:revision>
  <dcterms:created xsi:type="dcterms:W3CDTF">2020-08-24T23:52:26Z</dcterms:created>
  <dcterms:modified xsi:type="dcterms:W3CDTF">2021-10-04T17:27:29Z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 Language">
    <vt:lpwstr/>
  </property>
  <property fmtid="{D5CDD505-2E9C-101B-9397-08002B2CF9AE}" pid="3" name="CDPH Audience">
    <vt:lpwstr/>
  </property>
  <property fmtid="{D5CDD505-2E9C-101B-9397-08002B2CF9AE}" pid="4" name="Topic">
    <vt:lpwstr/>
  </property>
  <property fmtid="{D5CDD505-2E9C-101B-9397-08002B2CF9AE}" pid="5" name="Program">
    <vt:lpwstr/>
  </property>
  <property fmtid="{D5CDD505-2E9C-101B-9397-08002B2CF9AE}" pid="6" name="ContentTypeId">
    <vt:lpwstr>0x0101002CC577673628EB48993F371F1850BF7D003E18CAC0E743194EA29E89F4611861B3</vt:lpwstr>
  </property>
</Properties>
</file>