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notesMasterIdLst>
    <p:notesMasterId r:id="rId9"/>
  </p:notesMasterIdLst>
  <p:handoutMasterIdLst>
    <p:handoutMasterId r:id="rId10"/>
  </p:handoutMasterIdLst>
  <p:sldIdLst>
    <p:sldId id="1231" r:id="rId2"/>
    <p:sldId id="1232" r:id="rId3"/>
    <p:sldId id="1233" r:id="rId4"/>
    <p:sldId id="1234" r:id="rId5"/>
    <p:sldId id="1235" r:id="rId6"/>
    <p:sldId id="1236" r:id="rId7"/>
    <p:sldId id="1237" r:id="rId8"/>
  </p:sldIdLst>
  <p:sldSz cx="12192000" cy="6858000"/>
  <p:notesSz cx="6858000" cy="9144000"/>
  <p:embeddedFontLst>
    <p:embeddedFont>
      <p:font typeface="Bahnschrift SemiBold SemiConden" panose="020B0502040204020203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ilson, Denise@CDPH" initials="GD" lastIdx="1" clrIdx="6">
    <p:extLst>
      <p:ext uri="{19B8F6BF-5375-455C-9EA6-DF929625EA0E}">
        <p15:presenceInfo xmlns:p15="http://schemas.microsoft.com/office/powerpoint/2012/main" userId="S::Denise.Gilson@cdph.ca.gov::7feec84d-d531-4dd3-8633-5e54aad6df24" providerId="AD"/>
      </p:ext>
    </p:extLst>
  </p:cmAuthor>
  <p:cmAuthor id="1" name="Harmon, Jennifer@CDPH" initials="HJ" lastIdx="51" clrIdx="0">
    <p:extLst>
      <p:ext uri="{19B8F6BF-5375-455C-9EA6-DF929625EA0E}">
        <p15:presenceInfo xmlns:p15="http://schemas.microsoft.com/office/powerpoint/2012/main" userId="S-1-5-21-4097889286-3091099877-3853663367-13014" providerId="AD"/>
      </p:ext>
    </p:extLst>
  </p:cmAuthor>
  <p:cmAuthor id="2" name="Oberman, Nina@CDPH" initials="ON" lastIdx="6" clrIdx="1">
    <p:extLst>
      <p:ext uri="{19B8F6BF-5375-455C-9EA6-DF929625EA0E}">
        <p15:presenceInfo xmlns:p15="http://schemas.microsoft.com/office/powerpoint/2012/main" userId="S-1-5-21-4097889286-3091099877-3853663367-46452" providerId="AD"/>
      </p:ext>
    </p:extLst>
  </p:cmAuthor>
  <p:cmAuthor id="3" name="Nina Oberman" initials="NO" lastIdx="24" clrIdx="2">
    <p:extLst>
      <p:ext uri="{19B8F6BF-5375-455C-9EA6-DF929625EA0E}">
        <p15:presenceInfo xmlns:p15="http://schemas.microsoft.com/office/powerpoint/2012/main" userId="bea2f763e4f822c2" providerId="Windows Live"/>
      </p:ext>
    </p:extLst>
  </p:cmAuthor>
  <p:cmAuthor id="4" name="Differding, Sandra@CDPH" initials="DS" lastIdx="18" clrIdx="3">
    <p:extLst>
      <p:ext uri="{19B8F6BF-5375-455C-9EA6-DF929625EA0E}">
        <p15:presenceInfo xmlns:p15="http://schemas.microsoft.com/office/powerpoint/2012/main" userId="S::Sandra.Differding@cdph.ca.gov::ee0145e1-2671-4077-92d6-236278217026" providerId="AD"/>
      </p:ext>
    </p:extLst>
  </p:cmAuthor>
  <p:cmAuthor id="5" name="Kovaleski, Laura@CDPH" initials="KL" lastIdx="25" clrIdx="4">
    <p:extLst>
      <p:ext uri="{19B8F6BF-5375-455C-9EA6-DF929625EA0E}">
        <p15:presenceInfo xmlns:p15="http://schemas.microsoft.com/office/powerpoint/2012/main" userId="S-1-5-21-4097889286-3091099877-3853663367-13046" providerId="AD"/>
      </p:ext>
    </p:extLst>
  </p:cmAuthor>
  <p:cmAuthor id="6" name="Kovaleski, Laura@CDPH" initials="KL [2]" lastIdx="3" clrIdx="5">
    <p:extLst>
      <p:ext uri="{19B8F6BF-5375-455C-9EA6-DF929625EA0E}">
        <p15:presenceInfo xmlns:p15="http://schemas.microsoft.com/office/powerpoint/2012/main" userId="S::Laura.Kovaleski@cdph.ca.gov::970d354e-ada2-484d-8bb7-fedf80a72b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5E5"/>
    <a:srgbClr val="7F60B7"/>
    <a:srgbClr val="CCE6EA"/>
    <a:srgbClr val="49A3AE"/>
    <a:srgbClr val="558ED5"/>
    <a:srgbClr val="984807"/>
    <a:srgbClr val="7C0B5B"/>
    <a:srgbClr val="AA222F"/>
    <a:srgbClr val="078807"/>
    <a:srgbClr val="4F5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1" autoAdjust="0"/>
    <p:restoredTop sz="66419" autoAdjust="0"/>
  </p:normalViewPr>
  <p:slideViewPr>
    <p:cSldViewPr snapToGrid="0">
      <p:cViewPr varScale="1">
        <p:scale>
          <a:sx n="45" d="100"/>
          <a:sy n="45" d="100"/>
        </p:scale>
        <p:origin x="1470" y="48"/>
      </p:cViewPr>
      <p:guideLst/>
    </p:cSldViewPr>
  </p:slideViewPr>
  <p:outlineViewPr>
    <p:cViewPr>
      <p:scale>
        <a:sx n="33" d="100"/>
        <a:sy n="33" d="100"/>
      </p:scale>
      <p:origin x="0" y="-8508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788626763696E-2"/>
          <c:y val="6.0538116591928252E-2"/>
          <c:w val="0.87088879320587786"/>
          <c:h val="0.7152466367713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Long Beach</c:v>
                </c:pt>
              </c:strCache>
            </c:strRef>
          </c:tx>
          <c:spPr>
            <a:ln w="50800">
              <a:solidFill>
                <a:srgbClr val="2746A5"/>
              </a:solidFill>
              <a:prstDash val="solid"/>
            </a:ln>
          </c:spPr>
          <c:marker>
            <c:symbol val="circle"/>
            <c:size val="8"/>
            <c:spPr>
              <a:noFill/>
              <a:ln>
                <a:solidFill>
                  <a:srgbClr val="2746A5"/>
                </a:solidFill>
                <a:prstDash val="solid"/>
              </a:ln>
            </c:spPr>
          </c:marker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5.4166666666666696</c:v>
                </c:pt>
                <c:pt idx="1">
                  <c:v>9.3220338983050794</c:v>
                </c:pt>
                <c:pt idx="2">
                  <c:v>8.4112149532710294</c:v>
                </c:pt>
                <c:pt idx="3">
                  <c:v>12.4423963133641</c:v>
                </c:pt>
                <c:pt idx="4">
                  <c:v>12.403100775193799</c:v>
                </c:pt>
                <c:pt idx="5">
                  <c:v>13.4969325153374</c:v>
                </c:pt>
                <c:pt idx="6">
                  <c:v>13.559322033898299</c:v>
                </c:pt>
                <c:pt idx="7">
                  <c:v>21.6867469879518</c:v>
                </c:pt>
                <c:pt idx="8">
                  <c:v>22.580645161290299</c:v>
                </c:pt>
                <c:pt idx="9">
                  <c:v>42.424242424242401</c:v>
                </c:pt>
                <c:pt idx="10">
                  <c:v>40.206185567010301</c:v>
                </c:pt>
                <c:pt idx="11">
                  <c:v>40.860215053763397</c:v>
                </c:pt>
                <c:pt idx="12">
                  <c:v>45</c:v>
                </c:pt>
                <c:pt idx="13">
                  <c:v>47.959183673469397</c:v>
                </c:pt>
                <c:pt idx="14">
                  <c:v>38.805970149253703</c:v>
                </c:pt>
                <c:pt idx="15">
                  <c:v>53.623188405797102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4-47BE-866C-87FCE468F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</c:v>
                </c:pt>
              </c:strCache>
            </c:strRef>
          </c:tx>
          <c:spPr>
            <a:ln w="50800">
              <a:solidFill>
                <a:srgbClr val="4F544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4F544F"/>
              </a:solidFill>
              <a:ln>
                <a:solidFill>
                  <a:srgbClr val="4F544F"/>
                </a:solidFill>
                <a:prstDash val="solid"/>
              </a:ln>
            </c:spPr>
          </c:marker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11" formatCode="0.0">
                  <c:v>41.5841584158416</c:v>
                </c:pt>
                <c:pt idx="12" formatCode="0.0">
                  <c:v>20.522388059701498</c:v>
                </c:pt>
                <c:pt idx="13" formatCode="0.0">
                  <c:v>33.678756476683901</c:v>
                </c:pt>
                <c:pt idx="14" formatCode="0.0">
                  <c:v>39.130434782608702</c:v>
                </c:pt>
                <c:pt idx="15" formatCode="0.0">
                  <c:v>41.818181818181799</c:v>
                </c:pt>
                <c:pt idx="16" formatCode="0.0">
                  <c:v>42.4</c:v>
                </c:pt>
                <c:pt idx="17" formatCode="0.0">
                  <c:v>63.809523809523803</c:v>
                </c:pt>
                <c:pt idx="18" formatCode="0.0">
                  <c:v>71.969696969696997</c:v>
                </c:pt>
                <c:pt idx="19" formatCode="0.0">
                  <c:v>62.068965517241402</c:v>
                </c:pt>
                <c:pt idx="20" formatCode="0.0">
                  <c:v>67.785234899328898</c:v>
                </c:pt>
                <c:pt idx="21" formatCode="0.0">
                  <c:v>72.680412371133997</c:v>
                </c:pt>
                <c:pt idx="22" formatCode="0.0">
                  <c:v>77.192982456140399</c:v>
                </c:pt>
                <c:pt idx="23" formatCode="0.0">
                  <c:v>80.246913580246897</c:v>
                </c:pt>
                <c:pt idx="24" formatCode="0.0">
                  <c:v>60.902255639097703</c:v>
                </c:pt>
                <c:pt idx="25" formatCode="0.0">
                  <c:v>62.814070351758801</c:v>
                </c:pt>
                <c:pt idx="26" formatCode="0.0">
                  <c:v>88.125</c:v>
                </c:pt>
                <c:pt idx="27" formatCode="0.0">
                  <c:v>77.070063694267503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4-47BE-866C-87FCE468F515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 w="50800">
              <a:solidFill>
                <a:srgbClr val="7C0B5B"/>
              </a:solidFill>
              <a:prstDash val="solid"/>
            </a:ln>
          </c:spPr>
          <c:marker>
            <c:symbol val="square"/>
            <c:size val="8"/>
            <c:spPr>
              <a:noFill/>
              <a:ln>
                <a:solidFill>
                  <a:srgbClr val="7C0B5B"/>
                </a:solidFill>
                <a:prstDash val="solid"/>
              </a:ln>
            </c:spPr>
          </c:marker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Sheet1!$D$2:$D$29</c:f>
              <c:numCache>
                <c:formatCode>0.0</c:formatCode>
                <c:ptCount val="28"/>
                <c:pt idx="0">
                  <c:v>5.8333333333333304</c:v>
                </c:pt>
                <c:pt idx="1">
                  <c:v>7.6233183856502196</c:v>
                </c:pt>
                <c:pt idx="2">
                  <c:v>9.9502487562188993</c:v>
                </c:pt>
                <c:pt idx="3">
                  <c:v>10.4166666666667</c:v>
                </c:pt>
                <c:pt idx="4">
                  <c:v>16.6666666666667</c:v>
                </c:pt>
                <c:pt idx="5">
                  <c:v>20.212765957446798</c:v>
                </c:pt>
                <c:pt idx="6">
                  <c:v>25.6410256410256</c:v>
                </c:pt>
                <c:pt idx="7">
                  <c:v>33.3333333333333</c:v>
                </c:pt>
                <c:pt idx="8">
                  <c:v>39.252336448598101</c:v>
                </c:pt>
                <c:pt idx="9">
                  <c:v>54.263565891472901</c:v>
                </c:pt>
                <c:pt idx="10">
                  <c:v>52</c:v>
                </c:pt>
                <c:pt idx="11">
                  <c:v>59.550561797752799</c:v>
                </c:pt>
                <c:pt idx="12">
                  <c:v>48.447204968944099</c:v>
                </c:pt>
                <c:pt idx="13">
                  <c:v>43.3333333333333</c:v>
                </c:pt>
                <c:pt idx="14">
                  <c:v>51.127819548872203</c:v>
                </c:pt>
                <c:pt idx="15">
                  <c:v>50.427350427350397</c:v>
                </c:pt>
                <c:pt idx="16">
                  <c:v>52.8735632183908</c:v>
                </c:pt>
                <c:pt idx="17">
                  <c:v>73.170731707317103</c:v>
                </c:pt>
                <c:pt idx="18">
                  <c:v>58.653846153846203</c:v>
                </c:pt>
                <c:pt idx="19">
                  <c:v>67.289719626168207</c:v>
                </c:pt>
                <c:pt idx="20">
                  <c:v>62.096774193548399</c:v>
                </c:pt>
                <c:pt idx="21">
                  <c:v>61.290322580645203</c:v>
                </c:pt>
                <c:pt idx="22">
                  <c:v>51.461988304093602</c:v>
                </c:pt>
                <c:pt idx="23">
                  <c:v>66.483516483516496</c:v>
                </c:pt>
                <c:pt idx="24">
                  <c:v>67.525773195876297</c:v>
                </c:pt>
                <c:pt idx="25">
                  <c:v>75.352112676056294</c:v>
                </c:pt>
                <c:pt idx="26">
                  <c:v>50.609756097560997</c:v>
                </c:pt>
                <c:pt idx="27">
                  <c:v>53.459119496855301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4-47BE-866C-87FCE468F515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San Diego</c:v>
                </c:pt>
              </c:strCache>
            </c:strRef>
          </c:tx>
          <c:spPr>
            <a:ln w="50800">
              <a:solidFill>
                <a:srgbClr val="078807"/>
              </a:solidFill>
              <a:prstDash val="solid"/>
            </a:ln>
          </c:spPr>
          <c:marker>
            <c:symbol val="triangle"/>
            <c:size val="8"/>
            <c:spPr>
              <a:noFill/>
              <a:ln>
                <a:solidFill>
                  <a:srgbClr val="078807"/>
                </a:solidFill>
                <a:prstDash val="solid"/>
              </a:ln>
            </c:spPr>
          </c:marker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Sheet1!$E$2:$E$29</c:f>
              <c:numCache>
                <c:formatCode>0.0</c:formatCode>
                <c:ptCount val="28"/>
                <c:pt idx="0">
                  <c:v>7.4766355140186898</c:v>
                </c:pt>
                <c:pt idx="1">
                  <c:v>9.375</c:v>
                </c:pt>
                <c:pt idx="2">
                  <c:v>13.3333333333333</c:v>
                </c:pt>
                <c:pt idx="3">
                  <c:v>9.5833333333333304</c:v>
                </c:pt>
                <c:pt idx="4">
                  <c:v>16.818181818181799</c:v>
                </c:pt>
                <c:pt idx="5">
                  <c:v>27.358490566037698</c:v>
                </c:pt>
                <c:pt idx="6">
                  <c:v>30.726256983240201</c:v>
                </c:pt>
                <c:pt idx="7">
                  <c:v>33.8541666666667</c:v>
                </c:pt>
                <c:pt idx="8">
                  <c:v>46.9298245614035</c:v>
                </c:pt>
                <c:pt idx="9">
                  <c:v>49.361702127659598</c:v>
                </c:pt>
                <c:pt idx="10">
                  <c:v>64.257028112449802</c:v>
                </c:pt>
                <c:pt idx="11">
                  <c:v>62.2568093385214</c:v>
                </c:pt>
                <c:pt idx="12">
                  <c:v>47.430830039525702</c:v>
                </c:pt>
                <c:pt idx="13">
                  <c:v>54.081632653061199</c:v>
                </c:pt>
                <c:pt idx="14">
                  <c:v>65.267175572519093</c:v>
                </c:pt>
                <c:pt idx="15">
                  <c:v>65.263157894736807</c:v>
                </c:pt>
                <c:pt idx="16">
                  <c:v>74.725274725274701</c:v>
                </c:pt>
                <c:pt idx="17">
                  <c:v>80.813953488372107</c:v>
                </c:pt>
                <c:pt idx="18">
                  <c:v>87.804878048780495</c:v>
                </c:pt>
                <c:pt idx="19">
                  <c:v>89.047619047619094</c:v>
                </c:pt>
                <c:pt idx="20">
                  <c:v>81.951219512195095</c:v>
                </c:pt>
                <c:pt idx="21">
                  <c:v>78.409090909090907</c:v>
                </c:pt>
                <c:pt idx="22">
                  <c:v>69.266055045871596</c:v>
                </c:pt>
                <c:pt idx="23">
                  <c:v>80.952380952380906</c:v>
                </c:pt>
                <c:pt idx="24">
                  <c:v>81.025641025640994</c:v>
                </c:pt>
                <c:pt idx="25">
                  <c:v>75.384615384615401</c:v>
                </c:pt>
                <c:pt idx="26">
                  <c:v>67.3333333333333</c:v>
                </c:pt>
                <c:pt idx="27">
                  <c:v>65.413533834586502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84-47BE-866C-87FCE468F515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San Francisco</c:v>
                </c:pt>
              </c:strCache>
            </c:strRef>
          </c:tx>
          <c:spPr>
            <a:ln w="50800">
              <a:solidFill>
                <a:srgbClr val="AA222F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AA222F"/>
              </a:solidFill>
              <a:ln>
                <a:solidFill>
                  <a:srgbClr val="AA222F"/>
                </a:solidFill>
                <a:prstDash val="solid"/>
              </a:ln>
            </c:spPr>
          </c:marker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Sheet1!$F$2:$F$29</c:f>
              <c:numCache>
                <c:formatCode>0.0</c:formatCode>
                <c:ptCount val="28"/>
                <c:pt idx="0">
                  <c:v>25.8333333333333</c:v>
                </c:pt>
                <c:pt idx="1">
                  <c:v>35</c:v>
                </c:pt>
                <c:pt idx="2">
                  <c:v>33.3333333333333</c:v>
                </c:pt>
                <c:pt idx="3">
                  <c:v>43.3333333333333</c:v>
                </c:pt>
                <c:pt idx="4">
                  <c:v>57.0833333333333</c:v>
                </c:pt>
                <c:pt idx="5">
                  <c:v>62.9166666666667</c:v>
                </c:pt>
                <c:pt idx="6">
                  <c:v>61.6666666666667</c:v>
                </c:pt>
                <c:pt idx="7">
                  <c:v>56.565656565656603</c:v>
                </c:pt>
                <c:pt idx="8">
                  <c:v>69.387755102040799</c:v>
                </c:pt>
                <c:pt idx="9">
                  <c:v>65.993265993265993</c:v>
                </c:pt>
                <c:pt idx="10">
                  <c:v>73.4982332155477</c:v>
                </c:pt>
                <c:pt idx="11">
                  <c:v>69.565217391304301</c:v>
                </c:pt>
                <c:pt idx="12">
                  <c:v>70.6666666666667</c:v>
                </c:pt>
                <c:pt idx="13">
                  <c:v>69.6666666666667</c:v>
                </c:pt>
                <c:pt idx="14">
                  <c:v>68.227424749163902</c:v>
                </c:pt>
                <c:pt idx="15">
                  <c:v>70</c:v>
                </c:pt>
                <c:pt idx="16">
                  <c:v>65.876777251184805</c:v>
                </c:pt>
                <c:pt idx="17">
                  <c:v>71.153846153846203</c:v>
                </c:pt>
                <c:pt idx="18">
                  <c:v>69.565217391304301</c:v>
                </c:pt>
                <c:pt idx="19">
                  <c:v>70.283018867924497</c:v>
                </c:pt>
                <c:pt idx="20">
                  <c:v>73.255813953488399</c:v>
                </c:pt>
                <c:pt idx="21">
                  <c:v>75.464684014869903</c:v>
                </c:pt>
                <c:pt idx="22">
                  <c:v>58</c:v>
                </c:pt>
                <c:pt idx="23">
                  <c:v>66.483516483516496</c:v>
                </c:pt>
                <c:pt idx="24">
                  <c:v>71.098265895953801</c:v>
                </c:pt>
                <c:pt idx="25">
                  <c:v>74.924471299093696</c:v>
                </c:pt>
                <c:pt idx="26">
                  <c:v>64.462809917355401</c:v>
                </c:pt>
                <c:pt idx="27">
                  <c:v>67.295597484276698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84-47BE-866C-87FCE468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946240"/>
        <c:axId val="135948544"/>
      </c:line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400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548543689320393"/>
              <c:y val="0.84977578475336324"/>
            </c:manualLayout>
          </c:layout>
          <c:overlay val="0"/>
          <c:spPr>
            <a:noFill/>
            <a:ln w="269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tickLblSkip val="1"/>
        <c:tickMarkSkip val="1"/>
        <c:noMultiLvlLbl val="0"/>
      </c:catAx>
      <c:valAx>
        <c:axId val="135948544"/>
        <c:scaling>
          <c:orientation val="minMax"/>
          <c:max val="100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600" dirty="0">
                    <a:latin typeface="Calibri" panose="020F0502020204030204" pitchFamily="34" charset="0"/>
                  </a:rPr>
                  <a:t>Percent</a:t>
                </a:r>
                <a:r>
                  <a:rPr lang="en-US" sz="1600" baseline="0" dirty="0">
                    <a:latin typeface="Calibri" panose="020F0502020204030204" pitchFamily="34" charset="0"/>
                  </a:rPr>
                  <a:t> of Isolates</a:t>
                </a:r>
                <a:endParaRPr lang="en-US" sz="16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2584517952141964E-2"/>
              <c:y val="0.2167293852513357"/>
            </c:manualLayout>
          </c:layout>
          <c:overlay val="0"/>
          <c:spPr>
            <a:noFill/>
            <a:ln w="26958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midCat"/>
        <c:majorUnit val="25"/>
        <c:minorUnit val="25"/>
      </c:valAx>
      <c:spPr>
        <a:solidFill>
          <a:schemeClr val="bg1"/>
        </a:solidFill>
        <a:ln w="26958">
          <a:noFill/>
        </a:ln>
      </c:spPr>
    </c:plotArea>
    <c:legend>
      <c:legendPos val="b"/>
      <c:layout>
        <c:manualLayout>
          <c:xMode val="edge"/>
          <c:yMode val="edge"/>
          <c:x val="0.166127271499412"/>
          <c:y val="0.91301718975268942"/>
          <c:w val="0.74689959381361615"/>
          <c:h val="6.726457399103139E-2"/>
        </c:manualLayout>
      </c:layout>
      <c:overlay val="0"/>
      <c:spPr>
        <a:noFill/>
        <a:ln w="13479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788626763696E-2"/>
          <c:y val="6.0538116591928252E-2"/>
          <c:w val="0.87088879320587786"/>
          <c:h val="0.70390866320281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Resistant</c:v>
                </c:pt>
              </c:strCache>
            </c:strRef>
          </c:tx>
          <c:spPr>
            <a:solidFill>
              <a:srgbClr val="06819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0.111731843575419</c:v>
                </c:pt>
                <c:pt idx="3">
                  <c:v>0.11890606420927501</c:v>
                </c:pt>
                <c:pt idx="4">
                  <c:v>0</c:v>
                </c:pt>
                <c:pt idx="5">
                  <c:v>0.28208744710860401</c:v>
                </c:pt>
                <c:pt idx="6">
                  <c:v>0.15290519877675801</c:v>
                </c:pt>
                <c:pt idx="7">
                  <c:v>0.57061340941512095</c:v>
                </c:pt>
                <c:pt idx="8">
                  <c:v>1.10803324099723</c:v>
                </c:pt>
                <c:pt idx="9">
                  <c:v>2.7631578947368398</c:v>
                </c:pt>
                <c:pt idx="10">
                  <c:v>10.820895522388099</c:v>
                </c:pt>
                <c:pt idx="11">
                  <c:v>18.489065606361802</c:v>
                </c:pt>
                <c:pt idx="12">
                  <c:v>20.332717190388198</c:v>
                </c:pt>
                <c:pt idx="13">
                  <c:v>25.373134328358201</c:v>
                </c:pt>
                <c:pt idx="14">
                  <c:v>34.814049586776903</c:v>
                </c:pt>
                <c:pt idx="15">
                  <c:v>31.985731272294899</c:v>
                </c:pt>
                <c:pt idx="16">
                  <c:v>26.1157024793388</c:v>
                </c:pt>
                <c:pt idx="17">
                  <c:v>14.5027624309392</c:v>
                </c:pt>
                <c:pt idx="18">
                  <c:v>18.804483188044799</c:v>
                </c:pt>
                <c:pt idx="19">
                  <c:v>29.871977240398301</c:v>
                </c:pt>
                <c:pt idx="20">
                  <c:v>35.054347826087003</c:v>
                </c:pt>
                <c:pt idx="21">
                  <c:v>35.648754914809999</c:v>
                </c:pt>
                <c:pt idx="22">
                  <c:v>30.232558139534898</c:v>
                </c:pt>
                <c:pt idx="23">
                  <c:v>30.147058823529399</c:v>
                </c:pt>
                <c:pt idx="24">
                  <c:v>36.059907834101402</c:v>
                </c:pt>
                <c:pt idx="25">
                  <c:v>45.213379469434798</c:v>
                </c:pt>
                <c:pt idx="26">
                  <c:v>46.368715083798897</c:v>
                </c:pt>
                <c:pt idx="27">
                  <c:v>51.973684210526301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47BE-866C-87FCE468F5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Decreased Susceptibility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Sheet1!$C$2:$C$29</c:f>
              <c:numCache>
                <c:formatCode>0.0</c:formatCode>
                <c:ptCount val="28"/>
                <c:pt idx="0">
                  <c:v>0.53533190578158496</c:v>
                </c:pt>
                <c:pt idx="1">
                  <c:v>0.433369447453955</c:v>
                </c:pt>
                <c:pt idx="2">
                  <c:v>0.67039106145251404</c:v>
                </c:pt>
                <c:pt idx="3">
                  <c:v>0.83234244946492297</c:v>
                </c:pt>
                <c:pt idx="4">
                  <c:v>0.27510316368638199</c:v>
                </c:pt>
                <c:pt idx="5">
                  <c:v>0.28208744710860401</c:v>
                </c:pt>
                <c:pt idx="6">
                  <c:v>0.15290519877675801</c:v>
                </c:pt>
                <c:pt idx="7">
                  <c:v>0.57061340941512095</c:v>
                </c:pt>
                <c:pt idx="8">
                  <c:v>4.1551246537396098</c:v>
                </c:pt>
                <c:pt idx="9">
                  <c:v>7.6315789473684204</c:v>
                </c:pt>
                <c:pt idx="10">
                  <c:v>4.1044776119403004</c:v>
                </c:pt>
                <c:pt idx="11">
                  <c:v>1.6898608349900599</c:v>
                </c:pt>
                <c:pt idx="12">
                  <c:v>1.66358595194085</c:v>
                </c:pt>
                <c:pt idx="13">
                  <c:v>1.29353233830846</c:v>
                </c:pt>
                <c:pt idx="14">
                  <c:v>0.51652892561983499</c:v>
                </c:pt>
                <c:pt idx="15">
                  <c:v>0.71343638525564801</c:v>
                </c:pt>
                <c:pt idx="16">
                  <c:v>0.165289256198347</c:v>
                </c:pt>
                <c:pt idx="17">
                  <c:v>0.41436464088397801</c:v>
                </c:pt>
                <c:pt idx="18">
                  <c:v>1.74346201743462</c:v>
                </c:pt>
                <c:pt idx="19">
                  <c:v>2.5604551920341398</c:v>
                </c:pt>
                <c:pt idx="20">
                  <c:v>2.1739130434782599</c:v>
                </c:pt>
                <c:pt idx="21">
                  <c:v>0.91743119266055095</c:v>
                </c:pt>
                <c:pt idx="22">
                  <c:v>1.0465116279069799</c:v>
                </c:pt>
                <c:pt idx="23">
                  <c:v>1.9607843137254899</c:v>
                </c:pt>
                <c:pt idx="24">
                  <c:v>0.80645161290322598</c:v>
                </c:pt>
                <c:pt idx="25">
                  <c:v>1.1534025374855801</c:v>
                </c:pt>
                <c:pt idx="26">
                  <c:v>0.977653631284916</c:v>
                </c:pt>
                <c:pt idx="27">
                  <c:v>3.45394736842105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4-47BE-866C-87FCE468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400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548546662782758"/>
              <c:y val="0.8412722963201027"/>
            </c:manualLayout>
          </c:layout>
          <c:overlay val="0"/>
          <c:spPr>
            <a:noFill/>
            <a:ln w="269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60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600" dirty="0">
                    <a:latin typeface="Calibri" panose="020F0502020204030204" pitchFamily="34" charset="0"/>
                  </a:rPr>
                  <a:t>Percent</a:t>
                </a:r>
                <a:r>
                  <a:rPr lang="en-US" sz="1600" baseline="0" dirty="0">
                    <a:latin typeface="Calibri" panose="020F0502020204030204" pitchFamily="34" charset="0"/>
                  </a:rPr>
                  <a:t> of Isolates</a:t>
                </a:r>
                <a:endParaRPr lang="en-US" sz="16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2584517952141964E-2"/>
              <c:y val="0.2167293852513357"/>
            </c:manualLayout>
          </c:layout>
          <c:overlay val="0"/>
          <c:spPr>
            <a:noFill/>
            <a:ln w="26958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10"/>
        <c:minorUnit val="10"/>
      </c:valAx>
      <c:spPr>
        <a:solidFill>
          <a:schemeClr val="bg1"/>
        </a:solidFill>
        <a:ln w="26958">
          <a:noFill/>
        </a:ln>
      </c:spPr>
    </c:plotArea>
    <c:legend>
      <c:legendPos val="b"/>
      <c:overlay val="0"/>
      <c:spPr>
        <a:noFill/>
        <a:ln w="13479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788626763696E-2"/>
          <c:y val="6.0538116591928252E-2"/>
          <c:w val="0.87088879320587786"/>
          <c:h val="0.768647872663736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Azithromycin</c:v>
                </c:pt>
              </c:strCache>
            </c:strRef>
          </c:tx>
          <c:spPr>
            <a:solidFill>
              <a:srgbClr val="8DC5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0.14265335235377999</c:v>
                </c:pt>
                <c:pt idx="8">
                  <c:v>0.554016620498615</c:v>
                </c:pt>
                <c:pt idx="9">
                  <c:v>0.13157894736842099</c:v>
                </c:pt>
                <c:pt idx="10">
                  <c:v>0.248756218905473</c:v>
                </c:pt>
                <c:pt idx="11">
                  <c:v>0.198807157057654</c:v>
                </c:pt>
                <c:pt idx="12">
                  <c:v>0.64695009242144197</c:v>
                </c:pt>
                <c:pt idx="13">
                  <c:v>0.89552238805970197</c:v>
                </c:pt>
                <c:pt idx="14">
                  <c:v>0.61983471074380203</c:v>
                </c:pt>
                <c:pt idx="15">
                  <c:v>0.59453032104637304</c:v>
                </c:pt>
                <c:pt idx="16">
                  <c:v>0.165289256198347</c:v>
                </c:pt>
                <c:pt idx="17">
                  <c:v>0.96685082872928196</c:v>
                </c:pt>
                <c:pt idx="18">
                  <c:v>1.3698630136986301</c:v>
                </c:pt>
                <c:pt idx="19">
                  <c:v>0.42674253200569001</c:v>
                </c:pt>
                <c:pt idx="20">
                  <c:v>0.13586956521739099</c:v>
                </c:pt>
                <c:pt idx="21">
                  <c:v>0.52424639580602905</c:v>
                </c:pt>
                <c:pt idx="22">
                  <c:v>0.581395348837209</c:v>
                </c:pt>
                <c:pt idx="23">
                  <c:v>1.1029411764705901</c:v>
                </c:pt>
                <c:pt idx="24">
                  <c:v>3.68663594470046</c:v>
                </c:pt>
                <c:pt idx="25">
                  <c:v>3.3448673587081901</c:v>
                </c:pt>
                <c:pt idx="26">
                  <c:v>8.1005586592178798</c:v>
                </c:pt>
                <c:pt idx="27">
                  <c:v>9.8684210526315805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47BE-866C-87FCE468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400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548546662782758"/>
              <c:y val="0.91217692345784018"/>
            </c:manualLayout>
          </c:layout>
          <c:overlay val="0"/>
          <c:spPr>
            <a:noFill/>
            <a:ln w="269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10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600" dirty="0">
                    <a:latin typeface="Calibri" panose="020F0502020204030204" pitchFamily="34" charset="0"/>
                  </a:rPr>
                  <a:t>Percent</a:t>
                </a:r>
                <a:r>
                  <a:rPr lang="en-US" sz="1600" baseline="0" dirty="0">
                    <a:latin typeface="Calibri" panose="020F0502020204030204" pitchFamily="34" charset="0"/>
                  </a:rPr>
                  <a:t> of Isolates</a:t>
                </a:r>
                <a:endParaRPr lang="en-US" sz="16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2584517952141964E-2"/>
              <c:y val="0.2167293852513357"/>
            </c:manualLayout>
          </c:layout>
          <c:overlay val="0"/>
          <c:spPr>
            <a:noFill/>
            <a:ln w="26958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2"/>
        <c:minorUnit val="2"/>
      </c:valAx>
      <c:spPr>
        <a:solidFill>
          <a:schemeClr val="bg1"/>
        </a:solidFill>
        <a:ln w="26958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>
                <a:effectLst/>
              </a:rPr>
              <a:t>MSM/MSM&amp;W</a:t>
            </a:r>
            <a:r>
              <a:rPr lang="en-US" sz="1600" b="1" baseline="30000" dirty="0">
                <a:effectLst/>
              </a:rPr>
              <a:t>†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4214133895113406"/>
          <c:y val="4.2778352974463932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7.0445450862670761E-2"/>
          <c:y val="6.0538116591928252E-2"/>
          <c:w val="0.89877113096997074"/>
          <c:h val="0.72052219905997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Azithromycin</c:v>
                </c:pt>
              </c:strCache>
            </c:strRef>
          </c:tx>
          <c:spPr>
            <a:solidFill>
              <a:srgbClr val="8DC5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0.80213903743315496</c:v>
                </c:pt>
                <c:pt idx="9">
                  <c:v>0.235849056603774</c:v>
                </c:pt>
                <c:pt idx="10">
                  <c:v>0.20080321285140601</c:v>
                </c:pt>
                <c:pt idx="11">
                  <c:v>0.17241379310344801</c:v>
                </c:pt>
                <c:pt idx="12">
                  <c:v>0.98039215686274495</c:v>
                </c:pt>
                <c:pt idx="13">
                  <c:v>1.1278195488721801</c:v>
                </c:pt>
                <c:pt idx="14">
                  <c:v>0.90909090909090895</c:v>
                </c:pt>
                <c:pt idx="15">
                  <c:v>1.00200400801603</c:v>
                </c:pt>
                <c:pt idx="16">
                  <c:v>0</c:v>
                </c:pt>
                <c:pt idx="17">
                  <c:v>1.35135135135135</c:v>
                </c:pt>
                <c:pt idx="18">
                  <c:v>1.5228426395939101</c:v>
                </c:pt>
                <c:pt idx="19">
                  <c:v>0.387596899224806</c:v>
                </c:pt>
                <c:pt idx="20">
                  <c:v>0.18691588785046701</c:v>
                </c:pt>
                <c:pt idx="21">
                  <c:v>0.17921146953405001</c:v>
                </c:pt>
                <c:pt idx="22">
                  <c:v>0.55045871559632997</c:v>
                </c:pt>
                <c:pt idx="23">
                  <c:v>1.3769363166953501</c:v>
                </c:pt>
                <c:pt idx="24">
                  <c:v>4.7077922077922096</c:v>
                </c:pt>
                <c:pt idx="25">
                  <c:v>4.1467304625199404</c:v>
                </c:pt>
                <c:pt idx="26">
                  <c:v>11.018711018711</c:v>
                </c:pt>
                <c:pt idx="2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47BE-866C-87FCE468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15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Percent of</a:t>
                </a:r>
                <a:r>
                  <a:rPr lang="en-US" sz="14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Isolates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6182645383119566E-2"/>
              <c:y val="0.116484698700176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5"/>
        <c:minorUnit val="5"/>
      </c:valAx>
      <c:spPr>
        <a:noFill/>
        <a:ln w="26958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>
                <a:effectLst/>
              </a:rPr>
              <a:t>MSW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7661506136265858"/>
          <c:y val="6.9514823583503887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7.0445450862670761E-2"/>
          <c:y val="6.0538116591928252E-2"/>
          <c:w val="0.89877113096997074"/>
          <c:h val="0.72052219905997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Azithromycin</c:v>
                </c:pt>
              </c:strCache>
            </c:strRef>
          </c:tx>
          <c:spPr>
            <a:solidFill>
              <a:srgbClr val="8DC5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</c:v>
                </c:pt>
                <c:pt idx="16">
                  <c:v>'08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0.248756218905473</c:v>
                </c:pt>
                <c:pt idx="8">
                  <c:v>0</c:v>
                </c:pt>
                <c:pt idx="9">
                  <c:v>0</c:v>
                </c:pt>
                <c:pt idx="10">
                  <c:v>0.33333333333333298</c:v>
                </c:pt>
                <c:pt idx="11">
                  <c:v>0.238095238095238</c:v>
                </c:pt>
                <c:pt idx="12">
                  <c:v>0.35398230088495602</c:v>
                </c:pt>
                <c:pt idx="13">
                  <c:v>0.65075921908893697</c:v>
                </c:pt>
                <c:pt idx="14">
                  <c:v>0.24813895781637699</c:v>
                </c:pt>
                <c:pt idx="15">
                  <c:v>0</c:v>
                </c:pt>
                <c:pt idx="16">
                  <c:v>0.46296296296296302</c:v>
                </c:pt>
                <c:pt idx="17">
                  <c:v>0</c:v>
                </c:pt>
                <c:pt idx="18">
                  <c:v>0.970873786407767</c:v>
                </c:pt>
                <c:pt idx="19">
                  <c:v>0.55248618784530401</c:v>
                </c:pt>
                <c:pt idx="20">
                  <c:v>0</c:v>
                </c:pt>
                <c:pt idx="21">
                  <c:v>1.5</c:v>
                </c:pt>
                <c:pt idx="22">
                  <c:v>0.677966101694915</c:v>
                </c:pt>
                <c:pt idx="23">
                  <c:v>0.44247787610619499</c:v>
                </c:pt>
                <c:pt idx="24">
                  <c:v>0.84033613445378197</c:v>
                </c:pt>
                <c:pt idx="25">
                  <c:v>0.92592592592592604</c:v>
                </c:pt>
                <c:pt idx="26">
                  <c:v>1.86046511627907</c:v>
                </c:pt>
                <c:pt idx="27">
                  <c:v>4.8192771084337398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7-4487-989D-006A2F65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15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Percent of</a:t>
                </a:r>
                <a:r>
                  <a:rPr lang="en-US" sz="14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Isolates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6182645383119566E-2"/>
              <c:y val="0.116484698700176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5"/>
        <c:minorUnit val="5"/>
      </c:valAx>
      <c:spPr>
        <a:solidFill>
          <a:schemeClr val="bg1"/>
        </a:solidFill>
        <a:ln w="269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788626763696E-2"/>
          <c:y val="6.0538116591928252E-2"/>
          <c:w val="0.87088879320587786"/>
          <c:h val="0.7479635275791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Ceftriaxone</c:v>
                </c:pt>
              </c:strCache>
            </c:strRef>
          </c:tx>
          <c:spPr>
            <a:solidFill>
              <a:srgbClr val="06819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
*</c:v>
                </c:pt>
                <c:pt idx="16">
                  <c:v>'08
*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0.00</c:formatCode>
                <c:ptCount val="28"/>
                <c:pt idx="0">
                  <c:v>0.107066381156317</c:v>
                </c:pt>
                <c:pt idx="1">
                  <c:v>0</c:v>
                </c:pt>
                <c:pt idx="2">
                  <c:v>0</c:v>
                </c:pt>
                <c:pt idx="3">
                  <c:v>0.11890606420927501</c:v>
                </c:pt>
                <c:pt idx="4">
                  <c:v>0</c:v>
                </c:pt>
                <c:pt idx="5">
                  <c:v>0.141043723554302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0.13157894736842099</c:v>
                </c:pt>
                <c:pt idx="10">
                  <c:v>0</c:v>
                </c:pt>
                <c:pt idx="11">
                  <c:v>0.198807157057654</c:v>
                </c:pt>
                <c:pt idx="12">
                  <c:v>0.18484288354898301</c:v>
                </c:pt>
                <c:pt idx="13">
                  <c:v>0</c:v>
                </c:pt>
                <c:pt idx="14">
                  <c:v>0.103305785123967</c:v>
                </c:pt>
                <c:pt idx="15">
                  <c:v>0.11890606420927501</c:v>
                </c:pt>
                <c:pt idx="16">
                  <c:v>0</c:v>
                </c:pt>
                <c:pt idx="17">
                  <c:v>0.69060773480662996</c:v>
                </c:pt>
                <c:pt idx="18">
                  <c:v>0.62266500622665</c:v>
                </c:pt>
                <c:pt idx="19">
                  <c:v>0.42674253200569001</c:v>
                </c:pt>
                <c:pt idx="20">
                  <c:v>0.407608695652174</c:v>
                </c:pt>
                <c:pt idx="21">
                  <c:v>0.13106159895150701</c:v>
                </c:pt>
                <c:pt idx="22">
                  <c:v>0</c:v>
                </c:pt>
                <c:pt idx="23">
                  <c:v>0.12254901960784299</c:v>
                </c:pt>
                <c:pt idx="24">
                  <c:v>0.460829493087558</c:v>
                </c:pt>
                <c:pt idx="25">
                  <c:v>0</c:v>
                </c:pt>
                <c:pt idx="26">
                  <c:v>0.27932960893854702</c:v>
                </c:pt>
                <c:pt idx="27">
                  <c:v>0.16447368421052599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47BE-866C-87FCE468F5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Cefixime</c:v>
                </c:pt>
              </c:strCache>
            </c:strRef>
          </c:tx>
          <c:spPr>
            <a:solidFill>
              <a:srgbClr val="8DC5CC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
*</c:v>
                </c:pt>
                <c:pt idx="16">
                  <c:v>'08
*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Sheet1!$C$2:$C$29</c:f>
              <c:numCache>
                <c:formatCode>0.00</c:formatCode>
                <c:ptCount val="28"/>
                <c:pt idx="0">
                  <c:v>1.6059957173447501</c:v>
                </c:pt>
                <c:pt idx="1">
                  <c:v>1.51679306608884</c:v>
                </c:pt>
                <c:pt idx="2">
                  <c:v>0.33519553072625702</c:v>
                </c:pt>
                <c:pt idx="3">
                  <c:v>2.0214030915576702</c:v>
                </c:pt>
                <c:pt idx="4">
                  <c:v>0.137551581843191</c:v>
                </c:pt>
                <c:pt idx="5">
                  <c:v>0.141043723554302</c:v>
                </c:pt>
                <c:pt idx="6">
                  <c:v>0</c:v>
                </c:pt>
                <c:pt idx="7">
                  <c:v>0.14265335235377999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0.29850746268656703</c:v>
                </c:pt>
                <c:pt idx="14">
                  <c:v>0.103305785123967</c:v>
                </c:pt>
                <c:pt idx="15">
                  <c:v>0</c:v>
                </c:pt>
                <c:pt idx="16">
                  <c:v>0</c:v>
                </c:pt>
                <c:pt idx="17">
                  <c:v>1.24309392265193</c:v>
                </c:pt>
                <c:pt idx="18">
                  <c:v>3.8605230386052298</c:v>
                </c:pt>
                <c:pt idx="19">
                  <c:v>3.1294452347083901</c:v>
                </c:pt>
                <c:pt idx="20">
                  <c:v>2.1739130434782599</c:v>
                </c:pt>
                <c:pt idx="21">
                  <c:v>1.31061598951507</c:v>
                </c:pt>
                <c:pt idx="22">
                  <c:v>0.81395348837209303</c:v>
                </c:pt>
                <c:pt idx="23">
                  <c:v>0.36764705882352899</c:v>
                </c:pt>
                <c:pt idx="24">
                  <c:v>0.115207373271889</c:v>
                </c:pt>
                <c:pt idx="25">
                  <c:v>0.57670126874279104</c:v>
                </c:pt>
                <c:pt idx="26">
                  <c:v>0.27932960893854702</c:v>
                </c:pt>
                <c:pt idx="27">
                  <c:v>0.82236842105263197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4-47BE-866C-87FCE468F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400" dirty="0">
                    <a:latin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771605364895502"/>
              <c:y val="0.89707535179216968"/>
            </c:manualLayout>
          </c:layout>
          <c:overlay val="0"/>
          <c:spPr>
            <a:noFill/>
            <a:ln w="269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5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r>
                  <a:rPr lang="en-US" sz="1600" dirty="0">
                    <a:latin typeface="Calibri" panose="020F0502020204030204" pitchFamily="34" charset="0"/>
                  </a:rPr>
                  <a:t>Percent</a:t>
                </a:r>
                <a:r>
                  <a:rPr lang="en-US" sz="1600" baseline="0" dirty="0">
                    <a:latin typeface="Calibri" panose="020F0502020204030204" pitchFamily="34" charset="0"/>
                  </a:rPr>
                  <a:t> of Isolates</a:t>
                </a:r>
                <a:endParaRPr lang="en-US" sz="16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2584517952141964E-2"/>
              <c:y val="0.2167293852513357"/>
            </c:manualLayout>
          </c:layout>
          <c:overlay val="0"/>
          <c:spPr>
            <a:noFill/>
            <a:ln w="26958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1"/>
        <c:minorUnit val="1"/>
      </c:valAx>
      <c:spPr>
        <a:solidFill>
          <a:schemeClr val="bg1"/>
        </a:solidFill>
        <a:ln w="26958">
          <a:noFill/>
        </a:ln>
      </c:spPr>
    </c:plotArea>
    <c:legend>
      <c:legendPos val="l"/>
      <c:layout>
        <c:manualLayout>
          <c:xMode val="edge"/>
          <c:yMode val="edge"/>
          <c:x val="0.13718110179933726"/>
          <c:y val="9.0774497796558121E-2"/>
          <c:w val="0.11037181690182528"/>
          <c:h val="0.14881558060971142"/>
        </c:manualLayout>
      </c:layout>
      <c:overlay val="0"/>
      <c:spPr>
        <a:solidFill>
          <a:schemeClr val="bg1"/>
        </a:solidFill>
        <a:ln w="13479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Calibri" panose="020F050202020403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>
                <a:effectLst/>
              </a:rPr>
              <a:t>MSM/MSM&amp;W</a:t>
            </a:r>
            <a:r>
              <a:rPr lang="en-US" sz="1600" b="1" baseline="30000" dirty="0">
                <a:effectLst/>
              </a:rPr>
              <a:t>†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4214133895113406"/>
          <c:y val="4.27783529744639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445450862670761E-2"/>
          <c:y val="6.0538116591928252E-2"/>
          <c:w val="0.89877113096997074"/>
          <c:h val="0.72052219905997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Ceftriaxone</c:v>
                </c:pt>
              </c:strCache>
            </c:strRef>
          </c:tx>
          <c:spPr>
            <a:solidFill>
              <a:srgbClr val="06819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
*</c:v>
                </c:pt>
                <c:pt idx="16">
                  <c:v>'08
*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0.00</c:formatCode>
                <c:ptCount val="28"/>
                <c:pt idx="0">
                  <c:v>0.952380952380952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0.235849056603774</c:v>
                </c:pt>
                <c:pt idx="10">
                  <c:v>0</c:v>
                </c:pt>
                <c:pt idx="11">
                  <c:v>0.34482758620689702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0.38610038610038599</c:v>
                </c:pt>
                <c:pt idx="18">
                  <c:v>0.84602368866328304</c:v>
                </c:pt>
                <c:pt idx="19">
                  <c:v>0.387596899224806</c:v>
                </c:pt>
                <c:pt idx="20">
                  <c:v>0.56074766355140204</c:v>
                </c:pt>
                <c:pt idx="21">
                  <c:v>0.17921146953405001</c:v>
                </c:pt>
                <c:pt idx="22">
                  <c:v>0</c:v>
                </c:pt>
                <c:pt idx="23">
                  <c:v>0</c:v>
                </c:pt>
                <c:pt idx="24">
                  <c:v>0.64935064935064901</c:v>
                </c:pt>
                <c:pt idx="25">
                  <c:v>0</c:v>
                </c:pt>
                <c:pt idx="26">
                  <c:v>0.41580041580041599</c:v>
                </c:pt>
                <c:pt idx="2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47BE-866C-87FCE468F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Cefixime</c:v>
                </c:pt>
              </c:strCache>
            </c:strRef>
          </c:tx>
          <c:spPr>
            <a:solidFill>
              <a:srgbClr val="8DC5CC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
*</c:v>
                </c:pt>
                <c:pt idx="16">
                  <c:v>'08
*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Sheet1!$C$2:$C$29</c:f>
              <c:numCache>
                <c:formatCode>0.00</c:formatCode>
                <c:ptCount val="28"/>
                <c:pt idx="0">
                  <c:v>0.952380952380952</c:v>
                </c:pt>
                <c:pt idx="1">
                  <c:v>2.7777777777777799</c:v>
                </c:pt>
                <c:pt idx="2">
                  <c:v>0</c:v>
                </c:pt>
                <c:pt idx="3">
                  <c:v>1.1834319526627199</c:v>
                </c:pt>
                <c:pt idx="4">
                  <c:v>0.46948356807511699</c:v>
                </c:pt>
                <c:pt idx="5">
                  <c:v>0</c:v>
                </c:pt>
                <c:pt idx="6">
                  <c:v>0</c:v>
                </c:pt>
                <c:pt idx="7">
                  <c:v>0.34013605442176897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0.37593984962406002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1.15830115830116</c:v>
                </c:pt>
                <c:pt idx="18">
                  <c:v>4.73773265651438</c:v>
                </c:pt>
                <c:pt idx="19">
                  <c:v>3.2945736434108501</c:v>
                </c:pt>
                <c:pt idx="20">
                  <c:v>2.6168224299065401</c:v>
                </c:pt>
                <c:pt idx="21">
                  <c:v>0.89605734767025103</c:v>
                </c:pt>
                <c:pt idx="22">
                  <c:v>0.91743119266055095</c:v>
                </c:pt>
                <c:pt idx="23">
                  <c:v>0.34423407917383803</c:v>
                </c:pt>
                <c:pt idx="24">
                  <c:v>0.162337662337662</c:v>
                </c:pt>
                <c:pt idx="25">
                  <c:v>0.47846889952153099</c:v>
                </c:pt>
                <c:pt idx="26">
                  <c:v>0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6-4C32-B87B-DBA81CFC9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6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Percent of</a:t>
                </a:r>
                <a:r>
                  <a:rPr lang="en-US" sz="14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Isolates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6182645383119566E-2"/>
              <c:y val="0.116484698700176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2"/>
        <c:minorUnit val="2"/>
      </c:valAx>
      <c:spPr>
        <a:noFill/>
        <a:ln w="26958">
          <a:noFill/>
        </a:ln>
      </c:spPr>
    </c:plotArea>
    <c:legend>
      <c:legendPos val="l"/>
      <c:layout>
        <c:manualLayout>
          <c:xMode val="edge"/>
          <c:yMode val="edge"/>
          <c:x val="9.1454067866224842E-2"/>
          <c:y val="7.0839015710518552E-2"/>
          <c:w val="0.11037181690182528"/>
          <c:h val="0.2709436037309797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 b="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 b="1" dirty="0">
                <a:effectLst/>
              </a:rPr>
              <a:t>MSW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7661506136265858"/>
          <c:y val="6.95148235835038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445450862670761E-2"/>
          <c:y val="6.0538116591928252E-2"/>
          <c:w val="0.89877113096997074"/>
          <c:h val="0.72052219905997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Ceftriaxone</c:v>
                </c:pt>
              </c:strCache>
            </c:strRef>
          </c:tx>
          <c:spPr>
            <a:solidFill>
              <a:srgbClr val="06819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
*</c:v>
                </c:pt>
                <c:pt idx="16">
                  <c:v>'08
*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Sheet1!$B$2:$B$29</c:f>
              <c:numCache>
                <c:formatCode>0.00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0.15151515151515199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0.35398230088495602</c:v>
                </c:pt>
                <c:pt idx="13">
                  <c:v>0</c:v>
                </c:pt>
                <c:pt idx="14">
                  <c:v>0.24813895781637699</c:v>
                </c:pt>
                <c:pt idx="15">
                  <c:v>0.31152647975077902</c:v>
                </c:pt>
                <c:pt idx="16">
                  <c:v>0</c:v>
                </c:pt>
                <c:pt idx="17">
                  <c:v>1.5</c:v>
                </c:pt>
                <c:pt idx="18">
                  <c:v>0</c:v>
                </c:pt>
                <c:pt idx="19">
                  <c:v>0.55248618784530401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0.44247787610619499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7-4487-989D-006A2F659E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Cefixime</c:v>
                </c:pt>
              </c:strCache>
            </c:strRef>
          </c:tx>
          <c:spPr>
            <a:solidFill>
              <a:srgbClr val="8DC5CC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Sheet1!$A$2:$A$29</c:f>
              <c:strCache>
                <c:ptCount val="28"/>
                <c:pt idx="0">
                  <c:v>1992</c:v>
                </c:pt>
                <c:pt idx="1">
                  <c:v>'93</c:v>
                </c:pt>
                <c:pt idx="2">
                  <c:v>'94</c:v>
                </c:pt>
                <c:pt idx="3">
                  <c:v>'95</c:v>
                </c:pt>
                <c:pt idx="4">
                  <c:v>'96</c:v>
                </c:pt>
                <c:pt idx="5">
                  <c:v>'97</c:v>
                </c:pt>
                <c:pt idx="6">
                  <c:v>'98</c:v>
                </c:pt>
                <c:pt idx="7">
                  <c:v>'99</c:v>
                </c:pt>
                <c:pt idx="8">
                  <c:v>2000</c:v>
                </c:pt>
                <c:pt idx="9">
                  <c:v>'01</c:v>
                </c:pt>
                <c:pt idx="10">
                  <c:v>'02</c:v>
                </c:pt>
                <c:pt idx="11">
                  <c:v>'03</c:v>
                </c:pt>
                <c:pt idx="12">
                  <c:v>'04</c:v>
                </c:pt>
                <c:pt idx="13">
                  <c:v>'05</c:v>
                </c:pt>
                <c:pt idx="14">
                  <c:v>'06</c:v>
                </c:pt>
                <c:pt idx="15">
                  <c:v>'07
*</c:v>
                </c:pt>
                <c:pt idx="16">
                  <c:v>'08
*</c:v>
                </c:pt>
                <c:pt idx="17">
                  <c:v>'09</c:v>
                </c:pt>
                <c:pt idx="18">
                  <c:v>2010</c:v>
                </c:pt>
                <c:pt idx="19">
                  <c:v>'11</c:v>
                </c:pt>
                <c:pt idx="20">
                  <c:v>'12</c:v>
                </c:pt>
                <c:pt idx="21">
                  <c:v>'13</c:v>
                </c:pt>
                <c:pt idx="22">
                  <c:v>'14</c:v>
                </c:pt>
                <c:pt idx="23">
                  <c:v>'15</c:v>
                </c:pt>
                <c:pt idx="24">
                  <c:v>'16</c:v>
                </c:pt>
                <c:pt idx="25">
                  <c:v>'17</c:v>
                </c:pt>
                <c:pt idx="26">
                  <c:v>'18</c:v>
                </c:pt>
                <c:pt idx="27">
                  <c:v>2019</c:v>
                </c:pt>
              </c:strCache>
            </c:strRef>
          </c:cat>
          <c:val>
            <c:numRef>
              <c:f>Sheet1!$C$2:$C$29</c:f>
              <c:numCache>
                <c:formatCode>0.00</c:formatCode>
                <c:ptCount val="28"/>
                <c:pt idx="0">
                  <c:v>1.7587939698492501</c:v>
                </c:pt>
                <c:pt idx="1">
                  <c:v>1.29366106080207</c:v>
                </c:pt>
                <c:pt idx="2">
                  <c:v>0.407608695652174</c:v>
                </c:pt>
                <c:pt idx="3">
                  <c:v>2.2727272727272698</c:v>
                </c:pt>
                <c:pt idx="4">
                  <c:v>0</c:v>
                </c:pt>
                <c:pt idx="5">
                  <c:v>0.22222222222222199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0.21691973969631201</c:v>
                </c:pt>
                <c:pt idx="14">
                  <c:v>0.24813895781637699</c:v>
                </c:pt>
                <c:pt idx="15">
                  <c:v>0</c:v>
                </c:pt>
                <c:pt idx="16">
                  <c:v>0</c:v>
                </c:pt>
                <c:pt idx="17">
                  <c:v>1.5</c:v>
                </c:pt>
                <c:pt idx="18">
                  <c:v>1.4563106796116501</c:v>
                </c:pt>
                <c:pt idx="19">
                  <c:v>2.7624309392265198</c:v>
                </c:pt>
                <c:pt idx="20">
                  <c:v>1.0101010101010099</c:v>
                </c:pt>
                <c:pt idx="21">
                  <c:v>2.5</c:v>
                </c:pt>
                <c:pt idx="22">
                  <c:v>0.677966101694915</c:v>
                </c:pt>
                <c:pt idx="23">
                  <c:v>0.44247787610619499</c:v>
                </c:pt>
                <c:pt idx="24">
                  <c:v>0</c:v>
                </c:pt>
                <c:pt idx="25">
                  <c:v>0.92592592592592604</c:v>
                </c:pt>
                <c:pt idx="26">
                  <c:v>0.93023255813953498</c:v>
                </c:pt>
                <c:pt idx="27">
                  <c:v>0.60240963855421703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E-4A79-9409-371AECF61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5946240"/>
        <c:axId val="135948544"/>
      </c:barChart>
      <c:catAx>
        <c:axId val="135946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8544"/>
        <c:crosses val="autoZero"/>
        <c:auto val="1"/>
        <c:lblAlgn val="ctr"/>
        <c:lblOffset val="30"/>
        <c:noMultiLvlLbl val="0"/>
      </c:catAx>
      <c:valAx>
        <c:axId val="135948544"/>
        <c:scaling>
          <c:orientation val="minMax"/>
          <c:max val="6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Percent of</a:t>
                </a:r>
                <a:r>
                  <a:rPr lang="en-US" sz="14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Isolates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6182645383119566E-2"/>
              <c:y val="0.116484698700176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34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pPr>
            <a:endParaRPr lang="en-US"/>
          </a:p>
        </c:txPr>
        <c:crossAx val="135946240"/>
        <c:crosses val="autoZero"/>
        <c:crossBetween val="between"/>
        <c:majorUnit val="2"/>
        <c:minorUnit val="2"/>
      </c:valAx>
      <c:spPr>
        <a:solidFill>
          <a:schemeClr val="bg1"/>
        </a:solidFill>
        <a:ln w="269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AF4F-436B-41F9-8038-A214ACF8AD8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31DC-A583-4BEA-883E-72AA84680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298C3-DC67-4BB1-8981-533FB0C8F78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A9736-667B-4587-A79C-8B3852B0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4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endParaRPr lang="en-US" b="0" i="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endParaRPr lang="en-US" b="0" i="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endParaRPr lang="en-US" b="0" i="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7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endParaRPr lang="en-US" b="0" i="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endParaRPr lang="en-US" b="0" i="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3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4425" cy="34845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4"/>
            <a:ext cx="5608320" cy="41817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endParaRPr lang="en-US" b="0" i="0" u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2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6673" y="5341121"/>
            <a:ext cx="11713464" cy="12401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6673" y="417095"/>
            <a:ext cx="11713464" cy="47531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791" y="1122363"/>
            <a:ext cx="11057860" cy="20780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Primary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791" y="3306727"/>
            <a:ext cx="11057860" cy="1403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601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5" descr="Decorative border lines for left side of slide"/>
          <p:cNvCxnSpPr>
            <a:cxnSpLocks noChangeShapeType="1"/>
          </p:cNvCxnSpPr>
          <p:nvPr userDrawn="1"/>
        </p:nvCxnSpPr>
        <p:spPr bwMode="auto">
          <a:xfrm rot="5400000">
            <a:off x="-2464551" y="2590536"/>
            <a:ext cx="5183188" cy="2116"/>
          </a:xfrm>
          <a:prstGeom prst="straightConnector1">
            <a:avLst/>
          </a:prstGeom>
          <a:noFill/>
          <a:ln w="28575" algn="ctr">
            <a:solidFill>
              <a:srgbClr val="0167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7" descr="Decorative border lines for left side of slide"/>
          <p:cNvCxnSpPr>
            <a:cxnSpLocks noChangeShapeType="1"/>
          </p:cNvCxnSpPr>
          <p:nvPr userDrawn="1"/>
        </p:nvCxnSpPr>
        <p:spPr bwMode="auto">
          <a:xfrm rot="5400000">
            <a:off x="-2474203" y="2781036"/>
            <a:ext cx="5564188" cy="2117"/>
          </a:xfrm>
          <a:prstGeom prst="straightConnector1">
            <a:avLst/>
          </a:prstGeom>
          <a:noFill/>
          <a:ln w="28575" algn="ctr">
            <a:solidFill>
              <a:srgbClr val="658313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8" descr="Decorative border line for top of slide"/>
          <p:cNvCxnSpPr>
            <a:cxnSpLocks noChangeShapeType="1"/>
          </p:cNvCxnSpPr>
          <p:nvPr userDrawn="1"/>
        </p:nvCxnSpPr>
        <p:spPr bwMode="auto">
          <a:xfrm>
            <a:off x="0" y="133350"/>
            <a:ext cx="10363200" cy="1588"/>
          </a:xfrm>
          <a:prstGeom prst="straightConnector1">
            <a:avLst/>
          </a:prstGeom>
          <a:noFill/>
          <a:ln w="28575" algn="ctr">
            <a:solidFill>
              <a:srgbClr val="E473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a14:hiddenEffects>
            </a:ext>
          </a:extLst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" y="64008"/>
            <a:ext cx="1170432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7" descr="Logo-CDPH #1">
            <a:extLst>
              <a:ext uri="{FF2B5EF4-FFF2-40B4-BE49-F238E27FC236}">
                <a16:creationId xmlns:a16="http://schemas.microsoft.com/office/drawing/2014/main" id="{67594F4C-6396-4D4E-9016-68A25A2CDD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" y="5887684"/>
            <a:ext cx="860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FC0CDA-7784-4E43-A4D3-1F948158443D}"/>
              </a:ext>
            </a:extLst>
          </p:cNvPr>
          <p:cNvSpPr txBox="1"/>
          <p:nvPr userDrawn="1"/>
        </p:nvSpPr>
        <p:spPr>
          <a:xfrm>
            <a:off x="11719538" y="648309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F3A2310-57FE-47D4-B4BE-2E16DC4FDCB0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82A6C20-15E6-4C97-8E3F-86BC33084870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0" y="6562725"/>
            <a:ext cx="154605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sz="1000" b="1" dirty="0">
                <a:solidFill>
                  <a:srgbClr val="0167BB"/>
                </a:solidFill>
                <a:latin typeface="Arial" charset="0"/>
              </a:rPr>
              <a:t>STD Control Branch</a:t>
            </a:r>
          </a:p>
        </p:txBody>
      </p:sp>
    </p:spTree>
    <p:extLst>
      <p:ext uri="{BB962C8B-B14F-4D97-AF65-F5344CB8AC3E}">
        <p14:creationId xmlns:p14="http://schemas.microsoft.com/office/powerpoint/2010/main" val="37781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A28A0-0ED0-4447-939E-B4E47DED0A26}"/>
              </a:ext>
            </a:extLst>
          </p:cNvPr>
          <p:cNvSpPr txBox="1"/>
          <p:nvPr userDrawn="1"/>
        </p:nvSpPr>
        <p:spPr>
          <a:xfrm>
            <a:off x="11719538" y="648309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F3A2310-57FE-47D4-B4BE-2E16DC4FDCB0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4AB9851-6FDE-4FC8-B2E1-F6357E54FE08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0" y="6483096"/>
            <a:ext cx="2562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Prepared by CDPH STD Control Branch</a:t>
            </a:r>
          </a:p>
        </p:txBody>
      </p:sp>
    </p:spTree>
    <p:extLst>
      <p:ext uri="{BB962C8B-B14F-4D97-AF65-F5344CB8AC3E}">
        <p14:creationId xmlns:p14="http://schemas.microsoft.com/office/powerpoint/2010/main" val="3697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35" y="1825625"/>
            <a:ext cx="55838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8740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8D088-4A58-45A2-AF91-3B8510ED5601}"/>
              </a:ext>
            </a:extLst>
          </p:cNvPr>
          <p:cNvSpPr txBox="1"/>
          <p:nvPr userDrawn="1"/>
        </p:nvSpPr>
        <p:spPr>
          <a:xfrm>
            <a:off x="11719538" y="648309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F3A2310-57FE-47D4-B4BE-2E16DC4FDCB0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A11CD92-887F-4DE1-980E-C8F4537B8FAA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0" y="6483096"/>
            <a:ext cx="256032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Prepared by CDPH STD Control Branch</a:t>
            </a:r>
          </a:p>
        </p:txBody>
      </p:sp>
    </p:spTree>
    <p:extLst>
      <p:ext uri="{BB962C8B-B14F-4D97-AF65-F5344CB8AC3E}">
        <p14:creationId xmlns:p14="http://schemas.microsoft.com/office/powerpoint/2010/main" val="308046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67BCB-706C-45F9-9AE3-3910D3E7ED80}"/>
              </a:ext>
            </a:extLst>
          </p:cNvPr>
          <p:cNvSpPr txBox="1"/>
          <p:nvPr userDrawn="1"/>
        </p:nvSpPr>
        <p:spPr>
          <a:xfrm>
            <a:off x="11719538" y="648309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F3A2310-57FE-47D4-B4BE-2E16DC4FDCB0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1C04260-9FE6-4EC4-9566-8622A6B99FA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0" y="6483096"/>
            <a:ext cx="256032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Prepared by CDPH STD Control Branch</a:t>
            </a:r>
          </a:p>
        </p:txBody>
      </p:sp>
    </p:spTree>
    <p:extLst>
      <p:ext uri="{BB962C8B-B14F-4D97-AF65-F5344CB8AC3E}">
        <p14:creationId xmlns:p14="http://schemas.microsoft.com/office/powerpoint/2010/main" val="42475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67BCB-706C-45F9-9AE3-3910D3E7ED80}"/>
              </a:ext>
            </a:extLst>
          </p:cNvPr>
          <p:cNvSpPr txBox="1"/>
          <p:nvPr userDrawn="1"/>
        </p:nvSpPr>
        <p:spPr>
          <a:xfrm>
            <a:off x="11719538" y="648309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F3A2310-57FE-47D4-B4BE-2E16DC4FDCB0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1C04260-9FE6-4EC4-9566-8622A6B99FA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0" y="6483096"/>
            <a:ext cx="256032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Prepared by CDPH STD Control Branch</a:t>
            </a:r>
          </a:p>
        </p:txBody>
      </p:sp>
    </p:spTree>
    <p:extLst>
      <p:ext uri="{BB962C8B-B14F-4D97-AF65-F5344CB8AC3E}">
        <p14:creationId xmlns:p14="http://schemas.microsoft.com/office/powerpoint/2010/main" val="177757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844937" y="503351"/>
            <a:ext cx="822960" cy="819288"/>
          </a:xfrm>
          <a:prstGeom prst="ellipse">
            <a:avLst/>
          </a:prstGeom>
          <a:solidFill>
            <a:srgbClr val="C46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631" y="406079"/>
            <a:ext cx="11710737" cy="1016850"/>
          </a:xfrm>
        </p:spPr>
        <p:txBody>
          <a:bodyPr>
            <a:normAutofit/>
          </a:bodyPr>
          <a:lstStyle>
            <a:lvl1pPr algn="l">
              <a:defRPr sz="3600" b="1" i="0" baseline="0">
                <a:latin typeface="+mn-lt"/>
              </a:defRPr>
            </a:lvl1pPr>
          </a:lstStyle>
          <a:p>
            <a:r>
              <a:rPr lang="en-US" dirty="0"/>
              <a:t>Criteria  d)1  : The rest of the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4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0B8FD-4E78-4B35-A716-A5D95B51713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FFD04-74A2-44C9-8AFA-777260B00F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091203" y="523356"/>
            <a:ext cx="822960" cy="819288"/>
          </a:xfrm>
          <a:prstGeom prst="ellipse">
            <a:avLst/>
          </a:prstGeom>
          <a:solidFill>
            <a:srgbClr val="C46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Requirement  1)  : Text here </a:t>
            </a:r>
          </a:p>
        </p:txBody>
      </p:sp>
    </p:spTree>
    <p:extLst>
      <p:ext uri="{BB962C8B-B14F-4D97-AF65-F5344CB8AC3E}">
        <p14:creationId xmlns:p14="http://schemas.microsoft.com/office/powerpoint/2010/main" val="266075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674" y="417096"/>
            <a:ext cx="11710736" cy="10168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673" y="417096"/>
            <a:ext cx="11710737" cy="101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70" y="1546245"/>
            <a:ext cx="11387470" cy="46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6673" y="176460"/>
            <a:ext cx="3710416" cy="128336"/>
          </a:xfrm>
          <a:prstGeom prst="rect">
            <a:avLst/>
          </a:prstGeom>
          <a:solidFill>
            <a:srgbClr val="4F2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66295" y="176460"/>
            <a:ext cx="3801114" cy="128337"/>
          </a:xfrm>
          <a:prstGeom prst="rect">
            <a:avLst/>
          </a:prstGeom>
          <a:solidFill>
            <a:srgbClr val="C44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49969" y="176460"/>
            <a:ext cx="3833446" cy="128337"/>
          </a:xfrm>
          <a:prstGeom prst="rect">
            <a:avLst/>
          </a:prstGeom>
          <a:solidFill>
            <a:srgbClr val="06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0" r:id="rId5"/>
    <p:sldLayoutId id="2147483832" r:id="rId6"/>
    <p:sldLayoutId id="2147483811" r:id="rId7"/>
    <p:sldLayoutId id="2147483816" r:id="rId8"/>
    <p:sldLayoutId id="2147483812" r:id="rId9"/>
    <p:sldLayoutId id="2147483813" r:id="rId10"/>
    <p:sldLayoutId id="2147483814" r:id="rId11"/>
    <p:sldLayoutId id="2147483815" r:id="rId12"/>
    <p:sldLayoutId id="21474838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"/>
          <p:cNvSpPr>
            <a:spLocks noGrp="1"/>
          </p:cNvSpPr>
          <p:nvPr>
            <p:ph type="ctrTitle"/>
          </p:nvPr>
        </p:nvSpPr>
        <p:spPr>
          <a:xfrm>
            <a:off x="841248" y="2130426"/>
            <a:ext cx="10515600" cy="1470025"/>
          </a:xfrm>
        </p:spPr>
        <p:txBody>
          <a:bodyPr>
            <a:noAutofit/>
          </a:bodyPr>
          <a:lstStyle/>
          <a:p>
            <a:r>
              <a:rPr lang="fr-FR" dirty="0" err="1">
                <a:latin typeface="+mj-lt"/>
              </a:rPr>
              <a:t>Gonococcal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Isolate</a:t>
            </a:r>
            <a:r>
              <a:rPr lang="fr-FR" dirty="0">
                <a:latin typeface="+mj-lt"/>
              </a:rPr>
              <a:t> Surveillance Project (GISP)</a:t>
            </a:r>
            <a:endParaRPr lang="en-US" dirty="0">
              <a:latin typeface="+mj-lt"/>
            </a:endParaRPr>
          </a:p>
        </p:txBody>
      </p:sp>
      <p:sp>
        <p:nvSpPr>
          <p:cNvPr id="4" name="Report Name">
            <a:extLst>
              <a:ext uri="{FF2B5EF4-FFF2-40B4-BE49-F238E27FC236}">
                <a16:creationId xmlns:a16="http://schemas.microsoft.com/office/drawing/2014/main" id="{1734E325-D4CD-47F3-A941-BCCB713A9EB7}"/>
              </a:ext>
            </a:extLst>
          </p:cNvPr>
          <p:cNvSpPr txBox="1">
            <a:spLocks/>
          </p:cNvSpPr>
          <p:nvPr/>
        </p:nvSpPr>
        <p:spPr bwMode="auto">
          <a:xfrm>
            <a:off x="258626" y="6172857"/>
            <a:ext cx="3472543" cy="43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i="1" dirty="0">
                <a:solidFill>
                  <a:srgbClr val="0070C0"/>
                </a:solidFill>
                <a:latin typeface="+mn-lt"/>
              </a:rPr>
              <a:t>California STD Surveillance 2019</a:t>
            </a:r>
          </a:p>
        </p:txBody>
      </p:sp>
    </p:spTree>
    <p:extLst>
      <p:ext uri="{BB962C8B-B14F-4D97-AF65-F5344CB8AC3E}">
        <p14:creationId xmlns:p14="http://schemas.microsoft.com/office/powerpoint/2010/main" val="165851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2500" b="0" dirty="0">
                <a:latin typeface="+mj-lt"/>
              </a:rPr>
              <a:t>Gonococcal Isolate Surveillance Project (GISP), Percent of </a:t>
            </a:r>
            <a:r>
              <a:rPr lang="en-US" sz="2500" b="0" i="1" dirty="0">
                <a:latin typeface="+mj-lt"/>
              </a:rPr>
              <a:t>Neisseria Gonorrhoeae</a:t>
            </a:r>
            <a:r>
              <a:rPr lang="en-US" sz="2500" b="0" dirty="0">
                <a:latin typeface="+mj-lt"/>
              </a:rPr>
              <a:t> Isolates Obtained from Men who Have Sex with Men* in California GISP STD Clinic Sites, </a:t>
            </a:r>
            <a:br>
              <a:rPr lang="en-US" sz="2500" b="0" dirty="0">
                <a:latin typeface="+mj-lt"/>
              </a:rPr>
            </a:br>
            <a:r>
              <a:rPr lang="en-US" sz="2500" b="0" dirty="0">
                <a:latin typeface="+mj-lt"/>
              </a:rPr>
              <a:t>1992–2019</a:t>
            </a:r>
          </a:p>
        </p:txBody>
      </p:sp>
      <p:graphicFrame>
        <p:nvGraphicFramePr>
          <p:cNvPr id="2" name="Graph" descr="1992-2019 trendline graph of percent of GISP isolates from MSM in 5 STD clinics&#10;•  Long Beach percents ranged from 5.4% in 1992 to 53.6% in 2007&#10;•  Los Angeles percents ranged from 41.6% in 2003 to 77.1% in 2019&#10;•  Orange percents ranged from 5.8% in 1992 to 53.5% in 2019&#10;•  San Diego percents ranged from 7.5% in 1992 to 65.4% in 2019&#10;•  San Francisco percents ranged from 25.8% in 1992 to 67.3% in 20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833189"/>
              </p:ext>
            </p:extLst>
          </p:nvPr>
        </p:nvGraphicFramePr>
        <p:xfrm>
          <a:off x="414338" y="1463040"/>
          <a:ext cx="11387137" cy="45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otes">
            <a:extLst>
              <a:ext uri="{FF2B5EF4-FFF2-40B4-BE49-F238E27FC236}">
                <a16:creationId xmlns:a16="http://schemas.microsoft.com/office/drawing/2014/main" id="{AA720680-E7EE-4460-B67C-24072406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37" y="5956567"/>
            <a:ext cx="10811125" cy="47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1400" dirty="0">
                <a:latin typeface="+mn-lt"/>
              </a:rPr>
              <a:t>* Includes men who have sex with men only and men who have sex with men and women.</a:t>
            </a:r>
          </a:p>
          <a:p>
            <a:pPr marL="396875" indent="-396875">
              <a:spcAft>
                <a:spcPts val="300"/>
              </a:spcAft>
              <a:tabLst>
                <a:tab pos="396875" algn="l"/>
              </a:tabLst>
            </a:pPr>
            <a:r>
              <a:rPr lang="en-US" sz="1400" dirty="0">
                <a:latin typeface="+mn-lt"/>
              </a:rPr>
              <a:t>STD Clinic Sites:  Long Beach (ended participation in 2007), Los Angeles (added in 2003), Orange, San Diego, San Francisco (discontinued in 9/2019)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3DDBDC0-A9F7-4AC7-8792-963B6512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424702" y="6483096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(Revised 12/2020)</a:t>
            </a:r>
          </a:p>
        </p:txBody>
      </p:sp>
    </p:spTree>
    <p:extLst>
      <p:ext uri="{BB962C8B-B14F-4D97-AF65-F5344CB8AC3E}">
        <p14:creationId xmlns:p14="http://schemas.microsoft.com/office/powerpoint/2010/main" val="173435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2500" b="0" dirty="0"/>
              <a:t>Gonococcal Isolate Surveillance Project (GISP), Percent of </a:t>
            </a:r>
            <a:r>
              <a:rPr lang="en-US" sz="2500" b="0" i="1" dirty="0"/>
              <a:t>Neisseria Gonorrhoeae</a:t>
            </a:r>
            <a:r>
              <a:rPr lang="en-US" sz="2500" b="0" dirty="0"/>
              <a:t> Isolates with Decreased Susceptibility or Resistance to Ciprofloxacin in California GISP STD Clinic Sites, 1992–2019</a:t>
            </a:r>
          </a:p>
        </p:txBody>
      </p:sp>
      <p:graphicFrame>
        <p:nvGraphicFramePr>
          <p:cNvPr id="2" name="Graph" descr="1992-2019 trendline graph of percent of GISP isolates with decreased susceptibility or resistance to ciprofloxacin&#10;•  Resistant percents ranged from 0.0% in 1992 to 52.0% in 2019&#10;•  Decreased Susceptibility percents ranged from 0.5% in 1992 to 3.5% in 20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61807"/>
              </p:ext>
            </p:extLst>
          </p:nvPr>
        </p:nvGraphicFramePr>
        <p:xfrm>
          <a:off x="414338" y="1463041"/>
          <a:ext cx="11387137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otes">
            <a:extLst>
              <a:ext uri="{FF2B5EF4-FFF2-40B4-BE49-F238E27FC236}">
                <a16:creationId xmlns:a16="http://schemas.microsoft.com/office/drawing/2014/main" id="{6E45F723-BC98-4A24-81BF-13FFECEA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73" y="5943601"/>
            <a:ext cx="11387137" cy="65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597025" indent="-1597025" eaLnBrk="1" hangingPunct="1">
              <a:spcAft>
                <a:spcPts val="100"/>
              </a:spcAft>
            </a:pPr>
            <a:r>
              <a:rPr lang="en-US" sz="1200" dirty="0">
                <a:latin typeface="+mn-lt"/>
              </a:rPr>
              <a:t>	Note:	Resistant isolates have minimum inhibitory concentrations (MICs) </a:t>
            </a:r>
            <a:r>
              <a:rPr lang="en-US" sz="1200" dirty="0">
                <a:latin typeface="+mn-lt"/>
                <a:cs typeface="Arial" pitchFamily="34" charset="0"/>
              </a:rPr>
              <a:t>≥ 1 </a:t>
            </a:r>
            <a:r>
              <a:rPr lang="en-US" sz="1200" dirty="0" err="1">
                <a:latin typeface="+mn-lt"/>
                <a:cs typeface="Arial" pitchFamily="34" charset="0"/>
              </a:rPr>
              <a:t>μg</a:t>
            </a:r>
            <a:r>
              <a:rPr lang="en-US" sz="1200" dirty="0">
                <a:latin typeface="+mn-lt"/>
                <a:cs typeface="Arial" pitchFamily="34" charset="0"/>
              </a:rPr>
              <a:t> ciprofloxacin/</a:t>
            </a:r>
            <a:r>
              <a:rPr lang="en-US" sz="1200" dirty="0" err="1">
                <a:latin typeface="+mn-lt"/>
                <a:cs typeface="Arial" pitchFamily="34" charset="0"/>
              </a:rPr>
              <a:t>mL.</a:t>
            </a:r>
            <a:r>
              <a:rPr lang="en-US" sz="1200" dirty="0">
                <a:latin typeface="+mn-lt"/>
                <a:cs typeface="Arial" pitchFamily="34" charset="0"/>
              </a:rPr>
              <a:t>  Isolates with decreased susceptibility have MICs of 0.125 – 0.5 </a:t>
            </a:r>
            <a:r>
              <a:rPr lang="en-US" sz="1200" dirty="0" err="1">
                <a:latin typeface="+mn-lt"/>
                <a:cs typeface="Arial" pitchFamily="34" charset="0"/>
              </a:rPr>
              <a:t>μg</a:t>
            </a:r>
            <a:r>
              <a:rPr lang="en-US" sz="1200" dirty="0">
                <a:latin typeface="+mn-lt"/>
                <a:cs typeface="Arial" pitchFamily="34" charset="0"/>
              </a:rPr>
              <a:t> ciprofloxacin/</a:t>
            </a:r>
            <a:r>
              <a:rPr lang="en-US" sz="1200" dirty="0" err="1">
                <a:latin typeface="+mn-lt"/>
                <a:cs typeface="Arial" pitchFamily="34" charset="0"/>
              </a:rPr>
              <a:t>mL.</a:t>
            </a:r>
            <a:r>
              <a:rPr lang="en-US" sz="1200" dirty="0">
                <a:latin typeface="+mn-lt"/>
                <a:cs typeface="Arial" pitchFamily="34" charset="0"/>
              </a:rPr>
              <a:t> 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latin typeface="+mn-lt"/>
                <a:cs typeface="Arial" pitchFamily="34" charset="0"/>
              </a:rPr>
              <a:t>   	</a:t>
            </a:r>
            <a:r>
              <a:rPr lang="en-US" sz="1200" dirty="0">
                <a:latin typeface="+mn-lt"/>
              </a:rPr>
              <a:t>STD Clinic Sites:	Long Beach (ended participation in 2007), Los Angeles (added in 2003), Orange, San Diego, San Francisco (discontinued in 9/2019)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3A13C8C-FDE8-4997-B482-61209559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424702" y="6483096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(Revised 12/2020)</a:t>
            </a:r>
          </a:p>
        </p:txBody>
      </p:sp>
    </p:spTree>
    <p:extLst>
      <p:ext uri="{BB962C8B-B14F-4D97-AF65-F5344CB8AC3E}">
        <p14:creationId xmlns:p14="http://schemas.microsoft.com/office/powerpoint/2010/main" val="337081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2500" b="0" dirty="0"/>
              <a:t>Gonococcal Isolate Surveillance Project (GISP), Percent of </a:t>
            </a:r>
            <a:r>
              <a:rPr lang="en-US" sz="2500" b="0" i="1" dirty="0"/>
              <a:t>Neisseria Gonorrhoeae</a:t>
            </a:r>
            <a:r>
              <a:rPr lang="en-US" sz="2500" b="0" dirty="0"/>
              <a:t> Isolates with CDC "Alert" Values for Azithromycin in California GISP STD Clinic Sites, 1992–2019</a:t>
            </a:r>
          </a:p>
        </p:txBody>
      </p:sp>
      <p:graphicFrame>
        <p:nvGraphicFramePr>
          <p:cNvPr id="2" name="Graph" descr="1992-2019 trendline graph of percent of GISP isolates with CDC alert values for azithromycin &#10;•  Percents ranged from 0.0% in 1992 to 9.9% in 20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391276"/>
              </p:ext>
            </p:extLst>
          </p:nvPr>
        </p:nvGraphicFramePr>
        <p:xfrm>
          <a:off x="414338" y="1463041"/>
          <a:ext cx="11387137" cy="423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otes">
            <a:extLst>
              <a:ext uri="{FF2B5EF4-FFF2-40B4-BE49-F238E27FC236}">
                <a16:creationId xmlns:a16="http://schemas.microsoft.com/office/drawing/2014/main" id="{6E45F723-BC98-4A24-81BF-13FFECEA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48" y="5731608"/>
            <a:ext cx="11249527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597025" indent="-1597025">
              <a:spcAft>
                <a:spcPts val="100"/>
              </a:spcAft>
            </a:pPr>
            <a:r>
              <a:rPr lang="en-US" sz="1400" dirty="0">
                <a:latin typeface="+mn-lt"/>
              </a:rPr>
              <a:t>	Note:	“Alert” values are set by CDC as markers to look at possible decreased susceptibility.  Azithromycin alerts have minimum inhibitory concentrations (MICs) ≥ 2.0 </a:t>
            </a:r>
            <a:r>
              <a:rPr lang="en-US" sz="1400" dirty="0" err="1">
                <a:latin typeface="+mn-lt"/>
              </a:rPr>
              <a:t>μg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mL.</a:t>
            </a:r>
            <a:r>
              <a:rPr lang="en-US" sz="1400" dirty="0">
                <a:latin typeface="+mn-lt"/>
              </a:rPr>
              <a:t>  No data before 1992.</a:t>
            </a:r>
            <a:endParaRPr lang="en-US" sz="1400" dirty="0">
              <a:latin typeface="+mn-lt"/>
              <a:cs typeface="Arial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400" dirty="0">
                <a:latin typeface="+mn-lt"/>
                <a:cs typeface="Arial" pitchFamily="34" charset="0"/>
              </a:rPr>
              <a:t>   	</a:t>
            </a:r>
            <a:r>
              <a:rPr lang="en-US" sz="1400" dirty="0">
                <a:latin typeface="+mn-lt"/>
              </a:rPr>
              <a:t>STD Clinic Sites:	Long Beach (ended participation in 2007), Los Angeles (added in 2003), Orange, San Diego, San Francisco (discontinued in 9/2019)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C1E9CE03-3897-48E3-9AF5-E947D683C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424702" y="6483096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(Revised 12/2020)</a:t>
            </a:r>
          </a:p>
        </p:txBody>
      </p:sp>
    </p:spTree>
    <p:extLst>
      <p:ext uri="{BB962C8B-B14F-4D97-AF65-F5344CB8AC3E}">
        <p14:creationId xmlns:p14="http://schemas.microsoft.com/office/powerpoint/2010/main" val="273594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2500" b="0" dirty="0"/>
              <a:t>Gonococcal Isolate Surveillance Project (GISP), Percent of </a:t>
            </a:r>
            <a:r>
              <a:rPr lang="en-US" sz="2500" b="0" i="1" dirty="0"/>
              <a:t>Neisseria Gonorrhoeae </a:t>
            </a:r>
            <a:r>
              <a:rPr lang="en-US" sz="2500" b="0" dirty="0"/>
              <a:t>Isolates with CDC "Alert" Values for Azithromycin, by Sexual Orientation, in California GISP STD Clinic Sites, 1992–2019</a:t>
            </a:r>
          </a:p>
        </p:txBody>
      </p:sp>
      <p:graphicFrame>
        <p:nvGraphicFramePr>
          <p:cNvPr id="2" name="Graph MSM" descr="1992-2019 trendline graph of percent of GISP isolates with CDC alert values for azithromycin among MSM/MSM&amp;W&#10;•  Percents ranged from 0.0% in 1992 to 12.5% in 20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687342"/>
              </p:ext>
            </p:extLst>
          </p:nvPr>
        </p:nvGraphicFramePr>
        <p:xfrm>
          <a:off x="414338" y="1463041"/>
          <a:ext cx="11387137" cy="237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 MSW" descr="1992-2019 trendline graph of percent of GISP isolates with CDC alert values for azithromycin among MSW&#10;•  Percents ranged from 0.0% in 1992 to 4.8% in 2019">
            <a:extLst>
              <a:ext uri="{FF2B5EF4-FFF2-40B4-BE49-F238E27FC236}">
                <a16:creationId xmlns:a16="http://schemas.microsoft.com/office/drawing/2014/main" id="{DBA4F49C-DF96-4703-AF5C-79426970B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65244"/>
              </p:ext>
            </p:extLst>
          </p:nvPr>
        </p:nvGraphicFramePr>
        <p:xfrm>
          <a:off x="411480" y="3749040"/>
          <a:ext cx="11387137" cy="237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Notes">
            <a:extLst>
              <a:ext uri="{FF2B5EF4-FFF2-40B4-BE49-F238E27FC236}">
                <a16:creationId xmlns:a16="http://schemas.microsoft.com/office/drawing/2014/main" id="{6E45F723-BC98-4A24-81BF-13FFECEA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51" y="5983310"/>
            <a:ext cx="10956759" cy="5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597025" indent="-1597025">
              <a:spcAft>
                <a:spcPts val="100"/>
              </a:spcAft>
            </a:pPr>
            <a:r>
              <a:rPr lang="en-US" sz="1400" dirty="0">
                <a:latin typeface="+mn-lt"/>
              </a:rPr>
              <a:t>† 	MSM = Men who have sex with men only; MSM&amp;W = Men who have sex with men and women; MSW = Men who have sex with women only</a:t>
            </a:r>
          </a:p>
          <a:p>
            <a:pPr marL="1597025" indent="-1597025">
              <a:spcAft>
                <a:spcPts val="100"/>
              </a:spcAft>
            </a:pPr>
            <a:r>
              <a:rPr lang="en-US" sz="1400" dirty="0">
                <a:latin typeface="+mn-lt"/>
              </a:rPr>
              <a:t>STD Clinic Sites:	  Long Beach (ended participation in 2007), Los Angeles (added in 2003), Orange, San Diego, San Francisco (discontinued in 9/2019)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99930704-DAFE-4E3B-B6EF-AEA555D2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424702" y="6483096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(Revised 12/2020)</a:t>
            </a:r>
          </a:p>
        </p:txBody>
      </p:sp>
    </p:spTree>
    <p:extLst>
      <p:ext uri="{BB962C8B-B14F-4D97-AF65-F5344CB8AC3E}">
        <p14:creationId xmlns:p14="http://schemas.microsoft.com/office/powerpoint/2010/main" val="129925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2500" b="0" dirty="0"/>
              <a:t>Gonococcal Isolate Surveillance Project (GISP), Percent of </a:t>
            </a:r>
            <a:r>
              <a:rPr lang="en-US" sz="2500" b="0" i="1" dirty="0"/>
              <a:t>Neisseria Gonorrhoeae</a:t>
            </a:r>
            <a:r>
              <a:rPr lang="en-US" sz="2500" b="0" dirty="0"/>
              <a:t> Isolates with CDC "Alert" Values for Selected Cephalosporins in California GISP STD Clinic Sites, 1992–2019</a:t>
            </a:r>
          </a:p>
        </p:txBody>
      </p:sp>
      <p:graphicFrame>
        <p:nvGraphicFramePr>
          <p:cNvPr id="2" name="Graph" descr="1992-2019 trendline graph of percent of GISP isolates with CDC alert values for selected cephalosporins&#10;•  Ceftriaxone percents started at 0.1% in 1992 then continually increased and decreased over time to 0.2% in 2019&#10;•  Cefixime percents started at 1.6% in 1992 then continually increased and decreased over time to 0.8% in 20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274228"/>
              </p:ext>
            </p:extLst>
          </p:nvPr>
        </p:nvGraphicFramePr>
        <p:xfrm>
          <a:off x="414338" y="1463041"/>
          <a:ext cx="11387137" cy="432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otes">
            <a:extLst>
              <a:ext uri="{FF2B5EF4-FFF2-40B4-BE49-F238E27FC236}">
                <a16:creationId xmlns:a16="http://schemas.microsoft.com/office/drawing/2014/main" id="{6E45F723-BC98-4A24-81BF-13FFECEA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42" y="5520323"/>
            <a:ext cx="11249527" cy="9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597025" indent="-1597025">
              <a:spcAft>
                <a:spcPts val="100"/>
              </a:spcAft>
            </a:pPr>
            <a:r>
              <a:rPr lang="en-US" sz="1400" dirty="0">
                <a:latin typeface="+mn-lt"/>
              </a:rPr>
              <a:t>	*	Cefixime susceptibility was not run in 2007-2008.</a:t>
            </a:r>
          </a:p>
          <a:p>
            <a:pPr marL="1597025" indent="-1597025">
              <a:spcAft>
                <a:spcPts val="100"/>
              </a:spcAft>
            </a:pPr>
            <a:r>
              <a:rPr lang="en-US" sz="1400" dirty="0">
                <a:latin typeface="+mn-lt"/>
              </a:rPr>
              <a:t>	Note:	“Alert” values are set by CDC as markers to look at possible decreased susceptibility.  Cefixime alerts have minimum inhibitory concentrations (MICs) </a:t>
            </a:r>
            <a:r>
              <a:rPr lang="en-US" sz="1400" dirty="0">
                <a:latin typeface="+mn-lt"/>
                <a:cs typeface="Arial" charset="0"/>
              </a:rPr>
              <a:t>≥ 0.25 </a:t>
            </a:r>
            <a:r>
              <a:rPr lang="en-US" sz="1400" dirty="0" err="1">
                <a:latin typeface="+mn-lt"/>
                <a:cs typeface="Arial" charset="0"/>
              </a:rPr>
              <a:t>μg</a:t>
            </a:r>
            <a:r>
              <a:rPr lang="en-US" sz="1400" dirty="0">
                <a:latin typeface="+mn-lt"/>
                <a:cs typeface="Arial" charset="0"/>
              </a:rPr>
              <a:t>/</a:t>
            </a:r>
            <a:r>
              <a:rPr lang="en-US" sz="1400" dirty="0" err="1">
                <a:latin typeface="+mn-lt"/>
                <a:cs typeface="Arial" charset="0"/>
              </a:rPr>
              <a:t>mL.</a:t>
            </a:r>
            <a:r>
              <a:rPr lang="en-US" sz="1400" dirty="0">
                <a:latin typeface="+mn-lt"/>
                <a:cs typeface="Arial" charset="0"/>
              </a:rPr>
              <a:t>  Ceftriaxone alerts have </a:t>
            </a:r>
            <a:r>
              <a:rPr lang="en-US" sz="1400" dirty="0">
                <a:latin typeface="+mn-lt"/>
              </a:rPr>
              <a:t>MICs </a:t>
            </a:r>
            <a:r>
              <a:rPr lang="en-US" sz="1400" dirty="0">
                <a:latin typeface="+mn-lt"/>
                <a:cs typeface="Arial" charset="0"/>
              </a:rPr>
              <a:t>≥ 0.125 </a:t>
            </a:r>
            <a:r>
              <a:rPr lang="en-US" sz="1400" dirty="0" err="1">
                <a:latin typeface="+mn-lt"/>
                <a:cs typeface="Arial" charset="0"/>
              </a:rPr>
              <a:t>μg</a:t>
            </a:r>
            <a:r>
              <a:rPr lang="en-US" sz="1400" dirty="0">
                <a:latin typeface="+mn-lt"/>
                <a:cs typeface="Arial" charset="0"/>
              </a:rPr>
              <a:t>/</a:t>
            </a:r>
            <a:r>
              <a:rPr lang="en-US" sz="1400" dirty="0" err="1">
                <a:latin typeface="+mn-lt"/>
                <a:cs typeface="Arial" charset="0"/>
              </a:rPr>
              <a:t>mL.</a:t>
            </a:r>
            <a:endParaRPr lang="en-US" sz="1400" dirty="0">
              <a:latin typeface="+mn-lt"/>
              <a:cs typeface="Arial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400" dirty="0">
                <a:latin typeface="+mn-lt"/>
                <a:cs typeface="Arial" pitchFamily="34" charset="0"/>
              </a:rPr>
              <a:t>   	</a:t>
            </a:r>
            <a:r>
              <a:rPr lang="en-US" sz="1400" dirty="0">
                <a:latin typeface="+mn-lt"/>
              </a:rPr>
              <a:t>STD Clinic Sites:	Long Beach (ended participation in 2007), Los Angeles (added in 2003), Orange, San Diego, San Francisco (discontinued in 9/2019)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E94E7F1-1F70-4651-9758-17489408F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424702" y="6483096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(Revised 12/2020)</a:t>
            </a:r>
          </a:p>
        </p:txBody>
      </p:sp>
    </p:spTree>
    <p:extLst>
      <p:ext uri="{BB962C8B-B14F-4D97-AF65-F5344CB8AC3E}">
        <p14:creationId xmlns:p14="http://schemas.microsoft.com/office/powerpoint/2010/main" val="212052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sz="2500" b="0" dirty="0"/>
              <a:t>Gonococcal Isolate Surveillance Project (GISP), Percent of </a:t>
            </a:r>
            <a:r>
              <a:rPr lang="en-US" sz="2500" b="0" i="1" dirty="0"/>
              <a:t>Neisseria Gonorrhoeae </a:t>
            </a:r>
            <a:r>
              <a:rPr lang="en-US" sz="2500" b="0" dirty="0"/>
              <a:t>Isolates with CDC "Alert" Values for Selected Cephalosporins, by Sexual Orientation, in California GISP STD Clinic Sites, 1992–2019</a:t>
            </a:r>
          </a:p>
        </p:txBody>
      </p:sp>
      <p:graphicFrame>
        <p:nvGraphicFramePr>
          <p:cNvPr id="2" name="Graph MSM" descr="1992-2019 trendline graph of percent of GISP isolates with CDC alert values for selected cephalosporins among MSM/MSM&amp;W&#10;•  Ceftriaxone percents started at 0.9% in 1992 then continually increased and decreased over time to 0.3% in 2019&#10;•  Cefixime percents started at 0.9% in 1992 then continually increased and decreased over time to 1.0% in 201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31643"/>
              </p:ext>
            </p:extLst>
          </p:nvPr>
        </p:nvGraphicFramePr>
        <p:xfrm>
          <a:off x="414338" y="1463041"/>
          <a:ext cx="11387137" cy="237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 MSW" descr="1992-2019 trendline graph of percent of GISP isolates with CDC alert values for selected cephalosporins among MSW&#10;•  Ceftriaxone percents started at 0% in 1992 then continually increased and decreased over time, returning to 0% in 2019&#10;•  Cefixime percents started at 1.8% in 1992 then continually increased and decreased over time to 0.6% in 2019">
            <a:extLst>
              <a:ext uri="{FF2B5EF4-FFF2-40B4-BE49-F238E27FC236}">
                <a16:creationId xmlns:a16="http://schemas.microsoft.com/office/drawing/2014/main" id="{DBA4F49C-DF96-4703-AF5C-79426970B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9967"/>
              </p:ext>
            </p:extLst>
          </p:nvPr>
        </p:nvGraphicFramePr>
        <p:xfrm>
          <a:off x="411480" y="3749040"/>
          <a:ext cx="11387137" cy="237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Notes">
            <a:extLst>
              <a:ext uri="{FF2B5EF4-FFF2-40B4-BE49-F238E27FC236}">
                <a16:creationId xmlns:a16="http://schemas.microsoft.com/office/drawing/2014/main" id="{6E45F723-BC98-4A24-81BF-13FFECEA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73" y="5967595"/>
            <a:ext cx="10944727" cy="67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113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597025" indent="-1597025">
              <a:spcAft>
                <a:spcPts val="100"/>
              </a:spcAft>
            </a:pPr>
            <a:r>
              <a:rPr lang="en-US" sz="1200" dirty="0">
                <a:latin typeface="+mn-lt"/>
              </a:rPr>
              <a:t>* 	Cefixime susceptibility was not run in 2007-2008.</a:t>
            </a:r>
          </a:p>
          <a:p>
            <a:pPr marL="1597025" indent="-1597025">
              <a:spcAft>
                <a:spcPts val="100"/>
              </a:spcAft>
            </a:pPr>
            <a:r>
              <a:rPr lang="en-US" sz="1200" dirty="0">
                <a:latin typeface="+mn-lt"/>
              </a:rPr>
              <a:t>† 	MSM = Men who have sex with men only; MSM&amp;W = Men who have sex with men and women; MSW = Men who have sex with women only</a:t>
            </a:r>
          </a:p>
          <a:p>
            <a:pPr marL="1597025" indent="-1597025">
              <a:spcAft>
                <a:spcPts val="100"/>
              </a:spcAft>
            </a:pPr>
            <a:r>
              <a:rPr lang="en-US" sz="1200" dirty="0">
                <a:latin typeface="+mn-lt"/>
              </a:rPr>
              <a:t>STD Clinic Sites:	  Long Beach (ended participation in 2007), Los Angeles (added in 2003), Orange, San Diego, San Francisco (discontinued in 9/2019)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E7824BD9-DCD7-46EC-AD3F-8767BA5A0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424702" y="6483096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0167BB"/>
                </a:solidFill>
                <a:latin typeface="+mn-lt"/>
                <a:cs typeface="Calibri" panose="020F0502020204030204" pitchFamily="34" charset="0"/>
              </a:rPr>
              <a:t>(Revised 12/2020)</a:t>
            </a:r>
          </a:p>
        </p:txBody>
      </p:sp>
    </p:spTree>
    <p:extLst>
      <p:ext uri="{BB962C8B-B14F-4D97-AF65-F5344CB8AC3E}">
        <p14:creationId xmlns:p14="http://schemas.microsoft.com/office/powerpoint/2010/main" val="103086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6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ar" id="{931CF33B-DA12-49D0-A08C-7CF8ADF7749C}" vid="{DC3BCDF0-5161-4A61-9411-AA0FF5E6B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  <PublishingExpirationDate xmlns="http://schemas.microsoft.com/sharepoint/v3" xsi:nil="true"/>
    <PublishingStartDate xmlns="http://schemas.microsoft.com/sharepoint/v3" xsi:nil="true"/>
    <e703b7d8b6284097bcc8d89d108ab72a xmlns="a48324c4-7d20-48d3-8188-32763737222b">
      <Terms xmlns="http://schemas.microsoft.com/office/infopath/2007/PartnerControls"/>
    </e703b7d8b6284097bcc8d89d108ab72a>
    <off2d280d04f435e8ad65f64297220d7 xmlns="a48324c4-7d20-48d3-8188-32763737222b">
      <Terms xmlns="http://schemas.microsoft.com/office/infopath/2007/PartnerControls"/>
    </off2d280d04f435e8ad65f64297220d7>
    <TaxCatchAll xmlns="a48324c4-7d20-48d3-8188-32763737222b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568E8-38D4-4D39-A35E-EDE915AEFD59}"/>
</file>

<file path=customXml/itemProps2.xml><?xml version="1.0" encoding="utf-8"?>
<ds:datastoreItem xmlns:ds="http://schemas.openxmlformats.org/officeDocument/2006/customXml" ds:itemID="{41475ED7-A483-4401-8A6D-EA291B6D17FE}"/>
</file>

<file path=customXml/itemProps3.xml><?xml version="1.0" encoding="utf-8"?>
<ds:datastoreItem xmlns:ds="http://schemas.openxmlformats.org/officeDocument/2006/customXml" ds:itemID="{BDEC94BC-86F8-4231-9334-DFD0168BEE09}"/>
</file>

<file path=docProps/app.xml><?xml version="1.0" encoding="utf-8"?>
<Properties xmlns="http://schemas.openxmlformats.org/officeDocument/2006/extended-properties" xmlns:vt="http://schemas.openxmlformats.org/officeDocument/2006/docPropsVTypes">
  <Template>Green bar</Template>
  <TotalTime>4550</TotalTime>
  <Words>691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Bahnschrift SemiBold SemiConden</vt:lpstr>
      <vt:lpstr>Arial</vt:lpstr>
      <vt:lpstr>Tw Cen MT</vt:lpstr>
      <vt:lpstr>Calibri</vt:lpstr>
      <vt:lpstr>Office Theme</vt:lpstr>
      <vt:lpstr>Gonococcal Isolate Surveillance Project (GISP)</vt:lpstr>
      <vt:lpstr>Gonococcal Isolate Surveillance Project (GISP), Percent of Neisseria Gonorrhoeae Isolates Obtained from Men who Have Sex with Men* in California GISP STD Clinic Sites,  1992–2019</vt:lpstr>
      <vt:lpstr>Gonococcal Isolate Surveillance Project (GISP), Percent of Neisseria Gonorrhoeae Isolates with Decreased Susceptibility or Resistance to Ciprofloxacin in California GISP STD Clinic Sites, 1992–2019</vt:lpstr>
      <vt:lpstr>Gonococcal Isolate Surveillance Project (GISP), Percent of Neisseria Gonorrhoeae Isolates with CDC "Alert" Values for Azithromycin in California GISP STD Clinic Sites, 1992–2019</vt:lpstr>
      <vt:lpstr>Gonococcal Isolate Surveillance Project (GISP), Percent of Neisseria Gonorrhoeae Isolates with CDC "Alert" Values for Azithromycin, by Sexual Orientation, in California GISP STD Clinic Sites, 1992–2019</vt:lpstr>
      <vt:lpstr>Gonococcal Isolate Surveillance Project (GISP), Percent of Neisseria Gonorrhoeae Isolates with CDC "Alert" Values for Selected Cephalosporins in California GISP STD Clinic Sites, 1992–2019</vt:lpstr>
      <vt:lpstr>Gonococcal Isolate Surveillance Project (GISP), Percent of Neisseria Gonorrhoeae Isolates with CDC "Alert" Values for Selected Cephalosporins, by Sexual Orientation, in California GISP STD Clinic Sites, 1992–2019</vt:lpstr>
    </vt:vector>
  </TitlesOfParts>
  <Company>CDPH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STD Data GISP Slides</dc:title>
  <dc:creator>Gilson, Denise@CDPH</dc:creator>
  <cp:lastModifiedBy>Reyna, Melissa@CDPH</cp:lastModifiedBy>
  <cp:revision>307</cp:revision>
  <dcterms:created xsi:type="dcterms:W3CDTF">2020-08-24T23:52:26Z</dcterms:created>
  <dcterms:modified xsi:type="dcterms:W3CDTF">2021-10-04T17:17:22Z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 Language">
    <vt:lpwstr/>
  </property>
  <property fmtid="{D5CDD505-2E9C-101B-9397-08002B2CF9AE}" pid="3" name="CDPH Audience">
    <vt:lpwstr/>
  </property>
  <property fmtid="{D5CDD505-2E9C-101B-9397-08002B2CF9AE}" pid="4" name="Topic">
    <vt:lpwstr/>
  </property>
  <property fmtid="{D5CDD505-2E9C-101B-9397-08002B2CF9AE}" pid="5" name="Program">
    <vt:lpwstr/>
  </property>
  <property fmtid="{D5CDD505-2E9C-101B-9397-08002B2CF9AE}" pid="6" name="ContentTypeId">
    <vt:lpwstr>0x0101002CC577673628EB48993F371F1850BF7D003E18CAC0E743194EA29E89F4611861B3</vt:lpwstr>
  </property>
</Properties>
</file>