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drawings/drawing2.xml" ContentType="application/vnd.openxmlformats-officedocument.drawingml.chartshapes+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2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22"/>
  </p:notesMasterIdLst>
  <p:handoutMasterIdLst>
    <p:handoutMasterId r:id="rId23"/>
  </p:handoutMasterIdLst>
  <p:sldIdLst>
    <p:sldId id="295" r:id="rId2"/>
    <p:sldId id="523" r:id="rId3"/>
    <p:sldId id="1203" r:id="rId4"/>
    <p:sldId id="1170" r:id="rId5"/>
    <p:sldId id="1204" r:id="rId6"/>
    <p:sldId id="1205" r:id="rId7"/>
    <p:sldId id="1201" r:id="rId8"/>
    <p:sldId id="1200" r:id="rId9"/>
    <p:sldId id="1148" r:id="rId10"/>
    <p:sldId id="1181" r:id="rId11"/>
    <p:sldId id="1176" r:id="rId12"/>
    <p:sldId id="1177" r:id="rId13"/>
    <p:sldId id="1178" r:id="rId14"/>
    <p:sldId id="1179" r:id="rId15"/>
    <p:sldId id="1018" r:id="rId16"/>
    <p:sldId id="308" r:id="rId17"/>
    <p:sldId id="823" r:id="rId18"/>
    <p:sldId id="600" r:id="rId19"/>
    <p:sldId id="1142" r:id="rId20"/>
    <p:sldId id="1168" r:id="rId21"/>
  </p:sldIdLst>
  <p:sldSz cx="12192000" cy="6858000"/>
  <p:notesSz cx="6858000" cy="9144000"/>
  <p:embeddedFontLst>
    <p:embeddedFont>
      <p:font typeface="Bahnschrift SemiBold SemiConden" panose="020B0502040204020203" pitchFamily="34" charset="0"/>
      <p:regular r:id="rId24"/>
      <p:bold r:id="rId25"/>
    </p:embeddedFont>
    <p:embeddedFont>
      <p:font typeface="Calibri" panose="020F0502020204030204" pitchFamily="34" charset="0"/>
      <p:regular r:id="rId26"/>
      <p:bold r:id="rId27"/>
      <p:italic r:id="rId28"/>
      <p:boldItalic r:id="rId29"/>
    </p:embeddedFont>
    <p:embeddedFont>
      <p:font typeface="Tw Cen MT" panose="020B06020201040206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5E5"/>
    <a:srgbClr val="7F60B7"/>
    <a:srgbClr val="CCE6EA"/>
    <a:srgbClr val="49A3AE"/>
    <a:srgbClr val="558ED5"/>
    <a:srgbClr val="984807"/>
    <a:srgbClr val="7C0B5B"/>
    <a:srgbClr val="AA222F"/>
    <a:srgbClr val="078807"/>
    <a:srgbClr val="4F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1" autoAdjust="0"/>
    <p:restoredTop sz="66419" autoAdjust="0"/>
  </p:normalViewPr>
  <p:slideViewPr>
    <p:cSldViewPr snapToGrid="0">
      <p:cViewPr varScale="1">
        <p:scale>
          <a:sx n="45" d="100"/>
          <a:sy n="45" d="100"/>
        </p:scale>
        <p:origin x="1470" y="48"/>
      </p:cViewPr>
      <p:guideLst/>
    </p:cSldViewPr>
  </p:slideViewPr>
  <p:outlineViewPr>
    <p:cViewPr>
      <p:scale>
        <a:sx n="33" d="100"/>
        <a:sy n="33" d="100"/>
      </p:scale>
      <p:origin x="0" y="-8508"/>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C44A07"/>
              </a:solidFill>
              <a:prstDash val="solid"/>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Sheet1!$B$2:$B$31</c:f>
              <c:numCache>
                <c:formatCode>0.0</c:formatCode>
                <c:ptCount val="30"/>
                <c:pt idx="0">
                  <c:v>222</c:v>
                </c:pt>
                <c:pt idx="1">
                  <c:v>229.7</c:v>
                </c:pt>
                <c:pt idx="2">
                  <c:v>216.6</c:v>
                </c:pt>
                <c:pt idx="3">
                  <c:v>218.2</c:v>
                </c:pt>
                <c:pt idx="4">
                  <c:v>230.8</c:v>
                </c:pt>
                <c:pt idx="5">
                  <c:v>194.1</c:v>
                </c:pt>
                <c:pt idx="6">
                  <c:v>192.9</c:v>
                </c:pt>
                <c:pt idx="7">
                  <c:v>217.2</c:v>
                </c:pt>
                <c:pt idx="8">
                  <c:v>233.7</c:v>
                </c:pt>
                <c:pt idx="9">
                  <c:v>253.9</c:v>
                </c:pt>
                <c:pt idx="10">
                  <c:v>283.60000000000002</c:v>
                </c:pt>
                <c:pt idx="11">
                  <c:v>294.39999999999998</c:v>
                </c:pt>
                <c:pt idx="12">
                  <c:v>317</c:v>
                </c:pt>
                <c:pt idx="13">
                  <c:v>328.9</c:v>
                </c:pt>
                <c:pt idx="14">
                  <c:v>345.3</c:v>
                </c:pt>
                <c:pt idx="15">
                  <c:v>359</c:v>
                </c:pt>
                <c:pt idx="16">
                  <c:v>376.5</c:v>
                </c:pt>
                <c:pt idx="17">
                  <c:v>391.3</c:v>
                </c:pt>
                <c:pt idx="18">
                  <c:v>405</c:v>
                </c:pt>
                <c:pt idx="19">
                  <c:v>398.1</c:v>
                </c:pt>
                <c:pt idx="20">
                  <c:v>415.7</c:v>
                </c:pt>
                <c:pt idx="21">
                  <c:v>436.4</c:v>
                </c:pt>
                <c:pt idx="22">
                  <c:v>445.2</c:v>
                </c:pt>
                <c:pt idx="23">
                  <c:v>437</c:v>
                </c:pt>
                <c:pt idx="24">
                  <c:v>449.8</c:v>
                </c:pt>
                <c:pt idx="25">
                  <c:v>485.8</c:v>
                </c:pt>
                <c:pt idx="26">
                  <c:v>504.3</c:v>
                </c:pt>
                <c:pt idx="27">
                  <c:v>553</c:v>
                </c:pt>
                <c:pt idx="28">
                  <c:v>583.9</c:v>
                </c:pt>
                <c:pt idx="29">
                  <c:v>594.70000000000005</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Sheet1!$C$2:$C$31</c:f>
              <c:numCache>
                <c:formatCode>0.0</c:formatCode>
                <c:ptCount val="30"/>
                <c:pt idx="0">
                  <c:v>160.19999999999999</c:v>
                </c:pt>
                <c:pt idx="1">
                  <c:v>179.7</c:v>
                </c:pt>
                <c:pt idx="2">
                  <c:v>182.3</c:v>
                </c:pt>
                <c:pt idx="3">
                  <c:v>178</c:v>
                </c:pt>
                <c:pt idx="4">
                  <c:v>192.5</c:v>
                </c:pt>
                <c:pt idx="5">
                  <c:v>187.8</c:v>
                </c:pt>
                <c:pt idx="6">
                  <c:v>190.6</c:v>
                </c:pt>
                <c:pt idx="7">
                  <c:v>205.5</c:v>
                </c:pt>
                <c:pt idx="8">
                  <c:v>231.8</c:v>
                </c:pt>
                <c:pt idx="9">
                  <c:v>247.2</c:v>
                </c:pt>
                <c:pt idx="10">
                  <c:v>251.4</c:v>
                </c:pt>
                <c:pt idx="11">
                  <c:v>274.5</c:v>
                </c:pt>
                <c:pt idx="12">
                  <c:v>289.39999999999998</c:v>
                </c:pt>
                <c:pt idx="13">
                  <c:v>301.7</c:v>
                </c:pt>
                <c:pt idx="14">
                  <c:v>316.5</c:v>
                </c:pt>
                <c:pt idx="15">
                  <c:v>329.4</c:v>
                </c:pt>
                <c:pt idx="16">
                  <c:v>344.3</c:v>
                </c:pt>
                <c:pt idx="17">
                  <c:v>367.5</c:v>
                </c:pt>
                <c:pt idx="18">
                  <c:v>398.1</c:v>
                </c:pt>
                <c:pt idx="19">
                  <c:v>405.3</c:v>
                </c:pt>
                <c:pt idx="20">
                  <c:v>423.6</c:v>
                </c:pt>
                <c:pt idx="21">
                  <c:v>453.4</c:v>
                </c:pt>
                <c:pt idx="22">
                  <c:v>453.3</c:v>
                </c:pt>
                <c:pt idx="23">
                  <c:v>443.5</c:v>
                </c:pt>
                <c:pt idx="24">
                  <c:v>452.2</c:v>
                </c:pt>
                <c:pt idx="25">
                  <c:v>475</c:v>
                </c:pt>
                <c:pt idx="26" formatCode="General">
                  <c:v>494.7</c:v>
                </c:pt>
                <c:pt idx="27" formatCode="General">
                  <c:v>524.6</c:v>
                </c:pt>
                <c:pt idx="28">
                  <c:v>539.9</c:v>
                </c:pt>
                <c:pt idx="29">
                  <c:v>552.79999999999995</c:v>
                </c:pt>
              </c:numCache>
            </c:numRef>
          </c:val>
          <c:smooth val="0"/>
          <c:extLst>
            <c:ext xmlns:c16="http://schemas.microsoft.com/office/drawing/2014/chart" uri="{C3380CC4-5D6E-409C-BE32-E72D297353CC}">
              <c16:uniqueId val="{00000001-BD3C-4E03-ABC4-D02EC2670C1B}"/>
            </c:ext>
          </c:extLst>
        </c:ser>
        <c:ser>
          <c:idx val="2"/>
          <c:order val="2"/>
          <c:tx>
            <c:strRef>
              <c:f>Sheet1!$D$1</c:f>
              <c:strCache>
                <c:ptCount val="1"/>
                <c:pt idx="0">
                  <c:v>CA=594.7</c:v>
                </c:pt>
              </c:strCache>
            </c:strRef>
          </c:tx>
          <c:marker>
            <c:symbol val="square"/>
            <c:size val="5"/>
          </c:marker>
          <c:dPt>
            <c:idx val="29"/>
            <c:marker>
              <c:symbol val="none"/>
            </c:marker>
            <c:bubble3D val="0"/>
            <c:extLst>
              <c:ext xmlns:c16="http://schemas.microsoft.com/office/drawing/2014/chart" uri="{C3380CC4-5D6E-409C-BE32-E72D297353CC}">
                <c16:uniqueId val="{00000000-9A0C-49A9-9167-1D5CF1900E26}"/>
              </c:ext>
            </c:extLst>
          </c:dPt>
          <c:dLbls>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Sheet1!$D$2:$D$31</c:f>
              <c:numCache>
                <c:formatCode>General</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594.70000000000005</c:v>
                </c:pt>
              </c:numCache>
            </c:numRef>
          </c:val>
          <c:smooth val="0"/>
          <c:extLst>
            <c:ext xmlns:c16="http://schemas.microsoft.com/office/drawing/2014/chart" uri="{C3380CC4-5D6E-409C-BE32-E72D297353CC}">
              <c16:uniqueId val="{00000000-3925-4592-9B1D-F3800E78A726}"/>
            </c:ext>
          </c:extLst>
        </c:ser>
        <c:ser>
          <c:idx val="3"/>
          <c:order val="3"/>
          <c:tx>
            <c:strRef>
              <c:f>Sheet1!$E$1</c:f>
              <c:strCache>
                <c:ptCount val="1"/>
                <c:pt idx="0">
                  <c:v>US=552.8
</c:v>
                </c:pt>
              </c:strCache>
            </c:strRef>
          </c:tx>
          <c:marker>
            <c:symbol val="square"/>
            <c:size val="5"/>
          </c:marker>
          <c:dPt>
            <c:idx val="29"/>
            <c:marker>
              <c:symbol val="none"/>
            </c:marker>
            <c:bubble3D val="0"/>
            <c:extLst>
              <c:ext xmlns:c16="http://schemas.microsoft.com/office/drawing/2014/chart" uri="{C3380CC4-5D6E-409C-BE32-E72D297353CC}">
                <c16:uniqueId val="{00000001-9A0C-49A9-9167-1D5CF1900E26}"/>
              </c:ext>
            </c:extLst>
          </c:dPt>
          <c:dLbls>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Sheet1!$E$2:$E$31</c:f>
              <c:numCache>
                <c:formatCode>General</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552.79999999999995</c:v>
                </c:pt>
              </c:numCache>
            </c:numRef>
          </c:val>
          <c:smooth val="0"/>
          <c:extLst>
            <c:ext xmlns:c16="http://schemas.microsoft.com/office/drawing/2014/chart" uri="{C3380CC4-5D6E-409C-BE32-E72D297353CC}">
              <c16:uniqueId val="{00000001-3925-4592-9B1D-F3800E78A72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100"/>
        <c:minorUnit val="1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Los Angeles</a:t>
            </a:r>
          </a:p>
        </c:rich>
      </c:tx>
      <c:layout>
        <c:manualLayout>
          <c:xMode val="edge"/>
          <c:yMode val="edge"/>
          <c:x val="0.41093474426807758"/>
          <c:y val="2.0253164556962026E-2"/>
        </c:manualLayout>
      </c:layout>
      <c:overlay val="0"/>
      <c:spPr>
        <a:solidFill>
          <a:srgbClr val="A3548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15102</c:v>
                </c:pt>
                <c:pt idx="1">
                  <c:v>16232</c:v>
                </c:pt>
                <c:pt idx="2">
                  <c:v>17190</c:v>
                </c:pt>
                <c:pt idx="3">
                  <c:v>17186</c:v>
                </c:pt>
                <c:pt idx="4">
                  <c:v>19540</c:v>
                </c:pt>
                <c:pt idx="5">
                  <c:v>20610</c:v>
                </c:pt>
                <c:pt idx="6">
                  <c:v>22232</c:v>
                </c:pt>
                <c:pt idx="7">
                  <c:v>24525</c:v>
                </c:pt>
                <c:pt idx="8">
                  <c:v>26522</c:v>
                </c:pt>
                <c:pt idx="9">
                  <c:v>27576</c:v>
                </c:pt>
              </c:numCache>
            </c:numRef>
          </c:val>
          <c:extLst>
            <c:ext xmlns:c16="http://schemas.microsoft.com/office/drawing/2014/chart" uri="{C3380CC4-5D6E-409C-BE32-E72D297353CC}">
              <c16:uniqueId val="{00000000-0211-427C-B53F-7763F859BAE6}"/>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29437</c:v>
                </c:pt>
                <c:pt idx="1">
                  <c:v>31129</c:v>
                </c:pt>
                <c:pt idx="2">
                  <c:v>31550</c:v>
                </c:pt>
                <c:pt idx="3">
                  <c:v>31073</c:v>
                </c:pt>
                <c:pt idx="4">
                  <c:v>31978</c:v>
                </c:pt>
                <c:pt idx="5">
                  <c:v>32482</c:v>
                </c:pt>
                <c:pt idx="6">
                  <c:v>32187</c:v>
                </c:pt>
                <c:pt idx="7">
                  <c:v>34735</c:v>
                </c:pt>
                <c:pt idx="8">
                  <c:v>36716</c:v>
                </c:pt>
                <c:pt idx="9">
                  <c:v>37842</c:v>
                </c:pt>
              </c:numCache>
            </c:numRef>
          </c:val>
          <c:extLst>
            <c:ext xmlns:c16="http://schemas.microsoft.com/office/drawing/2014/chart" uri="{C3380CC4-5D6E-409C-BE32-E72D297353CC}">
              <c16:uniqueId val="{00000001-0211-427C-B53F-7763F859BAE6}"/>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7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0"/>
        <c:minorUnit val="2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Southern</a:t>
            </a:r>
          </a:p>
        </c:rich>
      </c:tx>
      <c:layout>
        <c:manualLayout>
          <c:xMode val="edge"/>
          <c:yMode val="edge"/>
          <c:x val="0.41093474426807758"/>
          <c:y val="2.0253164556962026E-2"/>
        </c:manualLayout>
      </c:layout>
      <c:overlay val="0"/>
      <c:spPr>
        <a:solidFill>
          <a:srgbClr val="67B5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12390</c:v>
                </c:pt>
                <c:pt idx="1">
                  <c:v>13464</c:v>
                </c:pt>
                <c:pt idx="2">
                  <c:v>14763</c:v>
                </c:pt>
                <c:pt idx="3">
                  <c:v>14572</c:v>
                </c:pt>
                <c:pt idx="4">
                  <c:v>15102</c:v>
                </c:pt>
                <c:pt idx="5">
                  <c:v>17652</c:v>
                </c:pt>
                <c:pt idx="6">
                  <c:v>19618</c:v>
                </c:pt>
                <c:pt idx="7">
                  <c:v>22723</c:v>
                </c:pt>
                <c:pt idx="8">
                  <c:v>23755</c:v>
                </c:pt>
                <c:pt idx="9">
                  <c:v>25207</c:v>
                </c:pt>
              </c:numCache>
            </c:numRef>
          </c:val>
          <c:extLst>
            <c:ext xmlns:c16="http://schemas.microsoft.com/office/drawing/2014/chart" uri="{C3380CC4-5D6E-409C-BE32-E72D297353CC}">
              <c16:uniqueId val="{00000000-17D0-433A-B387-C18B4840490C}"/>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30355</c:v>
                </c:pt>
                <c:pt idx="1">
                  <c:v>32787</c:v>
                </c:pt>
                <c:pt idx="2">
                  <c:v>34818</c:v>
                </c:pt>
                <c:pt idx="3">
                  <c:v>33231</c:v>
                </c:pt>
                <c:pt idx="4">
                  <c:v>32557</c:v>
                </c:pt>
                <c:pt idx="5">
                  <c:v>36522</c:v>
                </c:pt>
                <c:pt idx="6">
                  <c:v>37388</c:v>
                </c:pt>
                <c:pt idx="7">
                  <c:v>42606</c:v>
                </c:pt>
                <c:pt idx="8">
                  <c:v>43448</c:v>
                </c:pt>
                <c:pt idx="9">
                  <c:v>43521</c:v>
                </c:pt>
              </c:numCache>
            </c:numRef>
          </c:val>
          <c:extLst>
            <c:ext xmlns:c16="http://schemas.microsoft.com/office/drawing/2014/chart" uri="{C3380CC4-5D6E-409C-BE32-E72D297353CC}">
              <c16:uniqueId val="{00000001-17D0-433A-B387-C18B4840490C}"/>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7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0"/>
        <c:minorUnit val="2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7D4D-4ACF-ADAE-BAAA85E9A252}"/>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7D4D-4ACF-ADAE-BAAA85E9A252}"/>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4392059553349"/>
          <c:y val="6.0538116591928252E-2"/>
          <c:w val="0.81150233477610645"/>
          <c:h val="0.77802690582959644"/>
        </c:manualLayout>
      </c:layout>
      <c:lineChart>
        <c:grouping val="standard"/>
        <c:varyColors val="0"/>
        <c:ser>
          <c:idx val="0"/>
          <c:order val="0"/>
          <c:tx>
            <c:strRef>
              <c:f>Sheet1!$B$1</c:f>
              <c:strCache>
                <c:ptCount val="1"/>
                <c:pt idx="0">
                  <c:v>Male</c:v>
                </c:pt>
              </c:strCache>
            </c:strRef>
          </c:tx>
          <c:spPr>
            <a:ln w="50800">
              <a:solidFill>
                <a:srgbClr val="C44A07"/>
              </a:solidFill>
              <a:prstDash val="solid"/>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Sheet1!$B$2:$B$31</c:f>
              <c:numCache>
                <c:formatCode>0.0</c:formatCode>
                <c:ptCount val="30"/>
                <c:pt idx="0">
                  <c:v>71.599999999999994</c:v>
                </c:pt>
                <c:pt idx="1">
                  <c:v>72.2</c:v>
                </c:pt>
                <c:pt idx="2">
                  <c:v>68.3</c:v>
                </c:pt>
                <c:pt idx="3">
                  <c:v>72.5</c:v>
                </c:pt>
                <c:pt idx="4">
                  <c:v>71.7</c:v>
                </c:pt>
                <c:pt idx="5">
                  <c:v>70.8</c:v>
                </c:pt>
                <c:pt idx="6">
                  <c:v>76.3</c:v>
                </c:pt>
                <c:pt idx="7">
                  <c:v>93.9</c:v>
                </c:pt>
                <c:pt idx="8">
                  <c:v>100.6</c:v>
                </c:pt>
                <c:pt idx="9">
                  <c:v>109.5</c:v>
                </c:pt>
                <c:pt idx="10">
                  <c:v>136.19999999999999</c:v>
                </c:pt>
                <c:pt idx="11">
                  <c:v>144.9</c:v>
                </c:pt>
                <c:pt idx="12">
                  <c:v>164.1</c:v>
                </c:pt>
                <c:pt idx="13">
                  <c:v>176.1</c:v>
                </c:pt>
                <c:pt idx="14">
                  <c:v>189.2</c:v>
                </c:pt>
                <c:pt idx="15">
                  <c:v>202.4</c:v>
                </c:pt>
                <c:pt idx="16">
                  <c:v>211.4</c:v>
                </c:pt>
                <c:pt idx="17">
                  <c:v>223.4</c:v>
                </c:pt>
                <c:pt idx="18">
                  <c:v>240.9</c:v>
                </c:pt>
                <c:pt idx="19">
                  <c:v>244.5</c:v>
                </c:pt>
                <c:pt idx="20">
                  <c:v>260.3</c:v>
                </c:pt>
                <c:pt idx="21">
                  <c:v>271.7</c:v>
                </c:pt>
                <c:pt idx="22">
                  <c:v>283.3</c:v>
                </c:pt>
                <c:pt idx="23">
                  <c:v>287</c:v>
                </c:pt>
                <c:pt idx="24">
                  <c:v>311</c:v>
                </c:pt>
                <c:pt idx="25">
                  <c:v>348.1</c:v>
                </c:pt>
                <c:pt idx="26">
                  <c:v>376.6</c:v>
                </c:pt>
                <c:pt idx="27">
                  <c:v>422.9</c:v>
                </c:pt>
                <c:pt idx="28">
                  <c:v>450.7</c:v>
                </c:pt>
                <c:pt idx="29">
                  <c:v>468</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c:v>
                </c:pt>
              </c:strCache>
            </c:strRef>
          </c:tx>
          <c:spPr>
            <a:ln w="50800">
              <a:solidFill>
                <a:srgbClr val="E4AC8E"/>
              </a:solidFill>
              <a:prstDash val="solid"/>
            </a:ln>
          </c:spPr>
          <c:marker>
            <c:symbol val="none"/>
          </c:marker>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Sheet1!$C$2:$C$31</c:f>
              <c:numCache>
                <c:formatCode>0.0</c:formatCode>
                <c:ptCount val="30"/>
                <c:pt idx="0">
                  <c:v>325.7</c:v>
                </c:pt>
                <c:pt idx="1">
                  <c:v>354.7</c:v>
                </c:pt>
                <c:pt idx="2">
                  <c:v>342.8</c:v>
                </c:pt>
                <c:pt idx="3">
                  <c:v>359.1</c:v>
                </c:pt>
                <c:pt idx="4">
                  <c:v>353.5</c:v>
                </c:pt>
                <c:pt idx="5">
                  <c:v>315.2</c:v>
                </c:pt>
                <c:pt idx="6">
                  <c:v>307</c:v>
                </c:pt>
                <c:pt idx="7">
                  <c:v>337.9</c:v>
                </c:pt>
                <c:pt idx="8">
                  <c:v>362.9</c:v>
                </c:pt>
                <c:pt idx="9">
                  <c:v>393.5</c:v>
                </c:pt>
                <c:pt idx="10">
                  <c:v>426.9</c:v>
                </c:pt>
                <c:pt idx="11">
                  <c:v>438</c:v>
                </c:pt>
                <c:pt idx="12">
                  <c:v>464.7</c:v>
                </c:pt>
                <c:pt idx="13">
                  <c:v>478.8</c:v>
                </c:pt>
                <c:pt idx="14">
                  <c:v>497.8</c:v>
                </c:pt>
                <c:pt idx="15">
                  <c:v>510.6</c:v>
                </c:pt>
                <c:pt idx="16">
                  <c:v>536.4</c:v>
                </c:pt>
                <c:pt idx="17">
                  <c:v>554.6</c:v>
                </c:pt>
                <c:pt idx="18">
                  <c:v>564.4</c:v>
                </c:pt>
                <c:pt idx="19">
                  <c:v>547.5</c:v>
                </c:pt>
                <c:pt idx="20">
                  <c:v>566.29999999999995</c:v>
                </c:pt>
                <c:pt idx="21">
                  <c:v>596.6</c:v>
                </c:pt>
                <c:pt idx="22">
                  <c:v>603.6</c:v>
                </c:pt>
                <c:pt idx="23">
                  <c:v>584.1</c:v>
                </c:pt>
                <c:pt idx="24">
                  <c:v>585.5</c:v>
                </c:pt>
                <c:pt idx="25">
                  <c:v>620.20000000000005</c:v>
                </c:pt>
                <c:pt idx="26">
                  <c:v>627.20000000000005</c:v>
                </c:pt>
                <c:pt idx="27">
                  <c:v>679</c:v>
                </c:pt>
                <c:pt idx="28">
                  <c:v>712</c:v>
                </c:pt>
                <c:pt idx="29">
                  <c:v>716.5</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Male
468.0</c:v>
                </c:pt>
              </c:strCache>
            </c:strRef>
          </c:tx>
          <c:marker>
            <c:symbol val="none"/>
          </c:marker>
          <c:dLbls>
            <c:dLbl>
              <c:idx val="2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3088-4F4B-93ED-2D14B793D9B1}"/>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Sheet1!$D$2:$D$31</c:f>
              <c:numCache>
                <c:formatCode>0.0</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468</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716.5</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Sheet1!$E$2:$E$31</c:f>
              <c:numCache>
                <c:formatCode>0.0</c:formatCode>
                <c:ptCount val="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716.5</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C44A07"/>
            </a:solidFill>
            <a:ln w="12636">
              <a:solidFill>
                <a:srgbClr val="C44A07"/>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0.0</c:formatCode>
                <c:ptCount val="8"/>
                <c:pt idx="0">
                  <c:v>3.4</c:v>
                </c:pt>
                <c:pt idx="1">
                  <c:v>659.9</c:v>
                </c:pt>
                <c:pt idx="2">
                  <c:v>1600.1</c:v>
                </c:pt>
                <c:pt idx="3">
                  <c:v>1528.4</c:v>
                </c:pt>
                <c:pt idx="4">
                  <c:v>1023.4</c:v>
                </c:pt>
                <c:pt idx="5">
                  <c:v>504</c:v>
                </c:pt>
                <c:pt idx="6">
                  <c:v>117.5</c:v>
                </c:pt>
                <c:pt idx="7">
                  <c:v>468</c:v>
                </c:pt>
              </c:numCache>
            </c:numRef>
          </c:val>
          <c:extLst>
            <c:ext xmlns:c16="http://schemas.microsoft.com/office/drawing/2014/chart" uri="{C3380CC4-5D6E-409C-BE32-E72D297353CC}">
              <c16:uniqueId val="{00000000-55F5-4ABA-900E-4DEF6A397CCA}"/>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4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1000"/>
        <c:minorUnit val="8"/>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4871794871793"/>
          <c:y val="0.13064133016627077"/>
          <c:w val="0.7511523319200486"/>
          <c:h val="0.84798099762470314"/>
        </c:manualLayout>
      </c:layout>
      <c:barChart>
        <c:barDir val="bar"/>
        <c:grouping val="clustered"/>
        <c:varyColors val="0"/>
        <c:ser>
          <c:idx val="0"/>
          <c:order val="0"/>
          <c:tx>
            <c:strRef>
              <c:f>Sheet1!$B$1</c:f>
              <c:strCache>
                <c:ptCount val="1"/>
                <c:pt idx="0">
                  <c:v>Female</c:v>
                </c:pt>
              </c:strCache>
            </c:strRef>
          </c:tx>
          <c:spPr>
            <a:solidFill>
              <a:srgbClr val="E4AC8E"/>
            </a:solidFill>
            <a:ln w="12551">
              <a:solidFill>
                <a:srgbClr val="E4AC8E"/>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0.0</c:formatCode>
                <c:ptCount val="8"/>
                <c:pt idx="0">
                  <c:v>19.899999999999999</c:v>
                </c:pt>
                <c:pt idx="1">
                  <c:v>2330.1</c:v>
                </c:pt>
                <c:pt idx="2">
                  <c:v>3732.4</c:v>
                </c:pt>
                <c:pt idx="3">
                  <c:v>2124.1999999999998</c:v>
                </c:pt>
                <c:pt idx="4">
                  <c:v>1001.5</c:v>
                </c:pt>
                <c:pt idx="5">
                  <c:v>398.4</c:v>
                </c:pt>
                <c:pt idx="6">
                  <c:v>48.9</c:v>
                </c:pt>
                <c:pt idx="7">
                  <c:v>716.5</c:v>
                </c:pt>
              </c:numCache>
            </c:numRef>
          </c:val>
          <c:extLst>
            <c:ext xmlns:c16="http://schemas.microsoft.com/office/drawing/2014/chart" uri="{C3380CC4-5D6E-409C-BE32-E72D297353CC}">
              <c16:uniqueId val="{00000000-09A0-492C-888A-92404518D811}"/>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600"/>
        <c:tickLblSkip val="1"/>
        <c:tickMarkSkip val="1"/>
        <c:noMultiLvlLbl val="0"/>
      </c:catAx>
      <c:valAx>
        <c:axId val="135674880"/>
        <c:scaling>
          <c:orientation val="minMax"/>
          <c:max val="4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1000"/>
        <c:minorUnit val="8"/>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25.6</c:v>
                </c:pt>
                <c:pt idx="1">
                  <c:v>26.7</c:v>
                </c:pt>
                <c:pt idx="2">
                  <c:v>23.7</c:v>
                </c:pt>
                <c:pt idx="3">
                  <c:v>21.1</c:v>
                </c:pt>
                <c:pt idx="4">
                  <c:v>17.7</c:v>
                </c:pt>
                <c:pt idx="5">
                  <c:v>17.7</c:v>
                </c:pt>
                <c:pt idx="6">
                  <c:v>17.8</c:v>
                </c:pt>
                <c:pt idx="7">
                  <c:v>16.899999999999999</c:v>
                </c:pt>
                <c:pt idx="8">
                  <c:v>18.2</c:v>
                </c:pt>
                <c:pt idx="9">
                  <c:v>19.899999999999999</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2433.6</c:v>
                </c:pt>
                <c:pt idx="1">
                  <c:v>2403.4</c:v>
                </c:pt>
                <c:pt idx="2">
                  <c:v>2249</c:v>
                </c:pt>
                <c:pt idx="3">
                  <c:v>2092</c:v>
                </c:pt>
                <c:pt idx="4">
                  <c:v>1960.3</c:v>
                </c:pt>
                <c:pt idx="5">
                  <c:v>2034.5</c:v>
                </c:pt>
                <c:pt idx="6">
                  <c:v>2081.4</c:v>
                </c:pt>
                <c:pt idx="7">
                  <c:v>2283.9</c:v>
                </c:pt>
                <c:pt idx="8">
                  <c:v>2377.6</c:v>
                </c:pt>
                <c:pt idx="9">
                  <c:v>2330.1</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3120.3</c:v>
                </c:pt>
                <c:pt idx="1">
                  <c:v>3394.7</c:v>
                </c:pt>
                <c:pt idx="2">
                  <c:v>3449.9</c:v>
                </c:pt>
                <c:pt idx="3">
                  <c:v>3252.8</c:v>
                </c:pt>
                <c:pt idx="4">
                  <c:v>3223.4</c:v>
                </c:pt>
                <c:pt idx="5">
                  <c:v>3352.1</c:v>
                </c:pt>
                <c:pt idx="6">
                  <c:v>3290.4</c:v>
                </c:pt>
                <c:pt idx="7">
                  <c:v>3519.1</c:v>
                </c:pt>
                <c:pt idx="8">
                  <c:v>3719.3</c:v>
                </c:pt>
                <c:pt idx="9">
                  <c:v>3732.4</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1249.4000000000001</c:v>
                </c:pt>
                <c:pt idx="1">
                  <c:v>1369.6</c:v>
                </c:pt>
                <c:pt idx="2">
                  <c:v>1484.6</c:v>
                </c:pt>
                <c:pt idx="3">
                  <c:v>1538.2</c:v>
                </c:pt>
                <c:pt idx="4">
                  <c:v>1625.1</c:v>
                </c:pt>
                <c:pt idx="5">
                  <c:v>1815</c:v>
                </c:pt>
                <c:pt idx="6">
                  <c:v>1887.1</c:v>
                </c:pt>
                <c:pt idx="7">
                  <c:v>2042.1</c:v>
                </c:pt>
                <c:pt idx="8">
                  <c:v>2115.8000000000002</c:v>
                </c:pt>
                <c:pt idx="9">
                  <c:v>2124.1999999999998</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545.20000000000005</c:v>
                </c:pt>
                <c:pt idx="1">
                  <c:v>576.6</c:v>
                </c:pt>
                <c:pt idx="2">
                  <c:v>619</c:v>
                </c:pt>
                <c:pt idx="3">
                  <c:v>636.6</c:v>
                </c:pt>
                <c:pt idx="4">
                  <c:v>682.9</c:v>
                </c:pt>
                <c:pt idx="5">
                  <c:v>748.7</c:v>
                </c:pt>
                <c:pt idx="6">
                  <c:v>782</c:v>
                </c:pt>
                <c:pt idx="7">
                  <c:v>880.6</c:v>
                </c:pt>
                <c:pt idx="8">
                  <c:v>947.6</c:v>
                </c:pt>
                <c:pt idx="9">
                  <c:v>1001.5</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67.900000000000006</c:v>
                </c:pt>
                <c:pt idx="1">
                  <c:v>72.599999999999994</c:v>
                </c:pt>
                <c:pt idx="2">
                  <c:v>79.400000000000006</c:v>
                </c:pt>
                <c:pt idx="3">
                  <c:v>81.599999999999994</c:v>
                </c:pt>
                <c:pt idx="4">
                  <c:v>88.8</c:v>
                </c:pt>
                <c:pt idx="5">
                  <c:v>99.3</c:v>
                </c:pt>
                <c:pt idx="6">
                  <c:v>104.6</c:v>
                </c:pt>
                <c:pt idx="7">
                  <c:v>115.3</c:v>
                </c:pt>
                <c:pt idx="8">
                  <c:v>123.1</c:v>
                </c:pt>
                <c:pt idx="9">
                  <c:v>131.80000000000001</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4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600985221674877E-2"/>
              <c:y val="0.16559139784946236"/>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1000"/>
        <c:minorUnit val="10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5.0999999999999996</c:v>
                </c:pt>
                <c:pt idx="1">
                  <c:v>4.4000000000000004</c:v>
                </c:pt>
                <c:pt idx="2">
                  <c:v>3.8</c:v>
                </c:pt>
                <c:pt idx="3">
                  <c:v>3.2</c:v>
                </c:pt>
                <c:pt idx="4">
                  <c:v>2.9</c:v>
                </c:pt>
                <c:pt idx="5">
                  <c:v>2.7</c:v>
                </c:pt>
                <c:pt idx="6">
                  <c:v>2.8</c:v>
                </c:pt>
                <c:pt idx="7">
                  <c:v>2.8</c:v>
                </c:pt>
                <c:pt idx="8">
                  <c:v>3</c:v>
                </c:pt>
                <c:pt idx="9">
                  <c:v>3.4</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598.79999999999995</c:v>
                </c:pt>
                <c:pt idx="1">
                  <c:v>573.5</c:v>
                </c:pt>
                <c:pt idx="2">
                  <c:v>535.5</c:v>
                </c:pt>
                <c:pt idx="3">
                  <c:v>504.3</c:v>
                </c:pt>
                <c:pt idx="4">
                  <c:v>495</c:v>
                </c:pt>
                <c:pt idx="5">
                  <c:v>531.70000000000005</c:v>
                </c:pt>
                <c:pt idx="6">
                  <c:v>548.20000000000005</c:v>
                </c:pt>
                <c:pt idx="7">
                  <c:v>619.20000000000005</c:v>
                </c:pt>
                <c:pt idx="8">
                  <c:v>639.79999999999995</c:v>
                </c:pt>
                <c:pt idx="9">
                  <c:v>659.9</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1137.9000000000001</c:v>
                </c:pt>
                <c:pt idx="1">
                  <c:v>1224.7</c:v>
                </c:pt>
                <c:pt idx="2">
                  <c:v>1254.3</c:v>
                </c:pt>
                <c:pt idx="3">
                  <c:v>1190.2</c:v>
                </c:pt>
                <c:pt idx="4">
                  <c:v>1217.2</c:v>
                </c:pt>
                <c:pt idx="5">
                  <c:v>1299.0999999999999</c:v>
                </c:pt>
                <c:pt idx="6">
                  <c:v>1344.3</c:v>
                </c:pt>
                <c:pt idx="7">
                  <c:v>1473</c:v>
                </c:pt>
                <c:pt idx="8">
                  <c:v>1572</c:v>
                </c:pt>
                <c:pt idx="9">
                  <c:v>1600.1</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713.3</c:v>
                </c:pt>
                <c:pt idx="1">
                  <c:v>752.2</c:v>
                </c:pt>
                <c:pt idx="2">
                  <c:v>813</c:v>
                </c:pt>
                <c:pt idx="3">
                  <c:v>879.8</c:v>
                </c:pt>
                <c:pt idx="4">
                  <c:v>1000</c:v>
                </c:pt>
                <c:pt idx="5">
                  <c:v>1167.9000000000001</c:v>
                </c:pt>
                <c:pt idx="6">
                  <c:v>1271</c:v>
                </c:pt>
                <c:pt idx="7">
                  <c:v>1436.8</c:v>
                </c:pt>
                <c:pt idx="8">
                  <c:v>1487.9</c:v>
                </c:pt>
                <c:pt idx="9">
                  <c:v>1528.4</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384.4</c:v>
                </c:pt>
                <c:pt idx="1">
                  <c:v>412.2</c:v>
                </c:pt>
                <c:pt idx="2">
                  <c:v>446.2</c:v>
                </c:pt>
                <c:pt idx="3">
                  <c:v>477.6</c:v>
                </c:pt>
                <c:pt idx="4">
                  <c:v>542.70000000000005</c:v>
                </c:pt>
                <c:pt idx="5">
                  <c:v>625.70000000000005</c:v>
                </c:pt>
                <c:pt idx="6">
                  <c:v>727.8</c:v>
                </c:pt>
                <c:pt idx="7">
                  <c:v>836.5</c:v>
                </c:pt>
                <c:pt idx="8">
                  <c:v>939.9</c:v>
                </c:pt>
                <c:pt idx="9">
                  <c:v>1023.4</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85</c:v>
                </c:pt>
                <c:pt idx="1">
                  <c:v>89.4</c:v>
                </c:pt>
                <c:pt idx="2">
                  <c:v>100.2</c:v>
                </c:pt>
                <c:pt idx="3">
                  <c:v>107</c:v>
                </c:pt>
                <c:pt idx="4">
                  <c:v>125.1</c:v>
                </c:pt>
                <c:pt idx="5">
                  <c:v>146.9</c:v>
                </c:pt>
                <c:pt idx="6">
                  <c:v>166.6</c:v>
                </c:pt>
                <c:pt idx="7">
                  <c:v>189.4</c:v>
                </c:pt>
                <c:pt idx="8">
                  <c:v>206.2</c:v>
                </c:pt>
                <c:pt idx="9">
                  <c:v>218.2</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2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600985221674877E-2"/>
              <c:y val="0.16559139784946236"/>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500"/>
        <c:minorUnit val="5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C44A07"/>
            </a:solidFill>
            <a:ln w="12636">
              <a:solidFill>
                <a:srgbClr val="C44A07"/>
              </a:solidFill>
              <a:prstDash val="solid"/>
            </a:ln>
          </c:spPr>
          <c:invertIfNegative val="0"/>
          <c:cat>
            <c:strRef>
              <c:f>Sheet1!$A$2:$A$6</c:f>
              <c:strCache>
                <c:ptCount val="5"/>
                <c:pt idx="0">
                  <c:v>AI/AN</c:v>
                </c:pt>
                <c:pt idx="1">
                  <c:v>A/PI</c:v>
                </c:pt>
                <c:pt idx="2">
                  <c:v>Black</c:v>
                </c:pt>
                <c:pt idx="3">
                  <c:v>Hispanic</c:v>
                </c:pt>
                <c:pt idx="4">
                  <c:v>White</c:v>
                </c:pt>
              </c:strCache>
            </c:strRef>
          </c:cat>
          <c:val>
            <c:numRef>
              <c:f>Sheet1!$B$2:$B$6</c:f>
              <c:numCache>
                <c:formatCode>0.0</c:formatCode>
                <c:ptCount val="5"/>
                <c:pt idx="0">
                  <c:v>210</c:v>
                </c:pt>
                <c:pt idx="1">
                  <c:v>140.69999999999999</c:v>
                </c:pt>
                <c:pt idx="2">
                  <c:v>851.3</c:v>
                </c:pt>
                <c:pt idx="3">
                  <c:v>247.5</c:v>
                </c:pt>
                <c:pt idx="4">
                  <c:v>212.4</c:v>
                </c:pt>
              </c:numCache>
            </c:numRef>
          </c:val>
          <c:extLst>
            <c:ext xmlns:c16="http://schemas.microsoft.com/office/drawing/2014/chart" uri="{C3380CC4-5D6E-409C-BE32-E72D297353CC}">
              <c16:uniqueId val="{00000000-0A83-4E61-AE8A-F64112B4610D}"/>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12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300"/>
        <c:minorUnit val="8"/>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2222222222222"/>
          <c:y val="0.13064133016627077"/>
          <c:w val="0.74687882764654423"/>
          <c:h val="0.84798099762470314"/>
        </c:manualLayout>
      </c:layout>
      <c:barChart>
        <c:barDir val="bar"/>
        <c:grouping val="clustered"/>
        <c:varyColors val="0"/>
        <c:ser>
          <c:idx val="0"/>
          <c:order val="0"/>
          <c:tx>
            <c:strRef>
              <c:f>Sheet1!$B$1</c:f>
              <c:strCache>
                <c:ptCount val="1"/>
                <c:pt idx="0">
                  <c:v>Female</c:v>
                </c:pt>
              </c:strCache>
            </c:strRef>
          </c:tx>
          <c:spPr>
            <a:solidFill>
              <a:srgbClr val="E4AC8E"/>
            </a:solidFill>
            <a:ln w="12551">
              <a:solidFill>
                <a:srgbClr val="E4AC8E"/>
              </a:solidFill>
              <a:prstDash val="solid"/>
            </a:ln>
          </c:spPr>
          <c:invertIfNegative val="0"/>
          <c:cat>
            <c:strRef>
              <c:f>Sheet1!$A$2:$A$6</c:f>
              <c:strCache>
                <c:ptCount val="5"/>
                <c:pt idx="0">
                  <c:v>AI/AN  </c:v>
                </c:pt>
                <c:pt idx="1">
                  <c:v>A/PI    </c:v>
                </c:pt>
                <c:pt idx="2">
                  <c:v>Black   </c:v>
                </c:pt>
                <c:pt idx="3">
                  <c:v>Hispanic</c:v>
                </c:pt>
                <c:pt idx="4">
                  <c:v>White  </c:v>
                </c:pt>
              </c:strCache>
            </c:strRef>
          </c:cat>
          <c:val>
            <c:numRef>
              <c:f>Sheet1!$B$2:$B$6</c:f>
              <c:numCache>
                <c:formatCode>0.0</c:formatCode>
                <c:ptCount val="5"/>
                <c:pt idx="0">
                  <c:v>405.4</c:v>
                </c:pt>
                <c:pt idx="1">
                  <c:v>165.6</c:v>
                </c:pt>
                <c:pt idx="2">
                  <c:v>1036.3</c:v>
                </c:pt>
                <c:pt idx="3">
                  <c:v>455.7</c:v>
                </c:pt>
                <c:pt idx="4">
                  <c:v>233.1</c:v>
                </c:pt>
              </c:numCache>
            </c:numRef>
          </c:val>
          <c:extLst>
            <c:ext xmlns:c16="http://schemas.microsoft.com/office/drawing/2014/chart" uri="{C3380CC4-5D6E-409C-BE32-E72D297353CC}">
              <c16:uniqueId val="{00000000-629A-4134-BED3-709C84393296}"/>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200"/>
        <c:tickLblSkip val="1"/>
        <c:tickMarkSkip val="1"/>
        <c:noMultiLvlLbl val="0"/>
      </c:catAx>
      <c:valAx>
        <c:axId val="135674880"/>
        <c:scaling>
          <c:orientation val="minMax"/>
          <c:max val="12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300"/>
        <c:minorUnit val="8"/>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69932000858003E-2"/>
          <c:y val="6.0538116591928252E-2"/>
          <c:w val="0.90596329726842106"/>
          <c:h val="0.70123574255334686"/>
        </c:manualLayout>
      </c:layout>
      <c:barChart>
        <c:barDir val="col"/>
        <c:grouping val="clustered"/>
        <c:varyColors val="0"/>
        <c:ser>
          <c:idx val="0"/>
          <c:order val="0"/>
          <c:tx>
            <c:strRef>
              <c:f>Sheet1!$B$1</c:f>
              <c:strCache>
                <c:ptCount val="1"/>
                <c:pt idx="0">
                  <c:v>LHJ Rate</c:v>
                </c:pt>
              </c:strCache>
            </c:strRef>
          </c:tx>
          <c:spPr>
            <a:solidFill>
              <a:srgbClr val="D47B4A"/>
            </a:solidFill>
            <a:ln>
              <a:solidFill>
                <a:schemeClr val="accent1"/>
              </a:solidFill>
            </a:ln>
          </c:spPr>
          <c:invertIfNegative val="0"/>
          <c:dPt>
            <c:idx val="26"/>
            <c:invertIfNegative val="0"/>
            <c:bubble3D val="0"/>
            <c:spPr>
              <a:pattFill prst="dkUpDiag">
                <a:fgClr>
                  <a:srgbClr val="D47B4A"/>
                </a:fgClr>
                <a:bgClr>
                  <a:schemeClr val="accent1">
                    <a:lumMod val="20000"/>
                    <a:lumOff val="80000"/>
                  </a:schemeClr>
                </a:bgClr>
              </a:pattFill>
              <a:ln>
                <a:solidFill>
                  <a:schemeClr val="accent1"/>
                </a:solidFill>
              </a:ln>
            </c:spPr>
            <c:extLst>
              <c:ext xmlns:c16="http://schemas.microsoft.com/office/drawing/2014/chart" uri="{C3380CC4-5D6E-409C-BE32-E72D297353CC}">
                <c16:uniqueId val="{00000000-C6FA-430B-92A8-585D459BD41B}"/>
              </c:ext>
            </c:extLst>
          </c:dPt>
          <c:dPt>
            <c:idx val="56"/>
            <c:invertIfNegative val="0"/>
            <c:bubble3D val="0"/>
            <c:spPr>
              <a:pattFill prst="dkUpDiag">
                <a:fgClr>
                  <a:srgbClr val="D47B4A"/>
                </a:fgClr>
                <a:bgClr>
                  <a:schemeClr val="accent1">
                    <a:lumMod val="20000"/>
                    <a:lumOff val="80000"/>
                  </a:schemeClr>
                </a:bgClr>
              </a:pattFill>
              <a:ln>
                <a:solidFill>
                  <a:schemeClr val="accent1"/>
                </a:solidFill>
              </a:ln>
            </c:spPr>
            <c:extLst>
              <c:ext xmlns:c16="http://schemas.microsoft.com/office/drawing/2014/chart" uri="{C3380CC4-5D6E-409C-BE32-E72D297353CC}">
                <c16:uniqueId val="{00000001-C6FA-430B-92A8-585D459BD41B}"/>
              </c:ext>
            </c:extLst>
          </c:dPt>
          <c:dPt>
            <c:idx val="57"/>
            <c:invertIfNegative val="0"/>
            <c:bubble3D val="0"/>
            <c:spPr>
              <a:pattFill prst="dkUpDiag">
                <a:fgClr>
                  <a:srgbClr val="D47B4A"/>
                </a:fgClr>
                <a:bgClr>
                  <a:schemeClr val="accent1">
                    <a:lumMod val="20000"/>
                    <a:lumOff val="80000"/>
                  </a:schemeClr>
                </a:bgClr>
              </a:pattFill>
              <a:ln>
                <a:solidFill>
                  <a:schemeClr val="accent1"/>
                </a:solidFill>
              </a:ln>
            </c:spPr>
            <c:extLst>
              <c:ext xmlns:c16="http://schemas.microsoft.com/office/drawing/2014/chart" uri="{C3380CC4-5D6E-409C-BE32-E72D297353CC}">
                <c16:uniqueId val="{00000002-C6FA-430B-92A8-585D459BD41B}"/>
              </c:ext>
            </c:extLst>
          </c:dPt>
          <c:cat>
            <c:strRef>
              <c:f>Sheet1!$A$2:$A$59</c:f>
              <c:strCache>
                <c:ptCount val="58"/>
                <c:pt idx="0">
                  <c:v>San Francisco</c:v>
                </c:pt>
                <c:pt idx="1">
                  <c:v>Kings</c:v>
                </c:pt>
                <c:pt idx="2">
                  <c:v>Kern</c:v>
                </c:pt>
                <c:pt idx="3">
                  <c:v>Tulare</c:v>
                </c:pt>
                <c:pt idx="4">
                  <c:v>Sacramento</c:v>
                </c:pt>
                <c:pt idx="5">
                  <c:v>Fresno</c:v>
                </c:pt>
                <c:pt idx="6">
                  <c:v>San Diego</c:v>
                </c:pt>
                <c:pt idx="7">
                  <c:v>Los Angeles</c:v>
                </c:pt>
                <c:pt idx="8">
                  <c:v>Butte</c:v>
                </c:pt>
                <c:pt idx="9">
                  <c:v>San Bernardino</c:v>
                </c:pt>
                <c:pt idx="10">
                  <c:v>Humboldt</c:v>
                </c:pt>
                <c:pt idx="11">
                  <c:v>San Joaquin</c:v>
                </c:pt>
                <c:pt idx="12">
                  <c:v>Madera</c:v>
                </c:pt>
                <c:pt idx="13">
                  <c:v>Solano</c:v>
                </c:pt>
                <c:pt idx="14">
                  <c:v>Merced</c:v>
                </c:pt>
                <c:pt idx="15">
                  <c:v>Stanislaus</c:v>
                </c:pt>
                <c:pt idx="16">
                  <c:v>Santa Barbara</c:v>
                </c:pt>
                <c:pt idx="17">
                  <c:v>Imperial</c:v>
                </c:pt>
                <c:pt idx="18">
                  <c:v>Alameda</c:v>
                </c:pt>
                <c:pt idx="19">
                  <c:v>Monterey</c:v>
                </c:pt>
                <c:pt idx="20">
                  <c:v>Contra Costa</c:v>
                </c:pt>
                <c:pt idx="21">
                  <c:v>Yolo</c:v>
                </c:pt>
                <c:pt idx="22">
                  <c:v>Riverside</c:v>
                </c:pt>
                <c:pt idx="23">
                  <c:v>Yuba</c:v>
                </c:pt>
                <c:pt idx="24">
                  <c:v>Mendocino</c:v>
                </c:pt>
                <c:pt idx="25">
                  <c:v>Santa Cruz</c:v>
                </c:pt>
                <c:pt idx="26">
                  <c:v>Alpine</c:v>
                </c:pt>
                <c:pt idx="27">
                  <c:v>Orange</c:v>
                </c:pt>
                <c:pt idx="28">
                  <c:v>San Benito</c:v>
                </c:pt>
                <c:pt idx="29">
                  <c:v>Inyo</c:v>
                </c:pt>
                <c:pt idx="30">
                  <c:v>Napa</c:v>
                </c:pt>
                <c:pt idx="31">
                  <c:v>Lake</c:v>
                </c:pt>
                <c:pt idx="32">
                  <c:v>Glenn</c:v>
                </c:pt>
                <c:pt idx="33">
                  <c:v>Santa Clara</c:v>
                </c:pt>
                <c:pt idx="34">
                  <c:v>San Mateo</c:v>
                </c:pt>
                <c:pt idx="35">
                  <c:v>San Luis Obispo</c:v>
                </c:pt>
                <c:pt idx="36">
                  <c:v>Sonoma</c:v>
                </c:pt>
                <c:pt idx="37">
                  <c:v>Ventura</c:v>
                </c:pt>
                <c:pt idx="38">
                  <c:v>Shasta</c:v>
                </c:pt>
                <c:pt idx="39">
                  <c:v>Sutter</c:v>
                </c:pt>
                <c:pt idx="40">
                  <c:v>Colusa</c:v>
                </c:pt>
                <c:pt idx="41">
                  <c:v>Marin</c:v>
                </c:pt>
                <c:pt idx="42">
                  <c:v>Tehama</c:v>
                </c:pt>
                <c:pt idx="43">
                  <c:v>Plumas</c:v>
                </c:pt>
                <c:pt idx="44">
                  <c:v>Placer</c:v>
                </c:pt>
                <c:pt idx="45">
                  <c:v>Tuolumne</c:v>
                </c:pt>
                <c:pt idx="46">
                  <c:v>Siskiyou</c:v>
                </c:pt>
                <c:pt idx="47">
                  <c:v>El Dorado</c:v>
                </c:pt>
                <c:pt idx="48">
                  <c:v>Del Norte</c:v>
                </c:pt>
                <c:pt idx="49">
                  <c:v>Mono</c:v>
                </c:pt>
                <c:pt idx="50">
                  <c:v>Nevada</c:v>
                </c:pt>
                <c:pt idx="51">
                  <c:v>Calaveras</c:v>
                </c:pt>
                <c:pt idx="52">
                  <c:v>Lassen</c:v>
                </c:pt>
                <c:pt idx="53">
                  <c:v>Trinity</c:v>
                </c:pt>
                <c:pt idx="54">
                  <c:v>Mariposa</c:v>
                </c:pt>
                <c:pt idx="55">
                  <c:v>Amador</c:v>
                </c:pt>
                <c:pt idx="56">
                  <c:v>Modoc</c:v>
                </c:pt>
                <c:pt idx="57">
                  <c:v>Sierra</c:v>
                </c:pt>
              </c:strCache>
            </c:strRef>
          </c:cat>
          <c:val>
            <c:numRef>
              <c:f>Sheet1!$B$2:$B$59</c:f>
              <c:numCache>
                <c:formatCode>0.00</c:formatCode>
                <c:ptCount val="58"/>
                <c:pt idx="0">
                  <c:v>1064.4733291355601</c:v>
                </c:pt>
                <c:pt idx="1">
                  <c:v>779.56049363531599</c:v>
                </c:pt>
                <c:pt idx="2">
                  <c:v>753.01483901419101</c:v>
                </c:pt>
                <c:pt idx="3">
                  <c:v>724.28134454622</c:v>
                </c:pt>
                <c:pt idx="4">
                  <c:v>723.19190756431794</c:v>
                </c:pt>
                <c:pt idx="5">
                  <c:v>711.28028494265902</c:v>
                </c:pt>
                <c:pt idx="6">
                  <c:v>686.832415868986</c:v>
                </c:pt>
                <c:pt idx="7">
                  <c:v>681.49497911208096</c:v>
                </c:pt>
                <c:pt idx="8">
                  <c:v>635.58638490078999</c:v>
                </c:pt>
                <c:pt idx="9">
                  <c:v>628.94455441039304</c:v>
                </c:pt>
                <c:pt idx="10">
                  <c:v>620.41820782898105</c:v>
                </c:pt>
                <c:pt idx="11">
                  <c:v>619.67085655047299</c:v>
                </c:pt>
                <c:pt idx="12">
                  <c:v>609.66402416005997</c:v>
                </c:pt>
                <c:pt idx="13">
                  <c:v>594.37514842415999</c:v>
                </c:pt>
                <c:pt idx="14">
                  <c:v>584.316603624457</c:v>
                </c:pt>
                <c:pt idx="15">
                  <c:v>580.41350656793099</c:v>
                </c:pt>
                <c:pt idx="16">
                  <c:v>578.40093811396002</c:v>
                </c:pt>
                <c:pt idx="17">
                  <c:v>578.34495461123504</c:v>
                </c:pt>
                <c:pt idx="18">
                  <c:v>578.15621985347502</c:v>
                </c:pt>
                <c:pt idx="19">
                  <c:v>545.30511332716696</c:v>
                </c:pt>
                <c:pt idx="20">
                  <c:v>523.55566887553903</c:v>
                </c:pt>
                <c:pt idx="21">
                  <c:v>520.48746343126902</c:v>
                </c:pt>
                <c:pt idx="22">
                  <c:v>503.22207825479802</c:v>
                </c:pt>
                <c:pt idx="23">
                  <c:v>485.36248914320697</c:v>
                </c:pt>
                <c:pt idx="24">
                  <c:v>462.80618579975197</c:v>
                </c:pt>
                <c:pt idx="25">
                  <c:v>456.755723105502</c:v>
                </c:pt>
                <c:pt idx="26">
                  <c:v>443.26241134751803</c:v>
                </c:pt>
                <c:pt idx="27">
                  <c:v>442.65934634321701</c:v>
                </c:pt>
                <c:pt idx="28">
                  <c:v>438.02363734828498</c:v>
                </c:pt>
                <c:pt idx="29">
                  <c:v>433.32250027082699</c:v>
                </c:pt>
                <c:pt idx="30">
                  <c:v>426.95377761277098</c:v>
                </c:pt>
                <c:pt idx="31">
                  <c:v>426.882830680084</c:v>
                </c:pt>
                <c:pt idx="32">
                  <c:v>421.27615850943602</c:v>
                </c:pt>
                <c:pt idx="33">
                  <c:v>416.65030694242103</c:v>
                </c:pt>
                <c:pt idx="34">
                  <c:v>411.20666999891802</c:v>
                </c:pt>
                <c:pt idx="35">
                  <c:v>409.462822066532</c:v>
                </c:pt>
                <c:pt idx="36">
                  <c:v>404.02824586743702</c:v>
                </c:pt>
                <c:pt idx="37">
                  <c:v>398.47870622093001</c:v>
                </c:pt>
                <c:pt idx="38">
                  <c:v>376.90488628257202</c:v>
                </c:pt>
                <c:pt idx="39">
                  <c:v>363.004441011778</c:v>
                </c:pt>
                <c:pt idx="40">
                  <c:v>355.82440065827501</c:v>
                </c:pt>
                <c:pt idx="41">
                  <c:v>353.17455767180002</c:v>
                </c:pt>
                <c:pt idx="42">
                  <c:v>320.96350186464502</c:v>
                </c:pt>
                <c:pt idx="43">
                  <c:v>302.258988227808</c:v>
                </c:pt>
                <c:pt idx="44">
                  <c:v>292.853216192047</c:v>
                </c:pt>
                <c:pt idx="45">
                  <c:v>277.73550448942302</c:v>
                </c:pt>
                <c:pt idx="46">
                  <c:v>274.62551066727201</c:v>
                </c:pt>
                <c:pt idx="47">
                  <c:v>255.21677736520101</c:v>
                </c:pt>
                <c:pt idx="48">
                  <c:v>236.19186046511601</c:v>
                </c:pt>
                <c:pt idx="49">
                  <c:v>230.53094157481499</c:v>
                </c:pt>
                <c:pt idx="50">
                  <c:v>229.178708689524</c:v>
                </c:pt>
                <c:pt idx="51">
                  <c:v>227.508221831779</c:v>
                </c:pt>
                <c:pt idx="52">
                  <c:v>224.230254350736</c:v>
                </c:pt>
                <c:pt idx="53">
                  <c:v>186.77624206201</c:v>
                </c:pt>
                <c:pt idx="54">
                  <c:v>184.77043673012301</c:v>
                </c:pt>
                <c:pt idx="55">
                  <c:v>183.135808282971</c:v>
                </c:pt>
                <c:pt idx="56">
                  <c:v>105.418511490618</c:v>
                </c:pt>
                <c:pt idx="57">
                  <c:v>64.082024991989698</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Sheet1!$A$2:$A$59</c:f>
              <c:strCache>
                <c:ptCount val="58"/>
                <c:pt idx="0">
                  <c:v>San Francisco</c:v>
                </c:pt>
                <c:pt idx="1">
                  <c:v>Kings</c:v>
                </c:pt>
                <c:pt idx="2">
                  <c:v>Kern</c:v>
                </c:pt>
                <c:pt idx="3">
                  <c:v>Tulare</c:v>
                </c:pt>
                <c:pt idx="4">
                  <c:v>Sacramento</c:v>
                </c:pt>
                <c:pt idx="5">
                  <c:v>Fresno</c:v>
                </c:pt>
                <c:pt idx="6">
                  <c:v>San Diego</c:v>
                </c:pt>
                <c:pt idx="7">
                  <c:v>Los Angeles</c:v>
                </c:pt>
                <c:pt idx="8">
                  <c:v>Butte</c:v>
                </c:pt>
                <c:pt idx="9">
                  <c:v>San Bernardino</c:v>
                </c:pt>
                <c:pt idx="10">
                  <c:v>Humboldt</c:v>
                </c:pt>
                <c:pt idx="11">
                  <c:v>San Joaquin</c:v>
                </c:pt>
                <c:pt idx="12">
                  <c:v>Madera</c:v>
                </c:pt>
                <c:pt idx="13">
                  <c:v>Solano</c:v>
                </c:pt>
                <c:pt idx="14">
                  <c:v>Merced</c:v>
                </c:pt>
                <c:pt idx="15">
                  <c:v>Stanislaus</c:v>
                </c:pt>
                <c:pt idx="16">
                  <c:v>Santa Barbara</c:v>
                </c:pt>
                <c:pt idx="17">
                  <c:v>Imperial</c:v>
                </c:pt>
                <c:pt idx="18">
                  <c:v>Alameda</c:v>
                </c:pt>
                <c:pt idx="19">
                  <c:v>Monterey</c:v>
                </c:pt>
                <c:pt idx="20">
                  <c:v>Contra Costa</c:v>
                </c:pt>
                <c:pt idx="21">
                  <c:v>Yolo</c:v>
                </c:pt>
                <c:pt idx="22">
                  <c:v>Riverside</c:v>
                </c:pt>
                <c:pt idx="23">
                  <c:v>Yuba</c:v>
                </c:pt>
                <c:pt idx="24">
                  <c:v>Mendocino</c:v>
                </c:pt>
                <c:pt idx="25">
                  <c:v>Santa Cruz</c:v>
                </c:pt>
                <c:pt idx="26">
                  <c:v>Alpine</c:v>
                </c:pt>
                <c:pt idx="27">
                  <c:v>Orange</c:v>
                </c:pt>
                <c:pt idx="28">
                  <c:v>San Benito</c:v>
                </c:pt>
                <c:pt idx="29">
                  <c:v>Inyo</c:v>
                </c:pt>
                <c:pt idx="30">
                  <c:v>Napa</c:v>
                </c:pt>
                <c:pt idx="31">
                  <c:v>Lake</c:v>
                </c:pt>
                <c:pt idx="32">
                  <c:v>Glenn</c:v>
                </c:pt>
                <c:pt idx="33">
                  <c:v>Santa Clara</c:v>
                </c:pt>
                <c:pt idx="34">
                  <c:v>San Mateo</c:v>
                </c:pt>
                <c:pt idx="35">
                  <c:v>San Luis Obispo</c:v>
                </c:pt>
                <c:pt idx="36">
                  <c:v>Sonoma</c:v>
                </c:pt>
                <c:pt idx="37">
                  <c:v>Ventura</c:v>
                </c:pt>
                <c:pt idx="38">
                  <c:v>Shasta</c:v>
                </c:pt>
                <c:pt idx="39">
                  <c:v>Sutter</c:v>
                </c:pt>
                <c:pt idx="40">
                  <c:v>Colusa</c:v>
                </c:pt>
                <c:pt idx="41">
                  <c:v>Marin</c:v>
                </c:pt>
                <c:pt idx="42">
                  <c:v>Tehama</c:v>
                </c:pt>
                <c:pt idx="43">
                  <c:v>Plumas</c:v>
                </c:pt>
                <c:pt idx="44">
                  <c:v>Placer</c:v>
                </c:pt>
                <c:pt idx="45">
                  <c:v>Tuolumne</c:v>
                </c:pt>
                <c:pt idx="46">
                  <c:v>Siskiyou</c:v>
                </c:pt>
                <c:pt idx="47">
                  <c:v>El Dorado</c:v>
                </c:pt>
                <c:pt idx="48">
                  <c:v>Del Norte</c:v>
                </c:pt>
                <c:pt idx="49">
                  <c:v>Mono</c:v>
                </c:pt>
                <c:pt idx="50">
                  <c:v>Nevada</c:v>
                </c:pt>
                <c:pt idx="51">
                  <c:v>Calaveras</c:v>
                </c:pt>
                <c:pt idx="52">
                  <c:v>Lassen</c:v>
                </c:pt>
                <c:pt idx="53">
                  <c:v>Trinity</c:v>
                </c:pt>
                <c:pt idx="54">
                  <c:v>Mariposa</c:v>
                </c:pt>
                <c:pt idx="55">
                  <c:v>Amador</c:v>
                </c:pt>
                <c:pt idx="56">
                  <c:v>Modoc</c:v>
                </c:pt>
                <c:pt idx="57">
                  <c:v>Sierra</c:v>
                </c:pt>
              </c:strCache>
            </c:strRef>
          </c:cat>
          <c:val>
            <c:numRef>
              <c:f>Sheet1!$C$2:$C$59</c:f>
              <c:numCache>
                <c:formatCode>0.0</c:formatCode>
                <c:ptCount val="58"/>
                <c:pt idx="0">
                  <c:v>594.70000000000005</c:v>
                </c:pt>
                <c:pt idx="1">
                  <c:v>594.70000000000005</c:v>
                </c:pt>
                <c:pt idx="2">
                  <c:v>594.70000000000005</c:v>
                </c:pt>
                <c:pt idx="3">
                  <c:v>594.70000000000005</c:v>
                </c:pt>
                <c:pt idx="4">
                  <c:v>594.70000000000005</c:v>
                </c:pt>
                <c:pt idx="5">
                  <c:v>594.70000000000005</c:v>
                </c:pt>
                <c:pt idx="6">
                  <c:v>594.70000000000005</c:v>
                </c:pt>
                <c:pt idx="7">
                  <c:v>594.70000000000005</c:v>
                </c:pt>
                <c:pt idx="8">
                  <c:v>594.70000000000005</c:v>
                </c:pt>
                <c:pt idx="9">
                  <c:v>594.70000000000005</c:v>
                </c:pt>
                <c:pt idx="10">
                  <c:v>594.70000000000005</c:v>
                </c:pt>
                <c:pt idx="11">
                  <c:v>594.70000000000005</c:v>
                </c:pt>
                <c:pt idx="12">
                  <c:v>594.70000000000005</c:v>
                </c:pt>
                <c:pt idx="13">
                  <c:v>594.70000000000005</c:v>
                </c:pt>
                <c:pt idx="14">
                  <c:v>594.70000000000005</c:v>
                </c:pt>
                <c:pt idx="15">
                  <c:v>594.70000000000005</c:v>
                </c:pt>
                <c:pt idx="16">
                  <c:v>594.70000000000005</c:v>
                </c:pt>
                <c:pt idx="17">
                  <c:v>594.70000000000005</c:v>
                </c:pt>
                <c:pt idx="18">
                  <c:v>594.70000000000005</c:v>
                </c:pt>
                <c:pt idx="19">
                  <c:v>594.70000000000005</c:v>
                </c:pt>
                <c:pt idx="20">
                  <c:v>594.70000000000005</c:v>
                </c:pt>
                <c:pt idx="21">
                  <c:v>594.70000000000005</c:v>
                </c:pt>
                <c:pt idx="22">
                  <c:v>594.70000000000005</c:v>
                </c:pt>
                <c:pt idx="23">
                  <c:v>594.70000000000005</c:v>
                </c:pt>
                <c:pt idx="24">
                  <c:v>594.70000000000005</c:v>
                </c:pt>
                <c:pt idx="25">
                  <c:v>594.70000000000005</c:v>
                </c:pt>
                <c:pt idx="26">
                  <c:v>594.70000000000005</c:v>
                </c:pt>
                <c:pt idx="27">
                  <c:v>594.70000000000005</c:v>
                </c:pt>
                <c:pt idx="28">
                  <c:v>594.70000000000005</c:v>
                </c:pt>
                <c:pt idx="29">
                  <c:v>594.70000000000005</c:v>
                </c:pt>
                <c:pt idx="30">
                  <c:v>594.70000000000005</c:v>
                </c:pt>
                <c:pt idx="31">
                  <c:v>594.70000000000005</c:v>
                </c:pt>
                <c:pt idx="32">
                  <c:v>594.70000000000005</c:v>
                </c:pt>
                <c:pt idx="33">
                  <c:v>594.70000000000005</c:v>
                </c:pt>
                <c:pt idx="34">
                  <c:v>594.70000000000005</c:v>
                </c:pt>
                <c:pt idx="35">
                  <c:v>594.70000000000005</c:v>
                </c:pt>
                <c:pt idx="36">
                  <c:v>594.70000000000005</c:v>
                </c:pt>
                <c:pt idx="37">
                  <c:v>594.70000000000005</c:v>
                </c:pt>
                <c:pt idx="38">
                  <c:v>594.70000000000005</c:v>
                </c:pt>
                <c:pt idx="39">
                  <c:v>594.70000000000005</c:v>
                </c:pt>
                <c:pt idx="40">
                  <c:v>594.70000000000005</c:v>
                </c:pt>
                <c:pt idx="41">
                  <c:v>594.70000000000005</c:v>
                </c:pt>
                <c:pt idx="42">
                  <c:v>594.70000000000005</c:v>
                </c:pt>
                <c:pt idx="43">
                  <c:v>594.70000000000005</c:v>
                </c:pt>
                <c:pt idx="44">
                  <c:v>594.70000000000005</c:v>
                </c:pt>
                <c:pt idx="45">
                  <c:v>594.70000000000005</c:v>
                </c:pt>
                <c:pt idx="46">
                  <c:v>594.70000000000005</c:v>
                </c:pt>
                <c:pt idx="47">
                  <c:v>594.70000000000005</c:v>
                </c:pt>
                <c:pt idx="48">
                  <c:v>594.70000000000005</c:v>
                </c:pt>
                <c:pt idx="49">
                  <c:v>594.70000000000005</c:v>
                </c:pt>
                <c:pt idx="50">
                  <c:v>594.70000000000005</c:v>
                </c:pt>
                <c:pt idx="51">
                  <c:v>594.70000000000005</c:v>
                </c:pt>
                <c:pt idx="52">
                  <c:v>594.70000000000005</c:v>
                </c:pt>
                <c:pt idx="53">
                  <c:v>594.70000000000005</c:v>
                </c:pt>
                <c:pt idx="54">
                  <c:v>594.70000000000005</c:v>
                </c:pt>
                <c:pt idx="55">
                  <c:v>594.70000000000005</c:v>
                </c:pt>
                <c:pt idx="56">
                  <c:v>594.70000000000005</c:v>
                </c:pt>
                <c:pt idx="57">
                  <c:v>594.70000000000005</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594.7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Sheet1!$A$2:$A$59</c:f>
              <c:strCache>
                <c:ptCount val="58"/>
                <c:pt idx="0">
                  <c:v>San Francisco</c:v>
                </c:pt>
                <c:pt idx="1">
                  <c:v>Kings</c:v>
                </c:pt>
                <c:pt idx="2">
                  <c:v>Kern</c:v>
                </c:pt>
                <c:pt idx="3">
                  <c:v>Tulare</c:v>
                </c:pt>
                <c:pt idx="4">
                  <c:v>Sacramento</c:v>
                </c:pt>
                <c:pt idx="5">
                  <c:v>Fresno</c:v>
                </c:pt>
                <c:pt idx="6">
                  <c:v>San Diego</c:v>
                </c:pt>
                <c:pt idx="7">
                  <c:v>Los Angeles</c:v>
                </c:pt>
                <c:pt idx="8">
                  <c:v>Butte</c:v>
                </c:pt>
                <c:pt idx="9">
                  <c:v>San Bernardino</c:v>
                </c:pt>
                <c:pt idx="10">
                  <c:v>Humboldt</c:v>
                </c:pt>
                <c:pt idx="11">
                  <c:v>San Joaquin</c:v>
                </c:pt>
                <c:pt idx="12">
                  <c:v>Madera</c:v>
                </c:pt>
                <c:pt idx="13">
                  <c:v>Solano</c:v>
                </c:pt>
                <c:pt idx="14">
                  <c:v>Merced</c:v>
                </c:pt>
                <c:pt idx="15">
                  <c:v>Stanislaus</c:v>
                </c:pt>
                <c:pt idx="16">
                  <c:v>Santa Barbara</c:v>
                </c:pt>
                <c:pt idx="17">
                  <c:v>Imperial</c:v>
                </c:pt>
                <c:pt idx="18">
                  <c:v>Alameda</c:v>
                </c:pt>
                <c:pt idx="19">
                  <c:v>Monterey</c:v>
                </c:pt>
                <c:pt idx="20">
                  <c:v>Contra Costa</c:v>
                </c:pt>
                <c:pt idx="21">
                  <c:v>Yolo</c:v>
                </c:pt>
                <c:pt idx="22">
                  <c:v>Riverside</c:v>
                </c:pt>
                <c:pt idx="23">
                  <c:v>Yuba</c:v>
                </c:pt>
                <c:pt idx="24">
                  <c:v>Mendocino</c:v>
                </c:pt>
                <c:pt idx="25">
                  <c:v>Santa Cruz</c:v>
                </c:pt>
                <c:pt idx="26">
                  <c:v>Alpine</c:v>
                </c:pt>
                <c:pt idx="27">
                  <c:v>Orange</c:v>
                </c:pt>
                <c:pt idx="28">
                  <c:v>San Benito</c:v>
                </c:pt>
                <c:pt idx="29">
                  <c:v>Inyo</c:v>
                </c:pt>
                <c:pt idx="30">
                  <c:v>Napa</c:v>
                </c:pt>
                <c:pt idx="31">
                  <c:v>Lake</c:v>
                </c:pt>
                <c:pt idx="32">
                  <c:v>Glenn</c:v>
                </c:pt>
                <c:pt idx="33">
                  <c:v>Santa Clara</c:v>
                </c:pt>
                <c:pt idx="34">
                  <c:v>San Mateo</c:v>
                </c:pt>
                <c:pt idx="35">
                  <c:v>San Luis Obispo</c:v>
                </c:pt>
                <c:pt idx="36">
                  <c:v>Sonoma</c:v>
                </c:pt>
                <c:pt idx="37">
                  <c:v>Ventura</c:v>
                </c:pt>
                <c:pt idx="38">
                  <c:v>Shasta</c:v>
                </c:pt>
                <c:pt idx="39">
                  <c:v>Sutter</c:v>
                </c:pt>
                <c:pt idx="40">
                  <c:v>Colusa</c:v>
                </c:pt>
                <c:pt idx="41">
                  <c:v>Marin</c:v>
                </c:pt>
                <c:pt idx="42">
                  <c:v>Tehama</c:v>
                </c:pt>
                <c:pt idx="43">
                  <c:v>Plumas</c:v>
                </c:pt>
                <c:pt idx="44">
                  <c:v>Placer</c:v>
                </c:pt>
                <c:pt idx="45">
                  <c:v>Tuolumne</c:v>
                </c:pt>
                <c:pt idx="46">
                  <c:v>Siskiyou</c:v>
                </c:pt>
                <c:pt idx="47">
                  <c:v>El Dorado</c:v>
                </c:pt>
                <c:pt idx="48">
                  <c:v>Del Norte</c:v>
                </c:pt>
                <c:pt idx="49">
                  <c:v>Mono</c:v>
                </c:pt>
                <c:pt idx="50">
                  <c:v>Nevada</c:v>
                </c:pt>
                <c:pt idx="51">
                  <c:v>Calaveras</c:v>
                </c:pt>
                <c:pt idx="52">
                  <c:v>Lassen</c:v>
                </c:pt>
                <c:pt idx="53">
                  <c:v>Trinity</c:v>
                </c:pt>
                <c:pt idx="54">
                  <c:v>Mariposa</c:v>
                </c:pt>
                <c:pt idx="55">
                  <c:v>Amador</c:v>
                </c:pt>
                <c:pt idx="56">
                  <c:v>Modoc</c:v>
                </c:pt>
                <c:pt idx="57">
                  <c:v>Sierra</c:v>
                </c:pt>
              </c:strCache>
            </c:strRef>
          </c:cat>
          <c:val>
            <c:numRef>
              <c:f>Sheet1!$E$2:$E$59</c:f>
              <c:numCache>
                <c:formatCode>General</c:formatCode>
                <c:ptCount val="58"/>
                <c:pt idx="53" formatCode="0.0">
                  <c:v>594.70000000000005</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5400000" vert="horz"/>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100"/>
        <c:noMultiLvlLbl val="0"/>
      </c:catAx>
      <c:valAx>
        <c:axId val="134992640"/>
        <c:scaling>
          <c:orientation val="minMax"/>
          <c:max val="12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C6-4D12-AB51-5D2B76802445}"/>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8B-4F25-8F82-C93E97E1D9E4}"/>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512.79999999999995</c:v>
                </c:pt>
                <c:pt idx="1">
                  <c:v>900.5</c:v>
                </c:pt>
                <c:pt idx="2">
                  <c:v>543.79999999999995</c:v>
                </c:pt>
                <c:pt idx="3">
                  <c:v>275.7</c:v>
                </c:pt>
                <c:pt idx="4">
                  <c:v>112.9</c:v>
                </c:pt>
                <c:pt idx="5">
                  <c:v>17.8</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537.20000000000005</c:v>
                </c:pt>
                <c:pt idx="1">
                  <c:v>149.5</c:v>
                </c:pt>
                <c:pt idx="2">
                  <c:v>506.20000000000005</c:v>
                </c:pt>
                <c:pt idx="3">
                  <c:v>774.3</c:v>
                </c:pt>
                <c:pt idx="4">
                  <c:v>937.1</c:v>
                </c:pt>
                <c:pt idx="5">
                  <c:v>1032.2</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C6-4D12-AB51-5D2B76802445}"/>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74-4647-8AAB-43077C43B4EC}"/>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4791.3</c:v>
                </c:pt>
                <c:pt idx="1">
                  <c:v>4896.6000000000004</c:v>
                </c:pt>
                <c:pt idx="2">
                  <c:v>2517.4</c:v>
                </c:pt>
                <c:pt idx="3">
                  <c:v>1105.7</c:v>
                </c:pt>
                <c:pt idx="4">
                  <c:v>360.6</c:v>
                </c:pt>
                <c:pt idx="5">
                  <c:v>38.200000000000003</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158.69999999999982</c:v>
                </c:pt>
                <c:pt idx="1">
                  <c:v>53.399999999999636</c:v>
                </c:pt>
                <c:pt idx="2">
                  <c:v>2432.6</c:v>
                </c:pt>
                <c:pt idx="3">
                  <c:v>3844.3</c:v>
                </c:pt>
                <c:pt idx="4">
                  <c:v>4589.3999999999996</c:v>
                </c:pt>
                <c:pt idx="5">
                  <c:v>4911.8</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C6-4D12-AB51-5D2B76802445}"/>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1171</c:v>
                </c:pt>
                <c:pt idx="1">
                  <c:v>1967.3</c:v>
                </c:pt>
                <c:pt idx="2">
                  <c:v>1217.5999999999999</c:v>
                </c:pt>
                <c:pt idx="3">
                  <c:v>606.4</c:v>
                </c:pt>
                <c:pt idx="4">
                  <c:v>225.3</c:v>
                </c:pt>
                <c:pt idx="5">
                  <c:v>30.8</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879</c:v>
                </c:pt>
                <c:pt idx="1">
                  <c:v>82.700000000000045</c:v>
                </c:pt>
                <c:pt idx="2">
                  <c:v>832.40000000000009</c:v>
                </c:pt>
                <c:pt idx="3">
                  <c:v>1443.6</c:v>
                </c:pt>
                <c:pt idx="4">
                  <c:v>1824.7</c:v>
                </c:pt>
                <c:pt idx="5">
                  <c:v>2019.2</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C6-4D12-AB51-5D2B76802445}"/>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8B-4F25-8F82-C93E97E1D9E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1005.3</c:v>
                </c:pt>
                <c:pt idx="1">
                  <c:v>1435.1</c:v>
                </c:pt>
                <c:pt idx="2">
                  <c:v>777.3</c:v>
                </c:pt>
                <c:pt idx="3">
                  <c:v>407.2</c:v>
                </c:pt>
                <c:pt idx="4">
                  <c:v>170.8</c:v>
                </c:pt>
                <c:pt idx="5">
                  <c:v>15.3</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544.70000000000005</c:v>
                </c:pt>
                <c:pt idx="1">
                  <c:v>114.90000000000009</c:v>
                </c:pt>
                <c:pt idx="2">
                  <c:v>772.7</c:v>
                </c:pt>
                <c:pt idx="3">
                  <c:v>1142.8</c:v>
                </c:pt>
                <c:pt idx="4">
                  <c:v>1379.2</c:v>
                </c:pt>
                <c:pt idx="5">
                  <c:v>1534.7</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0.39</c:v>
                </c:pt>
                <c:pt idx="1">
                  <c:v>0.40699999999999997</c:v>
                </c:pt>
                <c:pt idx="2">
                  <c:v>0.40799999999999997</c:v>
                </c:pt>
                <c:pt idx="3">
                  <c:v>0.4</c:v>
                </c:pt>
                <c:pt idx="4">
                  <c:v>0.42099999999999999</c:v>
                </c:pt>
                <c:pt idx="5">
                  <c:v>0.44800000000000001</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4-ABC6-4D12-AB51-5D2B76802445}"/>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1418.9</c:v>
                      </c:pt>
                      <c:pt idx="1">
                        <c:v>2901.8</c:v>
                      </c:pt>
                      <c:pt idx="2">
                        <c:v>677</c:v>
                      </c:pt>
                      <c:pt idx="3">
                        <c:v>468.9</c:v>
                      </c:pt>
                      <c:pt idx="4">
                        <c:v>178.8</c:v>
                      </c:pt>
                      <c:pt idx="5">
                        <c:v>24.1</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1631.1</c:v>
                      </c:pt>
                      <c:pt idx="1">
                        <c:v>148.19999999999982</c:v>
                      </c:pt>
                      <c:pt idx="2">
                        <c:v>2373</c:v>
                      </c:pt>
                      <c:pt idx="3">
                        <c:v>2581.1</c:v>
                      </c:pt>
                      <c:pt idx="4">
                        <c:v>2871.2</c:v>
                      </c:pt>
                      <c:pt idx="5">
                        <c:v>3025.9</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10200"/>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8B-4F25-8F82-C93E97E1D9E4}"/>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9-4E81-BA79-E5F0C58D4052}"/>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95.4</c:v>
                </c:pt>
                <c:pt idx="1">
                  <c:v>340.6</c:v>
                </c:pt>
                <c:pt idx="2">
                  <c:v>522</c:v>
                </c:pt>
                <c:pt idx="3">
                  <c:v>366.7</c:v>
                </c:pt>
                <c:pt idx="4">
                  <c:v>207.6</c:v>
                </c:pt>
                <c:pt idx="5">
                  <c:v>41.1</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554.6</c:v>
                </c:pt>
                <c:pt idx="1">
                  <c:v>309.39999999999998</c:v>
                </c:pt>
                <c:pt idx="2">
                  <c:v>128</c:v>
                </c:pt>
                <c:pt idx="3">
                  <c:v>283.3</c:v>
                </c:pt>
                <c:pt idx="4">
                  <c:v>442.4</c:v>
                </c:pt>
                <c:pt idx="5">
                  <c:v>608.9</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1978.1</c:v>
                </c:pt>
                <c:pt idx="1">
                  <c:v>2811.5</c:v>
                </c:pt>
                <c:pt idx="2">
                  <c:v>2282.4</c:v>
                </c:pt>
                <c:pt idx="3">
                  <c:v>1668.5</c:v>
                </c:pt>
                <c:pt idx="4">
                  <c:v>702</c:v>
                </c:pt>
                <c:pt idx="5">
                  <c:v>132.6</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971.90000000000009</c:v>
                </c:pt>
                <c:pt idx="1">
                  <c:v>138.5</c:v>
                </c:pt>
                <c:pt idx="2">
                  <c:v>667.59999999999991</c:v>
                </c:pt>
                <c:pt idx="3">
                  <c:v>1281.5</c:v>
                </c:pt>
                <c:pt idx="4">
                  <c:v>2248</c:v>
                </c:pt>
                <c:pt idx="5">
                  <c:v>2817.4</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301.8</c:v>
                </c:pt>
                <c:pt idx="1">
                  <c:v>712</c:v>
                </c:pt>
                <c:pt idx="2">
                  <c:v>720.7</c:v>
                </c:pt>
                <c:pt idx="3">
                  <c:v>505.2</c:v>
                </c:pt>
                <c:pt idx="4">
                  <c:v>254.8</c:v>
                </c:pt>
                <c:pt idx="5">
                  <c:v>72</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548.20000000000005</c:v>
                </c:pt>
                <c:pt idx="1">
                  <c:v>138</c:v>
                </c:pt>
                <c:pt idx="2">
                  <c:v>129.29999999999995</c:v>
                </c:pt>
                <c:pt idx="3">
                  <c:v>344.8</c:v>
                </c:pt>
                <c:pt idx="4">
                  <c:v>595.20000000000005</c:v>
                </c:pt>
                <c:pt idx="5">
                  <c:v>778</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224.6</c:v>
                </c:pt>
                <c:pt idx="1">
                  <c:v>605.4</c:v>
                </c:pt>
                <c:pt idx="2">
                  <c:v>740.6</c:v>
                </c:pt>
                <c:pt idx="3">
                  <c:v>613.20000000000005</c:v>
                </c:pt>
                <c:pt idx="4">
                  <c:v>334.1</c:v>
                </c:pt>
                <c:pt idx="5">
                  <c:v>82.5</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625.4</c:v>
                </c:pt>
                <c:pt idx="1">
                  <c:v>244.60000000000002</c:v>
                </c:pt>
                <c:pt idx="2">
                  <c:v>109.39999999999998</c:v>
                </c:pt>
                <c:pt idx="3">
                  <c:v>236.79999999999995</c:v>
                </c:pt>
                <c:pt idx="4">
                  <c:v>515.9</c:v>
                </c:pt>
                <c:pt idx="5">
                  <c:v>767.5</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0.379</c:v>
                </c:pt>
                <c:pt idx="1">
                  <c:v>0.40799999999999997</c:v>
                </c:pt>
                <c:pt idx="2">
                  <c:v>0.35799999999999998</c:v>
                </c:pt>
                <c:pt idx="3">
                  <c:v>0.31900000000000001</c:v>
                </c:pt>
                <c:pt idx="4">
                  <c:v>0.311</c:v>
                </c:pt>
                <c:pt idx="5">
                  <c:v>0.28899999999999998</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0-51C6-482D-AD06-8C5DF7E32CFD}"/>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296</c:v>
                      </c:pt>
                      <c:pt idx="1">
                        <c:v>806.5</c:v>
                      </c:pt>
                      <c:pt idx="2">
                        <c:v>569.5</c:v>
                      </c:pt>
                      <c:pt idx="3">
                        <c:v>400.7</c:v>
                      </c:pt>
                      <c:pt idx="4">
                        <c:v>205</c:v>
                      </c:pt>
                      <c:pt idx="5">
                        <c:v>51.7</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654</c:v>
                      </c:pt>
                      <c:pt idx="1">
                        <c:v>143.5</c:v>
                      </c:pt>
                      <c:pt idx="2">
                        <c:v>380.5</c:v>
                      </c:pt>
                      <c:pt idx="3">
                        <c:v>549.29999999999995</c:v>
                      </c:pt>
                      <c:pt idx="4">
                        <c:v>745</c:v>
                      </c:pt>
                      <c:pt idx="5">
                        <c:v>898.3</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5650"/>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370.6</c:v>
                </c:pt>
                <c:pt idx="1">
                  <c:v>482</c:v>
                </c:pt>
                <c:pt idx="2">
                  <c:v>442.4</c:v>
                </c:pt>
                <c:pt idx="3">
                  <c:v>448.2</c:v>
                </c:pt>
                <c:pt idx="4">
                  <c:v>466</c:v>
                </c:pt>
                <c:pt idx="5">
                  <c:v>427.4</c:v>
                </c:pt>
                <c:pt idx="6">
                  <c:v>414.6</c:v>
                </c:pt>
                <c:pt idx="7">
                  <c:v>462.2</c:v>
                </c:pt>
                <c:pt idx="8">
                  <c:v>416.9</c:v>
                </c:pt>
                <c:pt idx="9">
                  <c:v>405.4</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157.6</c:v>
                </c:pt>
                <c:pt idx="1">
                  <c:v>157.5</c:v>
                </c:pt>
                <c:pt idx="2">
                  <c:v>165.8</c:v>
                </c:pt>
                <c:pt idx="3">
                  <c:v>165</c:v>
                </c:pt>
                <c:pt idx="4">
                  <c:v>161.19999999999999</c:v>
                </c:pt>
                <c:pt idx="5">
                  <c:v>170.4</c:v>
                </c:pt>
                <c:pt idx="6">
                  <c:v>166.6</c:v>
                </c:pt>
                <c:pt idx="7">
                  <c:v>181.3</c:v>
                </c:pt>
                <c:pt idx="8">
                  <c:v>179.8</c:v>
                </c:pt>
                <c:pt idx="9">
                  <c:v>165.6</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1436.8</c:v>
                </c:pt>
                <c:pt idx="1">
                  <c:v>1380.2</c:v>
                </c:pt>
                <c:pt idx="2">
                  <c:v>1253.0999999999999</c:v>
                </c:pt>
                <c:pt idx="3">
                  <c:v>1131</c:v>
                </c:pt>
                <c:pt idx="4">
                  <c:v>1069.5</c:v>
                </c:pt>
                <c:pt idx="5">
                  <c:v>1081.0999999999999</c:v>
                </c:pt>
                <c:pt idx="6">
                  <c:v>993.3</c:v>
                </c:pt>
                <c:pt idx="7">
                  <c:v>1109.9000000000001</c:v>
                </c:pt>
                <c:pt idx="8">
                  <c:v>1126.3</c:v>
                </c:pt>
                <c:pt idx="9">
                  <c:v>1036.3</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478.2</c:v>
                </c:pt>
                <c:pt idx="1">
                  <c:v>506.5</c:v>
                </c:pt>
                <c:pt idx="2">
                  <c:v>561.6</c:v>
                </c:pt>
                <c:pt idx="3">
                  <c:v>535.5</c:v>
                </c:pt>
                <c:pt idx="4">
                  <c:v>507.4</c:v>
                </c:pt>
                <c:pt idx="5">
                  <c:v>468.2</c:v>
                </c:pt>
                <c:pt idx="6">
                  <c:v>442.8</c:v>
                </c:pt>
                <c:pt idx="7">
                  <c:v>485</c:v>
                </c:pt>
                <c:pt idx="8">
                  <c:v>494.4</c:v>
                </c:pt>
                <c:pt idx="9">
                  <c:v>455.7</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180.5</c:v>
                </c:pt>
                <c:pt idx="1">
                  <c:v>199.9</c:v>
                </c:pt>
                <c:pt idx="2">
                  <c:v>214.3</c:v>
                </c:pt>
                <c:pt idx="3">
                  <c:v>208</c:v>
                </c:pt>
                <c:pt idx="4">
                  <c:v>203.9</c:v>
                </c:pt>
                <c:pt idx="5">
                  <c:v>226</c:v>
                </c:pt>
                <c:pt idx="6">
                  <c:v>223.1</c:v>
                </c:pt>
                <c:pt idx="7">
                  <c:v>245.7</c:v>
                </c:pt>
                <c:pt idx="8">
                  <c:v>252.4</c:v>
                </c:pt>
                <c:pt idx="9">
                  <c:v>233.1</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1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6.9704327164338518E-3"/>
              <c:y val="0.15913607630032162"/>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300"/>
        <c:minorUnit val="3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139.30000000000001</c:v>
                </c:pt>
                <c:pt idx="1">
                  <c:v>154</c:v>
                </c:pt>
                <c:pt idx="2">
                  <c:v>178.5</c:v>
                </c:pt>
                <c:pt idx="3">
                  <c:v>173.8</c:v>
                </c:pt>
                <c:pt idx="4">
                  <c:v>218.1</c:v>
                </c:pt>
                <c:pt idx="5">
                  <c:v>216.8</c:v>
                </c:pt>
                <c:pt idx="6">
                  <c:v>202.6</c:v>
                </c:pt>
                <c:pt idx="7">
                  <c:v>221.9</c:v>
                </c:pt>
                <c:pt idx="8">
                  <c:v>223.1</c:v>
                </c:pt>
                <c:pt idx="9">
                  <c:v>210</c:v>
                </c:pt>
              </c:numCache>
            </c:numRef>
          </c:val>
          <c:smooth val="0"/>
          <c:extLst>
            <c:ext xmlns:c16="http://schemas.microsoft.com/office/drawing/2014/chart" uri="{C3380CC4-5D6E-409C-BE32-E72D297353CC}">
              <c16:uniqueId val="{00000000-38A6-402A-BD0F-E764E3277C80}"/>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66.3</c:v>
                </c:pt>
                <c:pt idx="1">
                  <c:v>68.900000000000006</c:v>
                </c:pt>
                <c:pt idx="2">
                  <c:v>73.5</c:v>
                </c:pt>
                <c:pt idx="3">
                  <c:v>76.900000000000006</c:v>
                </c:pt>
                <c:pt idx="4">
                  <c:v>84.3</c:v>
                </c:pt>
                <c:pt idx="5">
                  <c:v>93.6</c:v>
                </c:pt>
                <c:pt idx="6">
                  <c:v>104.3</c:v>
                </c:pt>
                <c:pt idx="7">
                  <c:v>127.1</c:v>
                </c:pt>
                <c:pt idx="8">
                  <c:v>136.1</c:v>
                </c:pt>
                <c:pt idx="9">
                  <c:v>140.69999999999999</c:v>
                </c:pt>
              </c:numCache>
            </c:numRef>
          </c:val>
          <c:smooth val="0"/>
          <c:extLst>
            <c:ext xmlns:c16="http://schemas.microsoft.com/office/drawing/2014/chart" uri="{C3380CC4-5D6E-409C-BE32-E72D297353CC}">
              <c16:uniqueId val="{00000001-38A6-402A-BD0F-E764E3277C80}"/>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797.1</c:v>
                </c:pt>
                <c:pt idx="1">
                  <c:v>759.6</c:v>
                </c:pt>
                <c:pt idx="2">
                  <c:v>710.9</c:v>
                </c:pt>
                <c:pt idx="3">
                  <c:v>673.8</c:v>
                </c:pt>
                <c:pt idx="4">
                  <c:v>690.3</c:v>
                </c:pt>
                <c:pt idx="5">
                  <c:v>701.2</c:v>
                </c:pt>
                <c:pt idx="6">
                  <c:v>718.7</c:v>
                </c:pt>
                <c:pt idx="7">
                  <c:v>817</c:v>
                </c:pt>
                <c:pt idx="8">
                  <c:v>852.8</c:v>
                </c:pt>
                <c:pt idx="9">
                  <c:v>851.3</c:v>
                </c:pt>
              </c:numCache>
            </c:numRef>
          </c:val>
          <c:smooth val="0"/>
          <c:extLst>
            <c:ext xmlns:c16="http://schemas.microsoft.com/office/drawing/2014/chart" uri="{C3380CC4-5D6E-409C-BE32-E72D297353CC}">
              <c16:uniqueId val="{00000002-38A6-402A-BD0F-E764E3277C80}"/>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188.3</c:v>
                </c:pt>
                <c:pt idx="1">
                  <c:v>195.1</c:v>
                </c:pt>
                <c:pt idx="2">
                  <c:v>214.2</c:v>
                </c:pt>
                <c:pt idx="3">
                  <c:v>218.1</c:v>
                </c:pt>
                <c:pt idx="4">
                  <c:v>220.2</c:v>
                </c:pt>
                <c:pt idx="5">
                  <c:v>213.9</c:v>
                </c:pt>
                <c:pt idx="6">
                  <c:v>217</c:v>
                </c:pt>
                <c:pt idx="7">
                  <c:v>241.2</c:v>
                </c:pt>
                <c:pt idx="8">
                  <c:v>250.9</c:v>
                </c:pt>
                <c:pt idx="9">
                  <c:v>247.5</c:v>
                </c:pt>
              </c:numCache>
            </c:numRef>
          </c:val>
          <c:smooth val="0"/>
          <c:extLst>
            <c:ext xmlns:c16="http://schemas.microsoft.com/office/drawing/2014/chart" uri="{C3380CC4-5D6E-409C-BE32-E72D297353CC}">
              <c16:uniqueId val="{00000003-38A6-402A-BD0F-E764E3277C80}"/>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100.4</c:v>
                </c:pt>
                <c:pt idx="1">
                  <c:v>111.9</c:v>
                </c:pt>
                <c:pt idx="2">
                  <c:v>125.2</c:v>
                </c:pt>
                <c:pt idx="3">
                  <c:v>129.69999999999999</c:v>
                </c:pt>
                <c:pt idx="4">
                  <c:v>147.19999999999999</c:v>
                </c:pt>
                <c:pt idx="5">
                  <c:v>181.7</c:v>
                </c:pt>
                <c:pt idx="6">
                  <c:v>181.1</c:v>
                </c:pt>
                <c:pt idx="7">
                  <c:v>206.8</c:v>
                </c:pt>
                <c:pt idx="8">
                  <c:v>214.2</c:v>
                </c:pt>
                <c:pt idx="9">
                  <c:v>212.4</c:v>
                </c:pt>
              </c:numCache>
            </c:numRef>
          </c:val>
          <c:smooth val="0"/>
          <c:extLst>
            <c:ext xmlns:c16="http://schemas.microsoft.com/office/drawing/2014/chart" uri="{C3380CC4-5D6E-409C-BE32-E72D297353CC}">
              <c16:uniqueId val="{00000004-38A6-402A-BD0F-E764E3277C80}"/>
            </c:ext>
          </c:extLst>
        </c:ser>
        <c:dLbls>
          <c:showLegendKey val="0"/>
          <c:showVal val="0"/>
          <c:showCatName val="0"/>
          <c:showSerName val="0"/>
          <c:showPercent val="0"/>
          <c:showBubbleSize val="0"/>
        </c:dLbls>
        <c:marker val="1"/>
        <c:smooth val="0"/>
        <c:axId val="136093696"/>
        <c:axId val="136096000"/>
      </c:lineChart>
      <c:catAx>
        <c:axId val="136093696"/>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6096000"/>
        <c:crosses val="autoZero"/>
        <c:auto val="1"/>
        <c:lblAlgn val="ctr"/>
        <c:lblOffset val="30"/>
        <c:tickLblSkip val="1"/>
        <c:tickMarkSkip val="1"/>
        <c:noMultiLvlLbl val="0"/>
      </c:catAx>
      <c:valAx>
        <c:axId val="136096000"/>
        <c:scaling>
          <c:orientation val="minMax"/>
          <c:max val="9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6.9704327164338518E-3"/>
              <c:y val="0.15913607630032162"/>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6093696"/>
        <c:crosses val="autoZero"/>
        <c:crossBetween val="midCat"/>
        <c:majorUnit val="300"/>
        <c:minorUnit val="3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5046175322267539"/>
        </c:manualLayout>
      </c:layout>
      <c:barChart>
        <c:barDir val="col"/>
        <c:grouping val="clustered"/>
        <c:varyColors val="0"/>
        <c:ser>
          <c:idx val="0"/>
          <c:order val="0"/>
          <c:tx>
            <c:strRef>
              <c:f>Sheet1!$B$1</c:f>
              <c:strCache>
                <c:ptCount val="1"/>
                <c:pt idx="0">
                  <c:v>15–19</c:v>
                </c:pt>
              </c:strCache>
            </c:strRef>
          </c:tx>
          <c:spPr>
            <a:solidFill>
              <a:srgbClr val="969696"/>
            </a:solidFill>
            <a:ln w="13409">
              <a:solidFill>
                <a:srgbClr val="969696"/>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Sheet1!$B$2:$B$5</c:f>
              <c:numCache>
                <c:formatCode>0.0</c:formatCode>
                <c:ptCount val="3"/>
                <c:pt idx="0">
                  <c:v>6.1</c:v>
                </c:pt>
                <c:pt idx="1">
                  <c:v>8.7673358549122309</c:v>
                </c:pt>
                <c:pt idx="2">
                  <c:v>7.8</c:v>
                </c:pt>
              </c:numCache>
            </c:numRef>
          </c:val>
          <c:extLst>
            <c:ext xmlns:c16="http://schemas.microsoft.com/office/drawing/2014/chart" uri="{C3380CC4-5D6E-409C-BE32-E72D297353CC}">
              <c16:uniqueId val="{00000000-D035-45D9-978F-EB1D6FD14CCD}"/>
            </c:ext>
          </c:extLst>
        </c:ser>
        <c:ser>
          <c:idx val="1"/>
          <c:order val="1"/>
          <c:tx>
            <c:strRef>
              <c:f>Sheet1!$C$1</c:f>
              <c:strCache>
                <c:ptCount val="1"/>
                <c:pt idx="0">
                  <c:v>20–24</c:v>
                </c:pt>
              </c:strCache>
            </c:strRef>
          </c:tx>
          <c:spPr>
            <a:solidFill>
              <a:srgbClr val="0000FF"/>
            </a:solidFill>
            <a:ln w="13409">
              <a:solidFill>
                <a:srgbClr val="0000FF"/>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Sheet1!$C$2:$C$5</c:f>
              <c:numCache>
                <c:formatCode>0.0</c:formatCode>
                <c:ptCount val="3"/>
                <c:pt idx="0">
                  <c:v>4.9000000000000004</c:v>
                </c:pt>
                <c:pt idx="1">
                  <c:v>7.4212642394460602</c:v>
                </c:pt>
                <c:pt idx="2">
                  <c:v>7.5</c:v>
                </c:pt>
              </c:numCache>
            </c:numRef>
          </c:val>
          <c:extLst>
            <c:ext xmlns:c16="http://schemas.microsoft.com/office/drawing/2014/chart" uri="{C3380CC4-5D6E-409C-BE32-E72D297353CC}">
              <c16:uniqueId val="{00000001-D035-45D9-978F-EB1D6FD14CCD}"/>
            </c:ext>
          </c:extLst>
        </c:ser>
        <c:ser>
          <c:idx val="2"/>
          <c:order val="2"/>
          <c:tx>
            <c:strRef>
              <c:f>Sheet1!$D$1</c:f>
              <c:strCache>
                <c:ptCount val="1"/>
                <c:pt idx="0">
                  <c:v>25+</c:v>
                </c:pt>
              </c:strCache>
            </c:strRef>
          </c:tx>
          <c:spPr>
            <a:solidFill>
              <a:srgbClr val="8E4585"/>
            </a:solidFill>
          </c:spPr>
          <c:invertIfNegative val="0"/>
          <c:dLbls>
            <c:numFmt formatCode="#,##0.0" sourceLinked="0"/>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Kaiser
Northern California*</c:v>
                </c:pt>
                <c:pt idx="1">
                  <c:v>Family Planning 
Title X Clinics</c:v>
                </c:pt>
                <c:pt idx="2">
                  <c:v>Family Planning Clinics
served by Quest</c:v>
                </c:pt>
              </c:strCache>
            </c:strRef>
          </c:cat>
          <c:val>
            <c:numRef>
              <c:f>Sheet1!$D$2:$D$5</c:f>
              <c:numCache>
                <c:formatCode>0.0</c:formatCode>
                <c:ptCount val="3"/>
                <c:pt idx="0">
                  <c:v>2.1</c:v>
                </c:pt>
                <c:pt idx="1">
                  <c:v>3.9049068237061002</c:v>
                </c:pt>
                <c:pt idx="2">
                  <c:v>3</c:v>
                </c:pt>
              </c:numCache>
            </c:numRef>
          </c:val>
          <c:extLst>
            <c:ext xmlns:c16="http://schemas.microsoft.com/office/drawing/2014/chart" uri="{C3380CC4-5D6E-409C-BE32-E72D297353CC}">
              <c16:uniqueId val="{00000002-D035-45D9-978F-EB1D6FD14CCD}"/>
            </c:ext>
          </c:extLst>
        </c:ser>
        <c:dLbls>
          <c:showLegendKey val="0"/>
          <c:showVal val="1"/>
          <c:showCatName val="0"/>
          <c:showSerName val="0"/>
          <c:showPercent val="0"/>
          <c:showBubbleSize val="0"/>
        </c:dLbls>
        <c:gapWidth val="75"/>
        <c:axId val="92755840"/>
        <c:axId val="92771840"/>
      </c:barChart>
      <c:catAx>
        <c:axId val="92755840"/>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92771840"/>
        <c:crosses val="autoZero"/>
        <c:auto val="1"/>
        <c:lblAlgn val="ctr"/>
        <c:lblOffset val="0"/>
        <c:tickLblSkip val="1"/>
        <c:tickMarkSkip val="1"/>
        <c:noMultiLvlLbl val="0"/>
      </c:catAx>
      <c:valAx>
        <c:axId val="92771840"/>
        <c:scaling>
          <c:orientation val="minMax"/>
          <c:max val="12"/>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Positive</a:t>
                </a:r>
              </a:p>
            </c:rich>
          </c:tx>
          <c:layout>
            <c:manualLayout>
              <c:xMode val="edge"/>
              <c:yMode val="edge"/>
              <c:x val="2.7814383694418032E-2"/>
              <c:y val="0.28093266735009925"/>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92755840"/>
        <c:crosses val="autoZero"/>
        <c:crossBetween val="between"/>
        <c:majorUnit val="2"/>
        <c:minorUnit val="2"/>
      </c:valAx>
      <c:spPr>
        <a:noFill/>
        <a:ln w="26818">
          <a:noFill/>
        </a:ln>
      </c:spPr>
    </c:plotArea>
    <c:legend>
      <c:legendPos val="r"/>
      <c:layout>
        <c:manualLayout>
          <c:xMode val="edge"/>
          <c:yMode val="edge"/>
          <c:x val="0.11796433115716444"/>
          <c:y val="9.8415414562430456E-2"/>
          <c:w val="0.2888056936524079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4286646415165E-2"/>
          <c:y val="5.6561085972850679E-2"/>
          <c:w val="0.81527902931175766"/>
          <c:h val="0.78054298642533937"/>
        </c:manualLayout>
      </c:layout>
      <c:lineChart>
        <c:grouping val="standard"/>
        <c:varyColors val="0"/>
        <c:ser>
          <c:idx val="0"/>
          <c:order val="0"/>
          <c:tx>
            <c:strRef>
              <c:f>Sheet1!$B$1</c:f>
              <c:strCache>
                <c:ptCount val="1"/>
                <c:pt idx="0">
                  <c:v>FP Title X</c:v>
                </c:pt>
              </c:strCache>
            </c:strRef>
          </c:tx>
          <c:spPr>
            <a:ln w="50800">
              <a:solidFill>
                <a:srgbClr val="C44A07"/>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4</c:v>
                </c:pt>
                <c:pt idx="1">
                  <c:v>4</c:v>
                </c:pt>
                <c:pt idx="2">
                  <c:v>3.8</c:v>
                </c:pt>
                <c:pt idx="3">
                  <c:v>3.8</c:v>
                </c:pt>
                <c:pt idx="4">
                  <c:v>4.2</c:v>
                </c:pt>
                <c:pt idx="5">
                  <c:v>5.9</c:v>
                </c:pt>
                <c:pt idx="6">
                  <c:v>6</c:v>
                </c:pt>
                <c:pt idx="7">
                  <c:v>6.5</c:v>
                </c:pt>
                <c:pt idx="8">
                  <c:v>5.8</c:v>
                </c:pt>
                <c:pt idx="9">
                  <c:v>6</c:v>
                </c:pt>
              </c:numCache>
            </c:numRef>
          </c:val>
          <c:smooth val="0"/>
          <c:extLst>
            <c:ext xmlns:c16="http://schemas.microsoft.com/office/drawing/2014/chart" uri="{C3380CC4-5D6E-409C-BE32-E72D297353CC}">
              <c16:uniqueId val="{00000000-BA53-4754-AD0C-3827DB21DABE}"/>
            </c:ext>
          </c:extLst>
        </c:ser>
        <c:ser>
          <c:idx val="1"/>
          <c:order val="1"/>
          <c:tx>
            <c:strRef>
              <c:f>Sheet1!$C$1</c:f>
              <c:strCache>
                <c:ptCount val="1"/>
                <c:pt idx="0">
                  <c:v>FP Quest</c:v>
                </c:pt>
              </c:strCache>
            </c:strRef>
          </c:tx>
          <c:spPr>
            <a:ln w="50800">
              <a:solidFill>
                <a:srgbClr val="068190"/>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3</c:v>
                </c:pt>
                <c:pt idx="1">
                  <c:v>3.2</c:v>
                </c:pt>
                <c:pt idx="2">
                  <c:v>3.4</c:v>
                </c:pt>
                <c:pt idx="3">
                  <c:v>3.6</c:v>
                </c:pt>
                <c:pt idx="4">
                  <c:v>4.3</c:v>
                </c:pt>
                <c:pt idx="5">
                  <c:v>4.5999999999999996</c:v>
                </c:pt>
                <c:pt idx="6">
                  <c:v>6.1</c:v>
                </c:pt>
                <c:pt idx="7">
                  <c:v>6.7</c:v>
                </c:pt>
                <c:pt idx="8">
                  <c:v>7.4</c:v>
                </c:pt>
                <c:pt idx="9">
                  <c:v>7.2</c:v>
                </c:pt>
              </c:numCache>
            </c:numRef>
          </c:val>
          <c:smooth val="0"/>
          <c:extLst>
            <c:ext xmlns:c16="http://schemas.microsoft.com/office/drawing/2014/chart" uri="{C3380CC4-5D6E-409C-BE32-E72D297353CC}">
              <c16:uniqueId val="{00000001-BA53-4754-AD0C-3827DB21DABE}"/>
            </c:ext>
          </c:extLst>
        </c:ser>
        <c:ser>
          <c:idx val="2"/>
          <c:order val="2"/>
          <c:tx>
            <c:strRef>
              <c:f>Sheet1!$D$1</c:f>
              <c:strCache>
                <c:ptCount val="1"/>
                <c:pt idx="0">
                  <c:v>KNC</c:v>
                </c:pt>
              </c:strCache>
            </c:strRef>
          </c:tx>
          <c:spPr>
            <a:ln w="50800">
              <a:solidFill>
                <a:srgbClr val="4F259C"/>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3.7</c:v>
                </c:pt>
                <c:pt idx="1">
                  <c:v>3.5</c:v>
                </c:pt>
                <c:pt idx="2">
                  <c:v>3.3</c:v>
                </c:pt>
                <c:pt idx="3">
                  <c:v>3.3</c:v>
                </c:pt>
                <c:pt idx="4">
                  <c:v>3.3</c:v>
                </c:pt>
                <c:pt idx="5">
                  <c:v>3.4</c:v>
                </c:pt>
                <c:pt idx="6">
                  <c:v>3.4</c:v>
                </c:pt>
                <c:pt idx="7">
                  <c:v>3.4</c:v>
                </c:pt>
                <c:pt idx="8">
                  <c:v>3.4</c:v>
                </c:pt>
              </c:numCache>
            </c:numRef>
          </c:val>
          <c:smooth val="0"/>
          <c:extLst>
            <c:ext xmlns:c16="http://schemas.microsoft.com/office/drawing/2014/chart" uri="{C3380CC4-5D6E-409C-BE32-E72D297353CC}">
              <c16:uniqueId val="{00000002-BA53-4754-AD0C-3827DB21DABE}"/>
            </c:ext>
          </c:extLst>
        </c:ser>
        <c:ser>
          <c:idx val="3"/>
          <c:order val="3"/>
          <c:tx>
            <c:strRef>
              <c:f>Sheet1!$E$1</c:f>
              <c:strCache>
                <c:ptCount val="1"/>
                <c:pt idx="0">
                  <c:v>FP Title X = 6.0</c:v>
                </c:pt>
              </c:strCache>
            </c:strRef>
          </c:tx>
          <c:marker>
            <c:symbol val="none"/>
          </c:marker>
          <c:dLbls>
            <c:dLbl>
              <c:idx val="9"/>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E2D2-4BC1-A950-28350C6DB9EC}"/>
                </c:ext>
              </c:extLst>
            </c:dLbl>
            <c:spPr>
              <a:noFill/>
              <a:ln>
                <a:noFill/>
              </a:ln>
              <a:effectLst/>
            </c:spPr>
            <c:txPr>
              <a:bodyPr wrap="square" lIns="38100" tIns="19050" rIns="38100" bIns="19050" anchor="ctr">
                <a:spAutoFit/>
              </a:bodyPr>
              <a:lstStyle/>
              <a:p>
                <a:pPr>
                  <a:defRPr sz="16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#N/A</c:v>
                </c:pt>
                <c:pt idx="1">
                  <c:v>#N/A</c:v>
                </c:pt>
                <c:pt idx="2">
                  <c:v>#N/A</c:v>
                </c:pt>
                <c:pt idx="3">
                  <c:v>#N/A</c:v>
                </c:pt>
                <c:pt idx="4">
                  <c:v>#N/A</c:v>
                </c:pt>
                <c:pt idx="5">
                  <c:v>#N/A</c:v>
                </c:pt>
                <c:pt idx="6">
                  <c:v>#N/A</c:v>
                </c:pt>
                <c:pt idx="7">
                  <c:v>#N/A</c:v>
                </c:pt>
                <c:pt idx="8">
                  <c:v>#N/A</c:v>
                </c:pt>
                <c:pt idx="9">
                  <c:v>6</c:v>
                </c:pt>
              </c:numCache>
            </c:numRef>
          </c:val>
          <c:smooth val="0"/>
          <c:extLst>
            <c:ext xmlns:c16="http://schemas.microsoft.com/office/drawing/2014/chart" uri="{C3380CC4-5D6E-409C-BE32-E72D297353CC}">
              <c16:uniqueId val="{00000000-7B66-4E2B-8645-1271899556EF}"/>
            </c:ext>
          </c:extLst>
        </c:ser>
        <c:ser>
          <c:idx val="4"/>
          <c:order val="4"/>
          <c:tx>
            <c:strRef>
              <c:f>Sheet1!$F$1</c:f>
              <c:strCache>
                <c:ptCount val="1"/>
                <c:pt idx="0">
                  <c:v>FP Quest = 7.2</c:v>
                </c:pt>
              </c:strCache>
            </c:strRef>
          </c:tx>
          <c:marker>
            <c:symbol val="none"/>
          </c:marker>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#N/A</c:v>
                </c:pt>
                <c:pt idx="1">
                  <c:v>#N/A</c:v>
                </c:pt>
                <c:pt idx="2">
                  <c:v>#N/A</c:v>
                </c:pt>
                <c:pt idx="3">
                  <c:v>#N/A</c:v>
                </c:pt>
                <c:pt idx="4">
                  <c:v>#N/A</c:v>
                </c:pt>
                <c:pt idx="5">
                  <c:v>#N/A</c:v>
                </c:pt>
                <c:pt idx="6">
                  <c:v>#N/A</c:v>
                </c:pt>
                <c:pt idx="7">
                  <c:v>#N/A</c:v>
                </c:pt>
                <c:pt idx="8">
                  <c:v>#N/A</c:v>
                </c:pt>
                <c:pt idx="9">
                  <c:v>7.2</c:v>
                </c:pt>
              </c:numCache>
            </c:numRef>
          </c:val>
          <c:smooth val="0"/>
          <c:extLst>
            <c:ext xmlns:c16="http://schemas.microsoft.com/office/drawing/2014/chart" uri="{C3380CC4-5D6E-409C-BE32-E72D297353CC}">
              <c16:uniqueId val="{00000001-7B66-4E2B-8645-1271899556EF}"/>
            </c:ext>
          </c:extLst>
        </c:ser>
        <c:ser>
          <c:idx val="5"/>
          <c:order val="5"/>
          <c:tx>
            <c:strRef>
              <c:f>Sheet1!$G$1</c:f>
              <c:strCache>
                <c:ptCount val="1"/>
                <c:pt idx="0">
                  <c:v>KNC = 3.4 (2019 n/a)</c:v>
                </c:pt>
              </c:strCache>
            </c:strRef>
          </c:tx>
          <c:marker>
            <c:symbol val="none"/>
          </c:marker>
          <c:dLbls>
            <c:spPr>
              <a:noFill/>
              <a:ln>
                <a:noFill/>
              </a:ln>
              <a:effectLst/>
            </c:spPr>
            <c:txPr>
              <a:bodyPr wrap="square" lIns="38100" tIns="19050" rIns="38100" bIns="19050" anchor="ctr">
                <a:spAutoFit/>
              </a:bodyPr>
              <a:lstStyle/>
              <a:p>
                <a:pPr>
                  <a:defRPr sz="1400">
                    <a:solidFill>
                      <a:srgbClr val="4F259C"/>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#N/A</c:v>
                </c:pt>
                <c:pt idx="1">
                  <c:v>#N/A</c:v>
                </c:pt>
                <c:pt idx="2">
                  <c:v>#N/A</c:v>
                </c:pt>
                <c:pt idx="3">
                  <c:v>#N/A</c:v>
                </c:pt>
                <c:pt idx="4">
                  <c:v>#N/A</c:v>
                </c:pt>
                <c:pt idx="5">
                  <c:v>#N/A</c:v>
                </c:pt>
                <c:pt idx="6">
                  <c:v>#N/A</c:v>
                </c:pt>
                <c:pt idx="7">
                  <c:v>#N/A</c:v>
                </c:pt>
                <c:pt idx="8">
                  <c:v>3.4</c:v>
                </c:pt>
                <c:pt idx="9">
                  <c:v>#N/A</c:v>
                </c:pt>
              </c:numCache>
            </c:numRef>
          </c:val>
          <c:smooth val="0"/>
          <c:extLst>
            <c:ext xmlns:c16="http://schemas.microsoft.com/office/drawing/2014/chart" uri="{C3380CC4-5D6E-409C-BE32-E72D297353CC}">
              <c16:uniqueId val="{00000002-7B66-4E2B-8645-1271899556EF}"/>
            </c:ext>
          </c:extLst>
        </c:ser>
        <c:dLbls>
          <c:showLegendKey val="0"/>
          <c:showVal val="0"/>
          <c:showCatName val="0"/>
          <c:showSerName val="0"/>
          <c:showPercent val="0"/>
          <c:showBubbleSize val="0"/>
        </c:dLbls>
        <c:smooth val="0"/>
        <c:axId val="34141312"/>
        <c:axId val="34143232"/>
      </c:lineChart>
      <c:catAx>
        <c:axId val="3414131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0864197530864197"/>
              <c:y val="0.9095022624434389"/>
            </c:manualLayout>
          </c:layout>
          <c:overlay val="0"/>
          <c:spPr>
            <a:noFill/>
            <a:ln w="26541">
              <a:noFill/>
            </a:ln>
          </c:spPr>
        </c:title>
        <c:numFmt formatCode="General" sourceLinked="1"/>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3232"/>
        <c:crosses val="autoZero"/>
        <c:auto val="1"/>
        <c:lblAlgn val="ctr"/>
        <c:lblOffset val="30"/>
        <c:tickMarkSkip val="1"/>
        <c:noMultiLvlLbl val="0"/>
      </c:catAx>
      <c:valAx>
        <c:axId val="34143232"/>
        <c:scaling>
          <c:orientation val="minMax"/>
          <c:max val="10"/>
          <c:min val="0"/>
        </c:scaling>
        <c:delete val="0"/>
        <c:axPos val="l"/>
        <c:majorGridlines>
          <c:spPr>
            <a:ln w="13270">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Percent Positive</a:t>
                </a:r>
              </a:p>
            </c:rich>
          </c:tx>
          <c:layout>
            <c:manualLayout>
              <c:xMode val="edge"/>
              <c:yMode val="edge"/>
              <c:x val="7.2772837032667815E-3"/>
              <c:y val="0.19683265584581711"/>
            </c:manualLayout>
          </c:layout>
          <c:overlay val="0"/>
          <c:spPr>
            <a:noFill/>
            <a:ln w="26541">
              <a:noFill/>
            </a:ln>
          </c:spPr>
        </c:title>
        <c:numFmt formatCode="#,##0" sourceLinked="0"/>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1312"/>
        <c:crosses val="autoZero"/>
        <c:crossBetween val="midCat"/>
        <c:majorUnit val="2"/>
        <c:minorUnit val="2"/>
      </c:valAx>
      <c:spPr>
        <a:noFill/>
        <a:ln w="26541">
          <a:noFill/>
        </a:ln>
      </c:spPr>
    </c:plotArea>
    <c:plotVisOnly val="1"/>
    <c:dispBlanksAs val="gap"/>
    <c:showDLblsOverMax val="0"/>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6384877076652"/>
          <c:y val="7.3459715639810422E-2"/>
          <c:w val="0.89303615122923352"/>
          <c:h val="0.76595511987926779"/>
        </c:manualLayout>
      </c:layout>
      <c:barChart>
        <c:barDir val="col"/>
        <c:grouping val="clustered"/>
        <c:varyColors val="0"/>
        <c:ser>
          <c:idx val="0"/>
          <c:order val="0"/>
          <c:tx>
            <c:strRef>
              <c:f>Sheet1!$B$1</c:f>
              <c:strCache>
                <c:ptCount val="1"/>
                <c:pt idx="0">
                  <c:v>OVERALL</c:v>
                </c:pt>
              </c:strCache>
            </c:strRef>
          </c:tx>
          <c:spPr>
            <a:solidFill>
              <a:srgbClr val="DD9871"/>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Chlamydia Case Reports †</c:v>
                </c:pt>
                <c:pt idx="1">
                  <c:v>Kaiser Northern California</c:v>
                </c:pt>
                <c:pt idx="2">
                  <c:v>Family Planning Clinics
served by Quest</c:v>
                </c:pt>
                <c:pt idx="3">
                  <c:v> </c:v>
                </c:pt>
              </c:strCache>
            </c:strRef>
          </c:cat>
          <c:val>
            <c:numRef>
              <c:f>Sheet1!$B$2:$B$4</c:f>
              <c:numCache>
                <c:formatCode>0.0</c:formatCode>
                <c:ptCount val="3"/>
                <c:pt idx="0" formatCode="General">
                  <c:v>8.9</c:v>
                </c:pt>
                <c:pt idx="1">
                  <c:v>13.3</c:v>
                </c:pt>
                <c:pt idx="2" formatCode="General">
                  <c:v>17.100000000000001</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rgbClr val="000000"/>
                    </a:solidFill>
                    <a:latin typeface="Calibri" panose="020F0502020204030204" pitchFamily="34" charset="0"/>
                    <a:ea typeface="Arial"/>
                    <a:cs typeface="Arial"/>
                  </a:defRPr>
                </a:pPr>
                <a:r>
                  <a:rPr lang="en-US" sz="1600" dirty="0">
                    <a:latin typeface="Calibri" panose="020F0502020204030204" pitchFamily="34" charset="0"/>
                  </a:rPr>
                  <a:t>Percent Repeat Infection</a:t>
                </a:r>
              </a:p>
            </c:rich>
          </c:tx>
          <c:layout>
            <c:manualLayout>
              <c:xMode val="edge"/>
              <c:yMode val="edge"/>
              <c:x val="2.9776674937965261E-2"/>
              <c:y val="0.23222748815165878"/>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5"/>
        <c:minorUnit val="5"/>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1539193710602"/>
          <c:y val="3.6559139784946237E-2"/>
          <c:w val="0.83852364290643877"/>
          <c:h val="0.71962071704337416"/>
        </c:manualLayout>
      </c:layout>
      <c:lineChart>
        <c:grouping val="standard"/>
        <c:varyColors val="0"/>
        <c:ser>
          <c:idx val="0"/>
          <c:order val="0"/>
          <c:tx>
            <c:strRef>
              <c:f>Sheet1!$B$1</c:f>
              <c:strCache>
                <c:ptCount val="1"/>
                <c:pt idx="0">
                  <c:v>Northern</c:v>
                </c:pt>
              </c:strCache>
            </c:strRef>
          </c:tx>
          <c:spPr>
            <a:ln w="38100">
              <a:solidFill>
                <a:srgbClr val="AA222F"/>
              </a:solidFill>
              <a:prstDash val="solid"/>
            </a:ln>
          </c:spPr>
          <c:marker>
            <c:symbol val="circle"/>
            <c:size val="7"/>
            <c:spPr>
              <a:no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253.1</c:v>
                </c:pt>
                <c:pt idx="1">
                  <c:v>280.39999999999998</c:v>
                </c:pt>
                <c:pt idx="2">
                  <c:v>293.2</c:v>
                </c:pt>
                <c:pt idx="3">
                  <c:v>293.2</c:v>
                </c:pt>
                <c:pt idx="4">
                  <c:v>333.5</c:v>
                </c:pt>
                <c:pt idx="5">
                  <c:v>373.6</c:v>
                </c:pt>
                <c:pt idx="6">
                  <c:v>402.2</c:v>
                </c:pt>
                <c:pt idx="7">
                  <c:v>388.2</c:v>
                </c:pt>
                <c:pt idx="8">
                  <c:v>426.8</c:v>
                </c:pt>
                <c:pt idx="9">
                  <c:v>433.2</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Sacramento Area</c:v>
                </c:pt>
              </c:strCache>
            </c:strRef>
          </c:tx>
          <c:spPr>
            <a:ln w="38100">
              <a:solidFill>
                <a:srgbClr val="4E544F"/>
              </a:solidFill>
              <a:prstDash val="solid"/>
            </a:ln>
          </c:spPr>
          <c:marker>
            <c:symbol val="diamond"/>
            <c:size val="7"/>
            <c:spPr>
              <a:noFill/>
              <a:ln>
                <a:solidFill>
                  <a:srgbClr val="4E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457.2</c:v>
                </c:pt>
                <c:pt idx="1">
                  <c:v>485.2</c:v>
                </c:pt>
                <c:pt idx="2">
                  <c:v>456.7</c:v>
                </c:pt>
                <c:pt idx="3">
                  <c:v>442.4</c:v>
                </c:pt>
                <c:pt idx="4">
                  <c:v>426.4</c:v>
                </c:pt>
                <c:pt idx="5">
                  <c:v>470</c:v>
                </c:pt>
                <c:pt idx="6">
                  <c:v>476</c:v>
                </c:pt>
                <c:pt idx="7">
                  <c:v>532.29999999999995</c:v>
                </c:pt>
                <c:pt idx="8">
                  <c:v>610.9</c:v>
                </c:pt>
                <c:pt idx="9">
                  <c:v>594.29999999999995</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San Francisco</c:v>
                </c:pt>
              </c:strCache>
            </c:strRef>
          </c:tx>
          <c:spPr>
            <a:ln w="38100">
              <a:solidFill>
                <a:srgbClr val="A37500"/>
              </a:solidFill>
              <a:prstDash val="solid"/>
            </a:ln>
          </c:spPr>
          <c:marker>
            <c:symbol val="square"/>
            <c:size val="7"/>
            <c:spPr>
              <a:noFill/>
              <a:ln>
                <a:solidFill>
                  <a:srgbClr val="A37500"/>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567.6</c:v>
                </c:pt>
                <c:pt idx="1">
                  <c:v>581.79999999999995</c:v>
                </c:pt>
                <c:pt idx="2">
                  <c:v>584</c:v>
                </c:pt>
                <c:pt idx="3">
                  <c:v>603.29999999999995</c:v>
                </c:pt>
                <c:pt idx="4">
                  <c:v>700</c:v>
                </c:pt>
                <c:pt idx="5">
                  <c:v>886.7</c:v>
                </c:pt>
                <c:pt idx="6">
                  <c:v>938.2</c:v>
                </c:pt>
                <c:pt idx="7">
                  <c:v>1038.2</c:v>
                </c:pt>
                <c:pt idx="8">
                  <c:v>1070.8</c:v>
                </c:pt>
                <c:pt idx="9">
                  <c:v>1064.5</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Bay Area</c:v>
                </c:pt>
              </c:strCache>
            </c:strRef>
          </c:tx>
          <c:spPr>
            <a:ln w="38100">
              <a:solidFill>
                <a:srgbClr val="078807"/>
              </a:solidFill>
              <a:prstDash val="solid"/>
            </a:ln>
          </c:spPr>
          <c:marker>
            <c:symbol val="triangle"/>
            <c:size val="7"/>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356.1</c:v>
                </c:pt>
                <c:pt idx="1">
                  <c:v>350</c:v>
                </c:pt>
                <c:pt idx="2">
                  <c:v>337</c:v>
                </c:pt>
                <c:pt idx="3">
                  <c:v>337.8</c:v>
                </c:pt>
                <c:pt idx="4">
                  <c:v>364.6</c:v>
                </c:pt>
                <c:pt idx="5">
                  <c:v>404.7</c:v>
                </c:pt>
                <c:pt idx="6">
                  <c:v>417.2</c:v>
                </c:pt>
                <c:pt idx="7">
                  <c:v>460</c:v>
                </c:pt>
                <c:pt idx="8">
                  <c:v>494.9</c:v>
                </c:pt>
                <c:pt idx="9">
                  <c:v>481.3</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Central Coast</c:v>
                </c:pt>
              </c:strCache>
            </c:strRef>
          </c:tx>
          <c:spPr>
            <a:ln w="38100">
              <a:solidFill>
                <a:srgbClr val="2746A5"/>
              </a:solidFill>
              <a:prstDash val="solid"/>
            </a:ln>
          </c:spPr>
          <c:marker>
            <c:symbol val="circle"/>
            <c:size val="7"/>
            <c:spPr>
              <a:solidFill>
                <a:srgbClr val="2746A5"/>
              </a:solidFill>
              <a:ln>
                <a:solidFill>
                  <a:srgbClr val="274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298.60000000000002</c:v>
                </c:pt>
                <c:pt idx="1">
                  <c:v>332.1</c:v>
                </c:pt>
                <c:pt idx="2">
                  <c:v>352.2</c:v>
                </c:pt>
                <c:pt idx="3">
                  <c:v>353.6</c:v>
                </c:pt>
                <c:pt idx="4">
                  <c:v>357.6</c:v>
                </c:pt>
                <c:pt idx="5">
                  <c:v>387.6</c:v>
                </c:pt>
                <c:pt idx="6">
                  <c:v>386</c:v>
                </c:pt>
                <c:pt idx="7">
                  <c:v>425.8</c:v>
                </c:pt>
                <c:pt idx="8">
                  <c:v>450.8</c:v>
                </c:pt>
                <c:pt idx="9">
                  <c:v>470.6</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Central Inland</c:v>
                </c:pt>
              </c:strCache>
            </c:strRef>
          </c:tx>
          <c:spPr>
            <a:ln w="38100">
              <a:solidFill>
                <a:srgbClr val="EA5D0B"/>
              </a:solidFill>
              <a:prstDash val="solid"/>
            </a:ln>
          </c:spPr>
          <c:marker>
            <c:symbol val="diamond"/>
            <c:size val="7"/>
            <c:spPr>
              <a:solidFill>
                <a:srgbClr val="EA5D0B"/>
              </a:solidFill>
              <a:ln>
                <a:solidFill>
                  <a:srgbClr val="EA5D0B"/>
                </a:solidFill>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497</c:v>
                </c:pt>
                <c:pt idx="1">
                  <c:v>517.6</c:v>
                </c:pt>
                <c:pt idx="2">
                  <c:v>529.70000000000005</c:v>
                </c:pt>
                <c:pt idx="3">
                  <c:v>528.4</c:v>
                </c:pt>
                <c:pt idx="4">
                  <c:v>522.29999999999995</c:v>
                </c:pt>
                <c:pt idx="5">
                  <c:v>525.9</c:v>
                </c:pt>
                <c:pt idx="6">
                  <c:v>563.9</c:v>
                </c:pt>
                <c:pt idx="7">
                  <c:v>590</c:v>
                </c:pt>
                <c:pt idx="8">
                  <c:v>620</c:v>
                </c:pt>
                <c:pt idx="9">
                  <c:v>658.2</c:v>
                </c:pt>
              </c:numCache>
            </c:numRef>
          </c:val>
          <c:smooth val="0"/>
          <c:extLst>
            <c:ext xmlns:c16="http://schemas.microsoft.com/office/drawing/2014/chart" uri="{C3380CC4-5D6E-409C-BE32-E72D297353CC}">
              <c16:uniqueId val="{00000005-8864-42C3-8393-84BF40B9F010}"/>
            </c:ext>
          </c:extLst>
        </c:ser>
        <c:ser>
          <c:idx val="6"/>
          <c:order val="6"/>
          <c:tx>
            <c:strRef>
              <c:f>Sheet1!$H$1</c:f>
              <c:strCache>
                <c:ptCount val="1"/>
                <c:pt idx="0">
                  <c:v>Los Angeles</c:v>
                </c:pt>
              </c:strCache>
            </c:strRef>
          </c:tx>
          <c:spPr>
            <a:ln w="38100">
              <a:solidFill>
                <a:srgbClr val="7C0B5B"/>
              </a:solidFill>
              <a:prstDash val="solid"/>
            </a:ln>
          </c:spPr>
          <c:marker>
            <c:symbol val="square"/>
            <c:size val="7"/>
            <c:spPr>
              <a:solidFill>
                <a:srgbClr val="7C0B5B"/>
              </a:solid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Sheet1!$H$2:$H$11</c:f>
              <c:numCache>
                <c:formatCode>0.0</c:formatCode>
                <c:ptCount val="10"/>
                <c:pt idx="0">
                  <c:v>483.3</c:v>
                </c:pt>
                <c:pt idx="1">
                  <c:v>510.3</c:v>
                </c:pt>
                <c:pt idx="2">
                  <c:v>520.1</c:v>
                </c:pt>
                <c:pt idx="3">
                  <c:v>511.6</c:v>
                </c:pt>
                <c:pt idx="4">
                  <c:v>542.70000000000005</c:v>
                </c:pt>
                <c:pt idx="5">
                  <c:v>556.70000000000005</c:v>
                </c:pt>
                <c:pt idx="6">
                  <c:v>570.6</c:v>
                </c:pt>
                <c:pt idx="7">
                  <c:v>616.20000000000005</c:v>
                </c:pt>
                <c:pt idx="8">
                  <c:v>656.7</c:v>
                </c:pt>
                <c:pt idx="9">
                  <c:v>679.7</c:v>
                </c:pt>
              </c:numCache>
            </c:numRef>
          </c:val>
          <c:smooth val="0"/>
          <c:extLst>
            <c:ext xmlns:c16="http://schemas.microsoft.com/office/drawing/2014/chart" uri="{C3380CC4-5D6E-409C-BE32-E72D297353CC}">
              <c16:uniqueId val="{00000006-8864-42C3-8393-84BF40B9F010}"/>
            </c:ext>
          </c:extLst>
        </c:ser>
        <c:ser>
          <c:idx val="7"/>
          <c:order val="7"/>
          <c:tx>
            <c:strRef>
              <c:f>Sheet1!$I$1</c:f>
              <c:strCache>
                <c:ptCount val="1"/>
                <c:pt idx="0">
                  <c:v>Southern</c:v>
                </c:pt>
              </c:strCache>
            </c:strRef>
          </c:tx>
          <c:spPr>
            <a:ln w="38100">
              <a:solidFill>
                <a:srgbClr val="2796A5"/>
              </a:solidFill>
              <a:prstDash val="solid"/>
            </a:ln>
          </c:spPr>
          <c:marker>
            <c:symbol val="triangle"/>
            <c:size val="7"/>
            <c:spPr>
              <a:solidFill>
                <a:srgbClr val="2796A5"/>
              </a:solidFill>
              <a:ln>
                <a:solidFill>
                  <a:srgbClr val="2796A5"/>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Sheet1!$I$2:$I$11</c:f>
              <c:numCache>
                <c:formatCode>0.0</c:formatCode>
                <c:ptCount val="10"/>
                <c:pt idx="0">
                  <c:v>384.7</c:v>
                </c:pt>
                <c:pt idx="1">
                  <c:v>411.4</c:v>
                </c:pt>
                <c:pt idx="2">
                  <c:v>435.5</c:v>
                </c:pt>
                <c:pt idx="3">
                  <c:v>416.6</c:v>
                </c:pt>
                <c:pt idx="4">
                  <c:v>411.8</c:v>
                </c:pt>
                <c:pt idx="5">
                  <c:v>464</c:v>
                </c:pt>
                <c:pt idx="6">
                  <c:v>485.3</c:v>
                </c:pt>
                <c:pt idx="7">
                  <c:v>551.29999999999995</c:v>
                </c:pt>
                <c:pt idx="8">
                  <c:v>563.20000000000005</c:v>
                </c:pt>
                <c:pt idx="9">
                  <c:v>573</c:v>
                </c:pt>
              </c:numCache>
            </c:numRef>
          </c:val>
          <c:smooth val="0"/>
          <c:extLst>
            <c:ext xmlns:c16="http://schemas.microsoft.com/office/drawing/2014/chart" uri="{C3380CC4-5D6E-409C-BE32-E72D297353CC}">
              <c16:uniqueId val="{00000007-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970444627281132"/>
              <c:y val="0.81098412391286223"/>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12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7541747699761783E-2"/>
              <c:y val="0.1381658819825263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inorUnit val="300"/>
      </c:valAx>
      <c:spPr>
        <a:solidFill>
          <a:schemeClr val="bg1"/>
        </a:solidFill>
        <a:ln w="28027">
          <a:noFill/>
        </a:ln>
      </c:spPr>
    </c:plotArea>
    <c:legend>
      <c:legendPos val="r"/>
      <c:layout>
        <c:manualLayout>
          <c:xMode val="edge"/>
          <c:yMode val="edge"/>
          <c:x val="8.9950143160645937E-2"/>
          <c:y val="0.87994440626958381"/>
          <c:w val="0.89513791779513907"/>
          <c:h val="0.10967741935483871"/>
        </c:manualLayout>
      </c:layout>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Bay Area</a:t>
            </a:r>
          </a:p>
        </c:rich>
      </c:tx>
      <c:layout>
        <c:manualLayout>
          <c:xMode val="edge"/>
          <c:yMode val="edge"/>
          <c:x val="0.41093474426807758"/>
          <c:y val="2.0253164556962026E-2"/>
        </c:manualLayout>
      </c:layout>
      <c:overlay val="0"/>
      <c:spPr>
        <a:solidFill>
          <a:srgbClr val="51AB51">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6885</c:v>
                </c:pt>
                <c:pt idx="1">
                  <c:v>6576</c:v>
                </c:pt>
                <c:pt idx="2">
                  <c:v>6767</c:v>
                </c:pt>
                <c:pt idx="3">
                  <c:v>7224</c:v>
                </c:pt>
                <c:pt idx="4">
                  <c:v>8379</c:v>
                </c:pt>
                <c:pt idx="5">
                  <c:v>9921</c:v>
                </c:pt>
                <c:pt idx="6">
                  <c:v>10635</c:v>
                </c:pt>
                <c:pt idx="7">
                  <c:v>12321</c:v>
                </c:pt>
                <c:pt idx="8">
                  <c:v>13523</c:v>
                </c:pt>
                <c:pt idx="9">
                  <c:v>13592</c:v>
                </c:pt>
              </c:numCache>
            </c:numRef>
          </c:val>
          <c:extLst>
            <c:ext xmlns:c16="http://schemas.microsoft.com/office/drawing/2014/chart" uri="{C3380CC4-5D6E-409C-BE32-E72D297353CC}">
              <c16:uniqueId val="{00000000-2A0A-41E8-94B6-5C5111B84CE7}"/>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15635</c:v>
                </c:pt>
                <c:pt idx="1">
                  <c:v>15852</c:v>
                </c:pt>
                <c:pt idx="2">
                  <c:v>15119</c:v>
                </c:pt>
                <c:pt idx="3">
                  <c:v>15057</c:v>
                </c:pt>
                <c:pt idx="4">
                  <c:v>15928</c:v>
                </c:pt>
                <c:pt idx="5">
                  <c:v>17375</c:v>
                </c:pt>
                <c:pt idx="6">
                  <c:v>17717</c:v>
                </c:pt>
                <c:pt idx="7">
                  <c:v>19098</c:v>
                </c:pt>
                <c:pt idx="8">
                  <c:v>20409</c:v>
                </c:pt>
                <c:pt idx="9">
                  <c:v>19526</c:v>
                </c:pt>
              </c:numCache>
            </c:numRef>
          </c:val>
          <c:extLst>
            <c:ext xmlns:c16="http://schemas.microsoft.com/office/drawing/2014/chart" uri="{C3380CC4-5D6E-409C-BE32-E72D297353CC}">
              <c16:uniqueId val="{00000001-2A0A-41E8-94B6-5C5111B84CE7}"/>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40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min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Northern</a:t>
            </a:r>
          </a:p>
        </c:rich>
      </c:tx>
      <c:layout>
        <c:manualLayout>
          <c:xMode val="edge"/>
          <c:yMode val="edge"/>
          <c:x val="0.41093474426807758"/>
          <c:y val="2.0253164556962026E-2"/>
        </c:manualLayout>
      </c:layout>
      <c:overlay val="0"/>
      <c:spPr>
        <a:solidFill>
          <a:srgbClr val="C364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896</c:v>
                </c:pt>
                <c:pt idx="1">
                  <c:v>972</c:v>
                </c:pt>
                <c:pt idx="2">
                  <c:v>1016</c:v>
                </c:pt>
                <c:pt idx="3">
                  <c:v>1044</c:v>
                </c:pt>
                <c:pt idx="4">
                  <c:v>1195</c:v>
                </c:pt>
                <c:pt idx="5">
                  <c:v>1404</c:v>
                </c:pt>
                <c:pt idx="6">
                  <c:v>1512</c:v>
                </c:pt>
                <c:pt idx="7">
                  <c:v>1495</c:v>
                </c:pt>
                <c:pt idx="8">
                  <c:v>1672</c:v>
                </c:pt>
                <c:pt idx="9">
                  <c:v>1688</c:v>
                </c:pt>
              </c:numCache>
            </c:numRef>
          </c:val>
          <c:extLst>
            <c:ext xmlns:c16="http://schemas.microsoft.com/office/drawing/2014/chart" uri="{C3380CC4-5D6E-409C-BE32-E72D297353CC}">
              <c16:uniqueId val="{00000000-F2CF-40E0-8E9C-40D36AE88560}"/>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2177</c:v>
                </c:pt>
                <c:pt idx="1">
                  <c:v>2437</c:v>
                </c:pt>
                <c:pt idx="2">
                  <c:v>2560</c:v>
                </c:pt>
                <c:pt idx="3">
                  <c:v>2530</c:v>
                </c:pt>
                <c:pt idx="4">
                  <c:v>2873</c:v>
                </c:pt>
                <c:pt idx="5">
                  <c:v>3148</c:v>
                </c:pt>
                <c:pt idx="6">
                  <c:v>3401</c:v>
                </c:pt>
                <c:pt idx="7">
                  <c:v>3259</c:v>
                </c:pt>
                <c:pt idx="8">
                  <c:v>3579</c:v>
                </c:pt>
                <c:pt idx="9">
                  <c:v>3604</c:v>
                </c:pt>
              </c:numCache>
            </c:numRef>
          </c:val>
          <c:extLst>
            <c:ext xmlns:c16="http://schemas.microsoft.com/office/drawing/2014/chart" uri="{C3380CC4-5D6E-409C-BE32-E72D297353CC}">
              <c16:uniqueId val="{00000001-F2CF-40E0-8E9C-40D36AE88560}"/>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6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1.984126984126984E-2"/>
              <c:y val="0.109846995441359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000"/>
        <c:minorUnit val="2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Sacramento Area</a:t>
            </a:r>
          </a:p>
        </c:rich>
      </c:tx>
      <c:layout>
        <c:manualLayout>
          <c:xMode val="edge"/>
          <c:yMode val="edge"/>
          <c:x val="0.41093474426807758"/>
          <c:y val="2.0253164556962026E-2"/>
        </c:manualLayout>
      </c:layout>
      <c:overlay val="0"/>
      <c:spPr>
        <a:solidFill>
          <a:srgbClr val="838783">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2716</c:v>
                </c:pt>
                <c:pt idx="1">
                  <c:v>2855</c:v>
                </c:pt>
                <c:pt idx="2">
                  <c:v>2775</c:v>
                </c:pt>
                <c:pt idx="3">
                  <c:v>2866</c:v>
                </c:pt>
                <c:pt idx="4">
                  <c:v>2919</c:v>
                </c:pt>
                <c:pt idx="5">
                  <c:v>3314</c:v>
                </c:pt>
                <c:pt idx="6">
                  <c:v>3558</c:v>
                </c:pt>
                <c:pt idx="7">
                  <c:v>4222</c:v>
                </c:pt>
                <c:pt idx="8">
                  <c:v>4873</c:v>
                </c:pt>
                <c:pt idx="9">
                  <c:v>4985</c:v>
                </c:pt>
              </c:numCache>
            </c:numRef>
          </c:val>
          <c:extLst>
            <c:ext xmlns:c16="http://schemas.microsoft.com/office/drawing/2014/chart" uri="{C3380CC4-5D6E-409C-BE32-E72D297353CC}">
              <c16:uniqueId val="{00000000-6BCA-4697-9C2D-E578C51CA2C3}"/>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7088</c:v>
                </c:pt>
                <c:pt idx="1">
                  <c:v>7678</c:v>
                </c:pt>
                <c:pt idx="2">
                  <c:v>7228</c:v>
                </c:pt>
                <c:pt idx="3">
                  <c:v>6906</c:v>
                </c:pt>
                <c:pt idx="4">
                  <c:v>6597</c:v>
                </c:pt>
                <c:pt idx="5">
                  <c:v>7276</c:v>
                </c:pt>
                <c:pt idx="6">
                  <c:v>7265</c:v>
                </c:pt>
                <c:pt idx="7">
                  <c:v>8039</c:v>
                </c:pt>
                <c:pt idx="8">
                  <c:v>9301</c:v>
                </c:pt>
                <c:pt idx="9">
                  <c:v>8978</c:v>
                </c:pt>
              </c:numCache>
            </c:numRef>
          </c:val>
          <c:extLst>
            <c:ext xmlns:c16="http://schemas.microsoft.com/office/drawing/2014/chart" uri="{C3380CC4-5D6E-409C-BE32-E72D297353CC}">
              <c16:uniqueId val="{00000001-6BCA-4697-9C2D-E578C51CA2C3}"/>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5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0"/>
        <c:minorUnit val="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San Francisco</a:t>
            </a:r>
          </a:p>
        </c:rich>
      </c:tx>
      <c:layout>
        <c:manualLayout>
          <c:xMode val="edge"/>
          <c:yMode val="edge"/>
          <c:x val="0.41093474426807758"/>
          <c:y val="2.0253164556962026E-2"/>
        </c:manualLayout>
      </c:layout>
      <c:overlay val="0"/>
      <c:spPr>
        <a:solidFill>
          <a:srgbClr val="BE9E4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2545</c:v>
                </c:pt>
                <c:pt idx="1">
                  <c:v>2733</c:v>
                </c:pt>
                <c:pt idx="2">
                  <c:v>2877</c:v>
                </c:pt>
                <c:pt idx="3">
                  <c:v>3071</c:v>
                </c:pt>
                <c:pt idx="4">
                  <c:v>3746</c:v>
                </c:pt>
                <c:pt idx="5">
                  <c:v>5122</c:v>
                </c:pt>
                <c:pt idx="6">
                  <c:v>5519</c:v>
                </c:pt>
                <c:pt idx="7">
                  <c:v>6214</c:v>
                </c:pt>
                <c:pt idx="8">
                  <c:v>6663</c:v>
                </c:pt>
                <c:pt idx="9">
                  <c:v>6616</c:v>
                </c:pt>
              </c:numCache>
            </c:numRef>
          </c:val>
          <c:extLst>
            <c:ext xmlns:c16="http://schemas.microsoft.com/office/drawing/2014/chart" uri="{C3380CC4-5D6E-409C-BE32-E72D297353CC}">
              <c16:uniqueId val="{00000000-7BFC-4E28-B6E4-31618BC0F255}"/>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2010</c:v>
                </c:pt>
                <c:pt idx="1">
                  <c:v>2006</c:v>
                </c:pt>
                <c:pt idx="2">
                  <c:v>1977</c:v>
                </c:pt>
                <c:pt idx="3">
                  <c:v>2001</c:v>
                </c:pt>
                <c:pt idx="4">
                  <c:v>2209</c:v>
                </c:pt>
                <c:pt idx="5">
                  <c:v>2509</c:v>
                </c:pt>
                <c:pt idx="6">
                  <c:v>2625</c:v>
                </c:pt>
                <c:pt idx="7">
                  <c:v>2874</c:v>
                </c:pt>
                <c:pt idx="8">
                  <c:v>2776</c:v>
                </c:pt>
                <c:pt idx="9">
                  <c:v>2794</c:v>
                </c:pt>
              </c:numCache>
            </c:numRef>
          </c:val>
          <c:extLst>
            <c:ext xmlns:c16="http://schemas.microsoft.com/office/drawing/2014/chart" uri="{C3380CC4-5D6E-409C-BE32-E72D297353CC}">
              <c16:uniqueId val="{00000001-7BFC-4E28-B6E4-31618BC0F255}"/>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0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
        <c:minorUnit val="2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Central Inland</a:t>
            </a:r>
          </a:p>
        </c:rich>
      </c:tx>
      <c:layout>
        <c:manualLayout>
          <c:xMode val="edge"/>
          <c:yMode val="edge"/>
          <c:x val="0.41093474426807758"/>
          <c:y val="2.0253164556962026E-2"/>
        </c:manualLayout>
      </c:layout>
      <c:overlay val="0"/>
      <c:spPr>
        <a:solidFill>
          <a:srgbClr val="F08D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6121</c:v>
                </c:pt>
                <c:pt idx="1">
                  <c:v>6201</c:v>
                </c:pt>
                <c:pt idx="2">
                  <c:v>6177</c:v>
                </c:pt>
                <c:pt idx="3">
                  <c:v>6581</c:v>
                </c:pt>
                <c:pt idx="4">
                  <c:v>6669</c:v>
                </c:pt>
                <c:pt idx="5">
                  <c:v>6869</c:v>
                </c:pt>
                <c:pt idx="6">
                  <c:v>7804</c:v>
                </c:pt>
                <c:pt idx="7">
                  <c:v>8683</c:v>
                </c:pt>
                <c:pt idx="8">
                  <c:v>8941</c:v>
                </c:pt>
                <c:pt idx="9">
                  <c:v>9791</c:v>
                </c:pt>
              </c:numCache>
            </c:numRef>
          </c:val>
          <c:extLst>
            <c:ext xmlns:c16="http://schemas.microsoft.com/office/drawing/2014/chart" uri="{C3380CC4-5D6E-409C-BE32-E72D297353CC}">
              <c16:uniqueId val="{00000000-B88B-4FC6-AB7B-7ED6F0194128}"/>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14840</c:v>
                </c:pt>
                <c:pt idx="1">
                  <c:v>15858</c:v>
                </c:pt>
                <c:pt idx="2">
                  <c:v>16577</c:v>
                </c:pt>
                <c:pt idx="3">
                  <c:v>16295</c:v>
                </c:pt>
                <c:pt idx="4">
                  <c:v>16129</c:v>
                </c:pt>
                <c:pt idx="5">
                  <c:v>16304</c:v>
                </c:pt>
                <c:pt idx="6">
                  <c:v>17233</c:v>
                </c:pt>
                <c:pt idx="7">
                  <c:v>17814</c:v>
                </c:pt>
                <c:pt idx="8">
                  <c:v>19203</c:v>
                </c:pt>
                <c:pt idx="9">
                  <c:v>20374</c:v>
                </c:pt>
              </c:numCache>
            </c:numRef>
          </c:val>
          <c:extLst>
            <c:ext xmlns:c16="http://schemas.microsoft.com/office/drawing/2014/chart" uri="{C3380CC4-5D6E-409C-BE32-E72D297353CC}">
              <c16:uniqueId val="{00000001-B88B-4FC6-AB7B-7ED6F0194128}"/>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30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min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Central</a:t>
            </a:r>
            <a:r>
              <a:rPr lang="en-US" sz="1200" baseline="0" dirty="0">
                <a:solidFill>
                  <a:schemeClr val="tx1"/>
                </a:solidFill>
                <a:latin typeface="Calibri" panose="020F0502020204030204" pitchFamily="34" charset="0"/>
              </a:rPr>
              <a:t> Coast</a:t>
            </a:r>
            <a:endParaRPr lang="en-US" sz="1200" dirty="0">
              <a:solidFill>
                <a:schemeClr val="tx1"/>
              </a:solidFill>
              <a:latin typeface="Calibri" panose="020F0502020204030204" pitchFamily="34" charset="0"/>
            </a:endParaRPr>
          </a:p>
        </c:rich>
      </c:tx>
      <c:layout>
        <c:manualLayout>
          <c:xMode val="edge"/>
          <c:yMode val="edge"/>
          <c:x val="0.41093474426807758"/>
          <c:y val="2.0253164556962026E-2"/>
        </c:manualLayout>
      </c:layout>
      <c:overlay val="0"/>
      <c:spPr>
        <a:solidFill>
          <a:srgbClr val="677D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Sheet1!$B$2:$B$11</c:f>
              <c:numCache>
                <c:formatCode>General</c:formatCode>
                <c:ptCount val="10"/>
                <c:pt idx="0">
                  <c:v>1716</c:v>
                </c:pt>
                <c:pt idx="1">
                  <c:v>1950</c:v>
                </c:pt>
                <c:pt idx="2">
                  <c:v>2126</c:v>
                </c:pt>
                <c:pt idx="3">
                  <c:v>2316</c:v>
                </c:pt>
                <c:pt idx="4">
                  <c:v>2396</c:v>
                </c:pt>
                <c:pt idx="5">
                  <c:v>2753</c:v>
                </c:pt>
                <c:pt idx="6">
                  <c:v>2762</c:v>
                </c:pt>
                <c:pt idx="7">
                  <c:v>3100</c:v>
                </c:pt>
                <c:pt idx="8">
                  <c:v>3288</c:v>
                </c:pt>
                <c:pt idx="9">
                  <c:v>3526</c:v>
                </c:pt>
              </c:numCache>
            </c:numRef>
          </c:val>
          <c:extLst>
            <c:ext xmlns:c16="http://schemas.microsoft.com/office/drawing/2014/chart" uri="{C3380CC4-5D6E-409C-BE32-E72D297353CC}">
              <c16:uniqueId val="{00000000-3D33-41AB-8EDB-70F3819CF4AF}"/>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'10</c:v>
                </c:pt>
                <c:pt idx="1">
                  <c:v>'11</c:v>
                </c:pt>
                <c:pt idx="2">
                  <c:v>'12</c:v>
                </c:pt>
                <c:pt idx="3">
                  <c:v>'13</c:v>
                </c:pt>
                <c:pt idx="4">
                  <c:v>'14</c:v>
                </c:pt>
                <c:pt idx="5">
                  <c:v>'15</c:v>
                </c:pt>
                <c:pt idx="6">
                  <c:v>'16</c:v>
                </c:pt>
                <c:pt idx="7">
                  <c:v>'17</c:v>
                </c:pt>
                <c:pt idx="8">
                  <c:v>'18</c:v>
                </c:pt>
                <c:pt idx="9">
                  <c:v>'19</c:v>
                </c:pt>
              </c:strCache>
            </c:strRef>
          </c:cat>
          <c:val>
            <c:numRef>
              <c:f>Sheet1!$C$2:$C$11</c:f>
              <c:numCache>
                <c:formatCode>General</c:formatCode>
                <c:ptCount val="10"/>
                <c:pt idx="0">
                  <c:v>4839</c:v>
                </c:pt>
                <c:pt idx="1">
                  <c:v>5405</c:v>
                </c:pt>
                <c:pt idx="2">
                  <c:v>5736</c:v>
                </c:pt>
                <c:pt idx="3">
                  <c:v>5627</c:v>
                </c:pt>
                <c:pt idx="4">
                  <c:v>5702</c:v>
                </c:pt>
                <c:pt idx="5">
                  <c:v>6086</c:v>
                </c:pt>
                <c:pt idx="6">
                  <c:v>6077</c:v>
                </c:pt>
                <c:pt idx="7">
                  <c:v>6671</c:v>
                </c:pt>
                <c:pt idx="8">
                  <c:v>7094</c:v>
                </c:pt>
                <c:pt idx="9">
                  <c:v>7313</c:v>
                </c:pt>
              </c:numCache>
            </c:numRef>
          </c:val>
          <c:extLst>
            <c:ext xmlns:c16="http://schemas.microsoft.com/office/drawing/2014/chart" uri="{C3380CC4-5D6E-409C-BE32-E72D297353CC}">
              <c16:uniqueId val="{00000001-3D33-41AB-8EDB-70F3819CF4AF}"/>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2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dirty="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3000"/>
        <c:minorUnit val="3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09575" y="698500"/>
            <a:ext cx="6194425" cy="3484563"/>
          </a:xfrm>
          <a:ln/>
        </p:spPr>
      </p:sp>
      <p:sp>
        <p:nvSpPr>
          <p:cNvPr id="5120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916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040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3310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13</a:t>
            </a:fld>
            <a:endParaRPr lang="en-US"/>
          </a:p>
        </p:txBody>
      </p:sp>
    </p:spTree>
    <p:extLst>
      <p:ext uri="{BB962C8B-B14F-4D97-AF65-F5344CB8AC3E}">
        <p14:creationId xmlns:p14="http://schemas.microsoft.com/office/powerpoint/2010/main" val="388797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22736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34167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9575" y="698500"/>
            <a:ext cx="6194425" cy="3484563"/>
          </a:xfrm>
          <a:ln/>
        </p:spPr>
      </p:sp>
      <p:sp>
        <p:nvSpPr>
          <p:cNvPr id="358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230342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baseline="0" dirty="0">
              <a:latin typeface="Arial" pitchFamily="34" charset="0"/>
            </a:endParaRPr>
          </a:p>
        </p:txBody>
      </p:sp>
    </p:spTree>
    <p:extLst>
      <p:ext uri="{BB962C8B-B14F-4D97-AF65-F5344CB8AC3E}">
        <p14:creationId xmlns:p14="http://schemas.microsoft.com/office/powerpoint/2010/main" val="15537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304605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0" i="0" u="none" dirty="0">
              <a:solidFill>
                <a:srgbClr val="C00000"/>
              </a:solidFill>
            </a:endParaRPr>
          </a:p>
        </p:txBody>
      </p:sp>
    </p:spTree>
    <p:extLst>
      <p:ext uri="{BB962C8B-B14F-4D97-AF65-F5344CB8AC3E}">
        <p14:creationId xmlns:p14="http://schemas.microsoft.com/office/powerpoint/2010/main" val="267834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dirty="0"/>
          </a:p>
        </p:txBody>
      </p:sp>
    </p:spTree>
    <p:extLst>
      <p:ext uri="{BB962C8B-B14F-4D97-AF65-F5344CB8AC3E}">
        <p14:creationId xmlns:p14="http://schemas.microsoft.com/office/powerpoint/2010/main" val="306183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48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09575" y="698500"/>
            <a:ext cx="6194425" cy="3484563"/>
          </a:xfrm>
          <a:ln/>
        </p:spPr>
      </p:sp>
      <p:sp>
        <p:nvSpPr>
          <p:cNvPr id="17715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248231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b="0" i="0" u="none" dirty="0">
              <a:solidFill>
                <a:srgbClr val="C00000"/>
              </a:solidFill>
            </a:endParaRPr>
          </a:p>
        </p:txBody>
      </p:sp>
    </p:spTree>
    <p:extLst>
      <p:ext uri="{BB962C8B-B14F-4D97-AF65-F5344CB8AC3E}">
        <p14:creationId xmlns:p14="http://schemas.microsoft.com/office/powerpoint/2010/main" val="303121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dirty="0"/>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goes here</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697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0804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77757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10/4/2021</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0" r:id="rId5"/>
    <p:sldLayoutId id="2147483832" r:id="rId6"/>
    <p:sldLayoutId id="2147483811" r:id="rId7"/>
    <p:sldLayoutId id="2147483816" r:id="rId8"/>
    <p:sldLayoutId id="2147483812" r:id="rId9"/>
    <p:sldLayoutId id="2147483813" r:id="rId10"/>
    <p:sldLayoutId id="2147483814" r:id="rId11"/>
    <p:sldLayoutId id="2147483815" r:id="rId12"/>
    <p:sldLayoutId id="2147483817" r:id="rId13"/>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4.xml"/><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image" Target="../media/image7.png"/><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2209800" y="2130426"/>
            <a:ext cx="7772400" cy="1470025"/>
          </a:xfrm>
        </p:spPr>
        <p:txBody>
          <a:bodyPr/>
          <a:lstStyle/>
          <a:p>
            <a:pPr eaLnBrk="1" hangingPunct="1"/>
            <a:r>
              <a:rPr lang="en-US" dirty="0">
                <a:latin typeface="+mj-lt"/>
              </a:rPr>
              <a:t>Chlamydia</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800" i="1" dirty="0">
                <a:solidFill>
                  <a:srgbClr val="0070C0"/>
                </a:solidFill>
                <a:latin typeface="+mn-lt"/>
              </a:rPr>
              <a:t>California STD Surveillance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Incidence Rates by Age Group (in years) and Gender, California, 2019</a:t>
            </a:r>
          </a:p>
        </p:txBody>
      </p:sp>
      <p:grpSp>
        <p:nvGrpSpPr>
          <p:cNvPr id="2" name="Group 1" descr="Graph of chlamydia incidence rates per 100,000 population by age group and gender&#10;•  Ages 0-14 female rate 19.9, male rate 3.4&#10;•  Ages 15-19 female rate 2,330.1, male rate 659.9&#10;•  Ages 20-24 female rate 3,732.4, male rate 1,600.1&#10;•  Ages 25-29 female rate 2,124.2, male rate 1,528.4&#10;•  Ages 30-34 female rate 1,001.5, male rate 1,023.4&#10;•  Ages 35-44 female rate 398.4, male rate 504.0&#10;•  Ages 45+ female rate 48.9, male rate 117.5&#10;•  Total female rate 716.5, male rate 468.0">
            <a:extLst>
              <a:ext uri="{FF2B5EF4-FFF2-40B4-BE49-F238E27FC236}">
                <a16:creationId xmlns:a16="http://schemas.microsoft.com/office/drawing/2014/main" id="{8697AF22-2921-40D9-B620-9D0B3DA07A83}"/>
              </a:ext>
            </a:extLst>
          </p:cNvPr>
          <p:cNvGrpSpPr/>
          <p:nvPr/>
        </p:nvGrpSpPr>
        <p:grpSpPr>
          <a:xfrm>
            <a:off x="457200" y="1620865"/>
            <a:ext cx="11215052" cy="4310063"/>
            <a:chOff x="457200" y="1620865"/>
            <a:chExt cx="11215052" cy="4310063"/>
          </a:xfrm>
        </p:grpSpPr>
        <p:sp>
          <p:nvSpPr>
            <p:cNvPr id="24" name="Text Box">
              <a:extLst>
                <a:ext uri="{FF2B5EF4-FFF2-40B4-BE49-F238E27FC236}">
                  <a16:creationId xmlns:a16="http://schemas.microsoft.com/office/drawing/2014/main" id="{23FD41BB-A567-44D0-9943-21A3079A92BD}"/>
                </a:ext>
              </a:extLst>
            </p:cNvPr>
            <p:cNvSpPr txBox="1">
              <a:spLocks noChangeArrowheads="1"/>
            </p:cNvSpPr>
            <p:nvPr/>
          </p:nvSpPr>
          <p:spPr bwMode="auto">
            <a:xfrm>
              <a:off x="955497" y="1620865"/>
              <a:ext cx="10428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a:tabLst>
                  <a:tab pos="5033963" algn="ctr"/>
                  <a:tab pos="10171113" algn="r"/>
                </a:tabLst>
              </a:pPr>
              <a:r>
                <a:rPr lang="en-US" sz="1600" b="1" dirty="0">
                  <a:latin typeface="Calibri" panose="020F0502020204030204" pitchFamily="34" charset="0"/>
                </a:rPr>
                <a:t>Male	Rate per 100,000	Female</a:t>
              </a:r>
              <a:endParaRPr lang="en-US" sz="1200" b="1" dirty="0">
                <a:latin typeface="Calibri" panose="020F0502020204030204" pitchFamily="34" charset="0"/>
              </a:endParaRPr>
            </a:p>
          </p:txBody>
        </p:sp>
        <p:graphicFrame>
          <p:nvGraphicFramePr>
            <p:cNvPr id="16" name="Graph Males">
              <a:extLst>
                <a:ext uri="{FF2B5EF4-FFF2-40B4-BE49-F238E27FC236}">
                  <a16:creationId xmlns:a16="http://schemas.microsoft.com/office/drawing/2014/main" id="{32E1F1DB-98CC-473C-9B15-7A2E38C9FAA3}"/>
                </a:ext>
              </a:extLst>
            </p:cNvPr>
            <p:cNvGraphicFramePr>
              <a:graphicFrameLocks/>
            </p:cNvGraphicFramePr>
            <p:nvPr>
              <p:extLst>
                <p:ext uri="{D42A27DB-BD31-4B8C-83A1-F6EECF244321}">
                  <p14:modId xmlns:p14="http://schemas.microsoft.com/office/powerpoint/2010/main" val="1810320620"/>
                </p:ext>
              </p:extLst>
            </p:nvPr>
          </p:nvGraphicFramePr>
          <p:xfrm>
            <a:off x="457200" y="1924078"/>
            <a:ext cx="5495544" cy="40068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Image Male">
              <a:extLst>
                <a:ext uri="{FF2B5EF4-FFF2-40B4-BE49-F238E27FC236}">
                  <a16:creationId xmlns:a16="http://schemas.microsoft.com/office/drawing/2014/main" id="{A616F37E-50E5-4CAB-AA5A-112194807EB4}"/>
                </a:ext>
              </a:extLst>
            </p:cNvPr>
            <p:cNvGrpSpPr>
              <a:grpSpLocks noChangeAspect="1"/>
            </p:cNvGrpSpPr>
            <p:nvPr/>
          </p:nvGrpSpPr>
          <p:grpSpPr bwMode="auto">
            <a:xfrm>
              <a:off x="1399032" y="4668865"/>
              <a:ext cx="466725" cy="933450"/>
              <a:chOff x="451" y="2987"/>
              <a:chExt cx="268" cy="536"/>
            </a:xfrm>
            <a:solidFill>
              <a:srgbClr val="C44A07"/>
            </a:solidFill>
          </p:grpSpPr>
          <p:sp>
            <p:nvSpPr>
              <p:cNvPr id="22" name="Freeform 1">
                <a:extLst>
                  <a:ext uri="{FF2B5EF4-FFF2-40B4-BE49-F238E27FC236}">
                    <a16:creationId xmlns:a16="http://schemas.microsoft.com/office/drawing/2014/main" id="{33FBA8E9-C42B-4DAF-AA79-C56087B38B95}"/>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C44A07"/>
                </a:solidFill>
                <a:prstDash val="solid"/>
                <a:round/>
                <a:headEnd/>
                <a:tailEnd/>
              </a:ln>
            </p:spPr>
            <p:txBody>
              <a:bodyPr/>
              <a:lstStyle/>
              <a:p>
                <a:endParaRPr lang="en-US" dirty="0">
                  <a:latin typeface="Calibri" panose="020F0502020204030204" pitchFamily="34" charset="0"/>
                </a:endParaRPr>
              </a:p>
            </p:txBody>
          </p:sp>
          <p:sp>
            <p:nvSpPr>
              <p:cNvPr id="23" name="Freeform 2">
                <a:extLst>
                  <a:ext uri="{FF2B5EF4-FFF2-40B4-BE49-F238E27FC236}">
                    <a16:creationId xmlns:a16="http://schemas.microsoft.com/office/drawing/2014/main" id="{6581ED20-B274-454B-B1AB-5E7111D450FE}"/>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C44A07"/>
                </a:solidFill>
                <a:prstDash val="solid"/>
                <a:round/>
                <a:headEnd/>
                <a:tailEnd/>
              </a:ln>
            </p:spPr>
            <p:txBody>
              <a:bodyPr/>
              <a:lstStyle/>
              <a:p>
                <a:endParaRPr lang="en-US" dirty="0">
                  <a:latin typeface="Calibri" panose="020F0502020204030204" pitchFamily="34" charset="0"/>
                </a:endParaRPr>
              </a:p>
            </p:txBody>
          </p:sp>
        </p:grpSp>
        <p:graphicFrame>
          <p:nvGraphicFramePr>
            <p:cNvPr id="17" name="Graph Females">
              <a:extLst>
                <a:ext uri="{FF2B5EF4-FFF2-40B4-BE49-F238E27FC236}">
                  <a16:creationId xmlns:a16="http://schemas.microsoft.com/office/drawing/2014/main" id="{6AD75B11-BED0-453F-B7B0-F63BB528D2D0}"/>
                </a:ext>
              </a:extLst>
            </p:cNvPr>
            <p:cNvGraphicFramePr>
              <a:graphicFrameLocks/>
            </p:cNvGraphicFramePr>
            <p:nvPr>
              <p:extLst>
                <p:ext uri="{D42A27DB-BD31-4B8C-83A1-F6EECF244321}">
                  <p14:modId xmlns:p14="http://schemas.microsoft.com/office/powerpoint/2010/main" val="1040685454"/>
                </p:ext>
              </p:extLst>
            </p:nvPr>
          </p:nvGraphicFramePr>
          <p:xfrm>
            <a:off x="5728652" y="1920240"/>
            <a:ext cx="5943600" cy="4005072"/>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Image Female">
              <a:extLst>
                <a:ext uri="{FF2B5EF4-FFF2-40B4-BE49-F238E27FC236}">
                  <a16:creationId xmlns:a16="http://schemas.microsoft.com/office/drawing/2014/main" id="{3C1D6580-9504-4D17-8C6C-0A09609368AC}"/>
                </a:ext>
                <a:ext uri="{C183D7F6-B498-43B3-948B-1728B52AA6E4}">
                  <adec:decorative xmlns:adec="http://schemas.microsoft.com/office/drawing/2017/decorative" val="0"/>
                </a:ext>
              </a:extLst>
            </p:cNvPr>
            <p:cNvGrpSpPr>
              <a:grpSpLocks noChangeAspect="1"/>
            </p:cNvGrpSpPr>
            <p:nvPr/>
          </p:nvGrpSpPr>
          <p:grpSpPr bwMode="auto">
            <a:xfrm>
              <a:off x="10323576" y="4670453"/>
              <a:ext cx="474662" cy="904875"/>
              <a:chOff x="4913" y="2805"/>
              <a:chExt cx="285" cy="544"/>
            </a:xfrm>
            <a:solidFill>
              <a:srgbClr val="E4AC8E"/>
            </a:solidFill>
          </p:grpSpPr>
          <p:sp>
            <p:nvSpPr>
              <p:cNvPr id="19" name="Freeform 3">
                <a:extLst>
                  <a:ext uri="{FF2B5EF4-FFF2-40B4-BE49-F238E27FC236}">
                    <a16:creationId xmlns:a16="http://schemas.microsoft.com/office/drawing/2014/main" id="{BD987F51-849B-43C2-AAAD-BAAC847522AE}"/>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E4AC8E"/>
                </a:solidFill>
                <a:prstDash val="solid"/>
                <a:round/>
                <a:headEnd/>
                <a:tailEnd/>
              </a:ln>
            </p:spPr>
            <p:txBody>
              <a:bodyPr/>
              <a:lstStyle/>
              <a:p>
                <a:endParaRPr lang="en-US" dirty="0">
                  <a:latin typeface="Calibri" panose="020F0502020204030204" pitchFamily="34" charset="0"/>
                </a:endParaRPr>
              </a:p>
            </p:txBody>
          </p:sp>
          <p:sp>
            <p:nvSpPr>
              <p:cNvPr id="20" name="Freeform 4">
                <a:extLst>
                  <a:ext uri="{FF2B5EF4-FFF2-40B4-BE49-F238E27FC236}">
                    <a16:creationId xmlns:a16="http://schemas.microsoft.com/office/drawing/2014/main" id="{66AE6321-88AD-464F-AE0E-1C5AAF282BF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E4AC8E"/>
                </a:solidFill>
                <a:prstDash val="solid"/>
                <a:round/>
                <a:headEnd/>
                <a:tailEnd/>
              </a:ln>
            </p:spPr>
            <p:txBody>
              <a:bodyPr/>
              <a:lstStyle/>
              <a:p>
                <a:endParaRPr lang="en-US" dirty="0">
                  <a:latin typeface="Calibri" panose="020F0502020204030204" pitchFamily="34" charset="0"/>
                </a:endParaRPr>
              </a:p>
            </p:txBody>
          </p:sp>
        </p:grpSp>
      </p:grpSp>
      <p:sp>
        <p:nvSpPr>
          <p:cNvPr id="21511" name="Notes"/>
          <p:cNvSpPr txBox="1">
            <a:spLocks noChangeArrowheads="1"/>
          </p:cNvSpPr>
          <p:nvPr/>
        </p:nvSpPr>
        <p:spPr bwMode="auto">
          <a:xfrm>
            <a:off x="1877031" y="5858397"/>
            <a:ext cx="8585200" cy="75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635000" algn="r"/>
                <a:tab pos="739775" algn="l"/>
              </a:tabLst>
            </a:pPr>
            <a:r>
              <a:rPr lang="en-US" sz="1400" dirty="0">
                <a:latin typeface="+mn-lt"/>
              </a:rPr>
              <a:t>	Note:	Age was “Not Specified” for 0.2% of female cases and 0.2% of male cases for the given year.</a:t>
            </a:r>
          </a:p>
          <a:p>
            <a:pPr marL="739775" indent="-739775">
              <a:spcAft>
                <a:spcPts val="100"/>
              </a:spcAft>
              <a:tabLst>
                <a:tab pos="635000" algn="r"/>
                <a:tab pos="739775" algn="l"/>
              </a:tabLst>
            </a:pPr>
            <a:r>
              <a:rPr lang="en-US" sz="1400" dirty="0">
                <a:latin typeface="+mn-lt"/>
              </a:rPr>
              <a:t>		Screening guidelines recommend routine screening for specific populations, therefore higher rates of reported cases may in part reflect the targeted nature of screening programs.</a:t>
            </a:r>
          </a:p>
        </p:txBody>
      </p:sp>
      <p:sp>
        <p:nvSpPr>
          <p:cNvPr id="13" name="Footer">
            <a:extLst>
              <a:ext uri="{FF2B5EF4-FFF2-40B4-BE49-F238E27FC236}">
                <a16:creationId xmlns:a16="http://schemas.microsoft.com/office/drawing/2014/main" id="{E8BD1AC2-A47D-42BF-93DA-66718DB4BBF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5317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dirty="0">
                <a:latin typeface="+mj-lt"/>
              </a:rPr>
              <a:t>Chlamydia, Incidence Rates for Females by Age Group (in years), California, 2010–2019</a:t>
            </a:r>
          </a:p>
        </p:txBody>
      </p:sp>
      <p:graphicFrame>
        <p:nvGraphicFramePr>
          <p:cNvPr id="2" name="Graph" descr="2010-2019 trendline graph of female chlamydia incidence rates by age group&#10;•  Ages 0-14 rates ranged from 25.6 in 2010 to 19.9 in 2019 &#10;•  Ages 15-19 rates ranged from 2,433.6 in 2010 to 2,330.1 in 2019&#10;•  Ages 20-24 rates ranged from 3,120.3 in 2010 to 3,732.4 in 2019&#10;•  Ages 25-29 rates ranged from 1,249.4 in 2010 to 2,124.2 in 2019&#10;•  Ages 30-34 rates ranged from 545.2 in 2010 to 1,001.5 in 2019&#10;•  Ages 35+ rates ranged from 67.9 in 2010 to 131.8 in 2019"/>
          <p:cNvGraphicFramePr>
            <a:graphicFrameLocks noGrp="1" noChangeAspect="1"/>
          </p:cNvGraphicFramePr>
          <p:nvPr>
            <p:ph idx="1"/>
            <p:extLst>
              <p:ext uri="{D42A27DB-BD31-4B8C-83A1-F6EECF244321}">
                <p14:modId xmlns:p14="http://schemas.microsoft.com/office/powerpoint/2010/main" val="2205256991"/>
              </p:ext>
            </p:extLst>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635000" algn="r"/>
                <a:tab pos="739775" algn="l"/>
              </a:tabLst>
            </a:pPr>
            <a:r>
              <a:rPr lang="en-US" sz="1400" dirty="0">
                <a:latin typeface="+mn-lt"/>
              </a:rPr>
              <a:t>	Note:	Age “Not Specified” ranged from 0.2% to 0.4% of cases for females in any given year.</a:t>
            </a:r>
          </a:p>
        </p:txBody>
      </p:sp>
      <p:sp>
        <p:nvSpPr>
          <p:cNvPr id="6" name="Footer">
            <a:extLst>
              <a:ext uri="{FF2B5EF4-FFF2-40B4-BE49-F238E27FC236}">
                <a16:creationId xmlns:a16="http://schemas.microsoft.com/office/drawing/2014/main" id="{BC9078A4-09DB-4A1F-9D43-117C5F69701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07218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dirty="0">
                <a:latin typeface="+mj-lt"/>
              </a:rPr>
              <a:t>Chlamydia, Incidence Rates for Males by Age Group (in years), California, 2010–2019</a:t>
            </a:r>
          </a:p>
        </p:txBody>
      </p:sp>
      <p:graphicFrame>
        <p:nvGraphicFramePr>
          <p:cNvPr id="2" name="Graph" descr="2010-2019 trendline graph of male chlamydia incidence rates by age group&#10;•  Ages 0-14 rates ranged from 5.1 in 2010 to 3.4 in 2019&#10;•  Ages 15-19 rates ranged from 598.8 in 2010 to 659.9 in 2019&#10;•  Ages 20-24 rates ranged from 1,137.9 in 2010 to 1,600.1 in 2019&#10;•  Ages 25-29 rates ranged from 713.3 in 2010 to 1,528.4 in 2019&#10;•  Ages 30-34 rates ranged from 384.4 in 2010 to 1,023.4 in 2019&#10;•  Ages 35+ rates ranged from 85.0 in 2010 to 218.2 in 2019"/>
          <p:cNvGraphicFramePr>
            <a:graphicFrameLocks noGrp="1" noChangeAspect="1"/>
          </p:cNvGraphicFramePr>
          <p:nvPr>
            <p:ph idx="1"/>
            <p:extLst>
              <p:ext uri="{D42A27DB-BD31-4B8C-83A1-F6EECF244321}">
                <p14:modId xmlns:p14="http://schemas.microsoft.com/office/powerpoint/2010/main" val="2651640805"/>
              </p:ext>
            </p:extLst>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635000" algn="r"/>
                <a:tab pos="739775" algn="l"/>
              </a:tabLst>
            </a:pPr>
            <a:r>
              <a:rPr lang="en-US" sz="1400" dirty="0">
                <a:latin typeface="+mn-lt"/>
              </a:rPr>
              <a:t>	Note:	Age “Not Specified” ranged from 0.1% to 0.5% of cases for males in any given year.</a:t>
            </a:r>
          </a:p>
        </p:txBody>
      </p:sp>
      <p:sp>
        <p:nvSpPr>
          <p:cNvPr id="6" name="Footer">
            <a:extLst>
              <a:ext uri="{FF2B5EF4-FFF2-40B4-BE49-F238E27FC236}">
                <a16:creationId xmlns:a16="http://schemas.microsoft.com/office/drawing/2014/main" id="{3181F9A7-9437-4310-B5A7-2E0FFC0AB55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38412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DEA-C90D-48FC-B647-4841BD8D38D7}"/>
              </a:ext>
            </a:extLst>
          </p:cNvPr>
          <p:cNvSpPr>
            <a:spLocks noGrp="1"/>
          </p:cNvSpPr>
          <p:nvPr>
            <p:ph type="title"/>
          </p:nvPr>
        </p:nvSpPr>
        <p:spPr/>
        <p:txBody>
          <a:bodyPr>
            <a:normAutofit/>
          </a:bodyPr>
          <a:lstStyle/>
          <a:p>
            <a:r>
              <a:rPr lang="en-US" sz="3200" b="0" dirty="0">
                <a:latin typeface="+mj-lt"/>
              </a:rPr>
              <a:t>Chlamydia, Incidence Rates by Race/Ethnicity and Gender, </a:t>
            </a:r>
            <a:br>
              <a:rPr lang="en-US" sz="3200" b="0" dirty="0">
                <a:latin typeface="+mj-lt"/>
              </a:rPr>
            </a:br>
            <a:r>
              <a:rPr lang="en-US" sz="3200" b="0" dirty="0">
                <a:latin typeface="+mj-lt"/>
              </a:rPr>
              <a:t>California, 2019</a:t>
            </a:r>
          </a:p>
        </p:txBody>
      </p:sp>
      <p:grpSp>
        <p:nvGrpSpPr>
          <p:cNvPr id="3" name="Group 2" descr="Graph of chlamydia incidence rates per 100,000 population by race/ethnicity and gender&#10;•  AI/AN female rate 405.4, male rate 210.0&#10;•  A/PI female rate 165.6, male rate 140.7&#10;•  Black female rate 1,036.3, male rate 851.3&#10;•  Hispanic female rate 455.7, male rate 247.5&#10;•  White female rate 233.1, male rate 212.4&#10;">
            <a:extLst>
              <a:ext uri="{FF2B5EF4-FFF2-40B4-BE49-F238E27FC236}">
                <a16:creationId xmlns:a16="http://schemas.microsoft.com/office/drawing/2014/main" id="{6361682C-32A0-4B73-B9A0-512F007A3725}"/>
              </a:ext>
            </a:extLst>
          </p:cNvPr>
          <p:cNvGrpSpPr/>
          <p:nvPr/>
        </p:nvGrpSpPr>
        <p:grpSpPr>
          <a:xfrm>
            <a:off x="651380" y="1495300"/>
            <a:ext cx="10987119" cy="4097758"/>
            <a:chOff x="651380" y="1495300"/>
            <a:chExt cx="10987119" cy="4097758"/>
          </a:xfrm>
        </p:grpSpPr>
        <p:sp>
          <p:nvSpPr>
            <p:cNvPr id="12" name="Text Box">
              <a:extLst>
                <a:ext uri="{FF2B5EF4-FFF2-40B4-BE49-F238E27FC236}">
                  <a16:creationId xmlns:a16="http://schemas.microsoft.com/office/drawing/2014/main" id="{7E5ADF2E-DF9B-4186-8DF7-A6FA0BBC6FEC}"/>
                </a:ext>
              </a:extLst>
            </p:cNvPr>
            <p:cNvSpPr txBox="1">
              <a:spLocks noChangeArrowheads="1"/>
            </p:cNvSpPr>
            <p:nvPr/>
          </p:nvSpPr>
          <p:spPr bwMode="auto">
            <a:xfrm>
              <a:off x="1068512" y="1495300"/>
              <a:ext cx="103152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a:tabLst>
                  <a:tab pos="5033963" algn="ctr"/>
                  <a:tab pos="9996488" algn="r"/>
                </a:tabLst>
              </a:pPr>
              <a:r>
                <a:rPr lang="en-US" sz="1600" b="1" dirty="0">
                  <a:latin typeface="Calibri" panose="020F0502020204030204" pitchFamily="34" charset="0"/>
                </a:rPr>
                <a:t>Male	Rate per 100,000	Female</a:t>
              </a:r>
              <a:endParaRPr lang="en-US" sz="1200" b="1" dirty="0">
                <a:latin typeface="Calibri" panose="020F0502020204030204" pitchFamily="34" charset="0"/>
              </a:endParaRPr>
            </a:p>
          </p:txBody>
        </p:sp>
        <p:graphicFrame>
          <p:nvGraphicFramePr>
            <p:cNvPr id="4" name="Graph Males">
              <a:extLst>
                <a:ext uri="{FF2B5EF4-FFF2-40B4-BE49-F238E27FC236}">
                  <a16:creationId xmlns:a16="http://schemas.microsoft.com/office/drawing/2014/main" id="{799C2AFE-9F83-4D22-94E2-19A45621E046}"/>
                </a:ext>
              </a:extLst>
            </p:cNvPr>
            <p:cNvGraphicFramePr>
              <a:graphicFrameLocks/>
            </p:cNvGraphicFramePr>
            <p:nvPr>
              <p:extLst>
                <p:ext uri="{D42A27DB-BD31-4B8C-83A1-F6EECF244321}">
                  <p14:modId xmlns:p14="http://schemas.microsoft.com/office/powerpoint/2010/main" val="254175799"/>
                </p:ext>
              </p:extLst>
            </p:nvPr>
          </p:nvGraphicFramePr>
          <p:xfrm>
            <a:off x="651380" y="1767691"/>
            <a:ext cx="5495544" cy="382219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Image Male">
              <a:extLst>
                <a:ext uri="{FF2B5EF4-FFF2-40B4-BE49-F238E27FC236}">
                  <a16:creationId xmlns:a16="http://schemas.microsoft.com/office/drawing/2014/main" id="{9ABDC61E-4A1E-498B-8D99-F3A092B39B70}"/>
                </a:ext>
              </a:extLst>
            </p:cNvPr>
            <p:cNvGrpSpPr>
              <a:grpSpLocks noChangeAspect="1"/>
            </p:cNvGrpSpPr>
            <p:nvPr/>
          </p:nvGrpSpPr>
          <p:grpSpPr bwMode="auto">
            <a:xfrm>
              <a:off x="1490472" y="4361688"/>
              <a:ext cx="466725" cy="933450"/>
              <a:chOff x="451" y="2987"/>
              <a:chExt cx="268" cy="536"/>
            </a:xfrm>
            <a:solidFill>
              <a:srgbClr val="C44A07"/>
            </a:solidFill>
          </p:grpSpPr>
          <p:sp>
            <p:nvSpPr>
              <p:cNvPr id="10" name="Freeform 1">
                <a:extLst>
                  <a:ext uri="{FF2B5EF4-FFF2-40B4-BE49-F238E27FC236}">
                    <a16:creationId xmlns:a16="http://schemas.microsoft.com/office/drawing/2014/main" id="{5D2FF25F-C35C-410A-BF61-8E04D6938F5B}"/>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C44A07"/>
                </a:solidFill>
                <a:prstDash val="solid"/>
                <a:round/>
                <a:headEnd/>
                <a:tailEnd/>
              </a:ln>
            </p:spPr>
            <p:txBody>
              <a:bodyPr/>
              <a:lstStyle/>
              <a:p>
                <a:endParaRPr lang="en-US" dirty="0">
                  <a:latin typeface="Calibri" panose="020F0502020204030204" pitchFamily="34" charset="0"/>
                </a:endParaRPr>
              </a:p>
            </p:txBody>
          </p:sp>
          <p:sp>
            <p:nvSpPr>
              <p:cNvPr id="11" name="Freeform 2">
                <a:extLst>
                  <a:ext uri="{FF2B5EF4-FFF2-40B4-BE49-F238E27FC236}">
                    <a16:creationId xmlns:a16="http://schemas.microsoft.com/office/drawing/2014/main" id="{AA231922-BFBD-4AC7-A5B4-26A81EB9DC7F}"/>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C44A07"/>
                </a:solidFill>
                <a:prstDash val="solid"/>
                <a:round/>
                <a:headEnd/>
                <a:tailEnd/>
              </a:ln>
            </p:spPr>
            <p:txBody>
              <a:bodyPr/>
              <a:lstStyle/>
              <a:p>
                <a:endParaRPr lang="en-US" dirty="0">
                  <a:latin typeface="Calibri" panose="020F0502020204030204" pitchFamily="34" charset="0"/>
                </a:endParaRPr>
              </a:p>
            </p:txBody>
          </p:sp>
        </p:grpSp>
        <p:graphicFrame>
          <p:nvGraphicFramePr>
            <p:cNvPr id="5" name="Graph Females">
              <a:extLst>
                <a:ext uri="{FF2B5EF4-FFF2-40B4-BE49-F238E27FC236}">
                  <a16:creationId xmlns:a16="http://schemas.microsoft.com/office/drawing/2014/main" id="{FBA1A03B-453D-41DD-98D5-E5CEDF0C9F3A}"/>
                </a:ext>
              </a:extLst>
            </p:cNvPr>
            <p:cNvGraphicFramePr>
              <a:graphicFrameLocks/>
            </p:cNvGraphicFramePr>
            <p:nvPr>
              <p:extLst>
                <p:ext uri="{D42A27DB-BD31-4B8C-83A1-F6EECF244321}">
                  <p14:modId xmlns:p14="http://schemas.microsoft.com/office/powerpoint/2010/main" val="1494765328"/>
                </p:ext>
              </p:extLst>
            </p:nvPr>
          </p:nvGraphicFramePr>
          <p:xfrm>
            <a:off x="5694899" y="1770866"/>
            <a:ext cx="5943600" cy="382219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Image Female">
              <a:extLst>
                <a:ext uri="{FF2B5EF4-FFF2-40B4-BE49-F238E27FC236}">
                  <a16:creationId xmlns:a16="http://schemas.microsoft.com/office/drawing/2014/main" id="{9B0B4642-9DC9-4D96-AA00-E8350EE7B40C}"/>
                </a:ext>
              </a:extLst>
            </p:cNvPr>
            <p:cNvGrpSpPr>
              <a:grpSpLocks noChangeAspect="1"/>
            </p:cNvGrpSpPr>
            <p:nvPr/>
          </p:nvGrpSpPr>
          <p:grpSpPr bwMode="auto">
            <a:xfrm>
              <a:off x="10405872" y="4361688"/>
              <a:ext cx="474662" cy="904875"/>
              <a:chOff x="4913" y="2805"/>
              <a:chExt cx="285" cy="544"/>
            </a:xfrm>
            <a:solidFill>
              <a:srgbClr val="E4AC8E"/>
            </a:solidFill>
          </p:grpSpPr>
          <p:sp>
            <p:nvSpPr>
              <p:cNvPr id="7" name="Freeform 3">
                <a:extLst>
                  <a:ext uri="{FF2B5EF4-FFF2-40B4-BE49-F238E27FC236}">
                    <a16:creationId xmlns:a16="http://schemas.microsoft.com/office/drawing/2014/main" id="{C0C77A95-E85A-4291-B45C-1EA1CAEE2F5A}"/>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E4AC8E"/>
                </a:solidFill>
                <a:prstDash val="solid"/>
                <a:round/>
                <a:headEnd/>
                <a:tailEnd/>
              </a:ln>
            </p:spPr>
            <p:txBody>
              <a:bodyPr/>
              <a:lstStyle/>
              <a:p>
                <a:endParaRPr lang="en-US" dirty="0">
                  <a:latin typeface="Calibri" panose="020F0502020204030204" pitchFamily="34" charset="0"/>
                </a:endParaRPr>
              </a:p>
            </p:txBody>
          </p:sp>
          <p:sp>
            <p:nvSpPr>
              <p:cNvPr id="8" name="Freeform 4">
                <a:extLst>
                  <a:ext uri="{FF2B5EF4-FFF2-40B4-BE49-F238E27FC236}">
                    <a16:creationId xmlns:a16="http://schemas.microsoft.com/office/drawing/2014/main" id="{963D4A0D-7853-4B00-8E68-5A21D57738D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E4AC8E"/>
                </a:solidFill>
                <a:prstDash val="solid"/>
                <a:round/>
                <a:headEnd/>
                <a:tailEnd/>
              </a:ln>
            </p:spPr>
            <p:txBody>
              <a:bodyPr/>
              <a:lstStyle/>
              <a:p>
                <a:endParaRPr lang="en-US" dirty="0">
                  <a:latin typeface="Calibri" panose="020F0502020204030204" pitchFamily="34" charset="0"/>
                </a:endParaRPr>
              </a:p>
            </p:txBody>
          </p:sp>
        </p:grpSp>
      </p:grpSp>
      <p:sp>
        <p:nvSpPr>
          <p:cNvPr id="13" name="Notes">
            <a:extLst>
              <a:ext uri="{FF2B5EF4-FFF2-40B4-BE49-F238E27FC236}">
                <a16:creationId xmlns:a16="http://schemas.microsoft.com/office/drawing/2014/main" id="{A86F4C5B-8AFB-4E17-9F51-AF6849DD2961}"/>
              </a:ext>
            </a:extLst>
          </p:cNvPr>
          <p:cNvSpPr txBox="1">
            <a:spLocks noChangeArrowheads="1"/>
          </p:cNvSpPr>
          <p:nvPr/>
        </p:nvSpPr>
        <p:spPr bwMode="auto">
          <a:xfrm>
            <a:off x="1706689" y="5623560"/>
            <a:ext cx="9171525" cy="9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288925" algn="l"/>
              </a:tabLst>
            </a:pPr>
            <a:r>
              <a:rPr lang="en-US" sz="1400" dirty="0">
                <a:latin typeface="+mn-lt"/>
              </a:rPr>
              <a:t>	AI/AN = American Indian/Alaska Native, A/PI = Asian/Pacific Islander</a:t>
            </a:r>
          </a:p>
          <a:p>
            <a:pPr marL="739775" indent="-739775">
              <a:spcAft>
                <a:spcPts val="100"/>
              </a:spcAft>
              <a:tabLst>
                <a:tab pos="635000" algn="r"/>
                <a:tab pos="739775" algn="l"/>
              </a:tabLst>
            </a:pPr>
            <a:r>
              <a:rPr lang="en-US" sz="1400" dirty="0">
                <a:latin typeface="+mn-lt"/>
              </a:rPr>
              <a:t>	Note:	Race/Ethnicity was “Not Specified” for 40.5% of female cases and 35.4% of male cases for the given year..</a:t>
            </a:r>
          </a:p>
          <a:p>
            <a:pPr marL="739775" indent="-739775">
              <a:spcAft>
                <a:spcPts val="100"/>
              </a:spcAft>
              <a:tabLst>
                <a:tab pos="635000" algn="r"/>
                <a:tab pos="739775" algn="l"/>
              </a:tabLst>
            </a:pPr>
            <a:r>
              <a:rPr lang="en-US" sz="1400" dirty="0">
                <a:latin typeface="+mn-lt"/>
              </a:rPr>
              <a:t>		Screening guidelines recommend routine screening for specific populations, therefore higher rates of reported cases may in part reflect the targeted nature of screening programs.</a:t>
            </a:r>
          </a:p>
        </p:txBody>
      </p:sp>
      <p:sp>
        <p:nvSpPr>
          <p:cNvPr id="14" name="Footer">
            <a:extLst>
              <a:ext uri="{FF2B5EF4-FFF2-40B4-BE49-F238E27FC236}">
                <a16:creationId xmlns:a16="http://schemas.microsoft.com/office/drawing/2014/main" id="{04CCDE81-BC6B-4849-8DA5-9ABE9E5BF74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52354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dirty="0">
                <a:latin typeface="+mj-lt"/>
              </a:rPr>
              <a:t>Chlamydia, Female Incidence Rates by Race/Ethnicity and Age Group (in years), California, 2019</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Calibri" panose="020F0502020204030204" pitchFamily="34" charset="0"/>
                <a:ea typeface="SimSun-ExtB" panose="02010609060101010101" pitchFamily="49" charset="-122"/>
              </a:rPr>
              <a:t>Age Group</a:t>
            </a:r>
          </a:p>
          <a:p>
            <a:pPr algn="ctr"/>
            <a:r>
              <a:rPr lang="en-US" sz="1400" b="1" dirty="0">
                <a:latin typeface="Calibri" panose="020F0502020204030204" pitchFamily="34" charset="0"/>
                <a:ea typeface="SimSun-ExtB" panose="02010609060101010101" pitchFamily="49" charset="-122"/>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028700" algn="l"/>
                <a:tab pos="2005013" algn="l"/>
                <a:tab pos="5943600" algn="l"/>
                <a:tab pos="8001000" algn="l"/>
              </a:tabLst>
            </a:pPr>
            <a:r>
              <a:rPr lang="en-US" sz="1400" b="1" dirty="0">
                <a:solidFill>
                  <a:srgbClr val="BC985C"/>
                </a:solidFill>
                <a:latin typeface="Calibri" panose="020F0502020204030204" pitchFamily="34" charset="0"/>
                <a:ea typeface="SimSun-ExtB" panose="02010609060101010101" pitchFamily="49" charset="-122"/>
              </a:rPr>
              <a:t>A/PI</a:t>
            </a:r>
            <a:r>
              <a:rPr lang="en-US" sz="1400" b="1" dirty="0">
                <a:solidFill>
                  <a:schemeClr val="accent2">
                    <a:lumMod val="50000"/>
                  </a:schemeClr>
                </a:solidFill>
                <a:latin typeface="Calibri" panose="020F0502020204030204" pitchFamily="34" charset="0"/>
                <a:ea typeface="SimSun-ExtB" panose="02010609060101010101" pitchFamily="49" charset="-122"/>
              </a:rPr>
              <a:t>	</a:t>
            </a:r>
            <a:r>
              <a:rPr lang="en-US" sz="1400" b="1" dirty="0">
                <a:solidFill>
                  <a:srgbClr val="376092"/>
                </a:solidFill>
                <a:latin typeface="Calibri" panose="020F0502020204030204" pitchFamily="34" charset="0"/>
                <a:ea typeface="SimSun-ExtB" panose="02010609060101010101" pitchFamily="49" charset="-122"/>
              </a:rPr>
              <a:t>Black/African American </a:t>
            </a:r>
            <a:r>
              <a:rPr lang="en-US" sz="1400" b="1" dirty="0">
                <a:solidFill>
                  <a:schemeClr val="bg1">
                    <a:lumMod val="50000"/>
                  </a:schemeClr>
                </a:solidFill>
                <a:latin typeface="Calibri" panose="020F0502020204030204" pitchFamily="34" charset="0"/>
                <a:ea typeface="SimSun-ExtB" panose="02010609060101010101" pitchFamily="49" charset="-122"/>
              </a:rPr>
              <a:t>	</a:t>
            </a:r>
            <a:r>
              <a:rPr lang="en-US" sz="1400" b="1" dirty="0">
                <a:solidFill>
                  <a:srgbClr val="E46C0A"/>
                </a:solidFill>
                <a:latin typeface="Calibri" panose="020F0502020204030204" pitchFamily="34" charset="0"/>
                <a:ea typeface="SimSun-ExtB" panose="02010609060101010101" pitchFamily="49" charset="-122"/>
              </a:rPr>
              <a:t>Hispanic</a:t>
            </a:r>
            <a:r>
              <a:rPr lang="en-US" sz="1400" b="1" dirty="0">
                <a:solidFill>
                  <a:schemeClr val="accent6">
                    <a:lumMod val="75000"/>
                  </a:schemeClr>
                </a:solidFill>
                <a:latin typeface="Calibri" panose="020F0502020204030204" pitchFamily="34" charset="0"/>
                <a:ea typeface="SimSun-ExtB" panose="02010609060101010101" pitchFamily="49" charset="-122"/>
              </a:rPr>
              <a:t>	</a:t>
            </a:r>
            <a:r>
              <a:rPr lang="en-US" sz="1400" b="1" dirty="0">
                <a:solidFill>
                  <a:srgbClr val="77933C"/>
                </a:solidFill>
                <a:latin typeface="Calibri" panose="020F0502020204030204" pitchFamily="34" charset="0"/>
                <a:ea typeface="SimSun-ExtB" panose="02010609060101010101" pitchFamily="49" charset="-122"/>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9160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Calibri" panose="020F0502020204030204" pitchFamily="34" charset="0"/>
                <a:ea typeface="SimSun-ExtB" panose="02010609060101010101" pitchFamily="49" charset="-122"/>
              </a:rPr>
              <a:t>% Race</a:t>
            </a:r>
          </a:p>
          <a:p>
            <a:pPr algn="ctr"/>
            <a:r>
              <a:rPr lang="en-US" sz="1200" dirty="0">
                <a:latin typeface="Calibri" panose="020F0502020204030204" pitchFamily="34" charset="0"/>
                <a:ea typeface="SimSun-ExtB" panose="02010609060101010101" pitchFamily="49" charset="-122"/>
              </a:rPr>
              <a:t>Unknown</a:t>
            </a:r>
          </a:p>
        </p:txBody>
      </p:sp>
      <p:graphicFrame>
        <p:nvGraphicFramePr>
          <p:cNvPr id="2" name="Graph" descr="Graph of female chlamydia incidence rates by race/ethnicity and age group&#10;A/PI 15 to 19 years 513 per 100,000&#10;A/PI 20 to 24 years 901 per 100,000&#10;A/PI 25 to 29 years 544 per 100,000&#10;A/PI 30 to 34 years 276 per 100,000&#10;A/PI 35 to 44 years 133 per 100,000&#10;A/PI 45+ years 18 per 100,000&#10;Black/African American 15 to 19 years 4,791 per 100,000&#10;Black/African American 20 to 24 years 4,897 per 100,000&#10;Black/African American 25 to 29 years 2,517 per 100,000&#10;Black/African American 30 to 34 years 1,106 per 100,000&#10;Black/African American 35 to 44 years 361 per 100,000&#10;Black/African American 45+ years 38 per 100,000&#10;Hispanic 15 to 19 years 1,171 per 100,000&#10;Hispanic 20 to 24 years 1,967 per 100,000&#10;Hispanic 25 to 29 years 1,218 per 100,000&#10;Hispanic 30 to 34 years 606 per 100,000&#10;Hispanic 35 to 44 years 225 per 100,000&#10;Hispanic 45+ years 31 per 100,000&#10;White 15 to 19 years 1,005 per 100,000&#10;White 20 to 24 years 1,435 per 100,000&#10;White 25 to 29 years 777 per 100,000&#10;White 30 to 34 years 407 per 100,000&#10;White 35 to 44 years 171 per 100,000&#10;White 45+ years 15 per 100,000&#10;15 to 19 years 39 percent Race Unknown&#10;20 to 24 years 40.7 percent Race Unknown&#10;25 to 29 years 40.8 percent Race Unknown&#10;30 to 34 years 40 percent Race Unknown&#10;35 to 44 years 42.1 percent Race Unknown&#10;45+ years 44.8 percent Race Unknown"/>
          <p:cNvGraphicFramePr>
            <a:graphicFrameLocks noGrp="1" noChangeAspect="1"/>
          </p:cNvGraphicFramePr>
          <p:nvPr>
            <p:ph idx="1"/>
            <p:extLst>
              <p:ext uri="{D42A27DB-BD31-4B8C-83A1-F6EECF244321}">
                <p14:modId xmlns:p14="http://schemas.microsoft.com/office/powerpoint/2010/main" val="1665859275"/>
              </p:ext>
            </p:extLst>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a:latin typeface="Calibri" panose="020F0502020204030204" pitchFamily="34" charset="0"/>
              </a:rPr>
              <a:t>Rates </a:t>
            </a:r>
            <a:r>
              <a:rPr lang="en-US" sz="1600" dirty="0">
                <a:latin typeface="Calibri" panose="020F0502020204030204" pitchFamily="34" charset="0"/>
              </a:rPr>
              <a:t>per 100,000 population</a:t>
            </a:r>
          </a:p>
        </p:txBody>
      </p:sp>
      <p:sp>
        <p:nvSpPr>
          <p:cNvPr id="9" name="Notes">
            <a:extLst>
              <a:ext uri="{FF2B5EF4-FFF2-40B4-BE49-F238E27FC236}">
                <a16:creationId xmlns:a16="http://schemas.microsoft.com/office/drawing/2014/main" id="{F5B3FE58-4A9D-4777-9F35-81DEFDEF6F91}"/>
              </a:ext>
            </a:extLst>
          </p:cNvPr>
          <p:cNvSpPr txBox="1"/>
          <p:nvPr/>
        </p:nvSpPr>
        <p:spPr>
          <a:xfrm>
            <a:off x="1055578" y="5947052"/>
            <a:ext cx="10722084" cy="536044"/>
          </a:xfrm>
          <a:prstGeom prst="rect">
            <a:avLst/>
          </a:prstGeom>
          <a:noFill/>
        </p:spPr>
        <p:txBody>
          <a:bodyPr wrap="square" rtlCol="0">
            <a:spAutoFit/>
          </a:bodyPr>
          <a:lstStyle/>
          <a:p>
            <a:pPr marL="400050" indent="-400050">
              <a:spcAft>
                <a:spcPts val="100"/>
              </a:spcAft>
            </a:pPr>
            <a:r>
              <a:rPr lang="en-US" sz="1400" dirty="0"/>
              <a:t>Note:	A/PI = Asian/Pacific Islander</a:t>
            </a:r>
          </a:p>
          <a:p>
            <a:pPr marL="400050" indent="-400050">
              <a:spcAft>
                <a:spcPts val="100"/>
              </a:spcAft>
            </a:pPr>
            <a:r>
              <a:rPr lang="en-US" sz="1400" dirty="0"/>
              <a:t>	American Indian/Alaska Native and race-specific data for ages 0-14 are suppressed as per agency Data De-Identification Guidelines (DDG).  </a:t>
            </a:r>
          </a:p>
        </p:txBody>
      </p:sp>
      <p:sp>
        <p:nvSpPr>
          <p:cNvPr id="10" name="Footer">
            <a:extLst>
              <a:ext uri="{FF2B5EF4-FFF2-40B4-BE49-F238E27FC236}">
                <a16:creationId xmlns:a16="http://schemas.microsoft.com/office/drawing/2014/main" id="{E8CFFCBB-2ED4-41B2-85EB-639D05F7F323}"/>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71655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dirty="0">
                <a:latin typeface="+mj-lt"/>
              </a:rPr>
              <a:t>Chlamydia, Male Incidence Rates by Race/Ethnicity and Age Group (in years), California, 2019</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Calibri" panose="020F0502020204030204" pitchFamily="34" charset="0"/>
                <a:ea typeface="SimSun-ExtB" panose="02010609060101010101" pitchFamily="49" charset="-122"/>
              </a:rPr>
              <a:t>Age Group</a:t>
            </a:r>
          </a:p>
          <a:p>
            <a:pPr algn="ctr"/>
            <a:r>
              <a:rPr lang="en-US" sz="1400" b="1" dirty="0">
                <a:latin typeface="Calibri" panose="020F0502020204030204" pitchFamily="34" charset="0"/>
                <a:ea typeface="SimSun-ExtB" panose="02010609060101010101" pitchFamily="49" charset="-122"/>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196975" algn="l"/>
                <a:tab pos="2005013" algn="l"/>
                <a:tab pos="6459538" algn="l"/>
                <a:tab pos="8005763" algn="l"/>
              </a:tabLst>
            </a:pPr>
            <a:r>
              <a:rPr lang="en-US" sz="1400" b="1" dirty="0">
                <a:solidFill>
                  <a:srgbClr val="BC985C"/>
                </a:solidFill>
                <a:latin typeface="Calibri" panose="020F0502020204030204" pitchFamily="34" charset="0"/>
                <a:ea typeface="SimSun-ExtB" panose="02010609060101010101" pitchFamily="49" charset="-122"/>
              </a:rPr>
              <a:t>A/PI</a:t>
            </a:r>
            <a:r>
              <a:rPr lang="en-US" sz="1400" b="1" dirty="0">
                <a:solidFill>
                  <a:schemeClr val="accent2">
                    <a:lumMod val="50000"/>
                  </a:schemeClr>
                </a:solidFill>
                <a:latin typeface="Calibri" panose="020F0502020204030204" pitchFamily="34" charset="0"/>
                <a:ea typeface="SimSun-ExtB" panose="02010609060101010101" pitchFamily="49" charset="-122"/>
              </a:rPr>
              <a:t>	</a:t>
            </a:r>
            <a:r>
              <a:rPr lang="en-US" sz="1400" b="1" dirty="0">
                <a:solidFill>
                  <a:srgbClr val="376092"/>
                </a:solidFill>
                <a:latin typeface="Calibri" panose="020F0502020204030204" pitchFamily="34" charset="0"/>
                <a:ea typeface="SimSun-ExtB" panose="02010609060101010101" pitchFamily="49" charset="-122"/>
              </a:rPr>
              <a:t>Black/African American </a:t>
            </a:r>
            <a:r>
              <a:rPr lang="en-US" sz="1400" b="1" dirty="0">
                <a:solidFill>
                  <a:schemeClr val="bg1">
                    <a:lumMod val="50000"/>
                  </a:schemeClr>
                </a:solidFill>
                <a:latin typeface="Calibri" panose="020F0502020204030204" pitchFamily="34" charset="0"/>
                <a:ea typeface="SimSun-ExtB" panose="02010609060101010101" pitchFamily="49" charset="-122"/>
              </a:rPr>
              <a:t>	</a:t>
            </a:r>
            <a:r>
              <a:rPr lang="en-US" sz="1400" b="1" dirty="0">
                <a:solidFill>
                  <a:srgbClr val="E46C0A"/>
                </a:solidFill>
                <a:latin typeface="Calibri" panose="020F0502020204030204" pitchFamily="34" charset="0"/>
                <a:ea typeface="SimSun-ExtB" panose="02010609060101010101" pitchFamily="49" charset="-122"/>
              </a:rPr>
              <a:t>Hispanic</a:t>
            </a:r>
            <a:r>
              <a:rPr lang="en-US" sz="1400" b="1" dirty="0">
                <a:solidFill>
                  <a:schemeClr val="accent6">
                    <a:lumMod val="75000"/>
                  </a:schemeClr>
                </a:solidFill>
                <a:latin typeface="Calibri" panose="020F0502020204030204" pitchFamily="34" charset="0"/>
                <a:ea typeface="SimSun-ExtB" panose="02010609060101010101" pitchFamily="49" charset="-122"/>
              </a:rPr>
              <a:t>	</a:t>
            </a:r>
            <a:r>
              <a:rPr lang="en-US" sz="1400" b="1" dirty="0">
                <a:solidFill>
                  <a:srgbClr val="77933C"/>
                </a:solidFill>
                <a:latin typeface="Calibri" panose="020F0502020204030204" pitchFamily="34" charset="0"/>
                <a:ea typeface="SimSun-ExtB" panose="02010609060101010101" pitchFamily="49" charset="-122"/>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8779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Calibri" panose="020F0502020204030204" pitchFamily="34" charset="0"/>
                <a:ea typeface="SimSun-ExtB" panose="02010609060101010101" pitchFamily="49" charset="-122"/>
              </a:rPr>
              <a:t>% Race</a:t>
            </a:r>
          </a:p>
          <a:p>
            <a:pPr algn="ctr"/>
            <a:r>
              <a:rPr lang="en-US" sz="1200" dirty="0">
                <a:latin typeface="Calibri" panose="020F0502020204030204" pitchFamily="34" charset="0"/>
                <a:ea typeface="SimSun-ExtB" panose="02010609060101010101" pitchFamily="49" charset="-122"/>
              </a:rPr>
              <a:t>Unknown</a:t>
            </a:r>
          </a:p>
        </p:txBody>
      </p:sp>
      <p:graphicFrame>
        <p:nvGraphicFramePr>
          <p:cNvPr id="2" name="Graph" descr="Graph of male chlamydia incidence rates by race/ethnicity and age group&#10;A/PI 15 to 19 years 95 per 100,000&#10;A/PI 20 to 24 years 341 per 100,000&#10;A/PI 25 to 29 years 522 per 100,000&#10;A/PI 30 to 34 years 367 per 100,000&#10;A/PI 35 to 44 years 208 per 100,000&#10;A/PI 45+ years 41 per 100,000&#10;Black/African American 15 to 19 years 1,978 per 100,000&#10;Black/African American 20 to 24 years 2,812 per 100,000&#10;Black/African American 25 to 29 years 2,282 per 100,000&#10;Black/African American 30 to 34 years 1,669 per 100,000&#10;Black/African American 35 to 44 years 702 per 100,000&#10;Black/African American 45+ years 133 per 100,000&#10;Hispanic 15 to 19 years 302 per 100,000&#10;Hispanic 20 to 24 years 712 per 100,000&#10;Hispanic 25 to 29 years 721 per 100,000&#10;Hispanic 30 to 34 years 505 per 100,000&#10;Hispanic 35 to 44 years 255 per 100,000&#10;Hispanic 45+ years 72 per 100,000&#10;White 15 to 19 years 225 per 100,000&#10;White 20 to 24 years 605 per 100,000&#10;White 25 to 29 years 741 per 100,000&#10;White 30 to 34 years 613 per 100,000&#10;White 35 to 44 years 334 per 100,000&#10;White 45+ years 83 per 100,000&#10;15 to 19 years 37.9 percent Race Unknown&#10;20 to 24 years 40.8 percent Race Unknown&#10;25 to 29 years 35.8 percent Race Unknown&#10;30 to 34 years 31.9 percent Race Unknown&#10;35 to 44 years 31.1 percent Race Unknown&#10;45+ years 28.9 percent Race Unknown"/>
          <p:cNvGraphicFramePr>
            <a:graphicFrameLocks noGrp="1" noChangeAspect="1"/>
          </p:cNvGraphicFramePr>
          <p:nvPr>
            <p:ph idx="1"/>
            <p:extLst>
              <p:ext uri="{D42A27DB-BD31-4B8C-83A1-F6EECF244321}">
                <p14:modId xmlns:p14="http://schemas.microsoft.com/office/powerpoint/2010/main" val="1970809527"/>
              </p:ext>
            </p:extLst>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a:latin typeface="Calibri" panose="020F0502020204030204" pitchFamily="34" charset="0"/>
              </a:rPr>
              <a:t>Rates </a:t>
            </a:r>
            <a:r>
              <a:rPr lang="en-US" sz="1600" dirty="0">
                <a:latin typeface="Calibri" panose="020F0502020204030204" pitchFamily="34" charset="0"/>
              </a:rPr>
              <a:t>per 100,000 population</a:t>
            </a:r>
          </a:p>
        </p:txBody>
      </p:sp>
      <p:sp>
        <p:nvSpPr>
          <p:cNvPr id="11" name="Notes">
            <a:extLst>
              <a:ext uri="{FF2B5EF4-FFF2-40B4-BE49-F238E27FC236}">
                <a16:creationId xmlns:a16="http://schemas.microsoft.com/office/drawing/2014/main" id="{50C416D5-ABAA-4065-92E7-DA183D44F558}"/>
              </a:ext>
            </a:extLst>
          </p:cNvPr>
          <p:cNvSpPr txBox="1"/>
          <p:nvPr/>
        </p:nvSpPr>
        <p:spPr>
          <a:xfrm>
            <a:off x="1031765" y="5943392"/>
            <a:ext cx="10745897" cy="536044"/>
          </a:xfrm>
          <a:prstGeom prst="rect">
            <a:avLst/>
          </a:prstGeom>
          <a:noFill/>
        </p:spPr>
        <p:txBody>
          <a:bodyPr wrap="square" rtlCol="0">
            <a:spAutoFit/>
          </a:bodyPr>
          <a:lstStyle/>
          <a:p>
            <a:pPr marL="400050" indent="-400050">
              <a:spcAft>
                <a:spcPts val="100"/>
              </a:spcAft>
            </a:pPr>
            <a:r>
              <a:rPr lang="en-US" sz="1400" dirty="0"/>
              <a:t>Note:	A/PI = Asian/Pacific Islander</a:t>
            </a:r>
          </a:p>
          <a:p>
            <a:pPr marL="400050" indent="-400050">
              <a:spcAft>
                <a:spcPts val="100"/>
              </a:spcAft>
            </a:pPr>
            <a:r>
              <a:rPr lang="en-US" sz="1400" dirty="0"/>
              <a:t>	American Indian/Alaska Native and race-specific data for ages 0-14 are suppressed as per agency Data De-Identification Guidelines (DDG).  </a:t>
            </a:r>
          </a:p>
        </p:txBody>
      </p:sp>
      <p:sp>
        <p:nvSpPr>
          <p:cNvPr id="9" name="Footer">
            <a:extLst>
              <a:ext uri="{FF2B5EF4-FFF2-40B4-BE49-F238E27FC236}">
                <a16:creationId xmlns:a16="http://schemas.microsoft.com/office/drawing/2014/main" id="{AFF414EF-2C6E-407A-B043-20FCE15FD0B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45552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latin typeface="+mj-lt"/>
              </a:rPr>
              <a:t>Chlamydia, Incidence Rates for Females by Race/Ethnicity, </a:t>
            </a:r>
            <a:br>
              <a:rPr lang="en-US" sz="3200" b="0" dirty="0">
                <a:latin typeface="+mj-lt"/>
              </a:rPr>
            </a:br>
            <a:r>
              <a:rPr lang="en-US" sz="3200" b="0" dirty="0">
                <a:latin typeface="+mj-lt"/>
              </a:rPr>
              <a:t>California, 2010–2019</a:t>
            </a:r>
          </a:p>
        </p:txBody>
      </p:sp>
      <p:graphicFrame>
        <p:nvGraphicFramePr>
          <p:cNvPr id="2" name="Graph" descr="2010-2019 trendline graph of female chlamydia incidence rates by race/ethnicity&#10;•  AI/AN rates ranged from 370.6 in 2010 to 405.4 in 2019&#10;•  A/PI rates ranged from 157.6 in 2010 to 165.6 in 2019&#10;•  Black rates ranged from 1,436.8 in 2010 to 1,036.3 in 2019&#10;•  Hispanic rates ranged from 478.2 in 2010 to 455.7 in 2019&#10;•  White rates ranged from 180.5 in 2010 to 233.1 in 2019"/>
          <p:cNvGraphicFramePr>
            <a:graphicFrameLocks noGrp="1" noChangeAspect="1"/>
          </p:cNvGraphicFramePr>
          <p:nvPr>
            <p:ph idx="1"/>
            <p:extLst>
              <p:ext uri="{D42A27DB-BD31-4B8C-83A1-F6EECF244321}">
                <p14:modId xmlns:p14="http://schemas.microsoft.com/office/powerpoint/2010/main" val="3503580491"/>
              </p:ext>
            </p:extLst>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059781" y="6020415"/>
            <a:ext cx="809625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627063" algn="r"/>
                <a:tab pos="739775" algn="l"/>
              </a:tabLst>
            </a:pPr>
            <a:r>
              <a:rPr lang="en-US" sz="1400" dirty="0">
                <a:latin typeface="+mn-lt"/>
              </a:rPr>
              <a:t>	Note:	AI/AN = American Indian/Alaska Native, A/PI = Asian/Pacific Islander.</a:t>
            </a:r>
          </a:p>
          <a:p>
            <a:pPr>
              <a:spcAft>
                <a:spcPts val="100"/>
              </a:spcAft>
              <a:tabLst>
                <a:tab pos="627063" algn="r"/>
                <a:tab pos="739775" algn="l"/>
              </a:tabLst>
            </a:pPr>
            <a:r>
              <a:rPr lang="en-US" sz="1400" dirty="0">
                <a:latin typeface="+mn-lt"/>
              </a:rPr>
              <a:t>		Race/ethnicity “Not Specified” ranged from 32.4% to 41.3% of cases for females in any given year.</a:t>
            </a:r>
          </a:p>
        </p:txBody>
      </p:sp>
      <p:sp>
        <p:nvSpPr>
          <p:cNvPr id="5" name="Footer">
            <a:extLst>
              <a:ext uri="{FF2B5EF4-FFF2-40B4-BE49-F238E27FC236}">
                <a16:creationId xmlns:a16="http://schemas.microsoft.com/office/drawing/2014/main" id="{83DDBDC0-A9F7-4AC7-8792-963B651246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Incidence Rates for Males by Race/Ethnicity, </a:t>
            </a:r>
            <a:br>
              <a:rPr lang="en-US" sz="3200" b="0" dirty="0">
                <a:latin typeface="+mj-lt"/>
              </a:rPr>
            </a:br>
            <a:r>
              <a:rPr lang="en-US" sz="3200" b="0" dirty="0">
                <a:latin typeface="+mj-lt"/>
              </a:rPr>
              <a:t>California, 2010–2019</a:t>
            </a:r>
          </a:p>
        </p:txBody>
      </p:sp>
      <p:graphicFrame>
        <p:nvGraphicFramePr>
          <p:cNvPr id="2" name="Graph" descr="2010-2019 trendline graph of male chlamydia incidence rates by race/ethnicity&#10;•  AI/AN rates ranged from 139.3 in 2010 to 210.0 in 2019&#10;•  A/PI rates ranged from 66.3 in 2010 to 140.7 in 2019&#10;•  Black rates ranged from 797.1 in 2010 to 851.3 in 2019&#10;•  Hispanic rates ranged from 188.3 in 2010 to 247.5 in 2019&#10;•  White rates ranged from 100.4 in 2010 to 212.4 in 2019"/>
          <p:cNvGraphicFramePr>
            <a:graphicFrameLocks noGrp="1" noChangeAspect="1"/>
          </p:cNvGraphicFramePr>
          <p:nvPr>
            <p:ph idx="1"/>
            <p:extLst>
              <p:ext uri="{D42A27DB-BD31-4B8C-83A1-F6EECF244321}">
                <p14:modId xmlns:p14="http://schemas.microsoft.com/office/powerpoint/2010/main" val="4162305984"/>
              </p:ext>
            </p:extLst>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27DA46AD-A686-4A58-BFD4-5B8401E9C125}"/>
              </a:ext>
            </a:extLst>
          </p:cNvPr>
          <p:cNvSpPr txBox="1">
            <a:spLocks noChangeArrowheads="1"/>
          </p:cNvSpPr>
          <p:nvPr/>
        </p:nvSpPr>
        <p:spPr bwMode="auto">
          <a:xfrm>
            <a:off x="2126456" y="6037243"/>
            <a:ext cx="79629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627063" algn="r"/>
                <a:tab pos="739775" algn="l"/>
              </a:tabLst>
            </a:pPr>
            <a:r>
              <a:rPr lang="en-US" sz="1400" dirty="0">
                <a:latin typeface="+mn-lt"/>
              </a:rPr>
              <a:t>	Note:	AI/AN = American Indian/Alaska Native, A/PI = Asian/Pacific Islander.</a:t>
            </a:r>
          </a:p>
          <a:p>
            <a:pPr>
              <a:spcAft>
                <a:spcPts val="100"/>
              </a:spcAft>
              <a:tabLst>
                <a:tab pos="627063" algn="r"/>
                <a:tab pos="739775" algn="l"/>
              </a:tabLst>
            </a:pPr>
            <a:r>
              <a:rPr lang="en-US" sz="1400" dirty="0">
                <a:latin typeface="+mn-lt"/>
              </a:rPr>
              <a:t>		Race/ethnicity “Not Specified” ranged from 29.5% to 38.5% of cases for males in any given year.</a:t>
            </a:r>
          </a:p>
        </p:txBody>
      </p:sp>
      <p:sp>
        <p:nvSpPr>
          <p:cNvPr id="5" name="Footer">
            <a:extLst>
              <a:ext uri="{FF2B5EF4-FFF2-40B4-BE49-F238E27FC236}">
                <a16:creationId xmlns:a16="http://schemas.microsoft.com/office/drawing/2014/main" id="{AF7656C9-F438-4BC7-9912-C9E76180D43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95482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latin typeface="+mj-lt"/>
              </a:rPr>
              <a:t>Chlamydia Prevalence Monitoring, Percent Positive for Females of Selected Age Groups, by Health Care Setting, California, 2019</a:t>
            </a:r>
          </a:p>
        </p:txBody>
      </p:sp>
      <p:graphicFrame>
        <p:nvGraphicFramePr>
          <p:cNvPr id="2" name="Graph" descr="Kaiser Northern California (2018 data)&#10;• Females ages 15-19 percent positive = 6.1&#10;• Females ages 20-24 percent positive = 4.9&#10;• Females ages 35+ percent positive = 2.1&#10;Family Planning Title X Clinics (2019 data)&#10;• Females ages 15-19 percent positive = 8.8&#10;• Females ages 20-24 percent positive = 7.4&#10;• Females ages 35+ percent positive = 3.9&#10;Family Planning Clinics served by Quest (2019 data)&#10;• Females ages 15-19 percent positive = 7.8&#10;• Females ages 20-24 percent positive = 7.5&#10;• Females ages 35+ percent positive = 3.0"/>
          <p:cNvGraphicFramePr>
            <a:graphicFrameLocks noGrp="1" noChangeAspect="1"/>
          </p:cNvGraphicFramePr>
          <p:nvPr>
            <p:ph idx="1"/>
            <p:extLst>
              <p:ext uri="{D42A27DB-BD31-4B8C-83A1-F6EECF244321}">
                <p14:modId xmlns:p14="http://schemas.microsoft.com/office/powerpoint/2010/main" val="3634891901"/>
              </p:ext>
            </p:extLst>
          </p:nvPr>
        </p:nvGraphicFramePr>
        <p:xfrm>
          <a:off x="414338" y="148458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438398" y="5989320"/>
            <a:ext cx="77724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indent="-628650">
              <a:spcAft>
                <a:spcPts val="100"/>
              </a:spcAft>
              <a:tabLst>
                <a:tab pos="514350" algn="r"/>
                <a:tab pos="628650" algn="l"/>
              </a:tabLst>
            </a:pPr>
            <a:r>
              <a:rPr lang="en-US" sz="1400" dirty="0">
                <a:latin typeface="+mn-lt"/>
              </a:rPr>
              <a:t>* 	2019 data not yet available for Kaiser Northern California, thus 2018 is presented.</a:t>
            </a:r>
          </a:p>
          <a:p>
            <a:pPr marL="628650" indent="-628650">
              <a:spcAft>
                <a:spcPts val="100"/>
              </a:spcAft>
              <a:tabLst>
                <a:tab pos="514350" algn="r"/>
                <a:tab pos="628650" algn="l"/>
              </a:tabLst>
            </a:pPr>
            <a:r>
              <a:rPr lang="en-US" sz="1400" dirty="0">
                <a:latin typeface="+mn-lt"/>
              </a:rPr>
              <a:t>Source:  Kaiser Permanente Northern California, Essential Access, Quest Diagnostics</a:t>
            </a:r>
          </a:p>
        </p:txBody>
      </p:sp>
      <p:sp>
        <p:nvSpPr>
          <p:cNvPr id="5" name="Footer">
            <a:extLst>
              <a:ext uri="{FF2B5EF4-FFF2-40B4-BE49-F238E27FC236}">
                <a16:creationId xmlns:a16="http://schemas.microsoft.com/office/drawing/2014/main" id="{6AFBA3EB-7C03-4B15-A9CD-6CB771C8D10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54391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Prevalence Monitoring, Percent Positive for Females, by Health Care Setting, California, 2010</a:t>
            </a:r>
            <a:r>
              <a:rPr lang="en-US" sz="3200" b="0" dirty="0">
                <a:latin typeface="+mj-lt"/>
                <a:cs typeface="Arial" charset="0"/>
              </a:rPr>
              <a:t>–</a:t>
            </a:r>
            <a:r>
              <a:rPr lang="en-US" sz="3200" b="0" dirty="0">
                <a:latin typeface="+mj-lt"/>
              </a:rPr>
              <a:t>2019</a:t>
            </a:r>
          </a:p>
        </p:txBody>
      </p:sp>
      <p:graphicFrame>
        <p:nvGraphicFramePr>
          <p:cNvPr id="2" name="Graph" descr="2010-2019 trendline graph of female chlamydia percent positive by health care setting&#10;•  FP Title X positivity ranged from 4.0 in 2010 to 6.0 in 2019&#10;•  FP Quest positivity ranged from 3.0 in 2010 to 7.2 in 2019&#10;•  KNC positivity ranged from 3.7 in 2010 to 3.4 in 2018 (2019 data not available)"/>
          <p:cNvGraphicFramePr>
            <a:graphicFrameLocks noGrp="1" noChangeAspect="1"/>
          </p:cNvGraphicFramePr>
          <p:nvPr>
            <p:ph idx="1"/>
            <p:extLst>
              <p:ext uri="{D42A27DB-BD31-4B8C-83A1-F6EECF244321}">
                <p14:modId xmlns:p14="http://schemas.microsoft.com/office/powerpoint/2010/main" val="2361671516"/>
              </p:ext>
            </p:extLst>
          </p:nvPr>
        </p:nvGraphicFramePr>
        <p:xfrm>
          <a:off x="414338" y="1463040"/>
          <a:ext cx="11387137" cy="4341789"/>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8DC59F94-C9DA-4CB7-9EAB-5541F281DFDA}"/>
              </a:ext>
            </a:extLst>
          </p:cNvPr>
          <p:cNvSpPr txBox="1">
            <a:spLocks noChangeArrowheads="1"/>
          </p:cNvSpPr>
          <p:nvPr/>
        </p:nvSpPr>
        <p:spPr bwMode="auto">
          <a:xfrm>
            <a:off x="2910669" y="5647673"/>
            <a:ext cx="63706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r>
              <a:rPr lang="en-US" sz="1400" dirty="0">
                <a:latin typeface="+mn-lt"/>
              </a:rPr>
              <a:t>FP Quest = Family Planning Clinics served by Quest</a:t>
            </a:r>
          </a:p>
          <a:p>
            <a:r>
              <a:rPr lang="en-US" sz="1400" dirty="0">
                <a:latin typeface="+mn-lt"/>
              </a:rPr>
              <a:t>FP Title X = Family Planning Title X Clinics</a:t>
            </a:r>
          </a:p>
          <a:p>
            <a:r>
              <a:rPr lang="en-US" sz="1400" dirty="0">
                <a:latin typeface="+mn-lt"/>
              </a:rPr>
              <a:t>KNC = Kaiser Northern California</a:t>
            </a:r>
          </a:p>
          <a:p>
            <a:r>
              <a:rPr lang="en-US" sz="1400" dirty="0">
                <a:latin typeface="+mn-lt"/>
              </a:rPr>
              <a:t>Source:  Kaiser Permanente Northern California, Essential Access, Quest Diagnostics</a:t>
            </a:r>
          </a:p>
        </p:txBody>
      </p:sp>
      <p:sp>
        <p:nvSpPr>
          <p:cNvPr id="8" name="Footer">
            <a:extLst>
              <a:ext uri="{FF2B5EF4-FFF2-40B4-BE49-F238E27FC236}">
                <a16:creationId xmlns:a16="http://schemas.microsoft.com/office/drawing/2014/main" id="{A90783F7-736C-4C78-95F6-E85206406F2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27314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Chlamydia, California versus United States </a:t>
            </a:r>
            <a:br>
              <a:rPr lang="en-US" sz="3200" b="0" dirty="0"/>
            </a:br>
            <a:r>
              <a:rPr lang="en-US" sz="3200" b="0" dirty="0"/>
              <a:t>Incidence Rates, 1990</a:t>
            </a:r>
            <a:r>
              <a:rPr lang="en-US" sz="3200" b="0" dirty="0">
                <a:cs typeface="Arial" charset="0"/>
              </a:rPr>
              <a:t>–</a:t>
            </a:r>
            <a:r>
              <a:rPr lang="en-US" sz="3200" b="0" dirty="0"/>
              <a:t>2019</a:t>
            </a:r>
          </a:p>
        </p:txBody>
      </p:sp>
      <p:graphicFrame>
        <p:nvGraphicFramePr>
          <p:cNvPr id="2" name="Graph" descr="1990-2019 trendline graph of chlamydia California versus United States incidence rates (per 100,000 population)&#10;•  California increased from a rate of 222.0 in 1990 to 594.7 in 2019&#10;•  United States increased from a rate of 160.2 in 1990 to 552.8 in 2019; slightly lower than the California rate"/>
          <p:cNvGraphicFramePr>
            <a:graphicFrameLocks noGrp="1" noChangeAspect="1"/>
          </p:cNvGraphicFramePr>
          <p:nvPr>
            <p:ph idx="1"/>
            <p:extLst>
              <p:ext uri="{D42A27DB-BD31-4B8C-83A1-F6EECF244321}">
                <p14:modId xmlns:p14="http://schemas.microsoft.com/office/powerpoint/2010/main" val="2322217531"/>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5415368" y="3059668"/>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rgbClr val="C44A07"/>
                </a:solidFill>
                <a:latin typeface="Calibri" panose="020F0502020204030204" pitchFamily="34" charset="0"/>
              </a:rPr>
              <a:t>California</a:t>
            </a:r>
          </a:p>
        </p:txBody>
      </p:sp>
      <p:sp>
        <p:nvSpPr>
          <p:cNvPr id="13316" name="US label">
            <a:extLst>
              <a:ext uri="{C183D7F6-B498-43B3-948B-1728B52AA6E4}">
                <adec:decorative xmlns:adec="http://schemas.microsoft.com/office/drawing/2017/decorative" val="1"/>
              </a:ext>
            </a:extLst>
          </p:cNvPr>
          <p:cNvSpPr txBox="1">
            <a:spLocks noChangeArrowheads="1"/>
          </p:cNvSpPr>
          <p:nvPr/>
        </p:nvSpPr>
        <p:spPr bwMode="auto">
          <a:xfrm>
            <a:off x="6407535" y="3492262"/>
            <a:ext cx="1439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chemeClr val="bg1">
                    <a:lumMod val="50000"/>
                  </a:schemeClr>
                </a:solidFill>
                <a:latin typeface="Calibri" panose="020F0502020204030204" pitchFamily="34" charset="0"/>
              </a:rPr>
              <a:t>United States</a:t>
            </a:r>
          </a:p>
        </p:txBody>
      </p:sp>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28725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rmAutofit/>
          </a:bodyPr>
          <a:lstStyle/>
          <a:p>
            <a:pPr eaLnBrk="1" hangingPunct="1"/>
            <a:r>
              <a:rPr lang="en-US" sz="3200" b="0" dirty="0">
                <a:latin typeface="+mj-lt"/>
              </a:rPr>
              <a:t>Chlamydia Repeat Infection* among Females 1-6 months after Infection, by Data Source, California, 2019</a:t>
            </a:r>
          </a:p>
        </p:txBody>
      </p:sp>
      <p:graphicFrame>
        <p:nvGraphicFramePr>
          <p:cNvPr id="2" name="Graph" descr="Graph of chlamydia repeat infection among females 1-6 months after infection&#10;•  Chlamydia case reports repeat infection was 8.9%&#10;•  Kaiser Northern California repeat infection was 13.3%&#10;•  Family Planning Clinics served by Quest repeat infection was 17.1%"/>
          <p:cNvGraphicFramePr>
            <a:graphicFrameLocks noGrp="1" noChangeAspect="1"/>
          </p:cNvGraphicFramePr>
          <p:nvPr>
            <p:ph idx="1"/>
            <p:extLst>
              <p:ext uri="{D42A27DB-BD31-4B8C-83A1-F6EECF244321}">
                <p14:modId xmlns:p14="http://schemas.microsoft.com/office/powerpoint/2010/main" val="828543603"/>
              </p:ext>
            </p:extLst>
          </p:nvPr>
        </p:nvGraphicFramePr>
        <p:xfrm>
          <a:off x="414338" y="148606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34823" name="Notes"/>
          <p:cNvSpPr txBox="1">
            <a:spLocks noChangeArrowheads="1"/>
          </p:cNvSpPr>
          <p:nvPr/>
        </p:nvSpPr>
        <p:spPr bwMode="auto">
          <a:xfrm>
            <a:off x="1657350" y="5765288"/>
            <a:ext cx="9925050" cy="87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marL="169863" indent="-169863">
              <a:tabLst>
                <a:tab pos="169863" algn="l"/>
              </a:tabLst>
              <a:defRPr>
                <a:solidFill>
                  <a:schemeClr val="tx1"/>
                </a:solidFill>
                <a:latin typeface="Tahoma" pitchFamily="34" charset="0"/>
              </a:defRPr>
            </a:lvl1pPr>
            <a:lvl2pPr marL="742950" indent="-285750">
              <a:tabLst>
                <a:tab pos="169863" algn="l"/>
              </a:tabLst>
              <a:defRPr>
                <a:solidFill>
                  <a:schemeClr val="tx1"/>
                </a:solidFill>
                <a:latin typeface="Tahoma" pitchFamily="34" charset="0"/>
              </a:defRPr>
            </a:lvl2pPr>
            <a:lvl3pPr marL="1143000" indent="-228600">
              <a:tabLst>
                <a:tab pos="169863" algn="l"/>
              </a:tabLst>
              <a:defRPr>
                <a:solidFill>
                  <a:schemeClr val="tx1"/>
                </a:solidFill>
                <a:latin typeface="Tahoma" pitchFamily="34" charset="0"/>
              </a:defRPr>
            </a:lvl3pPr>
            <a:lvl4pPr marL="1600200" indent="-228600">
              <a:tabLst>
                <a:tab pos="169863" algn="l"/>
              </a:tabLst>
              <a:defRPr>
                <a:solidFill>
                  <a:schemeClr val="tx1"/>
                </a:solidFill>
                <a:latin typeface="Tahoma" pitchFamily="34" charset="0"/>
              </a:defRPr>
            </a:lvl4pPr>
            <a:lvl5pPr marL="2057400" indent="-228600">
              <a:tabLst>
                <a:tab pos="169863" algn="l"/>
              </a:tabLst>
              <a:defRPr>
                <a:solidFill>
                  <a:schemeClr val="tx1"/>
                </a:solidFill>
                <a:latin typeface="Tahoma" pitchFamily="34" charset="0"/>
              </a:defRPr>
            </a:lvl5pPr>
            <a:lvl6pPr marL="2514600" indent="-228600" eaLnBrk="0" fontAlgn="base" hangingPunct="0">
              <a:spcBef>
                <a:spcPct val="0"/>
              </a:spcBef>
              <a:spcAft>
                <a:spcPct val="0"/>
              </a:spcAft>
              <a:tabLst>
                <a:tab pos="169863" algn="l"/>
              </a:tabLst>
              <a:defRPr>
                <a:solidFill>
                  <a:schemeClr val="tx1"/>
                </a:solidFill>
                <a:latin typeface="Tahoma" pitchFamily="34" charset="0"/>
              </a:defRPr>
            </a:lvl6pPr>
            <a:lvl7pPr marL="2971800" indent="-228600" eaLnBrk="0" fontAlgn="base" hangingPunct="0">
              <a:spcBef>
                <a:spcPct val="0"/>
              </a:spcBef>
              <a:spcAft>
                <a:spcPct val="0"/>
              </a:spcAft>
              <a:tabLst>
                <a:tab pos="169863" algn="l"/>
              </a:tabLst>
              <a:defRPr>
                <a:solidFill>
                  <a:schemeClr val="tx1"/>
                </a:solidFill>
                <a:latin typeface="Tahoma" pitchFamily="34" charset="0"/>
              </a:defRPr>
            </a:lvl7pPr>
            <a:lvl8pPr marL="3429000" indent="-228600" eaLnBrk="0" fontAlgn="base" hangingPunct="0">
              <a:spcBef>
                <a:spcPct val="0"/>
              </a:spcBef>
              <a:spcAft>
                <a:spcPct val="0"/>
              </a:spcAft>
              <a:tabLst>
                <a:tab pos="169863" algn="l"/>
              </a:tabLst>
              <a:defRPr>
                <a:solidFill>
                  <a:schemeClr val="tx1"/>
                </a:solidFill>
                <a:latin typeface="Tahoma" pitchFamily="34" charset="0"/>
              </a:defRPr>
            </a:lvl8pPr>
            <a:lvl9pPr marL="3886200" indent="-228600" eaLnBrk="0" fontAlgn="base" hangingPunct="0">
              <a:spcBef>
                <a:spcPct val="0"/>
              </a:spcBef>
              <a:spcAft>
                <a:spcPct val="0"/>
              </a:spcAft>
              <a:tabLst>
                <a:tab pos="169863" algn="l"/>
              </a:tabLst>
              <a:defRPr>
                <a:solidFill>
                  <a:schemeClr val="tx1"/>
                </a:solidFill>
                <a:latin typeface="Tahoma" pitchFamily="34" charset="0"/>
              </a:defRPr>
            </a:lvl9pPr>
          </a:lstStyle>
          <a:p>
            <a:pPr marL="0" indent="0">
              <a:spcAft>
                <a:spcPts val="300"/>
              </a:spcAft>
            </a:pPr>
            <a:r>
              <a:rPr lang="en-US" sz="1200" dirty="0">
                <a:latin typeface="+mn-lt"/>
              </a:rPr>
              <a:t>* Percent of first repeat case report or positive test result within 1-6 months. Case report and family planning data include all initial infections that occurred in 2019, with repeat infections captured through the first half of 2020.  Kaiser Northern California care data were limited to initial infections and repeat infections within 2018 (2019 data was not available)..</a:t>
            </a:r>
          </a:p>
          <a:p>
            <a:pPr marL="0" indent="0">
              <a:spcAft>
                <a:spcPts val="300"/>
              </a:spcAft>
            </a:pPr>
            <a:r>
              <a:rPr lang="en-US" sz="1200" dirty="0">
                <a:latin typeface="+mn-lt"/>
              </a:rPr>
              <a:t>† Excludes Los Angeles , and San Francisco. 	</a:t>
            </a:r>
          </a:p>
        </p:txBody>
      </p:sp>
      <p:sp>
        <p:nvSpPr>
          <p:cNvPr id="5" name="Footer">
            <a:extLst>
              <a:ext uri="{FF2B5EF4-FFF2-40B4-BE49-F238E27FC236}">
                <a16:creationId xmlns:a16="http://schemas.microsoft.com/office/drawing/2014/main" id="{28873C38-FF10-485C-9BF4-36F186DA43D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12/2020)</a:t>
            </a:r>
          </a:p>
        </p:txBody>
      </p:sp>
    </p:spTree>
    <p:extLst>
      <p:ext uri="{BB962C8B-B14F-4D97-AF65-F5344CB8AC3E}">
        <p14:creationId xmlns:p14="http://schemas.microsoft.com/office/powerpoint/2010/main" val="17102894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Case Counts and Incidence Rates by County, </a:t>
            </a:r>
            <a:br>
              <a:rPr lang="en-US" sz="3200" b="0" dirty="0">
                <a:latin typeface="+mj-lt"/>
              </a:rPr>
            </a:br>
            <a:r>
              <a:rPr lang="en-US" sz="3200" b="0" dirty="0">
                <a:latin typeface="+mj-lt"/>
              </a:rPr>
              <a:t>California, 2019</a:t>
            </a:r>
          </a:p>
        </p:txBody>
      </p:sp>
      <p:grpSp>
        <p:nvGrpSpPr>
          <p:cNvPr id="2" name="Group 1" descr="Map of 2019 chlamydia case counts for California’s 58 counties in 5 categories:&#10;•  0 cases reported include no counties&#10;•  1-99 cases include Alpine, Amador, Colusa, Del Norte, Inyo, Lassen, Mariposa, Modoc, Mono, Plumas, Sierra, Trinity&#10;•  100-999 cases include Calaveras, El Dorado, Glenn, Humboldt, Lake, Madera, Marin, Mendocino, Napa, Nevada, San Benito, Shasta, Siskiyou, Sutter, Tehama, Tuolumne, Yuba&#10;•  1000-4999 cases include Butte, Imperial, Kings, Merced, Monterey, Placer, San Joaquin, San Luis Obispo, San Mateo, Santa Barbara, Santa Cruz, Solano, Sonoma, Stanislaus, Tulare, Ventura, Yolo&#10;•  5000+ cases include Alameda, Contra Costa, Fresno, Kern, Los Angeles, Orange, Riverside, Sacramento, San Bernardino, San Diego, San Francisco, Santa Clara">
            <a:extLst>
              <a:ext uri="{FF2B5EF4-FFF2-40B4-BE49-F238E27FC236}">
                <a16:creationId xmlns:a16="http://schemas.microsoft.com/office/drawing/2014/main" id="{3CFF0897-C1A9-4048-8EC9-20BF90202CAB}"/>
              </a:ext>
            </a:extLst>
          </p:cNvPr>
          <p:cNvGrpSpPr/>
          <p:nvPr/>
        </p:nvGrpSpPr>
        <p:grpSpPr>
          <a:xfrm>
            <a:off x="1143000" y="1530826"/>
            <a:ext cx="4407408" cy="5217446"/>
            <a:chOff x="1143000" y="1530826"/>
            <a:chExt cx="4407408" cy="5217446"/>
          </a:xfrm>
        </p:grpSpPr>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485571" y="1530826"/>
              <a:ext cx="17222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C44A07"/>
                  </a:solidFill>
                  <a:latin typeface="+mn-lt"/>
                  <a:cs typeface="Calibri" panose="020F0502020204030204" pitchFamily="34" charset="0"/>
                </a:rPr>
                <a:t>Chlamydia Cases</a:t>
              </a:r>
            </a:p>
          </p:txBody>
        </p:sp>
        <p:pic>
          <p:nvPicPr>
            <p:cNvPr id="6" name="Map Cases" descr="Map of 2019 Chlamydia case counts for California’s 58 counties in 5 categories:&#10;•  0 cases reported include no counties&#10;•  1-99 cases include Alpine, Amador, Colusa, Del Norte, Inyo, Lassen, Mariposa, Modoc, Mono, Plumas, Sierra, Trinity&#10;•  100-999 cases include Calaveras, El Dorado, Glenn, Humboldt, Lake, Madera, Marin, Mendocino, Napa, Nevada, San Benito, Shasta, Siskiyou, Sutter, Tehama, Tuolumne, Yuba&#10;•  1000-4999 cases include Butte, Imperial, Kings, Merced, Monterey, Placer, San Joaquin, San Luis Obispo, San Mateo, Santa Barbara, Santa Cruz, Solano, Sonoma, Stanislaus, Tulare, Ventura, Yolo&#10;•  5000+ cases include Alameda, Contra Costa, Fresno, Kern, Los Angeles, Orange, Riverside, Sacramento, San Bernardino, San Diego, San Francisco, Santa Clara">
              <a:extLst>
                <a:ext uri="{FF2B5EF4-FFF2-40B4-BE49-F238E27FC236}">
                  <a16:creationId xmlns:a16="http://schemas.microsoft.com/office/drawing/2014/main" id="{955F9E86-61F8-4884-8368-55AA053584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9" t="10057" r="4563" b="10919"/>
            <a:stretch/>
          </p:blipFill>
          <p:spPr>
            <a:xfrm>
              <a:off x="1143000" y="1719072"/>
              <a:ext cx="4407408" cy="5029200"/>
            </a:xfrm>
            <a:prstGeom prst="rect">
              <a:avLst/>
            </a:prstGeom>
          </p:spPr>
        </p:pic>
      </p:grpSp>
      <p:grpSp>
        <p:nvGrpSpPr>
          <p:cNvPr id="3" name="Group 2" descr="Map of 2019 chlamydia incidence rates (per 100,000 population) for California’s 58 counties in 5 categories:&#10;•  0 cases reported include no counties&#10;•  &lt;300 rates include Amador, Calaveras, Del Norte, El Dorado, Lassen, Mariposa, Modoc, Mono, Nevada, Placer, Sierra, Siskiyou, Trinity, Tuolumne &#10;•  300-399 rates include Colusa, Marin, Plumas, Shasta, Sutter, Tehama, Ventura &#10;•  400-499 rates include Alpine, Glenn, Inyo, Lake, Mendocino, Napa, Orange, San Benito, San Luis Obispo, San Mateo, Santa Clara, Santa Cruz, Sonoma, Yuba &#10;•  500+ rates include Alameda, Butte, Contra Costa, Fresno, Humboldt, Imperial, Kern, Kings, Los Angeles, Madera, Merced, Monterey, Riverside, Sacramento, San Bernardino, San Diego, San Francisco, San Joaquin, Santa Barbara, Solano, Stanislaus, Tulare, Yolo">
            <a:extLst>
              <a:ext uri="{FF2B5EF4-FFF2-40B4-BE49-F238E27FC236}">
                <a16:creationId xmlns:a16="http://schemas.microsoft.com/office/drawing/2014/main" id="{F40AD8D1-0AD0-4027-9F3E-BF6DE6C5DB2B}"/>
              </a:ext>
            </a:extLst>
          </p:cNvPr>
          <p:cNvGrpSpPr/>
          <p:nvPr/>
        </p:nvGrpSpPr>
        <p:grpSpPr>
          <a:xfrm>
            <a:off x="6629400" y="1530826"/>
            <a:ext cx="4407408" cy="5217446"/>
            <a:chOff x="6629400" y="1530826"/>
            <a:chExt cx="4407408" cy="5217446"/>
          </a:xfrm>
        </p:grpSpPr>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8017048" y="1530826"/>
              <a:ext cx="1632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C44A07"/>
                  </a:solidFill>
                  <a:latin typeface="+mn-lt"/>
                  <a:cs typeface="Calibri" panose="020F0502020204030204" pitchFamily="34" charset="0"/>
                </a:rPr>
                <a:t>Chlamydia Rates</a:t>
              </a:r>
            </a:p>
          </p:txBody>
        </p:sp>
        <p:pic>
          <p:nvPicPr>
            <p:cNvPr id="12" name="Map Rates" descr="Map of 2019 chlamydia incidence rates (per 100,000 population) for California’s 58 counties in 5 categories:&#10;•  0 cases reported include no counties&#10;•  &lt;300 rates include Amador, Calaveras, Del Norte, El Dorado, Lassen, Mariposa, Modoc, Mono, Nevada, Placer, Sierra, Siskiyou, Trinity, Tuolumne &#10;•  300-399 rates include Colusa, Marin, Plumas, Shasta, Sutter, Tehama, Ventura &#10;•  400-499 rates include Alpine, Glenn, Inyo, Lake, Mendocino, Napa, Orange, San Benito, San Luis Obispo, San Mateo, Santa Clara, Santa Cruz, Sonoma, Yuba &#10;•  500+ rates include Alameda, Butte, Contra Costa, Fresno, Humboldt, Imperial, Kern, Kings, Los Angeles, Madera, Merced, Monterey, Riverside, Sacramento, San Bernardino, San Diego, San Francisco, San Joaquin, Santa Barbara, Solano, Stanislaus, Tulare, Yolo">
              <a:extLst>
                <a:ext uri="{FF2B5EF4-FFF2-40B4-BE49-F238E27FC236}">
                  <a16:creationId xmlns:a16="http://schemas.microsoft.com/office/drawing/2014/main" id="{B039D4DC-C2CF-4278-B62A-022A7E8260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80" t="10058" r="4563" b="10919"/>
            <a:stretch/>
          </p:blipFill>
          <p:spPr>
            <a:xfrm>
              <a:off x="6629400" y="1719072"/>
              <a:ext cx="4407408" cy="5029200"/>
            </a:xfrm>
            <a:prstGeom prst="rect">
              <a:avLst/>
            </a:prstGeom>
          </p:spPr>
        </p:pic>
      </p:gr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32046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Ranked Incidence Rates by County, California, 2019</a:t>
            </a:r>
          </a:p>
        </p:txBody>
      </p:sp>
      <p:graphicFrame>
        <p:nvGraphicFramePr>
          <p:cNvPr id="2" name="Graph" descr="Ranking bar chart of 2019 chlamydia incidence rates (per 100,000 population) with the highest rate in San Francisco at 1064.5 and the lowest in Sierra at 64.1.  There were 13 counties above the overall state rate of 594.7.  In descending rate order, those counties were San Francisco, Kings, Kern, Tulare, Sacramento, Fresno, San Diego, Los Angeles, Butte, San Bernardino, Humboldt, San Joaquin, and Madera."/>
          <p:cNvGraphicFramePr>
            <a:graphicFrameLocks noGrp="1" noChangeAspect="1"/>
          </p:cNvGraphicFramePr>
          <p:nvPr>
            <p:ph idx="1"/>
            <p:extLst>
              <p:ext uri="{D42A27DB-BD31-4B8C-83A1-F6EECF244321}">
                <p14:modId xmlns:p14="http://schemas.microsoft.com/office/powerpoint/2010/main" val="1400363348"/>
              </p:ext>
            </p:extLst>
          </p:nvPr>
        </p:nvGraphicFramePr>
        <p:xfrm>
          <a:off x="144379" y="1546225"/>
          <a:ext cx="11823031"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87F3CCAA-AF6F-4573-861C-72C20A66C3FA}"/>
              </a:ext>
            </a:extLst>
          </p:cNvPr>
          <p:cNvSpPr txBox="1">
            <a:spLocks noChangeArrowheads="1"/>
          </p:cNvSpPr>
          <p:nvPr/>
        </p:nvSpPr>
        <p:spPr bwMode="auto">
          <a:xfrm>
            <a:off x="4195676" y="6198803"/>
            <a:ext cx="42000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lgn="ctr">
              <a:tabLst/>
            </a:pPr>
            <a:r>
              <a:rPr lang="en-US" sz="1400" dirty="0">
                <a:latin typeface="+mn-lt"/>
              </a:rPr>
              <a:t>Note:  Excludes counties with no cases (none in 2019).</a:t>
            </a:r>
          </a:p>
        </p:txBody>
      </p:sp>
      <p:sp>
        <p:nvSpPr>
          <p:cNvPr id="4" name="Footer">
            <a:extLst>
              <a:ext uri="{FF2B5EF4-FFF2-40B4-BE49-F238E27FC236}">
                <a16:creationId xmlns:a16="http://schemas.microsoft.com/office/drawing/2014/main" id="{98AA73D0-3EF4-42BB-A9EA-465A803A8B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09456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among Youth Ages 15-19, Incidence Rates by County, California, 2019</a:t>
            </a:r>
          </a:p>
        </p:txBody>
      </p:sp>
      <p:pic>
        <p:nvPicPr>
          <p:cNvPr id="5" name="Map" descr="Map of 2019 Chlamydia youth ages 15-19 incidence rates (per 100,000 population) for California’s 58 counties in 5 categories:&#10;•  0 cases reported include Alpine&#10;•  &lt;900 rates include Amador, Colusa, Glenn, Lassen, Modoc, Mono, Santa Clara, Sierra, Trinity &#10;•  900-1249 rates include Del Norte, El Dorado, Inyo, Lake, Marin, Mariposa, Nevada, Orange, Placer, San Mateo, Santa Cruz, Sonoma, Sutter, Tehama, Ventura, Yolo, Yuba&#10;•  1250-1749 rates include Alameda, Calaveras, Contra Costa, Imperial, Los Angeles, Madera, Merced, Monterey, Napa, Riverside, San Benito, San Bernardino, San Diego, San Luis Obispo, Santa Barbara, Shasta, Siskiyou, Solano, Stanislaus, Tuolumne&#10;•  1750+ rates include Butte, Fresno, Humboldt, Kern, Kings, Mendocino, Plumas, Sacramento, San Francisco, San Joaquin, Tulare">
            <a:extLst>
              <a:ext uri="{FF2B5EF4-FFF2-40B4-BE49-F238E27FC236}">
                <a16:creationId xmlns:a16="http://schemas.microsoft.com/office/drawing/2014/main" id="{DCFA6D30-2F4C-4AC2-AA3C-97BF6D66BF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5" t="10056" r="4578" b="10887"/>
          <a:stretch/>
        </p:blipFill>
        <p:spPr>
          <a:xfrm>
            <a:off x="3529584" y="1517904"/>
            <a:ext cx="4572000" cy="5212080"/>
          </a:xfrm>
          <a:prstGeom prst="rect">
            <a:avLst/>
          </a:prstGeom>
        </p:spPr>
      </p:pic>
      <p:sp>
        <p:nvSpPr>
          <p:cNvPr id="4" name="Footer">
            <a:extLst>
              <a:ext uri="{FF2B5EF4-FFF2-40B4-BE49-F238E27FC236}">
                <a16:creationId xmlns:a16="http://schemas.microsoft.com/office/drawing/2014/main" id="{9875FBAF-3540-4227-825B-89217E1D804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04144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among Females Ages 15-24, Incidence Rates by County, California, 2019</a:t>
            </a:r>
          </a:p>
        </p:txBody>
      </p:sp>
      <p:pic>
        <p:nvPicPr>
          <p:cNvPr id="5" name="Map" descr="Map of 2019 chlamydia female ages 15-24 incidence rates (per 100,000 population) for California’s 58 counties in 5 categories:&#10;•  0 cases reported include no counties&#10;•  &lt;2000 rates include Amador, Calaveras, Colusa, El Dorado, Lassen, Mariposa, Modoc, Mono, Nevada, Sierra, Sutter, Trinity, Yolo&#10;•  2000-2999 rates include Alameda, Del Norte, Glenn, Lake, Marin, Mendocino, Merced, Monterey, Napa, Orange, Placer, Plumas, Riverside, San Benito, San Luis Obispo, San Mateo, Santa Barbara, Santa Clara, Santa Cruz, Shasta, Siskiyou, Sonoma, Tehama, Tuolumne, Ventura, Yuba&#10;•  3000-3499 rates include Alpine, Butte, Contra Costa, Humboldt, Los Angeles, San Bernardino, San Francisco, Stanislaus&#10;•  3500+ rates include Fresno, Imperial, Inyo, Kern, Kings, Madera, Sacramento, San Diego, San Joaquin, Solano, Tulare">
            <a:extLst>
              <a:ext uri="{FF2B5EF4-FFF2-40B4-BE49-F238E27FC236}">
                <a16:creationId xmlns:a16="http://schemas.microsoft.com/office/drawing/2014/main" id="{43EE52B0-523D-4BDF-B80D-DDBE50CC0B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5" t="10056" r="4578" b="10887"/>
          <a:stretch/>
        </p:blipFill>
        <p:spPr>
          <a:xfrm>
            <a:off x="3529584" y="1517904"/>
            <a:ext cx="4572000" cy="5212080"/>
          </a:xfrm>
          <a:prstGeom prst="rect">
            <a:avLst/>
          </a:prstGeom>
        </p:spPr>
      </p:pic>
      <p:sp>
        <p:nvSpPr>
          <p:cNvPr id="4" name="Footer">
            <a:extLst>
              <a:ext uri="{FF2B5EF4-FFF2-40B4-BE49-F238E27FC236}">
                <a16:creationId xmlns:a16="http://schemas.microsoft.com/office/drawing/2014/main" id="{46E4A464-A5E4-4537-99E6-F80D61F6214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65486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Incidence Rates by Region, California, 2010–2019</a:t>
            </a:r>
          </a:p>
        </p:txBody>
      </p:sp>
      <p:pic>
        <p:nvPicPr>
          <p:cNvPr id="6" name="Map"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
            <a:extLst>
              <a:ext uri="{FF2B5EF4-FFF2-40B4-BE49-F238E27FC236}">
                <a16:creationId xmlns:a16="http://schemas.microsoft.com/office/drawing/2014/main" id="{50B340AC-FAA2-4CDE-889E-9DC81E8F2C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4" t="3103" r="22015" b="2643"/>
          <a:stretch/>
        </p:blipFill>
        <p:spPr>
          <a:xfrm>
            <a:off x="73152" y="1755648"/>
            <a:ext cx="3593592" cy="3749040"/>
          </a:xfrm>
          <a:prstGeom prst="rect">
            <a:avLst/>
          </a:prstGeom>
        </p:spPr>
      </p:pic>
      <p:graphicFrame>
        <p:nvGraphicFramePr>
          <p:cNvPr id="2" name="Graph" descr="2010-2019 trendline graph of chlamydia incidence rates (per 100,000 population) by region&#10;•  Northern region rates ranged from 253.1 in 2010 to 433.2 in 2019 &#10;•  Sacramento Area region rates ranged from 457.2 in 2010 to 594.3 in 2019 &#10;•  San Francisco region rates ranged from 567.6 in 2010 to 1064.5 in 2019 &#10;•  Bay Area region rates ranged from 356.1 in 2010 to 481.3 in 2019 &#10;•  Central Coast region rates ranged from 298.6 in 2010 to 470.6 in 2019 &#10;•  Central Inland region rates ranged from 497.0 in 2010 to 658.2 in 2019 &#10;•  Los Angeles region rates ranged from 483.3 in 2010 to 679.7 in 2019 &#10;•  Southern region rates ranged from 384.7 in 2010 to 573.0 in 2019 "/>
          <p:cNvGraphicFramePr>
            <a:graphicFrameLocks noGrp="1" noChangeAspect="1"/>
          </p:cNvGraphicFramePr>
          <p:nvPr>
            <p:ph idx="1"/>
            <p:extLst>
              <p:ext uri="{D42A27DB-BD31-4B8C-83A1-F6EECF244321}">
                <p14:modId xmlns:p14="http://schemas.microsoft.com/office/powerpoint/2010/main" val="1869061076"/>
              </p:ext>
            </p:extLst>
          </p:nvPr>
        </p:nvGraphicFramePr>
        <p:xfrm>
          <a:off x="3677073" y="1751965"/>
          <a:ext cx="8290337" cy="46307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a:extLst>
              <a:ext uri="{FF2B5EF4-FFF2-40B4-BE49-F238E27FC236}">
                <a16:creationId xmlns:a16="http://schemas.microsoft.com/office/drawing/2014/main" id="{F3C4997E-B67D-4ADD-84C4-C2A8252E1EA7}"/>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68693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Autofit/>
          </a:bodyPr>
          <a:lstStyle/>
          <a:p>
            <a:r>
              <a:rPr lang="en-US" altLang="en-US" sz="3200" b="0" dirty="0">
                <a:latin typeface="+mj-lt"/>
              </a:rPr>
              <a:t>Number of Chlamydia Cases by Region, Gender, and Year</a:t>
            </a:r>
            <a:br>
              <a:rPr lang="en-US" altLang="en-US" sz="3200" b="0" dirty="0">
                <a:latin typeface="+mj-lt"/>
              </a:rPr>
            </a:br>
            <a:r>
              <a:rPr lang="en-US" altLang="en-US" sz="3200" b="0" dirty="0">
                <a:latin typeface="+mj-lt"/>
              </a:rPr>
              <a:t>California, 2010–2019</a:t>
            </a:r>
            <a:endParaRPr lang="en-US" sz="3200" b="0" dirty="0">
              <a:latin typeface="+mj-lt"/>
            </a:endParaRPr>
          </a:p>
        </p:txBody>
      </p:sp>
      <p:graphicFrame>
        <p:nvGraphicFramePr>
          <p:cNvPr id="23" name="Graph Bay Area" descr="Bay Area region graph of chlamydia case counts by year and gender with total case counts ranging from 22,672 in 2010 to 33,243 in 2019 and female percent ranging from 69.0% in 2010 to 58.7% in 2019">
            <a:extLst>
              <a:ext uri="{FF2B5EF4-FFF2-40B4-BE49-F238E27FC236}">
                <a16:creationId xmlns:a16="http://schemas.microsoft.com/office/drawing/2014/main" id="{B756A8FE-F923-4797-860B-7E2C31BDB996}"/>
              </a:ext>
            </a:extLst>
          </p:cNvPr>
          <p:cNvGraphicFramePr>
            <a:graphicFrameLocks/>
          </p:cNvGraphicFramePr>
          <p:nvPr>
            <p:extLst>
              <p:ext uri="{D42A27DB-BD31-4B8C-83A1-F6EECF244321}">
                <p14:modId xmlns:p14="http://schemas.microsoft.com/office/powerpoint/2010/main" val="485047716"/>
              </p:ext>
            </p:extLst>
          </p:nvPr>
        </p:nvGraphicFramePr>
        <p:xfrm>
          <a:off x="153221" y="1532946"/>
          <a:ext cx="3200400" cy="15081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Map">
            <a:extLst>
              <a:ext uri="{FF2B5EF4-FFF2-40B4-BE49-F238E27FC236}">
                <a16:creationId xmlns:a16="http://schemas.microsoft.com/office/drawing/2014/main" id="{B8357DDF-4E07-4AC8-83E5-5DA5F6D732D3}"/>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49" t="3141" r="22034" b="2638"/>
          <a:stretch/>
        </p:blipFill>
        <p:spPr>
          <a:xfrm>
            <a:off x="3401568" y="1472184"/>
            <a:ext cx="3291840" cy="3429000"/>
          </a:xfrm>
          <a:prstGeom prst="rect">
            <a:avLst/>
          </a:prstGeom>
        </p:spPr>
      </p:pic>
      <p:graphicFrame>
        <p:nvGraphicFramePr>
          <p:cNvPr id="19" name="Graph Northern" descr="Northern region graph of chlamydia case counts by year and gender with total case counts ranging from 3,086 in 2010 to 5,316 in 2019 and female percent ranging from 70.5% in 2010 to 67.8% in 2019">
            <a:extLst>
              <a:ext uri="{FF2B5EF4-FFF2-40B4-BE49-F238E27FC236}">
                <a16:creationId xmlns:a16="http://schemas.microsoft.com/office/drawing/2014/main" id="{222538F5-5E41-470B-B556-2AA5C6DDEA5E}"/>
              </a:ext>
            </a:extLst>
          </p:cNvPr>
          <p:cNvGraphicFramePr>
            <a:graphicFrameLocks/>
          </p:cNvGraphicFramePr>
          <p:nvPr>
            <p:extLst>
              <p:ext uri="{D42A27DB-BD31-4B8C-83A1-F6EECF244321}">
                <p14:modId xmlns:p14="http://schemas.microsoft.com/office/powerpoint/2010/main" val="3228576793"/>
              </p:ext>
            </p:extLst>
          </p:nvPr>
        </p:nvGraphicFramePr>
        <p:xfrm>
          <a:off x="5500448" y="1532946"/>
          <a:ext cx="3200400" cy="1508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aph Sacramento Area" descr="Sacramento Area region graph of chlamydia case counts by year and gender with total case counts ranging from 9,864 in 2010 to 14,037 in 2019 and female percent ranging from 71.9% in 2010 to 64.0% in 2019">
            <a:extLst>
              <a:ext uri="{FF2B5EF4-FFF2-40B4-BE49-F238E27FC236}">
                <a16:creationId xmlns:a16="http://schemas.microsoft.com/office/drawing/2014/main" id="{DDA419DC-A110-4461-8BA7-C8760007C8B3}"/>
              </a:ext>
            </a:extLst>
          </p:cNvPr>
          <p:cNvGraphicFramePr>
            <a:graphicFrameLocks/>
          </p:cNvGraphicFramePr>
          <p:nvPr>
            <p:extLst>
              <p:ext uri="{D42A27DB-BD31-4B8C-83A1-F6EECF244321}">
                <p14:modId xmlns:p14="http://schemas.microsoft.com/office/powerpoint/2010/main" val="540295542"/>
              </p:ext>
            </p:extLst>
          </p:nvPr>
        </p:nvGraphicFramePr>
        <p:xfrm>
          <a:off x="8837040" y="1532946"/>
          <a:ext cx="3200400" cy="15081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 San Francisco" descr="San Francisco region graph of chlamydia case counts by year and gender with total case counts ranging from 4,600 in 2010 to 9,467 in 2019 and female percent ranging from 43.7% in 2010 to 29.5% in 2019">
            <a:extLst>
              <a:ext uri="{FF2B5EF4-FFF2-40B4-BE49-F238E27FC236}">
                <a16:creationId xmlns:a16="http://schemas.microsoft.com/office/drawing/2014/main" id="{C25E5F80-9CC0-4230-9BF4-3CCB59216C15}"/>
              </a:ext>
            </a:extLst>
          </p:cNvPr>
          <p:cNvGraphicFramePr>
            <a:graphicFrameLocks/>
          </p:cNvGraphicFramePr>
          <p:nvPr>
            <p:extLst>
              <p:ext uri="{D42A27DB-BD31-4B8C-83A1-F6EECF244321}">
                <p14:modId xmlns:p14="http://schemas.microsoft.com/office/powerpoint/2010/main" val="276116625"/>
              </p:ext>
            </p:extLst>
          </p:nvPr>
        </p:nvGraphicFramePr>
        <p:xfrm>
          <a:off x="153221" y="3279836"/>
          <a:ext cx="3200400" cy="15081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ph Central Inland" descr="Central Inland region graph of chlamydia case counts by year and gender with total case counts ranging from 21,013 in 2010 to 30,247 in 2019 and female percent ranging from 70.6% in 2010 to 67.4% in 2019">
            <a:extLst>
              <a:ext uri="{FF2B5EF4-FFF2-40B4-BE49-F238E27FC236}">
                <a16:creationId xmlns:a16="http://schemas.microsoft.com/office/drawing/2014/main" id="{1EFDC0DC-C3D6-40FD-8F10-355C18918B54}"/>
              </a:ext>
            </a:extLst>
          </p:cNvPr>
          <p:cNvGraphicFramePr>
            <a:graphicFrameLocks/>
          </p:cNvGraphicFramePr>
          <p:nvPr>
            <p:extLst>
              <p:ext uri="{D42A27DB-BD31-4B8C-83A1-F6EECF244321}">
                <p14:modId xmlns:p14="http://schemas.microsoft.com/office/powerpoint/2010/main" val="1950275243"/>
              </p:ext>
            </p:extLst>
          </p:nvPr>
        </p:nvGraphicFramePr>
        <p:xfrm>
          <a:off x="8837040" y="3279836"/>
          <a:ext cx="3200400" cy="15081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aph Central Coast" descr="Central Coast region graph of chlamydia case counts by year and gender with total case counts ranging from 6,561 in 2010 to 10,862 in 2019 and female percent ranging from 73.8% in 2010 to 67.3% in 2019">
            <a:extLst>
              <a:ext uri="{FF2B5EF4-FFF2-40B4-BE49-F238E27FC236}">
                <a16:creationId xmlns:a16="http://schemas.microsoft.com/office/drawing/2014/main" id="{43E7ABF7-DA97-4BE7-856B-E6226370395B}"/>
              </a:ext>
            </a:extLst>
          </p:cNvPr>
          <p:cNvGraphicFramePr>
            <a:graphicFrameLocks/>
          </p:cNvGraphicFramePr>
          <p:nvPr>
            <p:extLst>
              <p:ext uri="{D42A27DB-BD31-4B8C-83A1-F6EECF244321}">
                <p14:modId xmlns:p14="http://schemas.microsoft.com/office/powerpoint/2010/main" val="4277811944"/>
              </p:ext>
            </p:extLst>
          </p:nvPr>
        </p:nvGraphicFramePr>
        <p:xfrm>
          <a:off x="153221" y="5070052"/>
          <a:ext cx="3200400" cy="1508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ph Los Angeles" descr="Los Angeles region graph of chlamydia case counts by year and gender with total case counts ranging from 44,684 in 2010 to 65,515 in 2019 and female percent ranging from 65.9% in 2010 to 57.8% in 2019">
            <a:extLst>
              <a:ext uri="{FF2B5EF4-FFF2-40B4-BE49-F238E27FC236}">
                <a16:creationId xmlns:a16="http://schemas.microsoft.com/office/drawing/2014/main" id="{C7E5523F-74BD-43BD-97F9-1BF9099B749B}"/>
              </a:ext>
            </a:extLst>
          </p:cNvPr>
          <p:cNvGraphicFramePr>
            <a:graphicFrameLocks/>
          </p:cNvGraphicFramePr>
          <p:nvPr>
            <p:extLst>
              <p:ext uri="{D42A27DB-BD31-4B8C-83A1-F6EECF244321}">
                <p14:modId xmlns:p14="http://schemas.microsoft.com/office/powerpoint/2010/main" val="616198541"/>
              </p:ext>
            </p:extLst>
          </p:nvPr>
        </p:nvGraphicFramePr>
        <p:xfrm>
          <a:off x="3791813" y="5070052"/>
          <a:ext cx="3200400" cy="15081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Graph Southern" descr="Southern region graph of chlamydia case counts by year and gender with total case counts ranging from 42,858 in 2010 to 68,943 in 2019 and female percent ranging from 70.8% in 2010 to 63.1% in 2019"/>
          <p:cNvGraphicFramePr>
            <a:graphicFrameLocks/>
          </p:cNvGraphicFramePr>
          <p:nvPr>
            <p:extLst>
              <p:ext uri="{D42A27DB-BD31-4B8C-83A1-F6EECF244321}">
                <p14:modId xmlns:p14="http://schemas.microsoft.com/office/powerpoint/2010/main" val="3228470558"/>
              </p:ext>
            </p:extLst>
          </p:nvPr>
        </p:nvGraphicFramePr>
        <p:xfrm>
          <a:off x="8837040" y="5070052"/>
          <a:ext cx="3200400" cy="15081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Legend">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9159560"/>
              </p:ext>
            </p:extLst>
          </p:nvPr>
        </p:nvGraphicFramePr>
        <p:xfrm>
          <a:off x="7100648" y="6145515"/>
          <a:ext cx="1393089" cy="712485"/>
        </p:xfrm>
        <a:graphic>
          <a:graphicData uri="http://schemas.openxmlformats.org/drawingml/2006/chart">
            <c:chart xmlns:c="http://schemas.openxmlformats.org/drawingml/2006/chart" xmlns:r="http://schemas.openxmlformats.org/officeDocument/2006/relationships" r:id="rId12"/>
          </a:graphicData>
        </a:graphic>
      </p:graphicFrame>
      <p:sp>
        <p:nvSpPr>
          <p:cNvPr id="13" name="Footer">
            <a:extLst>
              <a:ext uri="{FF2B5EF4-FFF2-40B4-BE49-F238E27FC236}">
                <a16:creationId xmlns:a16="http://schemas.microsoft.com/office/drawing/2014/main" id="{44566DA1-E880-42D5-AA4C-A121DA19212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98636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Chlamydia, Incidence Rates by Gender, California, 1990</a:t>
            </a:r>
            <a:r>
              <a:rPr lang="en-US" sz="3200" b="0" dirty="0">
                <a:latin typeface="+mj-lt"/>
                <a:cs typeface="Arial" charset="0"/>
              </a:rPr>
              <a:t>–</a:t>
            </a:r>
            <a:r>
              <a:rPr lang="en-US" sz="3200" b="0" dirty="0">
                <a:latin typeface="+mj-lt"/>
              </a:rPr>
              <a:t>2019</a:t>
            </a:r>
          </a:p>
        </p:txBody>
      </p:sp>
      <p:graphicFrame>
        <p:nvGraphicFramePr>
          <p:cNvPr id="2" name="Graph" descr="1990-2019 trendline graph of chlamydia incidence rates (per 100,000 population) by gender&#10;•  Female rates increased from 325.7 in 1990 to 716.5 in 2019&#10;•  Male rates increased from 71.6 in 1990 to 468.0 in 2019"/>
          <p:cNvGraphicFramePr>
            <a:graphicFrameLocks noGrp="1" noChangeAspect="1"/>
          </p:cNvGraphicFramePr>
          <p:nvPr>
            <p:ph idx="1"/>
            <p:extLst>
              <p:ext uri="{D42A27DB-BD31-4B8C-83A1-F6EECF244321}">
                <p14:modId xmlns:p14="http://schemas.microsoft.com/office/powerpoint/2010/main" val="160919461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973B8DD5-004E-4C81-9C45-F1BD305407C5}"/>
              </a:ext>
            </a:extLst>
          </p:cNvPr>
          <p:cNvSpPr txBox="1">
            <a:spLocks noChangeArrowheads="1"/>
          </p:cNvSpPr>
          <p:nvPr/>
        </p:nvSpPr>
        <p:spPr bwMode="auto">
          <a:xfrm>
            <a:off x="1791700" y="6066888"/>
            <a:ext cx="858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739775" indent="-739775">
              <a:tabLst>
                <a:tab pos="635000" algn="r"/>
                <a:tab pos="739775" algn="l"/>
              </a:tabLst>
            </a:pPr>
            <a:r>
              <a:rPr lang="en-US" sz="1400" dirty="0">
                <a:latin typeface="+mn-lt"/>
              </a:rPr>
              <a:t>	Note:	Screening guidelines recommend routine screening for specific populations, therefore higher rates of reported cases may in part reflect the targeted nature of screening programs. </a:t>
            </a:r>
          </a:p>
        </p:txBody>
      </p:sp>
      <p:sp>
        <p:nvSpPr>
          <p:cNvPr id="4" name="Footer">
            <a:extLst>
              <a:ext uri="{FF2B5EF4-FFF2-40B4-BE49-F238E27FC236}">
                <a16:creationId xmlns:a16="http://schemas.microsoft.com/office/drawing/2014/main" id="{8E1ED05E-C8CF-45D1-9250-FE6DEABE438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96988331"/>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PublishingExpirationDate xmlns="http://schemas.microsoft.com/sharepoint/v3" xsi:nil="true"/>
    <PublishingStartDate xmlns="http://schemas.microsoft.com/sharepoint/v3" xsi:nil="true"/>
    <e703b7d8b6284097bcc8d89d108ab72a xmlns="a48324c4-7d20-48d3-8188-32763737222b">
      <Terms xmlns="http://schemas.microsoft.com/office/infopath/2007/PartnerControls"/>
    </e703b7d8b6284097bcc8d89d108ab72a>
    <off2d280d04f435e8ad65f64297220d7 xmlns="a48324c4-7d20-48d3-8188-32763737222b">
      <Terms xmlns="http://schemas.microsoft.com/office/infopath/2007/PartnerControls"/>
    </off2d280d04f435e8ad65f64297220d7>
    <TaxCatchAll xmlns="a48324c4-7d20-48d3-8188-32763737222b"/>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EDEF1-0D4B-4087-81FD-B418FA2407E8}"/>
</file>

<file path=customXml/itemProps2.xml><?xml version="1.0" encoding="utf-8"?>
<ds:datastoreItem xmlns:ds="http://schemas.openxmlformats.org/officeDocument/2006/customXml" ds:itemID="{68E2EC59-DD4C-49A0-BAAF-84EF88ED56EF}"/>
</file>

<file path=customXml/itemProps3.xml><?xml version="1.0" encoding="utf-8"?>
<ds:datastoreItem xmlns:ds="http://schemas.openxmlformats.org/officeDocument/2006/customXml" ds:itemID="{AC58E911-0502-4502-859F-37DECD3422E2}"/>
</file>

<file path=docProps/app.xml><?xml version="1.0" encoding="utf-8"?>
<Properties xmlns="http://schemas.openxmlformats.org/officeDocument/2006/extended-properties" xmlns:vt="http://schemas.openxmlformats.org/officeDocument/2006/docPropsVTypes">
  <Template>Green bar</Template>
  <TotalTime>4556</TotalTime>
  <Words>1073</Words>
  <Application>Microsoft Office PowerPoint</Application>
  <PresentationFormat>Widescreen</PresentationFormat>
  <Paragraphs>145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Bahnschrift SemiBold SemiConden</vt:lpstr>
      <vt:lpstr>Arial</vt:lpstr>
      <vt:lpstr>Tw Cen MT</vt:lpstr>
      <vt:lpstr>Calibri</vt:lpstr>
      <vt:lpstr>Office Theme</vt:lpstr>
      <vt:lpstr>Chlamydia</vt:lpstr>
      <vt:lpstr>Chlamydia, California versus United States  Incidence Rates, 1990–2019</vt:lpstr>
      <vt:lpstr>Chlamydia, Case Counts and Incidence Rates by County,  California, 2019</vt:lpstr>
      <vt:lpstr>Chlamydia, Ranked Incidence Rates by County, California, 2019</vt:lpstr>
      <vt:lpstr>Chlamydia among Youth Ages 15-19, Incidence Rates by County, California, 2019</vt:lpstr>
      <vt:lpstr>Chlamydia among Females Ages 15-24, Incidence Rates by County, California, 2019</vt:lpstr>
      <vt:lpstr>Chlamydia, Incidence Rates by Region, California, 2010–2019</vt:lpstr>
      <vt:lpstr>Number of Chlamydia Cases by Region, Gender, and Year California, 2010–2019</vt:lpstr>
      <vt:lpstr>Chlamydia, Incidence Rates by Gender, California, 1990–2019</vt:lpstr>
      <vt:lpstr>Chlamydia, Incidence Rates by Age Group (in years) and Gender, California, 2019</vt:lpstr>
      <vt:lpstr>Chlamydia, Incidence Rates for Females by Age Group (in years), California, 2010–2019</vt:lpstr>
      <vt:lpstr>Chlamydia, Incidence Rates for Males by Age Group (in years), California, 2010–2019</vt:lpstr>
      <vt:lpstr>Chlamydia, Incidence Rates by Race/Ethnicity and Gender,  California, 2019</vt:lpstr>
      <vt:lpstr>Chlamydia, Female Incidence Rates by Race/Ethnicity and Age Group (in years), California, 2019</vt:lpstr>
      <vt:lpstr>Chlamydia, Male Incidence Rates by Race/Ethnicity and Age Group (in years), California, 2019</vt:lpstr>
      <vt:lpstr>Chlamydia, Incidence Rates for Females by Race/Ethnicity,  California, 2010–2019</vt:lpstr>
      <vt:lpstr>Chlamydia, Incidence Rates for Males by Race/Ethnicity,  California, 2010–2019</vt:lpstr>
      <vt:lpstr>Chlamydia Prevalence Monitoring, Percent Positive for Females of Selected Age Groups, by Health Care Setting, California, 2019</vt:lpstr>
      <vt:lpstr>Chlamydia Prevalence Monitoring, Percent Positive for Females, by Health Care Setting, California, 2010–2019</vt:lpstr>
      <vt:lpstr>Chlamydia Repeat Infection* among Females 1-6 months after Infection, by Data Source, California, 2019</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STD Data Chlamydia Slides</dc:title>
  <dc:creator>Gilson, Denise@CDPH</dc:creator>
  <cp:lastModifiedBy>Reyna, Melissa@CDPH</cp:lastModifiedBy>
  <cp:revision>307</cp:revision>
  <dcterms:created xsi:type="dcterms:W3CDTF">2020-08-24T23:52:26Z</dcterms:created>
  <dcterms:modified xsi:type="dcterms:W3CDTF">2021-10-04T17:13:45Z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Language">
    <vt:lpwstr/>
  </property>
  <property fmtid="{D5CDD505-2E9C-101B-9397-08002B2CF9AE}" pid="3" name="CDPH Audience">
    <vt:lpwstr/>
  </property>
  <property fmtid="{D5CDD505-2E9C-101B-9397-08002B2CF9AE}" pid="4" name="Topic">
    <vt:lpwstr/>
  </property>
  <property fmtid="{D5CDD505-2E9C-101B-9397-08002B2CF9AE}" pid="5" name="Program">
    <vt:lpwstr/>
  </property>
  <property fmtid="{D5CDD505-2E9C-101B-9397-08002B2CF9AE}" pid="6" name="ContentTypeId">
    <vt:lpwstr>0x0101002CC577673628EB48993F371F1850BF7D003E18CAC0E743194EA29E89F4611861B3</vt:lpwstr>
  </property>
</Properties>
</file>