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63" r:id="rId5"/>
  </p:sldMasterIdLst>
  <p:notesMasterIdLst>
    <p:notesMasterId r:id="rId21"/>
  </p:notesMasterIdLst>
  <p:sldIdLst>
    <p:sldId id="257" r:id="rId6"/>
    <p:sldId id="312" r:id="rId7"/>
    <p:sldId id="325" r:id="rId8"/>
    <p:sldId id="316" r:id="rId9"/>
    <p:sldId id="314" r:id="rId10"/>
    <p:sldId id="327" r:id="rId11"/>
    <p:sldId id="329" r:id="rId12"/>
    <p:sldId id="332" r:id="rId13"/>
    <p:sldId id="326" r:id="rId14"/>
    <p:sldId id="331" r:id="rId15"/>
    <p:sldId id="318" r:id="rId16"/>
    <p:sldId id="319" r:id="rId17"/>
    <p:sldId id="320" r:id="rId18"/>
    <p:sldId id="321" r:id="rId19"/>
    <p:sldId id="306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4D56BCEE-4430-4E04-B8A0-457E4E942B9A}">
          <p14:sldIdLst>
            <p14:sldId id="257"/>
            <p14:sldId id="312"/>
            <p14:sldId id="325"/>
            <p14:sldId id="316"/>
            <p14:sldId id="314"/>
            <p14:sldId id="327"/>
            <p14:sldId id="329"/>
            <p14:sldId id="332"/>
            <p14:sldId id="326"/>
            <p14:sldId id="331"/>
            <p14:sldId id="318"/>
            <p14:sldId id="319"/>
            <p14:sldId id="320"/>
            <p14:sldId id="321"/>
            <p14:sldId id="30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8C4CC"/>
    <a:srgbClr val="A71956"/>
    <a:srgbClr val="08860B"/>
    <a:srgbClr val="00863D"/>
    <a:srgbClr val="00C400"/>
    <a:srgbClr val="09A323"/>
    <a:srgbClr val="09A30D"/>
    <a:srgbClr val="2116F6"/>
    <a:srgbClr val="92E6EA"/>
    <a:srgbClr val="96DAC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283" autoAdjust="0"/>
    <p:restoredTop sz="94070" autoAdjust="0"/>
  </p:normalViewPr>
  <p:slideViewPr>
    <p:cSldViewPr>
      <p:cViewPr varScale="1">
        <p:scale>
          <a:sx n="110" d="100"/>
          <a:sy n="110" d="100"/>
        </p:scale>
        <p:origin x="540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263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viewProps" Target="view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F389F9-1686-4A43-A7A8-28B0C1519BE1}" type="datetimeFigureOut">
              <a:rPr lang="en-US" smtClean="0"/>
              <a:t>11/9/2017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283C9F-77D7-4263-97D9-004480B487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68396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 smtClean="0"/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2D92A79D-917E-4896-8C4C-BDD946E4DBAA}" type="slidenum">
              <a:rPr lang="en-US">
                <a:solidFill>
                  <a:prstClr val="black"/>
                </a:solidFill>
                <a:latin typeface="Arial" charset="0"/>
              </a:rPr>
              <a:pPr/>
              <a:t>1</a:t>
            </a:fld>
            <a:endParaRPr lang="en-US">
              <a:solidFill>
                <a:prstClr val="black"/>
              </a:solidFill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283C9F-77D7-4263-97D9-004480B487E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5308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No previous diagnosis of HCV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293216-C8E8-49B7-A146-3FFA13404F7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6743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283C9F-77D7-4263-97D9-004480B487EA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61637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283C9F-77D7-4263-97D9-004480B487EA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9037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5"/>
          <p:cNvSpPr txBox="1">
            <a:spLocks noGrp="1" noChangeArrowheads="1"/>
          </p:cNvSpPr>
          <p:nvPr userDrawn="1"/>
        </p:nvSpPr>
        <p:spPr bwMode="auto">
          <a:xfrm>
            <a:off x="4930775" y="6562725"/>
            <a:ext cx="4114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 b="1">
                <a:solidFill>
                  <a:srgbClr val="0167BB"/>
                </a:solidFill>
                <a:latin typeface="Arial" charset="0"/>
              </a:rPr>
              <a:t>STD Control Branch</a:t>
            </a:r>
          </a:p>
        </p:txBody>
      </p:sp>
      <p:cxnSp>
        <p:nvCxnSpPr>
          <p:cNvPr id="5" name="Straight Connector 4"/>
          <p:cNvCxnSpPr>
            <a:cxnSpLocks noChangeShapeType="1"/>
          </p:cNvCxnSpPr>
          <p:nvPr userDrawn="1"/>
        </p:nvCxnSpPr>
        <p:spPr bwMode="auto">
          <a:xfrm>
            <a:off x="4835525" y="6640513"/>
            <a:ext cx="4114800" cy="1587"/>
          </a:xfrm>
          <a:prstGeom prst="line">
            <a:avLst/>
          </a:prstGeom>
          <a:noFill/>
          <a:ln w="28575" algn="ctr">
            <a:solidFill>
              <a:srgbClr val="0167BB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20000" dir="5400000" rotWithShape="0">
                    <a:srgbClr val="000000">
                      <a:alpha val="37999"/>
                    </a:srgbClr>
                  </a:outerShdw>
                </a:effectLst>
              </a14:hiddenEffects>
            </a:ext>
          </a:extLst>
        </p:spPr>
      </p:cxnSp>
      <p:cxnSp>
        <p:nvCxnSpPr>
          <p:cNvPr id="6" name="Straight Arrow Connector 5"/>
          <p:cNvCxnSpPr>
            <a:cxnSpLocks noChangeShapeType="1"/>
          </p:cNvCxnSpPr>
          <p:nvPr userDrawn="1"/>
        </p:nvCxnSpPr>
        <p:spPr bwMode="auto">
          <a:xfrm rot="5400000">
            <a:off x="-2459037" y="2590800"/>
            <a:ext cx="5183188" cy="1587"/>
          </a:xfrm>
          <a:prstGeom prst="straightConnector1">
            <a:avLst/>
          </a:prstGeom>
          <a:noFill/>
          <a:ln w="28575" algn="ctr">
            <a:solidFill>
              <a:srgbClr val="0167BB"/>
            </a:solidFill>
            <a:round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7" name="Picture 7" descr="Logo-CDPH #1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BFBFB"/>
              </a:clrFrom>
              <a:clrTo>
                <a:srgbClr val="FBFBFB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50" y="6013450"/>
            <a:ext cx="860425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Straight Arrow Connector 7"/>
          <p:cNvCxnSpPr>
            <a:cxnSpLocks noChangeShapeType="1"/>
          </p:cNvCxnSpPr>
          <p:nvPr userDrawn="1"/>
        </p:nvCxnSpPr>
        <p:spPr bwMode="auto">
          <a:xfrm rot="5400000">
            <a:off x="-2514600" y="2781300"/>
            <a:ext cx="5564188" cy="1588"/>
          </a:xfrm>
          <a:prstGeom prst="straightConnector1">
            <a:avLst/>
          </a:prstGeom>
          <a:noFill/>
          <a:ln w="28575" algn="ctr">
            <a:solidFill>
              <a:srgbClr val="658313"/>
            </a:solidFill>
            <a:round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" name="Straight Arrow Connector 8"/>
          <p:cNvCxnSpPr>
            <a:cxnSpLocks noChangeShapeType="1"/>
          </p:cNvCxnSpPr>
          <p:nvPr userDrawn="1"/>
        </p:nvCxnSpPr>
        <p:spPr bwMode="auto">
          <a:xfrm>
            <a:off x="0" y="133350"/>
            <a:ext cx="7772400" cy="1588"/>
          </a:xfrm>
          <a:prstGeom prst="straightConnector1">
            <a:avLst/>
          </a:prstGeom>
          <a:noFill/>
          <a:ln w="28575" algn="ctr">
            <a:solidFill>
              <a:srgbClr val="E4731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20000" dir="5400000" rotWithShape="0">
                    <a:srgbClr val="000000">
                      <a:alpha val="37999"/>
                    </a:srgbClr>
                  </a:outerShdw>
                </a:effectLst>
              </a14:hiddenEffects>
            </a:ext>
          </a:extLst>
        </p:spPr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3391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603694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15001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274638"/>
            <a:ext cx="20193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74638"/>
            <a:ext cx="59055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02435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685800" y="274638"/>
            <a:ext cx="80772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762000" y="1828800"/>
            <a:ext cx="3886200" cy="20716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800600" y="1828800"/>
            <a:ext cx="3886200" cy="20716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762000" y="4052888"/>
            <a:ext cx="3886200" cy="20732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00600" y="4052888"/>
            <a:ext cx="3886200" cy="20732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6603536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58141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548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930304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828800"/>
            <a:ext cx="3886200" cy="4297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828800"/>
            <a:ext cx="3886200" cy="4297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73893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13826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70307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302863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400713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slideLayout" Target="../slideLayouts/slideLayout13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black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/>
          <p:cNvSpPr>
            <a:spLocks noGrp="1"/>
          </p:cNvSpPr>
          <p:nvPr>
            <p:ph type="title"/>
          </p:nvPr>
        </p:nvSpPr>
        <p:spPr bwMode="auto">
          <a:xfrm>
            <a:off x="685800" y="274638"/>
            <a:ext cx="8077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762000" y="1828800"/>
            <a:ext cx="7924800" cy="4297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5546017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85800" y="274638"/>
            <a:ext cx="8077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762000" y="1828800"/>
            <a:ext cx="7924800" cy="429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8436" name="Rectangle 15"/>
          <p:cNvSpPr txBox="1">
            <a:spLocks noGrp="1" noChangeArrowheads="1"/>
          </p:cNvSpPr>
          <p:nvPr/>
        </p:nvSpPr>
        <p:spPr bwMode="auto">
          <a:xfrm>
            <a:off x="4930775" y="6562725"/>
            <a:ext cx="4114800" cy="365125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>
                <a:solidFill>
                  <a:srgbClr val="0167BB"/>
                </a:solidFill>
              </a:rPr>
              <a:t>STD Control Branch</a:t>
            </a:r>
          </a:p>
        </p:txBody>
      </p:sp>
      <p:cxnSp>
        <p:nvCxnSpPr>
          <p:cNvPr id="1029" name="Straight Connector 7"/>
          <p:cNvCxnSpPr>
            <a:cxnSpLocks noChangeShapeType="1"/>
          </p:cNvCxnSpPr>
          <p:nvPr/>
        </p:nvCxnSpPr>
        <p:spPr bwMode="auto">
          <a:xfrm>
            <a:off x="4835525" y="6640513"/>
            <a:ext cx="4114800" cy="1587"/>
          </a:xfrm>
          <a:prstGeom prst="line">
            <a:avLst/>
          </a:prstGeom>
          <a:noFill/>
          <a:ln w="28575" algn="ctr">
            <a:solidFill>
              <a:srgbClr val="0167BB"/>
            </a:solidFill>
            <a:round/>
            <a:headEnd/>
            <a:tailEnd/>
          </a:ln>
        </p:spPr>
      </p:cxnSp>
      <p:cxnSp>
        <p:nvCxnSpPr>
          <p:cNvPr id="7" name="Straight Arrow Connector 6"/>
          <p:cNvCxnSpPr>
            <a:cxnSpLocks noChangeShapeType="1"/>
          </p:cNvCxnSpPr>
          <p:nvPr/>
        </p:nvCxnSpPr>
        <p:spPr bwMode="auto">
          <a:xfrm rot="5400000">
            <a:off x="-2459037" y="2590800"/>
            <a:ext cx="5183188" cy="1587"/>
          </a:xfrm>
          <a:prstGeom prst="straightConnector1">
            <a:avLst/>
          </a:prstGeom>
          <a:noFill/>
          <a:ln w="28575" algn="ctr">
            <a:solidFill>
              <a:srgbClr val="0167BB"/>
            </a:solidFill>
            <a:round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  <a:extLst/>
        </p:spPr>
      </p:cxnSp>
      <p:pic>
        <p:nvPicPr>
          <p:cNvPr id="1031" name="Picture 7" descr="Logo-CDPH #1"/>
          <p:cNvPicPr>
            <a:picLocks noChangeAspect="1" noChangeArrowheads="1"/>
          </p:cNvPicPr>
          <p:nvPr/>
        </p:nvPicPr>
        <p:blipFill>
          <a:blip r:embed="rId14">
            <a:clrChange>
              <a:clrFrom>
                <a:srgbClr val="FBFBFB"/>
              </a:clrFrom>
              <a:clrTo>
                <a:srgbClr val="FBFBFB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2550" y="6013450"/>
            <a:ext cx="860425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Straight Arrow Connector 5"/>
          <p:cNvCxnSpPr>
            <a:cxnSpLocks noChangeShapeType="1"/>
          </p:cNvCxnSpPr>
          <p:nvPr/>
        </p:nvCxnSpPr>
        <p:spPr bwMode="auto">
          <a:xfrm rot="5400000">
            <a:off x="-2514600" y="2781300"/>
            <a:ext cx="5564188" cy="1588"/>
          </a:xfrm>
          <a:prstGeom prst="straightConnector1">
            <a:avLst/>
          </a:prstGeom>
          <a:noFill/>
          <a:ln w="28575" algn="ctr">
            <a:solidFill>
              <a:srgbClr val="658313"/>
            </a:solidFill>
            <a:round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  <a:extLst/>
        </p:spPr>
      </p:cxnSp>
      <p:cxnSp>
        <p:nvCxnSpPr>
          <p:cNvPr id="1033" name="Straight Arrow Connector 4"/>
          <p:cNvCxnSpPr>
            <a:cxnSpLocks noChangeShapeType="1"/>
          </p:cNvCxnSpPr>
          <p:nvPr/>
        </p:nvCxnSpPr>
        <p:spPr bwMode="auto">
          <a:xfrm>
            <a:off x="0" y="133350"/>
            <a:ext cx="7772400" cy="1588"/>
          </a:xfrm>
          <a:prstGeom prst="straightConnector1">
            <a:avLst/>
          </a:prstGeom>
          <a:noFill/>
          <a:ln w="28575" algn="ctr">
            <a:solidFill>
              <a:srgbClr val="E47313"/>
            </a:solidFill>
            <a:round/>
            <a:headEnd/>
            <a:tailEnd/>
          </a:ln>
        </p:spPr>
      </p:cxnSp>
    </p:spTree>
    <p:extLst>
      <p:ext uri="{BB962C8B-B14F-4D97-AF65-F5344CB8AC3E}">
        <p14:creationId xmlns:p14="http://schemas.microsoft.com/office/powerpoint/2010/main" val="16186543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75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mailto:Rachel.McLean@cdph.ca.gov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Jane.Yang@cdph.ca.gov" TargetMode="External"/><Relationship Id="rId5" Type="http://schemas.openxmlformats.org/officeDocument/2006/relationships/hyperlink" Target="mailto:Sarah.New@cdph.ca.gov" TargetMode="External"/><Relationship Id="rId4" Type="http://schemas.openxmlformats.org/officeDocument/2006/relationships/hyperlink" Target="mailto:Cynthia.Yen@cdph.ca.gov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1219200"/>
            <a:ext cx="8763000" cy="1470025"/>
          </a:xfrm>
        </p:spPr>
        <p:txBody>
          <a:bodyPr/>
          <a:lstStyle/>
          <a:p>
            <a:r>
              <a:rPr lang="en-US" sz="3600" dirty="0" smtClean="0"/>
              <a:t>Revised CSTE Case Definition for Acute and Chronic Hepatitis C, 2016</a:t>
            </a:r>
            <a:endParaRPr lang="en-US" sz="360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38200" y="3200400"/>
            <a:ext cx="7976680" cy="28956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tx2"/>
                </a:solidFill>
                <a:latin typeface="Arial" charset="0"/>
              </a:rPr>
              <a:t>CalREDIE Local Users Call</a:t>
            </a:r>
          </a:p>
          <a:p>
            <a:r>
              <a:rPr lang="en-US" b="1" dirty="0" smtClean="0">
                <a:solidFill>
                  <a:schemeClr val="tx2"/>
                </a:solidFill>
                <a:latin typeface="Arial" charset="0"/>
              </a:rPr>
              <a:t>December 2, 2015</a:t>
            </a:r>
          </a:p>
          <a:p>
            <a:endParaRPr lang="en-US" b="1" dirty="0" smtClean="0">
              <a:solidFill>
                <a:schemeClr val="tx2"/>
              </a:solidFill>
              <a:latin typeface="Arial" charset="0"/>
            </a:endParaRPr>
          </a:p>
          <a:p>
            <a:r>
              <a:rPr lang="en-US" sz="2600" b="1" dirty="0" smtClean="0">
                <a:solidFill>
                  <a:schemeClr val="tx2"/>
                </a:solidFill>
                <a:latin typeface="Arial" charset="0"/>
              </a:rPr>
              <a:t>Rachel McLean, MPH</a:t>
            </a:r>
          </a:p>
          <a:p>
            <a:r>
              <a:rPr lang="en-US" sz="2600" b="1" dirty="0" smtClean="0">
                <a:solidFill>
                  <a:schemeClr val="tx2"/>
                </a:solidFill>
                <a:latin typeface="Arial" charset="0"/>
              </a:rPr>
              <a:t>California Department of Public Health</a:t>
            </a:r>
            <a:endParaRPr lang="en-US" sz="2600" dirty="0" smtClean="0">
              <a:solidFill>
                <a:schemeClr val="tx2"/>
              </a:solidFill>
              <a:latin typeface="Calibri" charset="0"/>
            </a:endParaRPr>
          </a:p>
          <a:p>
            <a:endParaRPr lang="en-US" dirty="0" smtClean="0">
              <a:solidFill>
                <a:srgbClr val="898989"/>
              </a:solidFill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3486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HCV Case Classification, </a:t>
            </a:r>
            <a:r>
              <a:rPr lang="en-US" dirty="0" smtClean="0"/>
              <a:t>2016</a:t>
            </a:r>
            <a:br>
              <a:rPr lang="en-US" dirty="0" smtClean="0"/>
            </a:br>
            <a:r>
              <a:rPr lang="en-US" dirty="0" smtClean="0"/>
              <a:t>Endnotes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  <a:ln w="19050">
            <a:solidFill>
              <a:schemeClr val="bg1"/>
            </a:solidFill>
          </a:ln>
        </p:spPr>
        <p:txBody>
          <a:bodyPr/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en-US" sz="2400" baseline="30000" dirty="0" smtClean="0">
                <a:solidFill>
                  <a:srgbClr val="000000"/>
                </a:solidFill>
              </a:rPr>
              <a:t>1</a:t>
            </a:r>
            <a:r>
              <a:rPr lang="en-US" sz="2400" dirty="0" smtClean="0">
                <a:solidFill>
                  <a:srgbClr val="000000"/>
                </a:solidFill>
              </a:rPr>
              <a:t> Symptoms include either fever, headache, malaise, anorexia, nausea, vomiting, diarrhea, or abdominal pain</a:t>
            </a:r>
            <a:br>
              <a:rPr lang="en-US" sz="2400" dirty="0" smtClean="0">
                <a:solidFill>
                  <a:srgbClr val="000000"/>
                </a:solidFill>
              </a:rPr>
            </a:br>
            <a:r>
              <a:rPr lang="en-US" sz="2400" baseline="30000" dirty="0" smtClean="0">
                <a:solidFill>
                  <a:srgbClr val="000000"/>
                </a:solidFill>
              </a:rPr>
              <a:t>2</a:t>
            </a:r>
            <a:r>
              <a:rPr lang="en-US" sz="2400" dirty="0" smtClean="0">
                <a:solidFill>
                  <a:srgbClr val="000000"/>
                </a:solidFill>
              </a:rPr>
              <a:t> Any antibody result, regardless of the signal-to-cutoff ratio; includes rapid tests</a:t>
            </a:r>
            <a:br>
              <a:rPr lang="en-US" sz="2400" dirty="0" smtClean="0">
                <a:solidFill>
                  <a:srgbClr val="000000"/>
                </a:solidFill>
              </a:rPr>
            </a:br>
            <a:r>
              <a:rPr lang="en-US" sz="2400" baseline="30000" dirty="0" smtClean="0">
                <a:solidFill>
                  <a:srgbClr val="000000"/>
                </a:solidFill>
              </a:rPr>
              <a:t>3</a:t>
            </a:r>
            <a:r>
              <a:rPr lang="en-US" sz="2400" dirty="0" smtClean="0">
                <a:solidFill>
                  <a:srgbClr val="000000"/>
                </a:solidFill>
              </a:rPr>
              <a:t> Nucleic Acid Tests for HCV include Quantitative HCV RNA tests, Qualitative HCV RNA tests, and HCV Genotype tests</a:t>
            </a:r>
            <a:br>
              <a:rPr lang="en-US" sz="2400" dirty="0" smtClean="0">
                <a:solidFill>
                  <a:srgbClr val="000000"/>
                </a:solidFill>
              </a:rPr>
            </a:br>
            <a:r>
              <a:rPr lang="en-US" sz="2400" baseline="30000" dirty="0" smtClean="0">
                <a:solidFill>
                  <a:srgbClr val="000000"/>
                </a:solidFill>
              </a:rPr>
              <a:t>4</a:t>
            </a:r>
            <a:r>
              <a:rPr lang="en-US" sz="2400" dirty="0" smtClean="0">
                <a:solidFill>
                  <a:srgbClr val="000000"/>
                </a:solidFill>
              </a:rPr>
              <a:t> Automatically classify as Confirmed, Acute for a seroconversion; if a negative HCV lab test is followed within 12 months by a positive HCV lab test</a:t>
            </a:r>
          </a:p>
          <a:p>
            <a:pPr marL="0" indent="0">
              <a:spcBef>
                <a:spcPts val="0"/>
              </a:spcBef>
              <a:buNone/>
            </a:pPr>
            <a:endParaRPr lang="en-US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73589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New Case </a:t>
            </a:r>
            <a:r>
              <a:rPr lang="en-US" dirty="0" smtClean="0"/>
              <a:t>Surveillance Criteria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828800"/>
            <a:ext cx="7924800" cy="3657600"/>
          </a:xfrm>
        </p:spPr>
        <p:txBody>
          <a:bodyPr/>
          <a:lstStyle/>
          <a:p>
            <a:r>
              <a:rPr lang="en-US" sz="2800" dirty="0" smtClean="0"/>
              <a:t>A new case is an incident case that has not previously been reported as meeting case criteria for hepatitis C	</a:t>
            </a:r>
          </a:p>
          <a:p>
            <a:pPr lvl="1"/>
            <a:r>
              <a:rPr lang="en-US" dirty="0"/>
              <a:t>New acute hepatitis C infection</a:t>
            </a:r>
          </a:p>
          <a:p>
            <a:pPr lvl="1"/>
            <a:r>
              <a:rPr lang="en-US" dirty="0"/>
              <a:t>Newly diagnosed chronic hepatitis C </a:t>
            </a:r>
            <a:r>
              <a:rPr lang="en-US" dirty="0" smtClean="0"/>
              <a:t>infection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569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Reclassification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7924800" cy="5029200"/>
          </a:xfrm>
        </p:spPr>
        <p:txBody>
          <a:bodyPr/>
          <a:lstStyle/>
          <a:p>
            <a:r>
              <a:rPr lang="en-US" sz="2800" dirty="0" smtClean="0"/>
              <a:t>Acute: Probable → Confirmed</a:t>
            </a:r>
          </a:p>
          <a:p>
            <a:pPr lvl="1"/>
            <a:r>
              <a:rPr lang="en-US" dirty="0" smtClean="0"/>
              <a:t>Probable </a:t>
            </a:r>
            <a:r>
              <a:rPr lang="en-US" dirty="0"/>
              <a:t>acute cases may become confirmed acute if subsequent HCV </a:t>
            </a:r>
            <a:r>
              <a:rPr lang="en-US" dirty="0" smtClean="0"/>
              <a:t>detection tests (RNA</a:t>
            </a:r>
            <a:r>
              <a:rPr lang="en-US" dirty="0"/>
              <a:t>, </a:t>
            </a:r>
            <a:r>
              <a:rPr lang="en-US" dirty="0" smtClean="0"/>
              <a:t>antigen</a:t>
            </a:r>
            <a:r>
              <a:rPr lang="en-US" dirty="0"/>
              <a:t>, </a:t>
            </a:r>
            <a:r>
              <a:rPr lang="en-US" dirty="0" smtClean="0"/>
              <a:t>genotype) is </a:t>
            </a:r>
            <a:r>
              <a:rPr lang="en-US" dirty="0"/>
              <a:t>reported in same year</a:t>
            </a:r>
          </a:p>
          <a:p>
            <a:r>
              <a:rPr lang="en-US" sz="2800" dirty="0" smtClean="0"/>
              <a:t>Acute (Probable or Confirmed) </a:t>
            </a:r>
            <a:r>
              <a:rPr lang="en-US" sz="2800" dirty="0"/>
              <a:t>→ </a:t>
            </a:r>
            <a:r>
              <a:rPr lang="en-US" sz="2800" dirty="0" smtClean="0"/>
              <a:t>Chronic</a:t>
            </a:r>
          </a:p>
          <a:p>
            <a:pPr lvl="1"/>
            <a:r>
              <a:rPr lang="en-US" dirty="0"/>
              <a:t>Acute </a:t>
            </a:r>
            <a:r>
              <a:rPr lang="en-US" dirty="0" smtClean="0"/>
              <a:t>may </a:t>
            </a:r>
            <a:r>
              <a:rPr lang="en-US" dirty="0"/>
              <a:t>become  reclassified as a confirmed chronic case if </a:t>
            </a:r>
            <a:r>
              <a:rPr lang="en-US" dirty="0" smtClean="0"/>
              <a:t>subsequent </a:t>
            </a:r>
            <a:r>
              <a:rPr lang="en-US" dirty="0"/>
              <a:t>HCV detection tests are reported one year or longer after acute </a:t>
            </a:r>
            <a:r>
              <a:rPr lang="en-US" dirty="0" smtClean="0"/>
              <a:t>onset</a:t>
            </a:r>
          </a:p>
          <a:p>
            <a:pPr lvl="1"/>
            <a:r>
              <a:rPr lang="en-US" dirty="0" smtClean="0"/>
              <a:t>Confirmed acute cases </a:t>
            </a:r>
            <a:r>
              <a:rPr lang="en-US" u="sng" dirty="0" smtClean="0"/>
              <a:t>do not</a:t>
            </a:r>
            <a:r>
              <a:rPr lang="en-US" dirty="0" smtClean="0"/>
              <a:t> become probable chronic cases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499965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Implications of New CSTE Case Definitions for HCV Surveillance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sz="2800" dirty="0"/>
              <a:t>Simpler criteria for case classification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/>
              <a:t>Better standardization of data across </a:t>
            </a:r>
            <a:r>
              <a:rPr lang="en-US" sz="2800" dirty="0" smtClean="0"/>
              <a:t>LHJs with varying levels of resources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Definitions </a:t>
            </a:r>
            <a:r>
              <a:rPr lang="en-US" sz="2800" dirty="0"/>
              <a:t>better reflect clinical criteria and testing recommendations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Likely will </a:t>
            </a:r>
            <a:r>
              <a:rPr lang="en-US" sz="2800" dirty="0"/>
              <a:t>identify more acute cases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/>
              <a:t>Will increase the number of chronic cases, as anyone </a:t>
            </a:r>
            <a:r>
              <a:rPr lang="en-US" sz="2800" dirty="0" smtClean="0"/>
              <a:t>anti-HCV+ </a:t>
            </a:r>
            <a:r>
              <a:rPr lang="en-US" sz="2800" dirty="0"/>
              <a:t>will be a case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/>
              <a:t>Data more </a:t>
            </a:r>
            <a:r>
              <a:rPr lang="en-US" sz="2800" dirty="0" smtClean="0"/>
              <a:t>“</a:t>
            </a:r>
            <a:r>
              <a:rPr lang="en-US" sz="2800" dirty="0"/>
              <a:t>usable”</a:t>
            </a:r>
          </a:p>
        </p:txBody>
      </p:sp>
    </p:spTree>
    <p:extLst>
      <p:ext uri="{BB962C8B-B14F-4D97-AF65-F5344CB8AC3E}">
        <p14:creationId xmlns:p14="http://schemas.microsoft.com/office/powerpoint/2010/main" val="2311436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447800"/>
            <a:ext cx="7924800" cy="5410200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sz="2800" dirty="0"/>
              <a:t>Changes to CDPH Acute Hepatitis B/C Case Investigation </a:t>
            </a:r>
            <a:r>
              <a:rPr lang="en-US" sz="2800" dirty="0" smtClean="0"/>
              <a:t>Form, CalREDIE </a:t>
            </a:r>
            <a:r>
              <a:rPr lang="en-US" sz="2800" dirty="0"/>
              <a:t>Acute Hepatitis B/C – Clinical Case Investigation </a:t>
            </a:r>
            <a:r>
              <a:rPr lang="en-US" sz="2800" dirty="0" smtClean="0"/>
              <a:t>Tabs </a:t>
            </a:r>
            <a:endParaRPr lang="en-US" sz="2800" i="1" dirty="0"/>
          </a:p>
          <a:p>
            <a:pPr>
              <a:buFont typeface="Arial" pitchFamily="34" charset="0"/>
              <a:buChar char="•"/>
            </a:pPr>
            <a:r>
              <a:rPr lang="en-US" sz="2800" dirty="0"/>
              <a:t>Updated CalREDIE Users Guide </a:t>
            </a:r>
            <a:endParaRPr lang="en-US" sz="2800" dirty="0" smtClean="0"/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Slides, letter, updated guidelines to be sent to laboratories, CD controllers, CalREDIE users, etc. and posted to CalREDIE website</a:t>
            </a:r>
          </a:p>
          <a:p>
            <a:pPr>
              <a:buFont typeface="Arial" pitchFamily="34" charset="0"/>
              <a:buChar char="•"/>
            </a:pPr>
            <a:r>
              <a:rPr lang="en-US" sz="2800" i="1" dirty="0" smtClean="0"/>
              <a:t>New acute and chronic hepatitis C case definitions become effective January 1, 2016</a:t>
            </a:r>
            <a:endParaRPr lang="en-US" sz="2800" i="1" dirty="0"/>
          </a:p>
          <a:p>
            <a:pPr>
              <a:buFont typeface="Arial" pitchFamily="34" charset="0"/>
              <a:buChar char="•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65238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986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Contact Information</a:t>
            </a:r>
          </a:p>
        </p:txBody>
      </p:sp>
      <p:sp>
        <p:nvSpPr>
          <p:cNvPr id="297987" name="Rectangle 3"/>
          <p:cNvSpPr>
            <a:spLocks noGrp="1"/>
          </p:cNvSpPr>
          <p:nvPr>
            <p:ph type="body" idx="4294967295"/>
          </p:nvPr>
        </p:nvSpPr>
        <p:spPr>
          <a:xfrm>
            <a:off x="457200" y="1219200"/>
            <a:ext cx="8382000" cy="5493026"/>
          </a:xfrm>
        </p:spPr>
        <p:txBody>
          <a:bodyPr/>
          <a:lstStyle/>
          <a:p>
            <a:pPr marL="457200" lvl="1" indent="0">
              <a:spcBef>
                <a:spcPts val="0"/>
              </a:spcBef>
              <a:buNone/>
            </a:pPr>
            <a:endParaRPr lang="en-US" sz="2000" dirty="0" smtClean="0">
              <a:latin typeface="Calibri" charset="0"/>
            </a:endParaRPr>
          </a:p>
          <a:p>
            <a:pPr marL="457200" lvl="1" indent="0">
              <a:spcBef>
                <a:spcPts val="0"/>
              </a:spcBef>
              <a:buNone/>
            </a:pPr>
            <a:r>
              <a:rPr lang="en-US" sz="2000" dirty="0" smtClean="0">
                <a:latin typeface="Calibri" charset="0"/>
              </a:rPr>
              <a:t>Rachel McLean, MPH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sz="2000" dirty="0" smtClean="0">
                <a:latin typeface="Calibri" charset="0"/>
              </a:rPr>
              <a:t>Viral Hepatitis Prevention Coordinator, STD </a:t>
            </a:r>
            <a:r>
              <a:rPr lang="en-US" sz="2000" dirty="0">
                <a:latin typeface="Calibri" charset="0"/>
              </a:rPr>
              <a:t>Control Branch</a:t>
            </a:r>
            <a:endParaRPr lang="en-US" sz="2000" dirty="0" smtClean="0">
              <a:latin typeface="Calibri" charset="0"/>
            </a:endParaRPr>
          </a:p>
          <a:p>
            <a:pPr marL="457200" lvl="1" indent="0">
              <a:spcBef>
                <a:spcPts val="0"/>
              </a:spcBef>
              <a:buNone/>
            </a:pPr>
            <a:r>
              <a:rPr lang="en-US" sz="2000" dirty="0">
                <a:latin typeface="Calibri" charset="0"/>
              </a:rPr>
              <a:t>(</a:t>
            </a:r>
            <a:r>
              <a:rPr lang="en-US" sz="2000" dirty="0" smtClean="0">
                <a:latin typeface="Calibri" charset="0"/>
              </a:rPr>
              <a:t>510-620-3403 / </a:t>
            </a:r>
            <a:r>
              <a:rPr lang="en-US" sz="2000" dirty="0" smtClean="0">
                <a:latin typeface="Calibri" charset="0"/>
                <a:hlinkClick r:id="rId3"/>
              </a:rPr>
              <a:t>Rachel.McLean@cdph.ca.gov</a:t>
            </a:r>
            <a:r>
              <a:rPr lang="en-US" sz="2000" dirty="0" smtClean="0">
                <a:latin typeface="Calibri" charset="0"/>
              </a:rPr>
              <a:t>)</a:t>
            </a:r>
          </a:p>
          <a:p>
            <a:pPr marL="457200" lvl="1" indent="0">
              <a:spcBef>
                <a:spcPts val="0"/>
              </a:spcBef>
              <a:buNone/>
            </a:pPr>
            <a:endParaRPr lang="en-US" sz="2000" dirty="0">
              <a:latin typeface="Calibri" charset="0"/>
            </a:endParaRPr>
          </a:p>
          <a:p>
            <a:pPr marL="457200" lvl="1" indent="0">
              <a:spcBef>
                <a:spcPts val="0"/>
              </a:spcBef>
              <a:buNone/>
            </a:pPr>
            <a:r>
              <a:rPr lang="en-US" sz="2000" dirty="0">
                <a:latin typeface="Calibri" charset="0"/>
              </a:rPr>
              <a:t>Cynthia Yen, MPH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sz="2000" dirty="0">
                <a:latin typeface="Calibri" charset="0"/>
              </a:rPr>
              <a:t>Epidemiologist, Immunization Branch (Acute Hepatitis B/C)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sz="2000" dirty="0">
                <a:latin typeface="Calibri" charset="0"/>
              </a:rPr>
              <a:t>(510-620-3987 / </a:t>
            </a:r>
            <a:r>
              <a:rPr lang="en-US" sz="2000" dirty="0">
                <a:latin typeface="Calibri" charset="0"/>
                <a:hlinkClick r:id="rId4"/>
              </a:rPr>
              <a:t>Cynthia.Yen@cdph.ca.gov</a:t>
            </a:r>
            <a:r>
              <a:rPr lang="en-US" sz="2000">
                <a:latin typeface="Calibri" charset="0"/>
              </a:rPr>
              <a:t>) </a:t>
            </a:r>
            <a:endParaRPr lang="en-US" sz="2000" smtClean="0">
              <a:latin typeface="Calibri" charset="0"/>
            </a:endParaRPr>
          </a:p>
          <a:p>
            <a:pPr marL="457200" lvl="1" indent="0">
              <a:spcBef>
                <a:spcPts val="0"/>
              </a:spcBef>
              <a:buNone/>
            </a:pPr>
            <a:endParaRPr lang="en-US" sz="2000" dirty="0">
              <a:latin typeface="Calibri" charset="0"/>
            </a:endParaRPr>
          </a:p>
          <a:p>
            <a:pPr marL="457200" lvl="1" indent="0">
              <a:spcBef>
                <a:spcPts val="0"/>
              </a:spcBef>
              <a:buNone/>
            </a:pPr>
            <a:r>
              <a:rPr lang="en-US" sz="2000" dirty="0" smtClean="0">
                <a:latin typeface="Calibri" charset="0"/>
              </a:rPr>
              <a:t>Sarah New, MPH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sz="2000" dirty="0" smtClean="0">
                <a:latin typeface="Calibri" charset="0"/>
              </a:rPr>
              <a:t>Viral Hepatitis Epidemiologist (Chronic Hepatitis B/C)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sz="2000" dirty="0" smtClean="0">
                <a:latin typeface="Calibri" charset="0"/>
              </a:rPr>
              <a:t>(510-620-6277 / </a:t>
            </a:r>
            <a:r>
              <a:rPr lang="en-US" sz="2000" dirty="0" smtClean="0">
                <a:latin typeface="Calibri" charset="0"/>
                <a:hlinkClick r:id="rId5"/>
              </a:rPr>
              <a:t>Sarah.New@cdph.ca.gov</a:t>
            </a:r>
            <a:r>
              <a:rPr lang="en-US" sz="2000" dirty="0" smtClean="0">
                <a:latin typeface="Calibri" charset="0"/>
              </a:rPr>
              <a:t>) </a:t>
            </a:r>
          </a:p>
          <a:p>
            <a:pPr marL="457200" lvl="1" indent="0">
              <a:spcBef>
                <a:spcPts val="0"/>
              </a:spcBef>
              <a:buNone/>
            </a:pPr>
            <a:endParaRPr lang="en-US" sz="2000" dirty="0">
              <a:latin typeface="Calibri" charset="0"/>
            </a:endParaRPr>
          </a:p>
          <a:p>
            <a:pPr marL="457200" lvl="1" indent="0">
              <a:spcBef>
                <a:spcPts val="0"/>
              </a:spcBef>
              <a:buNone/>
            </a:pPr>
            <a:r>
              <a:rPr lang="en-US" sz="2000" dirty="0" smtClean="0">
                <a:latin typeface="Calibri" charset="0"/>
              </a:rPr>
              <a:t>Jane Yang, MPH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sz="2000" dirty="0" smtClean="0">
                <a:latin typeface="Calibri" charset="0"/>
              </a:rPr>
              <a:t>Viral Hepatitis Epidemiologist (Chronic Hepatitis B/C)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sz="2000" dirty="0" smtClean="0">
                <a:latin typeface="Calibri" charset="0"/>
              </a:rPr>
              <a:t>(510-620-3409 / </a:t>
            </a:r>
            <a:r>
              <a:rPr lang="en-US" sz="2000" dirty="0" smtClean="0">
                <a:latin typeface="Calibri" charset="0"/>
                <a:hlinkClick r:id="rId6"/>
              </a:rPr>
              <a:t>Jane.Yang@cdph.ca.gov</a:t>
            </a:r>
            <a:r>
              <a:rPr lang="en-US" sz="2000" dirty="0" smtClean="0">
                <a:latin typeface="Calibri" charset="0"/>
              </a:rPr>
              <a:t>) </a:t>
            </a:r>
          </a:p>
          <a:p>
            <a:pPr marL="457200" lvl="1" indent="0">
              <a:spcBef>
                <a:spcPts val="0"/>
              </a:spcBef>
              <a:buNone/>
            </a:pPr>
            <a:endParaRPr lang="en-US" sz="2000" dirty="0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5868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8077200" cy="1143000"/>
          </a:xfrm>
        </p:spPr>
        <p:txBody>
          <a:bodyPr/>
          <a:lstStyle/>
          <a:p>
            <a:r>
              <a:rPr lang="en-US" dirty="0" smtClean="0"/>
              <a:t>Why Change the Hepatitis C Case Definition?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905000"/>
            <a:ext cx="7924800" cy="4297363"/>
          </a:xfrm>
        </p:spPr>
        <p:txBody>
          <a:bodyPr/>
          <a:lstStyle/>
          <a:p>
            <a:pPr marL="1084263" indent="-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dirty="0" smtClean="0"/>
              <a:t>HCV antibody, RNA tests more accurate</a:t>
            </a:r>
          </a:p>
          <a:p>
            <a:pPr marL="1084263" indent="-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dirty="0" smtClean="0"/>
              <a:t>Anti-HCV signal-to-cutoff ratio information often missing</a:t>
            </a:r>
          </a:p>
          <a:p>
            <a:pPr marL="1084263" indent="-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dirty="0" smtClean="0"/>
              <a:t>HCV RIBA (confirmatory antibody test) no longer manufactured or used</a:t>
            </a:r>
          </a:p>
          <a:p>
            <a:pPr marL="1084263" indent="-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dirty="0" smtClean="0"/>
              <a:t>Change HCV testing algorithm emphasizes antibody reflexing to RNA </a:t>
            </a:r>
          </a:p>
          <a:p>
            <a:pPr marL="1084263" indent="-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dirty="0" smtClean="0"/>
              <a:t>Implementation of ELR</a:t>
            </a:r>
          </a:p>
          <a:p>
            <a:pPr marL="1084263" indent="-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dirty="0" smtClean="0"/>
              <a:t>Limited resources for HCV surveillance</a:t>
            </a:r>
          </a:p>
        </p:txBody>
      </p:sp>
    </p:spTree>
    <p:extLst>
      <p:ext uri="{BB962C8B-B14F-4D97-AF65-F5344CB8AC3E}">
        <p14:creationId xmlns:p14="http://schemas.microsoft.com/office/powerpoint/2010/main" val="346609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6200"/>
            <a:ext cx="8077200" cy="1143000"/>
          </a:xfrm>
        </p:spPr>
        <p:txBody>
          <a:bodyPr/>
          <a:lstStyle/>
          <a:p>
            <a:r>
              <a:rPr lang="en-US" dirty="0" smtClean="0"/>
              <a:t>What are the key changes?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533400" y="1143000"/>
            <a:ext cx="4267200" cy="5486400"/>
          </a:xfrm>
        </p:spPr>
        <p:txBody>
          <a:bodyPr/>
          <a:lstStyle/>
          <a:p>
            <a:r>
              <a:rPr lang="en-US" u="sng" dirty="0" smtClean="0">
                <a:solidFill>
                  <a:srgbClr val="08860B"/>
                </a:solidFill>
              </a:rPr>
              <a:t>Changes (∆)</a:t>
            </a:r>
          </a:p>
          <a:p>
            <a:pPr lvl="1"/>
            <a:r>
              <a:rPr lang="en-US" dirty="0" smtClean="0">
                <a:solidFill>
                  <a:srgbClr val="08860B"/>
                </a:solidFill>
              </a:rPr>
              <a:t>Threshold </a:t>
            </a:r>
            <a:r>
              <a:rPr lang="en-US" dirty="0">
                <a:solidFill>
                  <a:srgbClr val="08860B"/>
                </a:solidFill>
              </a:rPr>
              <a:t>for acute ALT levels reduced from </a:t>
            </a:r>
            <a:r>
              <a:rPr lang="en-US" dirty="0" smtClean="0">
                <a:solidFill>
                  <a:srgbClr val="08860B"/>
                </a:solidFill>
              </a:rPr>
              <a:t>&gt;400IU/L </a:t>
            </a:r>
            <a:r>
              <a:rPr lang="en-US" dirty="0">
                <a:solidFill>
                  <a:srgbClr val="08860B"/>
                </a:solidFill>
              </a:rPr>
              <a:t>to </a:t>
            </a:r>
            <a:r>
              <a:rPr lang="en-US" dirty="0" smtClean="0">
                <a:solidFill>
                  <a:srgbClr val="08860B"/>
                </a:solidFill>
              </a:rPr>
              <a:t>&gt;200IU/L</a:t>
            </a:r>
          </a:p>
          <a:p>
            <a:pPr lvl="1"/>
            <a:r>
              <a:rPr lang="en-US" sz="2400" dirty="0" smtClean="0">
                <a:solidFill>
                  <a:srgbClr val="08860B"/>
                </a:solidFill>
              </a:rPr>
              <a:t>Timeframe </a:t>
            </a:r>
            <a:r>
              <a:rPr lang="en-US" sz="2400" dirty="0">
                <a:solidFill>
                  <a:srgbClr val="08860B"/>
                </a:solidFill>
              </a:rPr>
              <a:t>for documented Anti-HCV seroconversion </a:t>
            </a:r>
            <a:r>
              <a:rPr lang="en-US" sz="2400" dirty="0" smtClean="0">
                <a:solidFill>
                  <a:srgbClr val="08860B"/>
                </a:solidFill>
              </a:rPr>
              <a:t>increased from </a:t>
            </a:r>
            <a:r>
              <a:rPr lang="en-US" sz="2400" dirty="0">
                <a:solidFill>
                  <a:srgbClr val="08860B"/>
                </a:solidFill>
              </a:rPr>
              <a:t>6  to 12 </a:t>
            </a:r>
            <a:r>
              <a:rPr lang="en-US" sz="2400" dirty="0" smtClean="0">
                <a:solidFill>
                  <a:srgbClr val="08860B"/>
                </a:solidFill>
              </a:rPr>
              <a:t>months</a:t>
            </a:r>
          </a:p>
          <a:p>
            <a:pPr lvl="1"/>
            <a:r>
              <a:rPr lang="en-US" dirty="0" smtClean="0">
                <a:solidFill>
                  <a:srgbClr val="08860B"/>
                </a:solidFill>
              </a:rPr>
              <a:t>Counts anti-HCV+ in infant &lt;18 mos. of age as PROBABLE chronic HCV</a:t>
            </a:r>
            <a:endParaRPr lang="en-US" sz="2400" dirty="0" smtClean="0">
              <a:solidFill>
                <a:srgbClr val="08860B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572000" y="1219200"/>
            <a:ext cx="4572000" cy="548640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sz="2400" u="sng" dirty="0">
                <a:solidFill>
                  <a:srgbClr val="C00000"/>
                </a:solidFill>
              </a:rPr>
              <a:t>Additions (+)</a:t>
            </a:r>
          </a:p>
          <a:p>
            <a:pPr lvl="1">
              <a:spcBef>
                <a:spcPts val="0"/>
              </a:spcBef>
            </a:pPr>
            <a:r>
              <a:rPr lang="en-US" dirty="0" smtClean="0">
                <a:solidFill>
                  <a:srgbClr val="C00000"/>
                </a:solidFill>
              </a:rPr>
              <a:t>Acute </a:t>
            </a:r>
            <a:r>
              <a:rPr lang="en-US" dirty="0">
                <a:solidFill>
                  <a:srgbClr val="C00000"/>
                </a:solidFill>
              </a:rPr>
              <a:t>PROBABLE hepatitis C</a:t>
            </a:r>
          </a:p>
          <a:p>
            <a:pPr lvl="1">
              <a:spcBef>
                <a:spcPts val="0"/>
              </a:spcBef>
            </a:pPr>
            <a:r>
              <a:rPr lang="en-US" dirty="0" smtClean="0">
                <a:solidFill>
                  <a:srgbClr val="C00000"/>
                </a:solidFill>
              </a:rPr>
              <a:t>HCV </a:t>
            </a:r>
            <a:r>
              <a:rPr lang="en-US" dirty="0">
                <a:solidFill>
                  <a:srgbClr val="C00000"/>
                </a:solidFill>
              </a:rPr>
              <a:t>antigen listed, if the test is FDA approved</a:t>
            </a:r>
          </a:p>
          <a:p>
            <a:pPr>
              <a:spcBef>
                <a:spcPts val="0"/>
              </a:spcBef>
            </a:pPr>
            <a:r>
              <a:rPr lang="en-US" sz="2400" u="sng" dirty="0" smtClean="0">
                <a:solidFill>
                  <a:srgbClr val="2116F6"/>
                </a:solidFill>
              </a:rPr>
              <a:t>Removals (-)</a:t>
            </a:r>
          </a:p>
          <a:p>
            <a:pPr lvl="1">
              <a:spcBef>
                <a:spcPts val="0"/>
              </a:spcBef>
            </a:pPr>
            <a:r>
              <a:rPr lang="en-US" dirty="0" smtClean="0">
                <a:solidFill>
                  <a:srgbClr val="2116F6"/>
                </a:solidFill>
              </a:rPr>
              <a:t>Hepatitis C antibody </a:t>
            </a:r>
            <a:r>
              <a:rPr lang="en-US" dirty="0">
                <a:solidFill>
                  <a:srgbClr val="2116F6"/>
                </a:solidFill>
              </a:rPr>
              <a:t>signal-to-cutoff </a:t>
            </a:r>
            <a:r>
              <a:rPr lang="en-US" dirty="0" smtClean="0">
                <a:solidFill>
                  <a:srgbClr val="2116F6"/>
                </a:solidFill>
              </a:rPr>
              <a:t>(s/co) ratio</a:t>
            </a:r>
          </a:p>
          <a:p>
            <a:pPr lvl="1">
              <a:spcBef>
                <a:spcPts val="0"/>
              </a:spcBef>
            </a:pPr>
            <a:r>
              <a:rPr lang="en-US" dirty="0">
                <a:solidFill>
                  <a:srgbClr val="2116F6"/>
                </a:solidFill>
              </a:rPr>
              <a:t>Need for negative HAV </a:t>
            </a:r>
            <a:r>
              <a:rPr lang="en-US" dirty="0" smtClean="0">
                <a:solidFill>
                  <a:srgbClr val="2116F6"/>
                </a:solidFill>
              </a:rPr>
              <a:t>/   HBV </a:t>
            </a:r>
            <a:r>
              <a:rPr lang="en-US" dirty="0">
                <a:solidFill>
                  <a:srgbClr val="2116F6"/>
                </a:solidFill>
              </a:rPr>
              <a:t>serology to identify acute HCV cases</a:t>
            </a:r>
          </a:p>
          <a:p>
            <a:pPr lvl="1">
              <a:spcBef>
                <a:spcPts val="0"/>
              </a:spcBef>
            </a:pPr>
            <a:r>
              <a:rPr lang="en-US" dirty="0">
                <a:solidFill>
                  <a:srgbClr val="2116F6"/>
                </a:solidFill>
              </a:rPr>
              <a:t>ALT above normal for chronic, probable </a:t>
            </a:r>
            <a:r>
              <a:rPr lang="en-US" dirty="0" smtClean="0">
                <a:solidFill>
                  <a:srgbClr val="2116F6"/>
                </a:solidFill>
              </a:rPr>
              <a:t>cases</a:t>
            </a:r>
          </a:p>
          <a:p>
            <a:pPr lvl="1">
              <a:spcBef>
                <a:spcPts val="0"/>
              </a:spcBef>
            </a:pPr>
            <a:r>
              <a:rPr lang="en-US" dirty="0" smtClean="0">
                <a:solidFill>
                  <a:srgbClr val="2116F6"/>
                </a:solidFill>
              </a:rPr>
              <a:t>HCV RIBA</a:t>
            </a:r>
          </a:p>
        </p:txBody>
      </p:sp>
      <p:pic>
        <p:nvPicPr>
          <p:cNvPr id="1029" name="Picture 5" descr="Picture of yellow red and green air ballons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0479" y="5410200"/>
            <a:ext cx="1226841" cy="1295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288059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Clinical Criteria for</a:t>
            </a:r>
            <a:br>
              <a:rPr lang="en-US" dirty="0" smtClean="0"/>
            </a:br>
            <a:r>
              <a:rPr lang="en-US" dirty="0" smtClean="0"/>
              <a:t>Hepatitis C Case Classification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152400" y="1866043"/>
            <a:ext cx="3886200" cy="4297363"/>
          </a:xfrm>
        </p:spPr>
        <p:txBody>
          <a:bodyPr anchor="ctr">
            <a:normAutofit/>
          </a:bodyPr>
          <a:lstStyle/>
          <a:p>
            <a:pPr marL="904875" indent="-438150">
              <a:buFont typeface="Arial" pitchFamily="34" charset="0"/>
              <a:buChar char="•"/>
            </a:pPr>
            <a:r>
              <a:rPr lang="en-US" dirty="0"/>
              <a:t>Similar to clinical presentation described in 2012 acute case definition</a:t>
            </a:r>
          </a:p>
          <a:p>
            <a:pPr marL="904875" indent="-438150">
              <a:buFont typeface="Arial" pitchFamily="34" charset="0"/>
              <a:buChar char="•"/>
            </a:pPr>
            <a:r>
              <a:rPr lang="en-US" u="sng" dirty="0"/>
              <a:t>Changes (∆</a:t>
            </a:r>
            <a:r>
              <a:rPr lang="en-US" u="sng" dirty="0" smtClean="0"/>
              <a:t>)</a:t>
            </a:r>
          </a:p>
          <a:p>
            <a:pPr marL="914400" lvl="1" indent="-457200"/>
            <a:r>
              <a:rPr lang="en-US" dirty="0" smtClean="0">
                <a:solidFill>
                  <a:srgbClr val="000000"/>
                </a:solidFill>
              </a:rPr>
              <a:t>Lower ALT criteria (200 IU/L) meets criteria (2012 case definition: 400 IU/L)</a:t>
            </a:r>
            <a:endParaRPr lang="en-US" sz="1600" dirty="0"/>
          </a:p>
        </p:txBody>
      </p:sp>
      <p:sp>
        <p:nvSpPr>
          <p:cNvPr id="3" name="Freeform 2" descr="&#10;"/>
          <p:cNvSpPr/>
          <p:nvPr/>
        </p:nvSpPr>
        <p:spPr>
          <a:xfrm>
            <a:off x="4150438" y="1867824"/>
            <a:ext cx="4709829" cy="838133"/>
          </a:xfrm>
          <a:custGeom>
            <a:avLst/>
            <a:gdLst>
              <a:gd name="connsiteX0" fmla="*/ 0 w 4709829"/>
              <a:gd name="connsiteY0" fmla="*/ 83813 h 838133"/>
              <a:gd name="connsiteX1" fmla="*/ 83813 w 4709829"/>
              <a:gd name="connsiteY1" fmla="*/ 0 h 838133"/>
              <a:gd name="connsiteX2" fmla="*/ 4626016 w 4709829"/>
              <a:gd name="connsiteY2" fmla="*/ 0 h 838133"/>
              <a:gd name="connsiteX3" fmla="*/ 4709829 w 4709829"/>
              <a:gd name="connsiteY3" fmla="*/ 83813 h 838133"/>
              <a:gd name="connsiteX4" fmla="*/ 4709829 w 4709829"/>
              <a:gd name="connsiteY4" fmla="*/ 754320 h 838133"/>
              <a:gd name="connsiteX5" fmla="*/ 4626016 w 4709829"/>
              <a:gd name="connsiteY5" fmla="*/ 838133 h 838133"/>
              <a:gd name="connsiteX6" fmla="*/ 83813 w 4709829"/>
              <a:gd name="connsiteY6" fmla="*/ 838133 h 838133"/>
              <a:gd name="connsiteX7" fmla="*/ 0 w 4709829"/>
              <a:gd name="connsiteY7" fmla="*/ 754320 h 838133"/>
              <a:gd name="connsiteX8" fmla="*/ 0 w 4709829"/>
              <a:gd name="connsiteY8" fmla="*/ 83813 h 8381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709829" h="838133">
                <a:moveTo>
                  <a:pt x="0" y="83813"/>
                </a:moveTo>
                <a:cubicBezTo>
                  <a:pt x="0" y="37524"/>
                  <a:pt x="37524" y="0"/>
                  <a:pt x="83813" y="0"/>
                </a:cubicBezTo>
                <a:lnTo>
                  <a:pt x="4626016" y="0"/>
                </a:lnTo>
                <a:cubicBezTo>
                  <a:pt x="4672305" y="0"/>
                  <a:pt x="4709829" y="37524"/>
                  <a:pt x="4709829" y="83813"/>
                </a:cubicBezTo>
                <a:lnTo>
                  <a:pt x="4709829" y="754320"/>
                </a:lnTo>
                <a:cubicBezTo>
                  <a:pt x="4709829" y="800609"/>
                  <a:pt x="4672305" y="838133"/>
                  <a:pt x="4626016" y="838133"/>
                </a:cubicBezTo>
                <a:lnTo>
                  <a:pt x="83813" y="838133"/>
                </a:lnTo>
                <a:cubicBezTo>
                  <a:pt x="37524" y="838133"/>
                  <a:pt x="0" y="800609"/>
                  <a:pt x="0" y="754320"/>
                </a:cubicBezTo>
                <a:lnTo>
                  <a:pt x="0" y="83813"/>
                </a:lnTo>
                <a:close/>
              </a:path>
            </a:pathLst>
          </a:custGeom>
          <a:solidFill>
            <a:srgbClr val="00863D"/>
          </a:solidFill>
          <a:ln w="15875" cap="flat" cmpd="sng" algn="ctr">
            <a:solidFill>
              <a:sysClr val="window" lastClr="FFFFFF">
                <a:hueOff val="0"/>
                <a:satOff val="0"/>
                <a:lumOff val="0"/>
                <a:alphaOff val="0"/>
              </a:sysClr>
            </a:solidFill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76948" tIns="176948" rIns="176948" bIns="176948" numCol="1" spcCol="1270" anchor="ctr" anchorCtr="0">
            <a:noAutofit/>
          </a:bodyPr>
          <a:lstStyle/>
          <a:p>
            <a:pPr lvl="0" algn="ctr" defTabSz="1778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4000" kern="1200" dirty="0" smtClean="0">
                <a:solidFill>
                  <a:sysClr val="window" lastClr="FFFFFF"/>
                </a:solidFill>
                <a:latin typeface="Calibri"/>
                <a:ea typeface="+mn-ea"/>
                <a:cs typeface="+mn-cs"/>
              </a:rPr>
              <a:t>2016 Clinical Criteria</a:t>
            </a:r>
            <a:endParaRPr lang="en-US" sz="4000" kern="1200" dirty="0">
              <a:solidFill>
                <a:sysClr val="window" lastClr="FFFFFF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5" name="Freeform 4"/>
          <p:cNvSpPr/>
          <p:nvPr/>
        </p:nvSpPr>
        <p:spPr>
          <a:xfrm>
            <a:off x="4150438" y="2805601"/>
            <a:ext cx="4709829" cy="1602948"/>
          </a:xfrm>
          <a:custGeom>
            <a:avLst/>
            <a:gdLst>
              <a:gd name="connsiteX0" fmla="*/ 0 w 4709829"/>
              <a:gd name="connsiteY0" fmla="*/ 160295 h 1602948"/>
              <a:gd name="connsiteX1" fmla="*/ 160295 w 4709829"/>
              <a:gd name="connsiteY1" fmla="*/ 0 h 1602948"/>
              <a:gd name="connsiteX2" fmla="*/ 4549534 w 4709829"/>
              <a:gd name="connsiteY2" fmla="*/ 0 h 1602948"/>
              <a:gd name="connsiteX3" fmla="*/ 4709829 w 4709829"/>
              <a:gd name="connsiteY3" fmla="*/ 160295 h 1602948"/>
              <a:gd name="connsiteX4" fmla="*/ 4709829 w 4709829"/>
              <a:gd name="connsiteY4" fmla="*/ 1442653 h 1602948"/>
              <a:gd name="connsiteX5" fmla="*/ 4549534 w 4709829"/>
              <a:gd name="connsiteY5" fmla="*/ 1602948 h 1602948"/>
              <a:gd name="connsiteX6" fmla="*/ 160295 w 4709829"/>
              <a:gd name="connsiteY6" fmla="*/ 1602948 h 1602948"/>
              <a:gd name="connsiteX7" fmla="*/ 0 w 4709829"/>
              <a:gd name="connsiteY7" fmla="*/ 1442653 h 1602948"/>
              <a:gd name="connsiteX8" fmla="*/ 0 w 4709829"/>
              <a:gd name="connsiteY8" fmla="*/ 160295 h 16029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709829" h="1602948">
                <a:moveTo>
                  <a:pt x="0" y="160295"/>
                </a:moveTo>
                <a:cubicBezTo>
                  <a:pt x="0" y="71767"/>
                  <a:pt x="71767" y="0"/>
                  <a:pt x="160295" y="0"/>
                </a:cubicBezTo>
                <a:lnTo>
                  <a:pt x="4549534" y="0"/>
                </a:lnTo>
                <a:cubicBezTo>
                  <a:pt x="4638062" y="0"/>
                  <a:pt x="4709829" y="71767"/>
                  <a:pt x="4709829" y="160295"/>
                </a:cubicBezTo>
                <a:lnTo>
                  <a:pt x="4709829" y="1442653"/>
                </a:lnTo>
                <a:cubicBezTo>
                  <a:pt x="4709829" y="1531181"/>
                  <a:pt x="4638062" y="1602948"/>
                  <a:pt x="4549534" y="1602948"/>
                </a:cubicBezTo>
                <a:lnTo>
                  <a:pt x="160295" y="1602948"/>
                </a:lnTo>
                <a:cubicBezTo>
                  <a:pt x="71767" y="1602948"/>
                  <a:pt x="0" y="1531181"/>
                  <a:pt x="0" y="1442653"/>
                </a:cubicBezTo>
                <a:lnTo>
                  <a:pt x="0" y="160295"/>
                </a:lnTo>
                <a:close/>
              </a:path>
            </a:pathLst>
          </a:custGeom>
          <a:solidFill>
            <a:srgbClr val="0070C0"/>
          </a:solidFill>
          <a:ln w="15875" cap="flat" cmpd="sng" algn="ctr">
            <a:solidFill>
              <a:sysClr val="window" lastClr="FFFFFF">
                <a:hueOff val="0"/>
                <a:satOff val="0"/>
                <a:lumOff val="0"/>
                <a:alphaOff val="0"/>
              </a:sysClr>
            </a:solidFill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38389" tIns="138389" rIns="138389" bIns="138389" numCol="1" spcCol="1270" anchor="ctr" anchorCtr="0">
            <a:noAutofit/>
          </a:bodyPr>
          <a:lstStyle/>
          <a:p>
            <a:pPr lvl="0" algn="ctr" defTabSz="106680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</a:pPr>
            <a:r>
              <a:rPr lang="en-US" sz="2400" kern="1200" dirty="0" smtClean="0">
                <a:solidFill>
                  <a:sysClr val="window" lastClr="FFFFFF"/>
                </a:solidFill>
                <a:latin typeface="Calibri"/>
                <a:ea typeface="+mn-ea"/>
                <a:cs typeface="+mn-cs"/>
              </a:rPr>
              <a:t>Illness with discrete onset of any signs or symptoms consistent with acute viral hepatitis</a:t>
            </a:r>
          </a:p>
          <a:p>
            <a:pPr lvl="0" algn="ctr" defTabSz="106680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</a:pPr>
            <a:r>
              <a:rPr lang="en-US" sz="2800" b="1" kern="1200" dirty="0" smtClean="0">
                <a:solidFill>
                  <a:sysClr val="window" lastClr="FFFFFF"/>
                </a:solidFill>
                <a:latin typeface="Calibri"/>
                <a:ea typeface="+mn-ea"/>
                <a:cs typeface="+mn-cs"/>
              </a:rPr>
              <a:t>AND</a:t>
            </a:r>
            <a:r>
              <a:rPr lang="en-US" sz="2400" kern="1200" dirty="0" smtClean="0">
                <a:solidFill>
                  <a:sysClr val="window" lastClr="FFFFFF"/>
                </a:solidFill>
                <a:latin typeface="Calibri"/>
                <a:ea typeface="+mn-ea"/>
                <a:cs typeface="+mn-cs"/>
              </a:rPr>
              <a:t> </a:t>
            </a:r>
            <a:endParaRPr lang="en-US" sz="2400" kern="1200" dirty="0">
              <a:solidFill>
                <a:sysClr val="window" lastClr="FFFFFF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4150438" y="4508193"/>
            <a:ext cx="2306478" cy="1602948"/>
          </a:xfrm>
          <a:custGeom>
            <a:avLst/>
            <a:gdLst>
              <a:gd name="connsiteX0" fmla="*/ 0 w 2306478"/>
              <a:gd name="connsiteY0" fmla="*/ 160295 h 1602948"/>
              <a:gd name="connsiteX1" fmla="*/ 160295 w 2306478"/>
              <a:gd name="connsiteY1" fmla="*/ 0 h 1602948"/>
              <a:gd name="connsiteX2" fmla="*/ 2146183 w 2306478"/>
              <a:gd name="connsiteY2" fmla="*/ 0 h 1602948"/>
              <a:gd name="connsiteX3" fmla="*/ 2306478 w 2306478"/>
              <a:gd name="connsiteY3" fmla="*/ 160295 h 1602948"/>
              <a:gd name="connsiteX4" fmla="*/ 2306478 w 2306478"/>
              <a:gd name="connsiteY4" fmla="*/ 1442653 h 1602948"/>
              <a:gd name="connsiteX5" fmla="*/ 2146183 w 2306478"/>
              <a:gd name="connsiteY5" fmla="*/ 1602948 h 1602948"/>
              <a:gd name="connsiteX6" fmla="*/ 160295 w 2306478"/>
              <a:gd name="connsiteY6" fmla="*/ 1602948 h 1602948"/>
              <a:gd name="connsiteX7" fmla="*/ 0 w 2306478"/>
              <a:gd name="connsiteY7" fmla="*/ 1442653 h 1602948"/>
              <a:gd name="connsiteX8" fmla="*/ 0 w 2306478"/>
              <a:gd name="connsiteY8" fmla="*/ 160295 h 16029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06478" h="1602948">
                <a:moveTo>
                  <a:pt x="0" y="160295"/>
                </a:moveTo>
                <a:cubicBezTo>
                  <a:pt x="0" y="71767"/>
                  <a:pt x="71767" y="0"/>
                  <a:pt x="160295" y="0"/>
                </a:cubicBezTo>
                <a:lnTo>
                  <a:pt x="2146183" y="0"/>
                </a:lnTo>
                <a:cubicBezTo>
                  <a:pt x="2234711" y="0"/>
                  <a:pt x="2306478" y="71767"/>
                  <a:pt x="2306478" y="160295"/>
                </a:cubicBezTo>
                <a:lnTo>
                  <a:pt x="2306478" y="1442653"/>
                </a:lnTo>
                <a:cubicBezTo>
                  <a:pt x="2306478" y="1531181"/>
                  <a:pt x="2234711" y="1602948"/>
                  <a:pt x="2146183" y="1602948"/>
                </a:cubicBezTo>
                <a:lnTo>
                  <a:pt x="160295" y="1602948"/>
                </a:lnTo>
                <a:cubicBezTo>
                  <a:pt x="71767" y="1602948"/>
                  <a:pt x="0" y="1531181"/>
                  <a:pt x="0" y="1442653"/>
                </a:cubicBezTo>
                <a:lnTo>
                  <a:pt x="0" y="160295"/>
                </a:lnTo>
                <a:close/>
              </a:path>
            </a:pathLst>
          </a:custGeom>
          <a:solidFill>
            <a:srgbClr val="002060"/>
          </a:solidFill>
          <a:ln w="15875" cap="flat" cmpd="sng" algn="ctr">
            <a:solidFill>
              <a:sysClr val="window" lastClr="FFFFFF">
                <a:hueOff val="0"/>
                <a:satOff val="0"/>
                <a:lumOff val="0"/>
                <a:alphaOff val="0"/>
              </a:sysClr>
            </a:solidFill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38389" tIns="138389" rIns="138389" bIns="138389" numCol="1" spcCol="1270" anchor="ctr" anchorCtr="0">
            <a:noAutofit/>
          </a:bodyPr>
          <a:lstStyle/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400" kern="1200" dirty="0" smtClean="0">
                <a:solidFill>
                  <a:sysClr val="window" lastClr="FFFFFF"/>
                </a:solidFill>
                <a:latin typeface="Calibri"/>
                <a:ea typeface="+mn-ea"/>
                <a:cs typeface="+mn-cs"/>
              </a:rPr>
              <a:t>Jaundice</a:t>
            </a:r>
          </a:p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400" kern="1200" dirty="0" smtClean="0">
                <a:solidFill>
                  <a:sysClr val="window" lastClr="FFFFFF"/>
                </a:solidFill>
                <a:latin typeface="Calibri"/>
                <a:ea typeface="+mn-ea"/>
                <a:cs typeface="+mn-cs"/>
              </a:rPr>
              <a:t>    OR		</a:t>
            </a:r>
            <a:endParaRPr lang="en-US" sz="2400" kern="1200" dirty="0">
              <a:solidFill>
                <a:sysClr val="window" lastClr="FFFFFF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6553789" y="4508193"/>
            <a:ext cx="2306478" cy="1602948"/>
          </a:xfrm>
          <a:custGeom>
            <a:avLst/>
            <a:gdLst>
              <a:gd name="connsiteX0" fmla="*/ 0 w 2306478"/>
              <a:gd name="connsiteY0" fmla="*/ 160295 h 1602948"/>
              <a:gd name="connsiteX1" fmla="*/ 160295 w 2306478"/>
              <a:gd name="connsiteY1" fmla="*/ 0 h 1602948"/>
              <a:gd name="connsiteX2" fmla="*/ 2146183 w 2306478"/>
              <a:gd name="connsiteY2" fmla="*/ 0 h 1602948"/>
              <a:gd name="connsiteX3" fmla="*/ 2306478 w 2306478"/>
              <a:gd name="connsiteY3" fmla="*/ 160295 h 1602948"/>
              <a:gd name="connsiteX4" fmla="*/ 2306478 w 2306478"/>
              <a:gd name="connsiteY4" fmla="*/ 1442653 h 1602948"/>
              <a:gd name="connsiteX5" fmla="*/ 2146183 w 2306478"/>
              <a:gd name="connsiteY5" fmla="*/ 1602948 h 1602948"/>
              <a:gd name="connsiteX6" fmla="*/ 160295 w 2306478"/>
              <a:gd name="connsiteY6" fmla="*/ 1602948 h 1602948"/>
              <a:gd name="connsiteX7" fmla="*/ 0 w 2306478"/>
              <a:gd name="connsiteY7" fmla="*/ 1442653 h 1602948"/>
              <a:gd name="connsiteX8" fmla="*/ 0 w 2306478"/>
              <a:gd name="connsiteY8" fmla="*/ 160295 h 16029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06478" h="1602948">
                <a:moveTo>
                  <a:pt x="0" y="160295"/>
                </a:moveTo>
                <a:cubicBezTo>
                  <a:pt x="0" y="71767"/>
                  <a:pt x="71767" y="0"/>
                  <a:pt x="160295" y="0"/>
                </a:cubicBezTo>
                <a:lnTo>
                  <a:pt x="2146183" y="0"/>
                </a:lnTo>
                <a:cubicBezTo>
                  <a:pt x="2234711" y="0"/>
                  <a:pt x="2306478" y="71767"/>
                  <a:pt x="2306478" y="160295"/>
                </a:cubicBezTo>
                <a:lnTo>
                  <a:pt x="2306478" y="1442653"/>
                </a:lnTo>
                <a:cubicBezTo>
                  <a:pt x="2306478" y="1531181"/>
                  <a:pt x="2234711" y="1602948"/>
                  <a:pt x="2146183" y="1602948"/>
                </a:cubicBezTo>
                <a:lnTo>
                  <a:pt x="160295" y="1602948"/>
                </a:lnTo>
                <a:cubicBezTo>
                  <a:pt x="71767" y="1602948"/>
                  <a:pt x="0" y="1531181"/>
                  <a:pt x="0" y="1442653"/>
                </a:cubicBezTo>
                <a:lnTo>
                  <a:pt x="0" y="160295"/>
                </a:lnTo>
                <a:close/>
              </a:path>
            </a:pathLst>
          </a:custGeom>
          <a:solidFill>
            <a:srgbClr val="00863D"/>
          </a:solidFill>
          <a:ln w="15875" cap="flat" cmpd="sng" algn="ctr">
            <a:solidFill>
              <a:sysClr val="window" lastClr="FFFFFF">
                <a:hueOff val="0"/>
                <a:satOff val="0"/>
                <a:lumOff val="0"/>
                <a:alphaOff val="0"/>
              </a:sysClr>
            </a:solidFill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38389" tIns="138389" rIns="138389" bIns="138389" numCol="1" spcCol="1270" anchor="ctr" anchorCtr="0">
            <a:noAutofit/>
          </a:bodyPr>
          <a:lstStyle/>
          <a:p>
            <a:pPr marL="161925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kern="1200" dirty="0" smtClean="0">
                <a:solidFill>
                  <a:sysClr val="window" lastClr="FFFFFF"/>
                </a:solidFill>
                <a:latin typeface="Calibri"/>
                <a:ea typeface="+mn-ea"/>
                <a:cs typeface="+mn-cs"/>
              </a:rPr>
              <a:t>Peak ALT &gt; 200IU/L during  period of acute illness</a:t>
            </a:r>
          </a:p>
        </p:txBody>
      </p:sp>
    </p:spTree>
    <p:extLst>
      <p:ext uri="{BB962C8B-B14F-4D97-AF65-F5344CB8AC3E}">
        <p14:creationId xmlns:p14="http://schemas.microsoft.com/office/powerpoint/2010/main" val="277540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Laboratory Criteria for Hepatitis C for Case Classification</a:t>
            </a:r>
            <a:endParaRPr lang="en-US" dirty="0"/>
          </a:p>
        </p:txBody>
      </p:sp>
      <p:sp>
        <p:nvSpPr>
          <p:cNvPr id="4" name="Freeform 3"/>
          <p:cNvSpPr/>
          <p:nvPr/>
        </p:nvSpPr>
        <p:spPr>
          <a:xfrm>
            <a:off x="763897" y="1828923"/>
            <a:ext cx="3882404" cy="949034"/>
          </a:xfrm>
          <a:custGeom>
            <a:avLst/>
            <a:gdLst>
              <a:gd name="connsiteX0" fmla="*/ 0 w 3882404"/>
              <a:gd name="connsiteY0" fmla="*/ 94903 h 949034"/>
              <a:gd name="connsiteX1" fmla="*/ 94903 w 3882404"/>
              <a:gd name="connsiteY1" fmla="*/ 0 h 949034"/>
              <a:gd name="connsiteX2" fmla="*/ 3787501 w 3882404"/>
              <a:gd name="connsiteY2" fmla="*/ 0 h 949034"/>
              <a:gd name="connsiteX3" fmla="*/ 3882404 w 3882404"/>
              <a:gd name="connsiteY3" fmla="*/ 94903 h 949034"/>
              <a:gd name="connsiteX4" fmla="*/ 3882404 w 3882404"/>
              <a:gd name="connsiteY4" fmla="*/ 854131 h 949034"/>
              <a:gd name="connsiteX5" fmla="*/ 3787501 w 3882404"/>
              <a:gd name="connsiteY5" fmla="*/ 949034 h 949034"/>
              <a:gd name="connsiteX6" fmla="*/ 94903 w 3882404"/>
              <a:gd name="connsiteY6" fmla="*/ 949034 h 949034"/>
              <a:gd name="connsiteX7" fmla="*/ 0 w 3882404"/>
              <a:gd name="connsiteY7" fmla="*/ 854131 h 949034"/>
              <a:gd name="connsiteX8" fmla="*/ 0 w 3882404"/>
              <a:gd name="connsiteY8" fmla="*/ 94903 h 9490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882404" h="949034">
                <a:moveTo>
                  <a:pt x="0" y="94903"/>
                </a:moveTo>
                <a:cubicBezTo>
                  <a:pt x="0" y="42490"/>
                  <a:pt x="42490" y="0"/>
                  <a:pt x="94903" y="0"/>
                </a:cubicBezTo>
                <a:lnTo>
                  <a:pt x="3787501" y="0"/>
                </a:lnTo>
                <a:cubicBezTo>
                  <a:pt x="3839914" y="0"/>
                  <a:pt x="3882404" y="42490"/>
                  <a:pt x="3882404" y="94903"/>
                </a:cubicBezTo>
                <a:lnTo>
                  <a:pt x="3882404" y="854131"/>
                </a:lnTo>
                <a:cubicBezTo>
                  <a:pt x="3882404" y="906544"/>
                  <a:pt x="3839914" y="949034"/>
                  <a:pt x="3787501" y="949034"/>
                </a:cubicBezTo>
                <a:lnTo>
                  <a:pt x="94903" y="949034"/>
                </a:lnTo>
                <a:cubicBezTo>
                  <a:pt x="42490" y="949034"/>
                  <a:pt x="0" y="906544"/>
                  <a:pt x="0" y="854131"/>
                </a:cubicBezTo>
                <a:lnTo>
                  <a:pt x="0" y="94903"/>
                </a:lnTo>
                <a:close/>
              </a:path>
            </a:pathLst>
          </a:custGeom>
          <a:solidFill>
            <a:srgbClr val="A71956"/>
          </a:solidFill>
          <a:ln w="15875" cap="flat" cmpd="sng" algn="ctr">
            <a:solidFill>
              <a:sysClr val="window" lastClr="FFFFFF">
                <a:hueOff val="0"/>
                <a:satOff val="0"/>
                <a:lumOff val="0"/>
                <a:alphaOff val="0"/>
              </a:sysClr>
            </a:solidFill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80196" tIns="180196" rIns="180196" bIns="180196" numCol="1" spcCol="1270" anchor="ctr" anchorCtr="0">
            <a:noAutofit/>
          </a:bodyPr>
          <a:lstStyle/>
          <a:p>
            <a:pPr lvl="0" algn="ctr" defTabSz="1778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4000" kern="1200" dirty="0" smtClean="0">
                <a:solidFill>
                  <a:sysClr val="window" lastClr="FFFFFF"/>
                </a:solidFill>
                <a:latin typeface="Calibri"/>
                <a:ea typeface="+mn-ea"/>
                <a:cs typeface="+mn-cs"/>
              </a:rPr>
              <a:t>2016 Lab Criteria</a:t>
            </a:r>
            <a:endParaRPr lang="en-US" sz="4000" kern="1200" dirty="0">
              <a:solidFill>
                <a:sysClr val="window" lastClr="FFFFFF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5" name="Freeform 4"/>
          <p:cNvSpPr/>
          <p:nvPr/>
        </p:nvSpPr>
        <p:spPr>
          <a:xfrm>
            <a:off x="767687" y="2869875"/>
            <a:ext cx="3874825" cy="1349198"/>
          </a:xfrm>
          <a:custGeom>
            <a:avLst/>
            <a:gdLst>
              <a:gd name="connsiteX0" fmla="*/ 0 w 3874825"/>
              <a:gd name="connsiteY0" fmla="*/ 134920 h 1349198"/>
              <a:gd name="connsiteX1" fmla="*/ 134920 w 3874825"/>
              <a:gd name="connsiteY1" fmla="*/ 0 h 1349198"/>
              <a:gd name="connsiteX2" fmla="*/ 3739905 w 3874825"/>
              <a:gd name="connsiteY2" fmla="*/ 0 h 1349198"/>
              <a:gd name="connsiteX3" fmla="*/ 3874825 w 3874825"/>
              <a:gd name="connsiteY3" fmla="*/ 134920 h 1349198"/>
              <a:gd name="connsiteX4" fmla="*/ 3874825 w 3874825"/>
              <a:gd name="connsiteY4" fmla="*/ 1214278 h 1349198"/>
              <a:gd name="connsiteX5" fmla="*/ 3739905 w 3874825"/>
              <a:gd name="connsiteY5" fmla="*/ 1349198 h 1349198"/>
              <a:gd name="connsiteX6" fmla="*/ 134920 w 3874825"/>
              <a:gd name="connsiteY6" fmla="*/ 1349198 h 1349198"/>
              <a:gd name="connsiteX7" fmla="*/ 0 w 3874825"/>
              <a:gd name="connsiteY7" fmla="*/ 1214278 h 1349198"/>
              <a:gd name="connsiteX8" fmla="*/ 0 w 3874825"/>
              <a:gd name="connsiteY8" fmla="*/ 134920 h 13491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874825" h="1349198">
                <a:moveTo>
                  <a:pt x="0" y="134920"/>
                </a:moveTo>
                <a:cubicBezTo>
                  <a:pt x="0" y="60406"/>
                  <a:pt x="60406" y="0"/>
                  <a:pt x="134920" y="0"/>
                </a:cubicBezTo>
                <a:lnTo>
                  <a:pt x="3739905" y="0"/>
                </a:lnTo>
                <a:cubicBezTo>
                  <a:pt x="3814419" y="0"/>
                  <a:pt x="3874825" y="60406"/>
                  <a:pt x="3874825" y="134920"/>
                </a:cubicBezTo>
                <a:lnTo>
                  <a:pt x="3874825" y="1214278"/>
                </a:lnTo>
                <a:cubicBezTo>
                  <a:pt x="3874825" y="1288792"/>
                  <a:pt x="3814419" y="1349198"/>
                  <a:pt x="3739905" y="1349198"/>
                </a:cubicBezTo>
                <a:lnTo>
                  <a:pt x="134920" y="1349198"/>
                </a:lnTo>
                <a:cubicBezTo>
                  <a:pt x="60406" y="1349198"/>
                  <a:pt x="0" y="1288792"/>
                  <a:pt x="0" y="1214278"/>
                </a:cubicBezTo>
                <a:lnTo>
                  <a:pt x="0" y="134920"/>
                </a:lnTo>
                <a:close/>
              </a:path>
            </a:pathLst>
          </a:custGeom>
          <a:solidFill>
            <a:srgbClr val="08860B"/>
          </a:solidFill>
          <a:ln w="15875" cap="flat" cmpd="sng" algn="ctr">
            <a:solidFill>
              <a:sysClr val="window" lastClr="FFFFFF">
                <a:hueOff val="0"/>
                <a:satOff val="0"/>
                <a:lumOff val="0"/>
                <a:alphaOff val="0"/>
              </a:sysClr>
            </a:solidFill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46197" tIns="146197" rIns="146197" bIns="146197" numCol="1" spcCol="1270" anchor="ctr" anchorCtr="0">
            <a:noAutofit/>
          </a:bodyPr>
          <a:lstStyle/>
          <a:p>
            <a:pPr lvl="0" algn="ctr" defTabSz="124460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</a:pPr>
            <a:r>
              <a:rPr lang="en-US" sz="2800" kern="1200" dirty="0" smtClean="0">
                <a:solidFill>
                  <a:sysClr val="window" lastClr="FFFFFF"/>
                </a:solidFill>
                <a:latin typeface="Calibri"/>
                <a:ea typeface="+mn-ea"/>
                <a:cs typeface="+mn-cs"/>
              </a:rPr>
              <a:t>Positive test for antibodies to Hepatitis C</a:t>
            </a:r>
          </a:p>
        </p:txBody>
      </p:sp>
      <p:sp>
        <p:nvSpPr>
          <p:cNvPr id="6" name="Freeform 5"/>
          <p:cNvSpPr/>
          <p:nvPr/>
        </p:nvSpPr>
        <p:spPr>
          <a:xfrm>
            <a:off x="767687" y="4310991"/>
            <a:ext cx="3874825" cy="1815048"/>
          </a:xfrm>
          <a:custGeom>
            <a:avLst/>
            <a:gdLst>
              <a:gd name="connsiteX0" fmla="*/ 0 w 3874825"/>
              <a:gd name="connsiteY0" fmla="*/ 181505 h 1815048"/>
              <a:gd name="connsiteX1" fmla="*/ 181505 w 3874825"/>
              <a:gd name="connsiteY1" fmla="*/ 0 h 1815048"/>
              <a:gd name="connsiteX2" fmla="*/ 3693320 w 3874825"/>
              <a:gd name="connsiteY2" fmla="*/ 0 h 1815048"/>
              <a:gd name="connsiteX3" fmla="*/ 3874825 w 3874825"/>
              <a:gd name="connsiteY3" fmla="*/ 181505 h 1815048"/>
              <a:gd name="connsiteX4" fmla="*/ 3874825 w 3874825"/>
              <a:gd name="connsiteY4" fmla="*/ 1633543 h 1815048"/>
              <a:gd name="connsiteX5" fmla="*/ 3693320 w 3874825"/>
              <a:gd name="connsiteY5" fmla="*/ 1815048 h 1815048"/>
              <a:gd name="connsiteX6" fmla="*/ 181505 w 3874825"/>
              <a:gd name="connsiteY6" fmla="*/ 1815048 h 1815048"/>
              <a:gd name="connsiteX7" fmla="*/ 0 w 3874825"/>
              <a:gd name="connsiteY7" fmla="*/ 1633543 h 1815048"/>
              <a:gd name="connsiteX8" fmla="*/ 0 w 3874825"/>
              <a:gd name="connsiteY8" fmla="*/ 181505 h 1815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874825" h="1815048">
                <a:moveTo>
                  <a:pt x="0" y="181505"/>
                </a:moveTo>
                <a:cubicBezTo>
                  <a:pt x="0" y="81263"/>
                  <a:pt x="81263" y="0"/>
                  <a:pt x="181505" y="0"/>
                </a:cubicBezTo>
                <a:lnTo>
                  <a:pt x="3693320" y="0"/>
                </a:lnTo>
                <a:cubicBezTo>
                  <a:pt x="3793562" y="0"/>
                  <a:pt x="3874825" y="81263"/>
                  <a:pt x="3874825" y="181505"/>
                </a:cubicBezTo>
                <a:lnTo>
                  <a:pt x="3874825" y="1633543"/>
                </a:lnTo>
                <a:cubicBezTo>
                  <a:pt x="3874825" y="1733785"/>
                  <a:pt x="3793562" y="1815048"/>
                  <a:pt x="3693320" y="1815048"/>
                </a:cubicBezTo>
                <a:lnTo>
                  <a:pt x="181505" y="1815048"/>
                </a:lnTo>
                <a:cubicBezTo>
                  <a:pt x="81263" y="1815048"/>
                  <a:pt x="0" y="1733785"/>
                  <a:pt x="0" y="1633543"/>
                </a:cubicBezTo>
                <a:lnTo>
                  <a:pt x="0" y="181505"/>
                </a:lnTo>
                <a:close/>
              </a:path>
            </a:pathLst>
          </a:custGeom>
          <a:solidFill>
            <a:srgbClr val="002060"/>
          </a:solidFill>
          <a:ln w="15875" cap="flat" cmpd="sng" algn="ctr">
            <a:solidFill>
              <a:sysClr val="window" lastClr="FFFFFF">
                <a:hueOff val="0"/>
                <a:satOff val="0"/>
                <a:lumOff val="0"/>
                <a:alphaOff val="0"/>
              </a:sysClr>
            </a:solidFill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59841" tIns="159841" rIns="159841" bIns="159841" numCol="1" spcCol="1270" anchor="ctr" anchorCtr="0">
            <a:noAutofit/>
          </a:bodyPr>
          <a:lstStyle/>
          <a:p>
            <a:pPr lvl="0" algn="ctr" defTabSz="1244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800" kern="1200" dirty="0" smtClean="0">
                <a:solidFill>
                  <a:sysClr val="window" lastClr="FFFFFF"/>
                </a:solidFill>
                <a:latin typeface="Calibri"/>
                <a:ea typeface="+mn-ea"/>
                <a:cs typeface="+mn-cs"/>
              </a:rPr>
              <a:t>Hepatitis C Virus Detection Test</a:t>
            </a:r>
            <a:endParaRPr lang="en-US" sz="2800" kern="1200" dirty="0">
              <a:solidFill>
                <a:sysClr val="window" lastClr="FFFFFF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sz="half" idx="2"/>
          </p:nvPr>
        </p:nvSpPr>
        <p:spPr>
          <a:xfrm>
            <a:off x="4800600" y="1676400"/>
            <a:ext cx="3886200" cy="5029200"/>
          </a:xfrm>
        </p:spPr>
        <p:txBody>
          <a:bodyPr/>
          <a:lstStyle/>
          <a:p>
            <a:r>
              <a:rPr lang="en-US" u="sng" dirty="0"/>
              <a:t>Additions (+)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New</a:t>
            </a:r>
            <a:r>
              <a:rPr lang="en-US" dirty="0">
                <a:solidFill>
                  <a:srgbClr val="FF0000"/>
                </a:solidFill>
              </a:rPr>
              <a:t>: </a:t>
            </a:r>
            <a:r>
              <a:rPr lang="en-US" dirty="0"/>
              <a:t>HCV antigen listed, if </a:t>
            </a:r>
            <a:r>
              <a:rPr lang="en-US" dirty="0" smtClean="0"/>
              <a:t>FDA approved</a:t>
            </a:r>
          </a:p>
          <a:p>
            <a:r>
              <a:rPr lang="en-US" u="sng" dirty="0"/>
              <a:t>Removals (-)</a:t>
            </a:r>
          </a:p>
          <a:p>
            <a:pPr lvl="1"/>
            <a:r>
              <a:rPr lang="en-US" dirty="0"/>
              <a:t>Anti-HCV signal-to-cutoff </a:t>
            </a:r>
            <a:r>
              <a:rPr lang="en-US" dirty="0" smtClean="0"/>
              <a:t>ratio</a:t>
            </a:r>
            <a:endParaRPr lang="en-US" dirty="0"/>
          </a:p>
          <a:p>
            <a:pPr lvl="1"/>
            <a:r>
              <a:rPr lang="en-US" dirty="0" smtClean="0"/>
              <a:t>HCV </a:t>
            </a:r>
            <a:r>
              <a:rPr lang="en-US" dirty="0"/>
              <a:t>RIBA</a:t>
            </a:r>
          </a:p>
          <a:p>
            <a:pPr lvl="1"/>
            <a:r>
              <a:rPr lang="en-US" dirty="0" smtClean="0"/>
              <a:t>Need for absence of </a:t>
            </a:r>
            <a:r>
              <a:rPr lang="en-US" dirty="0" err="1" smtClean="0"/>
              <a:t>IgM</a:t>
            </a:r>
            <a:r>
              <a:rPr lang="en-US" dirty="0" smtClean="0"/>
              <a:t> to hepatitis A (</a:t>
            </a:r>
            <a:r>
              <a:rPr lang="en-US" dirty="0" err="1" smtClean="0"/>
              <a:t>IgM</a:t>
            </a:r>
            <a:r>
              <a:rPr lang="en-US" dirty="0" smtClean="0"/>
              <a:t> anti-HAV) and </a:t>
            </a:r>
            <a:r>
              <a:rPr lang="en-US" dirty="0" err="1" smtClean="0"/>
              <a:t>IgM</a:t>
            </a:r>
            <a:r>
              <a:rPr lang="en-US" dirty="0" smtClean="0"/>
              <a:t> hepatitis B core antigen (</a:t>
            </a:r>
            <a:r>
              <a:rPr lang="en-US" dirty="0" err="1" smtClean="0"/>
              <a:t>IgM</a:t>
            </a:r>
            <a:r>
              <a:rPr lang="en-US" dirty="0" smtClean="0"/>
              <a:t> anti-</a:t>
            </a:r>
            <a:r>
              <a:rPr lang="en-US" dirty="0" err="1" smtClean="0"/>
              <a:t>HBc</a:t>
            </a:r>
            <a:r>
              <a:rPr lang="en-US" dirty="0" smtClean="0"/>
              <a:t>)</a:t>
            </a:r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2333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49670"/>
            <a:ext cx="8382000" cy="639762"/>
          </a:xfrm>
        </p:spPr>
        <p:txBody>
          <a:bodyPr/>
          <a:lstStyle/>
          <a:p>
            <a:r>
              <a:rPr lang="en-US" dirty="0" smtClean="0"/>
              <a:t>Hepatitis </a:t>
            </a:r>
            <a:r>
              <a:rPr lang="en-US" dirty="0"/>
              <a:t>C Case </a:t>
            </a:r>
            <a:r>
              <a:rPr lang="en-US" dirty="0" smtClean="0"/>
              <a:t>Classifications 1</a:t>
            </a:r>
            <a:endParaRPr lang="en-US" dirty="0"/>
          </a:p>
        </p:txBody>
      </p:sp>
      <p:sp>
        <p:nvSpPr>
          <p:cNvPr id="9" name="Freeform 8"/>
          <p:cNvSpPr/>
          <p:nvPr/>
        </p:nvSpPr>
        <p:spPr>
          <a:xfrm>
            <a:off x="693938" y="1066800"/>
            <a:ext cx="2852928" cy="2212848"/>
          </a:xfrm>
          <a:custGeom>
            <a:avLst/>
            <a:gdLst>
              <a:gd name="connsiteX0" fmla="*/ 0 w 2851572"/>
              <a:gd name="connsiteY0" fmla="*/ 197530 h 1185155"/>
              <a:gd name="connsiteX1" fmla="*/ 197530 w 2851572"/>
              <a:gd name="connsiteY1" fmla="*/ 0 h 1185155"/>
              <a:gd name="connsiteX2" fmla="*/ 2654042 w 2851572"/>
              <a:gd name="connsiteY2" fmla="*/ 0 h 1185155"/>
              <a:gd name="connsiteX3" fmla="*/ 2851572 w 2851572"/>
              <a:gd name="connsiteY3" fmla="*/ 197530 h 1185155"/>
              <a:gd name="connsiteX4" fmla="*/ 2851572 w 2851572"/>
              <a:gd name="connsiteY4" fmla="*/ 987625 h 1185155"/>
              <a:gd name="connsiteX5" fmla="*/ 2654042 w 2851572"/>
              <a:gd name="connsiteY5" fmla="*/ 1185155 h 1185155"/>
              <a:gd name="connsiteX6" fmla="*/ 197530 w 2851572"/>
              <a:gd name="connsiteY6" fmla="*/ 1185155 h 1185155"/>
              <a:gd name="connsiteX7" fmla="*/ 0 w 2851572"/>
              <a:gd name="connsiteY7" fmla="*/ 987625 h 1185155"/>
              <a:gd name="connsiteX8" fmla="*/ 0 w 2851572"/>
              <a:gd name="connsiteY8" fmla="*/ 197530 h 11851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851572" h="1185155">
                <a:moveTo>
                  <a:pt x="0" y="197530"/>
                </a:moveTo>
                <a:cubicBezTo>
                  <a:pt x="0" y="88437"/>
                  <a:pt x="88437" y="0"/>
                  <a:pt x="197530" y="0"/>
                </a:cubicBezTo>
                <a:lnTo>
                  <a:pt x="2654042" y="0"/>
                </a:lnTo>
                <a:cubicBezTo>
                  <a:pt x="2763135" y="0"/>
                  <a:pt x="2851572" y="88437"/>
                  <a:pt x="2851572" y="197530"/>
                </a:cubicBezTo>
                <a:lnTo>
                  <a:pt x="2851572" y="987625"/>
                </a:lnTo>
                <a:cubicBezTo>
                  <a:pt x="2851572" y="1096718"/>
                  <a:pt x="2763135" y="1185155"/>
                  <a:pt x="2654042" y="1185155"/>
                </a:cubicBezTo>
                <a:lnTo>
                  <a:pt x="197530" y="1185155"/>
                </a:lnTo>
                <a:cubicBezTo>
                  <a:pt x="88437" y="1185155"/>
                  <a:pt x="0" y="1096718"/>
                  <a:pt x="0" y="987625"/>
                </a:cubicBezTo>
                <a:lnTo>
                  <a:pt x="0" y="197530"/>
                </a:lnTo>
                <a:close/>
              </a:path>
            </a:pathLst>
          </a:custGeom>
          <a:solidFill>
            <a:schemeClr val="accent4">
              <a:lumMod val="65000"/>
              <a:lumOff val="35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56914" tIns="107384" rIns="156914" bIns="107384" numCol="1" spcCol="1270" anchor="ctr" anchorCtr="0">
            <a:noAutofit/>
          </a:bodyPr>
          <a:lstStyle/>
          <a:p>
            <a:pPr lvl="0" algn="ctr" defTabSz="11557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3200" dirty="0">
                <a:solidFill>
                  <a:schemeClr val="bg1"/>
                </a:solidFill>
              </a:rPr>
              <a:t>Acute, </a:t>
            </a:r>
            <a:r>
              <a:rPr lang="en-US" sz="3200" dirty="0" smtClean="0">
                <a:solidFill>
                  <a:schemeClr val="bg1"/>
                </a:solidFill>
              </a:rPr>
              <a:t>Confirmed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21" name="Freeform 20"/>
          <p:cNvSpPr/>
          <p:nvPr/>
        </p:nvSpPr>
        <p:spPr>
          <a:xfrm>
            <a:off x="3733800" y="914400"/>
            <a:ext cx="5218176" cy="2542032"/>
          </a:xfrm>
          <a:custGeom>
            <a:avLst/>
            <a:gdLst>
              <a:gd name="connsiteX0" fmla="*/ 0 w 2851572"/>
              <a:gd name="connsiteY0" fmla="*/ 197530 h 1185155"/>
              <a:gd name="connsiteX1" fmla="*/ 197530 w 2851572"/>
              <a:gd name="connsiteY1" fmla="*/ 0 h 1185155"/>
              <a:gd name="connsiteX2" fmla="*/ 2654042 w 2851572"/>
              <a:gd name="connsiteY2" fmla="*/ 0 h 1185155"/>
              <a:gd name="connsiteX3" fmla="*/ 2851572 w 2851572"/>
              <a:gd name="connsiteY3" fmla="*/ 197530 h 1185155"/>
              <a:gd name="connsiteX4" fmla="*/ 2851572 w 2851572"/>
              <a:gd name="connsiteY4" fmla="*/ 987625 h 1185155"/>
              <a:gd name="connsiteX5" fmla="*/ 2654042 w 2851572"/>
              <a:gd name="connsiteY5" fmla="*/ 1185155 h 1185155"/>
              <a:gd name="connsiteX6" fmla="*/ 197530 w 2851572"/>
              <a:gd name="connsiteY6" fmla="*/ 1185155 h 1185155"/>
              <a:gd name="connsiteX7" fmla="*/ 0 w 2851572"/>
              <a:gd name="connsiteY7" fmla="*/ 987625 h 1185155"/>
              <a:gd name="connsiteX8" fmla="*/ 0 w 2851572"/>
              <a:gd name="connsiteY8" fmla="*/ 197530 h 11851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851572" h="1185155">
                <a:moveTo>
                  <a:pt x="0" y="197530"/>
                </a:moveTo>
                <a:cubicBezTo>
                  <a:pt x="0" y="88437"/>
                  <a:pt x="88437" y="0"/>
                  <a:pt x="197530" y="0"/>
                </a:cubicBezTo>
                <a:lnTo>
                  <a:pt x="2654042" y="0"/>
                </a:lnTo>
                <a:cubicBezTo>
                  <a:pt x="2763135" y="0"/>
                  <a:pt x="2851572" y="88437"/>
                  <a:pt x="2851572" y="197530"/>
                </a:cubicBezTo>
                <a:lnTo>
                  <a:pt x="2851572" y="987625"/>
                </a:lnTo>
                <a:cubicBezTo>
                  <a:pt x="2851572" y="1096718"/>
                  <a:pt x="2763135" y="1185155"/>
                  <a:pt x="2654042" y="1185155"/>
                </a:cubicBezTo>
                <a:lnTo>
                  <a:pt x="197530" y="1185155"/>
                </a:lnTo>
                <a:cubicBezTo>
                  <a:pt x="88437" y="1185155"/>
                  <a:pt x="0" y="1096718"/>
                  <a:pt x="0" y="987625"/>
                </a:cubicBezTo>
                <a:lnTo>
                  <a:pt x="0" y="197530"/>
                </a:lnTo>
                <a:close/>
              </a:path>
            </a:pathLst>
          </a:cu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56914" tIns="107384" rIns="156914" bIns="107384" numCol="1" spcCol="1270" anchor="ctr" anchorCtr="0">
            <a:noAutofit/>
          </a:bodyPr>
          <a:lstStyle/>
          <a:p>
            <a:pPr marL="0" lvl="1" algn="ctr" defTabSz="5334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en-US" sz="2200" dirty="0">
                <a:solidFill>
                  <a:schemeClr val="tx1"/>
                </a:solidFill>
              </a:rPr>
              <a:t>Meets clinical criteria AND has a positive HCV detection test        				</a:t>
            </a:r>
            <a:endParaRPr lang="en-US" sz="2200" dirty="0">
              <a:solidFill>
                <a:schemeClr val="bg1"/>
              </a:solidFill>
            </a:endParaRPr>
          </a:p>
          <a:p>
            <a:pPr lvl="0" algn="ctr" defTabSz="11557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200" b="1" dirty="0">
                <a:solidFill>
                  <a:schemeClr val="tx1"/>
                </a:solidFill>
              </a:rPr>
              <a:t>OR</a:t>
            </a:r>
          </a:p>
          <a:p>
            <a:pPr lvl="0" defTabSz="11557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200" dirty="0">
                <a:solidFill>
                  <a:schemeClr val="tx1"/>
                </a:solidFill>
              </a:rPr>
              <a:t>Documented negative HCV antibody, HCV antigen or NAT test result followed within 12 months by a positive result of any of these tests</a:t>
            </a:r>
            <a:endParaRPr lang="en-US" sz="2200" dirty="0">
              <a:solidFill>
                <a:schemeClr val="bg1"/>
              </a:solidFill>
            </a:endParaRPr>
          </a:p>
        </p:txBody>
      </p:sp>
      <p:sp>
        <p:nvSpPr>
          <p:cNvPr id="23" name="Freeform 22"/>
          <p:cNvSpPr/>
          <p:nvPr/>
        </p:nvSpPr>
        <p:spPr>
          <a:xfrm>
            <a:off x="693938" y="3581400"/>
            <a:ext cx="2852928" cy="2212848"/>
          </a:xfrm>
          <a:custGeom>
            <a:avLst/>
            <a:gdLst>
              <a:gd name="connsiteX0" fmla="*/ 0 w 2851572"/>
              <a:gd name="connsiteY0" fmla="*/ 188928 h 1133548"/>
              <a:gd name="connsiteX1" fmla="*/ 188928 w 2851572"/>
              <a:gd name="connsiteY1" fmla="*/ 0 h 1133548"/>
              <a:gd name="connsiteX2" fmla="*/ 2662644 w 2851572"/>
              <a:gd name="connsiteY2" fmla="*/ 0 h 1133548"/>
              <a:gd name="connsiteX3" fmla="*/ 2851572 w 2851572"/>
              <a:gd name="connsiteY3" fmla="*/ 188928 h 1133548"/>
              <a:gd name="connsiteX4" fmla="*/ 2851572 w 2851572"/>
              <a:gd name="connsiteY4" fmla="*/ 944620 h 1133548"/>
              <a:gd name="connsiteX5" fmla="*/ 2662644 w 2851572"/>
              <a:gd name="connsiteY5" fmla="*/ 1133548 h 1133548"/>
              <a:gd name="connsiteX6" fmla="*/ 188928 w 2851572"/>
              <a:gd name="connsiteY6" fmla="*/ 1133548 h 1133548"/>
              <a:gd name="connsiteX7" fmla="*/ 0 w 2851572"/>
              <a:gd name="connsiteY7" fmla="*/ 944620 h 1133548"/>
              <a:gd name="connsiteX8" fmla="*/ 0 w 2851572"/>
              <a:gd name="connsiteY8" fmla="*/ 188928 h 11335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851572" h="1133548">
                <a:moveTo>
                  <a:pt x="0" y="188928"/>
                </a:moveTo>
                <a:cubicBezTo>
                  <a:pt x="0" y="84586"/>
                  <a:pt x="84586" y="0"/>
                  <a:pt x="188928" y="0"/>
                </a:cubicBezTo>
                <a:lnTo>
                  <a:pt x="2662644" y="0"/>
                </a:lnTo>
                <a:cubicBezTo>
                  <a:pt x="2766986" y="0"/>
                  <a:pt x="2851572" y="84586"/>
                  <a:pt x="2851572" y="188928"/>
                </a:cubicBezTo>
                <a:lnTo>
                  <a:pt x="2851572" y="944620"/>
                </a:lnTo>
                <a:cubicBezTo>
                  <a:pt x="2851572" y="1048962"/>
                  <a:pt x="2766986" y="1133548"/>
                  <a:pt x="2662644" y="1133548"/>
                </a:cubicBezTo>
                <a:lnTo>
                  <a:pt x="188928" y="1133548"/>
                </a:lnTo>
                <a:cubicBezTo>
                  <a:pt x="84586" y="1133548"/>
                  <a:pt x="0" y="1048962"/>
                  <a:pt x="0" y="944620"/>
                </a:cubicBezTo>
                <a:lnTo>
                  <a:pt x="0" y="188928"/>
                </a:lnTo>
                <a:close/>
              </a:path>
            </a:pathLst>
          </a:custGeom>
          <a:solidFill>
            <a:srgbClr val="A71956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54395" tIns="104865" rIns="154395" bIns="104865" numCol="1" spcCol="1270" anchor="ctr" anchorCtr="0">
            <a:noAutofit/>
          </a:bodyPr>
          <a:lstStyle/>
          <a:p>
            <a:pPr marL="0" lvl="1" algn="ctr" defTabSz="5334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en-US" sz="3200" dirty="0" smtClean="0">
                <a:solidFill>
                  <a:schemeClr val="bg1"/>
                </a:solidFill>
              </a:rPr>
              <a:t>Acute, Probable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24" name="Freeform 23"/>
          <p:cNvSpPr/>
          <p:nvPr/>
        </p:nvSpPr>
        <p:spPr>
          <a:xfrm>
            <a:off x="3733800" y="3581400"/>
            <a:ext cx="5218176" cy="2542032"/>
          </a:xfrm>
          <a:custGeom>
            <a:avLst/>
            <a:gdLst>
              <a:gd name="connsiteX0" fmla="*/ 0 w 2851572"/>
              <a:gd name="connsiteY0" fmla="*/ 188928 h 1133548"/>
              <a:gd name="connsiteX1" fmla="*/ 188928 w 2851572"/>
              <a:gd name="connsiteY1" fmla="*/ 0 h 1133548"/>
              <a:gd name="connsiteX2" fmla="*/ 2662644 w 2851572"/>
              <a:gd name="connsiteY2" fmla="*/ 0 h 1133548"/>
              <a:gd name="connsiteX3" fmla="*/ 2851572 w 2851572"/>
              <a:gd name="connsiteY3" fmla="*/ 188928 h 1133548"/>
              <a:gd name="connsiteX4" fmla="*/ 2851572 w 2851572"/>
              <a:gd name="connsiteY4" fmla="*/ 944620 h 1133548"/>
              <a:gd name="connsiteX5" fmla="*/ 2662644 w 2851572"/>
              <a:gd name="connsiteY5" fmla="*/ 1133548 h 1133548"/>
              <a:gd name="connsiteX6" fmla="*/ 188928 w 2851572"/>
              <a:gd name="connsiteY6" fmla="*/ 1133548 h 1133548"/>
              <a:gd name="connsiteX7" fmla="*/ 0 w 2851572"/>
              <a:gd name="connsiteY7" fmla="*/ 944620 h 1133548"/>
              <a:gd name="connsiteX8" fmla="*/ 0 w 2851572"/>
              <a:gd name="connsiteY8" fmla="*/ 188928 h 11335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851572" h="1133548">
                <a:moveTo>
                  <a:pt x="0" y="188928"/>
                </a:moveTo>
                <a:cubicBezTo>
                  <a:pt x="0" y="84586"/>
                  <a:pt x="84586" y="0"/>
                  <a:pt x="188928" y="0"/>
                </a:cubicBezTo>
                <a:lnTo>
                  <a:pt x="2662644" y="0"/>
                </a:lnTo>
                <a:cubicBezTo>
                  <a:pt x="2766986" y="0"/>
                  <a:pt x="2851572" y="84586"/>
                  <a:pt x="2851572" y="188928"/>
                </a:cubicBezTo>
                <a:lnTo>
                  <a:pt x="2851572" y="944620"/>
                </a:lnTo>
                <a:cubicBezTo>
                  <a:pt x="2851572" y="1048962"/>
                  <a:pt x="2766986" y="1133548"/>
                  <a:pt x="2662644" y="1133548"/>
                </a:cubicBezTo>
                <a:lnTo>
                  <a:pt x="188928" y="1133548"/>
                </a:lnTo>
                <a:cubicBezTo>
                  <a:pt x="84586" y="1133548"/>
                  <a:pt x="0" y="1048962"/>
                  <a:pt x="0" y="944620"/>
                </a:cubicBezTo>
                <a:lnTo>
                  <a:pt x="0" y="188928"/>
                </a:lnTo>
                <a:close/>
              </a:path>
            </a:pathLst>
          </a:cu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54395" tIns="104865" rIns="154395" bIns="104865" numCol="1" spcCol="1270" anchor="ctr" anchorCtr="0">
            <a:noAutofit/>
          </a:bodyPr>
          <a:lstStyle/>
          <a:p>
            <a:pPr marL="0" lvl="1" defTabSz="5334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en-US" sz="2200" dirty="0" smtClean="0">
                <a:solidFill>
                  <a:schemeClr val="tx1"/>
                </a:solidFill>
              </a:rPr>
              <a:t>Meets clinical criteria AND has a positive anti-HCV antibody test, but has </a:t>
            </a:r>
            <a:r>
              <a:rPr lang="en-US" sz="2200" b="1" dirty="0" smtClean="0">
                <a:solidFill>
                  <a:schemeClr val="tx1"/>
                </a:solidFill>
              </a:rPr>
              <a:t>no report </a:t>
            </a:r>
            <a:r>
              <a:rPr lang="en-US" sz="2200" dirty="0" smtClean="0">
                <a:solidFill>
                  <a:schemeClr val="tx1"/>
                </a:solidFill>
              </a:rPr>
              <a:t>of a positive HCV detection test                          			          	</a:t>
            </a:r>
            <a:r>
              <a:rPr lang="en-US" sz="2200" b="1" dirty="0" smtClean="0">
                <a:solidFill>
                  <a:schemeClr val="tx1"/>
                </a:solidFill>
              </a:rPr>
              <a:t>AND</a:t>
            </a:r>
            <a:endParaRPr lang="en-US" sz="2200" dirty="0" smtClean="0">
              <a:solidFill>
                <a:schemeClr val="tx1"/>
              </a:solidFill>
            </a:endParaRPr>
          </a:p>
          <a:p>
            <a:pPr marL="0" lvl="1" defTabSz="5334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en-US" sz="2200" dirty="0" smtClean="0">
                <a:solidFill>
                  <a:schemeClr val="tx1"/>
                </a:solidFill>
              </a:rPr>
              <a:t>Does not have test conversion within 12 month or has no report of test conversion</a:t>
            </a:r>
          </a:p>
          <a:p>
            <a:pPr marL="0" lvl="1" algn="ctr" defTabSz="5334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endParaRPr lang="en-US" sz="2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3539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382000" cy="762000"/>
          </a:xfrm>
        </p:spPr>
        <p:txBody>
          <a:bodyPr/>
          <a:lstStyle/>
          <a:p>
            <a:r>
              <a:rPr lang="en-US" sz="3900" dirty="0" smtClean="0"/>
              <a:t>Hepatitis </a:t>
            </a:r>
            <a:r>
              <a:rPr lang="en-US" sz="3900" dirty="0"/>
              <a:t>C Case </a:t>
            </a:r>
            <a:r>
              <a:rPr lang="en-US" sz="3900" dirty="0" smtClean="0"/>
              <a:t>Classifications 2</a:t>
            </a:r>
            <a:endParaRPr lang="en-US" sz="3900" dirty="0"/>
          </a:p>
        </p:txBody>
      </p:sp>
      <p:sp>
        <p:nvSpPr>
          <p:cNvPr id="7" name="Freeform 6"/>
          <p:cNvSpPr/>
          <p:nvPr/>
        </p:nvSpPr>
        <p:spPr>
          <a:xfrm>
            <a:off x="685800" y="1216141"/>
            <a:ext cx="2798064" cy="2212859"/>
          </a:xfrm>
          <a:custGeom>
            <a:avLst/>
            <a:gdLst>
              <a:gd name="connsiteX0" fmla="*/ 0 w 2798064"/>
              <a:gd name="connsiteY0" fmla="*/ 368817 h 2212859"/>
              <a:gd name="connsiteX1" fmla="*/ 368817 w 2798064"/>
              <a:gd name="connsiteY1" fmla="*/ 0 h 2212859"/>
              <a:gd name="connsiteX2" fmla="*/ 2429247 w 2798064"/>
              <a:gd name="connsiteY2" fmla="*/ 0 h 2212859"/>
              <a:gd name="connsiteX3" fmla="*/ 2798064 w 2798064"/>
              <a:gd name="connsiteY3" fmla="*/ 368817 h 2212859"/>
              <a:gd name="connsiteX4" fmla="*/ 2798064 w 2798064"/>
              <a:gd name="connsiteY4" fmla="*/ 1844042 h 2212859"/>
              <a:gd name="connsiteX5" fmla="*/ 2429247 w 2798064"/>
              <a:gd name="connsiteY5" fmla="*/ 2212859 h 2212859"/>
              <a:gd name="connsiteX6" fmla="*/ 368817 w 2798064"/>
              <a:gd name="connsiteY6" fmla="*/ 2212859 h 2212859"/>
              <a:gd name="connsiteX7" fmla="*/ 0 w 2798064"/>
              <a:gd name="connsiteY7" fmla="*/ 1844042 h 2212859"/>
              <a:gd name="connsiteX8" fmla="*/ 0 w 2798064"/>
              <a:gd name="connsiteY8" fmla="*/ 368817 h 22128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798064" h="2212859">
                <a:moveTo>
                  <a:pt x="0" y="368817"/>
                </a:moveTo>
                <a:cubicBezTo>
                  <a:pt x="0" y="165125"/>
                  <a:pt x="165125" y="0"/>
                  <a:pt x="368817" y="0"/>
                </a:cubicBezTo>
                <a:lnTo>
                  <a:pt x="2429247" y="0"/>
                </a:lnTo>
                <a:cubicBezTo>
                  <a:pt x="2632939" y="0"/>
                  <a:pt x="2798064" y="165125"/>
                  <a:pt x="2798064" y="368817"/>
                </a:cubicBezTo>
                <a:lnTo>
                  <a:pt x="2798064" y="1844042"/>
                </a:lnTo>
                <a:cubicBezTo>
                  <a:pt x="2798064" y="2047734"/>
                  <a:pt x="2632939" y="2212859"/>
                  <a:pt x="2429247" y="2212859"/>
                </a:cubicBezTo>
                <a:lnTo>
                  <a:pt x="368817" y="2212859"/>
                </a:lnTo>
                <a:cubicBezTo>
                  <a:pt x="165125" y="2212859"/>
                  <a:pt x="0" y="2047734"/>
                  <a:pt x="0" y="1844042"/>
                </a:cubicBezTo>
                <a:lnTo>
                  <a:pt x="0" y="368817"/>
                </a:lnTo>
                <a:close/>
              </a:path>
            </a:pathLst>
          </a:custGeom>
          <a:solidFill>
            <a:srgbClr val="00206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64233" tIns="186128" rIns="264233" bIns="186128" numCol="1" spcCol="1270" anchor="ctr" anchorCtr="0">
            <a:noAutofit/>
          </a:bodyPr>
          <a:lstStyle/>
          <a:p>
            <a:pPr lvl="0" algn="ctr" defTabSz="18224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4100" kern="1200" dirty="0" smtClean="0"/>
              <a:t>Chronic, Confirmed </a:t>
            </a:r>
            <a:endParaRPr lang="en-US" sz="4100" kern="1200" dirty="0"/>
          </a:p>
        </p:txBody>
      </p:sp>
      <p:sp>
        <p:nvSpPr>
          <p:cNvPr id="5" name="Freeform 4"/>
          <p:cNvSpPr/>
          <p:nvPr/>
        </p:nvSpPr>
        <p:spPr>
          <a:xfrm>
            <a:off x="3545209" y="1050524"/>
            <a:ext cx="5410200" cy="2743200"/>
          </a:xfrm>
          <a:custGeom>
            <a:avLst/>
            <a:gdLst>
              <a:gd name="connsiteX0" fmla="*/ 0 w 2851572"/>
              <a:gd name="connsiteY0" fmla="*/ 197530 h 1185155"/>
              <a:gd name="connsiteX1" fmla="*/ 197530 w 2851572"/>
              <a:gd name="connsiteY1" fmla="*/ 0 h 1185155"/>
              <a:gd name="connsiteX2" fmla="*/ 2654042 w 2851572"/>
              <a:gd name="connsiteY2" fmla="*/ 0 h 1185155"/>
              <a:gd name="connsiteX3" fmla="*/ 2851572 w 2851572"/>
              <a:gd name="connsiteY3" fmla="*/ 197530 h 1185155"/>
              <a:gd name="connsiteX4" fmla="*/ 2851572 w 2851572"/>
              <a:gd name="connsiteY4" fmla="*/ 987625 h 1185155"/>
              <a:gd name="connsiteX5" fmla="*/ 2654042 w 2851572"/>
              <a:gd name="connsiteY5" fmla="*/ 1185155 h 1185155"/>
              <a:gd name="connsiteX6" fmla="*/ 197530 w 2851572"/>
              <a:gd name="connsiteY6" fmla="*/ 1185155 h 1185155"/>
              <a:gd name="connsiteX7" fmla="*/ 0 w 2851572"/>
              <a:gd name="connsiteY7" fmla="*/ 987625 h 1185155"/>
              <a:gd name="connsiteX8" fmla="*/ 0 w 2851572"/>
              <a:gd name="connsiteY8" fmla="*/ 197530 h 11851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851572" h="1185155">
                <a:moveTo>
                  <a:pt x="0" y="197530"/>
                </a:moveTo>
                <a:cubicBezTo>
                  <a:pt x="0" y="88437"/>
                  <a:pt x="88437" y="0"/>
                  <a:pt x="197530" y="0"/>
                </a:cubicBezTo>
                <a:lnTo>
                  <a:pt x="2654042" y="0"/>
                </a:lnTo>
                <a:cubicBezTo>
                  <a:pt x="2763135" y="0"/>
                  <a:pt x="2851572" y="88437"/>
                  <a:pt x="2851572" y="197530"/>
                </a:cubicBezTo>
                <a:lnTo>
                  <a:pt x="2851572" y="987625"/>
                </a:lnTo>
                <a:cubicBezTo>
                  <a:pt x="2851572" y="1096718"/>
                  <a:pt x="2763135" y="1185155"/>
                  <a:pt x="2654042" y="1185155"/>
                </a:cubicBezTo>
                <a:lnTo>
                  <a:pt x="197530" y="1185155"/>
                </a:lnTo>
                <a:cubicBezTo>
                  <a:pt x="88437" y="1185155"/>
                  <a:pt x="0" y="1096718"/>
                  <a:pt x="0" y="987625"/>
                </a:cubicBezTo>
                <a:lnTo>
                  <a:pt x="0" y="19753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56914" tIns="107384" rIns="156914" bIns="107384" numCol="1" spcCol="1270" anchor="ctr" anchorCtr="0">
            <a:no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Does not meet clinical criteria or has no report of clinical </a:t>
            </a:r>
            <a:r>
              <a:rPr lang="en-US" sz="2000" dirty="0" smtClean="0">
                <a:solidFill>
                  <a:schemeClr val="tx1"/>
                </a:solidFill>
              </a:rPr>
              <a:t>criteria</a:t>
            </a:r>
          </a:p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    AND</a:t>
            </a:r>
            <a:r>
              <a:rPr lang="en-US" sz="2000" b="1" dirty="0">
                <a:solidFill>
                  <a:schemeClr val="tx1"/>
                </a:solidFill>
              </a:rPr>
              <a:t>	</a:t>
            </a:r>
            <a:endParaRPr lang="en-US" sz="2000" dirty="0" smtClean="0">
              <a:solidFill>
                <a:schemeClr val="tx1"/>
              </a:solidFill>
            </a:endParaRPr>
          </a:p>
          <a:p>
            <a:pPr lvl="0"/>
            <a:r>
              <a:rPr lang="en-US" sz="2000" dirty="0" smtClean="0">
                <a:solidFill>
                  <a:schemeClr val="tx1"/>
                </a:solidFill>
              </a:rPr>
              <a:t>Does not have test conversion within 12 months or has no report of test conversion </a:t>
            </a:r>
          </a:p>
          <a:p>
            <a:pPr lvl="0" algn="ctr"/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b="1" dirty="0" smtClean="0">
                <a:solidFill>
                  <a:schemeClr val="tx1"/>
                </a:solidFill>
              </a:rPr>
              <a:t>AND</a:t>
            </a:r>
            <a:endParaRPr lang="en-US" sz="2000" b="1" dirty="0">
              <a:solidFill>
                <a:schemeClr val="tx1"/>
              </a:solidFill>
            </a:endParaRPr>
          </a:p>
          <a:p>
            <a:pPr lvl="0"/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>
                <a:solidFill>
                  <a:schemeClr val="tx1"/>
                </a:solidFill>
              </a:rPr>
              <a:t>Has a positive HCV detection test</a:t>
            </a:r>
          </a:p>
        </p:txBody>
      </p:sp>
      <p:sp>
        <p:nvSpPr>
          <p:cNvPr id="6" name="Freeform 5"/>
          <p:cNvSpPr/>
          <p:nvPr/>
        </p:nvSpPr>
        <p:spPr>
          <a:xfrm>
            <a:off x="630936" y="3886200"/>
            <a:ext cx="2852928" cy="2212848"/>
          </a:xfrm>
          <a:custGeom>
            <a:avLst/>
            <a:gdLst>
              <a:gd name="connsiteX0" fmla="*/ 0 w 2851572"/>
              <a:gd name="connsiteY0" fmla="*/ 197530 h 1185155"/>
              <a:gd name="connsiteX1" fmla="*/ 197530 w 2851572"/>
              <a:gd name="connsiteY1" fmla="*/ 0 h 1185155"/>
              <a:gd name="connsiteX2" fmla="*/ 2654042 w 2851572"/>
              <a:gd name="connsiteY2" fmla="*/ 0 h 1185155"/>
              <a:gd name="connsiteX3" fmla="*/ 2851572 w 2851572"/>
              <a:gd name="connsiteY3" fmla="*/ 197530 h 1185155"/>
              <a:gd name="connsiteX4" fmla="*/ 2851572 w 2851572"/>
              <a:gd name="connsiteY4" fmla="*/ 987625 h 1185155"/>
              <a:gd name="connsiteX5" fmla="*/ 2654042 w 2851572"/>
              <a:gd name="connsiteY5" fmla="*/ 1185155 h 1185155"/>
              <a:gd name="connsiteX6" fmla="*/ 197530 w 2851572"/>
              <a:gd name="connsiteY6" fmla="*/ 1185155 h 1185155"/>
              <a:gd name="connsiteX7" fmla="*/ 0 w 2851572"/>
              <a:gd name="connsiteY7" fmla="*/ 987625 h 1185155"/>
              <a:gd name="connsiteX8" fmla="*/ 0 w 2851572"/>
              <a:gd name="connsiteY8" fmla="*/ 197530 h 11851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851572" h="1185155">
                <a:moveTo>
                  <a:pt x="0" y="197530"/>
                </a:moveTo>
                <a:cubicBezTo>
                  <a:pt x="0" y="88437"/>
                  <a:pt x="88437" y="0"/>
                  <a:pt x="197530" y="0"/>
                </a:cubicBezTo>
                <a:lnTo>
                  <a:pt x="2654042" y="0"/>
                </a:lnTo>
                <a:cubicBezTo>
                  <a:pt x="2763135" y="0"/>
                  <a:pt x="2851572" y="88437"/>
                  <a:pt x="2851572" y="197530"/>
                </a:cubicBezTo>
                <a:lnTo>
                  <a:pt x="2851572" y="987625"/>
                </a:lnTo>
                <a:cubicBezTo>
                  <a:pt x="2851572" y="1096718"/>
                  <a:pt x="2763135" y="1185155"/>
                  <a:pt x="2654042" y="1185155"/>
                </a:cubicBezTo>
                <a:lnTo>
                  <a:pt x="197530" y="1185155"/>
                </a:lnTo>
                <a:cubicBezTo>
                  <a:pt x="88437" y="1185155"/>
                  <a:pt x="0" y="1096718"/>
                  <a:pt x="0" y="987625"/>
                </a:cubicBezTo>
                <a:lnTo>
                  <a:pt x="0" y="197530"/>
                </a:ln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56914" tIns="107384" rIns="156914" bIns="107384" numCol="1" spcCol="1270" anchor="ctr" anchorCtr="0">
            <a:noAutofit/>
          </a:bodyPr>
          <a:lstStyle/>
          <a:p>
            <a:pPr algn="ctr" defTabSz="18224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4100" dirty="0" smtClean="0"/>
          </a:p>
          <a:p>
            <a:pPr algn="ctr" defTabSz="18224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4100" dirty="0" smtClean="0"/>
              <a:t>Chronic</a:t>
            </a:r>
            <a:r>
              <a:rPr lang="en-US" sz="4100" dirty="0"/>
              <a:t>, Probable</a:t>
            </a:r>
          </a:p>
          <a:p>
            <a:pPr indent="-285750" algn="ctr" defTabSz="18224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</a:pPr>
            <a:endParaRPr lang="en-US" sz="4100" dirty="0"/>
          </a:p>
        </p:txBody>
      </p:sp>
      <p:sp>
        <p:nvSpPr>
          <p:cNvPr id="10" name="Freeform 9"/>
          <p:cNvSpPr/>
          <p:nvPr/>
        </p:nvSpPr>
        <p:spPr>
          <a:xfrm>
            <a:off x="3545209" y="3860306"/>
            <a:ext cx="5410200" cy="2542032"/>
          </a:xfrm>
          <a:custGeom>
            <a:avLst/>
            <a:gdLst>
              <a:gd name="connsiteX0" fmla="*/ 0 w 2851572"/>
              <a:gd name="connsiteY0" fmla="*/ 197530 h 1185155"/>
              <a:gd name="connsiteX1" fmla="*/ 197530 w 2851572"/>
              <a:gd name="connsiteY1" fmla="*/ 0 h 1185155"/>
              <a:gd name="connsiteX2" fmla="*/ 2654042 w 2851572"/>
              <a:gd name="connsiteY2" fmla="*/ 0 h 1185155"/>
              <a:gd name="connsiteX3" fmla="*/ 2851572 w 2851572"/>
              <a:gd name="connsiteY3" fmla="*/ 197530 h 1185155"/>
              <a:gd name="connsiteX4" fmla="*/ 2851572 w 2851572"/>
              <a:gd name="connsiteY4" fmla="*/ 987625 h 1185155"/>
              <a:gd name="connsiteX5" fmla="*/ 2654042 w 2851572"/>
              <a:gd name="connsiteY5" fmla="*/ 1185155 h 1185155"/>
              <a:gd name="connsiteX6" fmla="*/ 197530 w 2851572"/>
              <a:gd name="connsiteY6" fmla="*/ 1185155 h 1185155"/>
              <a:gd name="connsiteX7" fmla="*/ 0 w 2851572"/>
              <a:gd name="connsiteY7" fmla="*/ 987625 h 1185155"/>
              <a:gd name="connsiteX8" fmla="*/ 0 w 2851572"/>
              <a:gd name="connsiteY8" fmla="*/ 197530 h 11851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851572" h="1185155">
                <a:moveTo>
                  <a:pt x="0" y="197530"/>
                </a:moveTo>
                <a:cubicBezTo>
                  <a:pt x="0" y="88437"/>
                  <a:pt x="88437" y="0"/>
                  <a:pt x="197530" y="0"/>
                </a:cubicBezTo>
                <a:lnTo>
                  <a:pt x="2654042" y="0"/>
                </a:lnTo>
                <a:cubicBezTo>
                  <a:pt x="2763135" y="0"/>
                  <a:pt x="2851572" y="88437"/>
                  <a:pt x="2851572" y="197530"/>
                </a:cubicBezTo>
                <a:lnTo>
                  <a:pt x="2851572" y="987625"/>
                </a:lnTo>
                <a:cubicBezTo>
                  <a:pt x="2851572" y="1096718"/>
                  <a:pt x="2763135" y="1185155"/>
                  <a:pt x="2654042" y="1185155"/>
                </a:cubicBezTo>
                <a:lnTo>
                  <a:pt x="197530" y="1185155"/>
                </a:lnTo>
                <a:cubicBezTo>
                  <a:pt x="88437" y="1185155"/>
                  <a:pt x="0" y="1096718"/>
                  <a:pt x="0" y="987625"/>
                </a:cubicBezTo>
                <a:lnTo>
                  <a:pt x="0" y="197530"/>
                </a:lnTo>
                <a:close/>
              </a:path>
            </a:pathLst>
          </a:custGeom>
          <a:solidFill>
            <a:schemeClr val="accent3">
              <a:lumMod val="95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56914" tIns="107384" rIns="156914" bIns="107384" numCol="1" spcCol="1270" anchor="ctr" anchorCtr="0">
            <a:noAutofit/>
          </a:bodyPr>
          <a:lstStyle/>
          <a:p>
            <a:pPr lvl="0"/>
            <a:r>
              <a:rPr lang="en-US" sz="2000" dirty="0">
                <a:solidFill>
                  <a:schemeClr val="tx1"/>
                </a:solidFill>
              </a:rPr>
              <a:t>Does not meet clinical criteria or has no report of </a:t>
            </a:r>
            <a:r>
              <a:rPr lang="en-US" sz="2000" dirty="0" smtClean="0">
                <a:solidFill>
                  <a:schemeClr val="tx1"/>
                </a:solidFill>
              </a:rPr>
              <a:t>clinical </a:t>
            </a:r>
            <a:r>
              <a:rPr lang="en-US" sz="2000" dirty="0">
                <a:solidFill>
                  <a:schemeClr val="tx1"/>
                </a:solidFill>
              </a:rPr>
              <a:t>criteria</a:t>
            </a:r>
          </a:p>
          <a:p>
            <a:pPr lvl="0" algn="ctr"/>
            <a:r>
              <a:rPr lang="en-US" sz="2000" b="1" dirty="0" smtClean="0">
                <a:solidFill>
                  <a:schemeClr val="tx1"/>
                </a:solidFill>
              </a:rPr>
              <a:t>AND</a:t>
            </a:r>
            <a:endParaRPr lang="en-US" sz="2000" b="1" dirty="0">
              <a:solidFill>
                <a:schemeClr val="tx1"/>
              </a:solidFill>
            </a:endParaRPr>
          </a:p>
          <a:p>
            <a:pPr lvl="0"/>
            <a:r>
              <a:rPr lang="en-US" sz="2000" dirty="0">
                <a:solidFill>
                  <a:schemeClr val="tx1"/>
                </a:solidFill>
              </a:rPr>
              <a:t>Does not have test conversion within 12 months or has no report of test conversion </a:t>
            </a:r>
          </a:p>
          <a:p>
            <a:pPr lvl="0" algn="ctr"/>
            <a:r>
              <a:rPr lang="en-US" sz="2000" b="1" dirty="0" smtClean="0">
                <a:solidFill>
                  <a:schemeClr val="tx1"/>
                </a:solidFill>
              </a:rPr>
              <a:t>AND</a:t>
            </a:r>
            <a:endParaRPr lang="en-US" sz="2000" b="1" dirty="0">
              <a:solidFill>
                <a:schemeClr val="tx1"/>
              </a:solidFill>
            </a:endParaRPr>
          </a:p>
          <a:p>
            <a:pPr lvl="0"/>
            <a:r>
              <a:rPr lang="en-US" sz="2000" dirty="0">
                <a:solidFill>
                  <a:schemeClr val="tx1"/>
                </a:solidFill>
              </a:rPr>
              <a:t>Has a positive anti-HCV antibody test, but no report of a positive HCV detection test</a:t>
            </a:r>
          </a:p>
        </p:txBody>
      </p:sp>
    </p:spTree>
    <p:extLst>
      <p:ext uri="{BB962C8B-B14F-4D97-AF65-F5344CB8AC3E}">
        <p14:creationId xmlns:p14="http://schemas.microsoft.com/office/powerpoint/2010/main" val="3008643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Hepatitis C Case Classification Algorithm for Surveillance: Acute and Chronic</a:t>
            </a:r>
            <a:endParaRPr lang="en-US" dirty="0"/>
          </a:p>
        </p:txBody>
      </p:sp>
      <p:pic>
        <p:nvPicPr>
          <p:cNvPr id="4" name="Picture 3" descr="Flow chart displaying Hepatitis C Case Classification Algorithm for Surveillance: Acute and Chronic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8005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7145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685800" y="274638"/>
            <a:ext cx="8077200" cy="639762"/>
          </a:xfrm>
        </p:spPr>
        <p:txBody>
          <a:bodyPr/>
          <a:lstStyle/>
          <a:p>
            <a:r>
              <a:rPr lang="en-US" dirty="0"/>
              <a:t>HCV</a:t>
            </a:r>
            <a:r>
              <a:rPr lang="en-US" sz="3600" dirty="0"/>
              <a:t> Case Classification, 2016</a:t>
            </a:r>
          </a:p>
        </p:txBody>
      </p:sp>
      <p:sp>
        <p:nvSpPr>
          <p:cNvPr id="7" name="Content Placeholder 7"/>
          <p:cNvSpPr>
            <a:spLocks noGrp="1"/>
          </p:cNvSpPr>
          <p:nvPr>
            <p:ph sz="quarter" idx="1"/>
          </p:nvPr>
        </p:nvSpPr>
        <p:spPr>
          <a:xfrm>
            <a:off x="3886200" y="914400"/>
            <a:ext cx="4163727" cy="1447800"/>
          </a:xfrm>
          <a:solidFill>
            <a:srgbClr val="28C4CC"/>
          </a:solidFill>
          <a:ln w="19050">
            <a:noFill/>
          </a:ln>
        </p:spPr>
        <p:txBody>
          <a:bodyPr/>
          <a:lstStyle/>
          <a:p>
            <a:pPr marL="0" indent="0" algn="ctr">
              <a:buNone/>
            </a:pPr>
            <a:r>
              <a:rPr lang="en-US" sz="2400" dirty="0" smtClean="0">
                <a:solidFill>
                  <a:srgbClr val="000000"/>
                </a:solidFill>
              </a:rPr>
              <a:t>Discrete Onset of at least one Symptom</a:t>
            </a:r>
            <a:r>
              <a:rPr lang="en-US" sz="2400" baseline="30000" dirty="0" smtClean="0">
                <a:solidFill>
                  <a:srgbClr val="000000"/>
                </a:solidFill>
              </a:rPr>
              <a:t>1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en-US" sz="2400" b="1" u="sng" dirty="0" smtClean="0">
                <a:solidFill>
                  <a:srgbClr val="000000"/>
                </a:solidFill>
              </a:rPr>
              <a:t>AND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br>
              <a:rPr lang="en-US" sz="2400" dirty="0" smtClean="0">
                <a:solidFill>
                  <a:srgbClr val="000000"/>
                </a:solidFill>
              </a:rPr>
            </a:br>
            <a:r>
              <a:rPr lang="en-US" sz="2400" dirty="0" smtClean="0">
                <a:solidFill>
                  <a:srgbClr val="000000"/>
                </a:solidFill>
              </a:rPr>
              <a:t>Either Jaundice </a:t>
            </a:r>
            <a:r>
              <a:rPr lang="en-US" sz="2400" b="1" u="sng" dirty="0" smtClean="0">
                <a:solidFill>
                  <a:srgbClr val="000000"/>
                </a:solidFill>
              </a:rPr>
              <a:t>OR</a:t>
            </a:r>
            <a:r>
              <a:rPr lang="en-US" sz="2400" dirty="0" smtClean="0">
                <a:solidFill>
                  <a:srgbClr val="000000"/>
                </a:solidFill>
              </a:rPr>
              <a:t> ALT&gt;200 IU/L</a:t>
            </a:r>
          </a:p>
          <a:p>
            <a:pPr marL="0" indent="0" algn="ctr">
              <a:buNone/>
            </a:pPr>
            <a:endParaRPr lang="en-US" sz="2400" dirty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en-US" sz="2400" dirty="0"/>
          </a:p>
        </p:txBody>
      </p:sp>
      <p:graphicFrame>
        <p:nvGraphicFramePr>
          <p:cNvPr id="15" name="Table 14" descr="&#10;No or Unknown&#10;Yes&#10;HCV Antibody Positive ONLY2&#10;No or Unknown&#10;Probable, Chronic&#10;Yes&#10;Probable, Acute&#10;Any HCV Nucleic Acid Test Positive3&#10;No or unknown&#10;Confirmed, Chronic&#10;Yes&#10;Confirmed, Acute4&#10;&#10;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3989811"/>
              </p:ext>
            </p:extLst>
          </p:nvPr>
        </p:nvGraphicFramePr>
        <p:xfrm>
          <a:off x="1828800" y="2362200"/>
          <a:ext cx="6221127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3709">
                  <a:extLst>
                    <a:ext uri="{9D8B030D-6E8A-4147-A177-3AD203B41FA5}">
                      <a16:colId xmlns:a16="http://schemas.microsoft.com/office/drawing/2014/main" val="1437194437"/>
                    </a:ext>
                  </a:extLst>
                </a:gridCol>
                <a:gridCol w="2073709">
                  <a:extLst>
                    <a:ext uri="{9D8B030D-6E8A-4147-A177-3AD203B41FA5}">
                      <a16:colId xmlns:a16="http://schemas.microsoft.com/office/drawing/2014/main" val="3323726792"/>
                    </a:ext>
                  </a:extLst>
                </a:gridCol>
                <a:gridCol w="2073709">
                  <a:extLst>
                    <a:ext uri="{9D8B030D-6E8A-4147-A177-3AD203B41FA5}">
                      <a16:colId xmlns:a16="http://schemas.microsoft.com/office/drawing/2014/main" val="2626934059"/>
                    </a:ext>
                  </a:extLst>
                </a:gridCol>
              </a:tblGrid>
              <a:tr h="42579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No </a:t>
                      </a:r>
                      <a:r>
                        <a:rPr lang="en-US" sz="2400" b="1" u="sng" dirty="0" smtClean="0">
                          <a:solidFill>
                            <a:schemeClr val="tx1"/>
                          </a:solidFill>
                        </a:rPr>
                        <a:t>OR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 Unknown</a:t>
                      </a:r>
                    </a:p>
                  </a:txBody>
                  <a:tcPr>
                    <a:solidFill>
                      <a:srgbClr val="28C4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Yes</a:t>
                      </a:r>
                      <a:endParaRPr lang="en-US" sz="24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28C4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9226905"/>
                  </a:ext>
                </a:extLst>
              </a:tr>
              <a:tr h="94669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HCV Antibody Positive </a:t>
                      </a:r>
                      <a:r>
                        <a:rPr lang="en-US" sz="2400" b="1" u="sng" dirty="0" smtClean="0"/>
                        <a:t>ONLY</a:t>
                      </a:r>
                      <a:r>
                        <a:rPr lang="en-US" sz="2400" baseline="30000" dirty="0" smtClean="0"/>
                        <a:t>2</a:t>
                      </a:r>
                      <a:endParaRPr lang="en-US" sz="2400" dirty="0" smtClean="0"/>
                    </a:p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Probable, Chronic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Probable, Acute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55251451"/>
                  </a:ext>
                </a:extLst>
              </a:tr>
              <a:tr h="86758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u="sng" dirty="0" smtClean="0"/>
                        <a:t>Any</a:t>
                      </a:r>
                      <a:r>
                        <a:rPr lang="en-US" sz="2400" dirty="0" smtClean="0"/>
                        <a:t> HCV Nucleic Acid Test Positive</a:t>
                      </a:r>
                      <a:r>
                        <a:rPr lang="en-US" sz="2400" baseline="30000" dirty="0" smtClean="0"/>
                        <a:t>3</a:t>
                      </a:r>
                      <a:endParaRPr lang="en-US" sz="2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Confirmed, Chronic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Confirmed, Acute</a:t>
                      </a:r>
                      <a:r>
                        <a:rPr lang="en-US" sz="2400" baseline="30000" dirty="0" smtClean="0"/>
                        <a:t>4</a:t>
                      </a:r>
                      <a:endParaRPr lang="en-US" sz="2400" dirty="0" smtClean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112202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99753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y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2_Office Theme">
      <a:majorFont>
        <a:latin typeface="Arial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STDCB template">
  <a:themeElements>
    <a:clrScheme name="1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_Office Theme">
      <a:majorFont>
        <a:latin typeface="Arial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CDPH Document" ma:contentTypeID="0x0101002CC577673628EB48993F371F1850BF7D003E18CAC0E743194EA29E89F4611861B3" ma:contentTypeVersion="4" ma:contentTypeDescription="Create a new document." ma:contentTypeScope="" ma:versionID="322f02379ad10f210e08a64c252df73d">
  <xsd:schema xmlns:xsd="http://www.w3.org/2001/XMLSchema" xmlns:xs="http://www.w3.org/2001/XMLSchema" xmlns:p="http://schemas.microsoft.com/office/2006/metadata/properties" xmlns:ns1="http://schemas.microsoft.com/sharepoint/v3" xmlns:ns2="a48324c4-7d20-48d3-8188-32763737222b" targetNamespace="http://schemas.microsoft.com/office/2006/metadata/properties" ma:root="true" ma:fieldsID="f565ecd89d5927accf21e815673962b2" ns1:_="" ns2:_="">
    <xsd:import namespace="http://schemas.microsoft.com/sharepoint/v3"/>
    <xsd:import namespace="a48324c4-7d20-48d3-8188-32763737222b"/>
    <xsd:element name="properties">
      <xsd:complexType>
        <xsd:sequence>
          <xsd:element name="documentManagement">
            <xsd:complexType>
              <xsd:all>
                <xsd:element ref="ns2:kcdf3820fa7642e8be4bb4902ce9671f" minOccurs="0"/>
                <xsd:element ref="ns2:TaxCatchAll" minOccurs="0"/>
                <xsd:element ref="ns2:TaxCatchAllLabel" minOccurs="0"/>
                <xsd:element ref="ns2:off2d280d04f435e8ad65f64297220d7" minOccurs="0"/>
                <xsd:element ref="ns2:bb1a85d7c91c4659b60f056ef7672151" minOccurs="0"/>
                <xsd:element ref="ns2:e703b7d8b6284097bcc8d89d108ab72a" minOccurs="0"/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19" nillable="true" ma:displayName="Scheduling Start Date" ma:description="Scheduling Start Date is a site column created by the Publishing feature. It is used to specify the date and time on which this page will first appear to site visitors." ma:internalName="Scheduling_x0020_Start_x0020_Date">
      <xsd:simpleType>
        <xsd:restriction base="dms:Unknown"/>
      </xsd:simpleType>
    </xsd:element>
    <xsd:element name="PublishingExpirationDate" ma:index="20" nillable="true" ma:displayName="Scheduling End Date" ma:description="Scheduling End Date is a site column created by the Publishing feature. It is used to specify the date and time on which this page will no longer appear to site visitors." ma:internalName="Scheduling_x0020_End_x0020_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8324c4-7d20-48d3-8188-32763737222b" elementFormDefault="qualified">
    <xsd:import namespace="http://schemas.microsoft.com/office/2006/documentManagement/types"/>
    <xsd:import namespace="http://schemas.microsoft.com/office/infopath/2007/PartnerControls"/>
    <xsd:element name="kcdf3820fa7642e8be4bb4902ce9671f" ma:index="8" nillable="true" ma:taxonomy="true" ma:internalName="kcdf3820fa7642e8be4bb4902ce9671f" ma:taxonomyFieldName="Topic" ma:displayName="Topic" ma:default="" ma:fieldId="{4cdf3820-fa76-42e8-be4b-b4902ce9671f}" ma:taxonomyMulti="true" ma:sspId="b545365c-366b-4c8d-aeef-04f620ee1966" ma:termSetId="cdd5a172-8c78-4ec7-ac60-5f0fe253a964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9" nillable="true" ma:displayName="Taxonomy Catch All Column" ma:hidden="true" ma:list="{71170ce7-0db4-4c2d-850d-13dce0ec4ea5}" ma:internalName="TaxCatchAll" ma:showField="CatchAllData" ma:web="a48324c4-7d20-48d3-8188-32763737222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0" nillable="true" ma:displayName="Taxonomy Catch All Column1" ma:hidden="true" ma:list="{71170ce7-0db4-4c2d-850d-13dce0ec4ea5}" ma:internalName="TaxCatchAllLabel" ma:readOnly="true" ma:showField="CatchAllDataLabel" ma:web="a48324c4-7d20-48d3-8188-32763737222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off2d280d04f435e8ad65f64297220d7" ma:index="12" nillable="true" ma:taxonomy="true" ma:internalName="off2d280d04f435e8ad65f64297220d7" ma:taxonomyFieldName="CDPH_x0020_Audience" ma:displayName="CDPH Audience" ma:default="" ma:fieldId="{8ff2d280-d04f-435e-8ad6-5f64297220d7}" ma:taxonomyMulti="true" ma:sspId="b545365c-366b-4c8d-aeef-04f620ee1966" ma:termSetId="cc05263c-85ed-4c2f-a4fe-f602faee1964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bb1a85d7c91c4659b60f056ef7672151" ma:index="14" nillable="true" ma:taxonomy="true" ma:internalName="bb1a85d7c91c4659b60f056ef7672151" ma:taxonomyFieldName="Program" ma:displayName="Program" ma:default="" ma:fieldId="{bb1a85d7-c91c-4659-b60f-056ef7672151}" ma:taxonomyMulti="true" ma:sspId="b545365c-366b-4c8d-aeef-04f620ee1966" ma:termSetId="6489bfc0-c77f-4619-9be4-bef70736d171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703b7d8b6284097bcc8d89d108ab72a" ma:index="16" nillable="true" ma:taxonomy="true" ma:internalName="e703b7d8b6284097bcc8d89d108ab72a" ma:taxonomyFieldName="Content_x0020_Language" ma:displayName="Content Language" ma:default="97;#English|25e340a5-d50c-48d7-adc0-a905fb7bff5c" ma:fieldId="{e703b7d8-b628-4097-bcc8-d89d108ab72a}" ma:sspId="b545365c-366b-4c8d-aeef-04f620ee1966" ma:termSetId="45e6de93-a046-4930-a9e9-bac90a816380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off2d280d04f435e8ad65f64297220d7 xmlns="a48324c4-7d20-48d3-8188-32763737222b">
      <Terms xmlns="http://schemas.microsoft.com/office/infopath/2007/PartnerControls">
        <TermInfo xmlns="http://schemas.microsoft.com/office/infopath/2007/PartnerControls">
          <TermName xmlns="http://schemas.microsoft.com/office/infopath/2007/PartnerControls">Local Health Jurisdiction</TermName>
          <TermId xmlns="http://schemas.microsoft.com/office/infopath/2007/PartnerControls">f68e075a-b17d-44d0-8f5c-4e108c72d912</TermId>
        </TermInfo>
        <TermInfo xmlns="http://schemas.microsoft.com/office/infopath/2007/PartnerControls">
          <TermName xmlns="http://schemas.microsoft.com/office/infopath/2007/PartnerControls">Clinicians/Healthcare Providers</TermName>
          <TermId xmlns="http://schemas.microsoft.com/office/infopath/2007/PartnerControls">e31e14b8-e46e-494a-8300-1453b14ca9de</TermId>
        </TermInfo>
      </Terms>
    </off2d280d04f435e8ad65f64297220d7>
    <TaxCatchAll xmlns="a48324c4-7d20-48d3-8188-32763737222b">
      <Value>151</Value>
      <Value>116</Value>
      <Value>97</Value>
      <Value>197</Value>
      <Value>548</Value>
      <Value>121</Value>
      <Value>153</Value>
    </TaxCatchAll>
    <kcdf3820fa7642e8be4bb4902ce9671f xmlns="a48324c4-7d20-48d3-8188-32763737222b">
      <Terms xmlns="http://schemas.microsoft.com/office/infopath/2007/PartnerControls">
        <TermInfo xmlns="http://schemas.microsoft.com/office/infopath/2007/PartnerControls">
          <TermName xmlns="http://schemas.microsoft.com/office/infopath/2007/PartnerControls">Hepatitis</TermName>
          <TermId xmlns="http://schemas.microsoft.com/office/infopath/2007/PartnerControls">405ab192-6b3c-40b6-b60b-772d1465cd8c</TermId>
        </TermInfo>
        <TermInfo xmlns="http://schemas.microsoft.com/office/infopath/2007/PartnerControls">
          <TermName xmlns="http://schemas.microsoft.com/office/infopath/2007/PartnerControls">Diseases and Conditions</TermName>
          <TermId xmlns="http://schemas.microsoft.com/office/infopath/2007/PartnerControls">64f64741-db00-4834-9a3b-ec49c1f6bd16</TermId>
        </TermInfo>
      </Terms>
    </kcdf3820fa7642e8be4bb4902ce9671f>
    <bb1a85d7c91c4659b60f056ef7672151 xmlns="a48324c4-7d20-48d3-8188-32763737222b">
      <Terms xmlns="http://schemas.microsoft.com/office/infopath/2007/PartnerControls">
        <TermInfo xmlns="http://schemas.microsoft.com/office/infopath/2007/PartnerControls">
          <TermName xmlns="http://schemas.microsoft.com/office/infopath/2007/PartnerControls">Center for Infectious Diseases</TermName>
          <TermId xmlns="http://schemas.microsoft.com/office/infopath/2007/PartnerControls">a8b5a9c9-0da2-438b-9cb1-ccfff05784a8</TermId>
        </TermInfo>
        <TermInfo xmlns="http://schemas.microsoft.com/office/infopath/2007/PartnerControls">
          <TermName xmlns="http://schemas.microsoft.com/office/infopath/2007/PartnerControls">Communicable Disease Control</TermName>
          <TermId xmlns="http://schemas.microsoft.com/office/infopath/2007/PartnerControls">d26e874b-aea1-4c13-b19f-52c74bbbcd89</TermId>
        </TermInfo>
      </Terms>
    </bb1a85d7c91c4659b60f056ef7672151>
    <e703b7d8b6284097bcc8d89d108ab72a xmlns="a48324c4-7d20-48d3-8188-32763737222b">
      <Terms xmlns="http://schemas.microsoft.com/office/infopath/2007/PartnerControls">
        <TermInfo xmlns="http://schemas.microsoft.com/office/infopath/2007/PartnerControls">
          <TermName xmlns="http://schemas.microsoft.com/office/infopath/2007/PartnerControls">English (United States)</TermName>
          <TermId xmlns="http://schemas.microsoft.com/office/infopath/2007/PartnerControls">25e340a5-d50c-48d7-adc0-a905fb7bff5c</TermId>
        </TermInfo>
      </Terms>
    </e703b7d8b6284097bcc8d89d108ab72a>
    <PublishingExpirationDate xmlns="http://schemas.microsoft.com/sharepoint/v3" xsi:nil="true"/>
    <PublishingStartDate xmlns="http://schemas.microsoft.com/sharepoint/v3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047C624-622A-492E-BEF8-20D5ECEFDD46}"/>
</file>

<file path=customXml/itemProps2.xml><?xml version="1.0" encoding="utf-8"?>
<ds:datastoreItem xmlns:ds="http://schemas.openxmlformats.org/officeDocument/2006/customXml" ds:itemID="{FAAC4D02-AAD6-4C6B-BE8F-0467120E53ED}"/>
</file>

<file path=customXml/itemProps3.xml><?xml version="1.0" encoding="utf-8"?>
<ds:datastoreItem xmlns:ds="http://schemas.openxmlformats.org/officeDocument/2006/customXml" ds:itemID="{89AA63B0-5E4A-42DD-9C65-153CFDE2EC3F}"/>
</file>

<file path=docProps/app.xml><?xml version="1.0" encoding="utf-8"?>
<Properties xmlns="http://schemas.openxmlformats.org/officeDocument/2006/extended-properties" xmlns:vt="http://schemas.openxmlformats.org/officeDocument/2006/docPropsVTypes">
  <Template>My Template</Template>
  <TotalTime>692</TotalTime>
  <Words>790</Words>
  <Application>Microsoft Office PowerPoint</Application>
  <PresentationFormat>On-screen Show (4:3)</PresentationFormat>
  <Paragraphs>126</Paragraphs>
  <Slides>15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My Template</vt:lpstr>
      <vt:lpstr>STDCB template</vt:lpstr>
      <vt:lpstr>Revised CSTE Case Definition for Acute and Chronic Hepatitis C, 2016</vt:lpstr>
      <vt:lpstr>Why Change the Hepatitis C Case Definition?</vt:lpstr>
      <vt:lpstr>What are the key changes?</vt:lpstr>
      <vt:lpstr>Clinical Criteria for Hepatitis C Case Classification</vt:lpstr>
      <vt:lpstr>Laboratory Criteria for Hepatitis C for Case Classification</vt:lpstr>
      <vt:lpstr>Hepatitis C Case Classifications 1</vt:lpstr>
      <vt:lpstr>Hepatitis C Case Classifications 2</vt:lpstr>
      <vt:lpstr>Hepatitis C Case Classification Algorithm for Surveillance: Acute and Chronic</vt:lpstr>
      <vt:lpstr>HCV Case Classification, 2016</vt:lpstr>
      <vt:lpstr>HCV Case Classification, 2016 Endnotes</vt:lpstr>
      <vt:lpstr>New Case Surveillance Criteria</vt:lpstr>
      <vt:lpstr>Case Reclassification </vt:lpstr>
      <vt:lpstr>Implications of New CSTE Case Definitions for HCV Surveillance</vt:lpstr>
      <vt:lpstr>Next Steps</vt:lpstr>
      <vt:lpstr>Contact Information</vt:lpstr>
    </vt:vector>
  </TitlesOfParts>
  <Company>DHCS and CDPH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CSTE Case Definition for Acute and Chronic Hepatitis C 2016</dc:title>
  <dc:creator>McLean, Rachel (CDPH-CID-DCDC-STD)</dc:creator>
  <cp:lastModifiedBy>Gustafson, Kevin (CDPH-ITSD)</cp:lastModifiedBy>
  <cp:revision>92</cp:revision>
  <dcterms:created xsi:type="dcterms:W3CDTF">2015-11-29T20:34:42Z</dcterms:created>
  <dcterms:modified xsi:type="dcterms:W3CDTF">2017-11-09T23:29:49Z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0x0101002CC577673628EB48993F371F1850BF7D003E18CAC0E743194EA29E89F4611861B3</vt:lpwstr>
  </property>
  <property fmtid="{D5CDD505-2E9C-101B-9397-08002B2CF9AE}" pid="3" name="Content Language">
    <vt:lpwstr>97;#English (United States)|25e340a5-d50c-48d7-adc0-a905fb7bff5c</vt:lpwstr>
  </property>
  <property fmtid="{D5CDD505-2E9C-101B-9397-08002B2CF9AE}" pid="4" name="Topic">
    <vt:lpwstr>548;#Hepatitis|405ab192-6b3c-40b6-b60b-772d1465cd8c;#116;#Diseases and Conditions|64f64741-db00-4834-9a3b-ec49c1f6bd16</vt:lpwstr>
  </property>
  <property fmtid="{D5CDD505-2E9C-101B-9397-08002B2CF9AE}" pid="5" name="CDPH Audience">
    <vt:lpwstr>197;#Local Health Jurisdiction|f68e075a-b17d-44d0-8f5c-4e108c72d912;#121;#Clinicians/Healthcare Providers|e31e14b8-e46e-494a-8300-1453b14ca9de</vt:lpwstr>
  </property>
  <property fmtid="{D5CDD505-2E9C-101B-9397-08002B2CF9AE}" pid="6" name="Program">
    <vt:lpwstr>153;#Center for Infectious Diseases|a8b5a9c9-0da2-438b-9cb1-ccfff05784a8;#151;#Communicable Disease Control|d26e874b-aea1-4c13-b19f-52c74bbbcd89</vt:lpwstr>
  </property>
</Properties>
</file>