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wmf" ContentType="image/x-wmf"/>
  <Default Extension="xml" ContentType="application/xml"/>
  <Default Extension="vml" ContentType="application/vnd.openxmlformats-officedocument.vmlDrawing"/>
  <Default Extension="jpg" ContentType="image/jpeg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Layouts/slideLayout3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notesSlides/notesSlide1.xml" ContentType="application/vnd.openxmlformats-officedocument.presentationml.notesSlide+xml"/>
  <Override PartName="/ppt/slideLayouts/slideLayout2.xml" ContentType="application/vnd.openxmlformats-officedocument.presentationml.slideLayout+xml"/>
  <Override PartName="/ppt/notesSlides/notesSlide2.xml" ContentType="application/vnd.openxmlformats-officedocument.presentationml.notesSlide+xml"/>
  <Override PartName="/ppt/slideLayouts/slideLayout1.xml" ContentType="application/vnd.openxmlformats-officedocument.presentationml.slideLayout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customXml/itemProps3.xml" ContentType="application/vnd.openxmlformats-officedocument.customXml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2" r:id="rId4"/>
  </p:sldMasterIdLst>
  <p:notesMasterIdLst>
    <p:notesMasterId r:id="rId17"/>
  </p:notesMasterIdLst>
  <p:handoutMasterIdLst>
    <p:handoutMasterId r:id="rId18"/>
  </p:handoutMasterIdLst>
  <p:sldIdLst>
    <p:sldId id="258" r:id="rId5"/>
    <p:sldId id="362" r:id="rId6"/>
    <p:sldId id="363" r:id="rId7"/>
    <p:sldId id="373" r:id="rId8"/>
    <p:sldId id="364" r:id="rId9"/>
    <p:sldId id="365" r:id="rId10"/>
    <p:sldId id="378" r:id="rId11"/>
    <p:sldId id="366" r:id="rId12"/>
    <p:sldId id="379" r:id="rId13"/>
    <p:sldId id="382" r:id="rId14"/>
    <p:sldId id="380" r:id="rId15"/>
    <p:sldId id="371" r:id="rId16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BD"/>
    <a:srgbClr val="FFFF6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441" autoAdjust="0"/>
    <p:restoredTop sz="94209" autoAdjust="0"/>
  </p:normalViewPr>
  <p:slideViewPr>
    <p:cSldViewPr snapToGrid="0">
      <p:cViewPr varScale="1">
        <p:scale>
          <a:sx n="117" d="100"/>
          <a:sy n="117" d="100"/>
        </p:scale>
        <p:origin x="346" y="9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8" d="100"/>
          <a:sy n="88" d="100"/>
        </p:scale>
        <p:origin x="2964" y="6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2D3AC8A4-9D7A-4CEC-9216-CA4C4D4BE18D}" type="datetimeFigureOut">
              <a:rPr lang="en-US" smtClean="0"/>
              <a:t>05/14/2020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0E48F8B0-BF0C-47E9-81E3-30799B27772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687246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54CCD133-7E51-4954-A614-4607F6122F18}" type="datetimeFigureOut">
              <a:rPr lang="en-US" smtClean="0"/>
              <a:t>05/14/2020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D6D67DFB-92C0-4D27-9839-74DBC0C0896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84434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6D67DFB-92C0-4D27-9839-74DBC0C08963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489666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6D67DFB-92C0-4D27-9839-74DBC0C08963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84086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D54E9F-09E8-4350-9015-30376FF4EE5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 b="1">
                <a:solidFill>
                  <a:srgbClr val="0070C0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08ADD2C-0B60-4A2D-B5AB-18E2CB4CD52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E084CDC9-546A-4498-AD60-9307FEFE8E30}"/>
              </a:ext>
            </a:extLst>
          </p:cNvPr>
          <p:cNvCxnSpPr/>
          <p:nvPr userDrawn="1"/>
        </p:nvCxnSpPr>
        <p:spPr>
          <a:xfrm>
            <a:off x="6299200" y="6400800"/>
            <a:ext cx="5486400" cy="1588"/>
          </a:xfrm>
          <a:prstGeom prst="line">
            <a:avLst/>
          </a:prstGeom>
          <a:ln>
            <a:solidFill>
              <a:srgbClr val="0070C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Rectangle 15">
            <a:extLst>
              <a:ext uri="{FF2B5EF4-FFF2-40B4-BE49-F238E27FC236}">
                <a16:creationId xmlns:a16="http://schemas.microsoft.com/office/drawing/2014/main" id="{AEAE5495-55AE-4E66-A4B2-79FE1047A125}"/>
              </a:ext>
            </a:extLst>
          </p:cNvPr>
          <p:cNvSpPr txBox="1">
            <a:spLocks noGrp="1" noChangeArrowheads="1"/>
          </p:cNvSpPr>
          <p:nvPr userDrawn="1"/>
        </p:nvSpPr>
        <p:spPr bwMode="auto">
          <a:xfrm>
            <a:off x="6299200" y="6400800"/>
            <a:ext cx="54864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r">
              <a:defRPr/>
            </a:pPr>
            <a:r>
              <a:rPr lang="en-US" sz="1200" b="1" i="0" dirty="0">
                <a:solidFill>
                  <a:srgbClr val="0070C0"/>
                </a:solidFill>
              </a:rPr>
              <a:t>Center for Health Care Quality @ CDPH</a:t>
            </a:r>
          </a:p>
        </p:txBody>
      </p:sp>
      <p:pic>
        <p:nvPicPr>
          <p:cNvPr id="1026" name="Picture 2" descr="CDPH Site Logo">
            <a:extLst>
              <a:ext uri="{FF2B5EF4-FFF2-40B4-BE49-F238E27FC236}">
                <a16:creationId xmlns:a16="http://schemas.microsoft.com/office/drawing/2014/main" id="{FA171F79-E7FC-43E4-89E2-6BBDA58CC60F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91559" y="5349875"/>
            <a:ext cx="1986639" cy="898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040567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17CA52-9C27-4E29-A7F6-233142B7C0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5394" y="32605"/>
            <a:ext cx="11465828" cy="1094337"/>
          </a:xfrm>
        </p:spPr>
        <p:txBody>
          <a:bodyPr/>
          <a:lstStyle>
            <a:lvl1pPr>
              <a:defRPr b="1">
                <a:solidFill>
                  <a:srgbClr val="0070C0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D85509-90F3-4D04-BED4-26D833AA3AF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BE4AD7-115A-4DD5-B458-BAF0558FC3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35289" y="6356350"/>
            <a:ext cx="2743200" cy="365125"/>
          </a:xfrm>
        </p:spPr>
        <p:txBody>
          <a:bodyPr/>
          <a:lstStyle>
            <a:lvl1pPr algn="r">
              <a:defRPr/>
            </a:lvl1pPr>
          </a:lstStyle>
          <a:p>
            <a:fld id="{AD4B0340-FEAF-4F4B-B33B-34F180C37953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3" name="Picture 2" descr="CDPH Site Logo">
            <a:extLst>
              <a:ext uri="{FF2B5EF4-FFF2-40B4-BE49-F238E27FC236}">
                <a16:creationId xmlns:a16="http://schemas.microsoft.com/office/drawing/2014/main" id="{BFE6254D-36AD-452E-AF66-3790D970A948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7942" y="5893322"/>
            <a:ext cx="2122280" cy="8174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448178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41AF42-11E0-4636-AEF4-C60230A16C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8255"/>
            <a:ext cx="11295189" cy="1130689"/>
          </a:xfrm>
        </p:spPr>
        <p:txBody>
          <a:bodyPr/>
          <a:lstStyle>
            <a:lvl1pPr>
              <a:defRPr b="1">
                <a:solidFill>
                  <a:srgbClr val="0070C0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0DED83-5741-4AEF-ACF7-AD241245654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FAFF017-BED8-4FD0-9608-FCA55363210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5" name="Slide Number Placeholder 5">
            <a:extLst>
              <a:ext uri="{FF2B5EF4-FFF2-40B4-BE49-F238E27FC236}">
                <a16:creationId xmlns:a16="http://schemas.microsoft.com/office/drawing/2014/main" id="{B619670A-0C88-402A-B4B7-89560F0591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35289" y="6356350"/>
            <a:ext cx="2743200" cy="365125"/>
          </a:xfrm>
        </p:spPr>
        <p:txBody>
          <a:bodyPr/>
          <a:lstStyle>
            <a:lvl1pPr algn="r">
              <a:defRPr/>
            </a:lvl1pPr>
          </a:lstStyle>
          <a:p>
            <a:fld id="{AD4B0340-FEAF-4F4B-B33B-34F180C37953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7" name="Picture 2" descr="CDPH Site Logo">
            <a:extLst>
              <a:ext uri="{FF2B5EF4-FFF2-40B4-BE49-F238E27FC236}">
                <a16:creationId xmlns:a16="http://schemas.microsoft.com/office/drawing/2014/main" id="{A480DD65-FEB8-4EE6-A76C-4AA67EAC7CC1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7942" y="5893322"/>
            <a:ext cx="2122280" cy="8174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057237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87C298-1665-4729-8D50-E862541127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 b="1">
                <a:solidFill>
                  <a:srgbClr val="0070C0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1B8762C-0F24-41A0-BAFF-D00FC2F7AB4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D1B32E9B-BCC5-4008-B6DC-5AD67BF3D369}"/>
              </a:ext>
            </a:extLst>
          </p:cNvPr>
          <p:cNvSpPr txBox="1">
            <a:spLocks/>
          </p:cNvSpPr>
          <p:nvPr userDrawn="1"/>
        </p:nvSpPr>
        <p:spPr>
          <a:xfrm>
            <a:off x="8735289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AD4B0340-FEAF-4F4B-B33B-34F180C37953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8" name="Picture 2" descr="CDPH Site Logo">
            <a:extLst>
              <a:ext uri="{FF2B5EF4-FFF2-40B4-BE49-F238E27FC236}">
                <a16:creationId xmlns:a16="http://schemas.microsoft.com/office/drawing/2014/main" id="{3BE64634-0E90-4FEB-9A7F-5070523CCDFF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7942" y="5893322"/>
            <a:ext cx="2122280" cy="8174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989586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907E867-BB27-4A1B-8755-11F73E5082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999F7D8-8845-46D5-8AF0-5ED2C30C3D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9E98B0B-F4AF-4D04-B9F6-CBF2675AA8D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D680BA-1B52-496B-A0ED-0DD7B3BEE35B}" type="datetime1">
              <a:rPr lang="en-US" smtClean="0"/>
              <a:t>05/14/2020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DA43594-67FC-4536-B89D-E3F880DDC80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4672" y="6356350"/>
            <a:ext cx="41187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For Internal Use Only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F0CBC0-B992-4C8F-8B5E-043E97E9D46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4B0340-FEAF-4F4B-B33B-34F180C3795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8546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6" r:id="rId3"/>
    <p:sldLayoutId id="2147483685" r:id="rId4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7" Type="http://schemas.openxmlformats.org/officeDocument/2006/relationships/hyperlink" Target="https://www.cdc.gov/nhsn/pdfs/covid19/ltcf/covid19-enrollment-508.pdf" TargetMode="Externa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hyperlink" Target="https://qcor.cms.gov/main.jsp" TargetMode="External"/><Relationship Id="rId5" Type="http://schemas.openxmlformats.org/officeDocument/2006/relationships/hyperlink" Target="https://www.cdph.ca.gov/Programs/CHCQ/LCP/Pages/SNF-COVID-19-Daily-Reporting.aspx" TargetMode="External"/><Relationship Id="rId4" Type="http://schemas.openxmlformats.org/officeDocument/2006/relationships/image" Target="../media/image4.w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mailto:COVID-19SNFSURVEY@CDPH.CA.GOV" TargetMode="External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dc.gov/nhsn/pdfs/covid19/ltcf/covid19-enrollment-508.pdf" TargetMode="External"/><Relationship Id="rId2" Type="http://schemas.openxmlformats.org/officeDocument/2006/relationships/hyperlink" Target="https://qcor.cms.gov/main.jsp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nhsn.cdc.gov/RegistrationForm/index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sams.cdc.gov/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36" name="Rectangle 135">
            <a:extLst>
              <a:ext uri="{FF2B5EF4-FFF2-40B4-BE49-F238E27FC236}">
                <a16:creationId xmlns:a16="http://schemas.microsoft.com/office/drawing/2014/main" id="{E91DC736-0EF8-4F87-9146-EBF1D2EE4D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2050" name="Picture 2" descr="coronavirus">
            <a:extLst>
              <a:ext uri="{FF2B5EF4-FFF2-40B4-BE49-F238E27FC236}">
                <a16:creationId xmlns:a16="http://schemas.microsoft.com/office/drawing/2014/main" id="{68525F00-FA64-445C-9B30-8E7CE674234E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091" r="35364"/>
          <a:stretch/>
        </p:blipFill>
        <p:spPr bwMode="auto">
          <a:xfrm>
            <a:off x="3523488" y="10"/>
            <a:ext cx="8668512" cy="68579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8" name="Rectangle 137">
            <a:extLst>
              <a:ext uri="{FF2B5EF4-FFF2-40B4-BE49-F238E27FC236}">
                <a16:creationId xmlns:a16="http://schemas.microsoft.com/office/drawing/2014/main" id="{097CD68E-23E3-4007-8847-CD0944C4F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756601" cy="6858000"/>
          </a:xfrm>
          <a:prstGeom prst="rect">
            <a:avLst/>
          </a:prstGeom>
          <a:gradFill>
            <a:gsLst>
              <a:gs pos="58000">
                <a:schemeClr val="bg1"/>
              </a:gs>
              <a:gs pos="35000">
                <a:schemeClr val="bg1">
                  <a:alpha val="79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0" name="Rectangle 139" hidden="1">
            <a:extLst>
              <a:ext uri="{FF2B5EF4-FFF2-40B4-BE49-F238E27FC236}">
                <a16:creationId xmlns:a16="http://schemas.microsoft.com/office/drawing/2014/main" id="{AF2F604E-43BE-4DC3-B983-E071523364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759921" y="346791"/>
            <a:ext cx="146304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42" name="Rectangle 141" hidden="1">
            <a:extLst>
              <a:ext uri="{FF2B5EF4-FFF2-40B4-BE49-F238E27FC236}">
                <a16:creationId xmlns:a16="http://schemas.microsoft.com/office/drawing/2014/main" id="{08C9B587-E65E-4B52-B37C-ABEBB6E879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1029" y="4546920"/>
            <a:ext cx="3977640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Subtitle 3">
            <a:extLst>
              <a:ext uri="{FF2B5EF4-FFF2-40B4-BE49-F238E27FC236}">
                <a16:creationId xmlns:a16="http://schemas.microsoft.com/office/drawing/2014/main" id="{47A1EFB4-D509-4D7F-98DA-BFE1DA18875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138581" y="6099687"/>
            <a:ext cx="1957419" cy="339158"/>
          </a:xfrm>
        </p:spPr>
        <p:txBody>
          <a:bodyPr>
            <a:normAutofit fontScale="92500" lnSpcReduction="10000"/>
          </a:bodyPr>
          <a:lstStyle/>
          <a:p>
            <a:pPr algn="l"/>
            <a:r>
              <a:rPr lang="en-US" sz="2000" b="1" dirty="0">
                <a:solidFill>
                  <a:schemeClr val="tx2"/>
                </a:solidFill>
              </a:rPr>
              <a:t>May 2020</a:t>
            </a:r>
          </a:p>
        </p:txBody>
      </p:sp>
      <p:pic>
        <p:nvPicPr>
          <p:cNvPr id="14" name="Picture 2" descr="CDPH Site Logo">
            <a:extLst>
              <a:ext uri="{FF2B5EF4-FFF2-40B4-BE49-F238E27FC236}">
                <a16:creationId xmlns:a16="http://schemas.microsoft.com/office/drawing/2014/main" id="{D1F54FF0-B814-43C7-93AE-B3021B611D1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8760" y="5650425"/>
            <a:ext cx="1986639" cy="898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51" name="Title 1"/>
          <p:cNvSpPr>
            <a:spLocks noGrp="1" noChangeArrowheads="1"/>
          </p:cNvSpPr>
          <p:nvPr>
            <p:ph type="ctrTitle"/>
          </p:nvPr>
        </p:nvSpPr>
        <p:spPr>
          <a:xfrm>
            <a:off x="462184" y="1139136"/>
            <a:ext cx="5776515" cy="2589137"/>
          </a:xfrm>
        </p:spPr>
        <p:txBody>
          <a:bodyPr anchor="b">
            <a:norm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en-US" sz="4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Arial" charset="0"/>
                <a:cs typeface="Arial" charset="0"/>
              </a:rPr>
              <a:t>SNF COVID-19 SURVEY</a:t>
            </a:r>
            <a:br>
              <a:rPr lang="en-US" sz="4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Arial" charset="0"/>
                <a:cs typeface="Arial" charset="0"/>
              </a:rPr>
            </a:br>
            <a:r>
              <a:rPr lang="en-US" sz="4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Arial" charset="0"/>
                <a:cs typeface="Arial" charset="0"/>
              </a:rPr>
              <a:t>NHSN REGISTRATION</a:t>
            </a:r>
            <a:br>
              <a:rPr lang="en-US" sz="4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Arial" charset="0"/>
                <a:cs typeface="Arial" charset="0"/>
              </a:rPr>
            </a:br>
            <a:endParaRPr lang="en-US" sz="3100" dirty="0">
              <a:ea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7632010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87942C3-34C5-4AD2-8408-D8A294FB76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B0340-FEAF-4F4B-B33B-34F180C37953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627090-E1B8-496E-8A38-6633A0A575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83665"/>
            <a:ext cx="10515600" cy="4351338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If you HAVE NOT enrolled with NHSN:</a:t>
            </a:r>
          </a:p>
          <a:p>
            <a:pPr lvl="1"/>
            <a:r>
              <a:rPr lang="en-US" dirty="0"/>
              <a:t>Complete the NHSN enrollment process</a:t>
            </a:r>
          </a:p>
          <a:p>
            <a:pPr lvl="1"/>
            <a:r>
              <a:rPr lang="en-US" dirty="0"/>
              <a:t>Join the CDPH group and confer rights after you receive an email from CDPH about this</a:t>
            </a:r>
          </a:p>
          <a:p>
            <a:pPr lvl="1"/>
            <a:r>
              <a:rPr lang="en-US" dirty="0"/>
              <a:t>Continue to report your COVID19 data using the CDPH Survey 2.0 </a:t>
            </a:r>
          </a:p>
          <a:p>
            <a:pPr lvl="1"/>
            <a:r>
              <a:rPr lang="en-US" dirty="0"/>
              <a:t>CDPH will upload your data to NHSN for you so you won’t need to report the same data to NHSN</a:t>
            </a:r>
          </a:p>
          <a:p>
            <a:r>
              <a:rPr lang="en-US" dirty="0"/>
              <a:t>If you HAVE enrolled with NHSN and been reporting to NHSN:</a:t>
            </a:r>
          </a:p>
          <a:p>
            <a:pPr lvl="1"/>
            <a:r>
              <a:rPr lang="en-US" dirty="0"/>
              <a:t>Join the CDPH group and confer rights after you receive an email from CDPH about this</a:t>
            </a:r>
          </a:p>
          <a:p>
            <a:pPr lvl="1"/>
            <a:r>
              <a:rPr lang="en-US" dirty="0"/>
              <a:t>Continue to report your COVID19 data to CDPH Survey 2.0 </a:t>
            </a:r>
          </a:p>
          <a:p>
            <a:pPr lvl="1"/>
            <a:r>
              <a:rPr lang="en-US" dirty="0"/>
              <a:t>CDPH will upload your data to NHSN for you without overriding what you already reported to NHSN</a:t>
            </a:r>
          </a:p>
          <a:p>
            <a:pPr lvl="1"/>
            <a:r>
              <a:rPr lang="en-US" dirty="0"/>
              <a:t>CDPH will let you know when you can stop reporting to NHSN and only need to report to CDPH Survey 2.0</a:t>
            </a:r>
          </a:p>
          <a:p>
            <a:pPr lvl="1"/>
            <a:endParaRPr lang="en-US" dirty="0"/>
          </a:p>
        </p:txBody>
      </p:sp>
      <p:sp>
        <p:nvSpPr>
          <p:cNvPr id="5" name="Title 2">
            <a:extLst>
              <a:ext uri="{FF2B5EF4-FFF2-40B4-BE49-F238E27FC236}">
                <a16:creationId xmlns:a16="http://schemas.microsoft.com/office/drawing/2014/main" id="{B8FA292C-D2A0-462D-84F4-7745467064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4840" y="180108"/>
            <a:ext cx="11155680" cy="1004523"/>
          </a:xfrm>
          <a:solidFill>
            <a:schemeClr val="tx2"/>
          </a:solidFill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algn="ctr"/>
            <a:r>
              <a:rPr lang="en-US" sz="3600" dirty="0">
                <a:solidFill>
                  <a:schemeClr val="bg1"/>
                </a:solidFill>
              </a:rPr>
              <a:t>What to Do</a:t>
            </a:r>
          </a:p>
        </p:txBody>
      </p:sp>
    </p:spTree>
    <p:extLst>
      <p:ext uri="{BB962C8B-B14F-4D97-AF65-F5344CB8AC3E}">
        <p14:creationId xmlns:p14="http://schemas.microsoft.com/office/powerpoint/2010/main" val="218312471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A314B45-FFE1-4A11-AC23-9787B62E92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B0340-FEAF-4F4B-B33B-34F180C37953}" type="slidenum">
              <a:rPr lang="en-US" smtClean="0"/>
              <a:pPr/>
              <a:t>11</a:t>
            </a:fld>
            <a:endParaRPr lang="en-US" dirty="0"/>
          </a:p>
        </p:txBody>
      </p:sp>
      <p:graphicFrame>
        <p:nvGraphicFramePr>
          <p:cNvPr id="2" name="Object 1" descr="Image of Adobe PDF file">
            <a:extLst>
              <a:ext uri="{FF2B5EF4-FFF2-40B4-BE49-F238E27FC236}">
                <a16:creationId xmlns:a16="http://schemas.microsoft.com/office/drawing/2014/main" id="{C99CBA3A-3118-4C26-8131-8FEEE56DBF1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3397945"/>
              </p:ext>
            </p:extLst>
          </p:nvPr>
        </p:nvGraphicFramePr>
        <p:xfrm>
          <a:off x="3002280" y="5150167"/>
          <a:ext cx="1645920" cy="138874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4" name="Acrobat Document" showAsIcon="1" r:id="rId3" imgW="914400" imgH="771480" progId="Acrobat.Document.DC">
                  <p:embed/>
                </p:oleObj>
              </mc:Choice>
              <mc:Fallback>
                <p:oleObj name="Acrobat Document" showAsIcon="1" r:id="rId3" imgW="914400" imgH="771480" progId="Acrobat.Document.DC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002280" y="5150167"/>
                        <a:ext cx="1645920" cy="138874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Content Placeholder 6">
            <a:extLst>
              <a:ext uri="{FF2B5EF4-FFF2-40B4-BE49-F238E27FC236}">
                <a16:creationId xmlns:a16="http://schemas.microsoft.com/office/drawing/2014/main" id="{184326B7-48A0-489E-8499-249AF6975B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3002" y="1475105"/>
            <a:ext cx="10515600" cy="4351338"/>
          </a:xfrm>
        </p:spPr>
        <p:txBody>
          <a:bodyPr>
            <a:normAutofit/>
          </a:bodyPr>
          <a:lstStyle/>
          <a:p>
            <a:pPr lvl="1">
              <a:spcAft>
                <a:spcPts val="600"/>
              </a:spcAft>
            </a:pPr>
            <a:r>
              <a:rPr lang="en-US" sz="2800" b="1" dirty="0"/>
              <a:t>More information </a:t>
            </a:r>
            <a:r>
              <a:rPr lang="en-US" sz="2800" dirty="0"/>
              <a:t>can be found at:</a:t>
            </a:r>
          </a:p>
          <a:p>
            <a:pPr marL="0" indent="0">
              <a:spcBef>
                <a:spcPts val="0"/>
              </a:spcBef>
              <a:spcAft>
                <a:spcPts val="600"/>
              </a:spcAft>
              <a:buNone/>
            </a:pPr>
            <a:r>
              <a:rPr lang="en-US" dirty="0"/>
              <a:t>	</a:t>
            </a:r>
            <a:r>
              <a:rPr lang="en-US" dirty="0">
                <a:hlinkClick r:id="rId5"/>
              </a:rPr>
              <a:t>CDPH SNF COVID-19 Web Page</a:t>
            </a:r>
            <a:endParaRPr lang="en-US" dirty="0"/>
          </a:p>
          <a:p>
            <a:pPr lvl="1">
              <a:spcAft>
                <a:spcPts val="600"/>
              </a:spcAft>
            </a:pPr>
            <a:r>
              <a:rPr lang="en-US" sz="2800" b="1" dirty="0"/>
              <a:t>CCN - CMS Certification Number or </a:t>
            </a:r>
            <a:r>
              <a:rPr lang="en-US" sz="2800" dirty="0"/>
              <a:t>CDC Registration ID (contact NHSN@cdc.gov) </a:t>
            </a:r>
          </a:p>
          <a:p>
            <a:pPr lvl="2">
              <a:spcAft>
                <a:spcPts val="600"/>
              </a:spcAft>
            </a:pPr>
            <a:r>
              <a:rPr lang="en-US" sz="2400" dirty="0"/>
              <a:t>CCN Look up Tool </a:t>
            </a:r>
            <a:r>
              <a:rPr lang="en-US" sz="2400" dirty="0">
                <a:hlinkClick r:id="rId6"/>
              </a:rPr>
              <a:t>https://qcor.cms.gov/main.jsp</a:t>
            </a:r>
            <a:endParaRPr lang="en-US" sz="2400" dirty="0"/>
          </a:p>
          <a:p>
            <a:pPr lvl="1">
              <a:spcAft>
                <a:spcPts val="600"/>
              </a:spcAft>
            </a:pPr>
            <a:r>
              <a:rPr lang="en-US" sz="2800" b="1" dirty="0"/>
              <a:t>NHSN enrollment guide is provided here:</a:t>
            </a:r>
          </a:p>
          <a:p>
            <a:pPr marL="914400" lvl="2" indent="0"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2400" dirty="0">
                <a:hlinkClick r:id="rId7"/>
              </a:rPr>
              <a:t>https://www.cdc.gov/nhsn/pdfs/covid19/ltcf/covid19-enrollment-508.pdf</a:t>
            </a:r>
            <a:endParaRPr lang="en-US" sz="2400" dirty="0"/>
          </a:p>
          <a:p>
            <a:pPr lvl="1"/>
            <a:r>
              <a:rPr lang="en-US" sz="2800" b="1" dirty="0"/>
              <a:t>CMS QSO-20-29-NH Notification:</a:t>
            </a:r>
            <a:endParaRPr lang="en-US" sz="2800" dirty="0"/>
          </a:p>
          <a:p>
            <a:pPr marL="914400" lvl="2" indent="0">
              <a:buNone/>
            </a:pPr>
            <a:endParaRPr lang="en-US" sz="2400" dirty="0"/>
          </a:p>
          <a:p>
            <a:endParaRPr lang="en-US" dirty="0"/>
          </a:p>
        </p:txBody>
      </p:sp>
      <p:sp>
        <p:nvSpPr>
          <p:cNvPr id="9" name="Title 2">
            <a:extLst>
              <a:ext uri="{FF2B5EF4-FFF2-40B4-BE49-F238E27FC236}">
                <a16:creationId xmlns:a16="http://schemas.microsoft.com/office/drawing/2014/main" id="{F8ED5188-B10D-47CA-B5D7-025AE5B6BF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4840" y="180108"/>
            <a:ext cx="11155680" cy="1004523"/>
          </a:xfrm>
          <a:solidFill>
            <a:schemeClr val="tx2"/>
          </a:solidFill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algn="ctr"/>
            <a:r>
              <a:rPr lang="en-US" sz="3600" dirty="0">
                <a:solidFill>
                  <a:schemeClr val="bg1"/>
                </a:solidFill>
              </a:rPr>
              <a:t>Helpful Information</a:t>
            </a:r>
          </a:p>
        </p:txBody>
      </p:sp>
    </p:spTree>
    <p:extLst>
      <p:ext uri="{BB962C8B-B14F-4D97-AF65-F5344CB8AC3E}">
        <p14:creationId xmlns:p14="http://schemas.microsoft.com/office/powerpoint/2010/main" val="361703240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A314B45-FFE1-4A11-AC23-9787B62E92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B0340-FEAF-4F4B-B33B-34F180C37953}" type="slidenum">
              <a:rPr lang="en-US" smtClean="0"/>
              <a:pPr/>
              <a:t>12</a:t>
            </a:fld>
            <a:endParaRPr lang="en-US" dirty="0"/>
          </a:p>
        </p:txBody>
      </p:sp>
      <p:pic>
        <p:nvPicPr>
          <p:cNvPr id="2" name="Picture 1" descr="Post it note of Thank You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90521" y="1701144"/>
            <a:ext cx="9239250" cy="4286250"/>
          </a:xfrm>
          <a:prstGeom prst="rect">
            <a:avLst/>
          </a:prstGeom>
        </p:spPr>
      </p:pic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EF3C52C-8427-43B2-9A0C-6BEC9B3C33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8818" y="437400"/>
            <a:ext cx="10515600" cy="4351338"/>
          </a:xfrm>
        </p:spPr>
        <p:txBody>
          <a:bodyPr/>
          <a:lstStyle/>
          <a:p>
            <a:pPr marL="0" indent="0" algn="ctr">
              <a:buNone/>
            </a:pPr>
            <a:r>
              <a:rPr lang="en-US" dirty="0"/>
              <a:t>If you have any questions, send an email to:</a:t>
            </a:r>
          </a:p>
          <a:p>
            <a:pPr marL="0" indent="0" algn="ctr">
              <a:buNone/>
            </a:pPr>
            <a:r>
              <a:rPr lang="en-US" dirty="0">
                <a:hlinkClick r:id="rId3"/>
              </a:rPr>
              <a:t>COVID-19SNFSURVEY@CDPH.CA.GOV</a:t>
            </a:r>
            <a:endParaRPr lang="en-US" dirty="0"/>
          </a:p>
          <a:p>
            <a:endParaRPr lang="en-US" dirty="0"/>
          </a:p>
        </p:txBody>
      </p:sp>
      <p:sp>
        <p:nvSpPr>
          <p:cNvPr id="7" name="Title 6" hidden="1">
            <a:extLst>
              <a:ext uri="{FF2B5EF4-FFF2-40B4-BE49-F238E27FC236}">
                <a16:creationId xmlns:a16="http://schemas.microsoft.com/office/drawing/2014/main" id="{7657A29E-7C68-4380-A153-79668AFEBC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232" y="-223731"/>
            <a:ext cx="11465828" cy="1094337"/>
          </a:xfrm>
        </p:spPr>
        <p:txBody>
          <a:bodyPr>
            <a:normAutofit/>
          </a:bodyPr>
          <a:lstStyle/>
          <a:p>
            <a:r>
              <a:rPr lang="en-US" sz="3600" dirty="0"/>
              <a:t>If You Have Any Questions</a:t>
            </a:r>
          </a:p>
        </p:txBody>
      </p:sp>
    </p:spTree>
    <p:extLst>
      <p:ext uri="{BB962C8B-B14F-4D97-AF65-F5344CB8AC3E}">
        <p14:creationId xmlns:p14="http://schemas.microsoft.com/office/powerpoint/2010/main" val="11000986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D823409-73A0-4444-B5DF-58D5C48921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B0340-FEAF-4F4B-B33B-34F180C37953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038D91B-530F-41E7-8016-8EA4FCA8F56F}"/>
              </a:ext>
            </a:extLst>
          </p:cNvPr>
          <p:cNvSpPr/>
          <p:nvPr/>
        </p:nvSpPr>
        <p:spPr>
          <a:xfrm>
            <a:off x="2682240" y="5344258"/>
            <a:ext cx="7909559" cy="12926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600" u="sng" dirty="0">
                <a:solidFill>
                  <a:srgbClr val="0070C0"/>
                </a:solidFill>
                <a:cs typeface="Arial" panose="020B0604020202020204" pitchFamily="34" charset="0"/>
              </a:rPr>
              <a:t>Important:</a:t>
            </a:r>
            <a:r>
              <a:rPr lang="en-US" sz="2600" dirty="0">
                <a:solidFill>
                  <a:srgbClr val="0070C0"/>
                </a:solidFill>
                <a:cs typeface="Arial" panose="020B0604020202020204" pitchFamily="34" charset="0"/>
              </a:rPr>
              <a:t> If the facility is already enrolled in NHSN and registered with SAMS, please do NOT re-enroll.   You only need to join the CDPH group and confer rights.</a:t>
            </a:r>
          </a:p>
        </p:txBody>
      </p:sp>
      <p:sp>
        <p:nvSpPr>
          <p:cNvPr id="8" name="Content Placeholder 1">
            <a:extLst>
              <a:ext uri="{FF2B5EF4-FFF2-40B4-BE49-F238E27FC236}">
                <a16:creationId xmlns:a16="http://schemas.microsoft.com/office/drawing/2014/main" id="{F7D206DF-29C2-4FD1-B3E0-2895133281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1081" y="1399154"/>
            <a:ext cx="10515600" cy="4351338"/>
          </a:xfrm>
        </p:spPr>
        <p:txBody>
          <a:bodyPr anchor="ctr">
            <a:normAutofit fontScale="92500"/>
          </a:bodyPr>
          <a:lstStyle/>
          <a:p>
            <a:r>
              <a:rPr lang="en-US" dirty="0"/>
              <a:t>All CMS-certified facilities must enroll in the National Healthcare Safety Network (NHSN) LTCF COVID-19 Module.  This is a CMS requirement.</a:t>
            </a:r>
          </a:p>
          <a:p>
            <a:pPr lvl="1"/>
            <a:r>
              <a:rPr lang="en-US" sz="2800" dirty="0"/>
              <a:t>Enrollment should start ASAP.</a:t>
            </a:r>
          </a:p>
          <a:p>
            <a:pPr lvl="1"/>
            <a:r>
              <a:rPr lang="en-US" sz="2800" dirty="0"/>
              <a:t>First set of data submitted by 5/17 (grace period through 5/24).</a:t>
            </a:r>
          </a:p>
          <a:p>
            <a:pPr lvl="1"/>
            <a:r>
              <a:rPr lang="en-US" sz="2800" dirty="0"/>
              <a:t>Non-compliance can result in citation and/or penalty (QSO-20-29-NH).</a:t>
            </a:r>
          </a:p>
          <a:p>
            <a:r>
              <a:rPr lang="en-US" dirty="0"/>
              <a:t>If your facility enrolls with NHSN and confers rights to CDPH:</a:t>
            </a:r>
          </a:p>
          <a:p>
            <a:pPr lvl="1"/>
            <a:r>
              <a:rPr lang="en-US" sz="2800" dirty="0"/>
              <a:t>CDPH can batch upload to NHSN/CDC the COVID-19 reporting that you provide to CDPH on your behalf</a:t>
            </a:r>
          </a:p>
          <a:p>
            <a:pPr lvl="1"/>
            <a:r>
              <a:rPr lang="en-US" sz="2800" dirty="0"/>
              <a:t>Double data entry can be eliminated.</a:t>
            </a:r>
          </a:p>
          <a:p>
            <a:pPr lvl="1"/>
            <a:r>
              <a:rPr lang="en-US" sz="2800" dirty="0"/>
              <a:t>We can ensure data consistency across facilities, CDPH, and NHSN/CDC.</a:t>
            </a:r>
          </a:p>
          <a:p>
            <a:endParaRPr lang="en-US" sz="3200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C7E16FE3-0A06-422C-866E-34963DC458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6514" y="128016"/>
            <a:ext cx="11169167" cy="1031041"/>
          </a:xfrm>
          <a:solidFill>
            <a:schemeClr val="tx2"/>
          </a:solidFill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algn="ctr"/>
            <a:r>
              <a:rPr lang="en-US" sz="3600" dirty="0">
                <a:solidFill>
                  <a:schemeClr val="bg1"/>
                </a:solidFill>
              </a:rPr>
              <a:t>Why Does My Facility Need to Enroll in NHSN?</a:t>
            </a:r>
          </a:p>
        </p:txBody>
      </p:sp>
    </p:spTree>
    <p:extLst>
      <p:ext uri="{BB962C8B-B14F-4D97-AF65-F5344CB8AC3E}">
        <p14:creationId xmlns:p14="http://schemas.microsoft.com/office/powerpoint/2010/main" val="18697945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D823409-73A0-4444-B5DF-58D5C48921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B0340-FEAF-4F4B-B33B-34F180C37953}" type="slidenum">
              <a:rPr lang="en-US" smtClean="0"/>
              <a:pPr/>
              <a:t>3</a:t>
            </a:fld>
            <a:endParaRPr lang="en-US" dirty="0"/>
          </a:p>
        </p:txBody>
      </p:sp>
      <p:grpSp>
        <p:nvGrpSpPr>
          <p:cNvPr id="18" name="Group 17" descr="Box with steps on how to enroll in NHSN">
            <a:extLst>
              <a:ext uri="{FF2B5EF4-FFF2-40B4-BE49-F238E27FC236}">
                <a16:creationId xmlns:a16="http://schemas.microsoft.com/office/drawing/2014/main" id="{CC49853D-5F86-4460-A84B-09A25FD8A347}"/>
              </a:ext>
            </a:extLst>
          </p:cNvPr>
          <p:cNvGrpSpPr/>
          <p:nvPr/>
        </p:nvGrpSpPr>
        <p:grpSpPr>
          <a:xfrm>
            <a:off x="1882544" y="1476891"/>
            <a:ext cx="9260231" cy="4879459"/>
            <a:chOff x="1379624" y="747618"/>
            <a:chExt cx="9260231" cy="4879459"/>
          </a:xfrm>
        </p:grpSpPr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FFBB06CC-7DD1-4418-8D58-41520E2B9BF6}"/>
                </a:ext>
              </a:extLst>
            </p:cNvPr>
            <p:cNvSpPr/>
            <p:nvPr/>
          </p:nvSpPr>
          <p:spPr>
            <a:xfrm>
              <a:off x="1379624" y="4668629"/>
              <a:ext cx="6222112" cy="778648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342900" indent="-342900">
                <a:buFont typeface="Wingdings" panose="05000000000000000000" pitchFamily="2" charset="2"/>
                <a:buChar char="Ø"/>
              </a:pPr>
              <a:r>
                <a:rPr lang="en-US" sz="2400" b="1" dirty="0">
                  <a:solidFill>
                    <a:schemeClr val="tx1"/>
                  </a:solidFill>
                </a:rPr>
                <a:t>JOIN CDPH GROUP AND CONFER RIGHTS TO CDPH</a:t>
              </a:r>
            </a:p>
          </p:txBody>
        </p:sp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C70BD3D4-7492-4F8A-820E-6C9E556D1BB2}"/>
                </a:ext>
              </a:extLst>
            </p:cNvPr>
            <p:cNvSpPr/>
            <p:nvPr/>
          </p:nvSpPr>
          <p:spPr>
            <a:xfrm>
              <a:off x="1379625" y="897429"/>
              <a:ext cx="6222111" cy="73617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2400" b="1" dirty="0">
                  <a:solidFill>
                    <a:srgbClr val="002060"/>
                  </a:solidFill>
                </a:rPr>
                <a:t>1.  PREPARE TO ENROLL</a:t>
              </a:r>
            </a:p>
          </p:txBody>
        </p:sp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0A74E6A4-98EC-4D75-8BFD-76491294B93E}"/>
                </a:ext>
              </a:extLst>
            </p:cNvPr>
            <p:cNvSpPr/>
            <p:nvPr/>
          </p:nvSpPr>
          <p:spPr>
            <a:xfrm>
              <a:off x="1379625" y="1608209"/>
              <a:ext cx="6222111" cy="73617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2400" b="1" dirty="0">
                  <a:solidFill>
                    <a:srgbClr val="002060"/>
                  </a:solidFill>
                </a:rPr>
                <a:t>2A.  REGISTER WITH NHSN</a:t>
              </a:r>
            </a:p>
          </p:txBody>
        </p:sp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2C668EF9-0D81-4A3D-B51C-5590930978C2}"/>
                </a:ext>
              </a:extLst>
            </p:cNvPr>
            <p:cNvSpPr/>
            <p:nvPr/>
          </p:nvSpPr>
          <p:spPr>
            <a:xfrm>
              <a:off x="1379625" y="2344381"/>
              <a:ext cx="6222111" cy="73617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2400" b="1" dirty="0">
                  <a:solidFill>
                    <a:srgbClr val="002060"/>
                  </a:solidFill>
                </a:rPr>
                <a:t>2B.  REGISTER WITH SECURE ACCESS MANAGEMENT SERVICES (SAMS)</a:t>
              </a:r>
            </a:p>
          </p:txBody>
        </p:sp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3CE8DFC5-C5AF-4395-BA9E-EB96D9EBF693}"/>
                </a:ext>
              </a:extLst>
            </p:cNvPr>
            <p:cNvSpPr/>
            <p:nvPr/>
          </p:nvSpPr>
          <p:spPr>
            <a:xfrm>
              <a:off x="1379625" y="3080549"/>
              <a:ext cx="6222111" cy="73617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2400" b="1" dirty="0">
                  <a:solidFill>
                    <a:srgbClr val="002060"/>
                  </a:solidFill>
                </a:rPr>
                <a:t>3.  COMPLETE NHSN LTC ENROLLMENT</a:t>
              </a:r>
            </a:p>
          </p:txBody>
        </p:sp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88C9F009-7FDD-41B1-9E9E-D99783644979}"/>
                </a:ext>
              </a:extLst>
            </p:cNvPr>
            <p:cNvSpPr/>
            <p:nvPr/>
          </p:nvSpPr>
          <p:spPr>
            <a:xfrm>
              <a:off x="1379625" y="3816718"/>
              <a:ext cx="6222111" cy="73617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2400" b="1" dirty="0">
                  <a:solidFill>
                    <a:srgbClr val="002060"/>
                  </a:solidFill>
                </a:rPr>
                <a:t>4.  ACCEPT NHSN AGREEMENT TO PARTICIPATE AND CONSENT</a:t>
              </a:r>
            </a:p>
          </p:txBody>
        </p:sp>
        <p:sp>
          <p:nvSpPr>
            <p:cNvPr id="25" name="Right Brace 24">
              <a:extLst>
                <a:ext uri="{FF2B5EF4-FFF2-40B4-BE49-F238E27FC236}">
                  <a16:creationId xmlns:a16="http://schemas.microsoft.com/office/drawing/2014/main" id="{B964BCB2-0515-4885-A1D2-59AC813137CE}"/>
                </a:ext>
              </a:extLst>
            </p:cNvPr>
            <p:cNvSpPr/>
            <p:nvPr/>
          </p:nvSpPr>
          <p:spPr>
            <a:xfrm>
              <a:off x="7728717" y="897429"/>
              <a:ext cx="355758" cy="3655459"/>
            </a:xfrm>
            <a:prstGeom prst="rightBrac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id="{1C07EFA5-790A-4944-8ACA-302E014D022D}"/>
                </a:ext>
              </a:extLst>
            </p:cNvPr>
            <p:cNvSpPr txBox="1"/>
            <p:nvPr/>
          </p:nvSpPr>
          <p:spPr>
            <a:xfrm>
              <a:off x="8006834" y="1294001"/>
              <a:ext cx="1182453" cy="286232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solidFill>
                    <a:schemeClr val="accent1">
                      <a:lumMod val="50000"/>
                    </a:schemeClr>
                  </a:solidFill>
                </a:rPr>
                <a:t>Enables facilities to submit data to NHSN separately from submitting data to CDPH</a:t>
              </a:r>
            </a:p>
          </p:txBody>
        </p:sp>
        <p:sp>
          <p:nvSpPr>
            <p:cNvPr id="27" name="Right Brace 26">
              <a:extLst>
                <a:ext uri="{FF2B5EF4-FFF2-40B4-BE49-F238E27FC236}">
                  <a16:creationId xmlns:a16="http://schemas.microsoft.com/office/drawing/2014/main" id="{F637C1FE-AC0B-46CF-8E08-74DE2CF86D6C}"/>
                </a:ext>
              </a:extLst>
            </p:cNvPr>
            <p:cNvSpPr/>
            <p:nvPr/>
          </p:nvSpPr>
          <p:spPr>
            <a:xfrm>
              <a:off x="8878928" y="747618"/>
              <a:ext cx="578474" cy="4879459"/>
            </a:xfrm>
            <a:prstGeom prst="rightBrac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8" name="TextBox 27">
              <a:extLst>
                <a:ext uri="{FF2B5EF4-FFF2-40B4-BE49-F238E27FC236}">
                  <a16:creationId xmlns:a16="http://schemas.microsoft.com/office/drawing/2014/main" id="{C8EB1E87-44BE-441D-ABF3-05AE54CE2B37}"/>
                </a:ext>
              </a:extLst>
            </p:cNvPr>
            <p:cNvSpPr txBox="1"/>
            <p:nvPr/>
          </p:nvSpPr>
          <p:spPr>
            <a:xfrm>
              <a:off x="9457402" y="2140777"/>
              <a:ext cx="1182453" cy="175432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Enables CDPH to submit data on behalf of facilities.</a:t>
              </a:r>
            </a:p>
          </p:txBody>
        </p:sp>
      </p:grpSp>
      <p:sp>
        <p:nvSpPr>
          <p:cNvPr id="3" name="Title 2">
            <a:extLst>
              <a:ext uri="{FF2B5EF4-FFF2-40B4-BE49-F238E27FC236}">
                <a16:creationId xmlns:a16="http://schemas.microsoft.com/office/drawing/2014/main" id="{C7E16FE3-0A06-422C-866E-34963DC458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4840" y="180108"/>
            <a:ext cx="11155680" cy="1004523"/>
          </a:xfrm>
          <a:solidFill>
            <a:schemeClr val="tx2"/>
          </a:solidFill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algn="ctr"/>
            <a:r>
              <a:rPr lang="en-US" sz="3600" dirty="0">
                <a:solidFill>
                  <a:schemeClr val="bg1"/>
                </a:solidFill>
              </a:rPr>
              <a:t>How to Enroll in NHSN</a:t>
            </a:r>
          </a:p>
        </p:txBody>
      </p:sp>
    </p:spTree>
    <p:extLst>
      <p:ext uri="{BB962C8B-B14F-4D97-AF65-F5344CB8AC3E}">
        <p14:creationId xmlns:p14="http://schemas.microsoft.com/office/powerpoint/2010/main" val="9416471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1">
            <a:extLst>
              <a:ext uri="{FF2B5EF4-FFF2-40B4-BE49-F238E27FC236}">
                <a16:creationId xmlns:a16="http://schemas.microsoft.com/office/drawing/2014/main" id="{777BF688-9BEB-4915-8F5B-83882BF921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en-US" dirty="0"/>
          </a:p>
          <a:p>
            <a:pPr lvl="1"/>
            <a:r>
              <a:rPr lang="en-US" sz="2800" dirty="0"/>
              <a:t>System Requirements:  Internet connection and browser:</a:t>
            </a:r>
          </a:p>
          <a:p>
            <a:pPr lvl="2"/>
            <a:r>
              <a:rPr lang="fr-FR" sz="2400" dirty="0"/>
              <a:t>Internet Explorer 11 (</a:t>
            </a:r>
            <a:r>
              <a:rPr lang="fr-FR" sz="2400" dirty="0" err="1"/>
              <a:t>latest</a:t>
            </a:r>
            <a:r>
              <a:rPr lang="fr-FR" sz="2400" dirty="0"/>
              <a:t> version), Microsoft Edge (</a:t>
            </a:r>
            <a:r>
              <a:rPr lang="fr-FR" sz="2400" dirty="0" err="1"/>
              <a:t>latest</a:t>
            </a:r>
            <a:r>
              <a:rPr lang="fr-FR" sz="2400" dirty="0"/>
              <a:t> version), Chrome (</a:t>
            </a:r>
            <a:r>
              <a:rPr lang="fr-FR" sz="2400" dirty="0" err="1"/>
              <a:t>latest</a:t>
            </a:r>
            <a:r>
              <a:rPr lang="fr-FR" sz="2400" dirty="0"/>
              <a:t> version), Firefox (</a:t>
            </a:r>
            <a:r>
              <a:rPr lang="fr-FR" sz="2400" dirty="0" err="1"/>
              <a:t>latest</a:t>
            </a:r>
            <a:r>
              <a:rPr lang="fr-FR" sz="2400" dirty="0"/>
              <a:t> version), or Safari (</a:t>
            </a:r>
            <a:r>
              <a:rPr lang="fr-FR" sz="2400" dirty="0" err="1"/>
              <a:t>latest</a:t>
            </a:r>
            <a:r>
              <a:rPr lang="fr-FR" sz="2400" dirty="0"/>
              <a:t> version) </a:t>
            </a:r>
            <a:endParaRPr lang="en-US" sz="2400" dirty="0"/>
          </a:p>
          <a:p>
            <a:pPr lvl="1"/>
            <a:r>
              <a:rPr lang="en-US" sz="2800" dirty="0" err="1"/>
              <a:t>CCN</a:t>
            </a:r>
            <a:r>
              <a:rPr lang="en-US" sz="2800" dirty="0"/>
              <a:t> - CMS Certification Number or CDC Registration ID (contact NHSN@cdc.gov) </a:t>
            </a:r>
          </a:p>
          <a:p>
            <a:pPr lvl="2"/>
            <a:r>
              <a:rPr lang="en-US" sz="2400" dirty="0" err="1"/>
              <a:t>CCN</a:t>
            </a:r>
            <a:r>
              <a:rPr lang="en-US" sz="2400" dirty="0"/>
              <a:t> Look up Tool </a:t>
            </a:r>
            <a:r>
              <a:rPr lang="en-US" sz="2400" dirty="0">
                <a:hlinkClick r:id="rId2"/>
              </a:rPr>
              <a:t>https://qcor.cms.gov/main.jsp</a:t>
            </a:r>
            <a:endParaRPr lang="en-US" sz="2400" dirty="0"/>
          </a:p>
          <a:p>
            <a:pPr lvl="1"/>
            <a:r>
              <a:rPr lang="en-US" sz="2800" dirty="0" err="1"/>
              <a:t>NHSN</a:t>
            </a:r>
            <a:r>
              <a:rPr lang="en-US" sz="2800" dirty="0"/>
              <a:t> Facility or Group Administrator Identified – </a:t>
            </a:r>
            <a:r>
              <a:rPr lang="en-US" dirty="0"/>
              <a:t>To be the point of contact for receiving information from </a:t>
            </a:r>
            <a:r>
              <a:rPr lang="en-US" dirty="0" err="1"/>
              <a:t>NHSN</a:t>
            </a:r>
            <a:r>
              <a:rPr lang="en-US" dirty="0"/>
              <a:t> and other functions in the application. </a:t>
            </a:r>
          </a:p>
          <a:p>
            <a:pPr lvl="1"/>
            <a:r>
              <a:rPr lang="en-US" sz="2800" b="1" dirty="0" err="1"/>
              <a:t>NHSN</a:t>
            </a:r>
            <a:r>
              <a:rPr lang="en-US" sz="2800" b="1" dirty="0"/>
              <a:t> enrollment guide is provided here:</a:t>
            </a:r>
          </a:p>
          <a:p>
            <a:pPr marL="914400" lvl="2" indent="0">
              <a:buNone/>
            </a:pPr>
            <a:r>
              <a:rPr lang="en-US" sz="2400" dirty="0">
                <a:hlinkClick r:id="rId3"/>
              </a:rPr>
              <a:t>https://www.cdc.gov/nhsn/pdfs/covid19/ltcf/covid19-enrollment-508.pdf</a:t>
            </a:r>
            <a:endParaRPr lang="en-US" sz="2400" dirty="0"/>
          </a:p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B0340-FEAF-4F4B-B33B-34F180C37953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C8677D5A-5F50-4570-8764-0B8DD77EA744}"/>
              </a:ext>
            </a:extLst>
          </p:cNvPr>
          <p:cNvSpPr/>
          <p:nvPr/>
        </p:nvSpPr>
        <p:spPr>
          <a:xfrm>
            <a:off x="634464" y="1353860"/>
            <a:ext cx="6481011" cy="68188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b="1" dirty="0">
                <a:solidFill>
                  <a:srgbClr val="002060"/>
                </a:solidFill>
              </a:rPr>
              <a:t>1.  PREPARE TO ENROLL</a:t>
            </a:r>
          </a:p>
        </p:txBody>
      </p:sp>
      <p:sp>
        <p:nvSpPr>
          <p:cNvPr id="15" name="Title 2">
            <a:extLst>
              <a:ext uri="{FF2B5EF4-FFF2-40B4-BE49-F238E27FC236}">
                <a16:creationId xmlns:a16="http://schemas.microsoft.com/office/drawing/2014/main" id="{30C3C2B8-D679-4C0C-AC44-420B1EEE32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5487" y="57582"/>
            <a:ext cx="11466513" cy="1093787"/>
          </a:xfrm>
          <a:solidFill>
            <a:schemeClr val="tx2"/>
          </a:solidFill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algn="ctr"/>
            <a:r>
              <a:rPr lang="en-US" sz="3600" dirty="0">
                <a:solidFill>
                  <a:schemeClr val="bg1"/>
                </a:solidFill>
              </a:rPr>
              <a:t>How to Enroll in NHSN</a:t>
            </a:r>
          </a:p>
        </p:txBody>
      </p:sp>
    </p:spTree>
    <p:extLst>
      <p:ext uri="{BB962C8B-B14F-4D97-AF65-F5344CB8AC3E}">
        <p14:creationId xmlns:p14="http://schemas.microsoft.com/office/powerpoint/2010/main" val="25599785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tent Placeholder 1">
            <a:extLst>
              <a:ext uri="{FF2B5EF4-FFF2-40B4-BE49-F238E27FC236}">
                <a16:creationId xmlns:a16="http://schemas.microsoft.com/office/drawing/2014/main" id="{ACB2F0EF-8744-400D-B33F-103EDBCA8F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12746"/>
            <a:ext cx="10515600" cy="4064217"/>
          </a:xfrm>
        </p:spPr>
        <p:txBody>
          <a:bodyPr>
            <a:normAutofit/>
          </a:bodyPr>
          <a:lstStyle/>
          <a:p>
            <a:pPr lvl="1"/>
            <a:endParaRPr lang="en-US" sz="2800" dirty="0"/>
          </a:p>
          <a:p>
            <a:pPr lvl="1"/>
            <a:r>
              <a:rPr lang="en-US" sz="2800" dirty="0"/>
              <a:t>Access </a:t>
            </a:r>
            <a:r>
              <a:rPr lang="en-US" sz="2800" dirty="0" err="1"/>
              <a:t>NHSN</a:t>
            </a:r>
            <a:r>
              <a:rPr lang="en-US" sz="2800" dirty="0"/>
              <a:t> registration:</a:t>
            </a:r>
            <a:br>
              <a:rPr lang="en-US" sz="2800" dirty="0"/>
            </a:br>
            <a:r>
              <a:rPr lang="en-US" sz="2800" dirty="0">
                <a:hlinkClick r:id="rId2"/>
              </a:rPr>
              <a:t>https://nhsn.cdc.gov/RegistrationForm/index</a:t>
            </a:r>
            <a:endParaRPr lang="en-US" sz="2800" dirty="0"/>
          </a:p>
          <a:p>
            <a:pPr lvl="1"/>
            <a:r>
              <a:rPr lang="en-US" sz="2800" dirty="0"/>
              <a:t>Read and agree to the </a:t>
            </a:r>
            <a:r>
              <a:rPr lang="en-US" sz="2800" dirty="0" err="1"/>
              <a:t>NHSN</a:t>
            </a:r>
            <a:r>
              <a:rPr lang="en-US" sz="2800" dirty="0"/>
              <a:t> Rules of Behavior </a:t>
            </a:r>
          </a:p>
          <a:p>
            <a:pPr lvl="1"/>
            <a:r>
              <a:rPr lang="en-US" sz="2800" dirty="0"/>
              <a:t>Follow the instructions in the </a:t>
            </a:r>
            <a:r>
              <a:rPr lang="en-US" sz="2800" dirty="0" err="1"/>
              <a:t>NHSN</a:t>
            </a:r>
            <a:r>
              <a:rPr lang="en-US" sz="2800" dirty="0"/>
              <a:t> enrollment guide to complete and submit your enrollment</a:t>
            </a:r>
          </a:p>
          <a:p>
            <a:pPr lvl="1"/>
            <a:r>
              <a:rPr lang="en-US" sz="2800" dirty="0"/>
              <a:t>Within 2 days, you will receive </a:t>
            </a:r>
            <a:r>
              <a:rPr lang="en-US" sz="2800" b="1" dirty="0"/>
              <a:t>2 </a:t>
            </a:r>
            <a:r>
              <a:rPr lang="en-US" sz="2800" dirty="0"/>
              <a:t>e-mails: “</a:t>
            </a:r>
            <a:r>
              <a:rPr lang="en-US" sz="2800" i="1" dirty="0"/>
              <a:t>Welcome to </a:t>
            </a:r>
            <a:r>
              <a:rPr lang="en-US" sz="2800" i="1" dirty="0" err="1"/>
              <a:t>NHSN</a:t>
            </a:r>
            <a:r>
              <a:rPr lang="en-US" sz="2800" dirty="0"/>
              <a:t>” from (NHSN@cdc.gov) </a:t>
            </a:r>
            <a:r>
              <a:rPr lang="en-US" sz="2800" b="1" dirty="0"/>
              <a:t>and </a:t>
            </a:r>
            <a:r>
              <a:rPr lang="en-US" sz="2800" i="1" dirty="0"/>
              <a:t>Invitation to Register with SAMS </a:t>
            </a:r>
            <a:r>
              <a:rPr lang="en-US" sz="2800" dirty="0"/>
              <a:t>from (SAMS-NO-REPLY@cdc.gov). </a:t>
            </a:r>
          </a:p>
          <a:p>
            <a:pPr marL="457200" lvl="1" indent="0">
              <a:buNone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A314B45-FFE1-4A11-AC23-9787B62E92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B0340-FEAF-4F4B-B33B-34F180C37953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84933C27-50CB-43F0-B58C-CDAC2F902AA9}"/>
              </a:ext>
            </a:extLst>
          </p:cNvPr>
          <p:cNvSpPr/>
          <p:nvPr/>
        </p:nvSpPr>
        <p:spPr>
          <a:xfrm>
            <a:off x="633662" y="1310640"/>
            <a:ext cx="6481011" cy="80210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b="1" dirty="0">
                <a:solidFill>
                  <a:srgbClr val="002060"/>
                </a:solidFill>
              </a:rPr>
              <a:t>2A.  REGISTER WITH NHSN</a:t>
            </a:r>
          </a:p>
        </p:txBody>
      </p:sp>
      <p:sp>
        <p:nvSpPr>
          <p:cNvPr id="12" name="Title 2">
            <a:extLst>
              <a:ext uri="{FF2B5EF4-FFF2-40B4-BE49-F238E27FC236}">
                <a16:creationId xmlns:a16="http://schemas.microsoft.com/office/drawing/2014/main" id="{3B8F61A7-707C-4A98-99D5-158AE65ABF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4850" y="33338"/>
            <a:ext cx="11466513" cy="1093787"/>
          </a:xfrm>
          <a:solidFill>
            <a:schemeClr val="tx2"/>
          </a:solidFill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algn="ctr"/>
            <a:r>
              <a:rPr lang="en-US" sz="3600" dirty="0">
                <a:solidFill>
                  <a:schemeClr val="bg1"/>
                </a:solidFill>
              </a:rPr>
              <a:t>How to Enroll in NHSN</a:t>
            </a:r>
          </a:p>
        </p:txBody>
      </p:sp>
    </p:spTree>
    <p:extLst>
      <p:ext uri="{BB962C8B-B14F-4D97-AF65-F5344CB8AC3E}">
        <p14:creationId xmlns:p14="http://schemas.microsoft.com/office/powerpoint/2010/main" val="7643649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A314B45-FFE1-4A11-AC23-9787B62E92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B0340-FEAF-4F4B-B33B-34F180C37953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12" name="Content Placeholder 1">
            <a:extLst>
              <a:ext uri="{FF2B5EF4-FFF2-40B4-BE49-F238E27FC236}">
                <a16:creationId xmlns:a16="http://schemas.microsoft.com/office/drawing/2014/main" id="{782C19C0-735A-4CB2-9953-702F86CA14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14651" y="2968076"/>
            <a:ext cx="9971402" cy="3570836"/>
          </a:xfrm>
        </p:spPr>
        <p:txBody>
          <a:bodyPr anchor="ctr">
            <a:normAutofit fontScale="92500" lnSpcReduction="20000"/>
          </a:bodyPr>
          <a:lstStyle/>
          <a:p>
            <a:r>
              <a:rPr lang="en-US" dirty="0"/>
              <a:t>Open the </a:t>
            </a:r>
            <a:r>
              <a:rPr lang="en-US" i="1" dirty="0"/>
              <a:t>Invitation to Register with SAMS </a:t>
            </a:r>
            <a:r>
              <a:rPr lang="en-US" dirty="0"/>
              <a:t>e-mail and clink the link to SAMS where you will be guided to their </a:t>
            </a:r>
            <a:r>
              <a:rPr lang="en-US" i="1" dirty="0"/>
              <a:t>Log In Screen </a:t>
            </a:r>
            <a:endParaRPr lang="en-US" dirty="0"/>
          </a:p>
          <a:p>
            <a:r>
              <a:rPr lang="en-US" dirty="0"/>
              <a:t>Enter the username (email address) and temporary password provided in the email and click the Login button. </a:t>
            </a:r>
          </a:p>
          <a:p>
            <a:r>
              <a:rPr lang="en-US" dirty="0"/>
              <a:t>After clicking “Login” the SAMS Rules of Behavior screen displays.  Read the SAMS Rules of Behavior and click the Accept button. </a:t>
            </a:r>
          </a:p>
          <a:p>
            <a:r>
              <a:rPr lang="en-US" dirty="0"/>
              <a:t>After accepting the SAMS Rules of Behavior, you will be taken to the SAMS registration page. Enter the information in the fields displayed.  Fields marked with an asterisk are required.</a:t>
            </a:r>
          </a:p>
          <a:p>
            <a:r>
              <a:rPr lang="en-US" dirty="0"/>
              <a:t>Click SUBMIT to complete your SAMS registration. </a:t>
            </a:r>
          </a:p>
          <a:p>
            <a:endParaRPr lang="en-US" dirty="0"/>
          </a:p>
          <a:p>
            <a:endParaRPr lang="en-US" dirty="0"/>
          </a:p>
          <a:p>
            <a:pPr lvl="1"/>
            <a:endParaRPr lang="en-US" sz="2800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55332748-8983-438E-881F-A09AB4A322C5}"/>
              </a:ext>
            </a:extLst>
          </p:cNvPr>
          <p:cNvSpPr/>
          <p:nvPr/>
        </p:nvSpPr>
        <p:spPr>
          <a:xfrm>
            <a:off x="633662" y="1295400"/>
            <a:ext cx="6481011" cy="93027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b="1" dirty="0">
                <a:solidFill>
                  <a:srgbClr val="002060"/>
                </a:solidFill>
              </a:rPr>
              <a:t>2B.  REGISTER WITH SECURE ACCESS MANAGEMENT SERVICES (SAMS)</a:t>
            </a:r>
          </a:p>
        </p:txBody>
      </p:sp>
      <p:sp>
        <p:nvSpPr>
          <p:cNvPr id="9" name="Title 2">
            <a:extLst>
              <a:ext uri="{FF2B5EF4-FFF2-40B4-BE49-F238E27FC236}">
                <a16:creationId xmlns:a16="http://schemas.microsoft.com/office/drawing/2014/main" id="{DD2CB9A6-DFED-4157-AFE1-0DB988801D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4840" y="180108"/>
            <a:ext cx="11155680" cy="1004523"/>
          </a:xfrm>
          <a:solidFill>
            <a:schemeClr val="tx2"/>
          </a:solidFill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algn="ctr"/>
            <a:r>
              <a:rPr lang="en-US" sz="3600" dirty="0">
                <a:solidFill>
                  <a:schemeClr val="bg1"/>
                </a:solidFill>
              </a:rPr>
              <a:t>How to Enroll in NHSN</a:t>
            </a:r>
          </a:p>
        </p:txBody>
      </p:sp>
    </p:spTree>
    <p:extLst>
      <p:ext uri="{BB962C8B-B14F-4D97-AF65-F5344CB8AC3E}">
        <p14:creationId xmlns:p14="http://schemas.microsoft.com/office/powerpoint/2010/main" val="24525990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A314B45-FFE1-4A11-AC23-9787B62E92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B0340-FEAF-4F4B-B33B-34F180C37953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5" name="Content Placeholder 1">
            <a:extLst>
              <a:ext uri="{FF2B5EF4-FFF2-40B4-BE49-F238E27FC236}">
                <a16:creationId xmlns:a16="http://schemas.microsoft.com/office/drawing/2014/main" id="{24561B6E-9D05-4400-A113-74D7B38F23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76944" y="1931439"/>
            <a:ext cx="9329718" cy="4926561"/>
          </a:xfrm>
        </p:spPr>
        <p:txBody>
          <a:bodyPr anchor="ctr">
            <a:normAutofit/>
          </a:bodyPr>
          <a:lstStyle/>
          <a:p>
            <a:r>
              <a:rPr lang="en-US" dirty="0"/>
              <a:t>Access the SAMS log-in page by clicking on this link </a:t>
            </a:r>
            <a:r>
              <a:rPr lang="en-US" dirty="0">
                <a:hlinkClick r:id="rId2"/>
              </a:rPr>
              <a:t>https://sams.cdc.gov</a:t>
            </a:r>
            <a:endParaRPr lang="en-US" dirty="0"/>
          </a:p>
          <a:p>
            <a:r>
              <a:rPr lang="en-US" dirty="0"/>
              <a:t>Enter your username and password to log in </a:t>
            </a:r>
          </a:p>
          <a:p>
            <a:r>
              <a:rPr lang="en-US" dirty="0"/>
              <a:t>Under “My Applications” click on the </a:t>
            </a:r>
            <a:r>
              <a:rPr lang="en-US" b="1" dirty="0"/>
              <a:t>“NHSN LTC Enrollment” </a:t>
            </a:r>
            <a:r>
              <a:rPr lang="en-US" dirty="0"/>
              <a:t>link to go to the NHSN Enrollment page. </a:t>
            </a:r>
          </a:p>
          <a:p>
            <a:r>
              <a:rPr lang="en-US" dirty="0"/>
              <a:t>Select </a:t>
            </a:r>
            <a:r>
              <a:rPr lang="en-US" b="1" dirty="0"/>
              <a:t>Enroll a Facility</a:t>
            </a:r>
          </a:p>
          <a:p>
            <a:r>
              <a:rPr lang="en-US" sz="2800" dirty="0"/>
              <a:t>Follow the instructions to complete the enrollment.</a:t>
            </a:r>
            <a:endParaRPr lang="en-US" sz="2400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988F61B-5AAD-4C18-8830-E2F1F581ABF8}"/>
              </a:ext>
            </a:extLst>
          </p:cNvPr>
          <p:cNvSpPr/>
          <p:nvPr/>
        </p:nvSpPr>
        <p:spPr>
          <a:xfrm>
            <a:off x="624840" y="1326369"/>
            <a:ext cx="6481011" cy="79199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b="1" dirty="0">
                <a:solidFill>
                  <a:srgbClr val="002060"/>
                </a:solidFill>
              </a:rPr>
              <a:t>3.  COMPLETE NHSN LTC ENROLLMENT</a:t>
            </a:r>
          </a:p>
        </p:txBody>
      </p:sp>
      <p:sp>
        <p:nvSpPr>
          <p:cNvPr id="9" name="Title 2">
            <a:extLst>
              <a:ext uri="{FF2B5EF4-FFF2-40B4-BE49-F238E27FC236}">
                <a16:creationId xmlns:a16="http://schemas.microsoft.com/office/drawing/2014/main" id="{F8ED5188-B10D-47CA-B5D7-025AE5B6BF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4840" y="180108"/>
            <a:ext cx="11155680" cy="1004523"/>
          </a:xfrm>
          <a:solidFill>
            <a:schemeClr val="tx2"/>
          </a:solidFill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algn="ctr"/>
            <a:r>
              <a:rPr lang="en-US" sz="3600" dirty="0">
                <a:solidFill>
                  <a:schemeClr val="bg1"/>
                </a:solidFill>
              </a:rPr>
              <a:t>How to Enroll in NHSN</a:t>
            </a:r>
          </a:p>
        </p:txBody>
      </p:sp>
    </p:spTree>
    <p:extLst>
      <p:ext uri="{BB962C8B-B14F-4D97-AF65-F5344CB8AC3E}">
        <p14:creationId xmlns:p14="http://schemas.microsoft.com/office/powerpoint/2010/main" val="32724211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A314B45-FFE1-4A11-AC23-9787B62E92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B0340-FEAF-4F4B-B33B-34F180C37953}" type="slidenum">
              <a:rPr lang="en-US" smtClean="0"/>
              <a:pPr/>
              <a:t>8</a:t>
            </a:fld>
            <a:endParaRPr lang="en-US" dirty="0"/>
          </a:p>
        </p:txBody>
      </p:sp>
      <p:pic>
        <p:nvPicPr>
          <p:cNvPr id="11" name="Picture 10" descr="Image of message received when successfully enrolling in NHSN">
            <a:extLst>
              <a:ext uri="{FF2B5EF4-FFF2-40B4-BE49-F238E27FC236}">
                <a16:creationId xmlns:a16="http://schemas.microsoft.com/office/drawing/2014/main" id="{A48CF168-36C3-4A2C-90B9-0450BE00797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63898" y="2894939"/>
            <a:ext cx="6664203" cy="2175669"/>
          </a:xfrm>
          <a:prstGeom prst="rect">
            <a:avLst/>
          </a:prstGeom>
        </p:spPr>
      </p:pic>
      <p:sp>
        <p:nvSpPr>
          <p:cNvPr id="10" name="Content Placeholder 4">
            <a:extLst>
              <a:ext uri="{FF2B5EF4-FFF2-40B4-BE49-F238E27FC236}">
                <a16:creationId xmlns:a16="http://schemas.microsoft.com/office/drawing/2014/main" id="{8A7C8DBC-93A2-48D3-801A-49898F7659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22428"/>
            <a:ext cx="10515600" cy="4351338"/>
          </a:xfrm>
        </p:spPr>
        <p:txBody>
          <a:bodyPr>
            <a:normAutofit lnSpcReduction="10000"/>
          </a:bodyPr>
          <a:lstStyle/>
          <a:p>
            <a:r>
              <a:rPr lang="en-US" dirty="0"/>
              <a:t>After successfully completing enrollment, the Facility will receive an NHSN Org ID.  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The Administrator and Component Primary Contact (if different) will receive an NHSN email with further instructions on how to electronically accept the </a:t>
            </a:r>
            <a:r>
              <a:rPr lang="en-US" i="1" dirty="0"/>
              <a:t>NHSN Agreement to Participate and Consent </a:t>
            </a:r>
            <a:endParaRPr lang="en-US" dirty="0"/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3EBDE456-22B7-4F8B-92BA-62389F35DFD9}"/>
              </a:ext>
            </a:extLst>
          </p:cNvPr>
          <p:cNvSpPr/>
          <p:nvPr/>
        </p:nvSpPr>
        <p:spPr>
          <a:xfrm>
            <a:off x="624840" y="1293776"/>
            <a:ext cx="9545050" cy="58736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b="1" dirty="0">
                <a:solidFill>
                  <a:srgbClr val="002060"/>
                </a:solidFill>
              </a:rPr>
              <a:t>4.  ACCEPT NHSN AGREEMENT TO PARTICIPATE AND CONSENT</a:t>
            </a:r>
          </a:p>
        </p:txBody>
      </p:sp>
      <p:sp>
        <p:nvSpPr>
          <p:cNvPr id="9" name="Title 2">
            <a:extLst>
              <a:ext uri="{FF2B5EF4-FFF2-40B4-BE49-F238E27FC236}">
                <a16:creationId xmlns:a16="http://schemas.microsoft.com/office/drawing/2014/main" id="{F8ED5188-B10D-47CA-B5D7-025AE5B6BF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4840" y="180108"/>
            <a:ext cx="11155680" cy="1004523"/>
          </a:xfrm>
          <a:solidFill>
            <a:schemeClr val="tx2"/>
          </a:solidFill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algn="ctr"/>
            <a:r>
              <a:rPr lang="en-US" sz="3600" dirty="0">
                <a:solidFill>
                  <a:schemeClr val="bg1"/>
                </a:solidFill>
              </a:rPr>
              <a:t>How to Enroll in NHSN</a:t>
            </a:r>
          </a:p>
        </p:txBody>
      </p:sp>
    </p:spTree>
    <p:extLst>
      <p:ext uri="{BB962C8B-B14F-4D97-AF65-F5344CB8AC3E}">
        <p14:creationId xmlns:p14="http://schemas.microsoft.com/office/powerpoint/2010/main" val="22794084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A314B45-FFE1-4A11-AC23-9787B62E92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B0340-FEAF-4F4B-B33B-34F180C37953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5" name="Content Placeholder 6">
            <a:extLst>
              <a:ext uri="{FF2B5EF4-FFF2-40B4-BE49-F238E27FC236}">
                <a16:creationId xmlns:a16="http://schemas.microsoft.com/office/drawing/2014/main" id="{184326B7-48A0-489E-8499-249AF6975B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13862" y="2130425"/>
            <a:ext cx="10515600" cy="4351338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chemeClr val="accent5">
                    <a:lumMod val="75000"/>
                  </a:schemeClr>
                </a:solidFill>
              </a:rPr>
              <a:t>CDPH has a Group Administrator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. </a:t>
            </a:r>
          </a:p>
          <a:p>
            <a:r>
              <a:rPr lang="en-US" b="1" dirty="0">
                <a:solidFill>
                  <a:schemeClr val="accent5">
                    <a:lumMod val="75000"/>
                  </a:schemeClr>
                </a:solidFill>
              </a:rPr>
              <a:t>CDPH will invite LTC facilities to join the CDPH Group 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by providing the LTCFs with the </a:t>
            </a:r>
            <a:r>
              <a:rPr lang="en-US" i="1" dirty="0">
                <a:solidFill>
                  <a:schemeClr val="accent5">
                    <a:lumMod val="75000"/>
                  </a:schemeClr>
                </a:solidFill>
              </a:rPr>
              <a:t>Group ID 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as well as the </a:t>
            </a:r>
            <a:r>
              <a:rPr lang="en-US" i="1" dirty="0">
                <a:solidFill>
                  <a:schemeClr val="accent5">
                    <a:lumMod val="75000"/>
                  </a:schemeClr>
                </a:solidFill>
              </a:rPr>
              <a:t>joining password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. </a:t>
            </a:r>
          </a:p>
          <a:p>
            <a:r>
              <a:rPr lang="en-US" b="1" dirty="0"/>
              <a:t>The Facility logs in to NHSN, and an alert will appear on the Action Items tab to confer rights </a:t>
            </a:r>
            <a:r>
              <a:rPr lang="en-US" dirty="0"/>
              <a:t>(COVID-19 View Data and CSV Data Upload).  This enables CDPH to upload data to NHSN on behalf of the facility.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946ED08-31A1-4D0D-8EDA-5769B5F11C9B}"/>
              </a:ext>
            </a:extLst>
          </p:cNvPr>
          <p:cNvSpPr/>
          <p:nvPr/>
        </p:nvSpPr>
        <p:spPr>
          <a:xfrm>
            <a:off x="624840" y="1323976"/>
            <a:ext cx="8614611" cy="66524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57200" indent="-457200">
              <a:buFont typeface="Wingdings" panose="05000000000000000000" pitchFamily="2" charset="2"/>
              <a:buChar char="Ø"/>
            </a:pPr>
            <a:r>
              <a:rPr lang="en-US" sz="2800" b="1" dirty="0">
                <a:solidFill>
                  <a:srgbClr val="002060"/>
                </a:solidFill>
              </a:rPr>
              <a:t>JOIN CDPH GROUP AND CONFER RIGHTS TO CDPH</a:t>
            </a:r>
          </a:p>
        </p:txBody>
      </p:sp>
      <p:sp>
        <p:nvSpPr>
          <p:cNvPr id="9" name="Title 2">
            <a:extLst>
              <a:ext uri="{FF2B5EF4-FFF2-40B4-BE49-F238E27FC236}">
                <a16:creationId xmlns:a16="http://schemas.microsoft.com/office/drawing/2014/main" id="{F8ED5188-B10D-47CA-B5D7-025AE5B6BF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4840" y="180108"/>
            <a:ext cx="11155680" cy="1004523"/>
          </a:xfrm>
          <a:solidFill>
            <a:schemeClr val="tx2"/>
          </a:solidFill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algn="ctr"/>
            <a:r>
              <a:rPr lang="en-US" sz="3600" dirty="0">
                <a:solidFill>
                  <a:schemeClr val="bg1"/>
                </a:solidFill>
              </a:rPr>
              <a:t>How to Enroll in NHSN</a:t>
            </a:r>
          </a:p>
        </p:txBody>
      </p:sp>
    </p:spTree>
    <p:extLst>
      <p:ext uri="{BB962C8B-B14F-4D97-AF65-F5344CB8AC3E}">
        <p14:creationId xmlns:p14="http://schemas.microsoft.com/office/powerpoint/2010/main" val="204670701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CDPH Document" ma:contentTypeID="0x0101002CC577673628EB48993F371F1850BF7D007838FD07CC0FC3468B867CBD96DDE540" ma:contentTypeVersion="4" ma:contentTypeDescription="Create a new document." ma:contentTypeScope="" ma:versionID="e087a4dd9ed86f38f6b6d5fa8b29a633">
  <xsd:schema xmlns:xsd="http://www.w3.org/2001/XMLSchema" xmlns:xs="http://www.w3.org/2001/XMLSchema" xmlns:p="http://schemas.microsoft.com/office/2006/metadata/properties" xmlns:ns1="http://schemas.microsoft.com/sharepoint/v3" xmlns:ns2="a48324c4-7d20-48d3-8188-32763737222b" targetNamespace="http://schemas.microsoft.com/office/2006/metadata/properties" ma:root="true" ma:fieldsID="5b060fd604ee315c29f4e6d5332ec947" ns1:_="" ns2:_="">
    <xsd:import namespace="http://schemas.microsoft.com/sharepoint/v3"/>
    <xsd:import namespace="a48324c4-7d20-48d3-8188-32763737222b"/>
    <xsd:element name="properties">
      <xsd:complexType>
        <xsd:sequence>
          <xsd:element name="documentManagement">
            <xsd:complexType>
              <xsd:all>
                <xsd:element ref="ns2:kcdf3820fa7642e8be4bb4902ce9671f" minOccurs="0"/>
                <xsd:element ref="ns2:TaxCatchAll" minOccurs="0"/>
                <xsd:element ref="ns2:TaxCatchAllLabel" minOccurs="0"/>
                <xsd:element ref="ns2:off2d280d04f435e8ad65f64297220d7" minOccurs="0"/>
                <xsd:element ref="ns2:bb1a85d7c91c4659b60f056ef7672151" minOccurs="0"/>
                <xsd:element ref="ns2:e703b7d8b6284097bcc8d89d108ab72a" minOccurs="0"/>
                <xsd:element ref="ns1:PublishingStartDate" minOccurs="0"/>
                <xsd:element ref="ns1:PublishingExpiration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19" nillable="true" ma:displayName="Scheduling Start Date" ma:description="Scheduling Start Date is a site column created by the Publishing feature. It is used to specify the date and time on which this page will first appear to site visitors." ma:internalName="Scheduling_x0020_Start_x0020_Date">
      <xsd:simpleType>
        <xsd:restriction base="dms:Unknown"/>
      </xsd:simpleType>
    </xsd:element>
    <xsd:element name="PublishingExpirationDate" ma:index="20" nillable="true" ma:displayName="Scheduling End Date" ma:description="Scheduling End Date is a site column created by the Publishing feature. It is used to specify the date and time on which this page will no longer appear to site visitors." ma:internalName="Scheduling_x0020_End_x0020_Dat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48324c4-7d20-48d3-8188-32763737222b" elementFormDefault="qualified">
    <xsd:import namespace="http://schemas.microsoft.com/office/2006/documentManagement/types"/>
    <xsd:import namespace="http://schemas.microsoft.com/office/infopath/2007/PartnerControls"/>
    <xsd:element name="kcdf3820fa7642e8be4bb4902ce9671f" ma:index="8" nillable="true" ma:taxonomy="true" ma:internalName="kcdf3820fa7642e8be4bb4902ce9671f" ma:taxonomyFieldName="Topic" ma:displayName="Topic" ma:default="" ma:fieldId="{4cdf3820-fa76-42e8-be4b-b4902ce9671f}" ma:taxonomyMulti="true" ma:sspId="b545365c-366b-4c8d-aeef-04f620ee1966" ma:termSetId="cdd5a172-8c78-4ec7-ac60-5f0fe253a964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axCatchAll" ma:index="9" nillable="true" ma:displayName="Taxonomy Catch All Column" ma:hidden="true" ma:list="{71170ce7-0db4-4c2d-850d-13dce0ec4ea5}" ma:internalName="TaxCatchAll" ma:showField="CatchAllData" ma:web="a48324c4-7d20-48d3-8188-32763737222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10" nillable="true" ma:displayName="Taxonomy Catch All Column1" ma:hidden="true" ma:list="{71170ce7-0db4-4c2d-850d-13dce0ec4ea5}" ma:internalName="TaxCatchAllLabel" ma:readOnly="true" ma:showField="CatchAllDataLabel" ma:web="a48324c4-7d20-48d3-8188-32763737222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off2d280d04f435e8ad65f64297220d7" ma:index="12" nillable="true" ma:taxonomy="true" ma:internalName="off2d280d04f435e8ad65f64297220d7" ma:taxonomyFieldName="CDPH_x0020_Audience" ma:displayName="CDPH Audience" ma:default="" ma:fieldId="{8ff2d280-d04f-435e-8ad6-5f64297220d7}" ma:taxonomyMulti="true" ma:sspId="b545365c-366b-4c8d-aeef-04f620ee1966" ma:termSetId="cc05263c-85ed-4c2f-a4fe-f602faee1964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bb1a85d7c91c4659b60f056ef7672151" ma:index="14" nillable="true" ma:taxonomy="true" ma:internalName="bb1a85d7c91c4659b60f056ef7672151" ma:taxonomyFieldName="Program" ma:displayName="Program" ma:default="" ma:fieldId="{bb1a85d7-c91c-4659-b60f-056ef7672151}" ma:taxonomyMulti="true" ma:sspId="b545365c-366b-4c8d-aeef-04f620ee1966" ma:termSetId="6489bfc0-c77f-4619-9be4-bef70736d171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e703b7d8b6284097bcc8d89d108ab72a" ma:index="16" nillable="true" ma:taxonomy="true" ma:internalName="e703b7d8b6284097bcc8d89d108ab72a" ma:taxonomyFieldName="Content_x0020_Language" ma:displayName="Content Language" ma:default="97;#English|25e340a5-d50c-48d7-adc0-a905fb7bff5c" ma:fieldId="{e703b7d8-b628-4097-bcc8-d89d108ab72a}" ma:sspId="b545365c-366b-4c8d-aeef-04f620ee1966" ma:termSetId="45e6de93-a046-4930-a9e9-bac90a816380" ma:anchorId="00000000-0000-0000-0000-000000000000" ma:open="false" ma:isKeyword="false">
      <xsd:complexType>
        <xsd:sequence>
          <xsd:element ref="pc:Terms" minOccurs="0" maxOccurs="1"/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off2d280d04f435e8ad65f64297220d7 xmlns="a48324c4-7d20-48d3-8188-32763737222b">
      <Terms xmlns="http://schemas.microsoft.com/office/infopath/2007/PartnerControls">
        <TermInfo xmlns="http://schemas.microsoft.com/office/infopath/2007/PartnerControls">
          <TermName xmlns="http://schemas.microsoft.com/office/infopath/2007/PartnerControls">Facility</TermName>
          <TermId xmlns="http://schemas.microsoft.com/office/infopath/2007/PartnerControls">f6dbf916-3416-43dc-9270-08ad21fde9c3</TermId>
        </TermInfo>
      </Terms>
    </off2d280d04f435e8ad65f64297220d7>
    <TaxCatchAll xmlns="a48324c4-7d20-48d3-8188-32763737222b">
      <Value>159</Value>
      <Value>186</Value>
      <Value>155</Value>
      <Value>119</Value>
    </TaxCatchAll>
    <kcdf3820fa7642e8be4bb4902ce9671f xmlns="a48324c4-7d20-48d3-8188-32763737222b">
      <Terms xmlns="http://schemas.microsoft.com/office/infopath/2007/PartnerControls">
        <TermInfo xmlns="http://schemas.microsoft.com/office/infopath/2007/PartnerControls">
          <TermName xmlns="http://schemas.microsoft.com/office/infopath/2007/PartnerControls">Health and Safety</TermName>
          <TermId xmlns="http://schemas.microsoft.com/office/infopath/2007/PartnerControls">0675f13f-ce8e-4ca2-af0c-03869def38d8</TermId>
        </TermInfo>
      </Terms>
    </kcdf3820fa7642e8be4bb4902ce9671f>
    <bb1a85d7c91c4659b60f056ef7672151 xmlns="a48324c4-7d20-48d3-8188-32763737222b">
      <Terms xmlns="http://schemas.microsoft.com/office/infopath/2007/PartnerControls">
        <TermInfo xmlns="http://schemas.microsoft.com/office/infopath/2007/PartnerControls">
          <TermName xmlns="http://schemas.microsoft.com/office/infopath/2007/PartnerControls">Licensing and Certification</TermName>
          <TermId xmlns="http://schemas.microsoft.com/office/infopath/2007/PartnerControls">1d20e9d5-8f8f-41fb-97ed-e9d5347a7ad5</TermId>
        </TermInfo>
        <TermInfo xmlns="http://schemas.microsoft.com/office/infopath/2007/PartnerControls">
          <TermName xmlns="http://schemas.microsoft.com/office/infopath/2007/PartnerControls">Center for Health Care Quality</TermName>
          <TermId xmlns="http://schemas.microsoft.com/office/infopath/2007/PartnerControls">48ccf036-e148-4410-8650-c47c94144373</TermId>
        </TermInfo>
      </Terms>
    </bb1a85d7c91c4659b60f056ef7672151>
    <e703b7d8b6284097bcc8d89d108ab72a xmlns="a48324c4-7d20-48d3-8188-32763737222b">
      <Terms xmlns="http://schemas.microsoft.com/office/infopath/2007/PartnerControls"/>
    </e703b7d8b6284097bcc8d89d108ab72a>
    <PublishingExpirationDate xmlns="http://schemas.microsoft.com/sharepoint/v3" xsi:nil="true"/>
    <PublishingStartDate xmlns="http://schemas.microsoft.com/sharepoint/v3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4C9CC21C-4BDA-42B1-A490-7C08CA4FC212}"/>
</file>

<file path=customXml/itemProps2.xml><?xml version="1.0" encoding="utf-8"?>
<ds:datastoreItem xmlns:ds="http://schemas.openxmlformats.org/officeDocument/2006/customXml" ds:itemID="{4540ADE3-7BFC-49FE-96D4-D22D92B80AE4}"/>
</file>

<file path=customXml/itemProps3.xml><?xml version="1.0" encoding="utf-8"?>
<ds:datastoreItem xmlns:ds="http://schemas.openxmlformats.org/officeDocument/2006/customXml" ds:itemID="{953D2D2F-FEF1-4847-AC88-DBE6752C4940}"/>
</file>

<file path=docProps/app.xml><?xml version="1.0" encoding="utf-8"?>
<Properties xmlns="http://schemas.openxmlformats.org/officeDocument/2006/extended-properties" xmlns:vt="http://schemas.openxmlformats.org/officeDocument/2006/docPropsVTypes">
  <TotalTime>944</TotalTime>
  <Words>896</Words>
  <Application>Microsoft Office PowerPoint</Application>
  <PresentationFormat>Widescreen</PresentationFormat>
  <Paragraphs>102</Paragraphs>
  <Slides>12</Slides>
  <Notes>2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9" baseType="lpstr">
      <vt:lpstr>Arial</vt:lpstr>
      <vt:lpstr>Calibri</vt:lpstr>
      <vt:lpstr>Calibri Light</vt:lpstr>
      <vt:lpstr>Tahoma</vt:lpstr>
      <vt:lpstr>Wingdings</vt:lpstr>
      <vt:lpstr>Office Theme</vt:lpstr>
      <vt:lpstr>Acrobat Document</vt:lpstr>
      <vt:lpstr>SNF COVID-19 SURVEY NHSN REGISTRATION </vt:lpstr>
      <vt:lpstr>Why Does My Facility Need to Enroll in NHSN?</vt:lpstr>
      <vt:lpstr>How to Enroll in NHSN</vt:lpstr>
      <vt:lpstr>How to Enroll in NHSN</vt:lpstr>
      <vt:lpstr>How to Enroll in NHSN</vt:lpstr>
      <vt:lpstr>How to Enroll in NHSN</vt:lpstr>
      <vt:lpstr>How to Enroll in NHSN</vt:lpstr>
      <vt:lpstr>How to Enroll in NHSN</vt:lpstr>
      <vt:lpstr>How to Enroll in NHSN</vt:lpstr>
      <vt:lpstr>What to Do</vt:lpstr>
      <vt:lpstr>Helpful Information</vt:lpstr>
      <vt:lpstr>If You Have Any Questions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SNF COVID-19 NHSN Registration</dc:title>
  <dc:creator>Nguyen, Thuha@CDPH</dc:creator>
  <cp:lastModifiedBy>Truong, Jennifer@CDPH</cp:lastModifiedBy>
  <cp:revision>124</cp:revision>
  <dcterms:created xsi:type="dcterms:W3CDTF">2020-05-06T20:14:17Z</dcterms:created>
  <dcterms:modified xsi:type="dcterms:W3CDTF">2020-05-14T16:24:51Z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 Language">
    <vt:lpwstr/>
  </property>
  <property fmtid="{D5CDD505-2E9C-101B-9397-08002B2CF9AE}" pid="3" name="CDPH Audience">
    <vt:lpwstr>186;#Facility|f6dbf916-3416-43dc-9270-08ad21fde9c3</vt:lpwstr>
  </property>
  <property fmtid="{D5CDD505-2E9C-101B-9397-08002B2CF9AE}" pid="4" name="Topic">
    <vt:lpwstr>119;#Health and Safety|0675f13f-ce8e-4ca2-af0c-03869def38d8</vt:lpwstr>
  </property>
  <property fmtid="{D5CDD505-2E9C-101B-9397-08002B2CF9AE}" pid="5" name="Program">
    <vt:lpwstr>159;#Licensing and Certification|1d20e9d5-8f8f-41fb-97ed-e9d5347a7ad5;#155;#Center for Health Care Quality|48ccf036-e148-4410-8650-c47c94144373</vt:lpwstr>
  </property>
  <property fmtid="{D5CDD505-2E9C-101B-9397-08002B2CF9AE}" pid="6" name="ContentTypeId">
    <vt:lpwstr>0x0101002CC577673628EB48993F371F1850BF7D007838FD07CC0FC3468B867CBD96DDE540</vt:lpwstr>
  </property>
</Properties>
</file>