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ink/ink1.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786" r:id="rId5"/>
    <p:sldId id="737" r:id="rId6"/>
    <p:sldId id="723" r:id="rId7"/>
    <p:sldId id="837" r:id="rId8"/>
    <p:sldId id="835" r:id="rId9"/>
    <p:sldId id="826" r:id="rId10"/>
    <p:sldId id="836" r:id="rId11"/>
    <p:sldId id="831" r:id="rId12"/>
    <p:sldId id="730" r:id="rId13"/>
    <p:sldId id="859" r:id="rId14"/>
    <p:sldId id="860" r:id="rId15"/>
    <p:sldId id="852" r:id="rId16"/>
    <p:sldId id="878" r:id="rId17"/>
    <p:sldId id="879" r:id="rId18"/>
    <p:sldId id="880" r:id="rId19"/>
    <p:sldId id="881" r:id="rId20"/>
    <p:sldId id="866" r:id="rId21"/>
    <p:sldId id="845" r:id="rId22"/>
    <p:sldId id="847" r:id="rId23"/>
    <p:sldId id="844" r:id="rId24"/>
    <p:sldId id="850" r:id="rId25"/>
    <p:sldId id="849" r:id="rId26"/>
    <p:sldId id="848" r:id="rId27"/>
    <p:sldId id="795" r:id="rId28"/>
    <p:sldId id="745" r:id="rId29"/>
    <p:sldId id="833" r:id="rId30"/>
    <p:sldId id="829" r:id="rId31"/>
    <p:sldId id="830" r:id="rId32"/>
    <p:sldId id="743" r:id="rId33"/>
    <p:sldId id="853" r:id="rId34"/>
    <p:sldId id="882" r:id="rId35"/>
    <p:sldId id="877" r:id="rId36"/>
    <p:sldId id="867" r:id="rId37"/>
    <p:sldId id="861" r:id="rId38"/>
    <p:sldId id="739" r:id="rId39"/>
    <p:sldId id="862" r:id="rId40"/>
    <p:sldId id="873" r:id="rId41"/>
    <p:sldId id="869" r:id="rId42"/>
    <p:sldId id="874" r:id="rId43"/>
    <p:sldId id="863" r:id="rId44"/>
    <p:sldId id="875" r:id="rId45"/>
    <p:sldId id="864" r:id="rId46"/>
    <p:sldId id="876" r:id="rId47"/>
    <p:sldId id="885" r:id="rId48"/>
    <p:sldId id="884" r:id="rId49"/>
    <p:sldId id="925" r:id="rId50"/>
    <p:sldId id="28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F6DC33-F63C-1681-13C3-43A56FA5A81D}" name="Avalos, Aurora@CDPH" initials="AA" userId="S::aurora.avalos@cdph.ca.gov::4761e08f-ee86-4ca4-8545-b2cb765019c1" providerId="AD"/>
  <p188:author id="{0840ABB9-F4A7-5BEE-3735-720AA68B45F4}" name="Maestretti, Elizabeth@CDPH" initials="EM" userId="S::Elizabeth.Maestretti@cdph.ca.gov::ab7d115d-636c-48de-8b1f-f181ba6e2e47" providerId="AD"/>
  <p188:author id="{7698B5E1-7BA1-521D-F356-0772F4B23859}" name="Malindzak, Shannon@CDPH" initials="MS" userId="S::shannon.malindzak@cdph.ca.gov::829c174c-cbdc-4dfa-805d-8c104631c3c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7CF"/>
    <a:srgbClr val="000000"/>
    <a:srgbClr val="002495"/>
    <a:srgbClr val="C6E5F4"/>
    <a:srgbClr val="E9D4E9"/>
    <a:srgbClr val="71BEE3"/>
    <a:srgbClr val="902A92"/>
    <a:srgbClr val="151E28"/>
    <a:srgbClr val="EAAB33"/>
    <a:srgbClr val="A9D3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2T18:39:23.61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C77C2-516E-4646-9B9C-E9DC24CA8343}"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2F182-08E6-1645-ABBF-2D59D86DFF5D}" type="slidenum">
              <a:rPr lang="en-US" smtClean="0"/>
              <a:t>‹#›</a:t>
            </a:fld>
            <a:endParaRPr lang="en-US"/>
          </a:p>
        </p:txBody>
      </p:sp>
    </p:spTree>
    <p:extLst>
      <p:ext uri="{BB962C8B-B14F-4D97-AF65-F5344CB8AC3E}">
        <p14:creationId xmlns:p14="http://schemas.microsoft.com/office/powerpoint/2010/main" val="256167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a:t>
            </a:r>
            <a:endParaRPr lang="en-US">
              <a:latin typeface="Calibri"/>
              <a:ea typeface="ＭＳ Ｐゴシック"/>
              <a:cs typeface="Calibri"/>
            </a:endParaRPr>
          </a:p>
          <a:p>
            <a:pPr marL="0" marR="0" lvl="0" indent="0" algn="l" defTabSz="914400" rtl="0">
              <a:lnSpc>
                <a:spcPct val="100000"/>
              </a:lnSpc>
              <a:spcBef>
                <a:spcPct val="30000"/>
              </a:spcBef>
              <a:spcAft>
                <a:spcPct val="0"/>
              </a:spcAft>
              <a:buClrTx/>
              <a:buSzTx/>
              <a:buFontTx/>
              <a:buNone/>
              <a:defRPr/>
            </a:pPr>
            <a:r>
              <a:rPr lang="es" sz="1200" b="0" i="0" u="none" strike="noStrike" kern="1200">
                <a:solidFill>
                  <a:srgbClr val="000000"/>
                </a:solidFill>
                <a:latin typeface="Calibri"/>
                <a:ea typeface="ＭＳ Ｐゴシック"/>
                <a:cs typeface="Calibri"/>
              </a:rPr>
              <a:t>En este módulo repasaremos los desinfectantes.</a:t>
            </a:r>
            <a:endParaRPr lang="en-US">
              <a:cs typeface="Calibri"/>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a:solidFill>
                <a:schemeClr val="tx1"/>
              </a:solidFill>
              <a:effectLst/>
              <a:latin typeface="Calibri"/>
              <a:ea typeface="ＭＳ Ｐゴシック"/>
              <a:cs typeface="ＭＳ Ｐゴシック" charset="0"/>
            </a:endParaRPr>
          </a:p>
          <a:p>
            <a:pPr rtl="0">
              <a:defRPr/>
            </a:pPr>
            <a:r>
              <a:rPr lang="es" sz="1200" b="1" i="0" u="none" strike="noStrike">
                <a:latin typeface="Calibri"/>
                <a:ea typeface="ＭＳ Ｐゴシック"/>
                <a:cs typeface="Calibri"/>
              </a:rPr>
              <a:t>(Las indicaciones del instructor aparecen en negrita a lo largo de la presentación).</a:t>
            </a:r>
            <a:endParaRPr lang="en-US">
              <a:latin typeface="Calibri"/>
              <a:ea typeface="ＭＳ Ｐゴシック" charset="-128"/>
              <a:cs typeface="Calibri"/>
            </a:endParaRPr>
          </a:p>
          <a:p>
            <a:pPr marL="0" marR="0" lvl="0" indent="0" algn="l" defTabSz="914400">
              <a:lnSpc>
                <a:spcPct val="100000"/>
              </a:lnSpc>
              <a:spcBef>
                <a:spcPct val="30000"/>
              </a:spcBef>
              <a:spcAft>
                <a:spcPct val="0"/>
              </a:spcAft>
              <a:buClrTx/>
              <a:buSzTx/>
              <a:buFontTx/>
              <a:buNone/>
              <a:defRPr/>
            </a:pPr>
            <a:endParaRPr lang="en-US" sz="1200">
              <a:solidFill>
                <a:schemeClr val="tx1"/>
              </a:solidFill>
              <a:cs typeface="Calibri"/>
            </a:endParaRPr>
          </a:p>
          <a:p>
            <a:pPr marL="0" marR="0" lvl="0" indent="0" algn="l" defTabSz="914400" rtl="0" eaLnBrk="0" fontAlgn="base" latinLnBrk="0" hangingPunct="0">
              <a:lnSpc>
                <a:spcPct val="100000"/>
              </a:lnSpc>
              <a:spcBef>
                <a:spcPct val="30000"/>
              </a:spcBef>
              <a:spcAft>
                <a:spcPct val="0"/>
              </a:spcAft>
              <a:buClrTx/>
              <a:buSzTx/>
              <a:buFontTx/>
              <a:buNone/>
              <a:defRPr/>
            </a:pPr>
            <a:r>
              <a:rPr lang="es" sz="1200" b="1" i="0" u="none" strike="noStrike">
                <a:solidFill>
                  <a:srgbClr val="000000"/>
                </a:solidFill>
                <a:latin typeface="Calibri"/>
                <a:ea typeface="ＭＳ Ｐゴシック"/>
                <a:cs typeface="Calibri"/>
              </a:rPr>
              <a:t>[Haga clic]</a:t>
            </a:r>
          </a:p>
          <a:p>
            <a:pPr marL="0" marR="0" lvl="0" indent="0" algn="l" defTabSz="914400" rtl="0" eaLnBrk="0" fontAlgn="base" latinLnBrk="0" hangingPunct="0">
              <a:lnSpc>
                <a:spcPct val="100000"/>
              </a:lnSpc>
              <a:spcBef>
                <a:spcPct val="30000"/>
              </a:spcBef>
              <a:spcAft>
                <a:spcPct val="0"/>
              </a:spcAft>
              <a:buClrTx/>
              <a:buSzTx/>
              <a:buFontTx/>
              <a:buNone/>
              <a:defRPr/>
            </a:pPr>
            <a:endParaRPr lang="en-US" b="1"/>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kern="1200">
              <a:solidFill>
                <a:schemeClr val="tx1"/>
              </a:solidFill>
              <a:effectLst/>
              <a:latin typeface="Calibri"/>
              <a:ea typeface="ＭＳ Ｐゴシック" charset="-128"/>
              <a:cs typeface="ＭＳ Ｐゴシック" charset="-128"/>
            </a:endParaRPr>
          </a:p>
          <a:p>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a:t>
            </a:fld>
            <a:endParaRPr lang="en-US"/>
          </a:p>
        </p:txBody>
      </p:sp>
    </p:spTree>
    <p:extLst>
      <p:ext uri="{BB962C8B-B14F-4D97-AF65-F5344CB8AC3E}">
        <p14:creationId xmlns:p14="http://schemas.microsoft.com/office/powerpoint/2010/main" val="85469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ea typeface="ＭＳ Ｐゴシック"/>
                <a:cs typeface="Calibri"/>
              </a:rPr>
              <a:t>Pongamos a prueba sus conocimientos. </a:t>
            </a:r>
            <a:endParaRPr lang="en-US"/>
          </a:p>
          <a:p>
            <a:endParaRPr lang="en-US">
              <a:latin typeface="Calibri"/>
              <a:ea typeface="ＭＳ Ｐゴシック" charset="-128"/>
              <a:cs typeface="Calibri"/>
            </a:endParaRPr>
          </a:p>
          <a:p>
            <a:pPr rtl="0"/>
            <a:r>
              <a:rPr lang="es" sz="1200" b="1" i="0" u="none" strike="noStrike">
                <a:latin typeface="Calibri"/>
                <a:ea typeface="ＭＳ Ｐゴシック"/>
                <a:cs typeface="Calibri"/>
              </a:rPr>
              <a:t>¿Qué debe ocurrir para que el tiempo de contacto/permanencia en húmedo sea eficaz con un producto de limpieza y desinfección en dos pasos?</a:t>
            </a:r>
            <a:endParaRPr lang="en-US">
              <a:latin typeface="Calibri"/>
              <a:ea typeface="ＭＳ Ｐゴシック" charset="-128"/>
              <a:cs typeface="Calibri"/>
            </a:endParaRPr>
          </a:p>
          <a:p>
            <a:pPr rtl="0"/>
            <a:r>
              <a:rPr lang="es" sz="1200" b="1" i="0" u="none" strike="noStrike">
                <a:latin typeface="Calibri"/>
                <a:ea typeface="ＭＳ Ｐゴシック"/>
                <a:cs typeface="Calibri"/>
              </a:rPr>
              <a:t>Seleccione todo lo que corresponda</a:t>
            </a:r>
          </a:p>
          <a:p>
            <a:endParaRPr lang="en-US" b="1">
              <a:latin typeface="Calibri"/>
              <a:ea typeface="ＭＳ Ｐゴシック" charset="-128"/>
              <a:cs typeface="Calibri"/>
            </a:endParaRPr>
          </a:p>
          <a:p>
            <a:pPr marL="514350" indent="-514350" rtl="0">
              <a:spcBef>
                <a:spcPct val="20000"/>
              </a:spcBef>
              <a:buAutoNum type="alphaUcPeriod"/>
            </a:pPr>
            <a:r>
              <a:rPr lang="es" sz="1200" b="0" i="0" u="none" strike="noStrike">
                <a:latin typeface="Calibri"/>
                <a:ea typeface="ＭＳ Ｐゴシック"/>
                <a:cs typeface="Calibri"/>
              </a:rPr>
              <a:t>La superficie debe limpiarse</a:t>
            </a:r>
          </a:p>
          <a:p>
            <a:pPr marL="514350" indent="-514350" rtl="0">
              <a:spcBef>
                <a:spcPct val="20000"/>
              </a:spcBef>
              <a:buAutoNum type="alphaUcPeriod"/>
            </a:pPr>
            <a:r>
              <a:rPr lang="es" sz="1200" b="0" i="0" u="none" strike="noStrike">
                <a:latin typeface="Calibri"/>
                <a:ea typeface="ＭＳ Ｐゴシック"/>
                <a:cs typeface="Calibri"/>
              </a:rPr>
              <a:t>La superficie debe permanecer húmeda durante el tiempo de contacto/permanencia en húmedo del desinfectante</a:t>
            </a:r>
          </a:p>
          <a:p>
            <a:pPr marL="514350" indent="-514350" rtl="0">
              <a:spcBef>
                <a:spcPct val="20000"/>
              </a:spcBef>
              <a:buAutoNum type="alphaUcPeriod"/>
            </a:pPr>
            <a:r>
              <a:rPr lang="es" sz="1200" b="0" i="0" u="none" strike="noStrike">
                <a:latin typeface="Calibri"/>
                <a:ea typeface="ＭＳ Ｐゴシック"/>
                <a:cs typeface="Calibri"/>
              </a:rPr>
              <a:t>El personal de EVS debe conocer y utilizar el tiempo de contacto/permanencia en húmedo del desinfectante</a:t>
            </a:r>
          </a:p>
          <a:p>
            <a:pPr marL="514350" indent="-514350" rtl="0">
              <a:spcBef>
                <a:spcPct val="20000"/>
              </a:spcBef>
              <a:buAutoNum type="alphaUcPeriod"/>
            </a:pPr>
            <a:r>
              <a:rPr lang="es" sz="1200" b="0" i="0" u="none" strike="noStrike">
                <a:latin typeface="Calibri"/>
              </a:rPr>
              <a:t>Todas las anteriores</a:t>
            </a:r>
          </a:p>
          <a:p>
            <a:endParaRPr lang="en-US" b="1">
              <a:latin typeface="Calibri"/>
              <a:ea typeface="ＭＳ Ｐゴシック" charset="-128"/>
              <a:cs typeface="Calibri"/>
            </a:endParaRPr>
          </a:p>
          <a:p>
            <a:pPr rtl="0"/>
            <a:r>
              <a:rPr lang="es" sz="1200" b="1" i="0" u="none" strike="noStrike">
                <a:latin typeface="Calibri"/>
                <a:ea typeface="ＭＳ Ｐゴシック"/>
                <a:cs typeface="Calibri"/>
              </a:rPr>
              <a:t>(</a:t>
            </a:r>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 espere 10 segundos para recibir una respuesta.)</a:t>
            </a:r>
            <a:endParaRPr lang="en-US">
              <a:cs typeface="Calibri"/>
            </a:endParaRPr>
          </a:p>
          <a:p>
            <a:endParaRPr lang="en-US" b="1">
              <a:latin typeface="Calibri"/>
              <a:ea typeface="ＭＳ Ｐゴシック" charset="-128"/>
              <a:cs typeface="Calibri"/>
            </a:endParaRPr>
          </a:p>
          <a:p>
            <a:pPr rtl="0"/>
            <a:r>
              <a:rPr lang="es" sz="1200" b="1" i="0" u="none" strike="noStrike">
                <a:latin typeface="Calibri"/>
                <a:ea typeface="ＭＳ Ｐゴシック"/>
                <a:cs typeface="Calibri"/>
              </a:rPr>
              <a:t>[Haga clic]</a:t>
            </a:r>
            <a:endParaRPr lang="en-US">
              <a:latin typeface="Calibri"/>
              <a:ea typeface="ＭＳ Ｐゴシック" charset="-128"/>
              <a:cs typeface="Calibri"/>
            </a:endParaRPr>
          </a:p>
          <a:p>
            <a:endParaRPr lang="en-US">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10</a:t>
            </a:fld>
            <a:endParaRPr lang="en-US"/>
          </a:p>
        </p:txBody>
      </p:sp>
    </p:spTree>
    <p:extLst>
      <p:ext uri="{BB962C8B-B14F-4D97-AF65-F5344CB8AC3E}">
        <p14:creationId xmlns:p14="http://schemas.microsoft.com/office/powerpoint/2010/main" val="501737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ea typeface="ＭＳ Ｐゴシック"/>
                <a:cs typeface="Calibri"/>
              </a:rPr>
              <a:t>Si eligió D, todas las anteriores, ¡es correcto!</a:t>
            </a:r>
            <a:endParaRPr lang="en-US" sz="1200" i="0" u="none" strike="noStrike" baseline="0">
              <a:solidFill>
                <a:schemeClr val="tx1"/>
              </a:solidFill>
              <a:latin typeface="+mn-lt"/>
              <a:cs typeface="Calibri"/>
            </a:endParaRPr>
          </a:p>
          <a:p>
            <a:endParaRPr lang="en-US">
              <a:latin typeface="Calibri"/>
              <a:ea typeface="ＭＳ Ｐゴシック" charset="-128"/>
              <a:cs typeface="Calibri"/>
            </a:endParaRPr>
          </a:p>
          <a:p>
            <a:pPr rtl="0"/>
            <a:r>
              <a:rPr lang="es" sz="1200" b="1" i="0" u="none" strike="noStrike">
                <a:latin typeface="Calibri"/>
                <a:ea typeface="ＭＳ Ｐゴシック"/>
                <a:cs typeface="Calibri"/>
              </a:rPr>
              <a:t>[Haga clic]</a:t>
            </a:r>
            <a:endParaRPr lang="en-US">
              <a:latin typeface="Calibri"/>
              <a:ea typeface="ＭＳ Ｐゴシック" charset="-128"/>
              <a:cs typeface="Calibri"/>
            </a:endParaRPr>
          </a:p>
          <a:p>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11</a:t>
            </a:fld>
            <a:endParaRPr lang="en-US"/>
          </a:p>
        </p:txBody>
      </p:sp>
    </p:spTree>
    <p:extLst>
      <p:ext uri="{BB962C8B-B14F-4D97-AF65-F5344CB8AC3E}">
        <p14:creationId xmlns:p14="http://schemas.microsoft.com/office/powerpoint/2010/main" val="420887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solidFill>
                  <a:srgbClr val="000000"/>
                </a:solidFill>
                <a:latin typeface="Calibri"/>
                <a:ea typeface="ＭＳ Ｐゴシック"/>
                <a:cs typeface="Calibri"/>
              </a:rPr>
              <a:t>¿Qué información puede encontrar en la etiqueta de un desinfectante?</a:t>
            </a:r>
            <a:r>
              <a:rPr lang="es" sz="1200" b="0" i="0" u="none" strike="noStrike">
                <a:latin typeface="Calibri"/>
                <a:ea typeface="ＭＳ Ｐゴシック"/>
                <a:cs typeface="Calibri"/>
              </a:rPr>
              <a:t> </a:t>
            </a:r>
            <a:endParaRPr lang="en-US" sz="1200">
              <a:solidFill>
                <a:schemeClr val="tx1"/>
              </a:solidFill>
              <a:latin typeface="+mn-lt"/>
              <a:cs typeface="Calibri" pitchFamily="34" charset="0"/>
            </a:endParaRPr>
          </a:p>
          <a:p>
            <a:pPr rtl="0">
              <a:defRPr/>
            </a:pPr>
            <a:r>
              <a:rPr lang="es" sz="1200" b="0" i="0" u="none" strike="noStrike">
                <a:solidFill>
                  <a:srgbClr val="000000"/>
                </a:solidFill>
                <a:latin typeface="Calibri"/>
                <a:ea typeface="ＭＳ Ｐゴシック"/>
                <a:cs typeface="Calibri"/>
              </a:rPr>
              <a:t>Hay una serie de elementos que puede encontrar en la etiqueta. Vamos a analizarlos juntos.</a:t>
            </a:r>
            <a:r>
              <a:rPr lang="es" sz="1200" b="0" i="0" u="none" strike="noStrike">
                <a:latin typeface="Calibri"/>
                <a:ea typeface="ＭＳ Ｐゴシック"/>
                <a:cs typeface="Calibri"/>
              </a:rPr>
              <a:t> </a:t>
            </a:r>
            <a:endParaRPr lang="en-US" sz="1200" b="0" i="0">
              <a:solidFill>
                <a:schemeClr val="tx1"/>
              </a:solidFill>
              <a:effectLst/>
              <a:latin typeface="+mn-lt"/>
              <a:cs typeface="Calibri" pitchFamily="34" charset="0"/>
            </a:endParaRPr>
          </a:p>
          <a:p>
            <a:pPr>
              <a:defRPr/>
            </a:pPr>
            <a:endParaRPr lang="en-US" b="1">
              <a:latin typeface="+mn-lt"/>
              <a:ea typeface="ＭＳ Ｐゴシック"/>
              <a:cs typeface="Calibri"/>
            </a:endParaRPr>
          </a:p>
          <a:p>
            <a:pPr marL="0" marR="0" lvl="0" indent="0" algn="l" defTabSz="914400" rtl="0">
              <a:lnSpc>
                <a:spcPct val="100000"/>
              </a:lnSpc>
              <a:spcBef>
                <a:spcPct val="30000"/>
              </a:spcBef>
              <a:spcAft>
                <a:spcPct val="0"/>
              </a:spcAft>
              <a:buNone/>
              <a:defRPr/>
            </a:pPr>
            <a:r>
              <a:rPr lang="es" sz="1200" b="1" i="0" u="none" strike="noStrike">
                <a:latin typeface="Calibri"/>
              </a:rPr>
              <a:t>[Haga clic]</a:t>
            </a:r>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b="1" strike="noStrike">
              <a:solidFill>
                <a:schemeClr val="tx1"/>
              </a:solidFill>
              <a:effectLst/>
              <a:latin typeface="+mn-lt"/>
              <a:cs typeface="Calibri" pitchFamily="34" charset="0"/>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12</a:t>
            </a:fld>
            <a:endParaRPr lang="en-US"/>
          </a:p>
        </p:txBody>
      </p:sp>
    </p:spTree>
    <p:extLst>
      <p:ext uri="{BB962C8B-B14F-4D97-AF65-F5344CB8AC3E}">
        <p14:creationId xmlns:p14="http://schemas.microsoft.com/office/powerpoint/2010/main" val="392175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es" sz="1200" b="0" i="0" u="none" strike="noStrike">
                <a:solidFill>
                  <a:srgbClr val="000000"/>
                </a:solidFill>
                <a:latin typeface="Calibri"/>
                <a:ea typeface="ＭＳ Ｐゴシック"/>
                <a:cs typeface="Calibri"/>
              </a:rPr>
              <a:t>La etiqueta siempre indica los ingredientes activos, como cloruro amónico o lejía.</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a:solidFill>
                <a:schemeClr val="tx1"/>
              </a:solidFill>
              <a:latin typeface="+mn-lt"/>
              <a:cs typeface="Calibri" panose="020F0502020204030204" pitchFamily="34" charset="0"/>
            </a:endParaRPr>
          </a:p>
          <a:p>
            <a:pPr marL="0" marR="0" lvl="0" indent="0" algn="l" defTabSz="914400" rtl="0">
              <a:lnSpc>
                <a:spcPct val="100000"/>
              </a:lnSpc>
              <a:spcBef>
                <a:spcPct val="30000"/>
              </a:spcBef>
              <a:spcAft>
                <a:spcPct val="0"/>
              </a:spcAft>
              <a:buNone/>
              <a:defRPr/>
            </a:pPr>
            <a:r>
              <a:rPr lang="es" sz="1200" b="1" i="0" u="none" strike="noStrike">
                <a:latin typeface="Calibri"/>
              </a:rPr>
              <a:t>[Haga clic]</a:t>
            </a:r>
            <a:endParaRPr lang="en-US"/>
          </a:p>
          <a:p>
            <a:endParaRPr lang="en-US"/>
          </a:p>
        </p:txBody>
      </p:sp>
      <p:sp>
        <p:nvSpPr>
          <p:cNvPr id="4" name="Slide Number Placeholder 3"/>
          <p:cNvSpPr>
            <a:spLocks noGrp="1"/>
          </p:cNvSpPr>
          <p:nvPr>
            <p:ph type="sldNum" sz="quarter" idx="5"/>
          </p:nvPr>
        </p:nvSpPr>
        <p:spPr/>
        <p:txBody>
          <a:bodyPr/>
          <a:lstStyle/>
          <a:p>
            <a:fld id="{DB32F182-08E6-1645-ABBF-2D59D86DFF5D}" type="slidenum">
              <a:rPr lang="en-US" smtClean="0"/>
              <a:t>13</a:t>
            </a:fld>
            <a:endParaRPr lang="en-US"/>
          </a:p>
        </p:txBody>
      </p:sp>
    </p:spTree>
    <p:extLst>
      <p:ext uri="{BB962C8B-B14F-4D97-AF65-F5344CB8AC3E}">
        <p14:creationId xmlns:p14="http://schemas.microsoft.com/office/powerpoint/2010/main" val="153218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es" sz="1200" b="0" i="0" u="none" strike="noStrike">
                <a:solidFill>
                  <a:srgbClr val="000000"/>
                </a:solidFill>
                <a:latin typeface="Calibri"/>
                <a:cs typeface="Calibri"/>
              </a:rPr>
              <a:t>También encontrará qué elimina el desinfectante, por ejemplo, bacterias, virus u hongos. Cuando trabaje con gérmenes formadores de esporas como </a:t>
            </a:r>
            <a:r>
              <a:rPr lang="es" sz="1200" b="0" i="1" u="none" strike="noStrike">
                <a:solidFill>
                  <a:srgbClr val="000000"/>
                </a:solidFill>
                <a:latin typeface="Calibri"/>
                <a:cs typeface="Calibri"/>
              </a:rPr>
              <a:t>C. difficile</a:t>
            </a:r>
            <a:r>
              <a:rPr lang="es" sz="1200" b="0" i="0" u="none" strike="noStrike">
                <a:solidFill>
                  <a:srgbClr val="000000"/>
                </a:solidFill>
                <a:latin typeface="Calibri"/>
                <a:cs typeface="Calibri"/>
              </a:rPr>
              <a:t> o Norovirus, compruebe la etiqueta para confirmar si el desinfectante es esporicida. Las esporas son difíciles de eliminar y requieren tipos específicos de desinfectantes.</a:t>
            </a:r>
          </a:p>
          <a:p>
            <a:pPr>
              <a:defRPr/>
            </a:pPr>
            <a:endParaRPr lang="en-US" b="1">
              <a:latin typeface="Calibri"/>
              <a:ea typeface="ＭＳ Ｐゴシック" charset="-128"/>
              <a:cs typeface="Calibri"/>
            </a:endParaRPr>
          </a:p>
          <a:p>
            <a:pPr marL="0" marR="0" lvl="0" indent="0" algn="l" defTabSz="914400" rtl="0">
              <a:lnSpc>
                <a:spcPct val="100000"/>
              </a:lnSpc>
              <a:spcBef>
                <a:spcPct val="30000"/>
              </a:spcBef>
              <a:spcAft>
                <a:spcPct val="0"/>
              </a:spcAft>
              <a:buNone/>
              <a:defRPr/>
            </a:pPr>
            <a:r>
              <a:rPr lang="es" sz="1200" b="1" i="0" u="none" strike="noStrike">
                <a:latin typeface="Calibri"/>
                <a:ea typeface="ＭＳ Ｐゴシック"/>
                <a:cs typeface="Calibri"/>
              </a:rPr>
              <a:t>[Haga clic]</a:t>
            </a:r>
            <a:endParaRPr lang="en-US">
              <a:latin typeface="Calibri"/>
              <a:ea typeface="ＭＳ Ｐゴシック" charset="-128"/>
              <a:cs typeface="Calibri"/>
            </a:endParaRPr>
          </a:p>
          <a:p>
            <a:endParaRPr lang="en-US"/>
          </a:p>
        </p:txBody>
      </p:sp>
      <p:sp>
        <p:nvSpPr>
          <p:cNvPr id="4" name="Slide Number Placeholder 3"/>
          <p:cNvSpPr>
            <a:spLocks noGrp="1"/>
          </p:cNvSpPr>
          <p:nvPr>
            <p:ph type="sldNum" sz="quarter" idx="5"/>
          </p:nvPr>
        </p:nvSpPr>
        <p:spPr/>
        <p:txBody>
          <a:bodyPr/>
          <a:lstStyle/>
          <a:p>
            <a:fld id="{DB32F182-08E6-1645-ABBF-2D59D86DFF5D}" type="slidenum">
              <a:rPr lang="en-US" smtClean="0"/>
              <a:t>14</a:t>
            </a:fld>
            <a:endParaRPr lang="en-US"/>
          </a:p>
        </p:txBody>
      </p:sp>
    </p:spTree>
    <p:extLst>
      <p:ext uri="{BB962C8B-B14F-4D97-AF65-F5344CB8AC3E}">
        <p14:creationId xmlns:p14="http://schemas.microsoft.com/office/powerpoint/2010/main" val="5125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solidFill>
                  <a:srgbClr val="000000"/>
                </a:solidFill>
                <a:latin typeface="Calibri"/>
                <a:ea typeface="ＭＳ Ｐゴシック"/>
                <a:cs typeface="Calibri"/>
              </a:rPr>
              <a:t>Siga las </a:t>
            </a:r>
            <a:r>
              <a:rPr lang="es" sz="1200" b="0" i="0" u="none" strike="noStrike">
                <a:latin typeface="Calibri"/>
                <a:ea typeface="ＭＳ Ｐゴシック"/>
                <a:cs typeface="Calibri"/>
              </a:rPr>
              <a:t>instrucciones </a:t>
            </a:r>
            <a:r>
              <a:rPr lang="es" sz="1200" b="0" i="0" u="none" strike="noStrike">
                <a:solidFill>
                  <a:srgbClr val="000000"/>
                </a:solidFill>
                <a:latin typeface="Calibri"/>
                <a:ea typeface="ＭＳ Ｐゴシック"/>
                <a:cs typeface="Calibri"/>
              </a:rPr>
              <a:t>de uso: la </a:t>
            </a:r>
            <a:r>
              <a:rPr lang="es" sz="1200" b="0" i="0" u="none" strike="noStrike">
                <a:latin typeface="Calibri"/>
                <a:ea typeface="ＭＳ Ｐゴシック"/>
                <a:cs typeface="Calibri"/>
              </a:rPr>
              <a:t>etiqueta es la norma. Si </a:t>
            </a:r>
            <a:r>
              <a:rPr lang="es" sz="1200" b="0" i="0" u="none" strike="noStrike">
                <a:solidFill>
                  <a:srgbClr val="000000"/>
                </a:solidFill>
                <a:latin typeface="Calibri"/>
                <a:ea typeface="ＭＳ Ｐゴシック"/>
                <a:cs typeface="Calibri"/>
              </a:rPr>
              <a:t>es necesario diluir un producto con agua, siga exactamente las instrucciones. No se aceptan estimados ya que pueden crear un desinfectante demasiado fuerte o demasiado débil que no cumpla su función.</a:t>
            </a:r>
            <a:r>
              <a:rPr lang="es" sz="1200" b="0" i="0" u="none" strike="noStrike">
                <a:latin typeface="Calibri"/>
                <a:ea typeface="ＭＳ Ｐゴシック"/>
                <a:cs typeface="Calibri"/>
              </a:rPr>
              <a:t> </a:t>
            </a:r>
            <a:endParaRPr lang="en-US" sz="1200" b="0" i="0">
              <a:solidFill>
                <a:schemeClr val="tx1"/>
              </a:solidFill>
              <a:effectLst/>
              <a:latin typeface="+mn-lt"/>
              <a:cs typeface="Calibri" panose="020F0502020204030204" pitchFamily="34" charset="0"/>
            </a:endParaRPr>
          </a:p>
          <a:p>
            <a:pPr>
              <a:defRPr/>
            </a:pPr>
            <a:endParaRPr lang="en-US" b="1"/>
          </a:p>
          <a:p>
            <a:pPr marL="0" marR="0" lvl="0" indent="0" algn="l" defTabSz="914400" rtl="0">
              <a:lnSpc>
                <a:spcPct val="100000"/>
              </a:lnSpc>
              <a:spcBef>
                <a:spcPct val="30000"/>
              </a:spcBef>
              <a:spcAft>
                <a:spcPct val="0"/>
              </a:spcAft>
              <a:buNone/>
              <a:defRPr/>
            </a:pPr>
            <a:r>
              <a:rPr lang="es" sz="1200" b="1" i="0" u="none" strike="noStrike">
                <a:latin typeface="Calibri"/>
                <a:ea typeface="ＭＳ Ｐゴシック"/>
                <a:cs typeface="Calibri"/>
              </a:rPr>
              <a:t>[Haga clic]</a:t>
            </a:r>
            <a:endParaRPr lang="en-US">
              <a:latin typeface="Calibri"/>
              <a:ea typeface="ＭＳ Ｐゴシック" charset="-128"/>
              <a:cs typeface="Calibri"/>
            </a:endParaRPr>
          </a:p>
          <a:p>
            <a:endParaRPr lang="en-US"/>
          </a:p>
        </p:txBody>
      </p:sp>
      <p:sp>
        <p:nvSpPr>
          <p:cNvPr id="4" name="Slide Number Placeholder 3"/>
          <p:cNvSpPr>
            <a:spLocks noGrp="1"/>
          </p:cNvSpPr>
          <p:nvPr>
            <p:ph type="sldNum" sz="quarter" idx="5"/>
          </p:nvPr>
        </p:nvSpPr>
        <p:spPr/>
        <p:txBody>
          <a:bodyPr/>
          <a:lstStyle/>
          <a:p>
            <a:fld id="{DB32F182-08E6-1645-ABBF-2D59D86DFF5D}" type="slidenum">
              <a:rPr lang="en-US" smtClean="0"/>
              <a:t>15</a:t>
            </a:fld>
            <a:endParaRPr lang="en-US"/>
          </a:p>
        </p:txBody>
      </p:sp>
    </p:spTree>
    <p:extLst>
      <p:ext uri="{BB962C8B-B14F-4D97-AF65-F5344CB8AC3E}">
        <p14:creationId xmlns:p14="http://schemas.microsoft.com/office/powerpoint/2010/main" val="2073471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solidFill>
                  <a:srgbClr val="000000"/>
                </a:solidFill>
                <a:latin typeface="Calibri"/>
                <a:ea typeface="ＭＳ Ｐゴシック"/>
                <a:cs typeface="Calibri"/>
              </a:rPr>
              <a:t>Utilice siempre la cantidad recomendada de desinfectante durante el tiempo correcto. Busque el tiempo de contacto/permanencia en húmedo en la etiqueta. Si una etiqueta tiene diferentes tiempos de contacto/permanencia en húmedo para diferentes gérmenes, utilice siempre el tiempo de contacto más prolongado de la etiqueta. Según el germen, el tiempo de contacto puede variar.</a:t>
            </a:r>
            <a:r>
              <a:rPr lang="es" sz="1200" b="0" i="0" u="none" strike="noStrike">
                <a:latin typeface="Calibri"/>
                <a:ea typeface="ＭＳ Ｐゴシック"/>
                <a:cs typeface="Calibri"/>
              </a:rPr>
              <a:t> </a:t>
            </a:r>
            <a:endParaRPr lang="en-US" sz="120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b="1" strike="noStrike">
              <a:solidFill>
                <a:schemeClr val="tx1"/>
              </a:solidFill>
              <a:effectLst/>
              <a:latin typeface="+mn-lt"/>
              <a:cs typeface="Calibri" panose="020F0502020204030204" pitchFamily="34" charset="0"/>
            </a:endParaRPr>
          </a:p>
          <a:p>
            <a:pPr marL="0" marR="0" lvl="0" indent="0" algn="l" defTabSz="914400" rtl="0">
              <a:lnSpc>
                <a:spcPct val="100000"/>
              </a:lnSpc>
              <a:spcBef>
                <a:spcPct val="30000"/>
              </a:spcBef>
              <a:spcAft>
                <a:spcPct val="0"/>
              </a:spcAft>
              <a:buNone/>
              <a:defRPr/>
            </a:pPr>
            <a:r>
              <a:rPr lang="es" sz="1200" b="1" i="0" u="none" strike="noStrike">
                <a:latin typeface="Calibri"/>
              </a:rPr>
              <a:t>[Haga clic]</a:t>
            </a:r>
            <a:endParaRPr lang="en-US"/>
          </a:p>
          <a:p>
            <a:endParaRPr lang="en-US"/>
          </a:p>
        </p:txBody>
      </p:sp>
      <p:sp>
        <p:nvSpPr>
          <p:cNvPr id="4" name="Slide Number Placeholder 3"/>
          <p:cNvSpPr>
            <a:spLocks noGrp="1"/>
          </p:cNvSpPr>
          <p:nvPr>
            <p:ph type="sldNum" sz="quarter" idx="5"/>
          </p:nvPr>
        </p:nvSpPr>
        <p:spPr/>
        <p:txBody>
          <a:bodyPr/>
          <a:lstStyle/>
          <a:p>
            <a:fld id="{DB32F182-08E6-1645-ABBF-2D59D86DFF5D}" type="slidenum">
              <a:rPr lang="en-US" smtClean="0"/>
              <a:t>16</a:t>
            </a:fld>
            <a:endParaRPr lang="en-US"/>
          </a:p>
        </p:txBody>
      </p:sp>
    </p:spTree>
    <p:extLst>
      <p:ext uri="{BB962C8B-B14F-4D97-AF65-F5344CB8AC3E}">
        <p14:creationId xmlns:p14="http://schemas.microsoft.com/office/powerpoint/2010/main" val="219035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es" sz="1200" b="0" i="0" u="none" strike="noStrike">
                <a:solidFill>
                  <a:srgbClr val="000000"/>
                </a:solidFill>
                <a:latin typeface="Calibri"/>
                <a:ea typeface="ＭＳ Ｐゴシック"/>
                <a:cs typeface="Calibri"/>
              </a:rPr>
              <a:t>Consulte la etiqueta del desinfectante para confirmar el tipo de PPE necesario. Por ejemplo, ¿necesita utilizar guantes o gafas? Se necesitarán diferentes PPE en función de los peligros potenciales.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b="0" i="0">
              <a:solidFill>
                <a:schemeClr val="tx1"/>
              </a:solidFill>
              <a:effectLst/>
              <a:latin typeface="+mn-lt"/>
              <a:cs typeface="Calibri" panose="020F0502020204030204" pitchFamily="34" charset="0"/>
            </a:endParaRPr>
          </a:p>
          <a:p>
            <a:pPr marL="0" marR="0" lvl="0" indent="0" algn="l" defTabSz="914400" rtl="0">
              <a:lnSpc>
                <a:spcPct val="100000"/>
              </a:lnSpc>
              <a:spcBef>
                <a:spcPct val="30000"/>
              </a:spcBef>
              <a:spcAft>
                <a:spcPct val="0"/>
              </a:spcAft>
              <a:buNone/>
              <a:defRPr/>
            </a:pPr>
            <a:r>
              <a:rPr lang="es" sz="1200" b="1" i="0" u="none" strike="noStrike">
                <a:latin typeface="Calibri"/>
              </a:rPr>
              <a:t>[Haga clic]</a:t>
            </a:r>
            <a:endParaRPr lang="en-US"/>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endParaRPr lang="en-US" sz="1200">
              <a:latin typeface="+mn-lt"/>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17</a:t>
            </a:fld>
            <a:endParaRPr lang="en-US"/>
          </a:p>
        </p:txBody>
      </p:sp>
    </p:spTree>
    <p:extLst>
      <p:ext uri="{BB962C8B-B14F-4D97-AF65-F5344CB8AC3E}">
        <p14:creationId xmlns:p14="http://schemas.microsoft.com/office/powerpoint/2010/main" val="22347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es" sz="1200" b="0" i="0" u="none" strike="noStrike">
                <a:solidFill>
                  <a:srgbClr val="000000"/>
                </a:solidFill>
                <a:latin typeface="Calibri"/>
                <a:ea typeface="ＭＳ Ｐゴシック"/>
                <a:cs typeface="Calibri"/>
              </a:rPr>
              <a:t>Revisar las precauciones de desinfección, incluido el protocolo de primeros auxilios…</a:t>
            </a:r>
            <a:endParaRPr lang="en-US" sz="1200" b="1" strike="noStrike">
              <a:solidFill>
                <a:schemeClr val="tx1"/>
              </a:solidFill>
              <a:effectLst/>
              <a:latin typeface="+mn-lt"/>
              <a:ea typeface="ＭＳ Ｐゴシック"/>
              <a:cs typeface="Calibri"/>
            </a:endParaRPr>
          </a:p>
          <a:p>
            <a:pPr>
              <a:buFont typeface="Arial" panose="020B0604020202020204" pitchFamily="34" charset="0"/>
              <a:defRPr/>
            </a:pPr>
            <a:endParaRPr lang="en-US" b="1">
              <a:latin typeface="+mn-lt"/>
              <a:ea typeface="ＭＳ Ｐゴシック" charset="-128"/>
              <a:cs typeface="Calibri"/>
            </a:endParaRPr>
          </a:p>
          <a:p>
            <a:pPr marL="0" marR="0" lvl="0" indent="0" algn="l" defTabSz="914400" rtl="0">
              <a:lnSpc>
                <a:spcPct val="100000"/>
              </a:lnSpc>
              <a:spcBef>
                <a:spcPct val="30000"/>
              </a:spcBef>
              <a:spcAft>
                <a:spcPct val="0"/>
              </a:spcAft>
              <a:buNone/>
              <a:defRPr/>
            </a:pPr>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18</a:t>
            </a:fld>
            <a:endParaRPr lang="en-US"/>
          </a:p>
        </p:txBody>
      </p:sp>
    </p:spTree>
    <p:extLst>
      <p:ext uri="{BB962C8B-B14F-4D97-AF65-F5344CB8AC3E}">
        <p14:creationId xmlns:p14="http://schemas.microsoft.com/office/powerpoint/2010/main" val="712028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solidFill>
                  <a:srgbClr val="000000"/>
                </a:solidFill>
                <a:latin typeface="Calibri"/>
                <a:ea typeface="ＭＳ Ｐゴシック"/>
                <a:cs typeface="Calibri"/>
              </a:rPr>
              <a:t>...y estar familiarizado con las recomendaciones de almacenamiento y eliminación.</a:t>
            </a:r>
            <a:r>
              <a:rPr lang="es" sz="1200" b="0" i="0" u="none" strike="noStrike">
                <a:latin typeface="Calibri"/>
                <a:ea typeface="ＭＳ Ｐゴシック"/>
                <a:cs typeface="Calibri"/>
              </a:rPr>
              <a:t> </a:t>
            </a:r>
            <a:endParaRPr lang="en-US" sz="1200" b="0" i="0">
              <a:solidFill>
                <a:schemeClr val="tx1"/>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b="1" strike="noStrike">
              <a:solidFill>
                <a:schemeClr val="tx1"/>
              </a:solidFill>
              <a:effectLst/>
              <a:latin typeface="+mn-lt"/>
              <a:cs typeface="Calibri" panose="020F0502020204030204" pitchFamily="34" charset="0"/>
            </a:endParaRPr>
          </a:p>
          <a:p>
            <a:pPr marL="0" marR="0" lvl="0" indent="0" algn="l" defTabSz="914400" rtl="0">
              <a:lnSpc>
                <a:spcPct val="100000"/>
              </a:lnSpc>
              <a:spcBef>
                <a:spcPct val="30000"/>
              </a:spcBef>
              <a:spcAft>
                <a:spcPct val="0"/>
              </a:spcAft>
              <a:buNone/>
              <a:defRPr/>
            </a:pPr>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19</a:t>
            </a:fld>
            <a:endParaRPr lang="en-US"/>
          </a:p>
        </p:txBody>
      </p:sp>
    </p:spTree>
    <p:extLst>
      <p:ext uri="{BB962C8B-B14F-4D97-AF65-F5344CB8AC3E}">
        <p14:creationId xmlns:p14="http://schemas.microsoft.com/office/powerpoint/2010/main" val="88047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 sz="1200" b="0" i="0" u="none" strike="noStrike">
                <a:solidFill>
                  <a:srgbClr val="000000"/>
                </a:solidFill>
                <a:latin typeface="Calibri"/>
                <a:ea typeface="ＭＳ Ｐゴシック"/>
                <a:cs typeface="Calibri"/>
              </a:rPr>
              <a:t>Al final de la sesión de hoy, usted podrá especificar la diferencia entre limpieza y desinfección, describir los tipos de desinfectantes, d</a:t>
            </a:r>
            <a:r>
              <a:rPr lang="es" sz="1200" b="0" i="0" u="none" strike="noStrike">
                <a:latin typeface="Calibri"/>
                <a:ea typeface="ＭＳ Ｐゴシック"/>
                <a:cs typeface="Calibri"/>
              </a:rPr>
              <a:t>emostrar cómo seleccionar un desinfectante</a:t>
            </a:r>
            <a:r>
              <a:rPr lang="es">
                <a:ea typeface="ＭＳ Ｐゴシック"/>
                <a:cs typeface="Calibri"/>
              </a:rPr>
              <a:t>, identificar los componentes clave al leer la etiqueta de un desinfectante </a:t>
            </a:r>
            <a:r>
              <a:rPr lang="es" sz="1200" b="0" i="0" u="none" strike="noStrike">
                <a:latin typeface="Calibri"/>
                <a:ea typeface="ＭＳ Ｐゴシック"/>
                <a:cs typeface="Calibri"/>
              </a:rPr>
              <a:t>y analizar la importancia de una dilución adecuada del desinfectante.</a:t>
            </a:r>
            <a:r>
              <a:rPr lang="es">
                <a:ea typeface="ＭＳ Ｐゴシック"/>
                <a:cs typeface="Calibri"/>
              </a:rPr>
              <a:t> </a:t>
            </a:r>
            <a:endParaRPr lang="es" sz="1200" b="0" i="0" u="none" strike="noStrike">
              <a:latin typeface="Calibri"/>
              <a:ea typeface="ＭＳ Ｐゴシック"/>
              <a:cs typeface="Calibri"/>
            </a:endParaRPr>
          </a:p>
          <a:p>
            <a:pPr>
              <a:spcBef>
                <a:spcPts val="600"/>
              </a:spcBef>
              <a:spcAft>
                <a:spcPts val="600"/>
              </a:spcAft>
            </a:pPr>
            <a:endParaRPr lang="en-US" altLang="en-US" sz="1200" b="1">
              <a:solidFill>
                <a:schemeClr val="tx1"/>
              </a:solidFill>
              <a:effectLst/>
              <a:latin typeface="Calibri" pitchFamily="34" charset="0"/>
              <a:ea typeface="ＭＳ Ｐゴシック" pitchFamily="34" charset="-128"/>
              <a:cs typeface="Calibri" pitchFamily="34" charset="0"/>
            </a:endParaRPr>
          </a:p>
          <a:p>
            <a:pPr rtl="0">
              <a:spcBef>
                <a:spcPts val="600"/>
              </a:spcBef>
              <a:spcAft>
                <a:spcPts val="600"/>
              </a:spcAft>
            </a:pPr>
            <a:r>
              <a:rPr lang="es" sz="1200" b="1" i="0" u="none" strike="noStrike">
                <a:latin typeface="Calibri"/>
                <a:ea typeface="ＭＳ Ｐゴシック"/>
                <a:cs typeface="Calibri"/>
              </a:rPr>
              <a:t>[Haga clic]</a:t>
            </a:r>
            <a:endParaRPr lang="en-US">
              <a:ea typeface="ＭＳ Ｐゴシック"/>
              <a:cs typeface="Calibri"/>
            </a:endParaRPr>
          </a:p>
          <a:p>
            <a:endParaRPr lang="en-US"/>
          </a:p>
          <a:p>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a:t>
            </a:fld>
            <a:endParaRPr lang="en-US"/>
          </a:p>
        </p:txBody>
      </p:sp>
    </p:spTree>
    <p:extLst>
      <p:ext uri="{BB962C8B-B14F-4D97-AF65-F5344CB8AC3E}">
        <p14:creationId xmlns:p14="http://schemas.microsoft.com/office/powerpoint/2010/main" val="899013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solidFill>
                  <a:srgbClr val="000000"/>
                </a:solidFill>
                <a:latin typeface="Calibri"/>
                <a:ea typeface="ＭＳ Ｐゴシック"/>
                <a:cs typeface="Calibri"/>
              </a:rPr>
              <a:t>Por último, fíjese en la fecha de caducidad del desinfectante. </a:t>
            </a:r>
            <a:r>
              <a:rPr lang="es" sz="1200" b="0" i="0" u="none" strike="noStrike">
                <a:latin typeface="Calibri"/>
                <a:ea typeface="ＭＳ Ｐゴシック"/>
                <a:cs typeface="Calibri"/>
              </a:rPr>
              <a:t>En este ejemplo, la fecha de caducidad se encuentra en la parte inferior izquierda; también puede encontrarla escrita en la tapa. Puede </a:t>
            </a:r>
            <a:r>
              <a:rPr lang="es" sz="1200" b="0" i="0" u="none" strike="noStrike">
                <a:solidFill>
                  <a:srgbClr val="000000"/>
                </a:solidFill>
                <a:latin typeface="Calibri"/>
                <a:ea typeface="ＭＳ Ｐゴシック"/>
                <a:cs typeface="Calibri"/>
              </a:rPr>
              <a:t>haber diferentes tipos de fechas de caducidad en el envase. Debe estar familiarizado con cuáles de ellas se aplican en su establecimiento para saber cuándo desechar el producto; pregunte a su gerente de EVS si no está seguro.</a:t>
            </a:r>
            <a:r>
              <a:rPr lang="es" sz="1200" b="0" i="0" u="none" strike="noStrike">
                <a:latin typeface="Calibri"/>
                <a:ea typeface="ＭＳ Ｐゴシック"/>
                <a:cs typeface="Calibri"/>
              </a:rPr>
              <a:t> </a:t>
            </a:r>
            <a:endParaRPr lang="en-US" sz="120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b="1" i="0">
              <a:solidFill>
                <a:schemeClr val="tx1"/>
              </a:solidFill>
              <a:effectLst/>
              <a:latin typeface="+mn-lt"/>
              <a:cs typeface="Calibri" pitchFamily="34" charset="0"/>
            </a:endParaRPr>
          </a:p>
          <a:p>
            <a:pPr marL="0" marR="0" lvl="0" indent="0" algn="l" defTabSz="914400" rtl="0">
              <a:lnSpc>
                <a:spcPct val="100000"/>
              </a:lnSpc>
              <a:spcBef>
                <a:spcPct val="30000"/>
              </a:spcBef>
              <a:spcAft>
                <a:spcPct val="0"/>
              </a:spcAft>
              <a:buNone/>
              <a:defRPr/>
            </a:pPr>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20</a:t>
            </a:fld>
            <a:endParaRPr lang="en-US"/>
          </a:p>
        </p:txBody>
      </p:sp>
    </p:spTree>
    <p:extLst>
      <p:ext uri="{BB962C8B-B14F-4D97-AF65-F5344CB8AC3E}">
        <p14:creationId xmlns:p14="http://schemas.microsoft.com/office/powerpoint/2010/main" val="1731502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es" sz="1200" b="0" i="0" u="none" strike="noStrike">
                <a:solidFill>
                  <a:srgbClr val="000000"/>
                </a:solidFill>
                <a:latin typeface="Calibri"/>
                <a:ea typeface="ＭＳ Ｐゴシック"/>
                <a:cs typeface="Calibri"/>
              </a:rPr>
              <a:t>La fecha de caducidad del fabricante es la fecha hasta la que el producto es válido según el fabricante. Debe figurar en el envase.</a:t>
            </a:r>
          </a:p>
          <a:p>
            <a:pPr>
              <a:defRPr/>
            </a:pPr>
            <a:r>
              <a:rPr lang="en-US">
                <a:latin typeface="+mn-lt"/>
                <a:ea typeface="ＭＳ Ｐゴシック" charset="-128"/>
                <a:cs typeface="Calibri"/>
              </a:rPr>
              <a:t> </a:t>
            </a:r>
            <a:endParaRPr lang="en-US" sz="1200" b="0" i="0">
              <a:solidFill>
                <a:schemeClr val="tx1"/>
              </a:solidFill>
              <a:effectLst/>
              <a:latin typeface="+mn-lt"/>
              <a:cs typeface="Calibri" panose="020F0502020204030204" pitchFamily="34" charset="0"/>
            </a:endParaRPr>
          </a:p>
          <a:p>
            <a:pPr marL="0" indent="0" algn="l" rtl="0">
              <a:buNone/>
            </a:pPr>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21</a:t>
            </a:fld>
            <a:endParaRPr lang="en-US"/>
          </a:p>
        </p:txBody>
      </p:sp>
    </p:spTree>
    <p:extLst>
      <p:ext uri="{BB962C8B-B14F-4D97-AF65-F5344CB8AC3E}">
        <p14:creationId xmlns:p14="http://schemas.microsoft.com/office/powerpoint/2010/main" val="2902802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es" sz="1200" b="0" i="0" u="none" strike="noStrike" dirty="0">
                <a:solidFill>
                  <a:srgbClr val="000000"/>
                </a:solidFill>
                <a:latin typeface="Calibri"/>
                <a:ea typeface="ＭＳ Ｐゴシック"/>
                <a:cs typeface="Calibri"/>
              </a:rPr>
              <a:t>Lo que a veces vemos es una fecha de apertura que es la fecha inicial en la que se abrió el recipiente.</a:t>
            </a:r>
          </a:p>
          <a:p>
            <a:pPr>
              <a:defRPr/>
            </a:pPr>
            <a:r>
              <a:rPr lang="es" sz="1200" b="0" i="0" u="none" strike="noStrike" dirty="0">
                <a:solidFill>
                  <a:srgbClr val="000000"/>
                </a:solidFill>
                <a:latin typeface="Calibri"/>
                <a:ea typeface="ＭＳ Ｐゴシック"/>
                <a:cs typeface="Calibri"/>
              </a:rPr>
              <a:t>Compruebe si las instrucciones del fabricante indican que el producto caducará antes de la fecha de caducidad del fabricante una vez abierto. En caso afirmativo, usted debe escribir la fecha de apertura o la fecha de desecho en el envase. Las políticas de su establecimiento deben indicar qué fecha registrar y cómo hacerlo. Puede utilizar etiquetas o</a:t>
            </a:r>
            <a:r>
              <a:rPr lang="es" dirty="0">
                <a:solidFill>
                  <a:srgbClr val="000000"/>
                </a:solidFill>
                <a:ea typeface="ＭＳ Ｐゴシック"/>
                <a:cs typeface="Calibri"/>
              </a:rPr>
              <a:t> marcador permanente.</a:t>
            </a:r>
            <a:endParaRPr lang="es" b="0" i="0" u="none" strike="noStrike" dirty="0">
              <a:solidFill>
                <a:srgbClr val="000000"/>
              </a:solidFill>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a:solidFill>
                <a:schemeClr val="tx1"/>
              </a:solidFill>
              <a:effectLst/>
              <a:latin typeface="+mn-lt"/>
            </a:endParaRPr>
          </a:p>
          <a:p>
            <a:pPr>
              <a:defRPr/>
            </a:pPr>
            <a:r>
              <a:rPr lang="es" sz="1200" b="0" i="0" u="none" strike="noStrike" dirty="0">
                <a:solidFill>
                  <a:srgbClr val="000000"/>
                </a:solidFill>
                <a:latin typeface="Calibri"/>
                <a:ea typeface="ＭＳ Ｐゴシック"/>
                <a:cs typeface="Calibri"/>
              </a:rPr>
              <a:t>Por ejemplo, el fabricante puede decir que el producto es "válido hasta enero de </a:t>
            </a:r>
            <a:r>
              <a:rPr lang="es" dirty="0">
                <a:solidFill>
                  <a:srgbClr val="000000"/>
                </a:solidFill>
                <a:latin typeface="Calibri"/>
                <a:ea typeface="ＭＳ Ｐゴシック"/>
                <a:cs typeface="Calibri"/>
              </a:rPr>
              <a:t>2026</a:t>
            </a:r>
            <a:r>
              <a:rPr lang="es" sz="1200" b="0" i="0" u="none" strike="noStrike" dirty="0">
                <a:solidFill>
                  <a:srgbClr val="000000"/>
                </a:solidFill>
                <a:latin typeface="Calibri"/>
                <a:ea typeface="ＭＳ Ｐゴシック"/>
                <a:cs typeface="Calibri"/>
              </a:rPr>
              <a:t>", pero las instrucciones del fabricante también pueden decir "válido durante 30 días desde su apertura". Si sus políticas dicen que hay que escribir la fecha de desecho, usted debe escribir la fecha de dentro de 30 días en el envase con un </a:t>
            </a:r>
            <a:r>
              <a:rPr lang="es" dirty="0">
                <a:solidFill>
                  <a:srgbClr val="000000"/>
                </a:solidFill>
                <a:ea typeface="ＭＳ Ｐゴシック"/>
                <a:cs typeface="Calibri"/>
              </a:rPr>
              <a:t>marcador permanente.</a:t>
            </a:r>
            <a:endParaRPr lang="es" sz="1200" b="0" i="0" u="none" strike="noStrike" dirty="0">
              <a:solidFill>
                <a:srgbClr val="000000"/>
              </a:solidFill>
              <a:latin typeface="Calibri"/>
              <a:cs typeface="Calibri"/>
            </a:endParaRPr>
          </a:p>
          <a:p>
            <a:pPr>
              <a:defRPr/>
            </a:pPr>
            <a:r>
              <a:rPr lang="en-US" dirty="0">
                <a:latin typeface="+mn-lt"/>
                <a:ea typeface="ＭＳ Ｐゴシック"/>
                <a:cs typeface="Calibri"/>
              </a:rPr>
              <a:t> </a:t>
            </a:r>
            <a:endParaRPr lang="en-US" sz="1200" b="0" i="0" dirty="0">
              <a:solidFill>
                <a:schemeClr val="tx1"/>
              </a:solidFill>
              <a:effectLst/>
              <a:latin typeface="+mn-lt"/>
              <a:ea typeface="ＭＳ Ｐゴシック"/>
              <a:cs typeface="Calibri" panose="020F0502020204030204" pitchFamily="34" charset="0"/>
            </a:endParaRPr>
          </a:p>
          <a:p>
            <a:pPr marL="0" indent="0" algn="l" rtl="0">
              <a:buNone/>
            </a:pPr>
            <a:r>
              <a:rPr lang="es" sz="1200" b="1" i="0" u="none" strike="noStrike" dirty="0">
                <a:latin typeface="Calibri"/>
              </a:rPr>
              <a:t>[Haga clic]</a:t>
            </a:r>
            <a:endParaRPr lang="en-US" dirty="0"/>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22</a:t>
            </a:fld>
            <a:endParaRPr lang="en-US"/>
          </a:p>
        </p:txBody>
      </p:sp>
    </p:spTree>
    <p:extLst>
      <p:ext uri="{BB962C8B-B14F-4D97-AF65-F5344CB8AC3E}">
        <p14:creationId xmlns:p14="http://schemas.microsoft.com/office/powerpoint/2010/main" val="28247158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dirty="0">
                <a:solidFill>
                  <a:srgbClr val="000000"/>
                </a:solidFill>
                <a:latin typeface="Calibri"/>
                <a:ea typeface="ＭＳ Ｐゴシック"/>
                <a:cs typeface="Calibri"/>
              </a:rPr>
              <a:t>La fecha de la mezcla es la fecha en que un producto se mezcla por primera vez. Los productos mezclados sólo pueden ser estables durante cierto tiempo y pueden caducar antes de la fecha de caducidad del fabricante. Por ejemplo, si el producto que está mezclando sólo sirve durante 24 horas después de mezclarlo, asegúrese de escribir la hora a la que se mezcló o la fecha de desecho en el envase. La fecha que va a utilizar debe estar en las políticas de su establecimiento.</a:t>
            </a:r>
            <a:r>
              <a:rPr lang="es" sz="1200" b="0" i="0" u="none" strike="noStrike" dirty="0">
                <a:latin typeface="Calibri"/>
                <a:ea typeface="ＭＳ Ｐゴシック"/>
                <a:cs typeface="Calibri"/>
              </a:rPr>
              <a:t> </a:t>
            </a:r>
            <a:endParaRPr lang="en-US" sz="1200" dirty="0">
              <a:solidFill>
                <a:schemeClr val="tx1"/>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sz="1200" dirty="0">
              <a:solidFill>
                <a:schemeClr val="tx1"/>
              </a:solidFill>
              <a:effectLst/>
              <a:latin typeface="+mn-lt"/>
            </a:endParaRPr>
          </a:p>
          <a:p>
            <a:pPr rtl="0">
              <a:defRPr/>
            </a:pPr>
            <a:r>
              <a:rPr lang="es" sz="1200" b="0" i="0" u="none" strike="noStrike" dirty="0">
                <a:solidFill>
                  <a:srgbClr val="000000"/>
                </a:solidFill>
                <a:latin typeface="Calibri"/>
                <a:ea typeface="ＭＳ Ｐゴシック"/>
                <a:cs typeface="Calibri"/>
              </a:rPr>
              <a:t>Asegúrese de conocer sus productos.</a:t>
            </a:r>
            <a:r>
              <a:rPr lang="es" sz="1200" b="0" i="0" u="none" strike="noStrike" dirty="0">
                <a:latin typeface="Calibri"/>
                <a:ea typeface="ＭＳ Ｐゴシック"/>
                <a:cs typeface="Calibri"/>
              </a:rPr>
              <a:t> </a:t>
            </a:r>
            <a:endParaRPr lang="en-US" sz="1200" dirty="0">
              <a:solidFill>
                <a:schemeClr val="tx1"/>
              </a:solidFill>
              <a:effectLst/>
              <a:latin typeface="+mn-lt"/>
              <a:cs typeface="Calibri"/>
            </a:endParaRPr>
          </a:p>
          <a:p>
            <a:pPr>
              <a:defRPr/>
            </a:pPr>
            <a:r>
              <a:rPr lang="en-US" dirty="0">
                <a:latin typeface="+mn-lt"/>
                <a:ea typeface="ＭＳ Ｐゴシック" charset="-128"/>
                <a:cs typeface="Calibri"/>
              </a:rPr>
              <a:t> </a:t>
            </a:r>
            <a:endParaRPr lang="en-US" sz="1200" b="0" i="0" dirty="0">
              <a:solidFill>
                <a:schemeClr val="tx1"/>
              </a:solidFill>
              <a:effectLst/>
              <a:latin typeface="+mn-lt"/>
              <a:cs typeface="Calibri" panose="020F0502020204030204" pitchFamily="34" charset="0"/>
            </a:endParaRPr>
          </a:p>
          <a:p>
            <a:pPr marL="0" indent="0" algn="l" rtl="0">
              <a:buFont typeface="Arial" panose="020B0604020202020204" pitchFamily="34" charset="0"/>
              <a:buNone/>
            </a:pPr>
            <a:r>
              <a:rPr lang="es" sz="1200" b="1" i="0" u="none" strike="noStrike" dirty="0">
                <a:latin typeface="Calibri"/>
              </a:rPr>
              <a:t>[Haga clic]</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endParaRPr lang="en-US" sz="1200" dirty="0">
              <a:latin typeface="+mn-lt"/>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23</a:t>
            </a:fld>
            <a:endParaRPr lang="en-US"/>
          </a:p>
        </p:txBody>
      </p:sp>
    </p:spTree>
    <p:extLst>
      <p:ext uri="{BB962C8B-B14F-4D97-AF65-F5344CB8AC3E}">
        <p14:creationId xmlns:p14="http://schemas.microsoft.com/office/powerpoint/2010/main" val="3551429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dirty="0">
                <a:latin typeface="Calibri"/>
                <a:ea typeface="ＭＳ Ｐゴシック"/>
                <a:cs typeface="Calibri"/>
              </a:rPr>
              <a:t>Algunos desinfectantes vienen premezclados y otros necesitan diluirse.  </a:t>
            </a:r>
          </a:p>
          <a:p>
            <a:endParaRPr lang="en-US">
              <a:latin typeface="+mn-lt"/>
              <a:ea typeface="ＭＳ Ｐゴシック"/>
              <a:cs typeface="Calibri"/>
            </a:endParaRPr>
          </a:p>
          <a:p>
            <a:r>
              <a:rPr lang="es" sz="1200" b="0" i="0" u="none" strike="noStrike" dirty="0">
                <a:solidFill>
                  <a:srgbClr val="000000"/>
                </a:solidFill>
                <a:latin typeface="Calibri"/>
                <a:ea typeface="ＭＳ Ｐゴシック"/>
                <a:cs typeface="Calibri"/>
              </a:rPr>
              <a:t>Los desinfectantes deben mezclarse de acuerdo con las instrucciones del fabricante para que actúen correctamente.</a:t>
            </a:r>
            <a:r>
              <a:rPr lang="es" sz="1200" b="0" i="0" u="none" strike="noStrike" dirty="0">
                <a:latin typeface="Calibri"/>
                <a:ea typeface="ＭＳ Ｐゴシック"/>
                <a:cs typeface="Calibri"/>
              </a:rPr>
              <a:t> Los desinfectantes deben utilizarse siempre en la concentración correcta y no son intercambiables. Las concentraciones incorrectas y el uso inadecuado de los desinfectantes pueden dar lugar a un uso ineficaz. Los desinfectantes excesivamente diluidos pueden no eliminar a los gérmenes y los desinfectantes excesivamente concentrados pueden ser </a:t>
            </a:r>
            <a:r>
              <a:rPr lang="es" dirty="0">
                <a:ea typeface="ＭＳ Ｐゴシック"/>
                <a:cs typeface="Calibri"/>
              </a:rPr>
              <a:t>perjudiciales </a:t>
            </a:r>
            <a:r>
              <a:rPr lang="es" sz="1200" b="0" i="0" u="none" strike="noStrike" dirty="0">
                <a:latin typeface="Calibri"/>
                <a:ea typeface="ＭＳ Ｐゴシック"/>
                <a:cs typeface="Calibri"/>
              </a:rPr>
              <a:t>y causar enfermedades laborales entre el personal de EVS. </a:t>
            </a:r>
            <a:r>
              <a:rPr lang="es" dirty="0">
                <a:ea typeface="ＭＳ Ｐゴシック"/>
                <a:cs typeface="Calibri"/>
              </a:rPr>
              <a:t> </a:t>
            </a:r>
            <a:endParaRPr lang="en-US" sz="1200" b="0" i="0" dirty="0">
              <a:solidFill>
                <a:schemeClr val="tx1"/>
              </a:solidFill>
              <a:effectLst/>
              <a:latin typeface="Calibri"/>
              <a:ea typeface="ＭＳ Ｐゴシック" charset="-128"/>
              <a:cs typeface="Calibri"/>
            </a:endParaRPr>
          </a:p>
          <a:p>
            <a:pPr algn="l">
              <a:buFont typeface="Arial" panose="020B0604020202020204" pitchFamily="34" charset="0"/>
              <a:buNone/>
            </a:pPr>
            <a:endParaRPr lang="en-US" sz="1200">
              <a:solidFill>
                <a:schemeClr val="tx1"/>
              </a:solidFill>
              <a:latin typeface="+mn-lt"/>
              <a:cs typeface="Calibri" panose="020F0502020204030204" pitchFamily="34" charset="0"/>
            </a:endParaRPr>
          </a:p>
          <a:p>
            <a:pPr rtl="0">
              <a:defRPr/>
            </a:pPr>
            <a:r>
              <a:rPr lang="es" sz="1200" b="0" i="0" u="none" strike="noStrike" dirty="0">
                <a:solidFill>
                  <a:srgbClr val="000000"/>
                </a:solidFill>
                <a:latin typeface="Calibri"/>
                <a:ea typeface="ＭＳ Ｐゴシック"/>
                <a:cs typeface="Calibri"/>
              </a:rPr>
              <a:t>Existen dos métodos para preparar un desinfectante para su uso mezclando agua con un desinfectante concentrado.</a:t>
            </a:r>
            <a:r>
              <a:rPr lang="es" sz="1200" b="0" i="0" u="none" strike="noStrike" dirty="0">
                <a:latin typeface="Calibri"/>
                <a:ea typeface="ＭＳ Ｐゴシック"/>
                <a:cs typeface="Calibri"/>
              </a:rPr>
              <a:t> </a:t>
            </a:r>
          </a:p>
          <a:p>
            <a:pPr>
              <a:defRPr/>
            </a:pPr>
            <a:endParaRPr lang="en-US">
              <a:latin typeface="+mn-lt"/>
              <a:cs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defRPr/>
            </a:pPr>
            <a:r>
              <a:rPr lang="es" sz="1200" b="0" i="0" u="none" strike="noStrike" dirty="0">
                <a:latin typeface="Calibri"/>
                <a:ea typeface="ＭＳ Ｐゴシック"/>
                <a:cs typeface="Calibri"/>
              </a:rPr>
              <a:t>Un dispensador automático, como su nombre indica, dispensa automáticamente desinfectante concentrado mezclado con agua en la concentración deseada. Es una forma cómoda de dispensar desinfectante, ya que no requiere dilución manual. No obstante, hay que asegurarse de que la dilución es la correcta según las instrucciones del fabricante. Se puede utilizar una tira reactiva para confirmar la dilución. Siga las políticas de su establecimiento en cuanto a la frecuencia con la que debe realizarse una prueba para confirmar la dilución. </a:t>
            </a:r>
            <a:r>
              <a:rPr lang="es" sz="1200" b="0" i="1" u="none" strike="noStrike" dirty="0">
                <a:latin typeface="Calibri"/>
                <a:ea typeface="ＭＳ Ｐゴシック"/>
                <a:cs typeface="Calibri"/>
              </a:rPr>
              <a:t>Los dispensadores automáticos deben calibrarse a intervalos determinados por el fabricante.</a:t>
            </a:r>
            <a:endParaRPr lang="en-US" dirty="0">
              <a:latin typeface="Calibri"/>
              <a:ea typeface="ＭＳ Ｐゴシック" charset="-128"/>
              <a:cs typeface="Calibri"/>
            </a:endParaRPr>
          </a:p>
          <a:p>
            <a:pPr>
              <a:defRPr/>
            </a:pPr>
            <a:endParaRPr lang="en-US">
              <a:latin typeface="+mn-lt"/>
              <a:ea typeface="ＭＳ Ｐゴシック" charset="-128"/>
              <a:cs typeface="Calibri"/>
            </a:endParaRPr>
          </a:p>
          <a:p>
            <a:pPr rtl="0">
              <a:defRPr/>
            </a:pPr>
            <a:r>
              <a:rPr lang="es" sz="1200" b="0" i="0" u="none" strike="noStrike" dirty="0">
                <a:solidFill>
                  <a:srgbClr val="000000"/>
                </a:solidFill>
                <a:latin typeface="Calibri"/>
                <a:ea typeface="ＭＳ Ｐゴシック"/>
                <a:cs typeface="Calibri"/>
              </a:rPr>
              <a:t>Un dispensador manual requiere que el personal de EVS mezcle </a:t>
            </a:r>
            <a:r>
              <a:rPr lang="es" sz="1200" b="0" i="0" u="none" strike="noStrike" dirty="0">
                <a:latin typeface="Calibri"/>
                <a:ea typeface="ＭＳ Ｐゴシック"/>
                <a:cs typeface="Calibri"/>
              </a:rPr>
              <a:t>manualmente </a:t>
            </a:r>
            <a:r>
              <a:rPr lang="es" sz="1200" b="0" i="0" u="none" strike="noStrike" dirty="0">
                <a:solidFill>
                  <a:srgbClr val="000000"/>
                </a:solidFill>
                <a:latin typeface="Calibri"/>
                <a:ea typeface="ＭＳ Ｐゴシック"/>
                <a:cs typeface="Calibri"/>
              </a:rPr>
              <a:t>el desinfectante concentrado con agua hasta alcanzar la concentración deseada. El personal de EVS debe recibir una capacitación adecuada sobre cómo mezclar los desinfectantes concentrados.</a:t>
            </a:r>
            <a:r>
              <a:rPr lang="es" sz="1200" b="0" i="0" u="none" strike="noStrike" dirty="0">
                <a:latin typeface="Calibri"/>
                <a:ea typeface="ＭＳ Ｐゴシック"/>
                <a:cs typeface="Calibri"/>
              </a:rPr>
              <a:t> </a:t>
            </a:r>
            <a:endParaRPr lang="en-US" sz="1200" dirty="0">
              <a:solidFill>
                <a:schemeClr val="tx1"/>
              </a:solidFill>
              <a:effectLst/>
              <a:latin typeface="+mn-lt"/>
              <a:cs typeface="Calibri"/>
            </a:endParaRPr>
          </a:p>
          <a:p>
            <a:pPr rtl="0">
              <a:defRPr/>
            </a:pPr>
            <a:r>
              <a:rPr lang="es" sz="1200" b="0" i="0" u="none" strike="noStrike" dirty="0">
                <a:latin typeface="Calibri"/>
                <a:ea typeface="ＭＳ Ｐゴシック"/>
                <a:cs typeface="Calibri"/>
              </a:rPr>
              <a:t>Describiremos la mezcla manual en las siguientes diapositivas. </a:t>
            </a:r>
            <a:endParaRPr lang="es" sz="1200" dirty="0">
              <a:solidFill>
                <a:schemeClr val="tx1"/>
              </a:solidFill>
              <a:latin typeface="Calibri"/>
              <a:ea typeface="ＭＳ Ｐゴシック"/>
              <a:cs typeface="Calibri" panose="020F0502020204030204" pitchFamily="34" charset="0"/>
            </a:endParaRPr>
          </a:p>
          <a:p>
            <a:endParaRPr lang="es" dirty="0">
              <a:latin typeface="Calibri"/>
              <a:ea typeface="ＭＳ Ｐゴシック"/>
            </a:endParaRPr>
          </a:p>
          <a:p>
            <a:pPr marL="0" indent="0" algn="l" rtl="0">
              <a:buNone/>
            </a:pPr>
            <a:r>
              <a:rPr lang="es" sz="1200" b="1" i="0" u="none" strike="noStrike" dirty="0">
                <a:latin typeface="Calibri"/>
              </a:rPr>
              <a:t>[Haga clic]</a:t>
            </a:r>
            <a:endParaRPr lang="en-US" dirty="0"/>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24</a:t>
            </a:fld>
            <a:endParaRPr lang="en-US"/>
          </a:p>
        </p:txBody>
      </p:sp>
    </p:spTree>
    <p:extLst>
      <p:ext uri="{BB962C8B-B14F-4D97-AF65-F5344CB8AC3E}">
        <p14:creationId xmlns:p14="http://schemas.microsoft.com/office/powerpoint/2010/main" val="3969233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dirty="0">
                <a:latin typeface="Calibri"/>
                <a:ea typeface="ＭＳ Ｐゴシック"/>
                <a:cs typeface="Calibri"/>
              </a:rPr>
              <a:t>Para la preparación manual, siempre deben prepararse soluciones-</a:t>
            </a:r>
          </a:p>
          <a:p>
            <a:pPr marL="0" marR="0" lvl="0" indent="0" algn="l" defTabSz="914400" rtl="0" eaLnBrk="0" fontAlgn="base" latinLnBrk="0" hangingPunct="0">
              <a:lnSpc>
                <a:spcPct val="100000"/>
              </a:lnSpc>
              <a:spcBef>
                <a:spcPct val="30000"/>
              </a:spcBef>
              <a:spcAft>
                <a:spcPts val="600"/>
              </a:spcAft>
              <a:buClrTx/>
              <a:buSzTx/>
              <a:buFontTx/>
              <a:buNone/>
              <a:defRPr/>
            </a:pPr>
            <a:endParaRPr lang="en-US" b="1">
              <a:cs typeface="Calibri"/>
            </a:endParaRPr>
          </a:p>
          <a:p>
            <a:pPr marL="285750" indent="-285750" rtl="0">
              <a:spcAft>
                <a:spcPts val="600"/>
              </a:spcAft>
              <a:buFont typeface="Arial"/>
              <a:buChar char="•"/>
              <a:defRPr/>
            </a:pPr>
            <a:r>
              <a:rPr lang="es" sz="1200" b="1" i="0" u="none" strike="noStrike" dirty="0">
                <a:latin typeface="Calibri"/>
                <a:ea typeface="ＭＳ Ｐゴシック"/>
                <a:cs typeface="Calibri"/>
              </a:rPr>
              <a:t>En un área designada. </a:t>
            </a:r>
            <a:r>
              <a:rPr lang="es" sz="1200" b="0" i="0" u="none" strike="noStrike" dirty="0">
                <a:latin typeface="Calibri"/>
                <a:ea typeface="ＭＳ Ｐゴシック"/>
                <a:cs typeface="Calibri"/>
              </a:rPr>
              <a:t>La preparación diaria de suministros y equipos para el personal de limpieza dependerá a menudo de factores locales como el tamaño del área de atención a residentes. </a:t>
            </a:r>
            <a:endParaRPr lang="en-US" dirty="0">
              <a:cs typeface="Calibri"/>
            </a:endParaRPr>
          </a:p>
          <a:p>
            <a:pPr marL="285750" marR="0" lvl="0" indent="-2857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endParaRPr lang="en-US" b="1">
              <a:cs typeface="Calibri"/>
            </a:endParaRPr>
          </a:p>
          <a:p>
            <a:pPr marL="285750" indent="-285750" rtl="0">
              <a:spcAft>
                <a:spcPts val="600"/>
              </a:spcAft>
              <a:buFont typeface="Arial"/>
              <a:buChar char="•"/>
              <a:defRPr/>
            </a:pPr>
            <a:r>
              <a:rPr lang="es" sz="1200" b="0" i="0" u="none" strike="noStrike" dirty="0">
                <a:latin typeface="Calibri"/>
                <a:ea typeface="ＭＳ Ｐゴシック"/>
                <a:cs typeface="Calibri"/>
              </a:rPr>
              <a:t>Las soluciones siempre deben prepararse de acuerdo con las </a:t>
            </a:r>
            <a:r>
              <a:rPr lang="es" sz="1200" b="1" i="0" u="none" strike="noStrike" dirty="0">
                <a:latin typeface="Calibri"/>
                <a:ea typeface="ＭＳ Ｐゴシック"/>
                <a:cs typeface="Calibri"/>
              </a:rPr>
              <a:t>instrucciones de la etiqueta</a:t>
            </a:r>
            <a:r>
              <a:rPr lang="es" sz="1200" b="0" i="0" u="none" strike="noStrike" dirty="0">
                <a:latin typeface="Calibri"/>
                <a:ea typeface="ＭＳ Ｐゴシック"/>
                <a:cs typeface="Calibri"/>
              </a:rPr>
              <a:t>. Esto es clave para garantizar que el producto funcione de forma eficaz y como se supone que debe hacerlo.</a:t>
            </a:r>
          </a:p>
          <a:p>
            <a:pPr marL="285750" marR="0" lvl="0" indent="-2857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endParaRPr lang="en-US">
              <a:cs typeface="Calibri"/>
            </a:endParaRPr>
          </a:p>
          <a:p>
            <a:pPr marL="285750" indent="-285750" rtl="0">
              <a:spcAft>
                <a:spcPts val="600"/>
              </a:spcAft>
              <a:buFont typeface="Arial"/>
              <a:buChar char="•"/>
            </a:pPr>
            <a:r>
              <a:rPr lang="es" sz="1200" b="1" i="0" u="none" strike="noStrike" dirty="0">
                <a:latin typeface="Calibri"/>
                <a:ea typeface="ＭＳ Ｐゴシック"/>
                <a:cs typeface="Calibri"/>
              </a:rPr>
              <a:t>Prepare las soluciones con instrumentos de medición precisos. El uso de una forma estándar de medición, por ejemplo mediante</a:t>
            </a:r>
            <a:r>
              <a:rPr lang="es" sz="1200" b="0" i="0" u="none" strike="noStrike" dirty="0">
                <a:latin typeface="Calibri"/>
                <a:ea typeface="ＭＳ Ｐゴシック"/>
                <a:cs typeface="Calibri"/>
              </a:rPr>
              <a:t> el uso de una taza medidora, ayudará a garantizar una preparación adecuada. </a:t>
            </a:r>
            <a:r>
              <a:rPr lang="es" sz="1200" b="1" i="0" u="none" strike="noStrike" dirty="0">
                <a:latin typeface="Calibri"/>
                <a:ea typeface="ＭＳ Ｐゴシック"/>
                <a:cs typeface="Calibri"/>
              </a:rPr>
              <a:t>Nunca estime o adivine la cantidad de solución desinfectante que debe añadirse al agua. </a:t>
            </a:r>
            <a:endParaRPr lang="en-US" b="1" dirty="0">
              <a:cs typeface="Calibri"/>
            </a:endParaRPr>
          </a:p>
          <a:p>
            <a:pPr marL="285750" indent="-285750">
              <a:spcAft>
                <a:spcPts val="600"/>
              </a:spcAft>
              <a:buFont typeface="Arial"/>
              <a:buChar char="•"/>
            </a:pPr>
            <a:endParaRPr lang="en-US" sz="1200" b="1">
              <a:effectLst/>
              <a:latin typeface="Calibri"/>
              <a:cs typeface="Calibri"/>
            </a:endParaRPr>
          </a:p>
          <a:p>
            <a:pPr marL="285750" indent="-285750">
              <a:spcAft>
                <a:spcPts val="600"/>
              </a:spcAft>
              <a:buFont typeface="Arial"/>
              <a:buChar char="•"/>
            </a:pPr>
            <a:r>
              <a:rPr lang="es" sz="1200" b="1" i="0" u="none" strike="noStrike" dirty="0">
                <a:latin typeface="Calibri"/>
                <a:ea typeface="ＭＳ Ｐゴシック"/>
                <a:cs typeface="Calibri"/>
              </a:rPr>
              <a:t>Por último,</a:t>
            </a:r>
            <a:r>
              <a:rPr lang="es" sz="1200" b="0" i="0" u="none" strike="noStrike" dirty="0">
                <a:latin typeface="Calibri"/>
                <a:ea typeface="ＭＳ Ｐゴシック"/>
                <a:cs typeface="Calibri"/>
              </a:rPr>
              <a:t> utilice equipo de protección personal (PPE) para evitar salpicaduras o pulverizaciones</a:t>
            </a:r>
            <a:r>
              <a:rPr lang="es" dirty="0">
                <a:latin typeface="Calibri"/>
                <a:ea typeface="ＭＳ Ｐゴシック"/>
                <a:cs typeface="Calibri"/>
              </a:rPr>
              <a:t> (</a:t>
            </a:r>
            <a:r>
              <a:rPr lang="es" dirty="0"/>
              <a:t>la generación de aerosoles).</a:t>
            </a:r>
            <a:endParaRPr lang="en-US" b="1" dirty="0">
              <a:latin typeface="Calibri"/>
              <a:cs typeface="Calibri"/>
            </a:endParaRPr>
          </a:p>
          <a:p>
            <a:pPr marL="285750" indent="-285750">
              <a:spcAft>
                <a:spcPts val="600"/>
              </a:spcAft>
              <a:buFont typeface="Arial" panose="020B0604020202020204" pitchFamily="34" charset="0"/>
              <a:buChar char="•"/>
            </a:pPr>
            <a:endParaRPr lang="en-US">
              <a:latin typeface="Segoe UI" panose="020B0502040204020203" pitchFamily="34" charset="0"/>
              <a:cs typeface="Segoe UI"/>
            </a:endParaRPr>
          </a:p>
          <a:p>
            <a:pPr rtl="0">
              <a:spcAft>
                <a:spcPts val="600"/>
              </a:spcAft>
            </a:pPr>
            <a:r>
              <a:rPr lang="es" sz="1200" b="0" i="0" u="none" strike="noStrike" dirty="0">
                <a:latin typeface="Segoe UI"/>
                <a:ea typeface="ＭＳ Ｐゴシック"/>
                <a:cs typeface="Segoe UI"/>
              </a:rPr>
              <a:t>Cuando la solución desinfectante no se prepara según las instrucciones de la etiqueta, puede ser demasiado fuerte o débil y no podrá desinfectar correctamente. </a:t>
            </a:r>
            <a:r>
              <a:rPr lang="es" sz="1200" b="0" i="0" u="none" strike="noStrike" dirty="0">
                <a:latin typeface="Calibri"/>
                <a:ea typeface="ＭＳ Ｐゴシック"/>
                <a:cs typeface="Calibri"/>
              </a:rPr>
              <a:t>Tampoco debe añadir nunca más agua para diluir el olor de una solución limpiadora. El desinfectante no funcionará como es debido.</a:t>
            </a:r>
          </a:p>
          <a:p>
            <a:pPr marL="285750" indent="-285750">
              <a:spcAft>
                <a:spcPts val="600"/>
              </a:spcAft>
              <a:buFont typeface="Arial" panose="020B0604020202020204" pitchFamily="34" charset="0"/>
              <a:buChar char="•"/>
            </a:pPr>
            <a:endParaRPr lang="en-US" b="1">
              <a:latin typeface="Calibri"/>
              <a:ea typeface="ＭＳ Ｐゴシック" charset="-128"/>
              <a:cs typeface="Calibri"/>
            </a:endParaRPr>
          </a:p>
          <a:p>
            <a:pPr rtl="0">
              <a:spcAft>
                <a:spcPts val="600"/>
              </a:spcAft>
            </a:pPr>
            <a:r>
              <a:rPr lang="es" sz="1200" b="0" i="0" u="none" strike="noStrike" dirty="0">
                <a:latin typeface="Calibri"/>
                <a:ea typeface="ＭＳ Ｐゴシック"/>
                <a:cs typeface="Calibri"/>
              </a:rPr>
              <a:t>Si a usted o a sus residentes no les gusta el olor u otras propiedades del desinfectante, no intente arreglarlo por su cuenta. Comuníquese con su gerente de EVS para informárselo.</a:t>
            </a:r>
          </a:p>
          <a:p>
            <a:pPr marL="285750" indent="-285750">
              <a:spcAft>
                <a:spcPts val="600"/>
              </a:spcAft>
              <a:buFont typeface="Arial"/>
              <a:buChar char="•"/>
              <a:defRPr/>
            </a:pPr>
            <a:endParaRPr lang="en-US" b="1">
              <a:latin typeface="Calibri"/>
              <a:ea typeface="ＭＳ Ｐゴシック" charset="-128"/>
              <a:cs typeface="Calibri"/>
            </a:endParaRPr>
          </a:p>
          <a:p>
            <a:pPr marR="0" lvl="0" algn="l" defTabSz="914400" rtl="0">
              <a:lnSpc>
                <a:spcPct val="100000"/>
              </a:lnSpc>
              <a:spcBef>
                <a:spcPct val="30000"/>
              </a:spcBef>
              <a:spcAft>
                <a:spcPts val="600"/>
              </a:spcAft>
              <a:defRPr/>
            </a:pPr>
            <a:r>
              <a:rPr lang="es" sz="1200" b="1" i="0" u="none" strike="noStrike" dirty="0">
                <a:latin typeface="Calibri"/>
                <a:ea typeface="ＭＳ Ｐゴシック"/>
                <a:cs typeface="Calibri"/>
              </a:rPr>
              <a:t>[Haga clic]</a:t>
            </a:r>
            <a:endParaRPr lang="en-US" dirty="0">
              <a:latin typeface="Calibri"/>
              <a:ea typeface="ＭＳ Ｐゴシック" charset="-128"/>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25</a:t>
            </a:fld>
            <a:endParaRPr lang="en-US"/>
          </a:p>
        </p:txBody>
      </p:sp>
    </p:spTree>
    <p:extLst>
      <p:ext uri="{BB962C8B-B14F-4D97-AF65-F5344CB8AC3E}">
        <p14:creationId xmlns:p14="http://schemas.microsoft.com/office/powerpoint/2010/main" val="136380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latin typeface="Calibri"/>
                <a:ea typeface="ＭＳ Ｐゴシック"/>
                <a:cs typeface="Calibri"/>
              </a:rPr>
              <a:t>Recapitulemos </a:t>
            </a:r>
            <a:r>
              <a:rPr lang="es" sz="1200" b="0" i="0" u="none" strike="noStrike">
                <a:solidFill>
                  <a:srgbClr val="000000"/>
                </a:solidFill>
                <a:latin typeface="Calibri"/>
                <a:ea typeface="ＭＳ Ｐゴシック"/>
                <a:cs typeface="Calibri"/>
              </a:rPr>
              <a:t>lo que se debe y no se debe hacer al usar desinfectantes:</a:t>
            </a:r>
            <a:r>
              <a:rPr lang="es" sz="1200" b="0" i="0" u="none" strike="noStrike">
                <a:latin typeface="Calibri"/>
                <a:ea typeface="ＭＳ Ｐゴシック"/>
                <a:cs typeface="Calibri"/>
              </a:rPr>
              <a:t> </a:t>
            </a:r>
            <a:endParaRPr lang="en-US">
              <a:solidFill>
                <a:schemeClr val="tx1"/>
              </a:solidFill>
            </a:endParaRPr>
          </a:p>
          <a:p>
            <a:pPr marL="171450" indent="-171450" rtl="0">
              <a:buFontTx/>
              <a:buChar char="-"/>
            </a:pPr>
            <a:r>
              <a:rPr lang="es" sz="1200" b="0" i="0" u="none" strike="noStrike">
                <a:latin typeface="Calibri"/>
                <a:ea typeface="ＭＳ Ｐゴシック"/>
                <a:cs typeface="Calibri"/>
              </a:rPr>
              <a:t>Siga siempre las instrucciones</a:t>
            </a:r>
            <a:r>
              <a:rPr lang="es" sz="1200" b="0" i="0" u="none" strike="noStrike">
                <a:solidFill>
                  <a:srgbClr val="000000"/>
                </a:solidFill>
                <a:latin typeface="Calibri"/>
                <a:ea typeface="ＭＳ Ｐゴシック"/>
                <a:cs typeface="Calibri"/>
              </a:rPr>
              <a:t> de la etiqueta </a:t>
            </a:r>
            <a:r>
              <a:rPr lang="es" sz="1200" b="0" i="0" u="none" strike="noStrike">
                <a:latin typeface="Calibri"/>
                <a:ea typeface="ＭＳ Ｐゴシック"/>
                <a:cs typeface="Calibri"/>
              </a:rPr>
              <a:t>para </a:t>
            </a:r>
            <a:r>
              <a:rPr lang="es" sz="1200" b="0" i="0" u="none" strike="noStrike">
                <a:solidFill>
                  <a:srgbClr val="000000"/>
                </a:solidFill>
                <a:latin typeface="Calibri"/>
                <a:ea typeface="ＭＳ Ｐゴシック"/>
                <a:cs typeface="Calibri"/>
              </a:rPr>
              <a:t>utilizar los desinfectantes de forma segura y eficaz.</a:t>
            </a:r>
          </a:p>
          <a:p>
            <a:pPr marL="171450" marR="0" lvl="0" indent="-171450" algn="l" defTabSz="914400" rtl="0" eaLnBrk="0" fontAlgn="base" latinLnBrk="0" hangingPunct="0">
              <a:lnSpc>
                <a:spcPct val="100000"/>
              </a:lnSpc>
              <a:spcBef>
                <a:spcPct val="30000"/>
              </a:spcBef>
              <a:spcAft>
                <a:spcPct val="0"/>
              </a:spcAft>
              <a:buClrTx/>
              <a:buSzTx/>
              <a:buFontTx/>
              <a:buChar char="-"/>
              <a:defRPr/>
            </a:pPr>
            <a:r>
              <a:rPr lang="es" sz="1200" b="0" i="0" u="none" strike="noStrike">
                <a:solidFill>
                  <a:srgbClr val="000000"/>
                </a:solidFill>
                <a:latin typeface="Calibri"/>
                <a:ea typeface="ＭＳ Ｐゴシック"/>
                <a:cs typeface="Calibri"/>
              </a:rPr>
              <a:t>Utilice un desinfectante adecuado para la superficie a fin de protegerla de posibles daños.</a:t>
            </a:r>
            <a:endParaRPr lang="en-US" sz="1200" b="0" i="0">
              <a:solidFill>
                <a:schemeClr val="tx1"/>
              </a:solidFill>
              <a:effectLst/>
              <a:latin typeface="Calibri"/>
              <a:ea typeface="ＭＳ Ｐゴシック" charset="-128"/>
              <a:cs typeface="Calibri"/>
            </a:endParaRPr>
          </a:p>
          <a:p>
            <a:pPr>
              <a:defRPr/>
            </a:pPr>
            <a:endParaRPr lang="en-US" b="1">
              <a:latin typeface="Calibri"/>
              <a:ea typeface="ＭＳ Ｐゴシック" charset="-128"/>
              <a:cs typeface="Calibri"/>
            </a:endParaRPr>
          </a:p>
          <a:p>
            <a:pPr marL="0" marR="0" lvl="0" indent="0" algn="l" defTabSz="914400" rtl="0">
              <a:lnSpc>
                <a:spcPct val="100000"/>
              </a:lnSpc>
              <a:spcBef>
                <a:spcPct val="30000"/>
              </a:spcBef>
              <a:spcAft>
                <a:spcPct val="0"/>
              </a:spcAft>
              <a:buNone/>
              <a:defRPr/>
            </a:pPr>
            <a:r>
              <a:rPr lang="es" sz="1200" b="1" i="0" u="none" strike="noStrike">
                <a:latin typeface="Calibri"/>
                <a:ea typeface="ＭＳ Ｐゴシック"/>
                <a:cs typeface="Calibri"/>
              </a:rPr>
              <a:t>[Haga clic]</a:t>
            </a:r>
            <a:endParaRPr lang="en-US">
              <a:latin typeface="Calibri"/>
              <a:ea typeface="ＭＳ Ｐゴシック" charset="-128"/>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26</a:t>
            </a:fld>
            <a:endParaRPr lang="en-US"/>
          </a:p>
        </p:txBody>
      </p:sp>
    </p:spTree>
    <p:extLst>
      <p:ext uri="{BB962C8B-B14F-4D97-AF65-F5344CB8AC3E}">
        <p14:creationId xmlns:p14="http://schemas.microsoft.com/office/powerpoint/2010/main" val="2599223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rtl="0">
              <a:buFont typeface="Arial"/>
              <a:buChar char="•"/>
              <a:defRPr/>
            </a:pPr>
            <a:r>
              <a:rPr lang="es" sz="1200" b="0" i="0" u="none" strike="noStrike">
                <a:solidFill>
                  <a:srgbClr val="000000"/>
                </a:solidFill>
                <a:latin typeface="Calibri"/>
                <a:ea typeface="ＭＳ Ｐゴシック"/>
                <a:cs typeface="Calibri"/>
              </a:rPr>
              <a:t>Siga el tiempo de contacto o de permanencia en húmedo para eliminar el tipo de gérmenes declarado. Un desinfectante debe permanecer húmedo en la superficie el tiempo suficiente para eliminar completamente los gérmenes.</a:t>
            </a:r>
            <a:r>
              <a:rPr lang="es" sz="1200" b="0" i="0" u="none" strike="noStrike">
                <a:latin typeface="Calibri"/>
                <a:ea typeface="ＭＳ Ｐゴシック"/>
                <a:cs typeface="Calibri"/>
              </a:rPr>
              <a:t> </a:t>
            </a:r>
            <a:endParaRPr lang="en-US"/>
          </a:p>
          <a:p>
            <a:pPr marL="285750" indent="-285750" rtl="0">
              <a:buFont typeface="Arial"/>
              <a:buChar char="•"/>
              <a:defRPr/>
            </a:pPr>
            <a:r>
              <a:rPr lang="es" sz="1200" b="0" i="0" u="none" strike="noStrike">
                <a:solidFill>
                  <a:srgbClr val="000000"/>
                </a:solidFill>
                <a:latin typeface="Calibri"/>
                <a:ea typeface="ＭＳ Ｐゴシック"/>
                <a:cs typeface="Calibri"/>
              </a:rPr>
              <a:t>Asegúrese de que la dilución del desinfectante es la correcta. Familiarícese con las soluciones de limpieza que utiliza y asegúrese de cambiarlas cuando lo recomienden las </a:t>
            </a:r>
            <a:r>
              <a:rPr lang="es" sz="1200" b="0" i="0" u="none" strike="noStrike">
                <a:latin typeface="Calibri"/>
                <a:ea typeface="ＭＳ Ｐゴシック"/>
                <a:cs typeface="Calibri"/>
              </a:rPr>
              <a:t>instrucciones de la etiqueta</a:t>
            </a:r>
            <a:r>
              <a:rPr lang="es" sz="1200" b="0" i="0" u="none" strike="noStrike">
                <a:solidFill>
                  <a:srgbClr val="000000"/>
                </a:solidFill>
                <a:latin typeface="Calibri"/>
                <a:ea typeface="ＭＳ Ｐゴシック"/>
                <a:cs typeface="Calibri"/>
              </a:rPr>
              <a:t> o cuando se ensucien.</a:t>
            </a:r>
            <a:r>
              <a:rPr lang="es" sz="1200" b="0" i="0" u="none" strike="noStrike">
                <a:latin typeface="Calibri"/>
                <a:ea typeface="ＭＳ Ｐゴシック"/>
                <a:cs typeface="Calibri"/>
              </a:rPr>
              <a:t> </a:t>
            </a:r>
            <a:endParaRPr lang="en-US" sz="1200" b="0" i="0">
              <a:solidFill>
                <a:srgbClr val="000000"/>
              </a:solidFill>
              <a:effectLst/>
              <a:latin typeface="Calibri" pitchFamily="34" charset="0"/>
              <a:cs typeface="Calibri" pitchFamily="34" charset="0"/>
            </a:endParaRPr>
          </a:p>
          <a:p>
            <a:pPr marL="285750" indent="-285750" rtl="0">
              <a:buFont typeface="Arial"/>
              <a:buChar char="•"/>
            </a:pPr>
            <a:r>
              <a:rPr lang="es" sz="1200" b="0" i="0" u="none" strike="noStrike">
                <a:latin typeface="Calibri"/>
                <a:ea typeface="ＭＳ Ｐゴシック"/>
                <a:cs typeface="Calibri"/>
              </a:rPr>
              <a:t>Utilice el PPE adecuado para protegerse de la exposición a productos químicos. Por ejemplo, utilice guantes cuando manipule paños saturados de desinfectante, y utilice protección ocular cuando puedan producirse salpicaduras durante la mezcla. </a:t>
            </a:r>
          </a:p>
          <a:p>
            <a:endParaRPr lang="en-US" b="1">
              <a:latin typeface="Calibri"/>
              <a:ea typeface="ＭＳ Ｐゴシック" charset="-128"/>
              <a:cs typeface="Calibri"/>
            </a:endParaRPr>
          </a:p>
          <a:p>
            <a:pPr rtl="0"/>
            <a:r>
              <a:rPr lang="es" sz="1200" b="1" i="0" u="none" strike="noStrike">
                <a:latin typeface="Calibri"/>
                <a:ea typeface="ＭＳ Ｐゴシック"/>
                <a:cs typeface="Calibri"/>
              </a:rPr>
              <a:t>[Haga clic]</a:t>
            </a:r>
            <a:endParaRPr lang="en-US">
              <a:latin typeface="Calibri"/>
              <a:ea typeface="ＭＳ Ｐゴシック" charset="-128"/>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27</a:t>
            </a:fld>
            <a:endParaRPr lang="en-US"/>
          </a:p>
        </p:txBody>
      </p:sp>
    </p:spTree>
    <p:extLst>
      <p:ext uri="{BB962C8B-B14F-4D97-AF65-F5344CB8AC3E}">
        <p14:creationId xmlns:p14="http://schemas.microsoft.com/office/powerpoint/2010/main" val="269373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s" sz="1200" b="0" i="0" u="none" strike="noStrike">
                <a:solidFill>
                  <a:srgbClr val="000000"/>
                </a:solidFill>
                <a:latin typeface="Calibri"/>
                <a:ea typeface="ＭＳ Ｐゴシック"/>
                <a:cs typeface="Calibri"/>
              </a:rPr>
              <a:t>No mezcle ni diluya el desinfectante a menos que se especifique en la etiqueta. Además, siga las instrucciones de la </a:t>
            </a:r>
            <a:r>
              <a:rPr lang="es" sz="1200" b="0" i="0" u="none" strike="noStrike">
                <a:latin typeface="Calibri"/>
                <a:ea typeface="ＭＳ Ｐゴシック"/>
                <a:cs typeface="Calibri"/>
              </a:rPr>
              <a:t>etiqueta </a:t>
            </a:r>
            <a:r>
              <a:rPr lang="es" sz="1200" b="0" i="0" u="none" strike="noStrike">
                <a:solidFill>
                  <a:srgbClr val="000000"/>
                </a:solidFill>
                <a:latin typeface="Calibri"/>
                <a:ea typeface="ＭＳ Ｐゴシック"/>
                <a:cs typeface="Calibri"/>
              </a:rPr>
              <a:t>con respecto a la fecha de caducidad y la frecuencia con la que debe prepararse una solución nueva.</a:t>
            </a:r>
            <a:r>
              <a:rPr lang="es">
                <a:solidFill>
                  <a:srgbClr val="000000"/>
                </a:solidFill>
                <a:ea typeface="ＭＳ Ｐゴシック"/>
                <a:cs typeface="Calibri"/>
              </a:rPr>
              <a:t> Las soluciones de detergentes o desinfectantes pueden ser un reservorio de patógenos, especialmente si la solución se prepara en un recipiente sucio, se almacena durante largos períodos de tiempo o se prepara incorrectamente.</a:t>
            </a:r>
            <a:endParaRPr lang="es" sz="1200" b="0" i="0">
              <a:solidFill>
                <a:schemeClr val="tx1"/>
              </a:solidFill>
              <a:effectLst/>
              <a:latin typeface="Calibri" panose="020F0502020204030204" pitchFamily="34" charset="0"/>
              <a:ea typeface="ＭＳ Ｐゴシック"/>
              <a:cs typeface="Calibri"/>
            </a:endParaRPr>
          </a:p>
          <a:p>
            <a:pPr marL="285750" indent="-285750" algn="l" rtl="0">
              <a:buFont typeface="Arial"/>
              <a:buChar char="•"/>
            </a:pPr>
            <a:r>
              <a:rPr lang="es" sz="1200" b="0" i="0" u="none" strike="noStrike">
                <a:solidFill>
                  <a:srgbClr val="000000"/>
                </a:solidFill>
                <a:latin typeface="Calibri"/>
                <a:ea typeface="ＭＳ Ｐゴシック"/>
                <a:cs typeface="Calibri"/>
              </a:rPr>
              <a:t>No "rellene" ni añada una solución nueva a los recipientes que contengan una solución vieja.</a:t>
            </a:r>
          </a:p>
          <a:p>
            <a:pPr marL="285750" indent="-285750">
              <a:buFont typeface="Arial"/>
              <a:buChar char="•"/>
            </a:pPr>
            <a:r>
              <a:rPr lang="es" sz="1200" b="0" i="0" u="none" strike="noStrike">
                <a:solidFill>
                  <a:srgbClr val="000000"/>
                </a:solidFill>
                <a:latin typeface="Calibri"/>
                <a:ea typeface="ＭＳ Ｐゴシック"/>
                <a:cs typeface="Calibri"/>
              </a:rPr>
              <a:t>¡No mezcle desinfectantes diferentes! Por ejemplo, no mezcle lejía con</a:t>
            </a:r>
            <a:r>
              <a:rPr lang="es">
                <a:solidFill>
                  <a:srgbClr val="000000"/>
                </a:solidFill>
                <a:ea typeface="ＭＳ Ｐゴシック"/>
                <a:cs typeface="Calibri"/>
              </a:rPr>
              <a:t> </a:t>
            </a:r>
            <a:r>
              <a:rPr lang="es" err="1">
                <a:solidFill>
                  <a:srgbClr val="000000"/>
                </a:solidFill>
                <a:ea typeface="ＭＳ Ｐゴシック"/>
                <a:cs typeface="Calibri"/>
              </a:rPr>
              <a:t>cuats</a:t>
            </a:r>
            <a:r>
              <a:rPr lang="es">
                <a:solidFill>
                  <a:srgbClr val="000000"/>
                </a:solidFill>
                <a:ea typeface="ＭＳ Ｐゴシック"/>
                <a:cs typeface="Calibri"/>
              </a:rPr>
              <a:t> (</a:t>
            </a:r>
            <a:r>
              <a:rPr lang="es" err="1">
                <a:solidFill>
                  <a:srgbClr val="000000"/>
                </a:solidFill>
                <a:ea typeface="ＭＳ Ｐゴシック"/>
                <a:cs typeface="Calibri"/>
              </a:rPr>
              <a:t>quats</a:t>
            </a:r>
            <a:r>
              <a:rPr lang="es">
                <a:solidFill>
                  <a:srgbClr val="000000"/>
                </a:solidFill>
                <a:ea typeface="ＭＳ Ｐゴシック"/>
                <a:cs typeface="Calibri"/>
              </a:rPr>
              <a:t>) </a:t>
            </a:r>
            <a:r>
              <a:rPr lang="es" sz="1200" b="0" i="0" u="none" strike="noStrike">
                <a:solidFill>
                  <a:srgbClr val="000000"/>
                </a:solidFill>
                <a:latin typeface="Calibri"/>
                <a:ea typeface="ＭＳ Ｐゴシック"/>
                <a:cs typeface="Calibri"/>
              </a:rPr>
              <a:t>u otros desinfectantes. Puede crear una solución peligrosa.</a:t>
            </a:r>
            <a:r>
              <a:rPr lang="es" sz="1200" b="0" i="0" u="none" strike="noStrike">
                <a:latin typeface="Calibri"/>
                <a:ea typeface="ＭＳ Ｐゴシック"/>
                <a:cs typeface="Calibri"/>
              </a:rPr>
              <a:t> </a:t>
            </a:r>
          </a:p>
          <a:p>
            <a:endParaRPr lang="en-US" b="1">
              <a:latin typeface="Calibri"/>
              <a:ea typeface="ＭＳ Ｐゴシック" charset="-128"/>
              <a:cs typeface="Calibri"/>
            </a:endParaRPr>
          </a:p>
          <a:p>
            <a:pPr rtl="0"/>
            <a:r>
              <a:rPr lang="es" sz="1200" b="1" i="0" u="none" strike="noStrike">
                <a:latin typeface="Calibri"/>
                <a:ea typeface="ＭＳ Ｐゴシック"/>
                <a:cs typeface="Calibri"/>
              </a:rPr>
              <a:t>[Haga clic]</a:t>
            </a:r>
            <a:endParaRPr lang="en-US">
              <a:latin typeface="Calibri"/>
              <a:ea typeface="ＭＳ Ｐゴシック" charset="-128"/>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28</a:t>
            </a:fld>
            <a:endParaRPr lang="en-US"/>
          </a:p>
        </p:txBody>
      </p:sp>
    </p:spTree>
    <p:extLst>
      <p:ext uri="{BB962C8B-B14F-4D97-AF65-F5344CB8AC3E}">
        <p14:creationId xmlns:p14="http://schemas.microsoft.com/office/powerpoint/2010/main" val="3522931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ea typeface="ＭＳ Ｐゴシック"/>
                <a:cs typeface="Calibri"/>
              </a:rPr>
              <a:t>En resumen</a:t>
            </a:r>
            <a:endParaRPr lang="en-US">
              <a:ea typeface="ＭＳ Ｐゴシック"/>
            </a:endParaRPr>
          </a:p>
          <a:p>
            <a:endParaRPr lang="en-US">
              <a:latin typeface="Calibri"/>
              <a:cs typeface="Calibri"/>
            </a:endParaRPr>
          </a:p>
          <a:p>
            <a:pPr marL="171450" indent="-171450" rtl="0">
              <a:spcAft>
                <a:spcPts val="600"/>
              </a:spcAft>
              <a:buFont typeface="Arial" panose="020B0604020202020204" pitchFamily="34" charset="0"/>
              <a:buChar char="•"/>
            </a:pPr>
            <a:r>
              <a:rPr lang="es" sz="1200" b="0" i="0" u="none" strike="noStrike">
                <a:latin typeface="Calibri"/>
                <a:ea typeface="ＭＳ Ｐゴシック"/>
                <a:cs typeface="Calibri"/>
              </a:rPr>
              <a:t>Sólo se pueden desinfectar las superficies limpias</a:t>
            </a:r>
            <a:endParaRPr lang="en-US" altLang="en-US">
              <a:latin typeface="Calibri"/>
              <a:ea typeface="ＭＳ Ｐゴシック"/>
              <a:cs typeface="Calibri"/>
            </a:endParaRPr>
          </a:p>
          <a:p>
            <a:pPr marL="171450" indent="-171450" rtl="0">
              <a:spcBef>
                <a:spcPct val="0"/>
              </a:spcBef>
              <a:spcAft>
                <a:spcPts val="600"/>
              </a:spcAft>
              <a:buFont typeface="Arial"/>
              <a:buChar char="•"/>
            </a:pPr>
            <a:r>
              <a:rPr lang="es" sz="1200" b="0" i="0" u="none" strike="noStrike">
                <a:latin typeface="Calibri"/>
                <a:ea typeface="ＭＳ Ｐゴシック"/>
                <a:cs typeface="Calibri"/>
              </a:rPr>
              <a:t>La elección del desinfectante depende de la superficie que se limpie</a:t>
            </a:r>
          </a:p>
          <a:p>
            <a:pPr marL="171450" indent="-171450" rtl="0">
              <a:spcBef>
                <a:spcPct val="0"/>
              </a:spcBef>
              <a:spcAft>
                <a:spcPts val="600"/>
              </a:spcAft>
              <a:buFont typeface="Arial"/>
              <a:buChar char="•"/>
            </a:pPr>
            <a:r>
              <a:rPr lang="es" sz="1200" b="0" i="0" u="none" strike="noStrike">
                <a:latin typeface="Calibri"/>
                <a:ea typeface="ＭＳ Ｐゴシック"/>
                <a:cs typeface="Calibri"/>
              </a:rPr>
              <a:t>Siga las instrucciones de uso de la etiqueta, incluido el tiempo de contacto/permanencia en húmedo</a:t>
            </a:r>
          </a:p>
          <a:p>
            <a:pPr marL="171450" indent="-171450" rtl="0">
              <a:spcBef>
                <a:spcPct val="0"/>
              </a:spcBef>
              <a:spcAft>
                <a:spcPts val="600"/>
              </a:spcAft>
              <a:buFont typeface="Arial"/>
              <a:buChar char="•"/>
            </a:pPr>
            <a:r>
              <a:rPr lang="es" sz="1200" b="0" i="0" u="none" strike="noStrike">
                <a:latin typeface="Calibri"/>
                <a:ea typeface="ＭＳ Ｐゴシック"/>
                <a:cs typeface="Calibri"/>
              </a:rPr>
              <a:t>No mezcle desinfectantes diferentes</a:t>
            </a:r>
          </a:p>
          <a:p>
            <a:pPr>
              <a:spcBef>
                <a:spcPct val="0"/>
              </a:spcBef>
              <a:spcAft>
                <a:spcPts val="600"/>
              </a:spcAft>
            </a:pPr>
            <a:endParaRPr lang="en-US">
              <a:cs typeface="Calibri"/>
            </a:endParaRPr>
          </a:p>
          <a:p>
            <a:pPr rtl="0">
              <a:spcBef>
                <a:spcPct val="0"/>
              </a:spcBef>
              <a:spcAft>
                <a:spcPts val="600"/>
              </a:spcAft>
            </a:pPr>
            <a:r>
              <a:rPr lang="es" sz="1200" b="1" i="0" u="none" strike="noStrike">
                <a:latin typeface="Calibri"/>
              </a:rPr>
              <a:t>[Haga clic]</a:t>
            </a:r>
            <a:endParaRPr lang="en-US"/>
          </a:p>
          <a:p>
            <a:endParaRPr lang="en-US">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29</a:t>
            </a:fld>
            <a:endParaRPr lang="en-US"/>
          </a:p>
        </p:txBody>
      </p:sp>
    </p:spTree>
    <p:extLst>
      <p:ext uri="{BB962C8B-B14F-4D97-AF65-F5344CB8AC3E}">
        <p14:creationId xmlns:p14="http://schemas.microsoft.com/office/powerpoint/2010/main" val="208199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solidFill>
                  <a:srgbClr val="000000"/>
                </a:solidFill>
                <a:latin typeface="Calibri"/>
                <a:ea typeface="ＭＳ Ｐゴシック"/>
                <a:cs typeface="Calibri"/>
              </a:rPr>
              <a:t>Como ya sabemos,</a:t>
            </a:r>
            <a:r>
              <a:rPr lang="es" sz="1200" b="0" i="0" u="none" strike="noStrike">
                <a:latin typeface="Calibri"/>
                <a:ea typeface="ＭＳ Ｐゴシック"/>
                <a:cs typeface="Calibri"/>
              </a:rPr>
              <a:t> los gérmenes se propagan por vías</a:t>
            </a:r>
            <a:r>
              <a:rPr lang="es" sz="1200" b="0" i="0" u="none" strike="noStrike">
                <a:solidFill>
                  <a:srgbClr val="000000"/>
                </a:solidFill>
                <a:latin typeface="Calibri"/>
                <a:ea typeface="ＭＳ Ｐゴシック"/>
                <a:cs typeface="Calibri"/>
              </a:rPr>
              <a:t>. Tanto los gérmenes del ambiente como las superficies mal desinfectadas contribuyen a la propagación de gérmenes. Cuando todos los trabajadores del sector de la salud, incluido el personal de servicios ambientales, colaboran para crear un entorno seguro para los residentes, todos podemos evitar la propagación de gérmenes. Mediante el cumplimiento de prácticas adecuadas de prevención y control de infecciones y la correcta selección y uso de desinfectantes, el personal de EVS desempeña un papel importante al reducir la cantidad de gérmenes en el entorno.</a:t>
            </a:r>
            <a:endParaRPr lang="en-US">
              <a:solidFill>
                <a:schemeClr val="tx1"/>
              </a:solidFill>
              <a:latin typeface="Calibri"/>
              <a:ea typeface="ＭＳ Ｐゴシック"/>
              <a:cs typeface="Calibri"/>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en-US">
              <a:solidFill>
                <a:schemeClr val="tx1"/>
              </a:solidFill>
              <a:latin typeface="Calibri" pitchFamily="34" charset="0"/>
              <a:cs typeface="Calibri" pitchFamily="34" charset="0"/>
            </a:endParaRPr>
          </a:p>
          <a:p>
            <a:pPr marL="0" marR="0" lvl="0" indent="0" algn="l" defTabSz="914400" rtl="0">
              <a:lnSpc>
                <a:spcPct val="100000"/>
              </a:lnSpc>
              <a:spcBef>
                <a:spcPct val="30000"/>
              </a:spcBef>
              <a:spcAft>
                <a:spcPct val="0"/>
              </a:spcAft>
              <a:buNone/>
              <a:defRPr/>
            </a:pPr>
            <a:r>
              <a:rPr lang="es" sz="1200" b="1" i="0" u="none" strike="noStrike">
                <a:latin typeface="Calibri"/>
                <a:ea typeface="ＭＳ Ｐゴシック"/>
                <a:cs typeface="Calibri"/>
              </a:rPr>
              <a:t>[Haga clic]</a:t>
            </a:r>
            <a:endParaRPr lang="en-US">
              <a:latin typeface="Calibri"/>
              <a:ea typeface="ＭＳ Ｐゴシック" charset="-128"/>
              <a:cs typeface="Calibri"/>
            </a:endParaRPr>
          </a:p>
          <a:p>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a:t>
            </a:fld>
            <a:endParaRPr lang="en-US"/>
          </a:p>
        </p:txBody>
      </p:sp>
    </p:spTree>
    <p:extLst>
      <p:ext uri="{BB962C8B-B14F-4D97-AF65-F5344CB8AC3E}">
        <p14:creationId xmlns:p14="http://schemas.microsoft.com/office/powerpoint/2010/main" val="2338772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1" i="0" u="sng" strike="noStrike">
                <a:latin typeface="Calibri"/>
              </a:rPr>
              <a:t>Notas del Instructor</a:t>
            </a:r>
            <a:r>
              <a:rPr lang="es" sz="1200" b="1" i="0" u="none" strike="noStrike">
                <a:latin typeface="Calibri"/>
              </a:rPr>
              <a:t>:</a:t>
            </a:r>
            <a:endParaRPr lang="en-US"/>
          </a:p>
          <a:p>
            <a:pPr rtl="0">
              <a:defRPr/>
            </a:pPr>
            <a:r>
              <a:rPr lang="es" sz="1200" b="0" i="0" u="none" strike="noStrike">
                <a:latin typeface="Calibri"/>
                <a:ea typeface="ＭＳ Ｐゴシック"/>
                <a:cs typeface="Calibri"/>
              </a:rPr>
              <a:t>Consulte cualquiera de las referencias indicadas para obtener más información.</a:t>
            </a:r>
          </a:p>
          <a:p>
            <a:pPr>
              <a:defRPr/>
            </a:pPr>
            <a:endParaRPr lang="en-US" b="1">
              <a:latin typeface="Calibri"/>
              <a:ea typeface="ＭＳ Ｐゴシック" charset="-128"/>
              <a:cs typeface="Calibri"/>
            </a:endParaRPr>
          </a:p>
          <a:p>
            <a:pPr rtl="0">
              <a:defRPr/>
            </a:pPr>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30</a:t>
            </a:fld>
            <a:endParaRPr lang="en-US"/>
          </a:p>
        </p:txBody>
      </p:sp>
    </p:spTree>
    <p:extLst>
      <p:ext uri="{BB962C8B-B14F-4D97-AF65-F5344CB8AC3E}">
        <p14:creationId xmlns:p14="http://schemas.microsoft.com/office/powerpoint/2010/main" val="3375025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1" i="0" u="sng" strike="noStrike">
                <a:latin typeface="Calibri"/>
              </a:rPr>
              <a:t>Notas del Instructor</a:t>
            </a:r>
            <a:r>
              <a:rPr lang="es" sz="1200" b="1" i="0" u="none" strike="noStrike">
                <a:latin typeface="Calibri"/>
              </a:rPr>
              <a:t>:</a:t>
            </a:r>
            <a:endParaRPr lang="en-US"/>
          </a:p>
          <a:p>
            <a:pPr rtl="0">
              <a:defRPr/>
            </a:pPr>
            <a:r>
              <a:rPr lang="es" sz="1200" b="0" i="0" u="none" strike="noStrike">
                <a:latin typeface="Calibri"/>
                <a:ea typeface="ＭＳ Ｐゴシック"/>
                <a:cs typeface="Calibri"/>
              </a:rPr>
              <a:t>Consulte cualquiera de las referencias indicadas para obtener más información.</a:t>
            </a:r>
          </a:p>
          <a:p>
            <a:pPr>
              <a:defRPr/>
            </a:pPr>
            <a:endParaRPr lang="en-US" b="1">
              <a:latin typeface="Calibri"/>
              <a:ea typeface="ＭＳ Ｐゴシック" charset="-128"/>
              <a:cs typeface="Calibri"/>
            </a:endParaRPr>
          </a:p>
          <a:p>
            <a:pPr rtl="0">
              <a:defRPr/>
            </a:pPr>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31</a:t>
            </a:fld>
            <a:endParaRPr lang="en-US"/>
          </a:p>
        </p:txBody>
      </p:sp>
    </p:spTree>
    <p:extLst>
      <p:ext uri="{BB962C8B-B14F-4D97-AF65-F5344CB8AC3E}">
        <p14:creationId xmlns:p14="http://schemas.microsoft.com/office/powerpoint/2010/main" val="1952064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1" i="0" u="sng" strike="noStrike">
                <a:latin typeface="Calibri"/>
              </a:rPr>
              <a:t>Notas del Instructor</a:t>
            </a:r>
            <a:r>
              <a:rPr lang="es" sz="1200" b="1" i="0" u="none" strike="noStrike">
                <a:latin typeface="Calibri"/>
              </a:rPr>
              <a:t>:</a:t>
            </a:r>
            <a:endParaRPr lang="en-US"/>
          </a:p>
          <a:p>
            <a:pPr rtl="0">
              <a:defRPr/>
            </a:pPr>
            <a:r>
              <a:rPr lang="es" sz="1200" b="0" i="0" u="none" strike="noStrike">
                <a:latin typeface="Calibri"/>
                <a:ea typeface="ＭＳ Ｐゴシック"/>
                <a:cs typeface="Calibri"/>
              </a:rPr>
              <a:t>Consulte cualquiera de las referencias indicadas para obtener más información.</a:t>
            </a:r>
          </a:p>
          <a:p>
            <a:pPr>
              <a:defRPr/>
            </a:pPr>
            <a:endParaRPr lang="en-US" b="1">
              <a:latin typeface="Calibri"/>
              <a:ea typeface="ＭＳ Ｐゴシック" charset="-128"/>
              <a:cs typeface="Calibri"/>
            </a:endParaRPr>
          </a:p>
          <a:p>
            <a:pPr rtl="0">
              <a:defRPr/>
            </a:pPr>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32</a:t>
            </a:fld>
            <a:endParaRPr lang="en-US"/>
          </a:p>
        </p:txBody>
      </p:sp>
    </p:spTree>
    <p:extLst>
      <p:ext uri="{BB962C8B-B14F-4D97-AF65-F5344CB8AC3E}">
        <p14:creationId xmlns:p14="http://schemas.microsoft.com/office/powerpoint/2010/main" val="2992168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rtl="0">
              <a:defRPr/>
            </a:pPr>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 </a:t>
            </a:r>
            <a:endParaRPr lang="en-US" b="1" u="none"/>
          </a:p>
          <a:p>
            <a:pPr rtl="0"/>
            <a:r>
              <a:rPr lang="es" sz="1200" b="0" i="0" u="none" strike="noStrike">
                <a:solidFill>
                  <a:srgbClr val="242424"/>
                </a:solidFill>
                <a:latin typeface="-apple-system"/>
                <a:ea typeface="ＭＳ Ｐゴシック"/>
              </a:rPr>
              <a:t>Si desea obtener recursos adicionales del Proyecto Firstline, puede solicitarle al personal de Servicios Ambientales que acceda a los materiales del sitio web del Proyecto Firstline o enviar un correo electrónico a nuestra bandeja de preguntas llamada "Project Firstline AskBox". </a:t>
            </a:r>
            <a:endParaRPr lang="en-US">
              <a:solidFill>
                <a:srgbClr val="242424"/>
              </a:solidFill>
              <a:latin typeface="-apple-system"/>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185A88F5-D7CA-4930-B121-0C7A5736F33D}" type="slidenum">
              <a:rPr lang="en-US" smtClean="0"/>
              <a:pPr>
                <a:defRPr/>
              </a:pPr>
              <a:t>33</a:t>
            </a:fld>
            <a:endParaRPr lang="en-US"/>
          </a:p>
        </p:txBody>
      </p:sp>
    </p:spTree>
    <p:extLst>
      <p:ext uri="{BB962C8B-B14F-4D97-AF65-F5344CB8AC3E}">
        <p14:creationId xmlns:p14="http://schemas.microsoft.com/office/powerpoint/2010/main" val="3944141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u="none" strike="noStrike">
                <a:latin typeface="Calibri"/>
                <a:ea typeface="ＭＳ Ｐゴシック"/>
                <a:cs typeface="Calibri"/>
              </a:rPr>
              <a:t>Notas del Instructor: </a:t>
            </a:r>
            <a:r>
              <a:rPr lang="es" sz="1200" b="0" i="0" u="none" strike="noStrike">
                <a:latin typeface="Calibri"/>
                <a:ea typeface="ＭＳ Ｐゴシック"/>
                <a:cs typeface="Calibri"/>
              </a:rPr>
              <a:t>utilice las siguientes diapositivas como alternativa a la impresión de copias de las hojas de trabajo. Para obtener más información, consulte el archivo de </a:t>
            </a:r>
            <a:r>
              <a:rPr lang="es">
                <a:ea typeface="ＭＳ Ｐゴシック"/>
                <a:cs typeface="Calibri"/>
              </a:rPr>
              <a:t>Tarjetas de Actividades.</a:t>
            </a:r>
            <a:endParaRPr lang="es" sz="1200" b="0" i="0" u="none" strike="noStrike">
              <a:latin typeface="Calibri"/>
              <a:ea typeface="ＭＳ Ｐゴシック"/>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a:pPr>
                <a:defRPr/>
              </a:pPr>
              <a:t>34</a:t>
            </a:fld>
            <a:endParaRPr lang="en-US"/>
          </a:p>
        </p:txBody>
      </p:sp>
    </p:spTree>
    <p:extLst>
      <p:ext uri="{BB962C8B-B14F-4D97-AF65-F5344CB8AC3E}">
        <p14:creationId xmlns:p14="http://schemas.microsoft.com/office/powerpoint/2010/main" val="3100300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u="none" strike="noStrike">
                <a:latin typeface="Calibri"/>
                <a:ea typeface="ＭＳ Ｐゴシック"/>
                <a:cs typeface="Calibri"/>
              </a:rPr>
              <a:t>Notas del instructor:</a:t>
            </a:r>
            <a:r>
              <a:rPr lang="es" sz="1200" b="0" i="0" u="none" strike="noStrike">
                <a:latin typeface="Calibri"/>
                <a:ea typeface="ＭＳ Ｐゴシック"/>
                <a:cs typeface="Calibri"/>
              </a:rPr>
              <a:t> utilice esta diapositiva como alternativa a la impresión de copias para la actividad "Leer la etiqueta de un desinfectante". Para obtener más información, consulte el archivo de </a:t>
            </a:r>
            <a:r>
              <a:rPr lang="es">
                <a:ea typeface="ＭＳ Ｐゴシック"/>
                <a:cs typeface="Calibri"/>
              </a:rPr>
              <a:t>Tarjetas de Actividades</a:t>
            </a:r>
            <a:r>
              <a:rPr lang="es" sz="1200" b="0" i="0" u="none" strike="noStrike">
                <a:latin typeface="Calibri"/>
                <a:ea typeface="ＭＳ Ｐゴシック"/>
                <a:cs typeface="Calibri"/>
              </a:rPr>
              <a:t>.</a:t>
            </a:r>
            <a:r>
              <a:rPr lang="es">
                <a:ea typeface="ＭＳ Ｐゴシック"/>
                <a:cs typeface="Calibri"/>
              </a:rPr>
              <a:t> </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35</a:t>
            </a:fld>
            <a:endParaRPr lang="en-US"/>
          </a:p>
        </p:txBody>
      </p:sp>
    </p:spTree>
    <p:extLst>
      <p:ext uri="{BB962C8B-B14F-4D97-AF65-F5344CB8AC3E}">
        <p14:creationId xmlns:p14="http://schemas.microsoft.com/office/powerpoint/2010/main" val="756918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u="none" strike="noStrike">
                <a:latin typeface="Calibri"/>
                <a:ea typeface="ＭＳ Ｐゴシック"/>
                <a:cs typeface="Calibri"/>
              </a:rPr>
              <a:t>Notas del instructor:</a:t>
            </a:r>
            <a:r>
              <a:rPr lang="es" sz="1200" b="0" i="0" u="none" strike="noStrike">
                <a:latin typeface="Calibri"/>
                <a:ea typeface="ＭＳ Ｐゴシック"/>
                <a:cs typeface="Calibri"/>
              </a:rPr>
              <a:t> utilice esta diapositiva como alternativa a la impresión de copias para la actividad "¿Qué haría? Tiempo de contacto/permanencia en húmedo". Para obtener más información, consulte el archivo de</a:t>
            </a:r>
            <a:r>
              <a:rPr lang="es">
                <a:ea typeface="ＭＳ Ｐゴシック"/>
                <a:cs typeface="Calibri"/>
              </a:rPr>
              <a:t> Tarjetas de Actividades.</a:t>
            </a:r>
            <a:endParaRPr lang="en-US">
              <a:ea typeface="ＭＳ Ｐゴシック"/>
              <a:cs typeface="Calibri"/>
            </a:endParaRPr>
          </a:p>
          <a:p>
            <a:endParaRPr lang="en-US">
              <a:latin typeface="Calibri"/>
              <a:ea typeface="ＭＳ Ｐゴシック" charset="-128"/>
              <a:cs typeface="Calibri"/>
            </a:endParaRPr>
          </a:p>
          <a:p>
            <a:pPr rtl="0">
              <a:spcBef>
                <a:spcPct val="0"/>
              </a:spcBef>
            </a:pPr>
            <a:r>
              <a:rPr lang="es" sz="1200" b="1" i="0" u="none" strike="noStrike">
                <a:latin typeface="Calibri"/>
                <a:ea typeface="ＭＳ Ｐゴシック"/>
                <a:cs typeface="Calibri"/>
              </a:rPr>
              <a:t>Escenario N.°1</a:t>
            </a:r>
            <a:r>
              <a:rPr lang="es" sz="1200" b="0" i="0" u="none" strike="noStrike">
                <a:latin typeface="Calibri"/>
                <a:ea typeface="ＭＳ Ｐゴシック"/>
                <a:cs typeface="Calibri"/>
              </a:rPr>
              <a:t> </a:t>
            </a:r>
          </a:p>
          <a:p>
            <a:pPr rtl="0">
              <a:spcBef>
                <a:spcPct val="0"/>
              </a:spcBef>
            </a:pPr>
            <a:r>
              <a:rPr lang="es" sz="1200" b="1" i="0" u="none" strike="noStrike">
                <a:latin typeface="Calibri"/>
                <a:ea typeface="ＭＳ Ｐゴシック"/>
                <a:cs typeface="Calibri"/>
              </a:rPr>
              <a:t>Ha llegado un nuevo residente. El personal de enfermería está presionando al personal de EVS para que limpie la habitación más rápido y la tenga lista pronto. El tiempo de contacto/permanencia en húmedo del producto que utiliza es de 5 minutos, pero el personal de enfermería le pide que "lo acelere".  </a:t>
            </a:r>
          </a:p>
          <a:p>
            <a:pPr>
              <a:spcBef>
                <a:spcPct val="0"/>
              </a:spcBef>
            </a:pPr>
            <a:endParaRPr lang="en-US"/>
          </a:p>
          <a:p>
            <a:pPr marL="228600" indent="-228600" rtl="0">
              <a:spcBef>
                <a:spcPct val="0"/>
              </a:spcBef>
              <a:buAutoNum type="arabicPeriod"/>
            </a:pPr>
            <a:r>
              <a:rPr lang="es" sz="1200" b="0" i="0" u="none" strike="noStrike">
                <a:latin typeface="Calibri"/>
                <a:ea typeface="ＭＳ Ｐゴシック"/>
                <a:cs typeface="Calibri"/>
              </a:rPr>
              <a:t>¿Cómo procede con la limpieza y desinfección? Seleccione todas las opciones que correspondan. </a:t>
            </a:r>
          </a:p>
          <a:p>
            <a:pPr marL="228600" indent="-228600" rtl="0">
              <a:spcBef>
                <a:spcPct val="0"/>
              </a:spcBef>
              <a:buAutoNum type="alphaUcPeriod"/>
            </a:pPr>
            <a:r>
              <a:rPr lang="es" sz="1200" b="0" i="0" u="none" strike="noStrike">
                <a:latin typeface="Calibri"/>
                <a:ea typeface="ＭＳ Ｐゴシック"/>
                <a:cs typeface="Calibri"/>
              </a:rPr>
              <a:t>Dejar secar rápidamente </a:t>
            </a:r>
          </a:p>
          <a:p>
            <a:pPr rtl="0">
              <a:spcBef>
                <a:spcPct val="0"/>
              </a:spcBef>
            </a:pPr>
            <a:r>
              <a:rPr lang="es" sz="1200" b="0" i="0" u="none" strike="noStrike">
                <a:latin typeface="Calibri"/>
                <a:ea typeface="ＭＳ Ｐゴシック"/>
                <a:cs typeface="Calibri"/>
              </a:rPr>
              <a:t>B. Esperar 5 minutos y dejar secar</a:t>
            </a:r>
          </a:p>
          <a:p>
            <a:pPr rtl="0">
              <a:spcBef>
                <a:spcPct val="0"/>
              </a:spcBef>
            </a:pPr>
            <a:r>
              <a:rPr lang="es" sz="1200" b="0" i="0" u="none" strike="noStrike">
                <a:latin typeface="Calibri"/>
                <a:ea typeface="ＭＳ Ｐゴシック"/>
                <a:cs typeface="Calibri"/>
              </a:rPr>
              <a:t>C. Limpiar para que se seque más rápido </a:t>
            </a:r>
          </a:p>
          <a:p>
            <a:pPr rtl="0">
              <a:spcBef>
                <a:spcPct val="0"/>
              </a:spcBef>
            </a:pPr>
            <a:r>
              <a:rPr lang="es" sz="1200" b="0" i="0" u="none" strike="noStrike">
                <a:latin typeface="Calibri"/>
                <a:ea typeface="ＭＳ Ｐゴシック"/>
                <a:cs typeface="Calibri"/>
              </a:rPr>
              <a:t>D. Ignorar al personal de enfermería</a:t>
            </a:r>
          </a:p>
          <a:p>
            <a:pPr rtl="0">
              <a:spcBef>
                <a:spcPct val="0"/>
              </a:spcBef>
            </a:pPr>
            <a:r>
              <a:rPr lang="es" sz="1200" b="0" i="0" u="none" strike="noStrike">
                <a:latin typeface="Calibri"/>
                <a:ea typeface="ＭＳ Ｐゴシック"/>
                <a:cs typeface="Calibri"/>
              </a:rPr>
              <a:t>E. Otra (Indique su respuesta)</a:t>
            </a:r>
          </a:p>
          <a:p>
            <a:pPr>
              <a:spcBef>
                <a:spcPct val="0"/>
              </a:spcBef>
            </a:pPr>
            <a:endParaRPr lang="en-US"/>
          </a:p>
          <a:p>
            <a:pPr rtl="0"/>
            <a:r>
              <a:rPr lang="es" sz="1200" b="1" i="0" u="none" strike="noStrike">
                <a:latin typeface="Calibri"/>
                <a:ea typeface="ＭＳ Ｐゴシック"/>
                <a:cs typeface="Calibri"/>
              </a:rPr>
              <a:t>(</a:t>
            </a:r>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 haga una pausa de 10 segundos y luego pase a la siguiente diapositiva.) </a:t>
            </a:r>
            <a:endParaRPr lang="en-US">
              <a:latin typeface="Calibri"/>
              <a:ea typeface="ＭＳ Ｐゴシック" charset="-128"/>
              <a:cs typeface="Calibri"/>
            </a:endParaRPr>
          </a:p>
          <a:p>
            <a:pPr>
              <a:spcBef>
                <a:spcPct val="0"/>
              </a:spcBef>
            </a:pPr>
            <a:endParaRPr lang="en-US">
              <a:cs typeface="Calibri"/>
            </a:endParaRPr>
          </a:p>
          <a:p>
            <a:pPr rtl="0">
              <a:spcBef>
                <a:spcPct val="0"/>
              </a:spcBef>
            </a:pPr>
            <a:r>
              <a:rPr lang="es" sz="1200" b="1" i="0" u="none" strike="noStrike">
                <a:latin typeface="Calibri"/>
                <a:ea typeface="ＭＳ Ｐゴシック"/>
                <a:cs typeface="Calibri"/>
              </a:rPr>
              <a:t>(Haga clic)</a:t>
            </a:r>
            <a:endParaRPr lang="en-US" b="1">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36</a:t>
            </a:fld>
            <a:endParaRPr lang="en-US"/>
          </a:p>
        </p:txBody>
      </p:sp>
    </p:spTree>
    <p:extLst>
      <p:ext uri="{BB962C8B-B14F-4D97-AF65-F5344CB8AC3E}">
        <p14:creationId xmlns:p14="http://schemas.microsoft.com/office/powerpoint/2010/main" val="2873854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ea typeface="ＭＳ Ｐゴシック"/>
                <a:cs typeface="Calibri"/>
              </a:rPr>
              <a:t>Si su respuesta es B, es correcta. Tenga en cuenta que si contesta E, puede ser una respuesta correcta en función de las políticas y los procedimientos del establecimiento. </a:t>
            </a:r>
          </a:p>
          <a:p>
            <a:endParaRPr lang="en-US"/>
          </a:p>
          <a:p>
            <a:pPr rtl="0"/>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 para cada caso hipotético, revise las respuestas correctas (resaltadas en amarillo) con el grupo y proporcione cualquier comentario o razonamiento adicional según las políticas y los procedimientos del establecimiento.</a:t>
            </a:r>
            <a:endParaRPr lang="en-US">
              <a:latin typeface="Calibri"/>
              <a:ea typeface="ＭＳ Ｐゴシック" charset="-128"/>
              <a:cs typeface="Calibri"/>
            </a:endParaRPr>
          </a:p>
          <a:p>
            <a:endParaRPr lang="en-US">
              <a:latin typeface="Calibri"/>
              <a:ea typeface="ＭＳ Ｐゴシック" charset="-128"/>
              <a:cs typeface="Calibri"/>
            </a:endParaRPr>
          </a:p>
          <a:p>
            <a:pPr rtl="0"/>
            <a:r>
              <a:rPr lang="es" sz="1200" b="0" i="0" u="none" strike="noStrike">
                <a:latin typeface="Calibri"/>
                <a:ea typeface="ＭＳ Ｐゴシック"/>
                <a:cs typeface="Calibri"/>
              </a:rPr>
              <a:t>¿Cómo procede con la limpieza y desinfección? Seleccione todas las opciones que correspondan. </a:t>
            </a:r>
            <a:endParaRPr lang="en-US">
              <a:cs typeface="Calibri"/>
            </a:endParaRPr>
          </a:p>
          <a:p>
            <a:pPr marL="228600" indent="-228600" rtl="0">
              <a:spcBef>
                <a:spcPct val="0"/>
              </a:spcBef>
              <a:buAutoNum type="alphaUcPeriod"/>
            </a:pPr>
            <a:r>
              <a:rPr lang="es" sz="1200" b="0" i="0" u="none" strike="noStrike">
                <a:latin typeface="Calibri"/>
                <a:ea typeface="ＭＳ Ｐゴシック"/>
                <a:cs typeface="Calibri"/>
              </a:rPr>
              <a:t>Dejar secar rápidamente</a:t>
            </a:r>
          </a:p>
          <a:p>
            <a:pPr marL="228600" indent="-228600" rtl="0">
              <a:spcBef>
                <a:spcPct val="0"/>
              </a:spcBef>
              <a:buAutoNum type="alphaUcPeriod"/>
            </a:pPr>
            <a:r>
              <a:rPr lang="es" sz="1200" b="1" i="0" u="none" strike="noStrike">
                <a:latin typeface="Calibri"/>
                <a:ea typeface="ＭＳ Ｐゴシック"/>
                <a:cs typeface="Calibri"/>
              </a:rPr>
              <a:t>Esperar 5 minutos y dejar secar</a:t>
            </a:r>
            <a:endParaRPr lang="en-US">
              <a:latin typeface="Calibri"/>
              <a:ea typeface="ＭＳ Ｐゴシック" charset="-128"/>
              <a:cs typeface="Calibri"/>
            </a:endParaRPr>
          </a:p>
          <a:p>
            <a:pPr marL="228600" indent="-228600" rtl="0">
              <a:spcBef>
                <a:spcPct val="0"/>
              </a:spcBef>
              <a:buAutoNum type="alphaUcPeriod"/>
            </a:pPr>
            <a:r>
              <a:rPr lang="es" sz="1200" b="0" i="0" u="none" strike="noStrike">
                <a:latin typeface="Calibri"/>
                <a:ea typeface="ＭＳ Ｐゴシック"/>
                <a:cs typeface="Calibri"/>
              </a:rPr>
              <a:t>Limpiar para que se seque más rápido</a:t>
            </a:r>
          </a:p>
          <a:p>
            <a:pPr marL="228600" indent="-228600" rtl="0">
              <a:spcBef>
                <a:spcPct val="0"/>
              </a:spcBef>
              <a:buAutoNum type="alphaUcPeriod"/>
            </a:pPr>
            <a:r>
              <a:rPr lang="es" sz="1200" b="0" i="0" u="none" strike="noStrike">
                <a:latin typeface="Calibri"/>
                <a:ea typeface="ＭＳ Ｐゴシック"/>
                <a:cs typeface="Calibri"/>
              </a:rPr>
              <a:t>Ignorar al personal de enfermería</a:t>
            </a:r>
          </a:p>
          <a:p>
            <a:pPr marL="228600" indent="-228600" rtl="0">
              <a:spcBef>
                <a:spcPct val="0"/>
              </a:spcBef>
              <a:buAutoNum type="alphaUcPeriod"/>
            </a:pPr>
            <a:r>
              <a:rPr lang="es" sz="1200" b="1" i="0" u="none" strike="noStrike">
                <a:latin typeface="Calibri"/>
                <a:ea typeface="ＭＳ Ｐゴシック"/>
                <a:cs typeface="Calibri"/>
              </a:rPr>
              <a:t>Otra (Indique su respuesta)* </a:t>
            </a:r>
            <a:r>
              <a:rPr lang="es" sz="1200" b="0" i="0" u="none" strike="noStrike">
                <a:latin typeface="Calibri"/>
                <a:ea typeface="ＭＳ Ｐゴシック"/>
                <a:cs typeface="Calibri"/>
              </a:rPr>
              <a:t> </a:t>
            </a:r>
          </a:p>
          <a:p>
            <a:pPr marL="228600" indent="-228600">
              <a:spcBef>
                <a:spcPct val="0"/>
              </a:spcBef>
              <a:buAutoNum type="alphaUcPeriod"/>
            </a:pPr>
            <a:endParaRPr lang="en-US"/>
          </a:p>
          <a:p>
            <a:pPr rtl="0">
              <a:spcBef>
                <a:spcPct val="0"/>
              </a:spcBef>
            </a:pPr>
            <a:r>
              <a:rPr lang="es" sz="1200" b="0" i="0" u="none" strike="noStrike">
                <a:latin typeface="Calibri"/>
                <a:ea typeface="ＭＳ Ｐゴシック"/>
                <a:cs typeface="Calibri"/>
              </a:rPr>
              <a:t>*E puede ser una respuesta correcta en función de las políticas y los procedimientos del establecimiento</a:t>
            </a:r>
          </a:p>
          <a:p>
            <a:pPr>
              <a:spcBef>
                <a:spcPct val="0"/>
              </a:spcBef>
            </a:pPr>
            <a:endParaRPr lang="en-US"/>
          </a:p>
          <a:p>
            <a:pPr rtl="0">
              <a:spcBef>
                <a:spcPct val="0"/>
              </a:spcBef>
            </a:pPr>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37</a:t>
            </a:fld>
            <a:endParaRPr lang="en-US"/>
          </a:p>
        </p:txBody>
      </p:sp>
    </p:spTree>
    <p:extLst>
      <p:ext uri="{BB962C8B-B14F-4D97-AF65-F5344CB8AC3E}">
        <p14:creationId xmlns:p14="http://schemas.microsoft.com/office/powerpoint/2010/main" val="1557921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ea typeface="ＭＳ Ｐゴシック"/>
                <a:cs typeface="Calibri"/>
              </a:rPr>
              <a:t>En el mismo caso, ¿cómo respondería a la situación? ¿Qué podría hacer si lo presionan para que limpie una habitación más rápido de lo que puede?</a:t>
            </a:r>
          </a:p>
          <a:p>
            <a:pPr marL="685800" lvl="1" indent="-228600" rtl="0">
              <a:buAutoNum type="alphaUcPeriod"/>
            </a:pPr>
            <a:r>
              <a:rPr lang="es" sz="1200" b="0" i="0" u="none" strike="noStrike">
                <a:latin typeface="Calibri"/>
                <a:ea typeface="ＭＳ Ｐゴシック"/>
                <a:cs typeface="Calibri"/>
              </a:rPr>
              <a:t>Ponerse en contacto con el gerente de EVS y comunicarle lo que ocurre</a:t>
            </a:r>
          </a:p>
          <a:p>
            <a:pPr marL="685800" lvl="1" indent="-228600" rtl="0">
              <a:buAutoNum type="alphaUcPeriod"/>
            </a:pPr>
            <a:r>
              <a:rPr lang="es" sz="1200" b="0" i="0" u="none" strike="noStrike">
                <a:latin typeface="Calibri"/>
                <a:ea typeface="ＭＳ Ｐゴシック"/>
                <a:cs typeface="Calibri"/>
              </a:rPr>
              <a:t>Informar al personal de enfermería del tiempo de contacto/permanencia en húmedo de los productos para que la habitación/superficie sea segura para el siguiente residente</a:t>
            </a:r>
          </a:p>
          <a:p>
            <a:pPr marL="685800" lvl="1" indent="-228600" rtl="0">
              <a:buAutoNum type="alphaUcPeriod"/>
            </a:pPr>
            <a:r>
              <a:rPr lang="es" sz="1200" b="0" i="0" u="none" strike="noStrike">
                <a:latin typeface="Calibri"/>
                <a:ea typeface="ＭＳ Ｐゴシック"/>
                <a:cs typeface="Calibri"/>
              </a:rPr>
              <a:t>Pedir ayuda al gerente de EVS (tal vez pueda conseguir personal adicional de EVS para ayudarle)</a:t>
            </a:r>
          </a:p>
          <a:p>
            <a:pPr marL="685800" lvl="1" indent="-228600" rtl="0">
              <a:buAutoNum type="alphaUcPeriod"/>
            </a:pPr>
            <a:r>
              <a:rPr lang="es" sz="1200" b="0" i="0" u="none" strike="noStrike">
                <a:latin typeface="Calibri"/>
                <a:ea typeface="ＭＳ Ｐゴシック"/>
                <a:cs typeface="Calibri"/>
              </a:rPr>
              <a:t>Comunicación abierta entre el personal de enfermería y EVS para asegurar los plazos y limitaciones de cada uno</a:t>
            </a:r>
          </a:p>
          <a:p>
            <a:pPr marL="685800" lvl="1" indent="-228600" rtl="0">
              <a:buAutoNum type="alphaUcPeriod"/>
            </a:pPr>
            <a:r>
              <a:rPr lang="es" sz="1200" b="0" i="0" u="none" strike="noStrike">
                <a:latin typeface="Calibri"/>
                <a:ea typeface="ＭＳ Ｐゴシック"/>
                <a:cs typeface="Calibri"/>
              </a:rPr>
              <a:t>Involucrar al prevencionista de infecciones del establecimiento y hacerle saber que se trata de una situación (en curso)</a:t>
            </a:r>
          </a:p>
          <a:p>
            <a:pPr marL="685800" lvl="1" indent="-228600" rtl="0">
              <a:buAutoNum type="alphaUcPeriod"/>
            </a:pPr>
            <a:r>
              <a:rPr lang="es" sz="1200" b="0" i="0" u="none" strike="noStrike">
                <a:latin typeface="Calibri"/>
                <a:ea typeface="ＭＳ Ｐゴシック"/>
                <a:cs typeface="Calibri"/>
              </a:rPr>
              <a:t>Todas las anteriores</a:t>
            </a:r>
          </a:p>
          <a:p>
            <a:endParaRPr lang="en-US">
              <a:latin typeface="Calibri"/>
              <a:ea typeface="ＭＳ Ｐゴシック" charset="-128"/>
              <a:cs typeface="Calibri"/>
            </a:endParaRPr>
          </a:p>
          <a:p>
            <a:pPr rtl="0">
              <a:spcBef>
                <a:spcPct val="0"/>
              </a:spcBef>
            </a:pPr>
            <a:r>
              <a:rPr lang="es" sz="1200" b="1" i="0" u="none" strike="noStrike">
                <a:latin typeface="Calibri"/>
                <a:ea typeface="ＭＳ Ｐゴシック"/>
                <a:cs typeface="Calibri"/>
              </a:rPr>
              <a:t>(</a:t>
            </a:r>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 haga una pausa de 10 segundos para que respondan y luego pase a la siguiente diapositiva.)</a:t>
            </a:r>
            <a:endParaRPr lang="en-US">
              <a:latin typeface="Calibri"/>
              <a:ea typeface="ＭＳ Ｐゴシック" charset="-128"/>
              <a:cs typeface="Calibri"/>
            </a:endParaRPr>
          </a:p>
          <a:p>
            <a:pPr>
              <a:spcBef>
                <a:spcPct val="0"/>
              </a:spcBef>
            </a:pPr>
            <a:endParaRPr lang="en-US">
              <a:cs typeface="Calibri"/>
            </a:endParaRPr>
          </a:p>
          <a:p>
            <a:pPr rtl="0">
              <a:spcBef>
                <a:spcPct val="0"/>
              </a:spcBef>
            </a:pPr>
            <a:r>
              <a:rPr lang="es" sz="1200" b="1" i="0" u="none" strike="noStrike">
                <a:latin typeface="Calibri"/>
                <a:ea typeface="ＭＳ Ｐゴシック"/>
                <a:cs typeface="Calibri"/>
              </a:rPr>
              <a:t>(Haga clic)</a:t>
            </a:r>
            <a:endParaRPr lang="en-US" b="1">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38</a:t>
            </a:fld>
            <a:endParaRPr lang="en-US"/>
          </a:p>
        </p:txBody>
      </p:sp>
    </p:spTree>
    <p:extLst>
      <p:ext uri="{BB962C8B-B14F-4D97-AF65-F5344CB8AC3E}">
        <p14:creationId xmlns:p14="http://schemas.microsoft.com/office/powerpoint/2010/main" val="837222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ea typeface="ＭＳ Ｐゴシック"/>
                <a:cs typeface="Calibri"/>
              </a:rPr>
              <a:t>Si respondió "F". Todas las anteriores, es correcta.  </a:t>
            </a:r>
          </a:p>
          <a:p>
            <a:endParaRPr lang="en-US"/>
          </a:p>
          <a:p>
            <a:pPr rtl="0"/>
            <a:r>
              <a:rPr lang="es" sz="1200" b="1" i="0" u="sng" strike="noStrike">
                <a:latin typeface="Calibri"/>
              </a:rPr>
              <a:t>Notas del instructor:</a:t>
            </a:r>
            <a:r>
              <a:rPr lang="es" sz="1200" b="1" i="0" u="none" strike="noStrike">
                <a:latin typeface="Calibri"/>
              </a:rPr>
              <a:t> para cada caso hipotético, revise las respuestas correctas (resaltadas en amarillo) con el grupo y proporcione cualquier comentario o razonamiento adicional según las políticas y los procedimientos del establecimiento.</a:t>
            </a:r>
            <a:endParaRPr lang="en-US"/>
          </a:p>
          <a:p>
            <a:endParaRPr lang="en-US"/>
          </a:p>
          <a:p>
            <a:pPr rtl="0"/>
            <a:r>
              <a:rPr lang="es" sz="1200" b="0" i="0" u="none" strike="noStrike">
                <a:latin typeface="Calibri"/>
              </a:rPr>
              <a:t>2) ¿Cómo respondería ante esta situación? ¿Qué podría hacer si lo presionan para que limpie una habitación más rápido de lo que puede?</a:t>
            </a:r>
          </a:p>
          <a:p>
            <a:pPr marL="685800" lvl="1" indent="-228600" rtl="0">
              <a:buAutoNum type="alphaUcPeriod"/>
            </a:pPr>
            <a:r>
              <a:rPr lang="es" sz="1200" b="0" i="0" u="none" strike="noStrike">
                <a:latin typeface="Calibri"/>
              </a:rPr>
              <a:t>Ponerse en contacto con el gerente de EVS y comunicarle lo que ocurre</a:t>
            </a:r>
          </a:p>
          <a:p>
            <a:pPr marL="685800" lvl="1" indent="-228600" rtl="0">
              <a:buAutoNum type="alphaUcPeriod"/>
            </a:pPr>
            <a:r>
              <a:rPr lang="es" sz="1200" b="0" i="0" u="none" strike="noStrike">
                <a:latin typeface="Calibri"/>
              </a:rPr>
              <a:t>Informar al personal de enfermería del tiempo de contacto/permanencia en húmedo de los productos para que la habitación/superficie sea segura para el siguiente residente</a:t>
            </a:r>
          </a:p>
          <a:p>
            <a:pPr marL="685800" lvl="1" indent="-228600" rtl="0">
              <a:buAutoNum type="alphaUcPeriod"/>
            </a:pPr>
            <a:r>
              <a:rPr lang="es" sz="1200" b="0" i="0" u="none" strike="noStrike">
                <a:latin typeface="Calibri"/>
              </a:rPr>
              <a:t>Pedir ayuda al gerente de EVS (tal vez pueda conseguir personal adicional de EVS para ayudarle)</a:t>
            </a:r>
          </a:p>
          <a:p>
            <a:pPr marL="685800" lvl="1" indent="-228600" rtl="0">
              <a:buAutoNum type="alphaUcPeriod"/>
            </a:pPr>
            <a:r>
              <a:rPr lang="es" sz="1200" b="0" i="0" u="none" strike="noStrike">
                <a:latin typeface="Calibri"/>
                <a:ea typeface="ＭＳ Ｐゴシック"/>
                <a:cs typeface="Calibri"/>
              </a:rPr>
              <a:t>Comunicación abierta entre el personal de enfermería y EVS para asegurar los plazos y limitaciones de cada uno</a:t>
            </a:r>
          </a:p>
          <a:p>
            <a:pPr marL="685800" lvl="1" indent="-228600" rtl="0">
              <a:buAutoNum type="alphaUcPeriod"/>
            </a:pPr>
            <a:r>
              <a:rPr lang="es" sz="1200" b="0" i="0" u="none" strike="noStrike">
                <a:latin typeface="Calibri"/>
                <a:ea typeface="ＭＳ Ｐゴシック"/>
                <a:cs typeface="Calibri"/>
              </a:rPr>
              <a:t>Involucrar al prevencionista de infecciones del establecimiento y hacerle saber que se trata de una situación (en curso)</a:t>
            </a:r>
          </a:p>
          <a:p>
            <a:pPr marL="685800" lvl="1" indent="-228600" rtl="0">
              <a:buAutoNum type="alphaUcPeriod"/>
            </a:pPr>
            <a:r>
              <a:rPr lang="es" sz="1200" b="0" i="0" u="none" strike="noStrike">
                <a:latin typeface="Calibri"/>
                <a:ea typeface="ＭＳ Ｐゴシック"/>
                <a:cs typeface="Calibri"/>
              </a:rPr>
              <a:t>Todas las anteriores</a:t>
            </a:r>
          </a:p>
          <a:p>
            <a:endParaRPr lang="en-US"/>
          </a:p>
          <a:p>
            <a:pPr rtl="0">
              <a:spcBef>
                <a:spcPct val="0"/>
              </a:spcBef>
            </a:pPr>
            <a:r>
              <a:rPr lang="es" sz="1200" b="1" i="0" u="none" strike="noStrike">
                <a:latin typeface="Calibri"/>
                <a:ea typeface="ＭＳ Ｐゴシック"/>
                <a:cs typeface="Calibri"/>
              </a:rPr>
              <a:t>(</a:t>
            </a:r>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 haga una pausa de 10 segundos para que respondan y luego pase a la siguiente diapositiva.) </a:t>
            </a:r>
            <a:endParaRPr lang="en-US">
              <a:latin typeface="Calibri"/>
              <a:ea typeface="ＭＳ Ｐゴシック" charset="-128"/>
              <a:cs typeface="Calibri"/>
            </a:endParaRPr>
          </a:p>
          <a:p>
            <a:pPr>
              <a:spcBef>
                <a:spcPct val="0"/>
              </a:spcBef>
            </a:pPr>
            <a:endParaRPr lang="en-US"/>
          </a:p>
          <a:p>
            <a:pPr rtl="0">
              <a:spcBef>
                <a:spcPct val="0"/>
              </a:spcBef>
            </a:pPr>
            <a:r>
              <a:rPr lang="es" sz="1200" b="1" i="0" u="none" strike="noStrike">
                <a:latin typeface="Calibri"/>
                <a:ea typeface="ＭＳ Ｐゴシック"/>
                <a:cs typeface="Calibri"/>
              </a:rPr>
              <a:t>(Haga clic)</a:t>
            </a:r>
            <a:endParaRPr lang="en-US">
              <a:latin typeface="Calibri"/>
              <a:ea typeface="ＭＳ Ｐゴシック" charset="-128"/>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39</a:t>
            </a:fld>
            <a:endParaRPr lang="en-US"/>
          </a:p>
        </p:txBody>
      </p:sp>
    </p:spTree>
    <p:extLst>
      <p:ext uri="{BB962C8B-B14F-4D97-AF65-F5344CB8AC3E}">
        <p14:creationId xmlns:p14="http://schemas.microsoft.com/office/powerpoint/2010/main" val="102802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defRPr/>
            </a:pPr>
            <a:r>
              <a:rPr lang="es" dirty="0">
                <a:solidFill>
                  <a:srgbClr val="000000"/>
                </a:solidFill>
              </a:rPr>
              <a:t>Repasemos la diferencia entre limpieza y desinfección. </a:t>
            </a:r>
            <a:endParaRPr lang="en-US" dirty="0">
              <a:solidFill>
                <a:srgbClr val="000000"/>
              </a:solidFill>
            </a:endParaRPr>
          </a:p>
          <a:p>
            <a:pPr>
              <a:spcBef>
                <a:spcPts val="600"/>
              </a:spcBef>
              <a:spcAft>
                <a:spcPts val="600"/>
              </a:spcAft>
              <a:defRPr/>
            </a:pPr>
            <a:r>
              <a:rPr lang="es" dirty="0">
                <a:solidFill>
                  <a:srgbClr val="000000"/>
                </a:solidFill>
              </a:rPr>
              <a:t>La limpieza es el proceso de eliminación de polvo, suciedad y fluidos corporales con agua y detergente.</a:t>
            </a:r>
            <a:endParaRPr lang="en-US" dirty="0">
              <a:solidFill>
                <a:srgbClr val="000000"/>
              </a:solidFill>
            </a:endParaRPr>
          </a:p>
          <a:p>
            <a:pPr>
              <a:spcBef>
                <a:spcPts val="600"/>
              </a:spcBef>
              <a:spcAft>
                <a:spcPts val="600"/>
              </a:spcAft>
              <a:defRPr/>
            </a:pPr>
            <a:r>
              <a:rPr lang="es" dirty="0">
                <a:solidFill>
                  <a:srgbClr val="000000"/>
                </a:solidFill>
              </a:rPr>
              <a:t>La desinfección es el proceso de eliminación de gérmenes en superficies rígidas y sin poros mediante un producto químico denominado desinfectante. El proceso de desinfección se consigue utilizando desinfectantes, que serán el tema central de la presentación de hoy. </a:t>
            </a:r>
            <a:endParaRPr lang="en-US" dirty="0">
              <a:solidFill>
                <a:srgbClr val="000000"/>
              </a:solidFill>
              <a:latin typeface="Aptos" panose="02110004020202020204"/>
              <a:ea typeface="ＭＳ Ｐゴシック"/>
              <a:cs typeface="Calibri"/>
            </a:endParaRPr>
          </a:p>
          <a:p>
            <a:pPr>
              <a:spcBef>
                <a:spcPts val="600"/>
              </a:spcBef>
              <a:spcAft>
                <a:spcPts val="600"/>
              </a:spcAft>
              <a:defRPr/>
            </a:pPr>
            <a:endParaRPr lang="es" b="1" dirty="0">
              <a:solidFill>
                <a:srgbClr val="000000"/>
              </a:solidFill>
              <a:latin typeface="Calibri"/>
              <a:ea typeface="ＭＳ Ｐゴシック"/>
              <a:cs typeface="Calibri"/>
            </a:endParaRPr>
          </a:p>
          <a:p>
            <a:pPr>
              <a:spcBef>
                <a:spcPts val="600"/>
              </a:spcBef>
              <a:spcAft>
                <a:spcPts val="600"/>
              </a:spcAft>
              <a:defRPr/>
            </a:pPr>
            <a:r>
              <a:rPr lang="es" sz="1200" b="1" i="0" u="none" strike="noStrike" dirty="0">
                <a:solidFill>
                  <a:srgbClr val="000000"/>
                </a:solidFill>
                <a:latin typeface="Calibri"/>
                <a:ea typeface="ＭＳ Ｐゴシック"/>
                <a:cs typeface="Calibri"/>
              </a:rPr>
              <a:t>¡Los desinfectantes no actúan si antes no se limpia!</a:t>
            </a:r>
            <a:r>
              <a:rPr lang="es" sz="1200" b="0" i="0" u="none" strike="noStrike" baseline="0" dirty="0">
                <a:solidFill>
                  <a:srgbClr val="000000"/>
                </a:solidFill>
                <a:latin typeface="Calibri"/>
                <a:ea typeface="ＭＳ Ｐゴシック"/>
                <a:cs typeface="Calibri"/>
              </a:rPr>
              <a:t> Si no se realiza primero una limpieza adecuada, la suciedad actuará como un paraguas para proteger a los gérmenes y que no sean eliminados por el desinfectante. Recuerde siempre limpiar minuciosamente una superficie u objeto antes de desinfectarlo para eliminar a los gérmenes.</a:t>
            </a:r>
            <a:r>
              <a:rPr lang="es" sz="1200" b="0" i="0" u="none" strike="noStrike" dirty="0">
                <a:latin typeface="Calibri"/>
                <a:ea typeface="ＭＳ Ｐゴシック"/>
                <a:cs typeface="Calibri"/>
              </a:rPr>
              <a:t> </a:t>
            </a:r>
            <a:endParaRPr lang="en-US"/>
          </a:p>
          <a:p>
            <a:pPr marL="0" marR="0" lvl="0" indent="0" algn="l" defTabSz="914400" rtl="0" eaLnBrk="0" fontAlgn="base" latinLnBrk="0" hangingPunct="0">
              <a:lnSpc>
                <a:spcPct val="100000"/>
              </a:lnSpc>
              <a:spcBef>
                <a:spcPts val="600"/>
              </a:spcBef>
              <a:spcAft>
                <a:spcPts val="600"/>
              </a:spcAft>
              <a:buClrTx/>
              <a:buSzTx/>
              <a:buFontTx/>
              <a:buNone/>
              <a:defRPr/>
            </a:pPr>
            <a:endParaRPr lang="en-US" sz="1200" b="0" i="0" u="none" strike="noStrike" baseline="0">
              <a:solidFill>
                <a:schemeClr val="tx1"/>
              </a:solidFill>
              <a:latin typeface="+mn-lt"/>
              <a:cs typeface="Calibri" pitchFamily="34" charset="0"/>
            </a:endParaRPr>
          </a:p>
          <a:p>
            <a:pPr marL="0" marR="0" lvl="0" indent="0" algn="l" defTabSz="914400" rtl="0">
              <a:lnSpc>
                <a:spcPct val="100000"/>
              </a:lnSpc>
              <a:spcBef>
                <a:spcPts val="600"/>
              </a:spcBef>
              <a:spcAft>
                <a:spcPts val="600"/>
              </a:spcAft>
              <a:buNone/>
              <a:defRPr/>
            </a:pPr>
            <a:r>
              <a:rPr lang="es" sz="1200" b="1" i="0" u="none" strike="noStrike" dirty="0">
                <a:latin typeface="Calibri"/>
              </a:rPr>
              <a:t>[Haga clic]</a:t>
            </a:r>
            <a:endParaRPr lang="en-US" dirty="0"/>
          </a:p>
          <a:p>
            <a:pPr>
              <a:spcBef>
                <a:spcPts val="600"/>
              </a:spcBef>
              <a:spcAft>
                <a:spcPts val="600"/>
              </a:spcAft>
            </a:pPr>
            <a:endParaRPr lang="en-US"/>
          </a:p>
          <a:p>
            <a:r>
              <a:rPr lang="en-US" dirty="0">
                <a:latin typeface="Calibri"/>
                <a:ea typeface="ＭＳ Ｐゴシック"/>
                <a:cs typeface="Calibri"/>
              </a:rPr>
              <a:t> </a:t>
            </a:r>
            <a:endParaRPr lang="en-US" dirty="0">
              <a:ea typeface="ＭＳ Ｐゴシック"/>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a:t>
            </a:fld>
            <a:endParaRPr lang="en-US"/>
          </a:p>
        </p:txBody>
      </p:sp>
    </p:spTree>
    <p:extLst>
      <p:ext uri="{BB962C8B-B14F-4D97-AF65-F5344CB8AC3E}">
        <p14:creationId xmlns:p14="http://schemas.microsoft.com/office/powerpoint/2010/main" val="1915074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u="none" strike="noStrike">
                <a:latin typeface="Calibri"/>
                <a:ea typeface="ＭＳ Ｐゴシック"/>
                <a:cs typeface="Calibri"/>
              </a:rPr>
              <a:t>Notas del instructor:</a:t>
            </a:r>
            <a:r>
              <a:rPr lang="es" sz="1200" b="0" i="0" u="none" strike="noStrike">
                <a:latin typeface="Calibri"/>
                <a:ea typeface="ＭＳ Ｐゴシック"/>
                <a:cs typeface="Calibri"/>
              </a:rPr>
              <a:t> utilice esta diapositiva como alternativa a la impresión de copias para la actividad "¿Qué haría? Tiempo de contacto/permanencia en húmedo". Para obtener más información, consulte el archivo de</a:t>
            </a:r>
            <a:r>
              <a:rPr lang="es">
                <a:ea typeface="ＭＳ Ｐゴシック"/>
                <a:cs typeface="Calibri"/>
              </a:rPr>
              <a:t> Tarjetas de Actividades.</a:t>
            </a:r>
            <a:endParaRPr lang="es" sz="1200" b="0" i="0" u="none" strike="noStrike">
              <a:latin typeface="Calibri"/>
              <a:ea typeface="ＭＳ Ｐゴシック"/>
              <a:cs typeface="Calibri"/>
            </a:endParaRPr>
          </a:p>
          <a:p>
            <a:endParaRPr lang="en-US">
              <a:latin typeface="Calibri"/>
              <a:ea typeface="ＭＳ Ｐゴシック" charset="-128"/>
              <a:cs typeface="Calibri"/>
            </a:endParaRPr>
          </a:p>
          <a:p>
            <a:pPr rtl="0"/>
            <a:r>
              <a:rPr lang="es" sz="1200" b="1" i="0" u="none" strike="noStrike">
                <a:latin typeface="Calibri"/>
                <a:ea typeface="ＭＳ Ｐゴシック"/>
                <a:cs typeface="Calibri"/>
              </a:rPr>
              <a:t>Escenario N.°2</a:t>
            </a:r>
            <a:endParaRPr lang="en-US">
              <a:latin typeface="Calibri"/>
              <a:ea typeface="ＭＳ Ｐゴシック" charset="-128"/>
              <a:cs typeface="Calibri"/>
            </a:endParaRPr>
          </a:p>
          <a:p>
            <a:pPr rtl="0"/>
            <a:r>
              <a:rPr lang="es" sz="1200" b="1" i="0" u="none" strike="noStrike">
                <a:latin typeface="Calibri"/>
                <a:ea typeface="ＭＳ Ｐゴシック"/>
                <a:cs typeface="Calibri"/>
              </a:rPr>
              <a:t>Un producto tiene un tiempo de contacto/permanencia en húmedo de 10 minutos, pero se seca en 5 minutos. ¿Qué haría? Seleccione todas las opciones que correspondan. </a:t>
            </a:r>
            <a:endParaRPr lang="en-US" b="1">
              <a:cs typeface="Calibri"/>
            </a:endParaRPr>
          </a:p>
          <a:p>
            <a:endParaRPr lang="en-US">
              <a:latin typeface="Calibri"/>
              <a:ea typeface="ＭＳ Ｐゴシック" charset="-128"/>
              <a:cs typeface="Calibri"/>
            </a:endParaRPr>
          </a:p>
          <a:p>
            <a:pPr marL="228600" indent="-228600" rtl="0">
              <a:buAutoNum type="alphaUcPeriod"/>
            </a:pPr>
            <a:r>
              <a:rPr lang="es" sz="1200" b="0" i="0" u="none" strike="noStrike">
                <a:latin typeface="Calibri"/>
                <a:ea typeface="ＭＳ Ｐゴシック"/>
                <a:cs typeface="Calibri"/>
              </a:rPr>
              <a:t>Volver a aplicar el producto para garantizar que permanezca húmedo durante 10 minutos</a:t>
            </a:r>
          </a:p>
          <a:p>
            <a:pPr marL="228600" indent="-228600" rtl="0">
              <a:buAutoNum type="alphaUcPeriod"/>
            </a:pPr>
            <a:r>
              <a:rPr lang="es" sz="1200" b="0" i="0" u="none" strike="noStrike">
                <a:latin typeface="Calibri"/>
                <a:ea typeface="ＭＳ Ｐゴシック"/>
                <a:cs typeface="Calibri"/>
              </a:rPr>
              <a:t>Añadir agua a la superficie para que permanezca húmeda más tiempo</a:t>
            </a:r>
          </a:p>
          <a:p>
            <a:pPr marL="228600" indent="-228600" rtl="0">
              <a:buAutoNum type="alphaUcPeriod"/>
            </a:pPr>
            <a:r>
              <a:rPr lang="es" sz="1200" b="0" i="0" u="none" strike="noStrike">
                <a:latin typeface="Calibri"/>
                <a:ea typeface="ＭＳ Ｐゴシック"/>
                <a:cs typeface="Calibri"/>
              </a:rPr>
              <a:t>Informar al gerente de EVS que tiene que volver a humedecer la superficie para alcanzar el tiempo de contacto/permanencia en húmedo</a:t>
            </a:r>
          </a:p>
          <a:p>
            <a:pPr marL="228600" indent="-228600" rtl="0">
              <a:buAutoNum type="alphaUcPeriod"/>
            </a:pPr>
            <a:r>
              <a:rPr lang="es" sz="1200" b="0" i="0" u="none" strike="noStrike">
                <a:latin typeface="Calibri"/>
                <a:ea typeface="ＭＳ Ｐゴシック"/>
                <a:cs typeface="Calibri"/>
              </a:rPr>
              <a:t>Utilizar otro producto de su casa</a:t>
            </a:r>
          </a:p>
          <a:p>
            <a:pPr marL="228600" indent="-228600" rtl="0">
              <a:buAutoNum type="alphaUcPeriod"/>
            </a:pPr>
            <a:r>
              <a:rPr lang="es" sz="1200" b="0" i="0" u="none" strike="noStrike">
                <a:latin typeface="Calibri"/>
                <a:ea typeface="ＭＳ Ｐゴシック"/>
                <a:cs typeface="Calibri"/>
              </a:rPr>
              <a:t>Nada</a:t>
            </a:r>
          </a:p>
          <a:p>
            <a:endParaRPr lang="en-US">
              <a:latin typeface="Calibri"/>
              <a:ea typeface="ＭＳ Ｐゴシック" charset="-128"/>
              <a:cs typeface="Calibri"/>
            </a:endParaRPr>
          </a:p>
          <a:p>
            <a:pPr rtl="0"/>
            <a:r>
              <a:rPr lang="es" sz="1200" b="1" i="0" u="none" strike="noStrike">
                <a:latin typeface="Calibri"/>
                <a:ea typeface="ＭＳ Ｐゴシック"/>
                <a:cs typeface="Calibri"/>
              </a:rPr>
              <a:t>(</a:t>
            </a:r>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 haga una pausa de 10 segundos para que respondan y luego pase a la siguiente diapositiva.)</a:t>
            </a:r>
            <a:endParaRPr lang="en-US">
              <a:cs typeface="Calibri"/>
            </a:endParaRPr>
          </a:p>
          <a:p>
            <a:endParaRPr lang="en-US" b="1">
              <a:cs typeface="Calibri"/>
            </a:endParaRPr>
          </a:p>
          <a:p>
            <a:pPr rtl="0"/>
            <a:r>
              <a:rPr lang="es" sz="1200" b="1" i="0" u="none" strike="noStrike">
                <a:latin typeface="Calibri"/>
                <a:ea typeface="ＭＳ Ｐゴシック"/>
                <a:cs typeface="Calibri"/>
              </a:rPr>
              <a:t>(Haga clic)</a:t>
            </a:r>
            <a:endParaRPr lang="en-US" b="1">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40</a:t>
            </a:fld>
            <a:endParaRPr lang="en-US"/>
          </a:p>
        </p:txBody>
      </p:sp>
    </p:spTree>
    <p:extLst>
      <p:ext uri="{BB962C8B-B14F-4D97-AF65-F5344CB8AC3E}">
        <p14:creationId xmlns:p14="http://schemas.microsoft.com/office/powerpoint/2010/main" val="1056455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rPr>
              <a:t>Si ha seleccionado las respuestas A y C, son las correctas.  </a:t>
            </a:r>
          </a:p>
          <a:p>
            <a:endParaRPr lang="en-US"/>
          </a:p>
          <a:p>
            <a:pPr rtl="0"/>
            <a:r>
              <a:rPr lang="es" sz="1200" b="1" i="0" u="sng" strike="noStrike">
                <a:latin typeface="Calibri"/>
              </a:rPr>
              <a:t>Notas del instructor:</a:t>
            </a:r>
            <a:r>
              <a:rPr lang="es" sz="1200" b="1" i="0" u="none" strike="noStrike">
                <a:latin typeface="Calibri"/>
              </a:rPr>
              <a:t> para cada caso hipotético, revise las respuestas correctas (resaltadas en amarillo) con el grupo y proporcione cualquier comentario o razonamiento adicional según las políticas y los procedimientos del establecimiento.</a:t>
            </a:r>
            <a:endParaRPr lang="en-US"/>
          </a:p>
          <a:p>
            <a:endParaRPr lang="en-US"/>
          </a:p>
          <a:p>
            <a:pPr rtl="0"/>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41</a:t>
            </a:fld>
            <a:endParaRPr lang="en-US"/>
          </a:p>
        </p:txBody>
      </p:sp>
    </p:spTree>
    <p:extLst>
      <p:ext uri="{BB962C8B-B14F-4D97-AF65-F5344CB8AC3E}">
        <p14:creationId xmlns:p14="http://schemas.microsoft.com/office/powerpoint/2010/main" val="1088525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sz="1200" b="1" i="0" u="none" strike="noStrike">
                <a:latin typeface="Calibri"/>
                <a:ea typeface="ＭＳ Ｐゴシック"/>
                <a:cs typeface="Calibri"/>
              </a:rPr>
              <a:t>Notas del instructor:</a:t>
            </a:r>
            <a:r>
              <a:rPr lang="es" sz="1200" b="0" i="0" u="none" strike="noStrike">
                <a:latin typeface="Calibri"/>
                <a:ea typeface="ＭＳ Ｐゴシック"/>
                <a:cs typeface="Calibri"/>
              </a:rPr>
              <a:t> utilice esta diapositiva como alternativa a la impresión de copias para la actividad "¿Qué haría? Tiempo de contacto/permanencia en húmedo". Para obtener más información, consulte el archivo de</a:t>
            </a:r>
            <a:r>
              <a:rPr lang="es">
                <a:ea typeface="ＭＳ Ｐゴシック"/>
                <a:cs typeface="Calibri"/>
              </a:rPr>
              <a:t> Tarjetas de Actividades.</a:t>
            </a:r>
            <a:endParaRPr lang="es" sz="1200" b="0" i="0" u="none" strike="noStrike">
              <a:latin typeface="Calibri"/>
              <a:ea typeface="ＭＳ Ｐゴシック"/>
              <a:cs typeface="Calibri"/>
            </a:endParaRPr>
          </a:p>
          <a:p>
            <a:endParaRPr lang="en-US"/>
          </a:p>
          <a:p>
            <a:pPr rtl="0">
              <a:spcBef>
                <a:spcPct val="0"/>
              </a:spcBef>
            </a:pPr>
            <a:r>
              <a:rPr lang="es" sz="1200" b="0" i="0" u="none" strike="noStrike">
                <a:latin typeface="Calibri"/>
                <a:ea typeface="ＭＳ Ｐゴシック"/>
                <a:cs typeface="Calibri"/>
              </a:rPr>
              <a:t>Escenario N.°3</a:t>
            </a:r>
          </a:p>
          <a:p>
            <a:pPr rtl="0">
              <a:spcBef>
                <a:spcPct val="0"/>
              </a:spcBef>
            </a:pPr>
            <a:r>
              <a:rPr lang="es" sz="1200" b="0" i="0" u="none" strike="noStrike">
                <a:latin typeface="Calibri"/>
                <a:ea typeface="ＭＳ Ｐゴシック"/>
                <a:cs typeface="Calibri"/>
              </a:rPr>
              <a:t>Está utilizando un producto desinfectante que tiene diferentes tiempos de contacto/permanencia en húmedo. Este producto desinfectante tiene un tiempo de contacto de 2 minutos para eliminar MRSA y VRE y de 5 minutos para eliminar TB.    </a:t>
            </a:r>
          </a:p>
          <a:p>
            <a:pPr>
              <a:spcBef>
                <a:spcPct val="0"/>
              </a:spcBef>
            </a:pPr>
            <a:endParaRPr lang="en-US"/>
          </a:p>
          <a:p>
            <a:pPr rtl="0">
              <a:spcBef>
                <a:spcPct val="0"/>
              </a:spcBef>
            </a:pPr>
            <a:r>
              <a:rPr lang="es" sz="1200" b="0" i="0" u="none" strike="noStrike">
                <a:latin typeface="Calibri"/>
                <a:ea typeface="ＭＳ Ｐゴシック"/>
                <a:cs typeface="Calibri"/>
              </a:rPr>
              <a:t>¿Qué tiempo de contacto/permanencia en húmedo utilizaría?  </a:t>
            </a:r>
          </a:p>
          <a:p>
            <a:pPr marL="514350" indent="-514350" rtl="0">
              <a:spcBef>
                <a:spcPct val="0"/>
              </a:spcBef>
              <a:buAutoNum type="alphaUcPeriod"/>
            </a:pPr>
            <a:r>
              <a:rPr lang="es" sz="1200" b="0" i="0" u="none" strike="noStrike">
                <a:latin typeface="Calibri"/>
                <a:ea typeface="ＭＳ Ｐゴシック"/>
                <a:cs typeface="Calibri"/>
              </a:rPr>
              <a:t>El tiempo más corto</a:t>
            </a:r>
          </a:p>
          <a:p>
            <a:pPr marL="514350" indent="-514350" rtl="0">
              <a:spcBef>
                <a:spcPct val="0"/>
              </a:spcBef>
              <a:buAutoNum type="alphaUcPeriod"/>
            </a:pPr>
            <a:r>
              <a:rPr lang="es" sz="1200" b="0" i="0" u="none" strike="noStrike">
                <a:latin typeface="Calibri"/>
                <a:ea typeface="ＭＳ Ｐゴシック"/>
                <a:cs typeface="Calibri"/>
              </a:rPr>
              <a:t>El tiempo más largo</a:t>
            </a:r>
          </a:p>
          <a:p>
            <a:pPr marL="514350" indent="-514350" rtl="0">
              <a:spcBef>
                <a:spcPct val="0"/>
              </a:spcBef>
              <a:buAutoNum type="alphaUcPeriod"/>
            </a:pPr>
            <a:r>
              <a:rPr lang="es" sz="1200" b="0" i="0" u="none" strike="noStrike">
                <a:latin typeface="Calibri"/>
                <a:ea typeface="ＭＳ Ｐゴシック"/>
                <a:cs typeface="Calibri"/>
              </a:rPr>
              <a:t>El promedio entre los dos tiempos</a:t>
            </a:r>
          </a:p>
          <a:p>
            <a:pPr marL="514350" indent="-514350" rtl="0">
              <a:spcBef>
                <a:spcPct val="0"/>
              </a:spcBef>
              <a:buAutoNum type="alphaUcPeriod"/>
            </a:pPr>
            <a:r>
              <a:rPr lang="es" sz="1200" b="0" i="0" u="none" strike="noStrike">
                <a:latin typeface="Calibri"/>
                <a:ea typeface="ＭＳ Ｐゴシック"/>
                <a:cs typeface="Calibri"/>
              </a:rPr>
              <a:t>La fecha de caducidad </a:t>
            </a:r>
          </a:p>
          <a:p>
            <a:pPr marL="514350" indent="-514350" rtl="0">
              <a:spcBef>
                <a:spcPct val="0"/>
              </a:spcBef>
              <a:buAutoNum type="alphaUcPeriod"/>
            </a:pPr>
            <a:r>
              <a:rPr lang="es" sz="1200" b="0" i="0" u="none" strike="noStrike">
                <a:latin typeface="Calibri"/>
                <a:ea typeface="ＭＳ Ｐゴシック"/>
                <a:cs typeface="Calibri"/>
              </a:rPr>
              <a:t>A la media noche</a:t>
            </a:r>
          </a:p>
          <a:p>
            <a:endParaRPr lang="en-US" b="1">
              <a:latin typeface="Calibri"/>
              <a:ea typeface="ＭＳ Ｐゴシック" charset="-128"/>
              <a:cs typeface="Calibri"/>
            </a:endParaRPr>
          </a:p>
          <a:p>
            <a:pPr rtl="0"/>
            <a:r>
              <a:rPr lang="es" sz="1200" b="1" i="0" u="none" strike="noStrike">
                <a:latin typeface="Calibri"/>
                <a:ea typeface="ＭＳ Ｐゴシック"/>
                <a:cs typeface="Calibri"/>
              </a:rPr>
              <a:t>(</a:t>
            </a:r>
            <a:r>
              <a:rPr lang="es" sz="1200" b="1" i="0" u="sng" strike="noStrike">
                <a:latin typeface="Calibri"/>
                <a:ea typeface="ＭＳ Ｐゴシック"/>
                <a:cs typeface="Calibri"/>
              </a:rPr>
              <a:t>Notas del Instructor</a:t>
            </a:r>
            <a:r>
              <a:rPr lang="es" sz="1200" b="1" i="0" u="none" strike="noStrike">
                <a:latin typeface="Calibri"/>
                <a:ea typeface="ＭＳ Ｐゴシック"/>
                <a:cs typeface="Calibri"/>
              </a:rPr>
              <a:t>: haga una pausa de 10 segundos para que respondan y luego pase a la siguiente diapositiva.)</a:t>
            </a:r>
            <a:endParaRPr lang="en-US">
              <a:latin typeface="Calibri"/>
              <a:ea typeface="ＭＳ Ｐゴシック" charset="-128"/>
              <a:cs typeface="Calibri"/>
            </a:endParaRPr>
          </a:p>
          <a:p>
            <a:endParaRPr lang="en-US"/>
          </a:p>
          <a:p>
            <a:pPr rtl="0"/>
            <a:r>
              <a:rPr lang="es" sz="1200" b="1" i="0" u="none" strike="noStrike">
                <a:latin typeface="Calibri"/>
                <a:ea typeface="ＭＳ Ｐゴシック"/>
                <a:cs typeface="Calibri"/>
              </a:rPr>
              <a:t>(Haga clic)</a:t>
            </a:r>
            <a:endParaRPr lang="en-US">
              <a:latin typeface="Calibri"/>
              <a:ea typeface="ＭＳ Ｐゴシック" charset="-128"/>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42</a:t>
            </a:fld>
            <a:endParaRPr lang="en-US"/>
          </a:p>
        </p:txBody>
      </p:sp>
    </p:spTree>
    <p:extLst>
      <p:ext uri="{BB962C8B-B14F-4D97-AF65-F5344CB8AC3E}">
        <p14:creationId xmlns:p14="http://schemas.microsoft.com/office/powerpoint/2010/main" val="22182199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rPr>
              <a:t>Si ha elegido B, es correcta.  </a:t>
            </a:r>
          </a:p>
          <a:p>
            <a:endParaRPr lang="en-US"/>
          </a:p>
          <a:p>
            <a:pPr rtl="0"/>
            <a:r>
              <a:rPr lang="es" sz="1200" b="1" i="0" u="sng" strike="noStrike">
                <a:latin typeface="Calibri"/>
              </a:rPr>
              <a:t>Notas del instructor:</a:t>
            </a:r>
            <a:r>
              <a:rPr lang="es" sz="1200" b="1" i="0" u="none" strike="noStrike">
                <a:latin typeface="Calibri"/>
              </a:rPr>
              <a:t> para cada caso hipotético, revise las respuestas correctas (resaltadas en amarillo) con el grupo y proporcione cualquier comentario o razonamiento adicional según las políticas y los procedimientos del establecimiento.</a:t>
            </a:r>
            <a:endParaRPr lang="en-US"/>
          </a:p>
          <a:p>
            <a:endParaRPr lang="en-US"/>
          </a:p>
          <a:p>
            <a:pPr rtl="0"/>
            <a:r>
              <a:rPr lang="es" sz="1200" b="1" i="0" u="none" strike="noStrike">
                <a:latin typeface="Calibri"/>
              </a:rPr>
              <a:t>(Haga clic)</a:t>
            </a:r>
            <a:endParaRPr lang="en-US"/>
          </a:p>
          <a:p>
            <a:endParaRPr lang="en-US">
              <a:latin typeface="Calibri"/>
              <a:ea typeface="ＭＳ Ｐゴシック" charset="-128"/>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43</a:t>
            </a:fld>
            <a:endParaRPr lang="en-US"/>
          </a:p>
        </p:txBody>
      </p:sp>
    </p:spTree>
    <p:extLst>
      <p:ext uri="{BB962C8B-B14F-4D97-AF65-F5344CB8AC3E}">
        <p14:creationId xmlns:p14="http://schemas.microsoft.com/office/powerpoint/2010/main" val="1885159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b="1" dirty="0"/>
              <a:t>Notas del instructor: </a:t>
            </a:r>
            <a:r>
              <a:rPr lang="es" dirty="0"/>
              <a:t>utilice esta diapositiva como alternativa a la impresión de copias para la actividad "Imagínese esto: Qué buscar en un armario de EVS". Para obtener más información, consulte el archivo de Tarjetas de Actividades.</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44</a:t>
            </a:fld>
            <a:endParaRPr lang="en-US"/>
          </a:p>
        </p:txBody>
      </p:sp>
    </p:spTree>
    <p:extLst>
      <p:ext uri="{BB962C8B-B14F-4D97-AF65-F5344CB8AC3E}">
        <p14:creationId xmlns:p14="http://schemas.microsoft.com/office/powerpoint/2010/main" val="1417188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 b="1" dirty="0"/>
              <a:t>Notas del instructor: </a:t>
            </a:r>
            <a:r>
              <a:rPr lang="es" dirty="0"/>
              <a:t>utilice esta diapositiva como alternativa a la impresión de copias para la actividad "Imagínese esto: Qué buscar en un armario de EVS". Para obtener más información, consulte el archivo de Tarjetas de Actividades.</a:t>
            </a:r>
            <a:endParaRPr lang="en-US" dirty="0"/>
          </a:p>
        </p:txBody>
      </p:sp>
      <p:sp>
        <p:nvSpPr>
          <p:cNvPr id="4" name="Date Placeholder 3"/>
          <p:cNvSpPr>
            <a:spLocks noGrp="1"/>
          </p:cNvSpPr>
          <p:nvPr>
            <p:ph type="dt"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45</a:t>
            </a:fld>
            <a:endParaRPr lang="en-US"/>
          </a:p>
        </p:txBody>
      </p:sp>
    </p:spTree>
    <p:extLst>
      <p:ext uri="{BB962C8B-B14F-4D97-AF65-F5344CB8AC3E}">
        <p14:creationId xmlns:p14="http://schemas.microsoft.com/office/powerpoint/2010/main" val="1760271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2F182-08E6-1645-ABBF-2D59D86DFF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5726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a:ea typeface="ＭＳ Ｐゴシック"/>
                <a:cs typeface="Calibri"/>
              </a:rPr>
              <a:t>Antes de continuar, hablemos de los jabones, los detergentes y el proceso de limpieza.</a:t>
            </a:r>
            <a:endParaRPr lang="en-US">
              <a:cs typeface="Calibri"/>
            </a:endParaRPr>
          </a:p>
          <a:p>
            <a:r>
              <a:rPr lang="en-US">
                <a:latin typeface="Calibri"/>
                <a:ea typeface="ＭＳ Ｐゴシック" charset="-128"/>
                <a:cs typeface="Calibri"/>
              </a:rPr>
              <a:t> </a:t>
            </a:r>
            <a:endParaRPr lang="en-US">
              <a:cs typeface="Calibri"/>
            </a:endParaRPr>
          </a:p>
          <a:p>
            <a:pPr marL="171450" indent="-171450" rtl="0">
              <a:buFont typeface="Arial"/>
              <a:buChar char="•"/>
            </a:pPr>
            <a:r>
              <a:rPr lang="es" sz="1200" b="0" i="0" u="none" strike="noStrike">
                <a:latin typeface="Calibri"/>
                <a:ea typeface="ＭＳ Ｐゴシック"/>
                <a:cs typeface="Calibri"/>
              </a:rPr>
              <a:t>Para limpiar, se utiliza un detergente. Tenga en cuenta que el jabón es un tipo de detergente. </a:t>
            </a:r>
          </a:p>
          <a:p>
            <a:pPr marL="171450" indent="-171450">
              <a:buFont typeface="Arial"/>
              <a:buChar char="•"/>
            </a:pPr>
            <a:endParaRPr lang="en-US" b="1"/>
          </a:p>
          <a:p>
            <a:pPr marL="171450" indent="-171450" rtl="0">
              <a:buFont typeface="Arial"/>
              <a:buChar char="•"/>
            </a:pPr>
            <a:r>
              <a:rPr lang="es" sz="1200" b="0" i="0" u="none" strike="noStrike">
                <a:latin typeface="Calibri"/>
                <a:ea typeface="ＭＳ Ｐゴシック"/>
                <a:cs typeface="Calibri"/>
              </a:rPr>
              <a:t>Para utilizar un detergente, primero hay que mojar la superficie que se va a limpiar. El agua es necesaria para levantar la suciedad de la superficie. </a:t>
            </a:r>
            <a:endParaRPr lang="en-US">
              <a:cs typeface="Calibri"/>
            </a:endParaRPr>
          </a:p>
          <a:p>
            <a:pPr marL="171450" indent="-171450">
              <a:buFont typeface="Arial"/>
              <a:buChar char="•"/>
            </a:pPr>
            <a:endParaRPr lang="en-US"/>
          </a:p>
          <a:p>
            <a:pPr marL="171450" marR="0" lvl="0" indent="-171450" algn="l" defTabSz="914400" rtl="0" eaLnBrk="0" fontAlgn="base" latinLnBrk="0" hangingPunct="0">
              <a:lnSpc>
                <a:spcPct val="100000"/>
              </a:lnSpc>
              <a:spcBef>
                <a:spcPct val="30000"/>
              </a:spcBef>
              <a:spcAft>
                <a:spcPct val="0"/>
              </a:spcAft>
              <a:buClrTx/>
              <a:buSzTx/>
              <a:buFont typeface="Arial"/>
              <a:buChar char="•"/>
              <a:defRPr/>
            </a:pPr>
            <a:r>
              <a:rPr lang="es" sz="1200" b="0" i="0" u="none" strike="noStrike">
                <a:latin typeface="Calibri"/>
                <a:ea typeface="ＭＳ Ｐゴシック"/>
                <a:cs typeface="Calibri"/>
              </a:rPr>
              <a:t>Los detergentes no eliminan a los gérmenes. Cuando se aplica fricción al utilizar un detergente, la fricción retira los gérmenes de la superficie y el detergente se adhiere a los gérmenes, que pueden eliminarse por el desagüe. </a:t>
            </a:r>
            <a:endParaRPr lang="en-US">
              <a:cs typeface="Calibri"/>
            </a:endParaRPr>
          </a:p>
          <a:p>
            <a:pPr>
              <a:defRPr/>
            </a:pPr>
            <a:endParaRPr lang="en-US">
              <a:latin typeface="Calibri"/>
              <a:ea typeface="ＭＳ Ｐゴシック" charset="-128"/>
              <a:cs typeface="Calibri"/>
            </a:endParaRPr>
          </a:p>
          <a:p>
            <a:pPr marL="171450" indent="-171450" rtl="0">
              <a:buFont typeface="Arial"/>
              <a:buChar char="•"/>
              <a:defRPr/>
            </a:pPr>
            <a:r>
              <a:rPr lang="es" sz="1200" b="0" i="0" u="none" strike="noStrike">
                <a:latin typeface="Calibri"/>
                <a:ea typeface="ＭＳ Ｐゴシック"/>
                <a:cs typeface="Calibri"/>
              </a:rPr>
              <a:t>Una vez que el detergente se adhiere a una cantidad suficiente de gérmenes, suciedad y aceite, deja de funcionar y es necesario cambiar la solución de limpieza.  Piense en el fregadero de su cocina: cuando esté limpiando platos grasientos y note que el jabón ya no hace espuma o que el agua está aceitosa, es hora de cambiar la solución. </a:t>
            </a:r>
            <a:endParaRPr lang="en-US">
              <a:cs typeface="Calibri"/>
            </a:endParaRPr>
          </a:p>
          <a:p>
            <a:pPr marL="171450" marR="0" lvl="0" indent="-171450" algn="l" defTabSz="914400" rtl="0" eaLnBrk="0" fontAlgn="base" latinLnBrk="0" hangingPunct="0">
              <a:lnSpc>
                <a:spcPct val="100000"/>
              </a:lnSpc>
              <a:spcBef>
                <a:spcPct val="30000"/>
              </a:spcBef>
              <a:spcAft>
                <a:spcPct val="0"/>
              </a:spcAft>
              <a:buClrTx/>
              <a:buSzTx/>
              <a:buFont typeface="Arial"/>
              <a:buChar char="•"/>
              <a:defRPr/>
            </a:pPr>
            <a:endParaRPr lang="en-US" b="1"/>
          </a:p>
          <a:p>
            <a:pPr marL="171450" indent="-171450" rtl="0">
              <a:buFont typeface="Arial"/>
              <a:buChar char="•"/>
              <a:defRPr/>
            </a:pPr>
            <a:r>
              <a:rPr lang="es" sz="1200" b="0" i="0" u="none" strike="noStrike">
                <a:latin typeface="Calibri"/>
                <a:ea typeface="ＭＳ Ｐゴシック"/>
                <a:cs typeface="Calibri"/>
              </a:rPr>
              <a:t>Algunas ventajas de utilizar un detergente son que éstos son menos tóxicos, tienen menos olor y son más baratos que los desinfectantes. Las desventajas son que hay que cambiar la solución con frecuencia y que no eliminan a los gérmenes.</a:t>
            </a:r>
            <a:endParaRPr lang="en-US">
              <a:cs typeface="Calibri"/>
            </a:endParaRPr>
          </a:p>
          <a:p>
            <a:endParaRPr lang="en-US">
              <a:latin typeface="Calibri"/>
              <a:ea typeface="ＭＳ Ｐゴシック" charset="-128"/>
              <a:cs typeface="Calibri"/>
            </a:endParaRPr>
          </a:p>
          <a:p>
            <a:pPr rtl="0"/>
            <a:r>
              <a:rPr lang="es" sz="1200" b="1" i="0" u="none" strike="noStrike">
                <a:latin typeface="Calibri"/>
                <a:ea typeface="ＭＳ Ｐゴシック"/>
                <a:cs typeface="Calibri"/>
              </a:rPr>
              <a:t>[Haga clic]</a:t>
            </a:r>
            <a:endParaRPr lang="en-US">
              <a:latin typeface="Calibri"/>
              <a:ea typeface="ＭＳ Ｐゴシック" charset="-128"/>
              <a:cs typeface="Calibri"/>
            </a:endParaRPr>
          </a:p>
        </p:txBody>
      </p:sp>
      <p:sp>
        <p:nvSpPr>
          <p:cNvPr id="4" name="Date Placeholder 3"/>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cs typeface="Arial"/>
            </a:endParaRPr>
          </a:p>
        </p:txBody>
      </p:sp>
      <p:sp>
        <p:nvSpPr>
          <p:cNvPr id="5" name="Slide Number Placeholder 4"/>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5A88F5-D7CA-4930-B121-0C7A5736F33D}" type="slidenum">
              <a:rPr kumimoji="0" lang="en-US" sz="12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250030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solidFill>
                  <a:srgbClr val="000000"/>
                </a:solidFill>
                <a:latin typeface="Calibri"/>
                <a:ea typeface="ＭＳ Ｐゴシック"/>
                <a:cs typeface="Calibri"/>
              </a:rPr>
              <a:t>Ahora, hablemos de la desinfección y los desinfectantes.</a:t>
            </a:r>
            <a:endParaRPr lang="en-US">
              <a:ea typeface="ＭＳ Ｐゴシック"/>
              <a:cs typeface="Calibri"/>
            </a:endParaRPr>
          </a:p>
          <a:p>
            <a:endParaRPr lang="en-US" sz="1200" b="1">
              <a:solidFill>
                <a:schemeClr val="tx1"/>
              </a:solidFill>
              <a:latin typeface="+mn-lt"/>
            </a:endParaRPr>
          </a:p>
          <a:p>
            <a:pPr rtl="0"/>
            <a:r>
              <a:rPr lang="es" sz="1200" b="0" i="0" u="none" strike="noStrike">
                <a:solidFill>
                  <a:srgbClr val="000000"/>
                </a:solidFill>
                <a:latin typeface="Calibri"/>
                <a:ea typeface="ＭＳ Ｐゴシック"/>
                <a:cs typeface="Calibri"/>
              </a:rPr>
              <a:t>Los desinfectantes son compuestos químicos que eliminan a los gérmenes. Algunos ejemplos son los quats, lejía (o cloro) y el agua oxigenada (o peróxido de hidrógeno)</a:t>
            </a:r>
            <a:r>
              <a:rPr lang="es" sz="1200" b="1" i="0" u="none" strike="noStrike">
                <a:solidFill>
                  <a:srgbClr val="000000"/>
                </a:solidFill>
                <a:latin typeface="Calibri"/>
                <a:ea typeface="ＭＳ Ｐゴシック"/>
                <a:cs typeface="Calibri"/>
              </a:rPr>
              <a:t>. </a:t>
            </a:r>
            <a:r>
              <a:rPr lang="es" sz="1200" b="0" i="0" u="none" strike="noStrike">
                <a:solidFill>
                  <a:srgbClr val="000000"/>
                </a:solidFill>
                <a:latin typeface="Calibri"/>
                <a:ea typeface="ＭＳ Ｐゴシック"/>
                <a:cs typeface="Calibri"/>
              </a:rPr>
              <a:t>La elección del desinfectante depende del germen que se quiera eliminar y del área o habitación que se vaya a desinfectar</a:t>
            </a:r>
            <a:r>
              <a:rPr lang="es" sz="1200" b="1" i="0" u="none" strike="noStrike">
                <a:solidFill>
                  <a:srgbClr val="000000"/>
                </a:solidFill>
                <a:latin typeface="Calibri"/>
                <a:ea typeface="ＭＳ Ｐゴシック"/>
                <a:cs typeface="Calibri"/>
              </a:rPr>
              <a:t>.</a:t>
            </a:r>
            <a:r>
              <a:rPr lang="es" sz="1200" b="1" i="0" u="none" strike="noStrike">
                <a:latin typeface="Calibri"/>
                <a:ea typeface="ＭＳ Ｐゴシック"/>
                <a:cs typeface="Calibri"/>
              </a:rPr>
              <a:t> </a:t>
            </a:r>
            <a:endParaRPr lang="en-US" sz="1200" b="1">
              <a:solidFill>
                <a:schemeClr val="tx1"/>
              </a:solidFill>
              <a:latin typeface="+mn-lt"/>
              <a:cs typeface="Calibri"/>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b="1">
              <a:solidFill>
                <a:schemeClr val="tx1"/>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defRPr/>
            </a:pPr>
            <a:r>
              <a:rPr lang="es" sz="1200" b="0" i="0" u="none" strike="noStrike">
                <a:solidFill>
                  <a:srgbClr val="000000"/>
                </a:solidFill>
                <a:latin typeface="Calibri"/>
                <a:ea typeface="ＭＳ Ｐゴシック"/>
                <a:cs typeface="Calibri"/>
              </a:rPr>
              <a:t>Los desinfectantes se aplican a objetos como barandillas, sillas u otras superficies que se tocan con frecuencia.</a:t>
            </a:r>
          </a:p>
          <a:p>
            <a:pPr marL="0" marR="0" lvl="0" indent="0" algn="l" defTabSz="914400" rtl="0" eaLnBrk="0" fontAlgn="base" latinLnBrk="0" hangingPunct="0">
              <a:lnSpc>
                <a:spcPct val="100000"/>
              </a:lnSpc>
              <a:spcBef>
                <a:spcPct val="30000"/>
              </a:spcBef>
              <a:spcAft>
                <a:spcPct val="0"/>
              </a:spcAft>
              <a:buClrTx/>
              <a:buSzTx/>
              <a:buFontTx/>
              <a:buNone/>
              <a:defRPr/>
            </a:pPr>
            <a:endParaRPr lang="en-US" sz="1200">
              <a:solidFill>
                <a:schemeClr val="tx1"/>
              </a:solidFill>
              <a:latin typeface="+mn-lt"/>
            </a:endParaRPr>
          </a:p>
          <a:p>
            <a:pPr marL="0" marR="0" lvl="0" indent="0" algn="l" defTabSz="914400" rtl="0" eaLnBrk="0" fontAlgn="base" latinLnBrk="0" hangingPunct="0">
              <a:lnSpc>
                <a:spcPct val="100000"/>
              </a:lnSpc>
              <a:spcBef>
                <a:spcPts val="600"/>
              </a:spcBef>
              <a:spcAft>
                <a:spcPts val="600"/>
              </a:spcAft>
              <a:buClrTx/>
              <a:buSzTx/>
              <a:buFontTx/>
              <a:buNone/>
              <a:defRPr/>
            </a:pPr>
            <a:r>
              <a:rPr lang="es" sz="1200" b="0" i="0" u="none" strike="noStrike">
                <a:solidFill>
                  <a:srgbClr val="000000"/>
                </a:solidFill>
                <a:latin typeface="Calibri"/>
                <a:ea typeface="ＭＳ Ｐゴシック"/>
                <a:cs typeface="Calibri"/>
              </a:rPr>
              <a:t>Toda la materia orgánica y la suciedad deben retirarse primero con un producto de limpieza antes de aplicar el desinfectante, a menos que se utilice un producto combinado de detergente y desinfectante que pueda utilizarse tanto para limpiar como para desinfectar. </a:t>
            </a:r>
            <a:r>
              <a:rPr lang="es" sz="1200" b="0" i="1" u="none" strike="noStrike">
                <a:solidFill>
                  <a:srgbClr val="000000"/>
                </a:solidFill>
                <a:latin typeface="Calibri"/>
                <a:ea typeface="ＭＳ Ｐゴシック"/>
                <a:cs typeface="Calibri"/>
              </a:rPr>
              <a:t> Un producto de un solo paso incluye tanto detergentes como desinfectantes para retirar y eliminar a los gérmenes al mismo tiempo.</a:t>
            </a:r>
            <a:endParaRPr lang="en-US" sz="1200">
              <a:solidFill>
                <a:schemeClr val="tx1"/>
              </a:solidFill>
              <a:latin typeface="+mn-lt"/>
              <a:ea typeface="ＭＳ Ｐゴシック"/>
              <a:cs typeface="Calibri"/>
            </a:endParaRPr>
          </a:p>
          <a:p>
            <a:endParaRPr lang="en-US"/>
          </a:p>
          <a:p>
            <a:pPr rtl="0"/>
            <a:r>
              <a:rPr lang="es" sz="1200" b="1" i="0" u="none" strike="noStrike">
                <a:latin typeface="Calibri"/>
              </a:rPr>
              <a:t>[Haga clic]</a:t>
            </a:r>
            <a:endParaRPr lang="en-US"/>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6</a:t>
            </a:fld>
            <a:endParaRPr lang="en-US"/>
          </a:p>
        </p:txBody>
      </p:sp>
    </p:spTree>
    <p:extLst>
      <p:ext uri="{BB962C8B-B14F-4D97-AF65-F5344CB8AC3E}">
        <p14:creationId xmlns:p14="http://schemas.microsoft.com/office/powerpoint/2010/main" val="12908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F320EC72-0626-4095-81F8-A294DA24BC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1pPr>
            <a:lvl2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2pPr>
            <a:lvl3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3pPr>
            <a:lvl4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4pPr>
            <a:lvl5pPr eaLnBrk="0" hangingPunct="0">
              <a:spcBef>
                <a:spcPct val="30000"/>
              </a:spcBef>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Tx/>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Tx/>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Tx/>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Tx/>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eaLnBrk="1" hangingPunct="1">
              <a:spcBef>
                <a:spcPct val="0"/>
              </a:spcBef>
            </a:pPr>
            <a:fld id="{AF0B13E4-1612-4605-810D-76479A636537}" type="slidenum">
              <a:rPr lang="en-US" altLang="en-US">
                <a:latin typeface="Arial" panose="020B0604020202020204" pitchFamily="34" charset="0"/>
                <a:ea typeface="MS PGothic" panose="020B0600070205080204" pitchFamily="34" charset="-128"/>
                <a:cs typeface="Arial Unicode MS" pitchFamily="34" charset="-128"/>
              </a:rPr>
              <a:pPr eaLnBrk="1" hangingPunct="1">
                <a:spcBef>
                  <a:spcPct val="0"/>
                </a:spcBef>
              </a:pPr>
              <a:t>7</a:t>
            </a:fld>
            <a:endParaRPr lang="en-US" altLang="en-US">
              <a:latin typeface="Arial" panose="020B0604020202020204" pitchFamily="34" charset="0"/>
              <a:ea typeface="MS PGothic" panose="020B0600070205080204" pitchFamily="34" charset="-128"/>
              <a:cs typeface="Arial Unicode MS" pitchFamily="34" charset="-128"/>
            </a:endParaRPr>
          </a:p>
        </p:txBody>
      </p:sp>
      <p:sp>
        <p:nvSpPr>
          <p:cNvPr id="110595" name="Rectangle 1">
            <a:extLst>
              <a:ext uri="{FF2B5EF4-FFF2-40B4-BE49-F238E27FC236}">
                <a16:creationId xmlns:a16="http://schemas.microsoft.com/office/drawing/2014/main" id="{74E3F2B3-75A9-4BA2-B99C-5B1C24F835C3}"/>
              </a:ext>
            </a:extLst>
          </p:cNvPr>
          <p:cNvSpPr>
            <a:spLocks noGrp="1" noRot="1" noChangeAspect="1" noChangeArrowheads="1" noTextEdit="1"/>
          </p:cNvSpPr>
          <p:nvPr>
            <p:ph type="sldImg" idx="2"/>
          </p:nvPr>
        </p:nvSpPr>
        <p:spPr>
          <a:xfrm>
            <a:off x="331788" y="696913"/>
            <a:ext cx="6196012" cy="34861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a:extLst>
              <a:ext uri="{FF2B5EF4-FFF2-40B4-BE49-F238E27FC236}">
                <a16:creationId xmlns:a16="http://schemas.microsoft.com/office/drawing/2014/main" id="{CD6C9E86-AF9F-496B-AC95-B411058A080F}"/>
              </a:ext>
            </a:extLst>
          </p:cNvPr>
          <p:cNvSpPr>
            <a:spLocks noGrp="1" noChangeArrowheads="1"/>
          </p:cNvSpPr>
          <p:nvPr>
            <p:ph type="body" idx="1"/>
          </p:nvPr>
        </p:nvSpPr>
        <p:spPr>
          <a:xfrm>
            <a:off x="685800" y="4416425"/>
            <a:ext cx="5486400" cy="41846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0" fontAlgn="base" latinLnBrk="0" hangingPunct="0">
              <a:lnSpc>
                <a:spcPct val="100000"/>
              </a:lnSpc>
              <a:spcBef>
                <a:spcPct val="30000"/>
              </a:spcBef>
              <a:spcAft>
                <a:spcPct val="0"/>
              </a:spcAft>
              <a:buClrTx/>
              <a:buSzTx/>
              <a:buFontTx/>
              <a:buNone/>
              <a:defRPr/>
            </a:pPr>
            <a:r>
              <a:rPr lang="es" sz="1200" b="0" i="0" u="none" strike="noStrike">
                <a:solidFill>
                  <a:srgbClr val="000000"/>
                </a:solidFill>
                <a:latin typeface="Calibri"/>
                <a:ea typeface="ＭＳ Ｐゴシック"/>
                <a:cs typeface="Calibri"/>
              </a:rPr>
              <a:t>Estos son algunos ejemplos de los tipos de desinfectantes utilizados en los establecimientos de enfermería especializada. Esta tabla destaca algunas de sus propiedades.</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en-US">
              <a:solidFill>
                <a:schemeClr val="tx1"/>
              </a:solidFill>
              <a:latin typeface="+mn-lt"/>
              <a:cs typeface="Calibri" pitchFamily="34" charset="0"/>
            </a:endParaRPr>
          </a:p>
          <a:p>
            <a:pPr rtl="0"/>
            <a:r>
              <a:rPr lang="es" sz="1200" b="0" i="0" u="none" strike="noStrike">
                <a:solidFill>
                  <a:srgbClr val="000000"/>
                </a:solidFill>
                <a:latin typeface="Calibri"/>
                <a:ea typeface="ＭＳ Ｐゴシック"/>
                <a:cs typeface="Calibri"/>
              </a:rPr>
              <a:t>No existe el desinfectante perfecto. Muchas instalaciones optan por utilizar varios productos. Preste especial atención cuando utilice lejía con otros tipos de desinfectantes; es una buena práctica preparar o utilizar desinfectantes con lejía en áreas bien ventiladas.</a:t>
            </a:r>
            <a:r>
              <a:rPr lang="es" sz="1200" b="0" i="0" u="none" strike="noStrike">
                <a:latin typeface="Calibri"/>
                <a:ea typeface="ＭＳ Ｐゴシック"/>
                <a:cs typeface="Calibri"/>
              </a:rPr>
              <a:t> </a:t>
            </a:r>
          </a:p>
          <a:p>
            <a:endParaRPr lang="en-US" altLang="en-US">
              <a:latin typeface="+mn-lt"/>
              <a:cs typeface="Calibri" pitchFamily="34" charset="0"/>
            </a:endParaRPr>
          </a:p>
          <a:p>
            <a:r>
              <a:rPr lang="es" sz="1200" b="0" i="0" u="none" strike="noStrike">
                <a:solidFill>
                  <a:srgbClr val="000000"/>
                </a:solidFill>
                <a:latin typeface="Calibri"/>
                <a:ea typeface="ＭＳ Ｐゴシック"/>
                <a:cs typeface="Calibri"/>
              </a:rPr>
              <a:t>Tenga en cuenta que nunca debe mezclar </a:t>
            </a:r>
            <a:r>
              <a:rPr lang="es" sz="1200" b="0" i="0" u="none" strike="noStrike" err="1">
                <a:latin typeface="Calibri"/>
                <a:ea typeface="ＭＳ Ｐゴシック"/>
                <a:cs typeface="Calibri"/>
              </a:rPr>
              <a:t>quats</a:t>
            </a:r>
            <a:r>
              <a:rPr lang="es" sz="1200" b="0" i="0" u="none" strike="noStrike">
                <a:latin typeface="Calibri"/>
                <a:ea typeface="ＭＳ Ｐゴシック"/>
                <a:cs typeface="Calibri"/>
              </a:rPr>
              <a:t> y lejía</a:t>
            </a:r>
            <a:r>
              <a:rPr lang="es">
                <a:ea typeface="ＭＳ Ｐゴシック"/>
                <a:cs typeface="Calibri"/>
              </a:rPr>
              <a:t> (o cloro),</a:t>
            </a:r>
            <a:r>
              <a:rPr lang="es" sz="1200" b="0" i="0" u="none" strike="noStrike">
                <a:latin typeface="Calibri"/>
                <a:ea typeface="ＭＳ Ｐゴシック"/>
                <a:cs typeface="Calibri"/>
              </a:rPr>
              <a:t> </a:t>
            </a:r>
            <a:r>
              <a:rPr lang="es" sz="1200" b="0" i="0" u="none" strike="noStrike">
                <a:solidFill>
                  <a:srgbClr val="000000"/>
                </a:solidFill>
                <a:latin typeface="Calibri"/>
                <a:ea typeface="ＭＳ Ｐゴシック"/>
                <a:cs typeface="Calibri"/>
              </a:rPr>
              <a:t>ya que </a:t>
            </a:r>
            <a:r>
              <a:rPr lang="es" sz="1200" b="0" i="0" u="none" strike="noStrike">
                <a:latin typeface="Calibri"/>
                <a:ea typeface="ＭＳ Ｐゴシック"/>
                <a:cs typeface="Calibri"/>
              </a:rPr>
              <a:t>se puede formar</a:t>
            </a:r>
            <a:r>
              <a:rPr lang="es" sz="1200" b="0" i="0" u="none" strike="noStrike">
                <a:solidFill>
                  <a:srgbClr val="000000"/>
                </a:solidFill>
                <a:latin typeface="Calibri"/>
                <a:ea typeface="ＭＳ Ｐゴシック"/>
                <a:cs typeface="Calibri"/>
              </a:rPr>
              <a:t> </a:t>
            </a:r>
            <a:r>
              <a:rPr lang="es" sz="1200" b="0" i="0" u="none" strike="noStrike">
                <a:latin typeface="Calibri"/>
                <a:ea typeface="ＭＳ Ｐゴシック"/>
                <a:cs typeface="Calibri"/>
              </a:rPr>
              <a:t>un gas tóxico</a:t>
            </a:r>
            <a:r>
              <a:rPr lang="es" sz="1200" b="0" i="0" u="none" strike="noStrike">
                <a:solidFill>
                  <a:srgbClr val="000000"/>
                </a:solidFill>
                <a:latin typeface="Calibri"/>
                <a:ea typeface="ＭＳ Ｐゴシック"/>
                <a:cs typeface="Calibri"/>
              </a:rPr>
              <a:t>.</a:t>
            </a:r>
            <a:r>
              <a:rPr lang="es" sz="1200" b="0" i="0" u="none" strike="noStrike">
                <a:latin typeface="Calibri"/>
                <a:ea typeface="ＭＳ Ｐゴシック"/>
                <a:cs typeface="Calibri"/>
              </a:rPr>
              <a:t> </a:t>
            </a:r>
            <a:endParaRPr lang="en-US" altLang="en-US" b="0">
              <a:solidFill>
                <a:schemeClr val="tx1"/>
              </a:solidFill>
              <a:latin typeface="+mn-lt"/>
              <a:cs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en-US" b="0">
              <a:solidFill>
                <a:schemeClr val="tx1"/>
              </a:solidFill>
              <a:latin typeface="+mn-lt"/>
              <a:cs typeface="Calibri" pitchFamily="34" charset="0"/>
            </a:endParaRPr>
          </a:p>
          <a:p>
            <a:pPr rtl="0">
              <a:defRPr/>
            </a:pPr>
            <a:r>
              <a:rPr lang="es" sz="1200" b="0" i="0" u="none" strike="noStrike">
                <a:solidFill>
                  <a:srgbClr val="000000"/>
                </a:solidFill>
                <a:latin typeface="Calibri"/>
                <a:ea typeface="ＭＳ Ｐゴシック"/>
                <a:cs typeface="Calibri"/>
              </a:rPr>
              <a:t>El personal de EVS debe revisar y saber cómo acceder a la Ficha de Datos de Materiales o MDS de su establecimiento. Consulte a su supervisor si no está seguro de cómo utilizar los desinfectantes.</a:t>
            </a:r>
            <a:r>
              <a:rPr lang="es" sz="1200" b="0" i="0" u="none" strike="noStrike">
                <a:latin typeface="Calibri"/>
                <a:ea typeface="ＭＳ Ｐゴシック"/>
                <a:cs typeface="Calibri"/>
              </a:rPr>
              <a:t> </a:t>
            </a:r>
            <a:endParaRPr lang="en-US" altLang="en-US" b="0">
              <a:solidFill>
                <a:schemeClr val="tx1"/>
              </a:solidFill>
              <a:latin typeface="+mn-lt"/>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altLang="en-US">
              <a:solidFill>
                <a:schemeClr val="tx1"/>
              </a:solidFill>
              <a:latin typeface="+mn-lt"/>
              <a:cs typeface="Calibri" panose="020F0502020204030204" pitchFamily="34" charset="0"/>
            </a:endParaRPr>
          </a:p>
          <a:p>
            <a:pPr marL="0" marR="0" lvl="0" indent="0" algn="l" defTabSz="914400" rtl="0">
              <a:lnSpc>
                <a:spcPct val="100000"/>
              </a:lnSpc>
              <a:spcBef>
                <a:spcPct val="30000"/>
              </a:spcBef>
              <a:spcAft>
                <a:spcPct val="0"/>
              </a:spcAft>
              <a:buNone/>
              <a:defRPr/>
            </a:pPr>
            <a:r>
              <a:rPr lang="es" sz="1200" b="1" i="0" u="none" strike="noStrike">
                <a:latin typeface="Calibri"/>
                <a:ea typeface="ＭＳ Ｐゴシック"/>
                <a:cs typeface="Calibri"/>
              </a:rPr>
              <a:t>[Haga clic]</a:t>
            </a:r>
            <a:endParaRPr lang="en-US">
              <a:latin typeface="Calibri"/>
              <a:ea typeface="ＭＳ Ｐゴシック" charset="-128"/>
              <a:cs typeface="Calibri"/>
            </a:endParaRPr>
          </a:p>
        </p:txBody>
      </p:sp>
      <p:sp>
        <p:nvSpPr>
          <p:cNvPr id="110597" name="Text Box 3">
            <a:extLst>
              <a:ext uri="{FF2B5EF4-FFF2-40B4-BE49-F238E27FC236}">
                <a16:creationId xmlns:a16="http://schemas.microsoft.com/office/drawing/2014/main" id="{5B4085AA-A641-40F0-A309-BE057EDC5354}"/>
              </a:ext>
            </a:extLst>
          </p:cNvPr>
          <p:cNvSpPr txBox="1">
            <a:spLocks noChangeArrowheads="1"/>
          </p:cNvSpPr>
          <p:nvPr/>
        </p:nvSpPr>
        <p:spPr bwMode="auto">
          <a:xfrm>
            <a:off x="3884613" y="8831263"/>
            <a:ext cx="2973387"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Tx/>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Tx/>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Tx/>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Tx/>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a:spcBef>
                <a:spcPct val="0"/>
              </a:spcBef>
              <a:buClrTx/>
              <a:buFontTx/>
              <a:buNone/>
            </a:pPr>
            <a:fld id="{9DC0E231-EB9D-4D73-BAC7-491E778841F0}" type="slidenum">
              <a:rPr lang="en-US" altLang="en-US">
                <a:latin typeface="Arial" panose="020B0604020202020204" pitchFamily="34" charset="0"/>
              </a:rPr>
              <a:pPr algn="r">
                <a:spcBef>
                  <a:spcPct val="0"/>
                </a:spcBef>
                <a:buClrTx/>
                <a:buFontTx/>
                <a:buNone/>
              </a:pPr>
              <a:t>7</a:t>
            </a:fld>
            <a:endParaRPr lang="en-US" altLang="en-US">
              <a:latin typeface="Arial" panose="020B0604020202020204" pitchFamily="34" charset="0"/>
            </a:endParaRPr>
          </a:p>
        </p:txBody>
      </p:sp>
      <p:sp>
        <p:nvSpPr>
          <p:cNvPr id="110598" name="Text Box 4">
            <a:extLst>
              <a:ext uri="{FF2B5EF4-FFF2-40B4-BE49-F238E27FC236}">
                <a16:creationId xmlns:a16="http://schemas.microsoft.com/office/drawing/2014/main" id="{266374AB-0D60-438B-9958-949D524E6CBC}"/>
              </a:ext>
            </a:extLst>
          </p:cNvPr>
          <p:cNvSpPr txBox="1">
            <a:spLocks noChangeArrowheads="1"/>
          </p:cNvSpPr>
          <p:nvPr/>
        </p:nvSpPr>
        <p:spPr bwMode="auto">
          <a:xfrm>
            <a:off x="3884613" y="0"/>
            <a:ext cx="2973387"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6912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a:lnSpc>
                <a:spcPct val="100000"/>
              </a:lnSpc>
              <a:buClrTx/>
              <a:buSzTx/>
              <a:buFontTx/>
              <a:buNone/>
              <a:defRPr/>
            </a:pPr>
            <a:r>
              <a:rPr lang="es" sz="1200" b="0" i="0" u="none" strike="noStrike" dirty="0">
                <a:solidFill>
                  <a:srgbClr val="000000"/>
                </a:solidFill>
                <a:latin typeface="Calibri"/>
                <a:ea typeface="ＭＳ Ｐゴシック"/>
                <a:cs typeface="Calibri"/>
              </a:rPr>
              <a:t>La selección del desinfectante la realizan los servicios ambientales y la gerencia del establecimiento, pero es su responsabilidad saber si el desinfectante es </a:t>
            </a:r>
            <a:r>
              <a:rPr lang="es" sz="1200" b="0" i="1" u="none" strike="noStrike" dirty="0">
                <a:solidFill>
                  <a:srgbClr val="000000"/>
                </a:solidFill>
                <a:latin typeface="Calibri"/>
                <a:ea typeface="ＭＳ Ｐゴシック"/>
                <a:cs typeface="Calibri"/>
              </a:rPr>
              <a:t>adecuado</a:t>
            </a:r>
            <a:r>
              <a:rPr lang="es" sz="1200" b="0" i="0" u="none" strike="noStrike" dirty="0">
                <a:solidFill>
                  <a:srgbClr val="000000"/>
                </a:solidFill>
                <a:latin typeface="Calibri"/>
                <a:ea typeface="ＭＳ Ｐゴシック"/>
                <a:cs typeface="Calibri"/>
              </a:rPr>
              <a:t> para la tarea. Deben conocer los desinfectantes disponibles. Hablen con su gerente de EVS si no están seguros de qué usar, cómo usarlo o si tienen dudas sobre los desinfectantes que se están utilizando.</a:t>
            </a:r>
            <a:endParaRPr lang="en-US" b="1" i="0">
              <a:solidFill>
                <a:schemeClr val="tx1"/>
              </a:solidFill>
              <a:effectLst/>
              <a:latin typeface="Calibri"/>
              <a:ea typeface="ＭＳ Ｐゴシック"/>
              <a:cs typeface="Calibri"/>
            </a:endParaRPr>
          </a:p>
          <a:p>
            <a:pPr>
              <a:defRPr/>
            </a:pPr>
            <a:endParaRPr lang="en-US" b="1">
              <a:latin typeface="Calibri"/>
              <a:ea typeface="ＭＳ Ｐゴシック" charset="-128"/>
              <a:cs typeface="Calibri"/>
            </a:endParaRPr>
          </a:p>
          <a:p>
            <a:pPr rtl="0"/>
            <a:r>
              <a:rPr lang="es" sz="1200" b="0" i="0" u="none" strike="noStrike" dirty="0">
                <a:solidFill>
                  <a:srgbClr val="000000"/>
                </a:solidFill>
                <a:latin typeface="Calibri"/>
                <a:ea typeface="ＭＳ Ｐゴシック"/>
                <a:cs typeface="Calibri"/>
              </a:rPr>
              <a:t>Los establecimientos seleccionan desinfectantes registrados y etiquetados por la </a:t>
            </a:r>
            <a:r>
              <a:rPr lang="es" sz="1200" b="0" i="0" u="none" strike="noStrike" dirty="0">
                <a:latin typeface="Calibri"/>
                <a:ea typeface="ＭＳ Ｐゴシック"/>
                <a:cs typeface="Calibri"/>
              </a:rPr>
              <a:t>Agencia de Protección Ambiental </a:t>
            </a:r>
            <a:r>
              <a:rPr lang="es" sz="1200" b="0" i="0" u="none" strike="noStrike" dirty="0">
                <a:solidFill>
                  <a:srgbClr val="000000"/>
                </a:solidFill>
                <a:latin typeface="Calibri"/>
                <a:ea typeface="ＭＳ Ｐゴシック"/>
                <a:cs typeface="Calibri"/>
              </a:rPr>
              <a:t>o la EPA para su uso en entornos del sector de la salud. </a:t>
            </a:r>
            <a:r>
              <a:rPr lang="es" sz="1200" b="0" i="0" u="none" strike="noStrike" dirty="0">
                <a:latin typeface="Calibri"/>
                <a:ea typeface="ＭＳ Ｐゴシック"/>
                <a:cs typeface="Calibri"/>
              </a:rPr>
              <a:t>La EPA regula el uso de productos químicos para proteger a las personas y el medio ambiente de los riesgos para la salud. Los desinfectantes registrados por la EPA suelen llevar </a:t>
            </a:r>
            <a:r>
              <a:rPr lang="es" sz="1200" b="0" i="0" u="none" strike="noStrike" dirty="0">
                <a:solidFill>
                  <a:srgbClr val="000000"/>
                </a:solidFill>
                <a:latin typeface="Calibri"/>
                <a:ea typeface="ＭＳ Ｐゴシック"/>
                <a:cs typeface="Calibri"/>
              </a:rPr>
              <a:t>escrito en la etiqueta "desinfectante de grado hospitalario".</a:t>
            </a:r>
            <a:r>
              <a:rPr lang="es" sz="1200" b="0" i="0" u="none" strike="noStrike" dirty="0">
                <a:latin typeface="Calibri"/>
                <a:ea typeface="ＭＳ Ｐゴシック"/>
                <a:cs typeface="Calibri"/>
              </a:rPr>
              <a:t> </a:t>
            </a:r>
          </a:p>
          <a:p>
            <a:pPr rtl="0"/>
            <a:r>
              <a:rPr lang="es" sz="1200" b="0" i="0" u="none" strike="noStrike" dirty="0">
                <a:solidFill>
                  <a:srgbClr val="000000"/>
                </a:solidFill>
                <a:latin typeface="Calibri"/>
                <a:ea typeface="ＭＳ Ｐゴシック"/>
                <a:cs typeface="Calibri"/>
              </a:rPr>
              <a:t>Veamos otras consideraciones a tener en cuenta a la hora de elegir un desinfectante:</a:t>
            </a:r>
          </a:p>
          <a:p>
            <a:endParaRPr lang="en-US" b="1">
              <a:latin typeface="Calibri"/>
              <a:ea typeface="ＭＳ Ｐゴシック" charset="-128"/>
              <a:cs typeface="Calibri"/>
            </a:endParaRPr>
          </a:p>
          <a:p>
            <a:pPr rtl="0"/>
            <a:r>
              <a:rPr lang="es" sz="1200" b="1" i="0" u="none" strike="noStrike" dirty="0">
                <a:solidFill>
                  <a:srgbClr val="000000"/>
                </a:solidFill>
                <a:latin typeface="Calibri"/>
                <a:ea typeface="ＭＳ Ｐゴシック"/>
                <a:cs typeface="Calibri"/>
              </a:rPr>
              <a:t>Las declaraciones de eliminación</a:t>
            </a:r>
            <a:r>
              <a:rPr lang="es" sz="1200" b="0" i="0" u="none" strike="noStrike" dirty="0">
                <a:solidFill>
                  <a:srgbClr val="000000"/>
                </a:solidFill>
                <a:latin typeface="Calibri"/>
                <a:ea typeface="ＭＳ Ｐゴシック"/>
                <a:cs typeface="Calibri"/>
              </a:rPr>
              <a:t> </a:t>
            </a:r>
            <a:r>
              <a:rPr lang="es" sz="1200" b="1" i="0" u="none" strike="noStrike" dirty="0">
                <a:solidFill>
                  <a:srgbClr val="000000"/>
                </a:solidFill>
                <a:latin typeface="Calibri"/>
                <a:ea typeface="ＭＳ Ｐゴシック"/>
                <a:cs typeface="Calibri"/>
              </a:rPr>
              <a:t>proporcionan </a:t>
            </a:r>
            <a:r>
              <a:rPr lang="es" sz="1200" b="0" i="0" u="none" strike="noStrike" dirty="0">
                <a:solidFill>
                  <a:srgbClr val="000000"/>
                </a:solidFill>
                <a:latin typeface="Calibri"/>
                <a:ea typeface="ＭＳ Ｐゴシック"/>
                <a:cs typeface="Calibri"/>
              </a:rPr>
              <a:t>información sobre los tipos de gérmenes que elimina un desinfectante. Puede encontrar esta información en la etiqueta. Siga siempre las instrucciones del fabricante que figuran en la etiqueta del desinfectante.</a:t>
            </a:r>
            <a:r>
              <a:rPr lang="es" sz="1200" b="0" i="0" u="none" strike="noStrike" dirty="0">
                <a:latin typeface="Calibri"/>
                <a:ea typeface="ＭＳ Ｐゴシック"/>
                <a:cs typeface="Calibri"/>
              </a:rPr>
              <a:t> </a:t>
            </a:r>
            <a:endParaRPr lang="en-US" sz="1200" b="0" i="0" dirty="0">
              <a:solidFill>
                <a:schemeClr val="tx1"/>
              </a:solidFill>
              <a:effectLst/>
              <a:latin typeface="Calibri" pitchFamily="34" charset="0"/>
              <a:cs typeface="Calibri" pitchFamily="34" charset="0"/>
            </a:endParaRPr>
          </a:p>
          <a:p>
            <a:endParaRPr lang="en-US" b="1">
              <a:latin typeface="Calibri"/>
              <a:ea typeface="ＭＳ Ｐゴシック" charset="-128"/>
              <a:cs typeface="Calibri"/>
            </a:endParaRPr>
          </a:p>
          <a:p>
            <a:pPr rtl="0"/>
            <a:r>
              <a:rPr lang="es" sz="1200" b="1" i="0" u="none" strike="noStrike" dirty="0">
                <a:solidFill>
                  <a:srgbClr val="000000"/>
                </a:solidFill>
                <a:latin typeface="Calibri"/>
                <a:ea typeface="ＭＳ Ｐゴシック"/>
                <a:cs typeface="Calibri"/>
              </a:rPr>
              <a:t>El tiempo de contacto o permanencia en húmedo</a:t>
            </a:r>
            <a:r>
              <a:rPr lang="es" sz="1200" b="0" i="0" u="none" strike="noStrike" dirty="0">
                <a:solidFill>
                  <a:srgbClr val="000000"/>
                </a:solidFill>
                <a:latin typeface="Calibri"/>
                <a:ea typeface="ＭＳ Ｐゴシック"/>
                <a:cs typeface="Calibri"/>
              </a:rPr>
              <a:t> es el tiempo necesario para que un desinfectante húmedo esté en contacto directo con una superficie para garantizar la eliminación de los gérmenes. Es posible que tenga que aplicar desinfectante más de una vez para garantizar que se cumple el tiempo de contacto o de permanencia en húmedo.</a:t>
            </a:r>
            <a:r>
              <a:rPr lang="es" sz="1200" b="0" i="0" u="none" strike="noStrike" dirty="0">
                <a:latin typeface="Calibri"/>
                <a:ea typeface="ＭＳ Ｐゴシック"/>
                <a:cs typeface="Calibri"/>
              </a:rPr>
              <a:t> </a:t>
            </a:r>
            <a:endParaRPr lang="en-US" sz="1200" b="0" i="0" dirty="0">
              <a:solidFill>
                <a:schemeClr val="tx1"/>
              </a:solidFill>
              <a:effectLst/>
              <a:latin typeface="Calibri" panose="020F0502020204030204" pitchFamily="34" charset="0"/>
              <a:cs typeface="Calibri" panose="020F0502020204030204" pitchFamily="34" charset="0"/>
            </a:endParaRPr>
          </a:p>
          <a:p>
            <a:endParaRPr lang="en-US">
              <a:latin typeface="Calibri"/>
              <a:ea typeface="ＭＳ Ｐゴシック" charset="-128"/>
              <a:cs typeface="Calibri"/>
            </a:endParaRPr>
          </a:p>
          <a:p>
            <a:pPr rtl="0" fontAlgn="ctr"/>
            <a:r>
              <a:rPr lang="es" sz="1200" b="1" i="0" u="none" strike="noStrike" dirty="0">
                <a:solidFill>
                  <a:srgbClr val="000000"/>
                </a:solidFill>
                <a:latin typeface="Calibri"/>
                <a:ea typeface="ＭＳ Ｐゴシック"/>
                <a:cs typeface="Calibri"/>
              </a:rPr>
              <a:t>Seguridad</a:t>
            </a:r>
            <a:r>
              <a:rPr lang="es" sz="1200" b="0" i="0" u="none" strike="noStrike" dirty="0">
                <a:solidFill>
                  <a:srgbClr val="000000"/>
                </a:solidFill>
                <a:latin typeface="Calibri"/>
                <a:ea typeface="ＭＳ Ｐゴシック"/>
                <a:cs typeface="Calibri"/>
              </a:rPr>
              <a:t>. </a:t>
            </a:r>
            <a:r>
              <a:rPr lang="es" sz="1200" b="1" i="0" u="none" strike="noStrike" dirty="0">
                <a:solidFill>
                  <a:srgbClr val="000000"/>
                </a:solidFill>
                <a:latin typeface="Calibri"/>
                <a:ea typeface="ＭＳ Ｐゴシック"/>
                <a:cs typeface="Calibri"/>
              </a:rPr>
              <a:t>Lea siempre atentamente la etiqueta del desinfectante para encontrar información sobre toxicidad, requisitos de PPE y si el desinfectante es apropiado</a:t>
            </a:r>
            <a:r>
              <a:rPr lang="es" sz="1200" b="0" i="0" u="none" strike="noStrike" dirty="0">
                <a:solidFill>
                  <a:srgbClr val="000000"/>
                </a:solidFill>
                <a:latin typeface="Calibri"/>
                <a:ea typeface="ＭＳ Ｐゴシック"/>
                <a:cs typeface="Calibri"/>
              </a:rPr>
              <a:t> para la superficie que va a limpiar y desinfectar. Si su establecimiento utiliza varios desinfectantes, debe saber cuáles desinfectantes deben utilizarse en qué superficies y en qué circunstancias.</a:t>
            </a:r>
            <a:r>
              <a:rPr lang="es" sz="1200" b="0" i="0" u="none" strike="noStrike" dirty="0">
                <a:latin typeface="Calibri"/>
                <a:ea typeface="ＭＳ Ｐゴシック"/>
                <a:cs typeface="Calibri"/>
              </a:rPr>
              <a:t> </a:t>
            </a:r>
            <a:endParaRPr lang="en-US" sz="1200" b="0" i="0" dirty="0">
              <a:solidFill>
                <a:schemeClr val="tx1"/>
              </a:solidFill>
              <a:effectLst/>
              <a:latin typeface="Calibri" panose="020F0502020204030204" pitchFamily="34" charset="0"/>
              <a:cs typeface="Calibri" panose="020F0502020204030204" pitchFamily="34" charset="0"/>
            </a:endParaRPr>
          </a:p>
          <a:p>
            <a:pPr fontAlgn="ctr"/>
            <a:endParaRPr lang="en-US" b="1">
              <a:latin typeface="Calibri"/>
              <a:ea typeface="ＭＳ Ｐゴシック" charset="-128"/>
              <a:cs typeface="Calibri"/>
            </a:endParaRPr>
          </a:p>
          <a:p>
            <a:pPr rtl="0" fontAlgn="ctr"/>
            <a:r>
              <a:rPr lang="es" sz="1200" b="1" i="0" u="none" strike="noStrike" dirty="0">
                <a:solidFill>
                  <a:srgbClr val="000000"/>
                </a:solidFill>
                <a:latin typeface="Calibri"/>
                <a:ea typeface="ＭＳ Ｐゴシック"/>
                <a:cs typeface="Calibri"/>
              </a:rPr>
              <a:t>Otras cuestiones que debe tener en cuenta</a:t>
            </a:r>
            <a:r>
              <a:rPr lang="es" sz="1200" b="0" i="0" u="none" strike="noStrike" dirty="0">
                <a:solidFill>
                  <a:srgbClr val="000000"/>
                </a:solidFill>
                <a:latin typeface="Calibri"/>
                <a:ea typeface="ＭＳ Ｐゴシック"/>
                <a:cs typeface="Calibri"/>
              </a:rPr>
              <a:t> antes de utilizar un desinfectante-</a:t>
            </a:r>
            <a:r>
              <a:rPr lang="es" sz="1200" b="0" i="0" u="none" strike="noStrike" dirty="0">
                <a:latin typeface="Calibri"/>
                <a:ea typeface="ＭＳ Ｐゴシック"/>
                <a:cs typeface="Calibri"/>
              </a:rPr>
              <a:t> </a:t>
            </a:r>
            <a:endParaRPr lang="en-US" sz="1200" b="0" i="0" dirty="0">
              <a:solidFill>
                <a:schemeClr val="tx1"/>
              </a:solidFill>
              <a:effectLst/>
              <a:latin typeface="Calibri" panose="020F0502020204030204" pitchFamily="34" charset="0"/>
              <a:cs typeface="Calibri" panose="020F0502020204030204" pitchFamily="34" charset="0"/>
            </a:endParaRPr>
          </a:p>
          <a:p>
            <a:pPr marL="171450" indent="-171450" algn="l" rtl="0" fontAlgn="ctr">
              <a:buFont typeface="Arial" panose="020B0604020202020204" pitchFamily="34" charset="0"/>
              <a:buChar char="•"/>
            </a:pPr>
            <a:r>
              <a:rPr lang="es" sz="1200" b="0" i="0" u="none" strike="noStrike" dirty="0">
                <a:solidFill>
                  <a:srgbClr val="000000"/>
                </a:solidFill>
                <a:latin typeface="Calibri"/>
                <a:ea typeface="ＭＳ Ｐゴシック"/>
                <a:cs typeface="Calibri"/>
              </a:rPr>
              <a:t>¿El desinfectante limpia y desinfecta en un solo paso?</a:t>
            </a:r>
          </a:p>
          <a:p>
            <a:pPr marL="171450" indent="-171450" algn="l" rtl="0" fontAlgn="ctr">
              <a:buFont typeface="Arial" panose="020B0604020202020204" pitchFamily="34" charset="0"/>
              <a:buChar char="•"/>
            </a:pPr>
            <a:r>
              <a:rPr lang="es" sz="1200" b="0" i="0" u="none" strike="noStrike" dirty="0">
                <a:solidFill>
                  <a:srgbClr val="000000"/>
                </a:solidFill>
                <a:latin typeface="Calibri"/>
                <a:ea typeface="ＭＳ Ｐゴシック"/>
                <a:cs typeface="Calibri"/>
              </a:rPr>
              <a:t>¿El desinfectante es concentrado, es decir, hay que mezclarlo, o está premezclado?</a:t>
            </a:r>
          </a:p>
          <a:p>
            <a:pPr marL="171450" indent="-171450" algn="l" rtl="0" fontAlgn="ctr">
              <a:buFont typeface="Arial" panose="020B0604020202020204" pitchFamily="34" charset="0"/>
              <a:buChar char="•"/>
            </a:pPr>
            <a:r>
              <a:rPr lang="es" sz="1200" b="0" i="0" u="none" strike="noStrike" dirty="0">
                <a:solidFill>
                  <a:srgbClr val="000000"/>
                </a:solidFill>
                <a:latin typeface="Calibri"/>
                <a:ea typeface="ＭＳ Ｐゴシック"/>
                <a:cs typeface="Calibri"/>
              </a:rPr>
              <a:t>¿El desinfectante tiene un olor fuerte que dificulta la respiración?</a:t>
            </a:r>
          </a:p>
          <a:p>
            <a:pPr fontAlgn="ctr"/>
            <a:r>
              <a:rPr lang="en-US" dirty="0">
                <a:latin typeface="Calibri"/>
                <a:ea typeface="ＭＳ Ｐゴシック"/>
                <a:cs typeface="Calibri"/>
              </a:rPr>
              <a:t> </a:t>
            </a:r>
            <a:endParaRPr lang="en-US" sz="1200" b="0" i="0" dirty="0">
              <a:solidFill>
                <a:schemeClr val="tx1"/>
              </a:solidFill>
              <a:effectLst/>
              <a:latin typeface="Calibri" panose="020F0502020204030204" pitchFamily="34" charset="0"/>
              <a:ea typeface="ＭＳ Ｐゴシック"/>
              <a:cs typeface="Calibri" panose="020F0502020204030204" pitchFamily="34" charset="0"/>
            </a:endParaRPr>
          </a:p>
          <a:p>
            <a:pPr algn="l" rtl="0"/>
            <a:r>
              <a:rPr lang="es" sz="1200" b="1" i="0" u="none" strike="noStrike" dirty="0">
                <a:latin typeface="Calibri"/>
                <a:ea typeface="ＭＳ Ｐゴシック"/>
                <a:cs typeface="Calibri"/>
              </a:rPr>
              <a:t>[Haga clic]</a:t>
            </a:r>
            <a:endParaRPr lang="en-US" dirty="0">
              <a:latin typeface="Calibri"/>
              <a:ea typeface="ＭＳ Ｐゴシック" charset="-128"/>
              <a:cs typeface="Calibri"/>
            </a:endParaRPr>
          </a:p>
          <a:p>
            <a:pPr algn="l"/>
            <a:endParaRPr lang="en-US" sz="1200" b="0" i="0">
              <a:solidFill>
                <a:schemeClr val="tx1"/>
              </a:solidFill>
              <a:effectLst/>
              <a:latin typeface="Calibri" panose="020F0502020204030204" pitchFamily="34" charset="0"/>
              <a:cs typeface="Calibri" panose="020F0502020204030204" pitchFamily="34" charset="0"/>
            </a:endParaRPr>
          </a:p>
          <a:p>
            <a:pPr algn="l"/>
            <a:endParaRPr lang="en-US" sz="1200" b="0" i="0">
              <a:solidFill>
                <a:schemeClr val="tx1"/>
              </a:solidFill>
              <a:effectLst/>
              <a:latin typeface="Calibri" panose="020F0502020204030204" pitchFamily="34" charset="0"/>
              <a:cs typeface="Calibri" panose="020F0502020204030204" pitchFamily="34" charset="0"/>
            </a:endParaRPr>
          </a:p>
          <a:p>
            <a:endParaRPr lang="en-US">
              <a:solidFill>
                <a:schemeClr val="tx1"/>
              </a:solidFill>
            </a:endParaRPr>
          </a:p>
          <a:p>
            <a:endParaRPr lang="en-US" b="1">
              <a:solidFill>
                <a:schemeClr val="tx1"/>
              </a:solidFill>
              <a:latin typeface="Calibri" pitchFamily="34" charset="0"/>
              <a:cs typeface="Calibri" pitchFamily="34" charset="0"/>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8</a:t>
            </a:fld>
            <a:endParaRPr lang="en-US"/>
          </a:p>
        </p:txBody>
      </p:sp>
    </p:spTree>
    <p:extLst>
      <p:ext uri="{BB962C8B-B14F-4D97-AF65-F5344CB8AC3E}">
        <p14:creationId xmlns:p14="http://schemas.microsoft.com/office/powerpoint/2010/main" val="94187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defRPr/>
            </a:pPr>
            <a:r>
              <a:rPr lang="es" sz="1200" b="0" i="0" u="none" strike="noStrike">
                <a:solidFill>
                  <a:srgbClr val="000000"/>
                </a:solidFill>
                <a:latin typeface="Calibri"/>
                <a:ea typeface="ＭＳ Ｐゴシック"/>
                <a:cs typeface="Calibri"/>
              </a:rPr>
              <a:t>¡Los desinfectantes se parecen mucho a nosotros! Si no les dan tiempo suficiente para completar su trabajo, no podrán eliminar a los gérmenes. La buena noticia es que el tiempo que tarda cada desinfectante en eliminar a los gérmenes está indicado en las instrucciones de uso en la </a:t>
            </a:r>
            <a:r>
              <a:rPr lang="es" sz="1200" b="0" i="0" u="none" strike="noStrike">
                <a:latin typeface="Calibri"/>
                <a:ea typeface="ＭＳ Ｐゴシック"/>
                <a:cs typeface="Calibri"/>
              </a:rPr>
              <a:t>etiqueta</a:t>
            </a:r>
            <a:r>
              <a:rPr lang="es" sz="1200" b="0" i="0" u="none" strike="noStrike">
                <a:solidFill>
                  <a:srgbClr val="000000"/>
                </a:solidFill>
                <a:latin typeface="Calibri"/>
                <a:ea typeface="ＭＳ Ｐゴシック"/>
                <a:cs typeface="Calibri"/>
              </a:rPr>
              <a:t>. Esto se denomina tiempo de contacto o permanencia en húmedo.</a:t>
            </a:r>
            <a:r>
              <a:rPr lang="es" sz="1200" b="0" i="0" u="none" strike="noStrike">
                <a:latin typeface="Calibri"/>
                <a:ea typeface="ＭＳ Ｐゴシック"/>
                <a:cs typeface="Calibri"/>
              </a:rPr>
              <a:t> </a:t>
            </a:r>
            <a:endParaRPr lang="en-US">
              <a:cs typeface="Calibri"/>
            </a:endParaRPr>
          </a:p>
          <a:p>
            <a:endParaRPr lang="en-US" b="1">
              <a:solidFill>
                <a:schemeClr val="tx1"/>
              </a:solidFill>
            </a:endParaRPr>
          </a:p>
          <a:p>
            <a:pPr rtl="0"/>
            <a:r>
              <a:rPr lang="es" sz="1200" b="0" i="0" u="none" strike="noStrike">
                <a:solidFill>
                  <a:srgbClr val="000000"/>
                </a:solidFill>
                <a:latin typeface="Calibri"/>
                <a:ea typeface="ＭＳ Ｐゴシック"/>
                <a:cs typeface="Calibri"/>
              </a:rPr>
              <a:t>Es probable que haya oído utilizar este término en su establecimiento.</a:t>
            </a:r>
            <a:r>
              <a:rPr lang="es" sz="1200" b="0" i="0" u="none" strike="noStrike">
                <a:latin typeface="Calibri"/>
                <a:ea typeface="ＭＳ Ｐゴシック"/>
                <a:cs typeface="Calibri"/>
              </a:rPr>
              <a:t> </a:t>
            </a:r>
          </a:p>
          <a:p>
            <a:endParaRPr lang="en-US"/>
          </a:p>
          <a:p>
            <a:pPr marL="0" marR="0" lvl="0" indent="0" algn="l" defTabSz="914400" rtl="0" eaLnBrk="0" fontAlgn="base" latinLnBrk="0" hangingPunct="0">
              <a:lnSpc>
                <a:spcPct val="100000"/>
              </a:lnSpc>
              <a:spcBef>
                <a:spcPct val="30000"/>
              </a:spcBef>
              <a:spcAft>
                <a:spcPct val="0"/>
              </a:spcAft>
              <a:buClrTx/>
              <a:buSzTx/>
              <a:buFontTx/>
              <a:buNone/>
              <a:defRPr/>
            </a:pPr>
            <a:r>
              <a:rPr lang="es" sz="1200" b="0" i="0" u="none" strike="noStrike">
                <a:solidFill>
                  <a:srgbClr val="000000"/>
                </a:solidFill>
                <a:latin typeface="Calibri"/>
                <a:ea typeface="ＭＳ Ｐゴシック"/>
                <a:cs typeface="Calibri"/>
              </a:rPr>
              <a:t>El tiempo de contacto o de permanencia en húmedo es el tiempo necesario para que un </a:t>
            </a:r>
            <a:r>
              <a:rPr lang="es" sz="1200" b="0" i="0" u="none" strike="noStrike">
                <a:latin typeface="Calibri"/>
                <a:ea typeface="ＭＳ Ｐゴシック"/>
                <a:cs typeface="Calibri"/>
              </a:rPr>
              <a:t>desinfectante </a:t>
            </a:r>
            <a:r>
              <a:rPr lang="es" sz="1200" b="1" i="0" u="none" strike="noStrike">
                <a:latin typeface="Calibri"/>
                <a:ea typeface="ＭＳ Ｐゴシック"/>
                <a:cs typeface="Calibri"/>
              </a:rPr>
              <a:t>elimine a los gérmenes </a:t>
            </a:r>
            <a:r>
              <a:rPr lang="es" sz="1200" b="0" i="0" u="none" strike="noStrike">
                <a:latin typeface="Calibri"/>
                <a:ea typeface="ＭＳ Ｐゴシック"/>
                <a:cs typeface="Calibri"/>
              </a:rPr>
              <a:t>de una superficie previamente limpiada. Tenga en cuenta</a:t>
            </a:r>
            <a:r>
              <a:rPr lang="es" sz="1800" b="0" i="0" u="none" strike="noStrike">
                <a:latin typeface="Segoe UI"/>
              </a:rPr>
              <a:t> que si utiliza un limpiador y desinfectante de un solo paso, como recomiendan los CDC, no es necesario limpiar previamente la superficie, y el tiempo de contacto/permanencia en húmedo de la etiqueta limpiará y desinfectará la superficie. </a:t>
            </a:r>
            <a:endParaRPr lang="en-US" sz="1200">
              <a:latin typeface="Calibri" pitchFamily="34" charset="0"/>
              <a:cs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a:solidFill>
                <a:schemeClr val="tx1"/>
              </a:solidFill>
            </a:endParaRPr>
          </a:p>
          <a:p>
            <a:pPr rtl="0">
              <a:defRPr/>
            </a:pPr>
            <a:r>
              <a:rPr lang="es" sz="1200" b="0" i="0" u="none" strike="noStrike">
                <a:solidFill>
                  <a:srgbClr val="000000"/>
                </a:solidFill>
                <a:latin typeface="Calibri"/>
                <a:ea typeface="ＭＳ Ｐゴシック"/>
                <a:cs typeface="Calibri"/>
              </a:rPr>
              <a:t>Tras aplicar el desinfectante a la superficie, ésta debe permanecer húmeda el tiempo suficiente para eliminar los gérmenes. Por lo tanto, si la etiqueta de un desinfectante indica un tiempo de contacto de 10 minutos, la superficie debe permanecer húmeda durante los 10 minutos para que funcione. Eso podría significar volver a humedecer la superficie para mantenerla húmeda durante 10 minutos.</a:t>
            </a:r>
            <a:r>
              <a:rPr lang="es" sz="1200" b="0" i="0" u="none" strike="noStrike">
                <a:latin typeface="Calibri"/>
                <a:ea typeface="ＭＳ Ｐゴシック"/>
                <a:cs typeface="Calibri"/>
              </a:rPr>
              <a:t> </a:t>
            </a:r>
            <a:endParaRPr lang="en-US">
              <a:solidFill>
                <a:schemeClr val="tx1"/>
              </a:solidFill>
              <a:cs typeface="Calibri"/>
            </a:endParaRPr>
          </a:p>
          <a:p>
            <a:pPr rtl="0">
              <a:defRPr/>
            </a:pPr>
            <a:r>
              <a:rPr lang="es" sz="1200" b="0" i="0" u="none" strike="noStrike">
                <a:solidFill>
                  <a:srgbClr val="000000"/>
                </a:solidFill>
                <a:latin typeface="Calibri"/>
                <a:ea typeface="ＭＳ Ｐゴシック"/>
                <a:cs typeface="Calibri"/>
              </a:rPr>
              <a:t>Siga siempre las instrucciones del fabricante para conseguir el tiempo de contacto adecuado. </a:t>
            </a:r>
            <a:r>
              <a:rPr lang="es" sz="1800" b="0" i="0" u="none" strike="noStrike">
                <a:latin typeface="Segoe UI"/>
              </a:rPr>
              <a:t>La etiqueta es la norma.</a:t>
            </a:r>
            <a:endParaRPr lang="en-US">
              <a:solidFill>
                <a:schemeClr val="tx1"/>
              </a:solidFill>
              <a:cs typeface="Calibri"/>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en-US">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defRPr/>
            </a:pPr>
            <a:r>
              <a:rPr lang="es" sz="1200" b="0" i="0" u="none" strike="noStrike">
                <a:solidFill>
                  <a:srgbClr val="000000"/>
                </a:solidFill>
                <a:latin typeface="Calibri"/>
                <a:ea typeface="ＭＳ Ｐゴシック"/>
                <a:cs typeface="Calibri"/>
              </a:rPr>
              <a:t>Si le resulta difícil mantener la superficie húmeda durante todo el tiempo de contacto, por ejemplo, si tiene que volver a humedecer una superficie más de una vez, comuníqueselo a su gerente de EVS. Es posible que éste no sepa cuánto tiempo está durando este proceso o que deba estar al tanto de cualquier problema.</a:t>
            </a:r>
          </a:p>
          <a:p>
            <a:pPr marL="0" marR="0" lvl="0" indent="0" algn="l" defTabSz="914400" rtl="0" eaLnBrk="0" fontAlgn="base" latinLnBrk="0" hangingPunct="0">
              <a:lnSpc>
                <a:spcPct val="100000"/>
              </a:lnSpc>
              <a:spcBef>
                <a:spcPct val="30000"/>
              </a:spcBef>
              <a:spcAft>
                <a:spcPct val="0"/>
              </a:spcAft>
              <a:buClrTx/>
              <a:buSzTx/>
              <a:buFontTx/>
              <a:buNone/>
              <a:defRPr/>
            </a:pPr>
            <a:endParaRPr lang="en-US">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defRPr/>
            </a:pPr>
            <a:r>
              <a:rPr lang="es" sz="1200" b="1" i="0" u="none" strike="noStrike">
                <a:latin typeface="Calibri"/>
                <a:ea typeface="ＭＳ Ｐゴシック"/>
                <a:cs typeface="Calibri"/>
              </a:rPr>
              <a:t>[Haga clic]</a:t>
            </a:r>
            <a:endParaRPr lang="en-US">
              <a:latin typeface="Calibri"/>
              <a:ea typeface="ＭＳ Ｐゴシック" charset="-128"/>
              <a:cs typeface="Calibri"/>
            </a:endParaRPr>
          </a:p>
        </p:txBody>
      </p:sp>
      <p:sp>
        <p:nvSpPr>
          <p:cNvPr id="4" name="Date Placeholder 3"/>
          <p:cNvSpPr>
            <a:spLocks noGrp="1"/>
          </p:cNvSpPr>
          <p:nvPr>
            <p:ph type="dt" idx="10"/>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85A88F5-D7CA-4930-B121-0C7A5736F33D}" type="slidenum">
              <a:rPr lang="en-US" smtClean="0"/>
              <a:pPr>
                <a:defRPr/>
              </a:pPr>
              <a:t>9</a:t>
            </a:fld>
            <a:endParaRPr lang="en-US"/>
          </a:p>
        </p:txBody>
      </p:sp>
    </p:spTree>
    <p:extLst>
      <p:ext uri="{BB962C8B-B14F-4D97-AF65-F5344CB8AC3E}">
        <p14:creationId xmlns:p14="http://schemas.microsoft.com/office/powerpoint/2010/main" val="1778200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ph.ca.gov/"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No Phot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FDC776-411E-D410-64CB-F81B6BDCC2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330D1A-B1C7-4D50-528A-6FC01A4AF7BF}"/>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9450A934-4000-1FE1-2845-E46DBCF43E48}"/>
              </a:ext>
            </a:extLst>
          </p:cNvPr>
          <p:cNvSpPr>
            <a:spLocks noGrp="1"/>
          </p:cNvSpPr>
          <p:nvPr>
            <p:ph type="subTitle" idx="1"/>
          </p:nvPr>
        </p:nvSpPr>
        <p:spPr>
          <a:xfrm>
            <a:off x="576942" y="4042911"/>
            <a:ext cx="7358744" cy="1018946"/>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E65554-94AF-4104-9631-1DBCC83B8EEA}"/>
              </a:ext>
            </a:extLst>
          </p:cNvPr>
          <p:cNvSpPr>
            <a:spLocks noGrp="1"/>
          </p:cNvSpPr>
          <p:nvPr>
            <p:ph type="dt" sz="half" idx="10"/>
          </p:nvPr>
        </p:nvSpPr>
        <p:spPr>
          <a:xfrm>
            <a:off x="318721" y="6180982"/>
            <a:ext cx="2743200" cy="365125"/>
          </a:xfrm>
          <a:prstGeom prst="rect">
            <a:avLst/>
          </a:prstGeom>
        </p:spPr>
        <p:txBody>
          <a:bodyPr/>
          <a:lstStyle>
            <a:lvl1pPr>
              <a:defRPr>
                <a:solidFill>
                  <a:schemeClr val="bg1"/>
                </a:solidFill>
              </a:defRPr>
            </a:lvl1pPr>
          </a:lstStyle>
          <a:p>
            <a:fld id="{DAB72782-4FC2-2345-95EA-7B1A1228565D}" type="datetimeFigureOut">
              <a:rPr lang="en-US" smtClean="0"/>
              <a:pPr/>
              <a:t>6/4/2025</a:t>
            </a:fld>
            <a:endParaRPr lang="en-US"/>
          </a:p>
        </p:txBody>
      </p:sp>
      <p:pic>
        <p:nvPicPr>
          <p:cNvPr id="6" name="Picture 5" descr="The California Department of Public Health Logo.">
            <a:extLst>
              <a:ext uri="{FF2B5EF4-FFF2-40B4-BE49-F238E27FC236}">
                <a16:creationId xmlns:a16="http://schemas.microsoft.com/office/drawing/2014/main" id="{BA960E11-0E6F-471E-5035-5887659A0AF3}"/>
              </a:ext>
            </a:extLst>
          </p:cNvPr>
          <p:cNvPicPr>
            <a:picLocks noChangeAspect="1"/>
          </p:cNvPicPr>
          <p:nvPr userDrawn="1"/>
        </p:nvPicPr>
        <p:blipFill>
          <a:blip r:embed="rId3"/>
          <a:stretch>
            <a:fillRect/>
          </a:stretch>
        </p:blipFill>
        <p:spPr>
          <a:xfrm>
            <a:off x="332668" y="310705"/>
            <a:ext cx="2063967" cy="914400"/>
          </a:xfrm>
          <a:prstGeom prst="rect">
            <a:avLst/>
          </a:prstGeom>
        </p:spPr>
      </p:pic>
    </p:spTree>
    <p:extLst>
      <p:ext uri="{BB962C8B-B14F-4D97-AF65-F5344CB8AC3E}">
        <p14:creationId xmlns:p14="http://schemas.microsoft.com/office/powerpoint/2010/main" val="2028889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7 - Photo">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CDC37-3AB4-77ED-87F4-93A27D8D16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4084467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8 - Photo">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94F039-A79D-8676-939F-C5C433623A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357317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9 - Photo">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10EA5-008C-F9EE-3D99-2780D55420C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307890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0 - Photo">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9E362-4677-A63B-E965-1F8C1CBE7A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2607356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48B1A7-67A6-4784-1E1F-4B01DB9856B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Content Placeholder 3">
            <a:extLst>
              <a:ext uri="{FF2B5EF4-FFF2-40B4-BE49-F238E27FC236}">
                <a16:creationId xmlns:a16="http://schemas.microsoft.com/office/drawing/2014/main" id="{194C8196-46CC-131B-2850-E5CA6E0251AD}"/>
              </a:ext>
            </a:extLst>
          </p:cNvPr>
          <p:cNvSpPr>
            <a:spLocks noGrp="1"/>
          </p:cNvSpPr>
          <p:nvPr>
            <p:ph sz="half" idx="13"/>
          </p:nvPr>
        </p:nvSpPr>
        <p:spPr>
          <a:xfrm>
            <a:off x="680356" y="1767014"/>
            <a:ext cx="10831285"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a:extLst>
              <a:ext uri="{FF2B5EF4-FFF2-40B4-BE49-F238E27FC236}">
                <a16:creationId xmlns:a16="http://schemas.microsoft.com/office/drawing/2014/main" id="{12729927-9666-2E9E-3BF8-41B4A2693F42}"/>
              </a:ext>
            </a:extLst>
          </p:cNvPr>
          <p:cNvSpPr>
            <a:spLocks noGrp="1"/>
          </p:cNvSpPr>
          <p:nvPr>
            <p:ph type="title"/>
          </p:nvPr>
        </p:nvSpPr>
        <p:spPr>
          <a:xfrm>
            <a:off x="680356" y="489634"/>
            <a:ext cx="10831285" cy="993178"/>
          </a:xfrm>
          <a:prstGeom prst="rect">
            <a:avLst/>
          </a:prstGeom>
        </p:spPr>
        <p:txBody>
          <a:bodyPr vert="horz" lIns="91440" tIns="45720" rIns="91440" bIns="45720" rtlCol="0" anchor="b">
            <a:normAutofit/>
          </a:bodyPr>
          <a:lstStyle/>
          <a:p>
            <a:r>
              <a:rPr lang="en-US"/>
              <a:t>Click to edit Master title style</a:t>
            </a:r>
          </a:p>
        </p:txBody>
      </p:sp>
      <p:sp>
        <p:nvSpPr>
          <p:cNvPr id="20" name="Slide Number Placeholder 5">
            <a:extLst>
              <a:ext uri="{FF2B5EF4-FFF2-40B4-BE49-F238E27FC236}">
                <a16:creationId xmlns:a16="http://schemas.microsoft.com/office/drawing/2014/main" id="{2234ED4D-D82C-7974-398E-9876D0F0DD19}"/>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4FC38216-CE61-338F-E871-EDEC31ACF11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351483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ubhead - 1 Colum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18F051-D59E-CB02-C877-1B2BD41F32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itle Placeholder 1">
            <a:extLst>
              <a:ext uri="{FF2B5EF4-FFF2-40B4-BE49-F238E27FC236}">
                <a16:creationId xmlns:a16="http://schemas.microsoft.com/office/drawing/2014/main" id="{9745C3A6-838D-C38D-0FBC-541FEDDADE1B}"/>
              </a:ext>
            </a:extLst>
          </p:cNvPr>
          <p:cNvSpPr>
            <a:spLocks noGrp="1"/>
          </p:cNvSpPr>
          <p:nvPr>
            <p:ph type="title"/>
          </p:nvPr>
        </p:nvSpPr>
        <p:spPr>
          <a:xfrm>
            <a:off x="680357" y="489634"/>
            <a:ext cx="10831286" cy="993178"/>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2">
            <a:extLst>
              <a:ext uri="{FF2B5EF4-FFF2-40B4-BE49-F238E27FC236}">
                <a16:creationId xmlns:a16="http://schemas.microsoft.com/office/drawing/2014/main" id="{7A0B1472-4AB9-A8B0-BA1D-567E746FC0A9}"/>
              </a:ext>
            </a:extLst>
          </p:cNvPr>
          <p:cNvSpPr>
            <a:spLocks noGrp="1"/>
          </p:cNvSpPr>
          <p:nvPr>
            <p:ph type="body" idx="1"/>
          </p:nvPr>
        </p:nvSpPr>
        <p:spPr>
          <a:xfrm>
            <a:off x="680356" y="1767015"/>
            <a:ext cx="10839447"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47F9DEF9-C2EB-67B2-9454-E88FFA4BAEB6}"/>
              </a:ext>
            </a:extLst>
          </p:cNvPr>
          <p:cNvSpPr>
            <a:spLocks noGrp="1"/>
          </p:cNvSpPr>
          <p:nvPr>
            <p:ph sz="half" idx="13"/>
          </p:nvPr>
        </p:nvSpPr>
        <p:spPr>
          <a:xfrm>
            <a:off x="680356" y="2348089"/>
            <a:ext cx="10831285" cy="368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EC58D88-3502-A2F5-DC01-8C3A8E7716AE}"/>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E652FC50-666B-2FEE-DFAB-BEF6AA5A961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155267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2 Colum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08CD-9CDA-91BC-AD38-84493D2714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8ECE62-F40F-2341-4960-D05C7A77787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1767014"/>
            <a:ext cx="5181600"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BB590-967C-C199-49DB-2ED803A6E305}"/>
              </a:ext>
            </a:extLst>
          </p:cNvPr>
          <p:cNvSpPr>
            <a:spLocks noGrp="1"/>
          </p:cNvSpPr>
          <p:nvPr>
            <p:ph sz="half" idx="2"/>
          </p:nvPr>
        </p:nvSpPr>
        <p:spPr>
          <a:xfrm>
            <a:off x="6330043" y="1767014"/>
            <a:ext cx="5181600"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5EF6EBFF-B3F0-4B25-37D7-65A0379C13B1}"/>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8C344827-BBCB-9C0C-9229-6F4DA961843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362293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ubhead - 2 Column">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029F703-8396-FD41-535C-3D4A53974793}"/>
              </a:ext>
            </a:extLst>
          </p:cNvPr>
          <p:cNvSpPr>
            <a:spLocks noGrp="1"/>
          </p:cNvSpPr>
          <p:nvPr>
            <p:ph type="title"/>
          </p:nvPr>
        </p:nvSpPr>
        <p:spPr>
          <a:xfrm>
            <a:off x="680357" y="489634"/>
            <a:ext cx="10831286" cy="993178"/>
          </a:xfrm>
        </p:spPr>
        <p:txBody>
          <a:bodyPr/>
          <a:lstStyle/>
          <a:p>
            <a:r>
              <a:rPr lang="en-US"/>
              <a:t>Click to edit Master title style</a:t>
            </a:r>
          </a:p>
        </p:txBody>
      </p:sp>
      <p:sp>
        <p:nvSpPr>
          <p:cNvPr id="19" name="Text Placeholder 2">
            <a:extLst>
              <a:ext uri="{FF2B5EF4-FFF2-40B4-BE49-F238E27FC236}">
                <a16:creationId xmlns:a16="http://schemas.microsoft.com/office/drawing/2014/main" id="{B8D311B9-E25A-8BDD-6B75-49F2C8A71BA5}"/>
              </a:ext>
            </a:extLst>
          </p:cNvPr>
          <p:cNvSpPr>
            <a:spLocks noGrp="1"/>
          </p:cNvSpPr>
          <p:nvPr>
            <p:ph type="body" idx="1"/>
          </p:nvPr>
        </p:nvSpPr>
        <p:spPr>
          <a:xfrm>
            <a:off x="680357" y="1767015"/>
            <a:ext cx="5185505"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3">
            <a:extLst>
              <a:ext uri="{FF2B5EF4-FFF2-40B4-BE49-F238E27FC236}">
                <a16:creationId xmlns:a16="http://schemas.microsoft.com/office/drawing/2014/main" id="{1E693342-C3AE-3116-22EF-8A41D9DC0A21}"/>
              </a:ext>
            </a:extLst>
          </p:cNvPr>
          <p:cNvSpPr>
            <a:spLocks noGrp="1"/>
          </p:cNvSpPr>
          <p:nvPr>
            <p:ph sz="half" idx="13"/>
          </p:nvPr>
        </p:nvSpPr>
        <p:spPr>
          <a:xfrm>
            <a:off x="680357" y="2348089"/>
            <a:ext cx="5181600" cy="3682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142342-41F5-D931-AE08-CDFE32DC69B4}"/>
              </a:ext>
            </a:extLst>
          </p:cNvPr>
          <p:cNvSpPr>
            <a:spLocks noGrp="1"/>
          </p:cNvSpPr>
          <p:nvPr>
            <p:ph type="body" sz="quarter" idx="3"/>
          </p:nvPr>
        </p:nvSpPr>
        <p:spPr>
          <a:xfrm>
            <a:off x="6328456" y="1767015"/>
            <a:ext cx="5183188" cy="478380"/>
          </a:xfr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2003C91E-806F-F65F-2E9B-1A6B60AB30C2}"/>
              </a:ext>
            </a:extLst>
          </p:cNvPr>
          <p:cNvSpPr>
            <a:spLocks noGrp="1"/>
          </p:cNvSpPr>
          <p:nvPr>
            <p:ph sz="half" idx="2"/>
          </p:nvPr>
        </p:nvSpPr>
        <p:spPr>
          <a:xfrm>
            <a:off x="6330043" y="2348089"/>
            <a:ext cx="5181600" cy="3682007"/>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F139B76-4239-077A-ABCF-41105ACA8D5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79"/>
            <a:ext cx="12192000" cy="469702"/>
          </a:xfrm>
          <a:prstGeom prst="rect">
            <a:avLst/>
          </a:prstGeom>
        </p:spPr>
      </p:pic>
      <p:sp>
        <p:nvSpPr>
          <p:cNvPr id="23" name="Slide Number Placeholder 5">
            <a:extLst>
              <a:ext uri="{FF2B5EF4-FFF2-40B4-BE49-F238E27FC236}">
                <a16:creationId xmlns:a16="http://schemas.microsoft.com/office/drawing/2014/main" id="{CFD80724-7C39-0219-8A5A-E13CBB8FEDA8}"/>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A38CF2F4-CBDA-6D82-0371-0BB84347078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3810362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3 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F1E6AB-FDEC-0089-F740-A045FA133A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8ECE62-F40F-2341-4960-D05C7A777879}"/>
              </a:ext>
            </a:extLst>
          </p:cNvPr>
          <p:cNvSpPr>
            <a:spLocks noGrp="1"/>
          </p:cNvSpPr>
          <p:nvPr>
            <p:ph type="title"/>
          </p:nvPr>
        </p:nvSpPr>
        <p:spPr/>
        <p:txBody>
          <a:bodyPr/>
          <a:lstStyle/>
          <a:p>
            <a:r>
              <a:rPr lang="en-US"/>
              <a:t>Click to edit Master title style</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a:extLst>
              <a:ext uri="{FF2B5EF4-FFF2-40B4-BE49-F238E27FC236}">
                <a16:creationId xmlns:a16="http://schemas.microsoft.com/office/drawing/2014/main" id="{2016AD8A-6D2E-D34E-058D-01412EB0CD7C}"/>
              </a:ext>
            </a:extLst>
          </p:cNvPr>
          <p:cNvSpPr>
            <a:spLocks noGrp="1"/>
          </p:cNvSpPr>
          <p:nvPr>
            <p:ph sz="half" idx="14"/>
          </p:nvPr>
        </p:nvSpPr>
        <p:spPr>
          <a:xfrm>
            <a:off x="4399098"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00ADF8F6-D46B-6854-A2EC-D0991FD40754}"/>
              </a:ext>
            </a:extLst>
          </p:cNvPr>
          <p:cNvSpPr>
            <a:spLocks noGrp="1"/>
          </p:cNvSpPr>
          <p:nvPr>
            <p:ph sz="half" idx="15"/>
          </p:nvPr>
        </p:nvSpPr>
        <p:spPr>
          <a:xfrm>
            <a:off x="8117658" y="1767014"/>
            <a:ext cx="3393803" cy="4263081"/>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547B261-077C-EFE5-579B-B6F4C86D1F03}"/>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4" name="Picture 3">
            <a:extLst>
              <a:ext uri="{FF2B5EF4-FFF2-40B4-BE49-F238E27FC236}">
                <a16:creationId xmlns:a16="http://schemas.microsoft.com/office/drawing/2014/main" id="{D2CC7594-97CE-7694-3540-6F896718CBCF}"/>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2476187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ubhead - 3 Colum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C67C5E5-0289-B72A-E325-87F85E29D2E5}"/>
              </a:ext>
            </a:extLst>
          </p:cNvPr>
          <p:cNvSpPr>
            <a:spLocks noGrp="1"/>
          </p:cNvSpPr>
          <p:nvPr>
            <p:ph type="title"/>
          </p:nvPr>
        </p:nvSpPr>
        <p:spPr>
          <a:xfrm>
            <a:off x="680357" y="489634"/>
            <a:ext cx="10831286" cy="993178"/>
          </a:xfrm>
        </p:spPr>
        <p:txBody>
          <a:bodyPr/>
          <a:lstStyle/>
          <a:p>
            <a:r>
              <a:rPr lang="en-US"/>
              <a:t>Click to edit Master title style</a:t>
            </a:r>
          </a:p>
        </p:txBody>
      </p:sp>
      <p:sp>
        <p:nvSpPr>
          <p:cNvPr id="4" name="Text Placeholder 2">
            <a:extLst>
              <a:ext uri="{FF2B5EF4-FFF2-40B4-BE49-F238E27FC236}">
                <a16:creationId xmlns:a16="http://schemas.microsoft.com/office/drawing/2014/main" id="{B24A44B2-D17E-52C8-AEB7-457ADCA5A3ED}"/>
              </a:ext>
            </a:extLst>
          </p:cNvPr>
          <p:cNvSpPr>
            <a:spLocks noGrp="1"/>
          </p:cNvSpPr>
          <p:nvPr>
            <p:ph type="body" idx="1"/>
          </p:nvPr>
        </p:nvSpPr>
        <p:spPr>
          <a:xfrm>
            <a:off x="680357" y="1760767"/>
            <a:ext cx="3393804" cy="472132"/>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4368E80-B0CA-A87B-E8F0-DA376FFCB77F}"/>
              </a:ext>
            </a:extLst>
          </p:cNvPr>
          <p:cNvSpPr>
            <a:spLocks noGrp="1"/>
          </p:cNvSpPr>
          <p:nvPr>
            <p:ph sz="half" idx="13"/>
          </p:nvPr>
        </p:nvSpPr>
        <p:spPr>
          <a:xfrm>
            <a:off x="680357"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6D0B1E6F-BDE5-15A4-67E5-7E47DF3AB255}"/>
              </a:ext>
            </a:extLst>
          </p:cNvPr>
          <p:cNvSpPr>
            <a:spLocks noGrp="1"/>
          </p:cNvSpPr>
          <p:nvPr>
            <p:ph type="body" idx="16"/>
          </p:nvPr>
        </p:nvSpPr>
        <p:spPr>
          <a:xfrm>
            <a:off x="4395355" y="1767015"/>
            <a:ext cx="3401288" cy="472132"/>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2016AD8A-6D2E-D34E-058D-01412EB0CD7C}"/>
              </a:ext>
            </a:extLst>
          </p:cNvPr>
          <p:cNvSpPr>
            <a:spLocks noGrp="1"/>
          </p:cNvSpPr>
          <p:nvPr>
            <p:ph sz="half" idx="14"/>
          </p:nvPr>
        </p:nvSpPr>
        <p:spPr>
          <a:xfrm>
            <a:off x="4399098"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3F5CF3D5-79ED-747C-8FD1-E4B100F1A2AC}"/>
              </a:ext>
            </a:extLst>
          </p:cNvPr>
          <p:cNvSpPr>
            <a:spLocks noGrp="1"/>
          </p:cNvSpPr>
          <p:nvPr>
            <p:ph type="body" idx="17"/>
          </p:nvPr>
        </p:nvSpPr>
        <p:spPr>
          <a:xfrm>
            <a:off x="8117165" y="1760767"/>
            <a:ext cx="3401288" cy="478380"/>
          </a:xfrm>
        </p:spPr>
        <p:txBody>
          <a:bodyPr anchor="t"/>
          <a:lstStyle>
            <a:lvl1pPr marL="0" indent="0" algn="l">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00ADF8F6-D46B-6854-A2EC-D0991FD40754}"/>
              </a:ext>
            </a:extLst>
          </p:cNvPr>
          <p:cNvSpPr>
            <a:spLocks noGrp="1"/>
          </p:cNvSpPr>
          <p:nvPr>
            <p:ph sz="half" idx="15"/>
          </p:nvPr>
        </p:nvSpPr>
        <p:spPr>
          <a:xfrm>
            <a:off x="8117658" y="2348089"/>
            <a:ext cx="3393803" cy="3688190"/>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E9120C38-7D0D-9945-C483-78E911E1153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0" name="Slide Number Placeholder 5">
            <a:extLst>
              <a:ext uri="{FF2B5EF4-FFF2-40B4-BE49-F238E27FC236}">
                <a16:creationId xmlns:a16="http://schemas.microsoft.com/office/drawing/2014/main" id="{72C94239-BEA7-133A-FEB5-F96641AC1CD4}"/>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2" name="Picture 1">
            <a:extLst>
              <a:ext uri="{FF2B5EF4-FFF2-40B4-BE49-F238E27FC236}">
                <a16:creationId xmlns:a16="http://schemas.microsoft.com/office/drawing/2014/main" id="{136304E4-B8FC-62DB-1E94-266E5903D0B9}"/>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23159" y="6337046"/>
            <a:ext cx="1154663" cy="274194"/>
          </a:xfrm>
          <a:prstGeom prst="rect">
            <a:avLst/>
          </a:prstGeom>
        </p:spPr>
      </p:pic>
    </p:spTree>
    <p:extLst>
      <p:ext uri="{BB962C8B-B14F-4D97-AF65-F5344CB8AC3E}">
        <p14:creationId xmlns:p14="http://schemas.microsoft.com/office/powerpoint/2010/main" val="23949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11588-8DE0-2C60-4C52-57EE93265F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F8D8295C-3B12-BD00-49BF-F88BD17E781E}"/>
              </a:ext>
              <a:ext uri="{C183D7F6-B498-43B3-948B-1728B52AA6E4}">
                <adec:decorative xmlns:adec="http://schemas.microsoft.com/office/drawing/2017/decorative" val="1"/>
              </a:ext>
            </a:extLst>
          </p:cNvPr>
          <p:cNvPicPr>
            <a:picLocks noChangeAspect="1"/>
          </p:cNvPicPr>
          <p:nvPr userDrawn="1"/>
        </p:nvPicPr>
        <p:blipFill>
          <a:blip r:embed="rId3"/>
          <a:srcRect l="205" r="205"/>
          <a:stretch/>
        </p:blipFill>
        <p:spPr>
          <a:xfrm>
            <a:off x="6988629" y="0"/>
            <a:ext cx="5203372" cy="6858000"/>
          </a:xfrm>
          <a:prstGeom prst="rect">
            <a:avLst/>
          </a:prstGeom>
        </p:spPr>
      </p:pic>
      <p:sp>
        <p:nvSpPr>
          <p:cNvPr id="9" name="Title 1">
            <a:extLst>
              <a:ext uri="{FF2B5EF4-FFF2-40B4-BE49-F238E27FC236}">
                <a16:creationId xmlns:a16="http://schemas.microsoft.com/office/drawing/2014/main" id="{2E1D6F7D-FB65-9CDE-FFB6-2047ADD211F6}"/>
              </a:ext>
            </a:extLst>
          </p:cNvPr>
          <p:cNvSpPr>
            <a:spLocks noGrp="1"/>
          </p:cNvSpPr>
          <p:nvPr>
            <p:ph type="ctrTitle"/>
          </p:nvPr>
        </p:nvSpPr>
        <p:spPr>
          <a:xfrm>
            <a:off x="1701538" y="3131820"/>
            <a:ext cx="6050541" cy="2316368"/>
          </a:xfrm>
        </p:spPr>
        <p:txBody>
          <a:bodyPr anchor="t"/>
          <a:lstStyle>
            <a:lvl1pPr algn="l">
              <a:defRPr sz="60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7C68CFE7-ED88-7FD9-0C9D-C15C3BD41D3C}"/>
              </a:ext>
            </a:extLst>
          </p:cNvPr>
          <p:cNvSpPr>
            <a:spLocks noGrp="1"/>
          </p:cNvSpPr>
          <p:nvPr>
            <p:ph type="subTitle" idx="1"/>
          </p:nvPr>
        </p:nvSpPr>
        <p:spPr>
          <a:xfrm>
            <a:off x="1701538" y="2163826"/>
            <a:ext cx="6050541" cy="877657"/>
          </a:xfrm>
        </p:spPr>
        <p:txBody>
          <a:bodyPr anchor="b"/>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Date Placeholder 3">
            <a:extLst>
              <a:ext uri="{FF2B5EF4-FFF2-40B4-BE49-F238E27FC236}">
                <a16:creationId xmlns:a16="http://schemas.microsoft.com/office/drawing/2014/main" id="{BEED605B-CDC6-A4AA-10B8-ED8A09854157}"/>
              </a:ext>
            </a:extLst>
          </p:cNvPr>
          <p:cNvSpPr>
            <a:spLocks noGrp="1"/>
          </p:cNvSpPr>
          <p:nvPr>
            <p:ph type="dt" sz="half" idx="10"/>
          </p:nvPr>
        </p:nvSpPr>
        <p:spPr>
          <a:xfrm>
            <a:off x="982916" y="6180982"/>
            <a:ext cx="2743200" cy="365125"/>
          </a:xfrm>
          <a:prstGeom prst="rect">
            <a:avLst/>
          </a:prstGeom>
        </p:spPr>
        <p:txBody>
          <a:bodyPr/>
          <a:lstStyle>
            <a:lvl1pPr>
              <a:defRPr>
                <a:solidFill>
                  <a:schemeClr val="bg1"/>
                </a:solidFill>
              </a:defRPr>
            </a:lvl1pPr>
          </a:lstStyle>
          <a:p>
            <a:fld id="{DAB72782-4FC2-2345-95EA-7B1A1228565D}" type="datetimeFigureOut">
              <a:rPr lang="en-US" smtClean="0"/>
              <a:pPr/>
              <a:t>6/4/2025</a:t>
            </a:fld>
            <a:endParaRPr lang="en-US"/>
          </a:p>
        </p:txBody>
      </p:sp>
      <p:pic>
        <p:nvPicPr>
          <p:cNvPr id="2" name="Picture 1" descr="The California Department of Public Health Logo.">
            <a:extLst>
              <a:ext uri="{FF2B5EF4-FFF2-40B4-BE49-F238E27FC236}">
                <a16:creationId xmlns:a16="http://schemas.microsoft.com/office/drawing/2014/main" id="{7C875843-90F9-D1E8-445D-8DD55A9D445B}"/>
              </a:ext>
            </a:extLst>
          </p:cNvPr>
          <p:cNvPicPr>
            <a:picLocks noChangeAspect="1"/>
          </p:cNvPicPr>
          <p:nvPr userDrawn="1"/>
        </p:nvPicPr>
        <p:blipFill>
          <a:blip r:embed="rId4"/>
          <a:stretch>
            <a:fillRect/>
          </a:stretch>
        </p:blipFill>
        <p:spPr>
          <a:xfrm>
            <a:off x="1999835" y="338415"/>
            <a:ext cx="2063967" cy="914400"/>
          </a:xfrm>
          <a:prstGeom prst="rect">
            <a:avLst/>
          </a:prstGeom>
        </p:spPr>
      </p:pic>
    </p:spTree>
    <p:extLst>
      <p:ext uri="{BB962C8B-B14F-4D97-AF65-F5344CB8AC3E}">
        <p14:creationId xmlns:p14="http://schemas.microsoft.com/office/powerpoint/2010/main" val="79283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Split Conten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C049D8-A9E2-A8D8-CAF5-B5838ED037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83FAAE7-E1B6-DC51-5C1F-380359A19D14}"/>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a:extLst>
              <a:ext uri="{FF2B5EF4-FFF2-40B4-BE49-F238E27FC236}">
                <a16:creationId xmlns:a16="http://schemas.microsoft.com/office/drawing/2014/main" id="{3C8C549F-A6A2-6853-7414-F490C10B053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5" name="Picture 4">
            <a:extLst>
              <a:ext uri="{FF2B5EF4-FFF2-40B4-BE49-F238E27FC236}">
                <a16:creationId xmlns:a16="http://schemas.microsoft.com/office/drawing/2014/main" id="{382E9B19-6B1D-16A2-BE57-CD4647ADA08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655301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E5E2A0-43A4-D942-3680-D6EF866188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6D4D3435-6FA3-147F-A367-A8873462E669}"/>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8D6B6542-57A8-7DE2-7791-2FCAD8BCAB73}"/>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3C4A673F-4CF7-43C6-856C-ACA4F0F54B9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85478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79AAB-F736-C851-A23D-6F14EBD973B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F0F36AEF-A1B1-9990-4D78-94FD75328523}"/>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lide Number Placeholder 5">
            <a:extLst>
              <a:ext uri="{FF2B5EF4-FFF2-40B4-BE49-F238E27FC236}">
                <a16:creationId xmlns:a16="http://schemas.microsoft.com/office/drawing/2014/main" id="{34BEBFE7-843C-BE4B-4AD9-C1ADE20C76B8}"/>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53D07183-B4AA-5B3F-1BA5-F653929E42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3019253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lit Content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2CE6BF-293E-3B7A-E34D-F67BEB6C89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ontent Placeholder 2">
            <a:extLst>
              <a:ext uri="{FF2B5EF4-FFF2-40B4-BE49-F238E27FC236}">
                <a16:creationId xmlns:a16="http://schemas.microsoft.com/office/drawing/2014/main" id="{C0B9F782-BA46-0AC0-6D9E-E2DA688F3ED1}"/>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31640326-6C2B-C264-2732-AE8ECCA2B55B}"/>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D2BB78CF-4734-C38F-4521-AAB13BBC5B7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2192409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plit Content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F928F-06ED-FE82-30A6-BDB0C12633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EFA5EA-78F3-A234-E246-EF5C51E04FCE}"/>
              </a:ext>
            </a:extLst>
          </p:cNvPr>
          <p:cNvSpPr>
            <a:spLocks noGrp="1"/>
          </p:cNvSpPr>
          <p:nvPr>
            <p:ph type="title"/>
          </p:nvPr>
        </p:nvSpPr>
        <p:spPr>
          <a:xfrm>
            <a:off x="402908" y="1758950"/>
            <a:ext cx="3932237" cy="2052637"/>
          </a:xfrm>
        </p:spPr>
        <p:txBody>
          <a:bodyPr anchor="b">
            <a:noAutofit/>
          </a:bodyPr>
          <a:lstStyle>
            <a:lvl1pPr>
              <a:defRPr sz="40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1769FF6F-507C-B9C0-5A4A-8BEB08BC2C75}"/>
              </a:ext>
            </a:extLst>
          </p:cNvPr>
          <p:cNvSpPr>
            <a:spLocks noGrp="1"/>
          </p:cNvSpPr>
          <p:nvPr>
            <p:ph type="body" sz="half" idx="2"/>
          </p:nvPr>
        </p:nvSpPr>
        <p:spPr>
          <a:xfrm>
            <a:off x="402908" y="3816350"/>
            <a:ext cx="3932237" cy="2052638"/>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Content Placeholder 2">
            <a:extLst>
              <a:ext uri="{FF2B5EF4-FFF2-40B4-BE49-F238E27FC236}">
                <a16:creationId xmlns:a16="http://schemas.microsoft.com/office/drawing/2014/main" id="{22061C47-9C17-A628-B8BC-1FA7D2A74758}"/>
              </a:ext>
            </a:extLst>
          </p:cNvPr>
          <p:cNvSpPr>
            <a:spLocks noGrp="1"/>
          </p:cNvSpPr>
          <p:nvPr>
            <p:ph idx="1"/>
          </p:nvPr>
        </p:nvSpPr>
        <p:spPr>
          <a:xfrm>
            <a:off x="5183188" y="987425"/>
            <a:ext cx="6172200" cy="4873625"/>
          </a:xfrm>
        </p:spPr>
        <p:txBody>
          <a:bodyPr/>
          <a:lstStyle>
            <a:lvl1pPr>
              <a:spcBef>
                <a:spcPts val="1600"/>
              </a:spcBef>
              <a:defRPr sz="24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50EADDD4-954A-B7E6-5051-AAC38FC74149}"/>
              </a:ext>
              <a:ext uri="{C183D7F6-B498-43B3-948B-1728B52AA6E4}">
                <adec:decorative xmlns:adec="http://schemas.microsoft.com/office/drawing/2017/decorative" val="1"/>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pic>
        <p:nvPicPr>
          <p:cNvPr id="3" name="Picture 2">
            <a:extLst>
              <a:ext uri="{FF2B5EF4-FFF2-40B4-BE49-F238E27FC236}">
                <a16:creationId xmlns:a16="http://schemas.microsoft.com/office/drawing/2014/main" id="{88CB4BEB-A967-3D1F-B2D7-5A048E0C1DC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233097" y="6361139"/>
            <a:ext cx="1169514" cy="277150"/>
          </a:xfrm>
          <a:prstGeom prst="rect">
            <a:avLst/>
          </a:prstGeom>
        </p:spPr>
      </p:pic>
    </p:spTree>
    <p:extLst>
      <p:ext uri="{BB962C8B-B14F-4D97-AF65-F5344CB8AC3E}">
        <p14:creationId xmlns:p14="http://schemas.microsoft.com/office/powerpoint/2010/main" val="2418472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Logo">
    <p:bg>
      <p:bgPr>
        <a:solidFill>
          <a:schemeClr val="accent6"/>
        </a:solidFill>
        <a:effectLst/>
      </p:bgPr>
    </p:bg>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D40B9CEF-C9E4-8404-BE49-FC0BFBFC954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681836" y="2186550"/>
            <a:ext cx="4720535" cy="2091340"/>
          </a:xfrm>
          <a:prstGeom prst="rect">
            <a:avLst/>
          </a:prstGeom>
        </p:spPr>
      </p:pic>
    </p:spTree>
    <p:extLst>
      <p:ext uri="{BB962C8B-B14F-4D97-AF65-F5344CB8AC3E}">
        <p14:creationId xmlns:p14="http://schemas.microsoft.com/office/powerpoint/2010/main" val="353832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4289F0-6F38-B13B-7701-340C9714D764}"/>
              </a:ext>
              <a:ext uri="{C183D7F6-B498-43B3-948B-1728B52AA6E4}">
                <adec:decorative xmlns:adec="http://schemas.microsoft.com/office/drawing/2017/decorative" val="1"/>
              </a:ext>
            </a:extLst>
          </p:cNvPr>
          <p:cNvSpPr/>
          <p:nvPr userDrawn="1"/>
        </p:nvSpPr>
        <p:spPr>
          <a:xfrm>
            <a:off x="-1" y="0"/>
            <a:ext cx="3588327"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F86EC5-891A-A7AA-060B-80B7F74A2E02}"/>
              </a:ext>
            </a:extLst>
          </p:cNvPr>
          <p:cNvSpPr>
            <a:spLocks noGrp="1"/>
          </p:cNvSpPr>
          <p:nvPr>
            <p:ph type="title" hasCustomPrompt="1"/>
          </p:nvPr>
        </p:nvSpPr>
        <p:spPr>
          <a:xfrm>
            <a:off x="451013" y="1782671"/>
            <a:ext cx="2686298" cy="3292658"/>
          </a:xfrm>
        </p:spPr>
        <p:txBody>
          <a:bodyPr anchor="ctr"/>
          <a:lstStyle>
            <a:lvl1pPr>
              <a:defRPr>
                <a:solidFill>
                  <a:schemeClr val="bg1"/>
                </a:solidFill>
              </a:defRPr>
            </a:lvl1pPr>
          </a:lstStyle>
          <a:p>
            <a:r>
              <a:rPr lang="en-US"/>
              <a:t>Table of Contents</a:t>
            </a:r>
          </a:p>
        </p:txBody>
      </p:sp>
      <p:sp>
        <p:nvSpPr>
          <p:cNvPr id="3" name="Content Placeholder 2">
            <a:extLst>
              <a:ext uri="{FF2B5EF4-FFF2-40B4-BE49-F238E27FC236}">
                <a16:creationId xmlns:a16="http://schemas.microsoft.com/office/drawing/2014/main" id="{B2756CFC-83C1-3F8B-170F-0454A0930B2D}"/>
              </a:ext>
            </a:extLst>
          </p:cNvPr>
          <p:cNvSpPr>
            <a:spLocks noGrp="1"/>
          </p:cNvSpPr>
          <p:nvPr>
            <p:ph idx="1"/>
          </p:nvPr>
        </p:nvSpPr>
        <p:spPr>
          <a:xfrm>
            <a:off x="4039340" y="988081"/>
            <a:ext cx="5644987" cy="4881838"/>
          </a:xfrm>
        </p:spPr>
        <p:txBody>
          <a:bodyPr/>
          <a:lstStyle>
            <a:lvl1pPr>
              <a:defRPr b="1">
                <a:solidFill>
                  <a:schemeClr val="accent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1D34C23-14EC-62D1-506D-4D62513D228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56" y="-1507"/>
            <a:ext cx="12172944" cy="6847281"/>
          </a:xfrm>
          <a:prstGeom prst="rect">
            <a:avLst/>
          </a:prstGeom>
        </p:spPr>
      </p:pic>
    </p:spTree>
    <p:extLst>
      <p:ext uri="{BB962C8B-B14F-4D97-AF65-F5344CB8AC3E}">
        <p14:creationId xmlns:p14="http://schemas.microsoft.com/office/powerpoint/2010/main" val="212478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D172E2-A49B-BBA5-BB66-D5B2B6EBE35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238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644737-5D69-9A86-2FA4-C12421DBF9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425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284617-2E4B-AA60-D7EA-5326915CC1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3889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CCA334-B766-660F-8C57-4F113AFA9D2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4313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D4CFBF-681B-9535-651E-1C286919988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89500" y="0"/>
            <a:ext cx="7302500" cy="6858000"/>
          </a:xfrm>
          <a:prstGeom prst="rect">
            <a:avLst/>
          </a:prstGeom>
        </p:spPr>
      </p:pic>
      <p:sp>
        <p:nvSpPr>
          <p:cNvPr id="6" name="Slide Number Placeholder 5">
            <a:extLst>
              <a:ext uri="{FF2B5EF4-FFF2-40B4-BE49-F238E27FC236}">
                <a16:creationId xmlns:a16="http://schemas.microsoft.com/office/drawing/2014/main" id="{ED39F5FA-78E5-8449-F4E2-EB95350DA33E}"/>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81D71972-4D9B-4849-B57D-2F08B4442115}" type="slidenum">
              <a:rPr lang="en-US" smtClean="0"/>
              <a:pPr/>
              <a:t>‹#›</a:t>
            </a:fld>
            <a:endParaRPr lang="en-US"/>
          </a:p>
        </p:txBody>
      </p:sp>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2" y="1563236"/>
            <a:ext cx="7358744" cy="2387600"/>
          </a:xfrm>
        </p:spPr>
        <p:txBody>
          <a:bodyPr anchor="b"/>
          <a:lstStyle>
            <a:lvl1pPr algn="l">
              <a:defRPr sz="6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4042911"/>
            <a:ext cx="7358744" cy="101894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6389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6 - Photo">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8A7EE-23CB-7834-F00C-41957665084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3A2B5DC4-7E2D-0284-48EC-1C0B5091063D}"/>
              </a:ext>
            </a:extLst>
          </p:cNvPr>
          <p:cNvSpPr>
            <a:spLocks noGrp="1"/>
          </p:cNvSpPr>
          <p:nvPr>
            <p:ph type="ctrTitle"/>
          </p:nvPr>
        </p:nvSpPr>
        <p:spPr>
          <a:xfrm>
            <a:off x="576941" y="4382382"/>
            <a:ext cx="11074731" cy="1120842"/>
          </a:xfrm>
        </p:spPr>
        <p:txBody>
          <a:bodyPr anchor="b">
            <a:normAutofit/>
          </a:bodyPr>
          <a:lstStyle>
            <a:lvl1pPr algn="l">
              <a:defRPr sz="5000">
                <a:solidFill>
                  <a:schemeClr val="bg1"/>
                </a:solidFill>
              </a:defRPr>
            </a:lvl1pPr>
          </a:lstStyle>
          <a:p>
            <a:r>
              <a:rPr lang="en-US"/>
              <a:t>Click to edit Master title style</a:t>
            </a:r>
          </a:p>
        </p:txBody>
      </p:sp>
      <p:sp>
        <p:nvSpPr>
          <p:cNvPr id="13" name="Subtitle 2">
            <a:extLst>
              <a:ext uri="{FF2B5EF4-FFF2-40B4-BE49-F238E27FC236}">
                <a16:creationId xmlns:a16="http://schemas.microsoft.com/office/drawing/2014/main" id="{06B46850-58E4-0F1A-2BC4-91378ADFE97F}"/>
              </a:ext>
            </a:extLst>
          </p:cNvPr>
          <p:cNvSpPr>
            <a:spLocks noGrp="1"/>
          </p:cNvSpPr>
          <p:nvPr>
            <p:ph type="subTitle" idx="1"/>
          </p:nvPr>
        </p:nvSpPr>
        <p:spPr>
          <a:xfrm>
            <a:off x="576942" y="5587432"/>
            <a:ext cx="11074730" cy="57633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5">
            <a:extLst>
              <a:ext uri="{FF2B5EF4-FFF2-40B4-BE49-F238E27FC236}">
                <a16:creationId xmlns:a16="http://schemas.microsoft.com/office/drawing/2014/main" id="{84423A89-8325-92EC-DF7E-C10696FB045C}"/>
              </a:ext>
              <a:ext uri="{C183D7F6-B498-43B3-948B-1728B52AA6E4}">
                <adec:decorative xmlns:adec="http://schemas.microsoft.com/office/drawing/2017/decorative" val="1"/>
              </a:ext>
            </a:extLst>
          </p:cNvPr>
          <p:cNvSpPr>
            <a:spLocks noGrp="1"/>
          </p:cNvSpPr>
          <p:nvPr>
            <p:ph type="sldNum" sz="quarter" idx="12"/>
          </p:nvPr>
        </p:nvSpPr>
        <p:spPr>
          <a:xfrm>
            <a:off x="9225641" y="6267449"/>
            <a:ext cx="2743200" cy="365125"/>
          </a:xfrm>
        </p:spPr>
        <p:txBody>
          <a:bodyPr/>
          <a:lstStyle>
            <a:lvl1pPr>
              <a:defRPr>
                <a:solidFill>
                  <a:schemeClr val="bg1"/>
                </a:solidFill>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87784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E60E4B-757A-55AA-F002-1FBC8F6D11BE}"/>
              </a:ext>
            </a:extLst>
          </p:cNvPr>
          <p:cNvSpPr>
            <a:spLocks noGrp="1"/>
          </p:cNvSpPr>
          <p:nvPr>
            <p:ph type="title"/>
          </p:nvPr>
        </p:nvSpPr>
        <p:spPr>
          <a:xfrm>
            <a:off x="680357" y="489634"/>
            <a:ext cx="10831286" cy="99317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684E101B-EDF9-A972-7FA4-476169D640DF}"/>
              </a:ext>
            </a:extLst>
          </p:cNvPr>
          <p:cNvSpPr>
            <a:spLocks noGrp="1"/>
          </p:cNvSpPr>
          <p:nvPr>
            <p:ph type="body" idx="1"/>
          </p:nvPr>
        </p:nvSpPr>
        <p:spPr>
          <a:xfrm>
            <a:off x="680357" y="1767015"/>
            <a:ext cx="10831286" cy="42630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9D4898C-8E32-65AD-40F0-DCA81BB95EB5}"/>
              </a:ext>
            </a:extLst>
          </p:cNvPr>
          <p:cNvSpPr>
            <a:spLocks noGrp="1"/>
          </p:cNvSpPr>
          <p:nvPr>
            <p:ph type="sldNum" sz="quarter" idx="4"/>
          </p:nvPr>
        </p:nvSpPr>
        <p:spPr>
          <a:xfrm>
            <a:off x="9225641" y="6267449"/>
            <a:ext cx="2743200" cy="365125"/>
          </a:xfrm>
          <a:prstGeom prst="rect">
            <a:avLst/>
          </a:prstGeom>
        </p:spPr>
        <p:txBody>
          <a:bodyPr vert="horz" lIns="91440" tIns="45720" rIns="91440" bIns="45720" rtlCol="0" anchor="ctr"/>
          <a:lstStyle>
            <a:lvl1pPr algn="r">
              <a:defRPr sz="1200" b="1">
                <a:solidFill>
                  <a:schemeClr val="accent1"/>
                </a:solidFill>
                <a:latin typeface="Arial" panose="020B0604020202020204" pitchFamily="34" charset="0"/>
                <a:cs typeface="Arial" panose="020B0604020202020204" pitchFamily="34" charset="0"/>
              </a:defRPr>
            </a:lvl1pPr>
          </a:lstStyle>
          <a:p>
            <a:fld id="{81D71972-4D9B-4849-B57D-2F08B4442115}" type="slidenum">
              <a:rPr lang="en-US" smtClean="0"/>
              <a:pPr/>
              <a:t>‹#›</a:t>
            </a:fld>
            <a:endParaRPr lang="en-US"/>
          </a:p>
        </p:txBody>
      </p:sp>
    </p:spTree>
    <p:extLst>
      <p:ext uri="{BB962C8B-B14F-4D97-AF65-F5344CB8AC3E}">
        <p14:creationId xmlns:p14="http://schemas.microsoft.com/office/powerpoint/2010/main" val="19479972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69" r:id="rId9"/>
    <p:sldLayoutId id="2147483668" r:id="rId10"/>
    <p:sldLayoutId id="2147483667" r:id="rId11"/>
    <p:sldLayoutId id="2147483666" r:id="rId12"/>
    <p:sldLayoutId id="2147483665" r:id="rId13"/>
    <p:sldLayoutId id="2147483654" r:id="rId14"/>
    <p:sldLayoutId id="2147483655" r:id="rId15"/>
    <p:sldLayoutId id="2147483652" r:id="rId16"/>
    <p:sldLayoutId id="2147483653" r:id="rId17"/>
    <p:sldLayoutId id="2147483675" r:id="rId18"/>
    <p:sldLayoutId id="2147483676" r:id="rId19"/>
    <p:sldLayoutId id="2147483656" r:id="rId20"/>
    <p:sldLayoutId id="2147483671" r:id="rId21"/>
    <p:sldLayoutId id="2147483672" r:id="rId22"/>
    <p:sldLayoutId id="2147483673" r:id="rId23"/>
    <p:sldLayoutId id="2147483674" r:id="rId24"/>
    <p:sldLayoutId id="2147483677" r:id="rId25"/>
  </p:sldLayoutIdLst>
  <p:txStyles>
    <p:titleStyle>
      <a:lvl1pPr algn="l" defTabSz="914400" rtl="0" eaLnBrk="1" latinLnBrk="0" hangingPunct="1">
        <a:lnSpc>
          <a:spcPct val="90000"/>
        </a:lnSpc>
        <a:spcBef>
          <a:spcPct val="0"/>
        </a:spcBef>
        <a:buNone/>
        <a:defRPr sz="44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hyperlink" Target="https://www.cdc.gov/project-firstline/media/pdfs/es/Como-leer-una-etiqueta-desinfectante-ES-508.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project-firstline/media/pdfs/es/Como-leer-una-etiqueta-desinfectante-ES-508.pdf"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34.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hyperlink" Target="http://www.cdph.ca.gov/Programs/CHCQ/HAI/CDPH%20Document%20Library/SNF_OnlineIPCourse_Gs_Cleaning%20Disinfection%20Reprocessing_012521_ADA.pdf"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hyperlink" Target="http://www.epa.gov/pesticide-registration/list-k-antimicrobial-products-registered-epa-claims-against-clostridium" TargetMode="External"/><Relationship Id="rId4" Type="http://schemas.openxmlformats.org/officeDocument/2006/relationships/hyperlink" Target="https://www.cdc.gov/infection-control/media/pdfs/Strive-EC102-508.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infection-control/media/pdfs/Training-EVS-Graphic-Novel-P.pdf" TargetMode="External"/><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hyperlink" Target="https://www.cdc.gov/dental-infection-control/hcp/dental-ipc-faqs/cleaning-disinfecting-environmental-surface.html?CDC_AAref_Val=https://www.cdc.gov/oralhealth/infectioncontrol/faqs/cleaning-disinfecting-environmental-surfaces.html#cdc_generic_section_8-frequently-asked-questions" TargetMode="External"/><Relationship Id="rId5" Type="http://schemas.openxmlformats.org/officeDocument/2006/relationships/hyperlink" Target="http://www.cdc.gov/infectioncontrol/guidelines/disinfection/efficacy.html#anchor_1554391167" TargetMode="External"/><Relationship Id="rId4" Type="http://schemas.openxmlformats.org/officeDocument/2006/relationships/hyperlink" Target="https://www.cdc.gov/infection-control/hcp/disinfection-sterilization/efficacy-factor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infection-control/hcp/disinfection-and-sterilization/methods.html" TargetMode="External"/><Relationship Id="rId7"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hyperlink" Target="https://www.epa.gov/sites/default/files/2020-04/documents/disinfectants-onepager.pdf" TargetMode="External"/><Relationship Id="rId5" Type="http://schemas.openxmlformats.org/officeDocument/2006/relationships/hyperlink" Target="https://www.cdc.gov/healthcare-associated-infections/hcp/infection-control/?CDC_AAref_Val=https://www.cdc.gov/hai/prevent/environment/surfaces.html" TargetMode="External"/><Relationship Id="rId4" Type="http://schemas.openxmlformats.org/officeDocument/2006/relationships/hyperlink" Target="https://www.cdc.gov/infection-control/hcp/disinfection-sterilization/summary-recommendations.html?CDC_AAref_Val=https://www.cdc.gov/infectioncontrol/guidelines/disinfection/recommendation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cdph.ca.gov/Programs/CHCQ/HAI/Pages/ProjectFirstline.aspx"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hyperlink" Target="mailto:ProjectFirstline@cdph.ca.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hyperlink" Target="mailto:ProjectFirstline@cdph.ca.gov"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4672-9C94-4587-BF31-E76D2A7A207E}"/>
              </a:ext>
            </a:extLst>
          </p:cNvPr>
          <p:cNvSpPr>
            <a:spLocks noGrp="1"/>
          </p:cNvSpPr>
          <p:nvPr>
            <p:ph type="ctrTitle"/>
          </p:nvPr>
        </p:nvSpPr>
        <p:spPr>
          <a:xfrm>
            <a:off x="576942" y="2560565"/>
            <a:ext cx="7358744" cy="2387600"/>
          </a:xfrm>
        </p:spPr>
        <p:txBody>
          <a:bodyPr>
            <a:noAutofit/>
          </a:bodyPr>
          <a:lstStyle/>
          <a:p>
            <a:br>
              <a:rPr lang="es"/>
            </a:br>
            <a:r>
              <a:rPr lang="es" sz="5400"/>
              <a:t>Módulo 2: Conocimiento de los desinfectantes</a:t>
            </a:r>
            <a:br>
              <a:rPr lang="es"/>
            </a:br>
            <a:endParaRPr lang="en-US"/>
          </a:p>
        </p:txBody>
      </p:sp>
      <p:sp>
        <p:nvSpPr>
          <p:cNvPr id="7" name="Subtitle 6">
            <a:extLst>
              <a:ext uri="{FF2B5EF4-FFF2-40B4-BE49-F238E27FC236}">
                <a16:creationId xmlns:a16="http://schemas.microsoft.com/office/drawing/2014/main" id="{5534CD8F-F3C6-3D2B-675F-4B60B97E9B96}"/>
              </a:ext>
            </a:extLst>
          </p:cNvPr>
          <p:cNvSpPr>
            <a:spLocks noGrp="1"/>
          </p:cNvSpPr>
          <p:nvPr>
            <p:ph type="subTitle" idx="1"/>
          </p:nvPr>
        </p:nvSpPr>
        <p:spPr>
          <a:xfrm>
            <a:off x="576942" y="4174887"/>
            <a:ext cx="7358744" cy="1018946"/>
          </a:xfrm>
        </p:spPr>
        <p:txBody>
          <a:bodyPr>
            <a:normAutofit lnSpcReduction="10000"/>
          </a:bodyPr>
          <a:lstStyle/>
          <a:p>
            <a:r>
              <a:rPr lang="es"/>
              <a:t>Capacitación sobre la prevención y el control de infecciones para el personal de servicios ambientales</a:t>
            </a:r>
            <a:endParaRPr lang="en-US"/>
          </a:p>
        </p:txBody>
      </p:sp>
    </p:spTree>
    <p:extLst>
      <p:ext uri="{BB962C8B-B14F-4D97-AF65-F5344CB8AC3E}">
        <p14:creationId xmlns:p14="http://schemas.microsoft.com/office/powerpoint/2010/main" val="3492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1939-95A4-40EC-BD5E-09FC57C9A811}"/>
              </a:ext>
            </a:extLst>
          </p:cNvPr>
          <p:cNvSpPr>
            <a:spLocks noGrp="1"/>
          </p:cNvSpPr>
          <p:nvPr>
            <p:ph type="title"/>
          </p:nvPr>
        </p:nvSpPr>
        <p:spPr/>
        <p:txBody>
          <a:bodyPr>
            <a:noAutofit/>
          </a:bodyPr>
          <a:lstStyle/>
          <a:p>
            <a:pPr algn="ctr"/>
            <a:r>
              <a:rPr lang="es" dirty="0"/>
              <a:t>Comprobación de conocimientos</a:t>
            </a:r>
            <a:endParaRPr lang="en-US" dirty="0"/>
          </a:p>
        </p:txBody>
      </p:sp>
      <p:sp>
        <p:nvSpPr>
          <p:cNvPr id="3" name="Content Placeholder 2">
            <a:extLst>
              <a:ext uri="{FF2B5EF4-FFF2-40B4-BE49-F238E27FC236}">
                <a16:creationId xmlns:a16="http://schemas.microsoft.com/office/drawing/2014/main" id="{D3630EE7-44BC-4ECD-BE7A-B80B1C66FAC2}"/>
              </a:ext>
            </a:extLst>
          </p:cNvPr>
          <p:cNvSpPr>
            <a:spLocks noGrp="1"/>
          </p:cNvSpPr>
          <p:nvPr>
            <p:ph idx="1"/>
          </p:nvPr>
        </p:nvSpPr>
        <p:spPr>
          <a:xfrm>
            <a:off x="5371724" y="678393"/>
            <a:ext cx="6172200" cy="4873625"/>
          </a:xfrm>
        </p:spPr>
        <p:txBody>
          <a:bodyPr>
            <a:noAutofit/>
          </a:bodyPr>
          <a:lstStyle/>
          <a:p>
            <a:pPr marL="0" indent="0">
              <a:buNone/>
            </a:pPr>
            <a:r>
              <a:rPr lang="es" b="1"/>
              <a:t>Para que un desinfectante sea eficaz, ¿qué debe ocurrir? Seleccione todas las opciones que correspondan.</a:t>
            </a:r>
            <a:endParaRPr lang="en-US" b="1"/>
          </a:p>
          <a:p>
            <a:pPr marL="457200" indent="-457200">
              <a:buFont typeface="+mj-lt"/>
              <a:buAutoNum type="alphaUcPeriod"/>
            </a:pPr>
            <a:r>
              <a:rPr lang="es"/>
              <a:t>La superficie debe limpiarse</a:t>
            </a:r>
          </a:p>
          <a:p>
            <a:pPr marL="457200" indent="-457200">
              <a:buFont typeface="+mj-lt"/>
              <a:buAutoNum type="alphaUcPeriod"/>
            </a:pPr>
            <a:r>
              <a:rPr lang="es"/>
              <a:t>La superficie debe permanecer húmeda durante el tiempo de contacto/permanencia en húmedo del desinfectante</a:t>
            </a:r>
          </a:p>
          <a:p>
            <a:pPr marL="457200" indent="-457200">
              <a:buFont typeface="+mj-lt"/>
              <a:buAutoNum type="alphaUcPeriod"/>
            </a:pPr>
            <a:r>
              <a:rPr lang="es"/>
              <a:t>El personal de EVS debe conocer y utilizar el tiempo de contacto/permanencia en húmedo del desinfectante</a:t>
            </a:r>
          </a:p>
          <a:p>
            <a:pPr marL="457200" indent="-457200">
              <a:buFont typeface="+mj-lt"/>
              <a:buAutoNum type="alphaUcPeriod"/>
            </a:pPr>
            <a:r>
              <a:rPr lang="es"/>
              <a:t>Todas las anteriores</a:t>
            </a:r>
          </a:p>
          <a:p>
            <a:endParaRPr lang="en-US"/>
          </a:p>
          <a:p>
            <a:endParaRPr lang="en-US"/>
          </a:p>
        </p:txBody>
      </p:sp>
      <p:sp>
        <p:nvSpPr>
          <p:cNvPr id="4" name="Slide Number Placeholder 3">
            <a:extLst>
              <a:ext uri="{FF2B5EF4-FFF2-40B4-BE49-F238E27FC236}">
                <a16:creationId xmlns:a16="http://schemas.microsoft.com/office/drawing/2014/main" id="{F8444DC0-8C24-4F46-88DA-7D282C60A6BC}"/>
              </a:ext>
            </a:extLst>
          </p:cNvPr>
          <p:cNvSpPr>
            <a:spLocks noGrp="1"/>
          </p:cNvSpPr>
          <p:nvPr>
            <p:ph type="sldNum" sz="quarter" idx="4"/>
          </p:nvPr>
        </p:nvSpPr>
        <p:spPr/>
        <p:txBody>
          <a:bodyPr>
            <a:noAutofit/>
          </a:bodyPr>
          <a:lstStyle/>
          <a:p>
            <a:r>
              <a:rPr lang="es" dirty="0"/>
              <a:t>10</a:t>
            </a:r>
            <a:endParaRPr lang="en-US" dirty="0"/>
          </a:p>
        </p:txBody>
      </p:sp>
    </p:spTree>
    <p:extLst>
      <p:ext uri="{BB962C8B-B14F-4D97-AF65-F5344CB8AC3E}">
        <p14:creationId xmlns:p14="http://schemas.microsoft.com/office/powerpoint/2010/main" val="4136295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1939-95A4-40EC-BD5E-09FC57C9A811}"/>
              </a:ext>
            </a:extLst>
          </p:cNvPr>
          <p:cNvSpPr>
            <a:spLocks noGrp="1"/>
          </p:cNvSpPr>
          <p:nvPr>
            <p:ph type="title"/>
          </p:nvPr>
        </p:nvSpPr>
        <p:spPr>
          <a:xfrm>
            <a:off x="185766" y="1756207"/>
            <a:ext cx="4366519" cy="2052637"/>
          </a:xfrm>
        </p:spPr>
        <p:txBody>
          <a:bodyPr>
            <a:noAutofit/>
          </a:bodyPr>
          <a:lstStyle/>
          <a:p>
            <a:pPr algn="ctr"/>
            <a:r>
              <a:rPr lang="es" dirty="0"/>
              <a:t>Comprobación de conocimientos </a:t>
            </a:r>
            <a:r>
              <a:rPr lang="es" dirty="0">
                <a:solidFill>
                  <a:srgbClr val="0077CF"/>
                </a:solidFill>
              </a:rPr>
              <a:t>-</a:t>
            </a:r>
            <a:endParaRPr lang="en-US" dirty="0">
              <a:solidFill>
                <a:srgbClr val="0077CF"/>
              </a:solidFill>
            </a:endParaRPr>
          </a:p>
        </p:txBody>
      </p:sp>
      <p:sp>
        <p:nvSpPr>
          <p:cNvPr id="9" name="Text Placeholder 8">
            <a:extLst>
              <a:ext uri="{FF2B5EF4-FFF2-40B4-BE49-F238E27FC236}">
                <a16:creationId xmlns:a16="http://schemas.microsoft.com/office/drawing/2014/main" id="{E03B5E48-CF75-0BD7-C578-0F2169EF62ED}"/>
              </a:ext>
            </a:extLst>
          </p:cNvPr>
          <p:cNvSpPr>
            <a:spLocks noGrp="1"/>
          </p:cNvSpPr>
          <p:nvPr>
            <p:ph type="body" sz="half" idx="2"/>
          </p:nvPr>
        </p:nvSpPr>
        <p:spPr/>
        <p:txBody>
          <a:bodyPr>
            <a:normAutofit/>
          </a:bodyPr>
          <a:lstStyle/>
          <a:p>
            <a:r>
              <a:rPr lang="en-US" sz="2400" dirty="0"/>
              <a:t>Respuesta</a:t>
            </a:r>
          </a:p>
        </p:txBody>
      </p:sp>
      <p:sp>
        <p:nvSpPr>
          <p:cNvPr id="3" name="Content Placeholder 2">
            <a:extLst>
              <a:ext uri="{FF2B5EF4-FFF2-40B4-BE49-F238E27FC236}">
                <a16:creationId xmlns:a16="http://schemas.microsoft.com/office/drawing/2014/main" id="{D3630EE7-44BC-4ECD-BE7A-B80B1C66FAC2}"/>
              </a:ext>
            </a:extLst>
          </p:cNvPr>
          <p:cNvSpPr>
            <a:spLocks noGrp="1"/>
          </p:cNvSpPr>
          <p:nvPr>
            <p:ph idx="1"/>
          </p:nvPr>
        </p:nvSpPr>
        <p:spPr>
          <a:xfrm>
            <a:off x="5097707" y="225426"/>
            <a:ext cx="6691385" cy="4873625"/>
          </a:xfrm>
        </p:spPr>
        <p:txBody>
          <a:bodyPr>
            <a:noAutofit/>
          </a:bodyPr>
          <a:lstStyle/>
          <a:p>
            <a:pPr marL="0" indent="0">
              <a:buNone/>
            </a:pPr>
            <a:r>
              <a:rPr lang="es" b="1" dirty="0"/>
              <a:t>Para que un desinfectante sea eficaz, ¿qué debe ocurrir? Seleccione todas las opciones que correspondan. </a:t>
            </a:r>
            <a:r>
              <a:rPr lang="es-ES" b="1" dirty="0"/>
              <a:t>Las respuestas están marcado con un asterisco (*). </a:t>
            </a:r>
            <a:endParaRPr lang="en-US" b="1" dirty="0"/>
          </a:p>
          <a:p>
            <a:pPr marL="457200" indent="-457200">
              <a:buFont typeface="+mj-lt"/>
              <a:buAutoNum type="alphaUcPeriod"/>
            </a:pPr>
            <a:r>
              <a:rPr lang="es" dirty="0"/>
              <a:t>La superficie debe limpiarse</a:t>
            </a:r>
          </a:p>
          <a:p>
            <a:pPr marL="457200" indent="-457200">
              <a:buFont typeface="+mj-lt"/>
              <a:buAutoNum type="alphaUcPeriod"/>
            </a:pPr>
            <a:r>
              <a:rPr lang="es" dirty="0"/>
              <a:t>La superficie debe permanecer húmeda durante el tiempo de contacto/permanencia en húmedo del desinfectante</a:t>
            </a:r>
          </a:p>
          <a:p>
            <a:pPr marL="457200" indent="-457200">
              <a:buFont typeface="+mj-lt"/>
              <a:buAutoNum type="alphaUcPeriod"/>
            </a:pPr>
            <a:r>
              <a:rPr lang="es" dirty="0"/>
              <a:t>El personal de EVS debe conocer y utilizar el tiempo de contacto/permanencia en húmedo del desinfectante</a:t>
            </a:r>
          </a:p>
          <a:p>
            <a:pPr marL="457200" indent="-457200">
              <a:buFont typeface="+mj-lt"/>
              <a:buAutoNum type="alphaUcPeriod"/>
            </a:pPr>
            <a:r>
              <a:rPr lang="es" b="1" dirty="0"/>
              <a:t>Todas las anteriores*</a:t>
            </a:r>
          </a:p>
        </p:txBody>
      </p:sp>
      <p:sp>
        <p:nvSpPr>
          <p:cNvPr id="10" name="TextBox 9">
            <a:extLst>
              <a:ext uri="{FF2B5EF4-FFF2-40B4-BE49-F238E27FC236}">
                <a16:creationId xmlns:a16="http://schemas.microsoft.com/office/drawing/2014/main" id="{E1FA6B09-CE77-9F0B-1B2B-77005A755334}"/>
              </a:ext>
            </a:extLst>
          </p:cNvPr>
          <p:cNvSpPr txBox="1"/>
          <p:nvPr/>
        </p:nvSpPr>
        <p:spPr>
          <a:xfrm>
            <a:off x="5180179" y="5293800"/>
            <a:ext cx="3853016" cy="461665"/>
          </a:xfrm>
          <a:prstGeom prst="rect">
            <a:avLst/>
          </a:prstGeom>
          <a:solidFill>
            <a:schemeClr val="accent5">
              <a:lumMod val="40000"/>
              <a:lumOff val="60000"/>
            </a:scheme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0000"/>
                </a:solidFill>
                <a:cs typeface="Arial"/>
              </a:rPr>
              <a:t>Answer:  D</a:t>
            </a:r>
            <a:endParaRPr lang="en-US" sz="2400" b="1">
              <a:solidFill>
                <a:srgbClr val="000000"/>
              </a:solidFill>
            </a:endParaRPr>
          </a:p>
        </p:txBody>
      </p:sp>
      <p:sp>
        <p:nvSpPr>
          <p:cNvPr id="4" name="Slide Number Placeholder 3">
            <a:extLst>
              <a:ext uri="{FF2B5EF4-FFF2-40B4-BE49-F238E27FC236}">
                <a16:creationId xmlns:a16="http://schemas.microsoft.com/office/drawing/2014/main" id="{F8444DC0-8C24-4F46-88DA-7D282C60A6BC}"/>
              </a:ext>
            </a:extLst>
          </p:cNvPr>
          <p:cNvSpPr>
            <a:spLocks noGrp="1"/>
          </p:cNvSpPr>
          <p:nvPr>
            <p:ph type="sldNum" sz="quarter" idx="4"/>
          </p:nvPr>
        </p:nvSpPr>
        <p:spPr/>
        <p:txBody>
          <a:bodyPr>
            <a:noAutofit/>
          </a:bodyPr>
          <a:lstStyle/>
          <a:p>
            <a:r>
              <a:rPr lang="es" dirty="0"/>
              <a:t>11</a:t>
            </a:r>
            <a:endParaRPr lang="en-US" dirty="0"/>
          </a:p>
        </p:txBody>
      </p:sp>
    </p:spTree>
    <p:extLst>
      <p:ext uri="{BB962C8B-B14F-4D97-AF65-F5344CB8AC3E}">
        <p14:creationId xmlns:p14="http://schemas.microsoft.com/office/powerpoint/2010/main" val="124248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p:txBody>
          <a:bodyPr>
            <a:noAutofit/>
          </a:bodyPr>
          <a:lstStyle/>
          <a:p>
            <a:r>
              <a:rPr lang="es"/>
              <a:t>Cómo leer la etiqueta de un desinfectante </a:t>
            </a:r>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noAutofit/>
          </a:bodyPr>
          <a:lstStyle/>
          <a:p>
            <a:r>
              <a:rPr lang="es" dirty="0"/>
              <a:t>12</a:t>
            </a:r>
            <a:endParaRPr lang="en-US" dirty="0"/>
          </a:p>
        </p:txBody>
      </p:sp>
      <p:sp>
        <p:nvSpPr>
          <p:cNvPr id="15" name="TextBox 14">
            <a:extLst>
              <a:ext uri="{FF2B5EF4-FFF2-40B4-BE49-F238E27FC236}">
                <a16:creationId xmlns:a16="http://schemas.microsoft.com/office/drawing/2014/main" id="{FA1587BB-620F-4313-8B37-DF0E820D834E}"/>
              </a:ext>
            </a:extLst>
          </p:cNvPr>
          <p:cNvSpPr txBox="1"/>
          <p:nvPr/>
        </p:nvSpPr>
        <p:spPr>
          <a:xfrm>
            <a:off x="4973138" y="5013530"/>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3" name="Picture 2" descr="Un grafica de como leer la etiqueta de un desifectante. Incluye informacion de ingredientes activos que incluye Alquilo y Cloruro de dimetil bencil amonio. El numero de registro de la EPA. Instruciones de uso para la desinfeccion de organismos en el sector de la salud: estafilococo aureo y pseudomonas aeruginosa. Instruciones de uso para desinfectar superficies duras no porosas: lave previamente la superficie, pase el trapeador o limpie la superficie con una solucion desinfectante. Tiempo de contacto: deje que la solucion permanezca humeda en la superficie durante al menos 10 minutos. Palabras de advertencia incluye en letras roja y mayusculas, &quot;PRECAUCION&quot;. Avisos de precaucion: peligroso para seres humanos y para animales domesticos. Use guantees y proteccion para los ojos. Primeros auxilios, Mantenfa los ojos abiertos y lavaalos lenta y suavemente con agua durante 15 a 20 minutos. Si usa lentes de contacto, retierlos depues de los primeros cinco minutos y luego continue lavandose los ojos. Almacenamiento y eliminacion: guarde este producto en un area fresca y seca, alejado de la luz solar directa y el calor.">
            <a:extLst>
              <a:ext uri="{FF2B5EF4-FFF2-40B4-BE49-F238E27FC236}">
                <a16:creationId xmlns:a16="http://schemas.microsoft.com/office/drawing/2014/main" id="{C6ABA95F-119A-BD2B-99D0-7E845851F11D}"/>
              </a:ext>
            </a:extLst>
          </p:cNvPr>
          <p:cNvPicPr>
            <a:picLocks noChangeAspect="1"/>
          </p:cNvPicPr>
          <p:nvPr/>
        </p:nvPicPr>
        <p:blipFill>
          <a:blip r:embed="rId4"/>
          <a:stretch>
            <a:fillRect/>
          </a:stretch>
        </p:blipFill>
        <p:spPr>
          <a:xfrm>
            <a:off x="7012681" y="287546"/>
            <a:ext cx="3586901" cy="4500114"/>
          </a:xfrm>
          <a:prstGeom prst="rect">
            <a:avLst/>
          </a:prstGeom>
        </p:spPr>
      </p:pic>
    </p:spTree>
    <p:extLst>
      <p:ext uri="{BB962C8B-B14F-4D97-AF65-F5344CB8AC3E}">
        <p14:creationId xmlns:p14="http://schemas.microsoft.com/office/powerpoint/2010/main" val="193531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AE79D1-2062-B1A2-F3B5-904726BE346A}"/>
              </a:ext>
            </a:extLst>
          </p:cNvPr>
          <p:cNvSpPr>
            <a:spLocks noGrp="1"/>
          </p:cNvSpPr>
          <p:nvPr>
            <p:ph type="title"/>
          </p:nvPr>
        </p:nvSpPr>
        <p:spPr>
          <a:xfrm>
            <a:off x="680356" y="1377401"/>
            <a:ext cx="6066673" cy="993178"/>
          </a:xfrm>
        </p:spPr>
        <p:txBody>
          <a:bodyPr>
            <a:normAutofit fontScale="90000"/>
          </a:bodyPr>
          <a:lstStyle/>
          <a:p>
            <a:r>
              <a:rPr lang="es" sz="4400" dirty="0">
                <a:latin typeface="Arial"/>
                <a:cs typeface="Arial"/>
              </a:rPr>
              <a:t>Cómo leer la etiqueta de un desinfectante </a:t>
            </a:r>
            <a:r>
              <a:rPr lang="es" sz="4400" dirty="0">
                <a:solidFill>
                  <a:schemeClr val="bg1"/>
                </a:solidFill>
                <a:latin typeface="Arial"/>
                <a:cs typeface="Arial"/>
              </a:rPr>
              <a:t>-</a:t>
            </a:r>
            <a:endParaRPr lang="es" dirty="0">
              <a:solidFill>
                <a:schemeClr val="bg1"/>
              </a:solidFill>
            </a:endParaRPr>
          </a:p>
        </p:txBody>
      </p:sp>
      <p:sp>
        <p:nvSpPr>
          <p:cNvPr id="2" name="Content Placeholder 1">
            <a:extLst>
              <a:ext uri="{FF2B5EF4-FFF2-40B4-BE49-F238E27FC236}">
                <a16:creationId xmlns:a16="http://schemas.microsoft.com/office/drawing/2014/main" id="{8ECA06A0-C351-99C7-DCA6-6AF32EAEEDD6}"/>
              </a:ext>
            </a:extLst>
          </p:cNvPr>
          <p:cNvSpPr>
            <a:spLocks noGrp="1"/>
          </p:cNvSpPr>
          <p:nvPr>
            <p:ph sz="half" idx="13"/>
          </p:nvPr>
        </p:nvSpPr>
        <p:spPr>
          <a:xfrm>
            <a:off x="680356" y="2445904"/>
            <a:ext cx="5933508" cy="4263081"/>
          </a:xfrm>
        </p:spPr>
        <p:txBody>
          <a:bodyPr vert="horz" lIns="91440" tIns="45720" rIns="91440" bIns="45720" rtlCol="0" anchor="t">
            <a:normAutofit/>
          </a:bodyPr>
          <a:lstStyle/>
          <a:p>
            <a:r>
              <a:rPr lang="es" dirty="0">
                <a:latin typeface="Arial"/>
                <a:cs typeface="Arial"/>
              </a:rPr>
              <a:t>Ingredientes activos</a:t>
            </a:r>
          </a:p>
          <a:p>
            <a:pPr lvl="1"/>
            <a:r>
              <a:rPr lang="es" b="1" dirty="0">
                <a:latin typeface="Arial"/>
                <a:cs typeface="Arial"/>
              </a:rPr>
              <a:t>¿Cuáles son los principales productos químicos desinfectantes?</a:t>
            </a:r>
          </a:p>
          <a:p>
            <a:endParaRPr lang="en-US"/>
          </a:p>
        </p:txBody>
      </p:sp>
      <p:sp>
        <p:nvSpPr>
          <p:cNvPr id="9" name="TextBox 8">
            <a:extLst>
              <a:ext uri="{FF2B5EF4-FFF2-40B4-BE49-F238E27FC236}">
                <a16:creationId xmlns:a16="http://schemas.microsoft.com/office/drawing/2014/main" id="{E1147C22-D139-9549-87A8-645D5D1CC897}"/>
              </a:ext>
            </a:extLst>
          </p:cNvPr>
          <p:cNvSpPr txBox="1"/>
          <p:nvPr/>
        </p:nvSpPr>
        <p:spPr>
          <a:xfrm>
            <a:off x="185974" y="5005394"/>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5" name="Picture 4" descr="Un grafica de como leer la etiqueta de un desifectante. Incluye informacion de ingredientes activos que incluye Alquilo y Cloruro de dimetil bencil amonio. El numero de registro de la EPA.">
            <a:extLst>
              <a:ext uri="{FF2B5EF4-FFF2-40B4-BE49-F238E27FC236}">
                <a16:creationId xmlns:a16="http://schemas.microsoft.com/office/drawing/2014/main" id="{94FF6D50-1A42-7F1E-405C-8D8219797454}"/>
              </a:ext>
            </a:extLst>
          </p:cNvPr>
          <p:cNvPicPr>
            <a:picLocks noChangeAspect="1"/>
          </p:cNvPicPr>
          <p:nvPr/>
        </p:nvPicPr>
        <p:blipFill>
          <a:blip r:embed="rId4"/>
          <a:stretch>
            <a:fillRect/>
          </a:stretch>
        </p:blipFill>
        <p:spPr>
          <a:xfrm>
            <a:off x="7372115" y="762000"/>
            <a:ext cx="4233882" cy="5477775"/>
          </a:xfrm>
          <a:prstGeom prst="rect">
            <a:avLst/>
          </a:prstGeom>
        </p:spPr>
      </p:pic>
      <p:sp>
        <p:nvSpPr>
          <p:cNvPr id="8" name="Rectangle 7">
            <a:extLst>
              <a:ext uri="{FF2B5EF4-FFF2-40B4-BE49-F238E27FC236}">
                <a16:creationId xmlns:a16="http://schemas.microsoft.com/office/drawing/2014/main" id="{D62A97E7-9135-A5EF-D11A-49341A7A1B1C}"/>
              </a:ext>
              <a:ext uri="{C183D7F6-B498-43B3-948B-1728B52AA6E4}">
                <adec:decorative xmlns:adec="http://schemas.microsoft.com/office/drawing/2017/decorative" val="1"/>
              </a:ext>
            </a:extLst>
          </p:cNvPr>
          <p:cNvSpPr/>
          <p:nvPr/>
        </p:nvSpPr>
        <p:spPr>
          <a:xfrm>
            <a:off x="8740522" y="2650179"/>
            <a:ext cx="1482571" cy="4394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D0E6F2EF-6E3D-C192-741B-820F970186CC}"/>
              </a:ext>
            </a:extLst>
          </p:cNvPr>
          <p:cNvSpPr>
            <a:spLocks noGrp="1"/>
          </p:cNvSpPr>
          <p:nvPr>
            <p:ph type="sldNum" sz="quarter" idx="4"/>
          </p:nvPr>
        </p:nvSpPr>
        <p:spPr>
          <a:xfrm>
            <a:off x="9225641" y="6267449"/>
            <a:ext cx="2743200" cy="365125"/>
          </a:xfrm>
        </p:spPr>
        <p:txBody>
          <a:bodyPr>
            <a:noAutofit/>
          </a:bodyPr>
          <a:lstStyle/>
          <a:p>
            <a:r>
              <a:rPr lang="es" dirty="0"/>
              <a:t>13</a:t>
            </a:r>
            <a:endParaRPr lang="en-US" dirty="0"/>
          </a:p>
        </p:txBody>
      </p:sp>
      <p:pic>
        <p:nvPicPr>
          <p:cNvPr id="7" name="Picture 6">
            <a:extLst>
              <a:ext uri="{FF2B5EF4-FFF2-40B4-BE49-F238E27FC236}">
                <a16:creationId xmlns:a16="http://schemas.microsoft.com/office/drawing/2014/main" id="{F55886BE-3CE1-C16E-604B-12D60F44C5A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199995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546D0F-2E47-0FC1-28CD-20FD65D7BDEC}"/>
              </a:ext>
            </a:extLst>
          </p:cNvPr>
          <p:cNvSpPr>
            <a:spLocks noGrp="1"/>
          </p:cNvSpPr>
          <p:nvPr>
            <p:ph type="title"/>
          </p:nvPr>
        </p:nvSpPr>
        <p:spPr>
          <a:xfrm>
            <a:off x="557110" y="807718"/>
            <a:ext cx="6714743" cy="993178"/>
          </a:xfrm>
        </p:spPr>
        <p:txBody>
          <a:bodyPr>
            <a:normAutofit fontScale="90000"/>
          </a:bodyPr>
          <a:lstStyle/>
          <a:p>
            <a:r>
              <a:rPr lang="es" dirty="0">
                <a:latin typeface="Arial"/>
                <a:cs typeface="Arial"/>
              </a:rPr>
              <a:t>Cómo leer la etiqueta de un desinfectante </a:t>
            </a:r>
            <a:r>
              <a:rPr lang="es" dirty="0">
                <a:solidFill>
                  <a:schemeClr val="bg1"/>
                </a:solidFill>
                <a:latin typeface="Arial"/>
                <a:cs typeface="Arial"/>
              </a:rPr>
              <a:t>2</a:t>
            </a:r>
            <a:endParaRPr lang="es" dirty="0">
              <a:solidFill>
                <a:schemeClr val="bg1"/>
              </a:solidFill>
            </a:endParaRPr>
          </a:p>
        </p:txBody>
      </p:sp>
      <p:sp>
        <p:nvSpPr>
          <p:cNvPr id="2" name="Content Placeholder 1">
            <a:extLst>
              <a:ext uri="{FF2B5EF4-FFF2-40B4-BE49-F238E27FC236}">
                <a16:creationId xmlns:a16="http://schemas.microsoft.com/office/drawing/2014/main" id="{67DCDC21-666A-3F31-B331-34D93FF347D7}"/>
              </a:ext>
            </a:extLst>
          </p:cNvPr>
          <p:cNvSpPr>
            <a:spLocks noGrp="1"/>
          </p:cNvSpPr>
          <p:nvPr>
            <p:ph sz="half" idx="13"/>
          </p:nvPr>
        </p:nvSpPr>
        <p:spPr>
          <a:xfrm>
            <a:off x="557110" y="1885192"/>
            <a:ext cx="6714743" cy="4263081"/>
          </a:xfrm>
        </p:spPr>
        <p:txBody>
          <a:bodyPr vert="horz" lIns="91440" tIns="45720" rIns="91440" bIns="45720" rtlCol="0" anchor="t">
            <a:normAutofit/>
          </a:bodyPr>
          <a:lstStyle/>
          <a:p>
            <a:r>
              <a:rPr lang="es" dirty="0">
                <a:latin typeface="Arial"/>
                <a:cs typeface="Arial"/>
              </a:rPr>
              <a:t>Instrucciones de uso</a:t>
            </a:r>
          </a:p>
          <a:p>
            <a:pPr lvl="1"/>
            <a:r>
              <a:rPr lang="es" b="1" dirty="0">
                <a:latin typeface="Arial"/>
                <a:cs typeface="Arial"/>
              </a:rPr>
              <a:t>Identifique los gérmenes que elimina (p. ej., bacterias, virus, hongos) </a:t>
            </a:r>
          </a:p>
          <a:p>
            <a:pPr lvl="1"/>
            <a:r>
              <a:rPr lang="es" dirty="0">
                <a:latin typeface="Arial"/>
                <a:cs typeface="Arial"/>
              </a:rPr>
              <a:t>Siga las instrucciones de uso (p. ej., cómo mezclar el producto, cómo desinfectar)</a:t>
            </a:r>
          </a:p>
          <a:p>
            <a:pPr lvl="1"/>
            <a:r>
              <a:rPr lang="es" dirty="0">
                <a:latin typeface="Arial"/>
                <a:cs typeface="Arial"/>
              </a:rPr>
              <a:t>Utilice la cantidad recomendada durante el tiempo correcto (tiempo de contacto/permanencia en húmedo)</a:t>
            </a:r>
          </a:p>
          <a:p>
            <a:endParaRPr lang="en-US" dirty="0"/>
          </a:p>
        </p:txBody>
      </p:sp>
      <p:sp>
        <p:nvSpPr>
          <p:cNvPr id="9" name="TextBox 8">
            <a:extLst>
              <a:ext uri="{FF2B5EF4-FFF2-40B4-BE49-F238E27FC236}">
                <a16:creationId xmlns:a16="http://schemas.microsoft.com/office/drawing/2014/main" id="{4D64EE9E-000B-FF1A-AD5C-5D68EFCF7B1C}"/>
              </a:ext>
            </a:extLst>
          </p:cNvPr>
          <p:cNvSpPr txBox="1"/>
          <p:nvPr/>
        </p:nvSpPr>
        <p:spPr>
          <a:xfrm>
            <a:off x="419697" y="4888718"/>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10" name="Picture 9" descr="Un grafica de como leer la etiqueta de un desifectante. Incluye informacion de Instruciones de uso para la desinfeccion de organismos en el sector de la salud: estafilococo aureo y pseudomonas aeruginosa. Instruciones de uso para desinfectar superficies duras no porosas: lave previamente la superficie, pase el trapeador o limpie la superficie con una solucion desinfectante.">
            <a:extLst>
              <a:ext uri="{FF2B5EF4-FFF2-40B4-BE49-F238E27FC236}">
                <a16:creationId xmlns:a16="http://schemas.microsoft.com/office/drawing/2014/main" id="{6C90AB6F-C891-C1AE-A633-C67D260799CD}"/>
              </a:ext>
            </a:extLst>
          </p:cNvPr>
          <p:cNvPicPr>
            <a:picLocks noChangeAspect="1"/>
          </p:cNvPicPr>
          <p:nvPr/>
        </p:nvPicPr>
        <p:blipFill>
          <a:blip r:embed="rId4"/>
          <a:stretch>
            <a:fillRect/>
          </a:stretch>
        </p:blipFill>
        <p:spPr>
          <a:xfrm>
            <a:off x="7537862" y="670925"/>
            <a:ext cx="4231252" cy="5477348"/>
          </a:xfrm>
          <a:prstGeom prst="rect">
            <a:avLst/>
          </a:prstGeom>
        </p:spPr>
      </p:pic>
      <p:sp>
        <p:nvSpPr>
          <p:cNvPr id="8" name="Rectangle 7">
            <a:extLst>
              <a:ext uri="{FF2B5EF4-FFF2-40B4-BE49-F238E27FC236}">
                <a16:creationId xmlns:a16="http://schemas.microsoft.com/office/drawing/2014/main" id="{F200C766-5D72-4CE0-3C0F-583BC31C0E6E}"/>
              </a:ext>
              <a:ext uri="{C183D7F6-B498-43B3-948B-1728B52AA6E4}">
                <adec:decorative xmlns:adec="http://schemas.microsoft.com/office/drawing/2017/decorative" val="1"/>
              </a:ext>
            </a:extLst>
          </p:cNvPr>
          <p:cNvSpPr/>
          <p:nvPr/>
        </p:nvSpPr>
        <p:spPr>
          <a:xfrm>
            <a:off x="8892257" y="3267943"/>
            <a:ext cx="736847" cy="1869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52E881CB-6ED7-40CC-567D-DC89FD64AE64}"/>
              </a:ext>
            </a:extLst>
          </p:cNvPr>
          <p:cNvSpPr>
            <a:spLocks noGrp="1"/>
          </p:cNvSpPr>
          <p:nvPr>
            <p:ph type="sldNum" sz="quarter" idx="4"/>
          </p:nvPr>
        </p:nvSpPr>
        <p:spPr>
          <a:xfrm>
            <a:off x="9225641" y="6267449"/>
            <a:ext cx="2743200" cy="365125"/>
          </a:xfrm>
        </p:spPr>
        <p:txBody>
          <a:bodyPr>
            <a:noAutofit/>
          </a:bodyPr>
          <a:lstStyle/>
          <a:p>
            <a:r>
              <a:rPr lang="es" dirty="0"/>
              <a:t>14</a:t>
            </a:r>
            <a:endParaRPr lang="en-US" dirty="0"/>
          </a:p>
        </p:txBody>
      </p:sp>
      <p:pic>
        <p:nvPicPr>
          <p:cNvPr id="6" name="Picture 5">
            <a:extLst>
              <a:ext uri="{FF2B5EF4-FFF2-40B4-BE49-F238E27FC236}">
                <a16:creationId xmlns:a16="http://schemas.microsoft.com/office/drawing/2014/main" id="{44F892AA-7829-055F-B26B-3F079CB5B3F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347448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9AE8C9-B28C-D8C2-3857-777EEE007D8A}"/>
              </a:ext>
            </a:extLst>
          </p:cNvPr>
          <p:cNvSpPr>
            <a:spLocks noGrp="1"/>
          </p:cNvSpPr>
          <p:nvPr>
            <p:ph type="title"/>
          </p:nvPr>
        </p:nvSpPr>
        <p:spPr>
          <a:xfrm>
            <a:off x="269025" y="762891"/>
            <a:ext cx="7478221" cy="993178"/>
          </a:xfrm>
        </p:spPr>
        <p:txBody>
          <a:bodyPr>
            <a:normAutofit fontScale="90000"/>
          </a:bodyPr>
          <a:lstStyle/>
          <a:p>
            <a:r>
              <a:rPr lang="es" dirty="0">
                <a:latin typeface="Arial"/>
                <a:cs typeface="Arial"/>
              </a:rPr>
              <a:t>Cómo leer la etiqueta de un desinfectante 3</a:t>
            </a:r>
          </a:p>
        </p:txBody>
      </p:sp>
      <p:sp>
        <p:nvSpPr>
          <p:cNvPr id="2" name="Content Placeholder 1">
            <a:extLst>
              <a:ext uri="{FF2B5EF4-FFF2-40B4-BE49-F238E27FC236}">
                <a16:creationId xmlns:a16="http://schemas.microsoft.com/office/drawing/2014/main" id="{D28E12EC-4357-5220-BCAA-6386D60F828C}"/>
              </a:ext>
            </a:extLst>
          </p:cNvPr>
          <p:cNvSpPr>
            <a:spLocks noGrp="1"/>
          </p:cNvSpPr>
          <p:nvPr>
            <p:ph sz="half" idx="13"/>
          </p:nvPr>
        </p:nvSpPr>
        <p:spPr>
          <a:xfrm>
            <a:off x="269025" y="1775525"/>
            <a:ext cx="6750252" cy="4263081"/>
          </a:xfrm>
        </p:spPr>
        <p:txBody>
          <a:bodyPr vert="horz" lIns="91440" tIns="45720" rIns="91440" bIns="45720" rtlCol="0" anchor="t">
            <a:normAutofit/>
          </a:bodyPr>
          <a:lstStyle/>
          <a:p>
            <a:r>
              <a:rPr lang="es" dirty="0">
                <a:latin typeface="Arial"/>
                <a:cs typeface="Arial"/>
              </a:rPr>
              <a:t>Instrucciones de uso</a:t>
            </a:r>
          </a:p>
          <a:p>
            <a:pPr lvl="1"/>
            <a:r>
              <a:rPr lang="es" dirty="0">
                <a:latin typeface="Arial"/>
                <a:cs typeface="Arial"/>
              </a:rPr>
              <a:t>Identifique los gérmenes (p. ej., bacterias, virus, hongos) que elimina </a:t>
            </a:r>
          </a:p>
          <a:p>
            <a:pPr lvl="1"/>
            <a:r>
              <a:rPr lang="es" b="1" dirty="0">
                <a:latin typeface="Arial"/>
                <a:cs typeface="Arial"/>
              </a:rPr>
              <a:t>Siga las instrucciones de uso (p. ej., cómo mezclar el producto, cómo desinfectar)</a:t>
            </a:r>
          </a:p>
          <a:p>
            <a:pPr lvl="1"/>
            <a:r>
              <a:rPr lang="es" dirty="0">
                <a:latin typeface="Arial"/>
                <a:cs typeface="Arial"/>
              </a:rPr>
              <a:t>Utilice la cantidad recomendada durante el tiempo correcto (tiempo de contacto/permanencia en húmedo)</a:t>
            </a:r>
          </a:p>
          <a:p>
            <a:endParaRPr lang="en-US" dirty="0"/>
          </a:p>
        </p:txBody>
      </p:sp>
      <p:sp>
        <p:nvSpPr>
          <p:cNvPr id="9" name="TextBox 8">
            <a:extLst>
              <a:ext uri="{FF2B5EF4-FFF2-40B4-BE49-F238E27FC236}">
                <a16:creationId xmlns:a16="http://schemas.microsoft.com/office/drawing/2014/main" id="{E3ECD7F0-1B9A-0FE1-97CF-17C5D0B0BE15}"/>
              </a:ext>
            </a:extLst>
          </p:cNvPr>
          <p:cNvSpPr txBox="1"/>
          <p:nvPr/>
        </p:nvSpPr>
        <p:spPr>
          <a:xfrm>
            <a:off x="376828" y="5010181"/>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10" name="Picture 9" descr="Un grafica de como leer la etiqueta de un desifectante. Incluye informacion de Instruciones de uso para la desinfeccion de organismos en el sector de la salud: estafilococo aureo y pseudomonas aeruginosa. Instruciones de uso para desinfectar superficies duras no porosas: lave previamente la superficie, pase el trapeador o limpie la superficie con una solucion desinfectante.">
            <a:extLst>
              <a:ext uri="{FF2B5EF4-FFF2-40B4-BE49-F238E27FC236}">
                <a16:creationId xmlns:a16="http://schemas.microsoft.com/office/drawing/2014/main" id="{7345A45E-BB2C-260E-C698-AAE67085F541}"/>
              </a:ext>
            </a:extLst>
          </p:cNvPr>
          <p:cNvPicPr>
            <a:picLocks noChangeAspect="1"/>
          </p:cNvPicPr>
          <p:nvPr/>
        </p:nvPicPr>
        <p:blipFill>
          <a:blip r:embed="rId4"/>
          <a:stretch>
            <a:fillRect/>
          </a:stretch>
        </p:blipFill>
        <p:spPr>
          <a:xfrm>
            <a:off x="7498080" y="710545"/>
            <a:ext cx="4159576" cy="5384564"/>
          </a:xfrm>
          <a:prstGeom prst="rect">
            <a:avLst/>
          </a:prstGeom>
        </p:spPr>
      </p:pic>
      <p:sp>
        <p:nvSpPr>
          <p:cNvPr id="8" name="Rectangle 7">
            <a:extLst>
              <a:ext uri="{FF2B5EF4-FFF2-40B4-BE49-F238E27FC236}">
                <a16:creationId xmlns:a16="http://schemas.microsoft.com/office/drawing/2014/main" id="{D0B56CCB-B5B7-5200-D7D5-174AA27CAF9A}"/>
              </a:ext>
              <a:ext uri="{C183D7F6-B498-43B3-948B-1728B52AA6E4}">
                <adec:decorative xmlns:adec="http://schemas.microsoft.com/office/drawing/2017/decorative" val="1"/>
              </a:ext>
            </a:extLst>
          </p:cNvPr>
          <p:cNvSpPr/>
          <p:nvPr/>
        </p:nvSpPr>
        <p:spPr>
          <a:xfrm>
            <a:off x="8816637" y="3304722"/>
            <a:ext cx="736847" cy="1869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Slide Number Placeholder 3">
            <a:extLst>
              <a:ext uri="{FF2B5EF4-FFF2-40B4-BE49-F238E27FC236}">
                <a16:creationId xmlns:a16="http://schemas.microsoft.com/office/drawing/2014/main" id="{D1B9209B-25CD-ED32-307E-48A4E3B81436}"/>
              </a:ext>
            </a:extLst>
          </p:cNvPr>
          <p:cNvSpPr>
            <a:spLocks noGrp="1"/>
          </p:cNvSpPr>
          <p:nvPr>
            <p:ph type="sldNum" sz="quarter" idx="4"/>
          </p:nvPr>
        </p:nvSpPr>
        <p:spPr>
          <a:xfrm>
            <a:off x="9225641" y="6267449"/>
            <a:ext cx="2743200" cy="365125"/>
          </a:xfrm>
        </p:spPr>
        <p:txBody>
          <a:bodyPr>
            <a:noAutofit/>
          </a:bodyPr>
          <a:lstStyle/>
          <a:p>
            <a:r>
              <a:rPr lang="es" dirty="0"/>
              <a:t>15</a:t>
            </a:r>
            <a:endParaRPr lang="en-US" dirty="0"/>
          </a:p>
        </p:txBody>
      </p:sp>
      <p:pic>
        <p:nvPicPr>
          <p:cNvPr id="4" name="Picture 3">
            <a:extLst>
              <a:ext uri="{FF2B5EF4-FFF2-40B4-BE49-F238E27FC236}">
                <a16:creationId xmlns:a16="http://schemas.microsoft.com/office/drawing/2014/main" id="{7C60BE85-D8A0-050B-AB4E-9B5BC97FE4A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199421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872471-EB98-3B8A-4017-2CC877AA06C4}"/>
              </a:ext>
            </a:extLst>
          </p:cNvPr>
          <p:cNvSpPr>
            <a:spLocks noGrp="1"/>
          </p:cNvSpPr>
          <p:nvPr>
            <p:ph type="title"/>
          </p:nvPr>
        </p:nvSpPr>
        <p:spPr>
          <a:xfrm>
            <a:off x="431631" y="864358"/>
            <a:ext cx="6921640" cy="993178"/>
          </a:xfrm>
        </p:spPr>
        <p:txBody>
          <a:bodyPr>
            <a:normAutofit fontScale="90000"/>
          </a:bodyPr>
          <a:lstStyle/>
          <a:p>
            <a:r>
              <a:rPr lang="es" dirty="0">
                <a:latin typeface="Arial"/>
                <a:cs typeface="Arial"/>
              </a:rPr>
              <a:t>Cómo leer la etiqueta de un desinfectante </a:t>
            </a:r>
            <a:r>
              <a:rPr lang="es" dirty="0">
                <a:solidFill>
                  <a:schemeClr val="bg1"/>
                </a:solidFill>
                <a:latin typeface="Arial"/>
                <a:cs typeface="Arial"/>
              </a:rPr>
              <a:t>4</a:t>
            </a:r>
            <a:endParaRPr lang="es" dirty="0">
              <a:solidFill>
                <a:schemeClr val="bg1"/>
              </a:solidFill>
            </a:endParaRPr>
          </a:p>
        </p:txBody>
      </p:sp>
      <p:sp>
        <p:nvSpPr>
          <p:cNvPr id="2" name="Content Placeholder 1">
            <a:extLst>
              <a:ext uri="{FF2B5EF4-FFF2-40B4-BE49-F238E27FC236}">
                <a16:creationId xmlns:a16="http://schemas.microsoft.com/office/drawing/2014/main" id="{31371188-FAF8-5273-B469-35E95A806014}"/>
              </a:ext>
            </a:extLst>
          </p:cNvPr>
          <p:cNvSpPr>
            <a:spLocks noGrp="1"/>
          </p:cNvSpPr>
          <p:nvPr>
            <p:ph sz="half" idx="13"/>
          </p:nvPr>
        </p:nvSpPr>
        <p:spPr>
          <a:xfrm>
            <a:off x="431631" y="1902604"/>
            <a:ext cx="6767971" cy="4263081"/>
          </a:xfrm>
        </p:spPr>
        <p:txBody>
          <a:bodyPr vert="horz" lIns="91440" tIns="45720" rIns="91440" bIns="45720" rtlCol="0" anchor="t">
            <a:normAutofit/>
          </a:bodyPr>
          <a:lstStyle/>
          <a:p>
            <a:r>
              <a:rPr lang="es" dirty="0">
                <a:latin typeface="Arial"/>
                <a:cs typeface="Arial"/>
              </a:rPr>
              <a:t>Instrucciones de uso</a:t>
            </a:r>
          </a:p>
          <a:p>
            <a:pPr lvl="1"/>
            <a:r>
              <a:rPr lang="es" dirty="0">
                <a:latin typeface="Arial"/>
                <a:cs typeface="Arial"/>
              </a:rPr>
              <a:t>Identifique los gérmenes (p. ej., bacterias, virus, hongos) que elimina </a:t>
            </a:r>
          </a:p>
          <a:p>
            <a:pPr lvl="1"/>
            <a:r>
              <a:rPr lang="es" dirty="0">
                <a:latin typeface="Arial"/>
                <a:cs typeface="Arial"/>
              </a:rPr>
              <a:t>Siga las instrucciones de uso (p. ej., cómo mezclar el producto, cómo desinfectar)</a:t>
            </a:r>
          </a:p>
          <a:p>
            <a:pPr lvl="1"/>
            <a:r>
              <a:rPr lang="es" b="1" dirty="0">
                <a:latin typeface="Arial"/>
                <a:cs typeface="Arial"/>
              </a:rPr>
              <a:t>Utilice la cantidad recomendada durante el tiempo correcto (tiempo de contacto/permanencia en húmedo)</a:t>
            </a:r>
          </a:p>
          <a:p>
            <a:endParaRPr lang="en-US" dirty="0"/>
          </a:p>
        </p:txBody>
      </p:sp>
      <p:pic>
        <p:nvPicPr>
          <p:cNvPr id="4" name="Picture 3">
            <a:extLst>
              <a:ext uri="{FF2B5EF4-FFF2-40B4-BE49-F238E27FC236}">
                <a16:creationId xmlns:a16="http://schemas.microsoft.com/office/drawing/2014/main" id="{4F041F9B-7181-4E62-554E-BFE2A7D582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sp>
        <p:nvSpPr>
          <p:cNvPr id="5" name="TextBox 4">
            <a:extLst>
              <a:ext uri="{FF2B5EF4-FFF2-40B4-BE49-F238E27FC236}">
                <a16:creationId xmlns:a16="http://schemas.microsoft.com/office/drawing/2014/main" id="{67841C1A-61E3-9DCA-50AF-B2EE2AA74A94}"/>
              </a:ext>
            </a:extLst>
          </p:cNvPr>
          <p:cNvSpPr txBox="1"/>
          <p:nvPr/>
        </p:nvSpPr>
        <p:spPr>
          <a:xfrm>
            <a:off x="0" y="5006262"/>
            <a:ext cx="7353271" cy="637727"/>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4"/>
              </a:rPr>
              <a:t>Cómo leer la etique</a:t>
            </a:r>
            <a:r>
              <a:rPr lang="es" sz="1800" i="0" u="none" strike="noStrike" dirty="0">
                <a:solidFill>
                  <a:srgbClr val="000000"/>
                </a:solidFill>
                <a:cs typeface="Arial"/>
                <a:hlinkClick r:id="rId4"/>
              </a:rPr>
              <a:t>ta</a:t>
            </a:r>
            <a:r>
              <a:rPr lang="es" sz="1800" b="0" i="0" u="none" strike="noStrike" dirty="0">
                <a:solidFill>
                  <a:srgbClr val="000000"/>
                </a:solidFill>
                <a:cs typeface="Arial"/>
                <a:hlinkClick r:id="rId4"/>
              </a:rPr>
              <a:t> de un desinfectante | CDC </a:t>
            </a:r>
            <a:r>
              <a:rPr lang="es" sz="1800" b="0" i="0" u="none" strike="noStrike" dirty="0">
                <a:solidFill>
                  <a:srgbClr val="000000"/>
                </a:solidFill>
                <a:cs typeface="Arial"/>
              </a:rPr>
              <a:t>(PDF)</a:t>
            </a: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sp>
        <p:nvSpPr>
          <p:cNvPr id="6" name="Slide Number Placeholder 3">
            <a:extLst>
              <a:ext uri="{FF2B5EF4-FFF2-40B4-BE49-F238E27FC236}">
                <a16:creationId xmlns:a16="http://schemas.microsoft.com/office/drawing/2014/main" id="{E45FD9EE-9779-02DD-F87D-41BB59C1A43C}"/>
              </a:ext>
            </a:extLst>
          </p:cNvPr>
          <p:cNvSpPr>
            <a:spLocks noGrp="1"/>
          </p:cNvSpPr>
          <p:nvPr>
            <p:ph type="sldNum" sz="quarter" idx="4"/>
          </p:nvPr>
        </p:nvSpPr>
        <p:spPr>
          <a:xfrm>
            <a:off x="9225641" y="6267449"/>
            <a:ext cx="2743200" cy="365125"/>
          </a:xfrm>
        </p:spPr>
        <p:txBody>
          <a:bodyPr>
            <a:noAutofit/>
          </a:bodyPr>
          <a:lstStyle/>
          <a:p>
            <a:r>
              <a:rPr lang="es" dirty="0"/>
              <a:t>16</a:t>
            </a:r>
            <a:endParaRPr lang="en-US" dirty="0"/>
          </a:p>
        </p:txBody>
      </p:sp>
      <p:pic>
        <p:nvPicPr>
          <p:cNvPr id="10" name="Picture 9" descr="Un grafica de como leer la etiqueta de un desifectante. Incluye informacion de Instruciones de uso para la desinfeccion de organismos en el sector de la salud: estafilococo aureo y pseudomonas aeruginosa. Instruciones de uso para desinfectar superficies duras no porosas: lave previamente la superficie, pase el trapeador o limpie la superficie con una solucion desinfectante.">
            <a:extLst>
              <a:ext uri="{FF2B5EF4-FFF2-40B4-BE49-F238E27FC236}">
                <a16:creationId xmlns:a16="http://schemas.microsoft.com/office/drawing/2014/main" id="{05AAAC01-2EBB-8724-B077-884736B955F1}"/>
              </a:ext>
            </a:extLst>
          </p:cNvPr>
          <p:cNvPicPr>
            <a:picLocks noChangeAspect="1"/>
          </p:cNvPicPr>
          <p:nvPr/>
        </p:nvPicPr>
        <p:blipFill>
          <a:blip r:embed="rId5"/>
          <a:stretch>
            <a:fillRect/>
          </a:stretch>
        </p:blipFill>
        <p:spPr>
          <a:xfrm>
            <a:off x="7696119" y="606955"/>
            <a:ext cx="4064250" cy="5261165"/>
          </a:xfrm>
          <a:prstGeom prst="rect">
            <a:avLst/>
          </a:prstGeom>
        </p:spPr>
      </p:pic>
      <p:sp>
        <p:nvSpPr>
          <p:cNvPr id="8" name="Rectangle 7">
            <a:extLst>
              <a:ext uri="{FF2B5EF4-FFF2-40B4-BE49-F238E27FC236}">
                <a16:creationId xmlns:a16="http://schemas.microsoft.com/office/drawing/2014/main" id="{FF8076C9-C4DC-6574-180C-02C615A13A8A}"/>
              </a:ext>
              <a:ext uri="{C183D7F6-B498-43B3-948B-1728B52AA6E4}">
                <adec:decorative xmlns:adec="http://schemas.microsoft.com/office/drawing/2017/decorative" val="1"/>
              </a:ext>
            </a:extLst>
          </p:cNvPr>
          <p:cNvSpPr/>
          <p:nvPr/>
        </p:nvSpPr>
        <p:spPr>
          <a:xfrm>
            <a:off x="8958354" y="3150037"/>
            <a:ext cx="736847" cy="1869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24508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491304" y="1131902"/>
            <a:ext cx="6328595" cy="993178"/>
          </a:xfrm>
        </p:spPr>
        <p:txBody>
          <a:bodyPr>
            <a:noAutofit/>
          </a:bodyPr>
          <a:lstStyle/>
          <a:p>
            <a:r>
              <a:rPr lang="es" dirty="0">
                <a:latin typeface="Arial"/>
                <a:cs typeface="Arial"/>
              </a:rPr>
              <a:t>Cómo leer la etiqueta de un desinfectante </a:t>
            </a:r>
            <a:r>
              <a:rPr lang="es" dirty="0">
                <a:solidFill>
                  <a:schemeClr val="bg1"/>
                </a:solidFill>
                <a:latin typeface="Arial"/>
                <a:cs typeface="Arial"/>
              </a:rPr>
              <a:t>5-</a:t>
            </a:r>
            <a:endParaRPr lang="es" dirty="0">
              <a:solidFill>
                <a:schemeClr val="bg1"/>
              </a:solidFill>
            </a:endParaRP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491304" y="2276000"/>
            <a:ext cx="5258805" cy="2600800"/>
          </a:xfrm>
          <a:solidFill>
            <a:schemeClr val="bg1"/>
          </a:solidFill>
        </p:spPr>
        <p:txBody>
          <a:bodyPr>
            <a:noAutofit/>
          </a:bodyPr>
          <a:lstStyle/>
          <a:p>
            <a:r>
              <a:rPr lang="es"/>
              <a:t>Declaraciones de precaución</a:t>
            </a:r>
          </a:p>
          <a:p>
            <a:pPr lvl="1"/>
            <a:r>
              <a:rPr lang="es" b="1"/>
              <a:t>Confirmar el PPE requerido</a:t>
            </a:r>
          </a:p>
          <a:p>
            <a:pPr lvl="1"/>
            <a:r>
              <a:rPr lang="es"/>
              <a:t> Revisar las precauciones</a:t>
            </a:r>
          </a:p>
          <a:p>
            <a:pPr lvl="1"/>
            <a:endParaRPr lang="en-US"/>
          </a:p>
        </p:txBody>
      </p:sp>
      <p:sp>
        <p:nvSpPr>
          <p:cNvPr id="8" name="TextBox 7">
            <a:extLst>
              <a:ext uri="{FF2B5EF4-FFF2-40B4-BE49-F238E27FC236}">
                <a16:creationId xmlns:a16="http://schemas.microsoft.com/office/drawing/2014/main" id="{C64B2A3C-4C1C-1538-48DA-796684673A05}"/>
              </a:ext>
            </a:extLst>
          </p:cNvPr>
          <p:cNvSpPr txBox="1"/>
          <p:nvPr/>
        </p:nvSpPr>
        <p:spPr>
          <a:xfrm>
            <a:off x="126986" y="4732921"/>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11" name="Picture 10" descr="Un grafica de como leer la etiqueta de un desifectante. Incluye informacion de avisos de precaucion: peligroso para seres humanos y para animales domesticos. Use guantees y proteccion para los ojos. Primeros auxilios, Mantenfa los ojos abiertos y lavaalos lenta y suavemente con agua durante 15 a 20 minutos. Si usa lentes de contacto, retierlos depues de los primeros cinco minutos y luego continue lavandose los ojos.">
            <a:extLst>
              <a:ext uri="{FF2B5EF4-FFF2-40B4-BE49-F238E27FC236}">
                <a16:creationId xmlns:a16="http://schemas.microsoft.com/office/drawing/2014/main" id="{8DF28896-6BDB-6817-10F8-FC5910211A9F}"/>
              </a:ext>
            </a:extLst>
          </p:cNvPr>
          <p:cNvPicPr>
            <a:picLocks noChangeAspect="1"/>
          </p:cNvPicPr>
          <p:nvPr/>
        </p:nvPicPr>
        <p:blipFill>
          <a:blip r:embed="rId4"/>
          <a:stretch>
            <a:fillRect/>
          </a:stretch>
        </p:blipFill>
        <p:spPr>
          <a:xfrm>
            <a:off x="7763918" y="565948"/>
            <a:ext cx="4028032" cy="5214281"/>
          </a:xfrm>
          <a:prstGeom prst="rect">
            <a:avLst/>
          </a:prstGeom>
        </p:spPr>
      </p:pic>
      <p:sp>
        <p:nvSpPr>
          <p:cNvPr id="14" name="Rectangle 13">
            <a:extLst>
              <a:ext uri="{FF2B5EF4-FFF2-40B4-BE49-F238E27FC236}">
                <a16:creationId xmlns:a16="http://schemas.microsoft.com/office/drawing/2014/main" id="{439FB3E7-0178-B44A-E45E-83F8177E1928}"/>
              </a:ext>
              <a:ext uri="{C183D7F6-B498-43B3-948B-1728B52AA6E4}">
                <adec:decorative xmlns:adec="http://schemas.microsoft.com/office/drawing/2017/decorative" val="1"/>
              </a:ext>
            </a:extLst>
          </p:cNvPr>
          <p:cNvSpPr/>
          <p:nvPr/>
        </p:nvSpPr>
        <p:spPr>
          <a:xfrm>
            <a:off x="9693012" y="3037903"/>
            <a:ext cx="841637" cy="1377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noAutofit/>
          </a:bodyPr>
          <a:lstStyle/>
          <a:p>
            <a:r>
              <a:rPr lang="es" dirty="0"/>
              <a:t>17</a:t>
            </a:r>
            <a:endParaRPr lang="en-US" dirty="0"/>
          </a:p>
        </p:txBody>
      </p:sp>
      <p:pic>
        <p:nvPicPr>
          <p:cNvPr id="18" name="Picture 17">
            <a:extLst>
              <a:ext uri="{FF2B5EF4-FFF2-40B4-BE49-F238E27FC236}">
                <a16:creationId xmlns:a16="http://schemas.microsoft.com/office/drawing/2014/main" id="{656059E9-BFE2-75C3-7112-B6B8B29BC02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289737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591298" y="902216"/>
            <a:ext cx="6217852" cy="993178"/>
          </a:xfrm>
        </p:spPr>
        <p:txBody>
          <a:bodyPr>
            <a:noAutofit/>
          </a:bodyPr>
          <a:lstStyle/>
          <a:p>
            <a:r>
              <a:rPr lang="es" sz="4000" dirty="0">
                <a:latin typeface="Arial"/>
                <a:cs typeface="Arial"/>
              </a:rPr>
              <a:t>Cómo leer la etiqueta de un desinfectante </a:t>
            </a:r>
            <a:r>
              <a:rPr lang="es" sz="4000" dirty="0">
                <a:solidFill>
                  <a:schemeClr val="bg1"/>
                </a:solidFill>
                <a:latin typeface="Arial"/>
                <a:cs typeface="Arial"/>
              </a:rPr>
              <a:t>6</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593936" y="1974604"/>
            <a:ext cx="5755954" cy="2988003"/>
          </a:xfrm>
          <a:solidFill>
            <a:schemeClr val="bg1"/>
          </a:solidFill>
        </p:spPr>
        <p:txBody>
          <a:bodyPr vert="horz" lIns="91440" tIns="45720" rIns="91440" bIns="45720" rtlCol="0" anchor="t">
            <a:noAutofit/>
          </a:bodyPr>
          <a:lstStyle/>
          <a:p>
            <a:r>
              <a:rPr lang="es" dirty="0">
                <a:latin typeface="Arial"/>
                <a:cs typeface="Arial"/>
              </a:rPr>
              <a:t>Declaraciones de precaución</a:t>
            </a:r>
          </a:p>
          <a:p>
            <a:pPr lvl="1"/>
            <a:r>
              <a:rPr lang="es" dirty="0">
                <a:latin typeface="Arial"/>
                <a:cs typeface="Arial"/>
              </a:rPr>
              <a:t>Confirmar el PPE requerido</a:t>
            </a:r>
          </a:p>
          <a:p>
            <a:pPr lvl="1"/>
            <a:r>
              <a:rPr lang="es" dirty="0">
                <a:latin typeface="Arial"/>
                <a:cs typeface="Arial"/>
              </a:rPr>
              <a:t> </a:t>
            </a:r>
            <a:r>
              <a:rPr lang="es" b="1" dirty="0">
                <a:latin typeface="Arial"/>
                <a:cs typeface="Arial"/>
              </a:rPr>
              <a:t>Revisar las precauciones de seguridad</a:t>
            </a:r>
            <a:endParaRPr lang="es" b="1" dirty="0"/>
          </a:p>
          <a:p>
            <a:pPr lvl="1"/>
            <a:endParaRPr lang="en-US" dirty="0"/>
          </a:p>
        </p:txBody>
      </p:sp>
      <p:sp>
        <p:nvSpPr>
          <p:cNvPr id="8" name="TextBox 7">
            <a:extLst>
              <a:ext uri="{FF2B5EF4-FFF2-40B4-BE49-F238E27FC236}">
                <a16:creationId xmlns:a16="http://schemas.microsoft.com/office/drawing/2014/main" id="{ABC82219-9D54-5E12-F087-8C596C671C7F}"/>
              </a:ext>
            </a:extLst>
          </p:cNvPr>
          <p:cNvSpPr txBox="1"/>
          <p:nvPr/>
        </p:nvSpPr>
        <p:spPr>
          <a:xfrm>
            <a:off x="259095" y="4876800"/>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12" name="Picture 11" descr="Un grafica de como leer la etiqueta de un desifectante. Incluye informacion de tiempo de contacto: deje que la solucion permanezca humeda en la superficie durante al menos 10 minutos. ">
            <a:extLst>
              <a:ext uri="{FF2B5EF4-FFF2-40B4-BE49-F238E27FC236}">
                <a16:creationId xmlns:a16="http://schemas.microsoft.com/office/drawing/2014/main" id="{58274700-6A28-9837-7108-06FCFC067880}"/>
              </a:ext>
            </a:extLst>
          </p:cNvPr>
          <p:cNvPicPr>
            <a:picLocks noChangeAspect="1"/>
          </p:cNvPicPr>
          <p:nvPr/>
        </p:nvPicPr>
        <p:blipFill>
          <a:blip r:embed="rId4"/>
          <a:stretch>
            <a:fillRect/>
          </a:stretch>
        </p:blipFill>
        <p:spPr>
          <a:xfrm>
            <a:off x="7502013" y="652496"/>
            <a:ext cx="4286271" cy="5548571"/>
          </a:xfrm>
          <a:prstGeom prst="rect">
            <a:avLst/>
          </a:prstGeom>
        </p:spPr>
      </p:pic>
      <p:sp>
        <p:nvSpPr>
          <p:cNvPr id="11" name="Rectangle 10">
            <a:extLst>
              <a:ext uri="{FF2B5EF4-FFF2-40B4-BE49-F238E27FC236}">
                <a16:creationId xmlns:a16="http://schemas.microsoft.com/office/drawing/2014/main" id="{6D89DF43-7E22-4800-F956-4A8C78CE3C44}"/>
              </a:ext>
              <a:ext uri="{C183D7F6-B498-43B3-948B-1728B52AA6E4}">
                <adec:decorative xmlns:adec="http://schemas.microsoft.com/office/drawing/2017/decorative" val="1"/>
              </a:ext>
            </a:extLst>
          </p:cNvPr>
          <p:cNvSpPr/>
          <p:nvPr/>
        </p:nvSpPr>
        <p:spPr>
          <a:xfrm>
            <a:off x="9541652" y="3294830"/>
            <a:ext cx="868771" cy="13829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noAutofit/>
          </a:bodyPr>
          <a:lstStyle/>
          <a:p>
            <a:r>
              <a:rPr lang="es" dirty="0"/>
              <a:t>18</a:t>
            </a:r>
            <a:endParaRPr lang="en-US" dirty="0"/>
          </a:p>
        </p:txBody>
      </p:sp>
      <p:pic>
        <p:nvPicPr>
          <p:cNvPr id="17" name="Picture 16">
            <a:extLst>
              <a:ext uri="{FF2B5EF4-FFF2-40B4-BE49-F238E27FC236}">
                <a16:creationId xmlns:a16="http://schemas.microsoft.com/office/drawing/2014/main" id="{6458B037-90B0-9AAD-948E-EA58527288D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2024101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419697" y="931760"/>
            <a:ext cx="6574180" cy="993178"/>
          </a:xfrm>
        </p:spPr>
        <p:txBody>
          <a:bodyPr>
            <a:noAutofit/>
          </a:bodyPr>
          <a:lstStyle/>
          <a:p>
            <a:r>
              <a:rPr lang="es" sz="4000" dirty="0">
                <a:latin typeface="Arial"/>
                <a:cs typeface="Arial"/>
              </a:rPr>
              <a:t>Cómo leer la etiqueta de un desinfectante </a:t>
            </a:r>
            <a:r>
              <a:rPr lang="es" sz="4000" dirty="0">
                <a:solidFill>
                  <a:schemeClr val="bg1"/>
                </a:solidFill>
                <a:latin typeface="Arial"/>
                <a:cs typeface="Arial"/>
              </a:rPr>
              <a:t>-7</a:t>
            </a:r>
            <a:endParaRPr lang="es" sz="4000" dirty="0">
              <a:solidFill>
                <a:schemeClr val="bg1"/>
              </a:solidFill>
            </a:endParaRP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419697" y="1998974"/>
            <a:ext cx="5415644" cy="2700929"/>
          </a:xfrm>
          <a:solidFill>
            <a:schemeClr val="bg1"/>
          </a:solidFill>
        </p:spPr>
        <p:txBody>
          <a:bodyPr>
            <a:noAutofit/>
          </a:bodyPr>
          <a:lstStyle/>
          <a:p>
            <a:r>
              <a:rPr lang="es" b="1"/>
              <a:t>Almacenamiento y eliminación</a:t>
            </a:r>
          </a:p>
          <a:p>
            <a:pPr lvl="1"/>
            <a:r>
              <a:rPr lang="es"/>
              <a:t>Identificar las recomendaciones de almacenamiento y eliminación</a:t>
            </a:r>
          </a:p>
        </p:txBody>
      </p:sp>
      <p:sp>
        <p:nvSpPr>
          <p:cNvPr id="9" name="TextBox 8">
            <a:extLst>
              <a:ext uri="{FF2B5EF4-FFF2-40B4-BE49-F238E27FC236}">
                <a16:creationId xmlns:a16="http://schemas.microsoft.com/office/drawing/2014/main" id="{6E3AA390-3EAC-D089-9836-A43F48938733}"/>
              </a:ext>
            </a:extLst>
          </p:cNvPr>
          <p:cNvSpPr txBox="1"/>
          <p:nvPr/>
        </p:nvSpPr>
        <p:spPr>
          <a:xfrm>
            <a:off x="419697" y="4888718"/>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12" name="Picture 11" descr="Un grafica de como leer la etiqueta de un desifectante. Incluye informacion de almacenamiento y eliminacion: guarde este producto en un area fresca y seca, alejado de la luz solar directa y el calor.">
            <a:extLst>
              <a:ext uri="{FF2B5EF4-FFF2-40B4-BE49-F238E27FC236}">
                <a16:creationId xmlns:a16="http://schemas.microsoft.com/office/drawing/2014/main" id="{B50C467A-B678-A073-CFA3-A2453941E8DF}"/>
              </a:ext>
            </a:extLst>
          </p:cNvPr>
          <p:cNvPicPr>
            <a:picLocks noChangeAspect="1"/>
          </p:cNvPicPr>
          <p:nvPr/>
        </p:nvPicPr>
        <p:blipFill>
          <a:blip r:embed="rId4"/>
          <a:stretch>
            <a:fillRect/>
          </a:stretch>
        </p:blipFill>
        <p:spPr>
          <a:xfrm>
            <a:off x="7506873" y="605874"/>
            <a:ext cx="4265430" cy="5521592"/>
          </a:xfrm>
          <a:prstGeom prst="rect">
            <a:avLst/>
          </a:prstGeom>
        </p:spPr>
      </p:pic>
      <p:sp>
        <p:nvSpPr>
          <p:cNvPr id="10" name="Rectangle 9">
            <a:extLst>
              <a:ext uri="{FF2B5EF4-FFF2-40B4-BE49-F238E27FC236}">
                <a16:creationId xmlns:a16="http://schemas.microsoft.com/office/drawing/2014/main" id="{4444952E-C633-0D24-E2EC-94FD06865BE8}"/>
              </a:ext>
              <a:ext uri="{C183D7F6-B498-43B3-948B-1728B52AA6E4}">
                <adec:decorative xmlns:adec="http://schemas.microsoft.com/office/drawing/2017/decorative" val="1"/>
              </a:ext>
            </a:extLst>
          </p:cNvPr>
          <p:cNvSpPr/>
          <p:nvPr/>
        </p:nvSpPr>
        <p:spPr>
          <a:xfrm>
            <a:off x="9540756" y="4891377"/>
            <a:ext cx="840776" cy="4645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noAutofit/>
          </a:bodyPr>
          <a:lstStyle/>
          <a:p>
            <a:r>
              <a:rPr lang="es" dirty="0"/>
              <a:t>19</a:t>
            </a:r>
            <a:endParaRPr lang="en-US" dirty="0"/>
          </a:p>
        </p:txBody>
      </p:sp>
      <p:pic>
        <p:nvPicPr>
          <p:cNvPr id="16" name="Picture 15">
            <a:extLst>
              <a:ext uri="{FF2B5EF4-FFF2-40B4-BE49-F238E27FC236}">
                <a16:creationId xmlns:a16="http://schemas.microsoft.com/office/drawing/2014/main" id="{5A46820A-4199-FB17-C902-48C3D096198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64569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8DEF-C5A3-41A4-98E7-F170AE9E725D}"/>
              </a:ext>
            </a:extLst>
          </p:cNvPr>
          <p:cNvSpPr>
            <a:spLocks noGrp="1"/>
          </p:cNvSpPr>
          <p:nvPr>
            <p:ph type="title"/>
          </p:nvPr>
        </p:nvSpPr>
        <p:spPr/>
        <p:txBody>
          <a:bodyPr>
            <a:noAutofit/>
          </a:bodyPr>
          <a:lstStyle/>
          <a:p>
            <a:r>
              <a:rPr lang="es" sz="4000"/>
              <a:t>Objetivos</a:t>
            </a:r>
          </a:p>
        </p:txBody>
      </p:sp>
      <p:sp>
        <p:nvSpPr>
          <p:cNvPr id="3" name="Content Placeholder 2">
            <a:extLst>
              <a:ext uri="{FF2B5EF4-FFF2-40B4-BE49-F238E27FC236}">
                <a16:creationId xmlns:a16="http://schemas.microsoft.com/office/drawing/2014/main" id="{ADC196A1-44B1-4108-AD81-62EEF2D04BF9}"/>
              </a:ext>
            </a:extLst>
          </p:cNvPr>
          <p:cNvSpPr>
            <a:spLocks noGrp="1"/>
          </p:cNvSpPr>
          <p:nvPr>
            <p:ph idx="1"/>
          </p:nvPr>
        </p:nvSpPr>
        <p:spPr>
          <a:xfrm>
            <a:off x="4648938" y="630729"/>
            <a:ext cx="5567116" cy="4881838"/>
          </a:xfrm>
        </p:spPr>
        <p:txBody>
          <a:bodyPr>
            <a:noAutofit/>
          </a:bodyPr>
          <a:lstStyle/>
          <a:p>
            <a:pPr marL="0" indent="0">
              <a:buNone/>
            </a:pPr>
            <a:r>
              <a:rPr lang="es"/>
              <a:t>Repasar la diferencia entre limpieza y desinfección</a:t>
            </a:r>
          </a:p>
          <a:p>
            <a:pPr marL="0" indent="0">
              <a:buNone/>
            </a:pPr>
            <a:endParaRPr lang="es"/>
          </a:p>
          <a:p>
            <a:pPr marL="0" indent="0">
              <a:buNone/>
            </a:pPr>
            <a:r>
              <a:rPr lang="es"/>
              <a:t>Examinar los tipos de desinfectantes</a:t>
            </a:r>
          </a:p>
          <a:p>
            <a:pPr marL="0" indent="0">
              <a:buNone/>
            </a:pPr>
            <a:endParaRPr lang="en-US" altLang="en-US"/>
          </a:p>
          <a:p>
            <a:pPr marL="0" indent="0">
              <a:buNone/>
            </a:pPr>
            <a:r>
              <a:rPr lang="es"/>
              <a:t>Demostrar cómo seleccionar un desinfectante</a:t>
            </a:r>
          </a:p>
          <a:p>
            <a:pPr marL="0" indent="0">
              <a:buNone/>
            </a:pPr>
            <a:endParaRPr lang="es"/>
          </a:p>
          <a:p>
            <a:pPr marL="0" indent="0">
              <a:buNone/>
            </a:pPr>
            <a:r>
              <a:rPr lang="es"/>
              <a:t>Identificar los componentes clave al leer la etiqueta de un desinfectante</a:t>
            </a:r>
          </a:p>
          <a:p>
            <a:pPr marL="0" indent="0">
              <a:buNone/>
            </a:pPr>
            <a:endParaRPr lang="es"/>
          </a:p>
          <a:p>
            <a:pPr marL="0" indent="0">
              <a:buNone/>
            </a:pPr>
            <a:r>
              <a:rPr lang="es"/>
              <a:t>Analizar la importancia de una dilución adecuada del desinfectante</a:t>
            </a:r>
          </a:p>
        </p:txBody>
      </p:sp>
      <p:sp>
        <p:nvSpPr>
          <p:cNvPr id="4" name="Slide Number Placeholder 3">
            <a:extLst>
              <a:ext uri="{FF2B5EF4-FFF2-40B4-BE49-F238E27FC236}">
                <a16:creationId xmlns:a16="http://schemas.microsoft.com/office/drawing/2014/main" id="{62C2C51D-23AE-49AA-A81F-0F6B571C5E63}"/>
              </a:ext>
            </a:extLst>
          </p:cNvPr>
          <p:cNvSpPr>
            <a:spLocks noGrp="1"/>
          </p:cNvSpPr>
          <p:nvPr>
            <p:ph type="sldNum" sz="quarter" idx="4294967295"/>
          </p:nvPr>
        </p:nvSpPr>
        <p:spPr>
          <a:xfrm>
            <a:off x="9448800" y="6267450"/>
            <a:ext cx="2743200" cy="365125"/>
          </a:xfrm>
        </p:spPr>
        <p:txBody>
          <a:bodyPr>
            <a:noAutofit/>
          </a:bodyPr>
          <a:lstStyle/>
          <a:p>
            <a:r>
              <a:rPr lang="es"/>
              <a:t>2</a:t>
            </a:r>
            <a:endParaRPr lang="en-US"/>
          </a:p>
        </p:txBody>
      </p:sp>
      <p:sp>
        <p:nvSpPr>
          <p:cNvPr id="5" name="Rounded Rectangle 21">
            <a:extLst>
              <a:ext uri="{FF2B5EF4-FFF2-40B4-BE49-F238E27FC236}">
                <a16:creationId xmlns:a16="http://schemas.microsoft.com/office/drawing/2014/main" id="{46DF6D27-02FF-BC6F-4232-FEE77720B606}"/>
              </a:ext>
              <a:ext uri="{C183D7F6-B498-43B3-948B-1728B52AA6E4}">
                <adec:decorative xmlns:adec="http://schemas.microsoft.com/office/drawing/2017/decorative" val="1"/>
              </a:ext>
            </a:extLst>
          </p:cNvPr>
          <p:cNvSpPr/>
          <p:nvPr/>
        </p:nvSpPr>
        <p:spPr>
          <a:xfrm>
            <a:off x="3852151" y="630729"/>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1</a:t>
            </a:r>
          </a:p>
        </p:txBody>
      </p:sp>
      <p:sp>
        <p:nvSpPr>
          <p:cNvPr id="6" name="Rounded Rectangle 21">
            <a:extLst>
              <a:ext uri="{FF2B5EF4-FFF2-40B4-BE49-F238E27FC236}">
                <a16:creationId xmlns:a16="http://schemas.microsoft.com/office/drawing/2014/main" id="{A912F8E0-5731-F061-3678-4ED7AC28A92F}"/>
              </a:ext>
              <a:ext uri="{C183D7F6-B498-43B3-948B-1728B52AA6E4}">
                <adec:decorative xmlns:adec="http://schemas.microsoft.com/office/drawing/2017/decorative" val="1"/>
              </a:ext>
            </a:extLst>
          </p:cNvPr>
          <p:cNvSpPr/>
          <p:nvPr/>
        </p:nvSpPr>
        <p:spPr>
          <a:xfrm>
            <a:off x="3852150" y="1782671"/>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2</a:t>
            </a:r>
          </a:p>
        </p:txBody>
      </p:sp>
      <p:sp>
        <p:nvSpPr>
          <p:cNvPr id="7" name="Rounded Rectangle 21">
            <a:extLst>
              <a:ext uri="{FF2B5EF4-FFF2-40B4-BE49-F238E27FC236}">
                <a16:creationId xmlns:a16="http://schemas.microsoft.com/office/drawing/2014/main" id="{2DB70466-4B8C-C63F-794F-E105ED1BFB93}"/>
              </a:ext>
              <a:ext uri="{C183D7F6-B498-43B3-948B-1728B52AA6E4}">
                <adec:decorative xmlns:adec="http://schemas.microsoft.com/office/drawing/2017/decorative" val="1"/>
              </a:ext>
            </a:extLst>
          </p:cNvPr>
          <p:cNvSpPr/>
          <p:nvPr/>
        </p:nvSpPr>
        <p:spPr>
          <a:xfrm>
            <a:off x="3852150" y="2801345"/>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3</a:t>
            </a:r>
          </a:p>
        </p:txBody>
      </p:sp>
      <p:sp>
        <p:nvSpPr>
          <p:cNvPr id="8" name="Rounded Rectangle 21">
            <a:extLst>
              <a:ext uri="{FF2B5EF4-FFF2-40B4-BE49-F238E27FC236}">
                <a16:creationId xmlns:a16="http://schemas.microsoft.com/office/drawing/2014/main" id="{E95FF180-9C98-84A4-895A-0CAE0ECDDC21}"/>
              </a:ext>
              <a:ext uri="{C183D7F6-B498-43B3-948B-1728B52AA6E4}">
                <adec:decorative xmlns:adec="http://schemas.microsoft.com/office/drawing/2017/decorative" val="1"/>
              </a:ext>
            </a:extLst>
          </p:cNvPr>
          <p:cNvSpPr/>
          <p:nvPr/>
        </p:nvSpPr>
        <p:spPr>
          <a:xfrm>
            <a:off x="3852149" y="4102317"/>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4</a:t>
            </a:r>
          </a:p>
        </p:txBody>
      </p:sp>
      <p:sp>
        <p:nvSpPr>
          <p:cNvPr id="9" name="Rounded Rectangle 21">
            <a:extLst>
              <a:ext uri="{FF2B5EF4-FFF2-40B4-BE49-F238E27FC236}">
                <a16:creationId xmlns:a16="http://schemas.microsoft.com/office/drawing/2014/main" id="{609777CC-8CFC-CE77-73B8-ABAAFA14641B}"/>
              </a:ext>
              <a:ext uri="{C183D7F6-B498-43B3-948B-1728B52AA6E4}">
                <adec:decorative xmlns:adec="http://schemas.microsoft.com/office/drawing/2017/decorative" val="1"/>
              </a:ext>
            </a:extLst>
          </p:cNvPr>
          <p:cNvSpPr/>
          <p:nvPr/>
        </p:nvSpPr>
        <p:spPr>
          <a:xfrm>
            <a:off x="3852148" y="5296299"/>
            <a:ext cx="681175" cy="62765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91372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747963" y="824757"/>
            <a:ext cx="6062399" cy="993178"/>
          </a:xfrm>
        </p:spPr>
        <p:txBody>
          <a:bodyPr>
            <a:noAutofit/>
          </a:bodyPr>
          <a:lstStyle/>
          <a:p>
            <a:r>
              <a:rPr lang="es" sz="4000" dirty="0">
                <a:latin typeface="Arial"/>
                <a:cs typeface="Arial"/>
              </a:rPr>
              <a:t>Cómo leer la etiqueta de un desinfectante </a:t>
            </a:r>
            <a:r>
              <a:rPr lang="es" sz="4000" dirty="0">
                <a:solidFill>
                  <a:schemeClr val="bg1"/>
                </a:solidFill>
                <a:latin typeface="Arial"/>
                <a:cs typeface="Arial"/>
              </a:rPr>
              <a:t>8</a:t>
            </a: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724395" y="1880996"/>
            <a:ext cx="5614829" cy="3374359"/>
          </a:xfrm>
          <a:solidFill>
            <a:schemeClr val="bg1"/>
          </a:solidFill>
        </p:spPr>
        <p:txBody>
          <a:bodyPr>
            <a:noAutofit/>
          </a:bodyPr>
          <a:lstStyle/>
          <a:p>
            <a:r>
              <a:rPr lang="es" b="1" dirty="0"/>
              <a:t>Compruebe la fecha de caducidad</a:t>
            </a:r>
          </a:p>
          <a:p>
            <a:pPr lvl="1"/>
            <a:r>
              <a:rPr lang="es" dirty="0"/>
              <a:t>Fecha de caducidad del fabricante</a:t>
            </a:r>
            <a:endParaRPr lang="en-US" dirty="0"/>
          </a:p>
          <a:p>
            <a:pPr lvl="1"/>
            <a:r>
              <a:rPr lang="es" dirty="0"/>
              <a:t>Fecha de apertura/fecha de desecho</a:t>
            </a:r>
          </a:p>
          <a:p>
            <a:pPr lvl="1"/>
            <a:r>
              <a:rPr lang="es" dirty="0"/>
              <a:t>Fecha de mezcla/fecha de desecho</a:t>
            </a:r>
          </a:p>
        </p:txBody>
      </p:sp>
      <p:sp>
        <p:nvSpPr>
          <p:cNvPr id="5" name="TextBox 4">
            <a:extLst>
              <a:ext uri="{FF2B5EF4-FFF2-40B4-BE49-F238E27FC236}">
                <a16:creationId xmlns:a16="http://schemas.microsoft.com/office/drawing/2014/main" id="{E547EE38-0EC2-34F7-69C5-2C6826466E96}"/>
              </a:ext>
            </a:extLst>
          </p:cNvPr>
          <p:cNvSpPr txBox="1"/>
          <p:nvPr/>
        </p:nvSpPr>
        <p:spPr>
          <a:xfrm>
            <a:off x="419697" y="4888718"/>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9" name="Picture 8" descr="Cómo leer la fecha de caducidad de la etiqueta de un desinfectante">
            <a:extLst>
              <a:ext uri="{FF2B5EF4-FFF2-40B4-BE49-F238E27FC236}">
                <a16:creationId xmlns:a16="http://schemas.microsoft.com/office/drawing/2014/main" id="{119DD0FC-8976-6FF0-340B-79F36A68732F}"/>
              </a:ext>
            </a:extLst>
          </p:cNvPr>
          <p:cNvPicPr>
            <a:picLocks noChangeAspect="1"/>
          </p:cNvPicPr>
          <p:nvPr/>
        </p:nvPicPr>
        <p:blipFill>
          <a:blip r:embed="rId4"/>
          <a:stretch>
            <a:fillRect/>
          </a:stretch>
        </p:blipFill>
        <p:spPr>
          <a:xfrm>
            <a:off x="7432399" y="609599"/>
            <a:ext cx="4355974" cy="5638801"/>
          </a:xfrm>
          <a:prstGeom prst="rect">
            <a:avLst/>
          </a:prstGeom>
        </p:spPr>
      </p:pic>
      <p:sp>
        <p:nvSpPr>
          <p:cNvPr id="12" name="Oval 11">
            <a:extLst>
              <a:ext uri="{FF2B5EF4-FFF2-40B4-BE49-F238E27FC236}">
                <a16:creationId xmlns:a16="http://schemas.microsoft.com/office/drawing/2014/main" id="{B74AE077-EEDB-8D52-E097-7BD3F9216C34}"/>
              </a:ext>
              <a:ext uri="{C183D7F6-B498-43B3-948B-1728B52AA6E4}">
                <adec:decorative xmlns:adec="http://schemas.microsoft.com/office/drawing/2017/decorative" val="1"/>
              </a:ext>
            </a:extLst>
          </p:cNvPr>
          <p:cNvSpPr/>
          <p:nvPr/>
        </p:nvSpPr>
        <p:spPr>
          <a:xfrm>
            <a:off x="8526202" y="1546372"/>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Oval 12">
            <a:extLst>
              <a:ext uri="{FF2B5EF4-FFF2-40B4-BE49-F238E27FC236}">
                <a16:creationId xmlns:a16="http://schemas.microsoft.com/office/drawing/2014/main" id="{B7098B0E-11D4-A0F4-83F3-BA114A6272B6}"/>
              </a:ext>
              <a:ext uri="{C183D7F6-B498-43B3-948B-1728B52AA6E4}">
                <adec:decorative xmlns:adec="http://schemas.microsoft.com/office/drawing/2017/decorative" val="1"/>
              </a:ext>
            </a:extLst>
          </p:cNvPr>
          <p:cNvSpPr/>
          <p:nvPr/>
        </p:nvSpPr>
        <p:spPr>
          <a:xfrm>
            <a:off x="8649674" y="503437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noAutofit/>
          </a:bodyPr>
          <a:lstStyle/>
          <a:p>
            <a:r>
              <a:rPr lang="es" dirty="0"/>
              <a:t>20</a:t>
            </a:r>
            <a:endParaRPr lang="en-US" dirty="0"/>
          </a:p>
        </p:txBody>
      </p:sp>
      <p:pic>
        <p:nvPicPr>
          <p:cNvPr id="16" name="Picture 15">
            <a:extLst>
              <a:ext uri="{FF2B5EF4-FFF2-40B4-BE49-F238E27FC236}">
                <a16:creationId xmlns:a16="http://schemas.microsoft.com/office/drawing/2014/main" id="{FA030107-C925-F2BB-E0FE-903434CDB3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801758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669024" y="889616"/>
            <a:ext cx="6062399" cy="993178"/>
          </a:xfrm>
        </p:spPr>
        <p:txBody>
          <a:bodyPr>
            <a:noAutofit/>
          </a:bodyPr>
          <a:lstStyle/>
          <a:p>
            <a:r>
              <a:rPr lang="es" sz="4000" dirty="0">
                <a:latin typeface="Arial"/>
                <a:cs typeface="Arial"/>
              </a:rPr>
              <a:t>Cómo leer la etiqueta de un desinfectante </a:t>
            </a:r>
            <a:r>
              <a:rPr lang="es" sz="4000" dirty="0">
                <a:solidFill>
                  <a:schemeClr val="bg1"/>
                </a:solidFill>
                <a:latin typeface="Arial"/>
                <a:cs typeface="Arial"/>
              </a:rPr>
              <a:t>9</a:t>
            </a:r>
            <a:endParaRPr lang="es" sz="4000" dirty="0">
              <a:solidFill>
                <a:schemeClr val="bg1"/>
              </a:solidFill>
            </a:endParaRPr>
          </a:p>
        </p:txBody>
      </p:sp>
      <p:sp>
        <p:nvSpPr>
          <p:cNvPr id="3" name="Content Placeholder 2" descr="Cómo leer la etiqueta de un desinfectante Fecha de caducidad del fabricante">
            <a:extLst>
              <a:ext uri="{FF2B5EF4-FFF2-40B4-BE49-F238E27FC236}">
                <a16:creationId xmlns:a16="http://schemas.microsoft.com/office/drawing/2014/main" id="{821734DC-F4EF-404C-8DD8-0AD1E5B08EC7}"/>
              </a:ext>
            </a:extLst>
          </p:cNvPr>
          <p:cNvSpPr>
            <a:spLocks noGrp="1"/>
          </p:cNvSpPr>
          <p:nvPr>
            <p:ph sz="half" idx="13"/>
          </p:nvPr>
        </p:nvSpPr>
        <p:spPr>
          <a:xfrm>
            <a:off x="669024" y="2077580"/>
            <a:ext cx="6062400" cy="2616351"/>
          </a:xfrm>
          <a:solidFill>
            <a:schemeClr val="bg1"/>
          </a:solidFill>
        </p:spPr>
        <p:txBody>
          <a:bodyPr>
            <a:noAutofit/>
          </a:bodyPr>
          <a:lstStyle/>
          <a:p>
            <a:r>
              <a:rPr lang="es" dirty="0"/>
              <a:t>Compruebe la fecha de caducidad</a:t>
            </a:r>
          </a:p>
          <a:p>
            <a:pPr lvl="1"/>
            <a:r>
              <a:rPr lang="es" b="1" dirty="0"/>
              <a:t>Fecha de caducidad del fabricante</a:t>
            </a:r>
            <a:endParaRPr lang="en-US" b="1" dirty="0"/>
          </a:p>
          <a:p>
            <a:pPr lvl="1"/>
            <a:r>
              <a:rPr lang="es" dirty="0"/>
              <a:t>Fecha de apertura/fecha de desecho</a:t>
            </a:r>
          </a:p>
          <a:p>
            <a:pPr lvl="1"/>
            <a:r>
              <a:rPr lang="es" dirty="0"/>
              <a:t>Fecha de mezcla/fecha de desecho</a:t>
            </a:r>
          </a:p>
        </p:txBody>
      </p:sp>
      <p:sp>
        <p:nvSpPr>
          <p:cNvPr id="5" name="TextBox 4">
            <a:extLst>
              <a:ext uri="{FF2B5EF4-FFF2-40B4-BE49-F238E27FC236}">
                <a16:creationId xmlns:a16="http://schemas.microsoft.com/office/drawing/2014/main" id="{D6C4F7EF-CB28-1353-7E3F-EB8DD10E4403}"/>
              </a:ext>
            </a:extLst>
          </p:cNvPr>
          <p:cNvSpPr txBox="1"/>
          <p:nvPr/>
        </p:nvSpPr>
        <p:spPr>
          <a:xfrm>
            <a:off x="419697" y="4888718"/>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10" name="Picture 9" descr="Cómo leer la fecha de caducidad de la etiqueta de un desinfectante.">
            <a:extLst>
              <a:ext uri="{FF2B5EF4-FFF2-40B4-BE49-F238E27FC236}">
                <a16:creationId xmlns:a16="http://schemas.microsoft.com/office/drawing/2014/main" id="{D8A92BAE-8D8F-A322-41E5-F223B0CFE0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0710" y="552551"/>
            <a:ext cx="4160933" cy="5386594"/>
          </a:xfrm>
          <a:prstGeom prst="rect">
            <a:avLst/>
          </a:prstGeom>
        </p:spPr>
      </p:pic>
      <p:sp>
        <p:nvSpPr>
          <p:cNvPr id="11" name="Oval 10">
            <a:extLst>
              <a:ext uri="{FF2B5EF4-FFF2-40B4-BE49-F238E27FC236}">
                <a16:creationId xmlns:a16="http://schemas.microsoft.com/office/drawing/2014/main" id="{822804A4-96DC-9958-1F94-EF09E75EA4FC}"/>
              </a:ext>
              <a:ext uri="{C183D7F6-B498-43B3-948B-1728B52AA6E4}">
                <adec:decorative xmlns:adec="http://schemas.microsoft.com/office/drawing/2017/decorative" val="1"/>
              </a:ext>
            </a:extLst>
          </p:cNvPr>
          <p:cNvSpPr/>
          <p:nvPr/>
        </p:nvSpPr>
        <p:spPr>
          <a:xfrm>
            <a:off x="8327446" y="1386205"/>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4" name="Oval 13">
            <a:extLst>
              <a:ext uri="{FF2B5EF4-FFF2-40B4-BE49-F238E27FC236}">
                <a16:creationId xmlns:a16="http://schemas.microsoft.com/office/drawing/2014/main" id="{F4EC7316-30A1-E95C-A58A-B31797FD7E53}"/>
              </a:ext>
              <a:ext uri="{C183D7F6-B498-43B3-948B-1728B52AA6E4}">
                <adec:decorative xmlns:adec="http://schemas.microsoft.com/office/drawing/2017/decorative" val="1"/>
              </a:ext>
            </a:extLst>
          </p:cNvPr>
          <p:cNvSpPr/>
          <p:nvPr/>
        </p:nvSpPr>
        <p:spPr>
          <a:xfrm>
            <a:off x="8500751" y="4818981"/>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noAutofit/>
          </a:bodyPr>
          <a:lstStyle/>
          <a:p>
            <a:r>
              <a:rPr lang="es" dirty="0"/>
              <a:t>21</a:t>
            </a:r>
            <a:endParaRPr lang="en-US" dirty="0"/>
          </a:p>
        </p:txBody>
      </p:sp>
      <p:pic>
        <p:nvPicPr>
          <p:cNvPr id="13" name="Picture 12">
            <a:extLst>
              <a:ext uri="{FF2B5EF4-FFF2-40B4-BE49-F238E27FC236}">
                <a16:creationId xmlns:a16="http://schemas.microsoft.com/office/drawing/2014/main" id="{BBA62382-CF67-C1E1-2E5E-024B645B7D2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1964314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769392" y="842487"/>
            <a:ext cx="6128816" cy="993178"/>
          </a:xfrm>
        </p:spPr>
        <p:txBody>
          <a:bodyPr>
            <a:noAutofit/>
          </a:bodyPr>
          <a:lstStyle/>
          <a:p>
            <a:r>
              <a:rPr lang="es" sz="4000" dirty="0">
                <a:latin typeface="Arial"/>
                <a:cs typeface="Arial"/>
              </a:rPr>
              <a:t>Cómo leer la etiqueta de un desinfectante </a:t>
            </a:r>
            <a:r>
              <a:rPr lang="es" sz="4000" dirty="0">
                <a:solidFill>
                  <a:schemeClr val="bg1"/>
                </a:solidFill>
                <a:latin typeface="Arial"/>
                <a:cs typeface="Arial"/>
              </a:rPr>
              <a:t>-10</a:t>
            </a:r>
            <a:endParaRPr lang="es" sz="4000" dirty="0">
              <a:solidFill>
                <a:schemeClr val="bg1"/>
              </a:solidFill>
            </a:endParaRPr>
          </a:p>
        </p:txBody>
      </p:sp>
      <p:sp>
        <p:nvSpPr>
          <p:cNvPr id="3" name="Content Placeholder 2">
            <a:extLst>
              <a:ext uri="{FF2B5EF4-FFF2-40B4-BE49-F238E27FC236}">
                <a16:creationId xmlns:a16="http://schemas.microsoft.com/office/drawing/2014/main" id="{821734DC-F4EF-404C-8DD8-0AD1E5B08EC7}"/>
              </a:ext>
            </a:extLst>
          </p:cNvPr>
          <p:cNvSpPr>
            <a:spLocks noGrp="1"/>
          </p:cNvSpPr>
          <p:nvPr>
            <p:ph sz="half" idx="13"/>
          </p:nvPr>
        </p:nvSpPr>
        <p:spPr>
          <a:xfrm>
            <a:off x="719003" y="1972360"/>
            <a:ext cx="5951263" cy="2783046"/>
          </a:xfrm>
          <a:solidFill>
            <a:schemeClr val="bg1"/>
          </a:solidFill>
        </p:spPr>
        <p:txBody>
          <a:bodyPr>
            <a:noAutofit/>
          </a:bodyPr>
          <a:lstStyle/>
          <a:p>
            <a:r>
              <a:rPr lang="es" dirty="0"/>
              <a:t>Compruebe la fecha de caducidad</a:t>
            </a:r>
          </a:p>
          <a:p>
            <a:pPr lvl="1"/>
            <a:r>
              <a:rPr lang="es" dirty="0"/>
              <a:t>Fecha de caducidad del fabricante</a:t>
            </a:r>
            <a:endParaRPr lang="en-US" dirty="0"/>
          </a:p>
          <a:p>
            <a:pPr lvl="1"/>
            <a:r>
              <a:rPr lang="es" b="1" dirty="0"/>
              <a:t>Fecha de apertura/fecha de desecho</a:t>
            </a:r>
          </a:p>
          <a:p>
            <a:pPr lvl="1"/>
            <a:r>
              <a:rPr lang="es" dirty="0"/>
              <a:t>Fecha de mezcla/fecha de desecho</a:t>
            </a:r>
          </a:p>
          <a:p>
            <a:pPr lvl="1"/>
            <a:endParaRPr lang="en-US" dirty="0"/>
          </a:p>
        </p:txBody>
      </p:sp>
      <p:sp>
        <p:nvSpPr>
          <p:cNvPr id="8" name="TextBox 7">
            <a:extLst>
              <a:ext uri="{FF2B5EF4-FFF2-40B4-BE49-F238E27FC236}">
                <a16:creationId xmlns:a16="http://schemas.microsoft.com/office/drawing/2014/main" id="{A82AF0CE-F50C-AA03-8BF9-B4EBE1C16C9B}"/>
              </a:ext>
            </a:extLst>
          </p:cNvPr>
          <p:cNvSpPr txBox="1"/>
          <p:nvPr/>
        </p:nvSpPr>
        <p:spPr>
          <a:xfrm>
            <a:off x="419697" y="4888718"/>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12" name="Picture 11" descr="Cómo leer la etiqueta de un desinfectante Fecha de apertura/fecha de descarte">
            <a:extLst>
              <a:ext uri="{FF2B5EF4-FFF2-40B4-BE49-F238E27FC236}">
                <a16:creationId xmlns:a16="http://schemas.microsoft.com/office/drawing/2014/main" id="{5E6A1C72-7DE9-178C-3942-42516E6AC30E}"/>
              </a:ext>
            </a:extLst>
          </p:cNvPr>
          <p:cNvPicPr>
            <a:picLocks noChangeAspect="1"/>
          </p:cNvPicPr>
          <p:nvPr/>
        </p:nvPicPr>
        <p:blipFill>
          <a:blip r:embed="rId4"/>
          <a:stretch>
            <a:fillRect/>
          </a:stretch>
        </p:blipFill>
        <p:spPr>
          <a:xfrm>
            <a:off x="7505699" y="595193"/>
            <a:ext cx="4305353" cy="5573273"/>
          </a:xfrm>
          <a:prstGeom prst="rect">
            <a:avLst/>
          </a:prstGeom>
        </p:spPr>
      </p:pic>
      <p:sp>
        <p:nvSpPr>
          <p:cNvPr id="14" name="Oval 13" descr="Cómo leer la etiqueta de un desinfectante">
            <a:extLst>
              <a:ext uri="{FF2B5EF4-FFF2-40B4-BE49-F238E27FC236}">
                <a16:creationId xmlns:a16="http://schemas.microsoft.com/office/drawing/2014/main" id="{50C5E6B3-B640-55C0-9335-0F9B9F91F84A}"/>
              </a:ext>
              <a:ext uri="{C183D7F6-B498-43B3-948B-1728B52AA6E4}">
                <adec:decorative xmlns:adec="http://schemas.microsoft.com/office/drawing/2017/decorative" val="1"/>
              </a:ext>
            </a:extLst>
          </p:cNvPr>
          <p:cNvSpPr/>
          <p:nvPr/>
        </p:nvSpPr>
        <p:spPr>
          <a:xfrm>
            <a:off x="8582640" y="1521663"/>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Oval 10">
            <a:extLst>
              <a:ext uri="{FF2B5EF4-FFF2-40B4-BE49-F238E27FC236}">
                <a16:creationId xmlns:a16="http://schemas.microsoft.com/office/drawing/2014/main" id="{6426F48D-A525-1F05-5807-F3D7581874C2}"/>
              </a:ext>
              <a:ext uri="{C183D7F6-B498-43B3-948B-1728B52AA6E4}">
                <adec:decorative xmlns:adec="http://schemas.microsoft.com/office/drawing/2017/decorative" val="1"/>
              </a:ext>
            </a:extLst>
          </p:cNvPr>
          <p:cNvSpPr/>
          <p:nvPr/>
        </p:nvSpPr>
        <p:spPr>
          <a:xfrm>
            <a:off x="8682333" y="4991061"/>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noAutofit/>
          </a:bodyPr>
          <a:lstStyle/>
          <a:p>
            <a:r>
              <a:rPr lang="es" dirty="0"/>
              <a:t>22</a:t>
            </a:r>
            <a:endParaRPr lang="en-US" dirty="0"/>
          </a:p>
        </p:txBody>
      </p:sp>
      <p:pic>
        <p:nvPicPr>
          <p:cNvPr id="18" name="Picture 17">
            <a:extLst>
              <a:ext uri="{FF2B5EF4-FFF2-40B4-BE49-F238E27FC236}">
                <a16:creationId xmlns:a16="http://schemas.microsoft.com/office/drawing/2014/main" id="{8DD951FA-A8A7-22A5-1AAB-E89A3CBDC72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306023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357C6-42D9-48A8-8D38-DBDA80DCE6F2}"/>
              </a:ext>
            </a:extLst>
          </p:cNvPr>
          <p:cNvSpPr>
            <a:spLocks noGrp="1"/>
          </p:cNvSpPr>
          <p:nvPr>
            <p:ph type="title"/>
          </p:nvPr>
        </p:nvSpPr>
        <p:spPr>
          <a:xfrm>
            <a:off x="700181" y="899580"/>
            <a:ext cx="6062399" cy="993178"/>
          </a:xfrm>
        </p:spPr>
        <p:txBody>
          <a:bodyPr>
            <a:noAutofit/>
          </a:bodyPr>
          <a:lstStyle/>
          <a:p>
            <a:r>
              <a:rPr lang="es" sz="4000" dirty="0">
                <a:latin typeface="Arial"/>
                <a:cs typeface="Arial"/>
              </a:rPr>
              <a:t>Cómo leer la etiqueta de un desinfectante </a:t>
            </a:r>
            <a:r>
              <a:rPr lang="es" sz="4000" dirty="0">
                <a:solidFill>
                  <a:schemeClr val="bg1"/>
                </a:solidFill>
                <a:latin typeface="Arial"/>
                <a:cs typeface="Arial"/>
              </a:rPr>
              <a:t>11</a:t>
            </a:r>
            <a:endParaRPr lang="es" sz="4000" dirty="0">
              <a:solidFill>
                <a:schemeClr val="bg1"/>
              </a:solidFill>
            </a:endParaRPr>
          </a:p>
        </p:txBody>
      </p:sp>
      <p:sp>
        <p:nvSpPr>
          <p:cNvPr id="3" name="Content Placeholder 2" descr="Cómo leer la etiqueta de un desinfectante Fecha de mezcla/fecha de descarte">
            <a:extLst>
              <a:ext uri="{FF2B5EF4-FFF2-40B4-BE49-F238E27FC236}">
                <a16:creationId xmlns:a16="http://schemas.microsoft.com/office/drawing/2014/main" id="{821734DC-F4EF-404C-8DD8-0AD1E5B08EC7}"/>
              </a:ext>
            </a:extLst>
          </p:cNvPr>
          <p:cNvSpPr>
            <a:spLocks noGrp="1"/>
          </p:cNvSpPr>
          <p:nvPr>
            <p:ph sz="half" idx="13"/>
          </p:nvPr>
        </p:nvSpPr>
        <p:spPr>
          <a:xfrm>
            <a:off x="680356" y="1965959"/>
            <a:ext cx="5835854" cy="2798683"/>
          </a:xfrm>
          <a:solidFill>
            <a:schemeClr val="bg1"/>
          </a:solidFill>
        </p:spPr>
        <p:txBody>
          <a:bodyPr>
            <a:noAutofit/>
          </a:bodyPr>
          <a:lstStyle/>
          <a:p>
            <a:r>
              <a:rPr lang="es" dirty="0"/>
              <a:t>Compruebe la fecha de caducidad.</a:t>
            </a:r>
          </a:p>
          <a:p>
            <a:pPr lvl="1"/>
            <a:r>
              <a:rPr lang="es" dirty="0"/>
              <a:t>Fecha de caducidad del fabricante</a:t>
            </a:r>
            <a:endParaRPr lang="en-US" dirty="0"/>
          </a:p>
          <a:p>
            <a:pPr lvl="1"/>
            <a:r>
              <a:rPr lang="es" dirty="0"/>
              <a:t>Fecha de apertura/fecha de desecho</a:t>
            </a:r>
          </a:p>
          <a:p>
            <a:pPr lvl="1"/>
            <a:r>
              <a:rPr lang="es" b="1" dirty="0"/>
              <a:t>Fecha de mezcla/fecha de desecho</a:t>
            </a:r>
          </a:p>
          <a:p>
            <a:pPr lvl="1"/>
            <a:endParaRPr lang="en-US" dirty="0"/>
          </a:p>
          <a:p>
            <a:pPr lvl="1"/>
            <a:endParaRPr lang="en-US" dirty="0"/>
          </a:p>
        </p:txBody>
      </p:sp>
      <p:sp>
        <p:nvSpPr>
          <p:cNvPr id="8" name="TextBox 7">
            <a:extLst>
              <a:ext uri="{FF2B5EF4-FFF2-40B4-BE49-F238E27FC236}">
                <a16:creationId xmlns:a16="http://schemas.microsoft.com/office/drawing/2014/main" id="{73EDE2E0-7A06-1575-9B67-C640D0EFAA3F}"/>
              </a:ext>
            </a:extLst>
          </p:cNvPr>
          <p:cNvSpPr txBox="1"/>
          <p:nvPr/>
        </p:nvSpPr>
        <p:spPr>
          <a:xfrm>
            <a:off x="419697" y="4888718"/>
            <a:ext cx="6561055" cy="971981"/>
          </a:xfrm>
          <a:prstGeom prst="rect">
            <a:avLst/>
          </a:prstGeom>
          <a:solidFill>
            <a:schemeClr val="bg1"/>
          </a:solidFill>
        </p:spPr>
        <p:txBody>
          <a:bodyPr wrap="square" rtlCol="0">
            <a:noAutofit/>
          </a:bodyPr>
          <a:lstStyle/>
          <a:p>
            <a:pPr algn="r" rtl="0"/>
            <a:r>
              <a:rPr lang="es" sz="1800" b="0" i="0" u="none" strike="noStrike" dirty="0">
                <a:solidFill>
                  <a:srgbClr val="000000"/>
                </a:solidFill>
                <a:cs typeface="Arial"/>
                <a:hlinkClick r:id="rId3"/>
              </a:rPr>
              <a:t>Cómo leer la etique</a:t>
            </a:r>
            <a:r>
              <a:rPr lang="es" sz="1800" i="0" u="none" strike="noStrike" dirty="0">
                <a:solidFill>
                  <a:srgbClr val="000000"/>
                </a:solidFill>
                <a:cs typeface="Arial"/>
                <a:hlinkClick r:id="rId3"/>
              </a:rPr>
              <a:t>ta</a:t>
            </a:r>
            <a:r>
              <a:rPr lang="es" sz="1800" b="0" i="0" u="none" strike="noStrike" dirty="0">
                <a:solidFill>
                  <a:srgbClr val="000000"/>
                </a:solidFill>
                <a:cs typeface="Arial"/>
                <a:hlinkClick r:id="rId3"/>
              </a:rPr>
              <a:t> de un desinfectante | CDC (PDF)</a:t>
            </a:r>
            <a:endParaRPr lang="es" sz="1800" b="0" i="0" u="none" strike="noStrike" dirty="0">
              <a:solidFill>
                <a:srgbClr val="000000"/>
              </a:solidFill>
              <a:cs typeface="Arial"/>
            </a:endParaRPr>
          </a:p>
          <a:p>
            <a:pPr algn="r" rtl="0"/>
            <a:r>
              <a:rPr lang="es" sz="1800" b="0" i="0" u="none" strike="noStrike" dirty="0">
                <a:solidFill>
                  <a:srgbClr val="000000"/>
                </a:solidFill>
                <a:cs typeface="Arial"/>
              </a:rPr>
              <a:t>(</a:t>
            </a:r>
            <a:r>
              <a:rPr lang="en-US" sz="1800" b="0" i="0" u="none" strike="noStrike" dirty="0">
                <a:solidFill>
                  <a:srgbClr val="000000"/>
                </a:solidFill>
                <a:cs typeface="Arial"/>
              </a:rPr>
              <a:t>www.cdc.gov/project-firstline/media/pdfs/es/Como-leer-una-etiqueta-desinfectante-ES-508.pdf</a:t>
            </a:r>
            <a:r>
              <a:rPr lang="es" sz="1800" b="0" i="0" u="none" strike="noStrike" dirty="0">
                <a:solidFill>
                  <a:srgbClr val="000000"/>
                </a:solidFill>
                <a:cs typeface="Arial"/>
              </a:rPr>
              <a:t>)</a:t>
            </a:r>
          </a:p>
        </p:txBody>
      </p:sp>
      <p:pic>
        <p:nvPicPr>
          <p:cNvPr id="12" name="Picture 11" descr="Cómo leer la etiqueta de un desinfectante Fecha de mezcla/fecha de descarte">
            <a:extLst>
              <a:ext uri="{FF2B5EF4-FFF2-40B4-BE49-F238E27FC236}">
                <a16:creationId xmlns:a16="http://schemas.microsoft.com/office/drawing/2014/main" id="{AEF5DBC2-4D17-E62A-262B-D064E141026D}"/>
              </a:ext>
            </a:extLst>
          </p:cNvPr>
          <p:cNvPicPr>
            <a:picLocks noChangeAspect="1"/>
          </p:cNvPicPr>
          <p:nvPr/>
        </p:nvPicPr>
        <p:blipFill>
          <a:blip r:embed="rId4"/>
          <a:stretch>
            <a:fillRect/>
          </a:stretch>
        </p:blipFill>
        <p:spPr>
          <a:xfrm>
            <a:off x="7570264" y="666506"/>
            <a:ext cx="4202039" cy="5439533"/>
          </a:xfrm>
          <a:prstGeom prst="rect">
            <a:avLst/>
          </a:prstGeom>
        </p:spPr>
      </p:pic>
      <p:sp>
        <p:nvSpPr>
          <p:cNvPr id="14" name="Oval 13">
            <a:extLst>
              <a:ext uri="{FF2B5EF4-FFF2-40B4-BE49-F238E27FC236}">
                <a16:creationId xmlns:a16="http://schemas.microsoft.com/office/drawing/2014/main" id="{2FA7670C-2D9F-266A-F0E6-1C0AED34F196}"/>
              </a:ext>
              <a:ext uri="{C183D7F6-B498-43B3-948B-1728B52AA6E4}">
                <adec:decorative xmlns:adec="http://schemas.microsoft.com/office/drawing/2017/decorative" val="1"/>
              </a:ext>
            </a:extLst>
          </p:cNvPr>
          <p:cNvSpPr/>
          <p:nvPr/>
        </p:nvSpPr>
        <p:spPr>
          <a:xfrm>
            <a:off x="8649674" y="1557319"/>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1" name="Oval 10">
            <a:extLst>
              <a:ext uri="{FF2B5EF4-FFF2-40B4-BE49-F238E27FC236}">
                <a16:creationId xmlns:a16="http://schemas.microsoft.com/office/drawing/2014/main" id="{E5780D61-E536-F0A8-C0BE-A0AB4E86D43E}"/>
              </a:ext>
              <a:ext uri="{C183D7F6-B498-43B3-948B-1728B52AA6E4}">
                <adec:decorative xmlns:adec="http://schemas.microsoft.com/office/drawing/2017/decorative" val="1"/>
              </a:ext>
            </a:extLst>
          </p:cNvPr>
          <p:cNvSpPr/>
          <p:nvPr/>
        </p:nvSpPr>
        <p:spPr>
          <a:xfrm>
            <a:off x="8682333" y="4956629"/>
            <a:ext cx="1151934" cy="441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Slide Number Placeholder 3">
            <a:extLst>
              <a:ext uri="{FF2B5EF4-FFF2-40B4-BE49-F238E27FC236}">
                <a16:creationId xmlns:a16="http://schemas.microsoft.com/office/drawing/2014/main" id="{03F98B36-47B7-425A-BA4F-365AD79D5471}"/>
              </a:ext>
            </a:extLst>
          </p:cNvPr>
          <p:cNvSpPr>
            <a:spLocks noGrp="1"/>
          </p:cNvSpPr>
          <p:nvPr>
            <p:ph type="sldNum" sz="quarter" idx="4"/>
          </p:nvPr>
        </p:nvSpPr>
        <p:spPr/>
        <p:txBody>
          <a:bodyPr>
            <a:noAutofit/>
          </a:bodyPr>
          <a:lstStyle/>
          <a:p>
            <a:r>
              <a:rPr lang="es" dirty="0"/>
              <a:t>23</a:t>
            </a:r>
            <a:endParaRPr lang="en-US" dirty="0"/>
          </a:p>
        </p:txBody>
      </p:sp>
      <p:pic>
        <p:nvPicPr>
          <p:cNvPr id="17" name="Picture 16">
            <a:extLst>
              <a:ext uri="{FF2B5EF4-FFF2-40B4-BE49-F238E27FC236}">
                <a16:creationId xmlns:a16="http://schemas.microsoft.com/office/drawing/2014/main" id="{9292F54D-021A-A773-0459-A6FE4388213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2281003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2409F-7A40-49D6-A7AE-62B3C9502D4E}"/>
              </a:ext>
            </a:extLst>
          </p:cNvPr>
          <p:cNvSpPr>
            <a:spLocks noGrp="1"/>
          </p:cNvSpPr>
          <p:nvPr>
            <p:ph type="title"/>
          </p:nvPr>
        </p:nvSpPr>
        <p:spPr>
          <a:xfrm>
            <a:off x="680355" y="835979"/>
            <a:ext cx="10831285" cy="993178"/>
          </a:xfrm>
        </p:spPr>
        <p:txBody>
          <a:bodyPr>
            <a:noAutofit/>
          </a:bodyPr>
          <a:lstStyle/>
          <a:p>
            <a:r>
              <a:rPr lang="es" sz="4000"/>
              <a:t>Diluir el desinfectante según las instrucciones de la etiqueta</a:t>
            </a:r>
          </a:p>
        </p:txBody>
      </p:sp>
      <p:sp>
        <p:nvSpPr>
          <p:cNvPr id="3" name="Content Placeholder 2">
            <a:extLst>
              <a:ext uri="{FF2B5EF4-FFF2-40B4-BE49-F238E27FC236}">
                <a16:creationId xmlns:a16="http://schemas.microsoft.com/office/drawing/2014/main" id="{AD86EB9B-D78C-463A-8BE8-0D1AB9855162}"/>
              </a:ext>
            </a:extLst>
          </p:cNvPr>
          <p:cNvSpPr>
            <a:spLocks noGrp="1"/>
          </p:cNvSpPr>
          <p:nvPr>
            <p:ph sz="half" idx="13"/>
          </p:nvPr>
        </p:nvSpPr>
        <p:spPr>
          <a:xfrm>
            <a:off x="680355" y="2004368"/>
            <a:ext cx="10831285" cy="4263081"/>
          </a:xfrm>
          <a:solidFill>
            <a:schemeClr val="bg1"/>
          </a:solidFill>
        </p:spPr>
        <p:txBody>
          <a:bodyPr vert="horz" lIns="91440" tIns="45720" rIns="91440" bIns="45720" rtlCol="0" anchor="t">
            <a:noAutofit/>
          </a:bodyPr>
          <a:lstStyle/>
          <a:p>
            <a:r>
              <a:rPr lang="es" dirty="0">
                <a:latin typeface="Arial"/>
                <a:cs typeface="Arial"/>
              </a:rPr>
              <a:t>Utilice siempre desinfectante que ha sido diluido de forma correcta</a:t>
            </a:r>
            <a:endParaRPr lang="en-US" dirty="0">
              <a:latin typeface="Arial"/>
              <a:cs typeface="Arial"/>
            </a:endParaRPr>
          </a:p>
          <a:p>
            <a:r>
              <a:rPr lang="es" dirty="0">
                <a:latin typeface="Arial"/>
                <a:cs typeface="Arial"/>
              </a:rPr>
              <a:t>Nunca mezcle diferentes desinfectantes</a:t>
            </a:r>
            <a:endParaRPr lang="en-US" dirty="0">
              <a:latin typeface="Arial"/>
              <a:cs typeface="Arial"/>
            </a:endParaRPr>
          </a:p>
          <a:p>
            <a:r>
              <a:rPr lang="es" dirty="0">
                <a:latin typeface="Arial"/>
                <a:cs typeface="Arial"/>
              </a:rPr>
              <a:t>Dispensador automático: suministra automáticamente desinfectante mezclado con agua</a:t>
            </a:r>
            <a:endParaRPr lang="en-US" dirty="0">
              <a:latin typeface="Arial"/>
              <a:cs typeface="Arial"/>
            </a:endParaRPr>
          </a:p>
          <a:p>
            <a:r>
              <a:rPr lang="es" dirty="0">
                <a:latin typeface="Arial"/>
                <a:cs typeface="Arial"/>
              </a:rPr>
              <a:t>Dispensador manual: requiere una cuidadosa medición para mezclar manualmente el desinfectante concentrado con el agua</a:t>
            </a:r>
            <a:endParaRPr lang="en-US" dirty="0">
              <a:latin typeface="Arial"/>
              <a:cs typeface="Arial"/>
            </a:endParaRPr>
          </a:p>
          <a:p>
            <a:endParaRPr lang="en-US"/>
          </a:p>
        </p:txBody>
      </p:sp>
      <p:sp>
        <p:nvSpPr>
          <p:cNvPr id="4" name="Slide Number Placeholder 3">
            <a:extLst>
              <a:ext uri="{FF2B5EF4-FFF2-40B4-BE49-F238E27FC236}">
                <a16:creationId xmlns:a16="http://schemas.microsoft.com/office/drawing/2014/main" id="{549F3C37-25CD-40DC-83F2-08F6C211855C}"/>
              </a:ext>
            </a:extLst>
          </p:cNvPr>
          <p:cNvSpPr>
            <a:spLocks noGrp="1"/>
          </p:cNvSpPr>
          <p:nvPr>
            <p:ph type="sldNum" sz="quarter" idx="4"/>
          </p:nvPr>
        </p:nvSpPr>
        <p:spPr/>
        <p:txBody>
          <a:bodyPr>
            <a:noAutofit/>
          </a:bodyPr>
          <a:lstStyle/>
          <a:p>
            <a:r>
              <a:rPr lang="es" dirty="0"/>
              <a:t>24</a:t>
            </a:r>
            <a:endParaRPr lang="en-US" dirty="0"/>
          </a:p>
        </p:txBody>
      </p:sp>
      <p:pic>
        <p:nvPicPr>
          <p:cNvPr id="10" name="Picture 9">
            <a:extLst>
              <a:ext uri="{FF2B5EF4-FFF2-40B4-BE49-F238E27FC236}">
                <a16:creationId xmlns:a16="http://schemas.microsoft.com/office/drawing/2014/main" id="{00F903B7-6110-E0FF-FDF5-F3C1412A00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38562"/>
            <a:ext cx="3045040" cy="906970"/>
          </a:xfrm>
          <a:prstGeom prst="rect">
            <a:avLst/>
          </a:prstGeom>
        </p:spPr>
      </p:pic>
    </p:spTree>
    <p:extLst>
      <p:ext uri="{BB962C8B-B14F-4D97-AF65-F5344CB8AC3E}">
        <p14:creationId xmlns:p14="http://schemas.microsoft.com/office/powerpoint/2010/main" val="1784328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9674-1B8C-CA4D-9182-643122B5BD17}"/>
              </a:ext>
            </a:extLst>
          </p:cNvPr>
          <p:cNvSpPr>
            <a:spLocks noGrp="1"/>
          </p:cNvSpPr>
          <p:nvPr>
            <p:ph type="title"/>
          </p:nvPr>
        </p:nvSpPr>
        <p:spPr>
          <a:xfrm>
            <a:off x="680356" y="773836"/>
            <a:ext cx="12804825" cy="993178"/>
          </a:xfrm>
        </p:spPr>
        <p:txBody>
          <a:bodyPr>
            <a:noAutofit/>
          </a:bodyPr>
          <a:lstStyle/>
          <a:p>
            <a:r>
              <a:rPr lang="es" sz="4000"/>
              <a:t>Preparación de productos de limpieza </a:t>
            </a:r>
            <a:br>
              <a:rPr lang="es" sz="4000"/>
            </a:br>
            <a:r>
              <a:rPr lang="es" sz="4000"/>
              <a:t>ambiental: Preparación manual</a:t>
            </a:r>
          </a:p>
        </p:txBody>
      </p:sp>
      <p:sp>
        <p:nvSpPr>
          <p:cNvPr id="3" name="Content Placeholder 2">
            <a:extLst>
              <a:ext uri="{FF2B5EF4-FFF2-40B4-BE49-F238E27FC236}">
                <a16:creationId xmlns:a16="http://schemas.microsoft.com/office/drawing/2014/main" id="{242B4FFA-A95E-424C-A114-174C89292875}"/>
              </a:ext>
            </a:extLst>
          </p:cNvPr>
          <p:cNvSpPr>
            <a:spLocks noGrp="1"/>
          </p:cNvSpPr>
          <p:nvPr>
            <p:ph sz="half" idx="13"/>
          </p:nvPr>
        </p:nvSpPr>
        <p:spPr>
          <a:xfrm>
            <a:off x="680356" y="1885691"/>
            <a:ext cx="10831285" cy="4263081"/>
          </a:xfrm>
          <a:solidFill>
            <a:schemeClr val="bg1"/>
          </a:solidFill>
        </p:spPr>
        <p:txBody>
          <a:bodyPr vert="horz" lIns="91440" tIns="45720" rIns="91440" bIns="45720" rtlCol="0" anchor="t">
            <a:noAutofit/>
          </a:bodyPr>
          <a:lstStyle/>
          <a:p>
            <a:r>
              <a:rPr lang="es" dirty="0">
                <a:latin typeface="Arial"/>
                <a:cs typeface="Arial"/>
              </a:rPr>
              <a:t>Prepare las soluciones en un área designada (por ej., el armario de la limpieza)</a:t>
            </a:r>
            <a:endParaRPr lang="en-US" dirty="0">
              <a:latin typeface="Arial"/>
              <a:cs typeface="Arial"/>
            </a:endParaRPr>
          </a:p>
          <a:p>
            <a:r>
              <a:rPr lang="es" dirty="0">
                <a:latin typeface="Arial"/>
                <a:cs typeface="Arial"/>
              </a:rPr>
              <a:t>Siga las instrucciones de la etiqueta</a:t>
            </a:r>
            <a:endParaRPr lang="en-US" dirty="0">
              <a:latin typeface="Arial"/>
              <a:cs typeface="Arial"/>
            </a:endParaRPr>
          </a:p>
          <a:p>
            <a:r>
              <a:rPr lang="es" dirty="0">
                <a:latin typeface="Arial"/>
                <a:cs typeface="Arial"/>
              </a:rPr>
              <a:t>Utilice herramientas de medición precisas (es decir, utilizar una tasa medidora). Nunca estime o adivine la cantidad de solución desinfectante que debe añadirse al agua</a:t>
            </a:r>
          </a:p>
          <a:p>
            <a:r>
              <a:rPr lang="es" dirty="0">
                <a:latin typeface="Arial"/>
                <a:cs typeface="Arial"/>
              </a:rPr>
              <a:t>Utilice PPE para evitar salpicaduras o </a:t>
            </a:r>
            <a:r>
              <a:rPr lang="es" dirty="0">
                <a:latin typeface="Arial"/>
                <a:ea typeface="Calibri"/>
                <a:cs typeface="Calibri"/>
              </a:rPr>
              <a:t>la generación de aerosoles</a:t>
            </a:r>
          </a:p>
          <a:p>
            <a:endParaRPr lang="en-US"/>
          </a:p>
          <a:p>
            <a:pPr lvl="1"/>
            <a:endParaRPr lang="en-US"/>
          </a:p>
        </p:txBody>
      </p:sp>
      <p:sp>
        <p:nvSpPr>
          <p:cNvPr id="4" name="Slide Number Placeholder 3">
            <a:extLst>
              <a:ext uri="{FF2B5EF4-FFF2-40B4-BE49-F238E27FC236}">
                <a16:creationId xmlns:a16="http://schemas.microsoft.com/office/drawing/2014/main" id="{2FC27CB5-51E6-F141-B087-77DC133F8CB9}"/>
              </a:ext>
            </a:extLst>
          </p:cNvPr>
          <p:cNvSpPr>
            <a:spLocks noGrp="1"/>
          </p:cNvSpPr>
          <p:nvPr>
            <p:ph type="sldNum" sz="quarter" idx="4"/>
          </p:nvPr>
        </p:nvSpPr>
        <p:spPr/>
        <p:txBody>
          <a:bodyPr>
            <a:noAutofit/>
          </a:bodyPr>
          <a:lstStyle/>
          <a:p>
            <a:r>
              <a:rPr lang="es" dirty="0"/>
              <a:t>25</a:t>
            </a:r>
            <a:endParaRPr lang="en-US" dirty="0"/>
          </a:p>
        </p:txBody>
      </p:sp>
      <p:pic>
        <p:nvPicPr>
          <p:cNvPr id="10" name="Picture 9">
            <a:extLst>
              <a:ext uri="{FF2B5EF4-FFF2-40B4-BE49-F238E27FC236}">
                <a16:creationId xmlns:a16="http://schemas.microsoft.com/office/drawing/2014/main" id="{73E57470-9CCA-ED78-03B4-E1301E6470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8018"/>
            <a:ext cx="3045040" cy="906970"/>
          </a:xfrm>
          <a:prstGeom prst="rect">
            <a:avLst/>
          </a:prstGeom>
        </p:spPr>
      </p:pic>
    </p:spTree>
    <p:extLst>
      <p:ext uri="{BB962C8B-B14F-4D97-AF65-F5344CB8AC3E}">
        <p14:creationId xmlns:p14="http://schemas.microsoft.com/office/powerpoint/2010/main" val="268658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680356" y="896421"/>
            <a:ext cx="6119940" cy="993178"/>
          </a:xfrm>
        </p:spPr>
        <p:txBody>
          <a:bodyPr>
            <a:noAutofit/>
          </a:bodyPr>
          <a:lstStyle/>
          <a:p>
            <a:r>
              <a:rPr lang="es" sz="4000"/>
              <a:t>Mejores prácticas para el uso de desinfectantes</a:t>
            </a:r>
          </a:p>
        </p:txBody>
      </p:sp>
      <p:sp>
        <p:nvSpPr>
          <p:cNvPr id="10" name="Content Placeholder 9">
            <a:extLst>
              <a:ext uri="{FF2B5EF4-FFF2-40B4-BE49-F238E27FC236}">
                <a16:creationId xmlns:a16="http://schemas.microsoft.com/office/drawing/2014/main" id="{E2346E1E-07A4-451D-3D79-7933D566780E}"/>
              </a:ext>
            </a:extLst>
          </p:cNvPr>
          <p:cNvSpPr>
            <a:spLocks noGrp="1"/>
          </p:cNvSpPr>
          <p:nvPr>
            <p:ph sz="half" idx="13"/>
          </p:nvPr>
        </p:nvSpPr>
        <p:spPr>
          <a:xfrm>
            <a:off x="680357" y="2092091"/>
            <a:ext cx="5658300" cy="4263081"/>
          </a:xfrm>
        </p:spPr>
        <p:txBody>
          <a:bodyPr/>
          <a:lstStyle/>
          <a:p>
            <a:pPr rtl="0"/>
            <a:r>
              <a:rPr lang="es" sz="2400" b="0" i="0" u="none" strike="noStrike">
                <a:latin typeface="+mn-lt"/>
                <a:cs typeface="Calibri"/>
              </a:rPr>
              <a:t>Siga las instrucciones de la etiqueta</a:t>
            </a:r>
            <a:endParaRPr lang="en-US" sz="2400" i="0">
              <a:effectLst/>
              <a:latin typeface="+mn-lt"/>
              <a:cs typeface="Calibri"/>
            </a:endParaRPr>
          </a:p>
          <a:p>
            <a:pPr rtl="0"/>
            <a:r>
              <a:rPr lang="es" sz="2400" b="0" i="0" u="none" strike="noStrike">
                <a:latin typeface="+mn-lt"/>
                <a:cs typeface="Calibri"/>
              </a:rPr>
              <a:t>Utilice el desinfectante adecuado para la superficie</a:t>
            </a:r>
          </a:p>
          <a:p>
            <a:pPr marL="0" indent="0">
              <a:buNone/>
            </a:pPr>
            <a:endParaRPr lang="en-US"/>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4"/>
          </p:nvPr>
        </p:nvSpPr>
        <p:spPr/>
        <p:txBody>
          <a:bodyPr>
            <a:noAutofit/>
          </a:bodyPr>
          <a:lstStyle/>
          <a:p>
            <a:r>
              <a:rPr lang="es" dirty="0"/>
              <a:t>26</a:t>
            </a:r>
            <a:endParaRPr lang="en-US" dirty="0"/>
          </a:p>
        </p:txBody>
      </p:sp>
      <p:pic>
        <p:nvPicPr>
          <p:cNvPr id="3" name="Picture 2" descr="Cómo leer la etiqueta de un desinfectante">
            <a:extLst>
              <a:ext uri="{FF2B5EF4-FFF2-40B4-BE49-F238E27FC236}">
                <a16:creationId xmlns:a16="http://schemas.microsoft.com/office/drawing/2014/main" id="{65DEBFBA-731D-6676-C32E-4394BDB0EA18}"/>
              </a:ext>
            </a:extLst>
          </p:cNvPr>
          <p:cNvPicPr>
            <a:picLocks noChangeAspect="1"/>
          </p:cNvPicPr>
          <p:nvPr/>
        </p:nvPicPr>
        <p:blipFill>
          <a:blip r:embed="rId3"/>
          <a:srcRect/>
          <a:stretch/>
        </p:blipFill>
        <p:spPr>
          <a:xfrm>
            <a:off x="7344741" y="642991"/>
            <a:ext cx="4090726" cy="5295438"/>
          </a:xfrm>
          <a:prstGeom prst="rect">
            <a:avLst/>
          </a:prstGeom>
        </p:spPr>
      </p:pic>
      <p:pic>
        <p:nvPicPr>
          <p:cNvPr id="11" name="Picture 10">
            <a:extLst>
              <a:ext uri="{FF2B5EF4-FFF2-40B4-BE49-F238E27FC236}">
                <a16:creationId xmlns:a16="http://schemas.microsoft.com/office/drawing/2014/main" id="{E3C12144-D66C-6DC2-4410-99377339B8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38562"/>
            <a:ext cx="3045040" cy="906970"/>
          </a:xfrm>
          <a:prstGeom prst="rect">
            <a:avLst/>
          </a:prstGeom>
        </p:spPr>
      </p:pic>
    </p:spTree>
    <p:extLst>
      <p:ext uri="{BB962C8B-B14F-4D97-AF65-F5344CB8AC3E}">
        <p14:creationId xmlns:p14="http://schemas.microsoft.com/office/powerpoint/2010/main" val="3322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680356" y="801619"/>
            <a:ext cx="10831285" cy="993178"/>
          </a:xfrm>
        </p:spPr>
        <p:txBody>
          <a:bodyPr>
            <a:noAutofit/>
          </a:bodyPr>
          <a:lstStyle/>
          <a:p>
            <a:r>
              <a:rPr lang="es" sz="4000" dirty="0"/>
              <a:t>Mejores prácticas para el uso de desinfectantes </a:t>
            </a:r>
            <a:r>
              <a:rPr lang="es" sz="4000" dirty="0">
                <a:solidFill>
                  <a:schemeClr val="bg1"/>
                </a:solidFill>
              </a:rPr>
              <a:t>-</a:t>
            </a:r>
          </a:p>
        </p:txBody>
      </p:sp>
      <p:sp>
        <p:nvSpPr>
          <p:cNvPr id="12" name="Content Placeholder 11">
            <a:extLst>
              <a:ext uri="{FF2B5EF4-FFF2-40B4-BE49-F238E27FC236}">
                <a16:creationId xmlns:a16="http://schemas.microsoft.com/office/drawing/2014/main" id="{68A04590-83D0-0B05-C3FE-85B817BD3B9B}"/>
              </a:ext>
            </a:extLst>
          </p:cNvPr>
          <p:cNvSpPr>
            <a:spLocks noGrp="1"/>
          </p:cNvSpPr>
          <p:nvPr>
            <p:ph sz="half" idx="13"/>
          </p:nvPr>
        </p:nvSpPr>
        <p:spPr>
          <a:xfrm>
            <a:off x="680356" y="1907261"/>
            <a:ext cx="10831285" cy="4263081"/>
          </a:xfrm>
        </p:spPr>
        <p:txBody>
          <a:bodyPr/>
          <a:lstStyle/>
          <a:p>
            <a:pPr rtl="0"/>
            <a:r>
              <a:rPr lang="es" sz="2400" b="0" i="0" u="none" strike="noStrike">
                <a:latin typeface="+mn-lt"/>
                <a:cs typeface="Calibri"/>
              </a:rPr>
              <a:t>Respete el tiempo de contacto/permanencia en húmedo</a:t>
            </a:r>
          </a:p>
          <a:p>
            <a:pPr rtl="0"/>
            <a:r>
              <a:rPr lang="es" sz="2400" b="0" i="0" u="none" strike="noStrike">
                <a:latin typeface="+mn-lt"/>
                <a:cs typeface="Calibri"/>
              </a:rPr>
              <a:t>Asegúrese de que la dilución del desinfectante es exacta</a:t>
            </a:r>
          </a:p>
          <a:p>
            <a:pPr rtl="0"/>
            <a:r>
              <a:rPr lang="es" sz="2400" b="0" i="0" u="none" strike="noStrike">
                <a:latin typeface="+mn-lt"/>
                <a:cs typeface="Calibri"/>
              </a:rPr>
              <a:t>Utilice el PPE adecuado para el trabajo</a:t>
            </a:r>
            <a:endParaRPr lang="en-US" sz="2400" i="0">
              <a:effectLst/>
              <a:latin typeface="+mn-lt"/>
              <a:cs typeface="Calibri" pitchFamily="34" charset="0"/>
            </a:endParaRPr>
          </a:p>
          <a:p>
            <a:endParaRPr lang="en-US"/>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4"/>
          </p:nvPr>
        </p:nvSpPr>
        <p:spPr/>
        <p:txBody>
          <a:bodyPr>
            <a:noAutofit/>
          </a:bodyPr>
          <a:lstStyle/>
          <a:p>
            <a:r>
              <a:rPr lang="es" dirty="0"/>
              <a:t>27</a:t>
            </a:r>
            <a:endParaRPr lang="en-US" dirty="0"/>
          </a:p>
        </p:txBody>
      </p:sp>
      <p:pic>
        <p:nvPicPr>
          <p:cNvPr id="15" name="Picture 14">
            <a:extLst>
              <a:ext uri="{FF2B5EF4-FFF2-40B4-BE49-F238E27FC236}">
                <a16:creationId xmlns:a16="http://schemas.microsoft.com/office/drawing/2014/main" id="{23883097-94A8-B6FB-D5BE-E0EEBB906B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3133" y="3430266"/>
            <a:ext cx="2334788" cy="2334788"/>
          </a:xfrm>
          <a:prstGeom prst="rect">
            <a:avLst/>
          </a:prstGeom>
        </p:spPr>
      </p:pic>
      <p:pic>
        <p:nvPicPr>
          <p:cNvPr id="16" name="Picture 15">
            <a:extLst>
              <a:ext uri="{FF2B5EF4-FFF2-40B4-BE49-F238E27FC236}">
                <a16:creationId xmlns:a16="http://schemas.microsoft.com/office/drawing/2014/main" id="{6C613193-7435-48FF-CD1D-4E7407C68DC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33488" y="3009908"/>
            <a:ext cx="3211016" cy="3211016"/>
          </a:xfrm>
          <a:prstGeom prst="rect">
            <a:avLst/>
          </a:prstGeom>
        </p:spPr>
      </p:pic>
      <p:pic>
        <p:nvPicPr>
          <p:cNvPr id="18" name="Picture 17">
            <a:extLst>
              <a:ext uri="{FF2B5EF4-FFF2-40B4-BE49-F238E27FC236}">
                <a16:creationId xmlns:a16="http://schemas.microsoft.com/office/drawing/2014/main" id="{C692ED2A-3FF6-3C2E-B3BA-023B89B02DA2}"/>
              </a:ext>
              <a:ext uri="{C183D7F6-B498-43B3-948B-1728B52AA6E4}">
                <adec:decorative xmlns:adec="http://schemas.microsoft.com/office/drawing/2017/decorative" val="1"/>
              </a:ext>
            </a:extLst>
          </p:cNvPr>
          <p:cNvPicPr>
            <a:picLocks noChangeAspect="1"/>
          </p:cNvPicPr>
          <p:nvPr/>
        </p:nvPicPr>
        <p:blipFill>
          <a:blip r:embed="rId5"/>
          <a:srcRect b="19588"/>
          <a:stretch/>
        </p:blipFill>
        <p:spPr>
          <a:xfrm>
            <a:off x="7525156" y="2288757"/>
            <a:ext cx="4563091" cy="3669262"/>
          </a:xfrm>
          <a:prstGeom prst="rect">
            <a:avLst/>
          </a:prstGeom>
        </p:spPr>
      </p:pic>
      <p:pic>
        <p:nvPicPr>
          <p:cNvPr id="14" name="Picture 13">
            <a:extLst>
              <a:ext uri="{FF2B5EF4-FFF2-40B4-BE49-F238E27FC236}">
                <a16:creationId xmlns:a16="http://schemas.microsoft.com/office/drawing/2014/main" id="{074FF222-8809-6F6F-32B1-D8711B56F67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938562"/>
            <a:ext cx="3045040" cy="906970"/>
          </a:xfrm>
          <a:prstGeom prst="rect">
            <a:avLst/>
          </a:prstGeom>
        </p:spPr>
      </p:pic>
    </p:spTree>
    <p:extLst>
      <p:ext uri="{BB962C8B-B14F-4D97-AF65-F5344CB8AC3E}">
        <p14:creationId xmlns:p14="http://schemas.microsoft.com/office/powerpoint/2010/main" val="75654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B21F6-425C-44F4-A041-783F78C9480D}"/>
              </a:ext>
            </a:extLst>
          </p:cNvPr>
          <p:cNvSpPr>
            <a:spLocks noGrp="1"/>
          </p:cNvSpPr>
          <p:nvPr>
            <p:ph type="title"/>
          </p:nvPr>
        </p:nvSpPr>
        <p:spPr>
          <a:xfrm>
            <a:off x="736440" y="786290"/>
            <a:ext cx="10831285" cy="993178"/>
          </a:xfrm>
        </p:spPr>
        <p:txBody>
          <a:bodyPr>
            <a:noAutofit/>
          </a:bodyPr>
          <a:lstStyle/>
          <a:p>
            <a:r>
              <a:rPr lang="es" sz="4000" dirty="0">
                <a:latin typeface="Arial"/>
                <a:cs typeface="Arial"/>
              </a:rPr>
              <a:t>Evite estas malas prácticas cuando use los desinfectantes</a:t>
            </a:r>
          </a:p>
        </p:txBody>
      </p:sp>
      <p:sp>
        <p:nvSpPr>
          <p:cNvPr id="10" name="Content Placeholder 9">
            <a:extLst>
              <a:ext uri="{FF2B5EF4-FFF2-40B4-BE49-F238E27FC236}">
                <a16:creationId xmlns:a16="http://schemas.microsoft.com/office/drawing/2014/main" id="{D31A8B8C-1559-41B3-C6D7-51DE19713D6C}"/>
              </a:ext>
            </a:extLst>
          </p:cNvPr>
          <p:cNvSpPr>
            <a:spLocks noGrp="1"/>
          </p:cNvSpPr>
          <p:nvPr>
            <p:ph sz="half" idx="13"/>
          </p:nvPr>
        </p:nvSpPr>
        <p:spPr>
          <a:xfrm>
            <a:off x="736440" y="1942393"/>
            <a:ext cx="6821275" cy="4263081"/>
          </a:xfrm>
        </p:spPr>
        <p:txBody>
          <a:bodyPr/>
          <a:lstStyle/>
          <a:p>
            <a:pPr rtl="0"/>
            <a:r>
              <a:rPr lang="es" sz="2400" b="0" i="0" u="none" strike="noStrike">
                <a:latin typeface="+mn-lt"/>
                <a:cs typeface="Calibri"/>
              </a:rPr>
              <a:t>No mezcle ni diluya a menos que se especifique en la etiqueta</a:t>
            </a:r>
          </a:p>
          <a:p>
            <a:pPr rtl="0"/>
            <a:r>
              <a:rPr lang="es" sz="2400" b="0" i="0" u="none" strike="noStrike">
                <a:latin typeface="+mn-lt"/>
                <a:cs typeface="Calibri"/>
              </a:rPr>
              <a:t>No "rellene" ni añada una solución nueva a los recipientes </a:t>
            </a:r>
          </a:p>
          <a:p>
            <a:pPr rtl="0"/>
            <a:r>
              <a:rPr lang="es" sz="2400" b="0" i="0" u="none" strike="noStrike">
                <a:latin typeface="+mn-lt"/>
                <a:cs typeface="Calibri"/>
              </a:rPr>
              <a:t>¡No mezcle desinfectantes diferentes!</a:t>
            </a:r>
          </a:p>
          <a:p>
            <a:endParaRPr lang="en-US"/>
          </a:p>
        </p:txBody>
      </p:sp>
      <p:sp>
        <p:nvSpPr>
          <p:cNvPr id="4" name="Slide Number Placeholder 3">
            <a:extLst>
              <a:ext uri="{FF2B5EF4-FFF2-40B4-BE49-F238E27FC236}">
                <a16:creationId xmlns:a16="http://schemas.microsoft.com/office/drawing/2014/main" id="{631C1CCE-D223-4BED-AA03-812A9909FAB9}"/>
              </a:ext>
            </a:extLst>
          </p:cNvPr>
          <p:cNvSpPr>
            <a:spLocks noGrp="1"/>
          </p:cNvSpPr>
          <p:nvPr>
            <p:ph type="sldNum" sz="quarter" idx="4"/>
          </p:nvPr>
        </p:nvSpPr>
        <p:spPr/>
        <p:txBody>
          <a:bodyPr>
            <a:noAutofit/>
          </a:bodyPr>
          <a:lstStyle/>
          <a:p>
            <a:r>
              <a:rPr lang="es" dirty="0"/>
              <a:t>28</a:t>
            </a:r>
            <a:endParaRPr lang="en-US" dirty="0"/>
          </a:p>
        </p:txBody>
      </p:sp>
      <p:pic>
        <p:nvPicPr>
          <p:cNvPr id="11" name="Picture 10">
            <a:extLst>
              <a:ext uri="{FF2B5EF4-FFF2-40B4-BE49-F238E27FC236}">
                <a16:creationId xmlns:a16="http://schemas.microsoft.com/office/drawing/2014/main" id="{0A7CB796-DEC4-8F8C-77D9-1471F2CEE9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38562"/>
            <a:ext cx="3045040" cy="906970"/>
          </a:xfrm>
          <a:prstGeom prst="rect">
            <a:avLst/>
          </a:prstGeom>
        </p:spPr>
      </p:pic>
      <p:pic>
        <p:nvPicPr>
          <p:cNvPr id="12" name="Picture 11">
            <a:extLst>
              <a:ext uri="{FF2B5EF4-FFF2-40B4-BE49-F238E27FC236}">
                <a16:creationId xmlns:a16="http://schemas.microsoft.com/office/drawing/2014/main" id="{ABCE49AF-7AD0-A973-618F-8A618F6DE5A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81178" y="1696736"/>
            <a:ext cx="4261282" cy="4261282"/>
          </a:xfrm>
          <a:prstGeom prst="rect">
            <a:avLst/>
          </a:prstGeom>
        </p:spPr>
      </p:pic>
    </p:spTree>
    <p:extLst>
      <p:ext uri="{BB962C8B-B14F-4D97-AF65-F5344CB8AC3E}">
        <p14:creationId xmlns:p14="http://schemas.microsoft.com/office/powerpoint/2010/main" val="3785548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CB847A-F7C1-4692-B4C8-9EEF67469231}"/>
              </a:ext>
            </a:extLst>
          </p:cNvPr>
          <p:cNvSpPr>
            <a:spLocks noGrp="1"/>
          </p:cNvSpPr>
          <p:nvPr>
            <p:ph type="title"/>
          </p:nvPr>
        </p:nvSpPr>
        <p:spPr/>
        <p:txBody>
          <a:bodyPr>
            <a:noAutofit/>
          </a:bodyPr>
          <a:lstStyle/>
          <a:p>
            <a:r>
              <a:rPr lang="es"/>
              <a:t>Resumen</a:t>
            </a:r>
          </a:p>
        </p:txBody>
      </p:sp>
      <p:sp>
        <p:nvSpPr>
          <p:cNvPr id="11" name="Content Placeholder 10">
            <a:extLst>
              <a:ext uri="{FF2B5EF4-FFF2-40B4-BE49-F238E27FC236}">
                <a16:creationId xmlns:a16="http://schemas.microsoft.com/office/drawing/2014/main" id="{C94F7D40-5AF6-4C0D-08D6-36FB12DFD2AE}"/>
              </a:ext>
            </a:extLst>
          </p:cNvPr>
          <p:cNvSpPr>
            <a:spLocks noGrp="1"/>
          </p:cNvSpPr>
          <p:nvPr>
            <p:ph sz="half" idx="13"/>
          </p:nvPr>
        </p:nvSpPr>
        <p:spPr/>
        <p:txBody>
          <a:bodyPr>
            <a:noAutofit/>
          </a:bodyPr>
          <a:lstStyle/>
          <a:p>
            <a:r>
              <a:rPr lang="es" dirty="0"/>
              <a:t>Sólo se pueden desinfectar las superficies limpias</a:t>
            </a:r>
          </a:p>
          <a:p>
            <a:r>
              <a:rPr lang="es" dirty="0"/>
              <a:t>La elección del desinfectante depende de la superficie que se limpie</a:t>
            </a:r>
          </a:p>
          <a:p>
            <a:r>
              <a:rPr lang="es" dirty="0"/>
              <a:t>Siga las instrucciones de uso de la etiqueta, incluido el tiempo de contacto/permanencia en húmedo</a:t>
            </a:r>
          </a:p>
          <a:p>
            <a:r>
              <a:rPr lang="es" dirty="0"/>
              <a:t>No mezcle desinfectantes diferentes</a:t>
            </a:r>
          </a:p>
          <a:p>
            <a:endParaRPr lang="en-US" altLang="en-US" dirty="0"/>
          </a:p>
          <a:p>
            <a:endParaRPr lang="en-US" altLang="en-US" dirty="0"/>
          </a:p>
          <a:p>
            <a:endParaRPr lang="en-US" dirty="0"/>
          </a:p>
        </p:txBody>
      </p:sp>
      <p:sp>
        <p:nvSpPr>
          <p:cNvPr id="6" name="Slide Number Placeholder 5">
            <a:extLst>
              <a:ext uri="{FF2B5EF4-FFF2-40B4-BE49-F238E27FC236}">
                <a16:creationId xmlns:a16="http://schemas.microsoft.com/office/drawing/2014/main" id="{4D2EFDE3-3E4D-49AD-A0B0-9BEF57815C60}"/>
              </a:ext>
            </a:extLst>
          </p:cNvPr>
          <p:cNvSpPr>
            <a:spLocks noGrp="1"/>
          </p:cNvSpPr>
          <p:nvPr>
            <p:ph type="sldNum" sz="quarter" idx="4"/>
          </p:nvPr>
        </p:nvSpPr>
        <p:spPr/>
        <p:txBody>
          <a:bodyPr>
            <a:noAutofit/>
          </a:bodyPr>
          <a:lstStyle/>
          <a:p>
            <a:r>
              <a:rPr lang="es" dirty="0"/>
              <a:t>29</a:t>
            </a:r>
            <a:endParaRPr lang="en-US" dirty="0"/>
          </a:p>
        </p:txBody>
      </p:sp>
      <p:pic>
        <p:nvPicPr>
          <p:cNvPr id="9" name="Picture 8">
            <a:extLst>
              <a:ext uri="{FF2B5EF4-FFF2-40B4-BE49-F238E27FC236}">
                <a16:creationId xmlns:a16="http://schemas.microsoft.com/office/drawing/2014/main" id="{E9EBDAD6-F9E6-A00A-88A6-3E7A3F40B3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38562"/>
            <a:ext cx="3045040" cy="906970"/>
          </a:xfrm>
          <a:prstGeom prst="rect">
            <a:avLst/>
          </a:prstGeom>
        </p:spPr>
      </p:pic>
    </p:spTree>
    <p:extLst>
      <p:ext uri="{BB962C8B-B14F-4D97-AF65-F5344CB8AC3E}">
        <p14:creationId xmlns:p14="http://schemas.microsoft.com/office/powerpoint/2010/main" val="396504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F9B12-11E9-4FFD-ACE9-B7E5EEB2FC88}"/>
              </a:ext>
            </a:extLst>
          </p:cNvPr>
          <p:cNvSpPr>
            <a:spLocks noGrp="1"/>
          </p:cNvSpPr>
          <p:nvPr>
            <p:ph type="title"/>
          </p:nvPr>
        </p:nvSpPr>
        <p:spPr/>
        <p:txBody>
          <a:bodyPr>
            <a:noAutofit/>
          </a:bodyPr>
          <a:lstStyle/>
          <a:p>
            <a:r>
              <a:rPr lang="es" sz="4000"/>
              <a:t>¡Ustedes pueden hacer la diferencia!</a:t>
            </a:r>
          </a:p>
        </p:txBody>
      </p:sp>
      <p:sp>
        <p:nvSpPr>
          <p:cNvPr id="11" name="Content Placeholder 10">
            <a:extLst>
              <a:ext uri="{FF2B5EF4-FFF2-40B4-BE49-F238E27FC236}">
                <a16:creationId xmlns:a16="http://schemas.microsoft.com/office/drawing/2014/main" id="{7AB9611B-C771-759E-8E22-9D1D2B5CC78D}"/>
              </a:ext>
            </a:extLst>
          </p:cNvPr>
          <p:cNvSpPr>
            <a:spLocks noGrp="1"/>
          </p:cNvSpPr>
          <p:nvPr>
            <p:ph sz="half" idx="13"/>
          </p:nvPr>
        </p:nvSpPr>
        <p:spPr/>
        <p:txBody>
          <a:bodyPr/>
          <a:lstStyle/>
          <a:p>
            <a:r>
              <a:rPr lang="es" dirty="0"/>
              <a:t>La limpieza y desinfección inadecuadas de las superficies ambientales permiten que los gérmenes se propaguen y provoquen infecciones</a:t>
            </a:r>
          </a:p>
          <a:p>
            <a:r>
              <a:rPr lang="es" dirty="0"/>
              <a:t>¡El equipo de Servicios Ambientales (EVS, por sus siglas en inglés) puede ser la primera línea de defensa contra los gérmenes!</a:t>
            </a:r>
          </a:p>
          <a:p>
            <a:endParaRPr lang="en-US" dirty="0"/>
          </a:p>
        </p:txBody>
      </p:sp>
      <p:sp>
        <p:nvSpPr>
          <p:cNvPr id="4" name="Slide Number Placeholder 3">
            <a:extLst>
              <a:ext uri="{FF2B5EF4-FFF2-40B4-BE49-F238E27FC236}">
                <a16:creationId xmlns:a16="http://schemas.microsoft.com/office/drawing/2014/main" id="{93B11D33-FFB1-47DD-87FA-C612DC9DE44E}"/>
              </a:ext>
            </a:extLst>
          </p:cNvPr>
          <p:cNvSpPr>
            <a:spLocks noGrp="1"/>
          </p:cNvSpPr>
          <p:nvPr>
            <p:ph type="sldNum" sz="quarter" idx="4"/>
          </p:nvPr>
        </p:nvSpPr>
        <p:spPr/>
        <p:txBody>
          <a:bodyPr>
            <a:noAutofit/>
          </a:bodyPr>
          <a:lstStyle/>
          <a:p>
            <a:r>
              <a:rPr lang="es"/>
              <a:t>3</a:t>
            </a:r>
            <a:endParaRPr lang="en-US"/>
          </a:p>
        </p:txBody>
      </p:sp>
      <p:pic>
        <p:nvPicPr>
          <p:cNvPr id="5" name="Picture 4">
            <a:extLst>
              <a:ext uri="{FF2B5EF4-FFF2-40B4-BE49-F238E27FC236}">
                <a16:creationId xmlns:a16="http://schemas.microsoft.com/office/drawing/2014/main" id="{27B174DA-1E0D-4056-990D-10741CB55A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894" y="1767014"/>
            <a:ext cx="3816184" cy="3886550"/>
          </a:xfrm>
          <a:prstGeom prst="rect">
            <a:avLst/>
          </a:prstGeom>
        </p:spPr>
      </p:pic>
      <p:sp>
        <p:nvSpPr>
          <p:cNvPr id="7" name="Text Box 382885831">
            <a:extLst>
              <a:ext uri="{FF2B5EF4-FFF2-40B4-BE49-F238E27FC236}">
                <a16:creationId xmlns:a16="http://schemas.microsoft.com/office/drawing/2014/main" id="{4E7B375C-6E6F-C721-0902-63CDA3A604AC}"/>
              </a:ext>
              <a:ext uri="{C183D7F6-B498-43B3-948B-1728B52AA6E4}">
                <adec:decorative xmlns:adec="http://schemas.microsoft.com/office/drawing/2017/decorative" val="1"/>
              </a:ext>
            </a:extLst>
          </p:cNvPr>
          <p:cNvSpPr txBox="1"/>
          <p:nvPr/>
        </p:nvSpPr>
        <p:spPr>
          <a:xfrm rot="21168143">
            <a:off x="5788640" y="1652372"/>
            <a:ext cx="2783445" cy="1221148"/>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s-AR" sz="2400" b="1" kern="100" dirty="0">
                <a:ln w="6350" cap="flat" cmpd="sng" algn="ctr">
                  <a:solidFill>
                    <a:schemeClr val="tx1"/>
                  </a:solidFill>
                  <a:prstDash val="solid"/>
                  <a:round/>
                </a:ln>
                <a:solidFill>
                  <a:srgbClr val="002495"/>
                </a:solidFill>
                <a:latin typeface="Arial" panose="020B0604020202020204" pitchFamily="34" charset="0"/>
                <a:ea typeface="DengXian" panose="02010600030101010101" pitchFamily="2" charset="-122"/>
                <a:cs typeface="Arial" panose="020B0604020202020204" pitchFamily="34" charset="0"/>
              </a:rPr>
              <a:t>EVS Y LA LUCHA CONTRA LA INFECCIÓN</a:t>
            </a:r>
            <a:endParaRPr lang="en-US" sz="1100" kern="100" dirty="0">
              <a:ln>
                <a:solidFill>
                  <a:schemeClr val="tx1"/>
                </a:solidFill>
              </a:ln>
              <a:solidFill>
                <a:srgbClr val="002495"/>
              </a:solidFill>
              <a:ea typeface="DengXian" panose="02010600030101010101" pitchFamily="2" charset="-122"/>
              <a:cs typeface="Arial" panose="020B0604020202020204" pitchFamily="34" charset="0"/>
            </a:endParaRPr>
          </a:p>
        </p:txBody>
      </p:sp>
      <p:pic>
        <p:nvPicPr>
          <p:cNvPr id="14" name="Picture 13">
            <a:extLst>
              <a:ext uri="{FF2B5EF4-FFF2-40B4-BE49-F238E27FC236}">
                <a16:creationId xmlns:a16="http://schemas.microsoft.com/office/drawing/2014/main" id="{B20B6C52-EF83-BD87-F101-F0C544DE95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38562"/>
            <a:ext cx="3045040" cy="906970"/>
          </a:xfrm>
          <a:prstGeom prst="rect">
            <a:avLst/>
          </a:prstGeom>
        </p:spPr>
      </p:pic>
    </p:spTree>
    <p:extLst>
      <p:ext uri="{BB962C8B-B14F-4D97-AF65-F5344CB8AC3E}">
        <p14:creationId xmlns:p14="http://schemas.microsoft.com/office/powerpoint/2010/main" val="1596318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a:xfrm>
            <a:off x="370297" y="449471"/>
            <a:ext cx="10831285" cy="993178"/>
          </a:xfrm>
        </p:spPr>
        <p:txBody>
          <a:bodyPr>
            <a:noAutofit/>
          </a:bodyPr>
          <a:lstStyle/>
          <a:p>
            <a:r>
              <a:rPr lang="es" sz="4000"/>
              <a:t>Referencias</a:t>
            </a:r>
            <a:endParaRPr lang="en-US" sz="4000"/>
          </a:p>
        </p:txBody>
      </p:sp>
      <p:sp>
        <p:nvSpPr>
          <p:cNvPr id="3" name="Content Placeholder 2">
            <a:extLst>
              <a:ext uri="{FF2B5EF4-FFF2-40B4-BE49-F238E27FC236}">
                <a16:creationId xmlns:a16="http://schemas.microsoft.com/office/drawing/2014/main" id="{FED6E2A8-AB0C-4803-9BDE-5851A9EFA27A}"/>
              </a:ext>
            </a:extLst>
          </p:cNvPr>
          <p:cNvSpPr>
            <a:spLocks noGrp="1"/>
          </p:cNvSpPr>
          <p:nvPr>
            <p:ph sz="half" idx="13"/>
          </p:nvPr>
        </p:nvSpPr>
        <p:spPr>
          <a:xfrm>
            <a:off x="370297" y="1526745"/>
            <a:ext cx="11598544" cy="4263081"/>
          </a:xfrm>
          <a:solidFill>
            <a:schemeClr val="bg1"/>
          </a:solidFill>
        </p:spPr>
        <p:txBody>
          <a:bodyPr>
            <a:noAutofit/>
          </a:bodyPr>
          <a:lstStyle/>
          <a:p>
            <a:r>
              <a:rPr lang="es" dirty="0">
                <a:hlinkClick r:id="rId3"/>
              </a:rPr>
              <a:t>Limpieza, desinfección y reprocesamiento de equipos reutilizables | CDPH (PDF) </a:t>
            </a:r>
            <a:r>
              <a:rPr lang="es" dirty="0"/>
              <a:t>(www.cdph.ca.gov/Programs/CHCQ/HAI/CDPH%20Document%20Library/SNF_OnlineIPCourse_Gs_Cleaning%20Disinfection%20Reprocessing_012521_ADA.pdf)</a:t>
            </a:r>
          </a:p>
          <a:p>
            <a:r>
              <a:rPr lang="en-US" sz="2400" dirty="0" err="1">
                <a:latin typeface="Arial"/>
                <a:cs typeface="Arial"/>
                <a:hlinkClick r:id="rId4"/>
              </a:rPr>
              <a:t>Estrategias</a:t>
            </a:r>
            <a:r>
              <a:rPr lang="en-US" sz="2400" dirty="0">
                <a:latin typeface="Arial"/>
                <a:cs typeface="Arial"/>
                <a:hlinkClick r:id="rId4"/>
              </a:rPr>
              <a:t> de </a:t>
            </a:r>
            <a:r>
              <a:rPr lang="en-US" sz="2400" dirty="0" err="1">
                <a:latin typeface="Arial"/>
                <a:cs typeface="Arial"/>
                <a:hlinkClick r:id="rId4"/>
              </a:rPr>
              <a:t>Limpieza</a:t>
            </a:r>
            <a:r>
              <a:rPr lang="en-US" sz="2400" dirty="0">
                <a:latin typeface="Arial"/>
                <a:cs typeface="Arial"/>
                <a:hlinkClick r:id="rId4"/>
              </a:rPr>
              <a:t> y </a:t>
            </a:r>
            <a:r>
              <a:rPr lang="en-US" sz="2400" dirty="0" err="1">
                <a:latin typeface="Arial"/>
                <a:cs typeface="Arial"/>
                <a:hlinkClick r:id="rId4"/>
              </a:rPr>
              <a:t>Desinfecci</a:t>
            </a:r>
            <a:r>
              <a:rPr lang="es" dirty="0">
                <a:hlinkClick r:id="rId4"/>
              </a:rPr>
              <a:t>ó</a:t>
            </a:r>
            <a:r>
              <a:rPr lang="en-US" sz="2400" dirty="0">
                <a:latin typeface="Arial"/>
                <a:cs typeface="Arial"/>
                <a:hlinkClick r:id="rId4"/>
              </a:rPr>
              <a:t>n de Superficies y </a:t>
            </a:r>
            <a:r>
              <a:rPr lang="en-US" sz="2400" dirty="0" err="1">
                <a:latin typeface="Arial"/>
                <a:cs typeface="Arial"/>
                <a:hlinkClick r:id="rId4"/>
              </a:rPr>
              <a:t>Equipos</a:t>
            </a:r>
            <a:r>
              <a:rPr lang="en-US" sz="2400" dirty="0">
                <a:latin typeface="Arial"/>
                <a:cs typeface="Arial"/>
                <a:hlinkClick r:id="rId4"/>
              </a:rPr>
              <a:t> no </a:t>
            </a:r>
            <a:r>
              <a:rPr lang="en-US" sz="2400" dirty="0" err="1">
                <a:latin typeface="Arial"/>
                <a:cs typeface="Arial"/>
                <a:hlinkClick r:id="rId4"/>
              </a:rPr>
              <a:t>Criticos</a:t>
            </a:r>
            <a:r>
              <a:rPr lang="en-US" sz="2400" dirty="0">
                <a:latin typeface="Arial"/>
                <a:cs typeface="Arial"/>
                <a:hlinkClick r:id="rId4"/>
              </a:rPr>
              <a:t> | CDC</a:t>
            </a:r>
            <a:r>
              <a:rPr lang="en-US" sz="2400" dirty="0">
                <a:solidFill>
                  <a:srgbClr val="4472C4"/>
                </a:solidFill>
                <a:latin typeface="Arial"/>
                <a:cs typeface="Arial"/>
                <a:hlinkClick r:id="rId4"/>
              </a:rPr>
              <a:t> </a:t>
            </a:r>
            <a:r>
              <a:rPr lang="en-US" sz="2400" dirty="0">
                <a:latin typeface="Arial"/>
                <a:cs typeface="Arial"/>
                <a:hlinkClick r:id="rId4"/>
              </a:rPr>
              <a:t>(PDF)                                                                             </a:t>
            </a:r>
            <a:r>
              <a:rPr lang="en-US" sz="2400" dirty="0">
                <a:latin typeface="Arial"/>
                <a:cs typeface="Arial"/>
              </a:rPr>
              <a:t>(www.cdc.gov/infection-control/media/pdfs/Strive-EC102-508.pdf)</a:t>
            </a:r>
            <a:endParaRPr lang="en-US" sz="2400" dirty="0"/>
          </a:p>
          <a:p>
            <a:r>
              <a:rPr lang="es" dirty="0">
                <a:hlinkClick r:id="rId5"/>
              </a:rPr>
              <a:t>Productos antimicrobianos registrados por la EPA eficaces contra las esporas de Clostridium difficile, Agencia de Protección del Medio Ambiente | EPA </a:t>
            </a:r>
            <a:r>
              <a:rPr lang="es" dirty="0"/>
              <a:t>(www.epa.gov/pesticide-registration/list-k-antimicrobial-products-registered-epa-claims-against-clostridium)</a:t>
            </a:r>
            <a:endParaRPr lang="en-US" dirty="0"/>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4"/>
          </p:nvPr>
        </p:nvSpPr>
        <p:spPr/>
        <p:txBody>
          <a:bodyPr>
            <a:noAutofit/>
          </a:bodyPr>
          <a:lstStyle/>
          <a:p>
            <a:r>
              <a:rPr lang="es" dirty="0"/>
              <a:t>30</a:t>
            </a:r>
            <a:endParaRPr lang="en-US" dirty="0"/>
          </a:p>
        </p:txBody>
      </p:sp>
      <p:pic>
        <p:nvPicPr>
          <p:cNvPr id="11" name="Picture 10">
            <a:extLst>
              <a:ext uri="{FF2B5EF4-FFF2-40B4-BE49-F238E27FC236}">
                <a16:creationId xmlns:a16="http://schemas.microsoft.com/office/drawing/2014/main" id="{4C04D3DE-9382-C826-2DCC-FD0E4E6F13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0" y="5938562"/>
            <a:ext cx="3045040" cy="906970"/>
          </a:xfrm>
          <a:prstGeom prst="rect">
            <a:avLst/>
          </a:prstGeom>
        </p:spPr>
      </p:pic>
    </p:spTree>
    <p:extLst>
      <p:ext uri="{BB962C8B-B14F-4D97-AF65-F5344CB8AC3E}">
        <p14:creationId xmlns:p14="http://schemas.microsoft.com/office/powerpoint/2010/main" val="671685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p:txBody>
          <a:bodyPr>
            <a:noAutofit/>
          </a:bodyPr>
          <a:lstStyle/>
          <a:p>
            <a:r>
              <a:rPr lang="es" sz="4000" dirty="0"/>
              <a:t>Referencias 2</a:t>
            </a:r>
            <a:endParaRPr lang="en-US" sz="4000" dirty="0"/>
          </a:p>
        </p:txBody>
      </p:sp>
      <p:sp>
        <p:nvSpPr>
          <p:cNvPr id="3" name="Content Placeholder 2">
            <a:extLst>
              <a:ext uri="{FF2B5EF4-FFF2-40B4-BE49-F238E27FC236}">
                <a16:creationId xmlns:a16="http://schemas.microsoft.com/office/drawing/2014/main" id="{FED6E2A8-AB0C-4803-9BDE-5851A9EFA27A}"/>
              </a:ext>
            </a:extLst>
          </p:cNvPr>
          <p:cNvSpPr>
            <a:spLocks noGrp="1"/>
          </p:cNvSpPr>
          <p:nvPr>
            <p:ph sz="half" idx="13"/>
          </p:nvPr>
        </p:nvSpPr>
        <p:spPr>
          <a:solidFill>
            <a:schemeClr val="bg1"/>
          </a:solidFill>
        </p:spPr>
        <p:txBody>
          <a:bodyPr>
            <a:noAutofit/>
          </a:bodyPr>
          <a:lstStyle/>
          <a:p>
            <a:r>
              <a:rPr lang="es" dirty="0">
                <a:hlinkClick r:id="rId3"/>
              </a:rPr>
              <a:t>El EVS y la batalla contra las infecciones: una novela gráfica | CDC (PDF) </a:t>
            </a:r>
            <a:r>
              <a:rPr lang="es" dirty="0"/>
              <a:t>(</a:t>
            </a:r>
            <a:r>
              <a:rPr lang="en-US" dirty="0"/>
              <a:t>www.cdc.gov/infection-control/media/pdfs/Training-EVS-Graphic-Novel-P.pdf</a:t>
            </a:r>
            <a:r>
              <a:rPr lang="es" dirty="0"/>
              <a:t>)</a:t>
            </a:r>
            <a:endParaRPr lang="en-US" dirty="0"/>
          </a:p>
          <a:p>
            <a:r>
              <a:rPr lang="es" dirty="0">
                <a:hlinkClick r:id="rId4"/>
              </a:rPr>
              <a:t>Factores que afectan a la eficacia de la desinfección y la esterilización | CDC </a:t>
            </a:r>
            <a:r>
              <a:rPr lang="es" dirty="0"/>
              <a:t>(</a:t>
            </a:r>
            <a:r>
              <a:rPr lang="en-US" dirty="0"/>
              <a:t>www.cdc.gov/infection-control/hcp/disinfection-sterilization/efficacy-factors.html</a:t>
            </a:r>
            <a:r>
              <a:rPr lang="es" dirty="0"/>
              <a:t>)</a:t>
            </a:r>
            <a:endParaRPr lang="es" dirty="0">
              <a:hlinkClick r:id="rId5">
                <a:extLst>
                  <a:ext uri="{A12FA001-AC4F-418D-AE19-62706E023703}">
                    <ahyp:hlinkClr xmlns:ahyp="http://schemas.microsoft.com/office/drawing/2018/hyperlinkcolor" val="tx"/>
                  </a:ext>
                </a:extLst>
              </a:hlinkClick>
            </a:endParaRPr>
          </a:p>
          <a:p>
            <a:r>
              <a:rPr lang="es" dirty="0">
                <a:hlinkClick r:id="rId6"/>
              </a:rPr>
              <a:t>Preguntas frecuentes, Limpieza y desinfección de superficies ambientales | CDC </a:t>
            </a:r>
            <a:r>
              <a:rPr lang="es" dirty="0"/>
              <a:t>                                                                                    (</a:t>
            </a:r>
            <a:r>
              <a:rPr lang="en-US" dirty="0"/>
              <a:t>www.cdc.gov/dental-infection-control/hcp/dental-ipc-faqs/cleaning-disinfecting-environmental-surface.html</a:t>
            </a:r>
            <a:r>
              <a:rPr lang="es" dirty="0"/>
              <a:t>)</a:t>
            </a:r>
          </a:p>
          <a:p>
            <a:endParaRPr lang="es" dirty="0"/>
          </a:p>
          <a:p>
            <a:endParaRPr lang="en-US" dirty="0"/>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4"/>
          </p:nvPr>
        </p:nvSpPr>
        <p:spPr/>
        <p:txBody>
          <a:bodyPr>
            <a:noAutofit/>
          </a:bodyPr>
          <a:lstStyle/>
          <a:p>
            <a:r>
              <a:rPr lang="es"/>
              <a:t>31</a:t>
            </a:r>
            <a:endParaRPr lang="en-US"/>
          </a:p>
        </p:txBody>
      </p:sp>
      <p:pic>
        <p:nvPicPr>
          <p:cNvPr id="7" name="Picture 6">
            <a:extLst>
              <a:ext uri="{FF2B5EF4-FFF2-40B4-BE49-F238E27FC236}">
                <a16:creationId xmlns:a16="http://schemas.microsoft.com/office/drawing/2014/main" id="{FCE0FCCD-F530-9782-358E-FA2CC4266D7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0" y="5938562"/>
            <a:ext cx="3045040" cy="906970"/>
          </a:xfrm>
          <a:prstGeom prst="rect">
            <a:avLst/>
          </a:prstGeom>
        </p:spPr>
      </p:pic>
    </p:spTree>
    <p:extLst>
      <p:ext uri="{BB962C8B-B14F-4D97-AF65-F5344CB8AC3E}">
        <p14:creationId xmlns:p14="http://schemas.microsoft.com/office/powerpoint/2010/main" val="503912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B5B98-E388-4E8C-ADA4-EED4550AAFDD}"/>
              </a:ext>
            </a:extLst>
          </p:cNvPr>
          <p:cNvSpPr>
            <a:spLocks noGrp="1"/>
          </p:cNvSpPr>
          <p:nvPr>
            <p:ph type="title"/>
          </p:nvPr>
        </p:nvSpPr>
        <p:spPr>
          <a:xfrm>
            <a:off x="345145" y="435093"/>
            <a:ext cx="10831285" cy="993178"/>
          </a:xfrm>
        </p:spPr>
        <p:txBody>
          <a:bodyPr>
            <a:noAutofit/>
          </a:bodyPr>
          <a:lstStyle/>
          <a:p>
            <a:r>
              <a:rPr lang="es" sz="4000" dirty="0"/>
              <a:t>Referencias 3</a:t>
            </a:r>
            <a:endParaRPr lang="en-US" sz="4000" dirty="0"/>
          </a:p>
        </p:txBody>
      </p:sp>
      <p:sp>
        <p:nvSpPr>
          <p:cNvPr id="3" name="Content Placeholder 2">
            <a:extLst>
              <a:ext uri="{FF2B5EF4-FFF2-40B4-BE49-F238E27FC236}">
                <a16:creationId xmlns:a16="http://schemas.microsoft.com/office/drawing/2014/main" id="{FED6E2A8-AB0C-4803-9BDE-5851A9EFA27A}"/>
              </a:ext>
            </a:extLst>
          </p:cNvPr>
          <p:cNvSpPr>
            <a:spLocks noGrp="1"/>
          </p:cNvSpPr>
          <p:nvPr>
            <p:ph sz="half" idx="13"/>
          </p:nvPr>
        </p:nvSpPr>
        <p:spPr>
          <a:xfrm>
            <a:off x="345145" y="1623169"/>
            <a:ext cx="11822825" cy="4263081"/>
          </a:xfrm>
          <a:solidFill>
            <a:schemeClr val="bg1"/>
          </a:solidFill>
        </p:spPr>
        <p:txBody>
          <a:bodyPr>
            <a:noAutofit/>
          </a:bodyPr>
          <a:lstStyle/>
          <a:p>
            <a:r>
              <a:rPr lang="es" dirty="0">
                <a:hlinkClick r:id="rId3"/>
              </a:rPr>
              <a:t>Métodos de desinfección, Desinfección | CDC </a:t>
            </a:r>
            <a:r>
              <a:rPr lang="es" dirty="0"/>
              <a:t>                          (</a:t>
            </a:r>
            <a:r>
              <a:rPr lang="en-US" dirty="0"/>
              <a:t>www.cdc.gov/infection-control/hcp/disinfection-and-sterilization/methods.html</a:t>
            </a:r>
            <a:r>
              <a:rPr lang="es" dirty="0"/>
              <a:t>)</a:t>
            </a:r>
          </a:p>
          <a:p>
            <a:r>
              <a:rPr lang="es" dirty="0">
                <a:hlinkClick r:id="rId4"/>
              </a:rPr>
              <a:t>Recomendaciones para la desinfección y esterilización en establecimientos del sector de la salud | CDC                                                             </a:t>
            </a:r>
            <a:r>
              <a:rPr lang="es" dirty="0"/>
              <a:t>(</a:t>
            </a:r>
            <a:r>
              <a:rPr lang="en-US" dirty="0"/>
              <a:t>www.cdc.gov/infection-control/hcp/disinfection-sterilization/summary-recommendations.html</a:t>
            </a:r>
            <a:r>
              <a:rPr lang="es" dirty="0"/>
              <a:t>)</a:t>
            </a:r>
          </a:p>
          <a:p>
            <a:r>
              <a:rPr lang="es" dirty="0">
                <a:hlinkClick r:id="rId5"/>
              </a:rPr>
              <a:t>Reducir el riesgo de las superficies | CDC                             </a:t>
            </a:r>
            <a:r>
              <a:rPr lang="es" dirty="0"/>
              <a:t>(</a:t>
            </a:r>
            <a:r>
              <a:rPr lang="en-US" dirty="0"/>
              <a:t>www.cdc.gov/healthcare-associated-infections/hcp/infection-control/)</a:t>
            </a:r>
          </a:p>
          <a:p>
            <a:r>
              <a:rPr lang="es" dirty="0">
                <a:hlinkClick r:id="rId6"/>
              </a:rPr>
              <a:t>Pasos para el uso seguro y eficaz de desinfectantes | EPA (PDF)</a:t>
            </a:r>
            <a:r>
              <a:rPr lang="es" dirty="0"/>
              <a:t> (</a:t>
            </a:r>
            <a:r>
              <a:rPr lang="en-US" dirty="0"/>
              <a:t>www.epa.gov/sites/default/files/2020-04/documents/disinfectants-onepager.pdf</a:t>
            </a:r>
            <a:r>
              <a:rPr lang="es" dirty="0"/>
              <a:t>)</a:t>
            </a:r>
          </a:p>
          <a:p>
            <a:endParaRPr lang="en-US" dirty="0"/>
          </a:p>
          <a:p>
            <a:endParaRPr lang="en-US" dirty="0"/>
          </a:p>
        </p:txBody>
      </p:sp>
      <p:sp>
        <p:nvSpPr>
          <p:cNvPr id="4" name="Slide Number Placeholder 3">
            <a:extLst>
              <a:ext uri="{FF2B5EF4-FFF2-40B4-BE49-F238E27FC236}">
                <a16:creationId xmlns:a16="http://schemas.microsoft.com/office/drawing/2014/main" id="{915450AA-E188-4CF3-BBEC-047D66BBEC82}"/>
              </a:ext>
            </a:extLst>
          </p:cNvPr>
          <p:cNvSpPr>
            <a:spLocks noGrp="1"/>
          </p:cNvSpPr>
          <p:nvPr>
            <p:ph type="sldNum" sz="quarter" idx="4"/>
          </p:nvPr>
        </p:nvSpPr>
        <p:spPr/>
        <p:txBody>
          <a:bodyPr>
            <a:noAutofit/>
          </a:bodyPr>
          <a:lstStyle/>
          <a:p>
            <a:r>
              <a:rPr lang="es"/>
              <a:t>32</a:t>
            </a:r>
            <a:endParaRPr lang="en-US"/>
          </a:p>
        </p:txBody>
      </p:sp>
      <p:pic>
        <p:nvPicPr>
          <p:cNvPr id="11" name="Picture 10">
            <a:extLst>
              <a:ext uri="{FF2B5EF4-FFF2-40B4-BE49-F238E27FC236}">
                <a16:creationId xmlns:a16="http://schemas.microsoft.com/office/drawing/2014/main" id="{17578557-72B6-9367-20AC-7654B1A257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0" y="5938562"/>
            <a:ext cx="3045040" cy="906970"/>
          </a:xfrm>
          <a:prstGeom prst="rect">
            <a:avLst/>
          </a:prstGeom>
        </p:spPr>
      </p:pic>
    </p:spTree>
    <p:extLst>
      <p:ext uri="{BB962C8B-B14F-4D97-AF65-F5344CB8AC3E}">
        <p14:creationId xmlns:p14="http://schemas.microsoft.com/office/powerpoint/2010/main" val="2241901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3D729C-F843-2707-9ED2-9F08F8DEACF3}"/>
              </a:ext>
            </a:extLst>
          </p:cNvPr>
          <p:cNvSpPr>
            <a:spLocks noGrp="1"/>
          </p:cNvSpPr>
          <p:nvPr>
            <p:ph type="title"/>
          </p:nvPr>
        </p:nvSpPr>
        <p:spPr>
          <a:xfrm>
            <a:off x="310548" y="215167"/>
            <a:ext cx="10831285" cy="993178"/>
          </a:xfrm>
        </p:spPr>
        <p:txBody>
          <a:bodyPr>
            <a:noAutofit/>
          </a:bodyPr>
          <a:lstStyle/>
          <a:p>
            <a:r>
              <a:rPr lang="es" sz="4000"/>
              <a:t>Recursos del Proyecto Firstline</a:t>
            </a:r>
          </a:p>
        </p:txBody>
      </p:sp>
      <p:sp>
        <p:nvSpPr>
          <p:cNvPr id="5" name="Content Placeholder 4">
            <a:extLst>
              <a:ext uri="{FF2B5EF4-FFF2-40B4-BE49-F238E27FC236}">
                <a16:creationId xmlns:a16="http://schemas.microsoft.com/office/drawing/2014/main" id="{79276DCC-B301-1787-3215-4532023FB2F5}"/>
              </a:ext>
            </a:extLst>
          </p:cNvPr>
          <p:cNvSpPr>
            <a:spLocks noGrp="1"/>
          </p:cNvSpPr>
          <p:nvPr>
            <p:ph sz="half" idx="13"/>
          </p:nvPr>
        </p:nvSpPr>
        <p:spPr>
          <a:xfrm>
            <a:off x="310548" y="1215979"/>
            <a:ext cx="12068692" cy="1669867"/>
          </a:xfrm>
        </p:spPr>
        <p:txBody>
          <a:bodyPr>
            <a:noAutofit/>
          </a:bodyPr>
          <a:lstStyle/>
          <a:p>
            <a:r>
              <a:rPr lang="es" sz="2200" dirty="0"/>
              <a:t>Visite </a:t>
            </a:r>
            <a:r>
              <a:rPr lang="es" sz="2200" dirty="0">
                <a:hlinkClick r:id="rId3"/>
              </a:rPr>
              <a:t>el sitio web del Proyecto Firstline </a:t>
            </a:r>
            <a:r>
              <a:rPr lang="es" sz="2200" dirty="0"/>
              <a:t>(www.cdph.ca.gov/Programs/CHCQ/HAI/Pages/ProjectFirstline.aspx)</a:t>
            </a:r>
            <a:endParaRPr lang="en-US" sz="2200" dirty="0"/>
          </a:p>
          <a:p>
            <a:r>
              <a:rPr lang="es" sz="2200" dirty="0"/>
              <a:t>Envíe un correo electrónico a Project Firstline AskBox</a:t>
            </a:r>
            <a:r>
              <a:rPr lang="en-US" sz="2200" dirty="0"/>
              <a:t> </a:t>
            </a:r>
            <a:r>
              <a:rPr lang="es" sz="2200" dirty="0">
                <a:hlinkClick r:id="rId4"/>
              </a:rPr>
              <a:t>ProjectFirstline@cdph.ca.gov</a:t>
            </a:r>
            <a:r>
              <a:rPr lang="es" sz="2200" dirty="0"/>
              <a:t> </a:t>
            </a:r>
            <a:endParaRPr lang="en-US" sz="2200" dirty="0"/>
          </a:p>
        </p:txBody>
      </p:sp>
      <p:sp>
        <p:nvSpPr>
          <p:cNvPr id="11" name="Rounded Rectangle 4">
            <a:extLst>
              <a:ext uri="{FF2B5EF4-FFF2-40B4-BE49-F238E27FC236}">
                <a16:creationId xmlns:a16="http://schemas.microsoft.com/office/drawing/2014/main" id="{6549D072-1443-D71C-408E-0363DE04A7C8}"/>
              </a:ext>
              <a:ext uri="{C183D7F6-B498-43B3-948B-1728B52AA6E4}">
                <adec:decorative xmlns:adec="http://schemas.microsoft.com/office/drawing/2017/decorative" val="1"/>
              </a:ext>
            </a:extLst>
          </p:cNvPr>
          <p:cNvSpPr/>
          <p:nvPr/>
        </p:nvSpPr>
        <p:spPr>
          <a:xfrm>
            <a:off x="77637" y="2534558"/>
            <a:ext cx="12036725" cy="3488088"/>
          </a:xfrm>
          <a:prstGeom prst="roundRect">
            <a:avLst>
              <a:gd name="adj" fmla="val 87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3"/>
            <a:endParaRPr lang="en-US" sz="2000" i="1">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85FEDE-9BBC-BECB-5A5D-AB915ED7ADD2}"/>
              </a:ext>
            </a:extLst>
          </p:cNvPr>
          <p:cNvSpPr txBox="1"/>
          <p:nvPr/>
        </p:nvSpPr>
        <p:spPr>
          <a:xfrm>
            <a:off x="155274" y="2557709"/>
            <a:ext cx="11881452" cy="1746305"/>
          </a:xfrm>
          <a:prstGeom prst="rect">
            <a:avLst/>
          </a:prstGeom>
          <a:noFill/>
        </p:spPr>
        <p:txBody>
          <a:bodyPr wrap="square">
            <a:noAutofit/>
          </a:bodyPr>
          <a:lstStyle/>
          <a:p>
            <a:pPr rtl="0"/>
            <a:r>
              <a:rPr lang="es" sz="2200" b="0" i="0" u="none" strike="noStrike">
                <a:solidFill>
                  <a:srgbClr val="000000"/>
                </a:solidFill>
              </a:rPr>
              <a:t>El Proyecto Firstline es una colaboración nacional dirigida por los Centros para el Control y la Prevención de Enfermedades (CDC) de EE. UU. para ofrecer capacitación y educación sobre el control de infecciones a los trabajadores del sector de la salud y al personal de salud pública. El Programa de Infecciones Asociadas a la Atención del Sector de la Salud (HAI, por sus siglas en inglés) del Departamento de Salud Pública de California se enorgullece de asociarse con el Proyecto Firstline, con el respaldo de los fondos del Programa de Fortalecimiento de la Capacidad del Programa HAI/AR (SHARP, por sus siglas en inglés). Los CDC son una agencia del Departamento de Salud y Servicios Humanos (HHS, por sus siglas en inglés). El contenido de esta presentación no representa necesariamente las políticas de los CDC o del HHS y no debe considerarse un aval del gobierno federal. </a:t>
            </a:r>
          </a:p>
        </p:txBody>
      </p:sp>
      <p:sp>
        <p:nvSpPr>
          <p:cNvPr id="3" name="Slide Number Placeholder 2">
            <a:extLst>
              <a:ext uri="{FF2B5EF4-FFF2-40B4-BE49-F238E27FC236}">
                <a16:creationId xmlns:a16="http://schemas.microsoft.com/office/drawing/2014/main" id="{184721A0-C4EA-BEEC-77B2-BB7156748885}"/>
              </a:ext>
            </a:extLst>
          </p:cNvPr>
          <p:cNvSpPr>
            <a:spLocks noGrp="1"/>
          </p:cNvSpPr>
          <p:nvPr>
            <p:ph type="sldNum" sz="quarter" idx="4"/>
          </p:nvPr>
        </p:nvSpPr>
        <p:spPr/>
        <p:txBody>
          <a:bodyPr>
            <a:noAutofit/>
          </a:bodyPr>
          <a:lstStyle/>
          <a:p>
            <a:r>
              <a:rPr lang="es"/>
              <a:t>33</a:t>
            </a:r>
            <a:endParaRPr lang="en-US"/>
          </a:p>
        </p:txBody>
      </p:sp>
      <p:pic>
        <p:nvPicPr>
          <p:cNvPr id="10" name="Picture 9">
            <a:extLst>
              <a:ext uri="{FF2B5EF4-FFF2-40B4-BE49-F238E27FC236}">
                <a16:creationId xmlns:a16="http://schemas.microsoft.com/office/drawing/2014/main" id="{F73545B4-6376-D18F-D0B2-92A5E322ACC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5938562"/>
            <a:ext cx="3045040" cy="906970"/>
          </a:xfrm>
          <a:prstGeom prst="rect">
            <a:avLst/>
          </a:prstGeom>
        </p:spPr>
      </p:pic>
    </p:spTree>
    <p:extLst>
      <p:ext uri="{BB962C8B-B14F-4D97-AF65-F5344CB8AC3E}">
        <p14:creationId xmlns:p14="http://schemas.microsoft.com/office/powerpoint/2010/main" val="285877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BD68-669A-0DAE-F040-AAB2E392FAD9}"/>
              </a:ext>
            </a:extLst>
          </p:cNvPr>
          <p:cNvSpPr>
            <a:spLocks noGrp="1"/>
          </p:cNvSpPr>
          <p:nvPr>
            <p:ph type="ctrTitle"/>
          </p:nvPr>
        </p:nvSpPr>
        <p:spPr/>
        <p:txBody>
          <a:bodyPr>
            <a:noAutofit/>
          </a:bodyPr>
          <a:lstStyle/>
          <a:p>
            <a:r>
              <a:rPr lang="es"/>
              <a:t>ACTIVIDADES DIDÁCTICAS/HOJAS DE TRABAJO</a:t>
            </a:r>
            <a:endParaRPr lang="en-US"/>
          </a:p>
        </p:txBody>
      </p:sp>
      <p:sp>
        <p:nvSpPr>
          <p:cNvPr id="4" name="Slide Number Placeholder 3">
            <a:extLst>
              <a:ext uri="{FF2B5EF4-FFF2-40B4-BE49-F238E27FC236}">
                <a16:creationId xmlns:a16="http://schemas.microsoft.com/office/drawing/2014/main" id="{E0A692CA-E0CA-55DD-D687-F98FD4F44B40}"/>
              </a:ext>
            </a:extLst>
          </p:cNvPr>
          <p:cNvSpPr>
            <a:spLocks noGrp="1"/>
          </p:cNvSpPr>
          <p:nvPr>
            <p:ph type="sldNum" sz="quarter" idx="12"/>
          </p:nvPr>
        </p:nvSpPr>
        <p:spPr/>
        <p:txBody>
          <a:bodyPr>
            <a:noAutofit/>
          </a:bodyPr>
          <a:lstStyle/>
          <a:p>
            <a:r>
              <a:rPr lang="es"/>
              <a:t>34</a:t>
            </a:r>
            <a:endParaRPr lang="en-US"/>
          </a:p>
        </p:txBody>
      </p:sp>
    </p:spTree>
    <p:extLst>
      <p:ext uri="{BB962C8B-B14F-4D97-AF65-F5344CB8AC3E}">
        <p14:creationId xmlns:p14="http://schemas.microsoft.com/office/powerpoint/2010/main" val="2413697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301995BB-3EE3-DC47-9094-92B89B6B4AAE}"/>
              </a:ext>
            </a:extLst>
          </p:cNvPr>
          <p:cNvSpPr>
            <a:spLocks noGrp="1"/>
          </p:cNvSpPr>
          <p:nvPr>
            <p:ph sz="half" idx="13"/>
          </p:nvPr>
        </p:nvSpPr>
        <p:spPr>
          <a:xfrm>
            <a:off x="680360" y="2078396"/>
            <a:ext cx="5751975" cy="3271825"/>
          </a:xfrm>
        </p:spPr>
        <p:txBody>
          <a:bodyPr/>
          <a:lstStyle/>
          <a:p>
            <a:r>
              <a:rPr lang="es-ES" sz="2400" b="0" i="0">
                <a:effectLst/>
                <a:latin typeface="+mn-lt"/>
              </a:rPr>
              <a:t>Observación: éste es un ejemplo de información que puede encontrarse en la etiqueta de un desinfectante.</a:t>
            </a:r>
            <a:endParaRPr lang="en-US" sz="2400">
              <a:latin typeface="+mn-lt"/>
            </a:endParaRPr>
          </a:p>
          <a:p>
            <a:endParaRPr lang="en-US"/>
          </a:p>
        </p:txBody>
      </p:sp>
      <p:sp>
        <p:nvSpPr>
          <p:cNvPr id="13" name="Title 12">
            <a:extLst>
              <a:ext uri="{FF2B5EF4-FFF2-40B4-BE49-F238E27FC236}">
                <a16:creationId xmlns:a16="http://schemas.microsoft.com/office/drawing/2014/main" id="{D08007E4-A91D-E613-579B-81CFDFB1FFDF}"/>
              </a:ext>
            </a:extLst>
          </p:cNvPr>
          <p:cNvSpPr>
            <a:spLocks noGrp="1"/>
          </p:cNvSpPr>
          <p:nvPr>
            <p:ph type="title"/>
          </p:nvPr>
        </p:nvSpPr>
        <p:spPr>
          <a:xfrm>
            <a:off x="669844" y="1507779"/>
            <a:ext cx="6498020" cy="993178"/>
          </a:xfrm>
        </p:spPr>
        <p:txBody>
          <a:bodyPr>
            <a:normAutofit fontScale="90000"/>
          </a:bodyPr>
          <a:lstStyle/>
          <a:p>
            <a:r>
              <a:rPr lang="es" sz="4400" b="1" i="0" u="none" strike="noStrike">
                <a:solidFill>
                  <a:srgbClr val="002495"/>
                </a:solidFill>
                <a:latin typeface="+mn-lt"/>
                <a:cs typeface="+mn-cs"/>
              </a:rPr>
              <a:t>Cómo leer la etiqueta de un desinfectante</a:t>
            </a:r>
            <a:br>
              <a:rPr lang="en-US" sz="4400" b="1">
                <a:solidFill>
                  <a:srgbClr val="002495"/>
                </a:solidFill>
                <a:latin typeface="+mn-lt"/>
                <a:cs typeface="Calibri"/>
              </a:rPr>
            </a:br>
            <a:endParaRPr lang="en-US">
              <a:solidFill>
                <a:srgbClr val="002495"/>
              </a:solidFill>
              <a:latin typeface="+mn-lt"/>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35</a:t>
            </a:r>
            <a:endParaRPr lang="en-US"/>
          </a:p>
        </p:txBody>
      </p:sp>
      <p:pic>
        <p:nvPicPr>
          <p:cNvPr id="2" name="Picture 1" descr="Cómo leer la etiqueta de un desinfectante">
            <a:extLst>
              <a:ext uri="{FF2B5EF4-FFF2-40B4-BE49-F238E27FC236}">
                <a16:creationId xmlns:a16="http://schemas.microsoft.com/office/drawing/2014/main" id="{2C7A93E7-EF4A-F153-1C1D-882B3DECC1AC}"/>
              </a:ext>
            </a:extLst>
          </p:cNvPr>
          <p:cNvPicPr>
            <a:picLocks noChangeAspect="1"/>
          </p:cNvPicPr>
          <p:nvPr/>
        </p:nvPicPr>
        <p:blipFill>
          <a:blip r:embed="rId3"/>
          <a:srcRect/>
          <a:stretch/>
        </p:blipFill>
        <p:spPr>
          <a:xfrm>
            <a:off x="7529209" y="628178"/>
            <a:ext cx="4024476" cy="5209677"/>
          </a:xfrm>
          <a:prstGeom prst="rect">
            <a:avLst/>
          </a:prstGeom>
        </p:spPr>
      </p:pic>
      <p:pic>
        <p:nvPicPr>
          <p:cNvPr id="15" name="Picture 14">
            <a:extLst>
              <a:ext uri="{FF2B5EF4-FFF2-40B4-BE49-F238E27FC236}">
                <a16:creationId xmlns:a16="http://schemas.microsoft.com/office/drawing/2014/main" id="{80C86D2C-FDBB-9998-E7F3-F29A2F59C7E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38562"/>
            <a:ext cx="3045040" cy="906970"/>
          </a:xfrm>
          <a:prstGeom prst="rect">
            <a:avLst/>
          </a:prstGeom>
        </p:spPr>
      </p:pic>
    </p:spTree>
    <p:extLst>
      <p:ext uri="{BB962C8B-B14F-4D97-AF65-F5344CB8AC3E}">
        <p14:creationId xmlns:p14="http://schemas.microsoft.com/office/powerpoint/2010/main" val="316045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noAutofit/>
          </a:bodyPr>
          <a:lstStyle/>
          <a:p>
            <a:r>
              <a:rPr lang="es"/>
              <a:t>Escenario #1</a:t>
            </a:r>
          </a:p>
        </p:txBody>
      </p:sp>
      <p:sp>
        <p:nvSpPr>
          <p:cNvPr id="12" name="Content Placeholder 11">
            <a:extLst>
              <a:ext uri="{FF2B5EF4-FFF2-40B4-BE49-F238E27FC236}">
                <a16:creationId xmlns:a16="http://schemas.microsoft.com/office/drawing/2014/main" id="{0B962274-DDED-399A-DE09-B5FF29E2F1F9}"/>
              </a:ext>
            </a:extLst>
          </p:cNvPr>
          <p:cNvSpPr>
            <a:spLocks noGrp="1"/>
          </p:cNvSpPr>
          <p:nvPr>
            <p:ph idx="1"/>
          </p:nvPr>
        </p:nvSpPr>
        <p:spPr>
          <a:xfrm>
            <a:off x="5114260" y="372270"/>
            <a:ext cx="6764082" cy="4873625"/>
          </a:xfrm>
        </p:spPr>
        <p:txBody>
          <a:bodyPr>
            <a:normAutofit fontScale="92500" lnSpcReduction="10000"/>
          </a:bodyPr>
          <a:lstStyle/>
          <a:p>
            <a:pPr marL="0" indent="0" rtl="0">
              <a:buNone/>
            </a:pPr>
            <a:r>
              <a:rPr lang="es" sz="2400" b="1" i="0" u="none" strike="noStrike">
                <a:latin typeface="+mn-lt"/>
                <a:cs typeface="Segoe UI"/>
              </a:rPr>
              <a:t>Ha llegado un nuevo residente. El personal de enfermería está presionando al personal de EVS para que limpie la habitación más rápido y la tenga lista pronto. El tiempo de contacto/permanencia en húmedo del producto que utiliza es de 5 minutos, pero el personal de enfermería le pide que "lo acelere".</a:t>
            </a:r>
            <a:endParaRPr lang="en-US" sz="2400">
              <a:latin typeface="+mn-lt"/>
              <a:cs typeface="Segoe UI"/>
            </a:endParaRPr>
          </a:p>
          <a:p>
            <a:pPr marL="0" indent="0" rtl="0">
              <a:buNone/>
            </a:pPr>
            <a:r>
              <a:rPr lang="es" sz="2400" b="1" i="0" u="none" strike="noStrike">
                <a:latin typeface="+mn-lt"/>
                <a:cs typeface="Calibri"/>
              </a:rPr>
              <a:t>¿Cómo procede con la limpieza y desinfección? Seleccione todas las opciones que correspondan. </a:t>
            </a:r>
            <a:endParaRPr lang="en-US" sz="2400" b="1">
              <a:latin typeface="+mn-lt"/>
              <a:cs typeface="Segoe UI"/>
            </a:endParaRPr>
          </a:p>
          <a:p>
            <a:pPr marL="914400" lvl="1" indent="-457200" rtl="0">
              <a:buAutoNum type="alphaUcPeriod"/>
            </a:pPr>
            <a:r>
              <a:rPr lang="es" sz="2400" b="0" i="0" u="none" strike="noStrike">
                <a:latin typeface="+mn-lt"/>
                <a:cs typeface="Calibri"/>
              </a:rPr>
              <a:t>Dejar secar rápidamente </a:t>
            </a:r>
          </a:p>
          <a:p>
            <a:pPr marL="914400" lvl="1" indent="-457200" rtl="0">
              <a:buAutoNum type="alphaUcPeriod"/>
            </a:pPr>
            <a:r>
              <a:rPr lang="es" sz="2400" b="0" i="0" u="none" strike="noStrike">
                <a:latin typeface="+mn-lt"/>
                <a:cs typeface="Calibri"/>
              </a:rPr>
              <a:t>Esperar 5 minutos y dejar secar</a:t>
            </a:r>
          </a:p>
          <a:p>
            <a:pPr marL="914400" lvl="1" indent="-457200" rtl="0">
              <a:buAutoNum type="alphaUcPeriod"/>
            </a:pPr>
            <a:r>
              <a:rPr lang="es" sz="2400" b="0" i="0" u="none" strike="noStrike">
                <a:latin typeface="+mn-lt"/>
                <a:cs typeface="Calibri"/>
              </a:rPr>
              <a:t>Limpiar para que se seque más rápido</a:t>
            </a:r>
          </a:p>
          <a:p>
            <a:pPr marL="914400" lvl="1" indent="-457200" rtl="0">
              <a:buAutoNum type="alphaUcPeriod"/>
            </a:pPr>
            <a:r>
              <a:rPr lang="es" sz="2400" b="0" i="0" u="none" strike="noStrike">
                <a:latin typeface="+mn-lt"/>
                <a:cs typeface="Calibri"/>
              </a:rPr>
              <a:t>Ignorar al personal de enfermería</a:t>
            </a:r>
          </a:p>
          <a:p>
            <a:pPr marL="914400" lvl="1" indent="-457200" rtl="0">
              <a:buAutoNum type="alphaUcPeriod"/>
            </a:pPr>
            <a:r>
              <a:rPr lang="es" sz="2400" b="0" i="0" u="none" strike="noStrike">
                <a:latin typeface="+mn-lt"/>
                <a:cs typeface="Calibri"/>
              </a:rPr>
              <a:t>Otra (Indique su respuesta)</a:t>
            </a:r>
            <a:endParaRPr lang="en-US">
              <a:latin typeface="+mn-lt"/>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36</a:t>
            </a:r>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42FB7608-08AC-602B-D767-4F0BE9EDE936}"/>
                  </a:ext>
                  <a:ext uri="{C183D7F6-B498-43B3-948B-1728B52AA6E4}">
                    <adec:decorative xmlns:adec="http://schemas.microsoft.com/office/drawing/2017/decorative" val="1"/>
                  </a:ext>
                </a:extLst>
              </p14:cNvPr>
              <p14:cNvContentPartPr/>
              <p14:nvPr/>
            </p14:nvContentPartPr>
            <p14:xfrm>
              <a:off x="12246573" y="2896528"/>
              <a:ext cx="360" cy="360"/>
            </p14:xfrm>
          </p:contentPart>
        </mc:Choice>
        <mc:Fallback xmlns="">
          <p:pic>
            <p:nvPicPr>
              <p:cNvPr id="7" name="Ink 6">
                <a:extLst>
                  <a:ext uri="{FF2B5EF4-FFF2-40B4-BE49-F238E27FC236}">
                    <a16:creationId xmlns:a16="http://schemas.microsoft.com/office/drawing/2014/main" id="{42FB7608-08AC-602B-D767-4F0BE9EDE936}"/>
                  </a:ext>
                  <a:ext uri="{C183D7F6-B498-43B3-948B-1728B52AA6E4}">
                    <adec:decorative xmlns:adec="http://schemas.microsoft.com/office/drawing/2017/decorative" val="1"/>
                  </a:ext>
                </a:extLst>
              </p:cNvPr>
              <p:cNvPicPr/>
              <p:nvPr/>
            </p:nvPicPr>
            <p:blipFill>
              <a:blip r:embed="rId4"/>
              <a:stretch>
                <a:fillRect/>
              </a:stretch>
            </p:blipFill>
            <p:spPr>
              <a:xfrm>
                <a:off x="12237573" y="2887528"/>
                <a:ext cx="18000" cy="18000"/>
              </a:xfrm>
              <a:prstGeom prst="rect">
                <a:avLst/>
              </a:prstGeom>
            </p:spPr>
          </p:pic>
        </mc:Fallback>
      </mc:AlternateContent>
    </p:spTree>
    <p:extLst>
      <p:ext uri="{BB962C8B-B14F-4D97-AF65-F5344CB8AC3E}">
        <p14:creationId xmlns:p14="http://schemas.microsoft.com/office/powerpoint/2010/main" val="918463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noAutofit/>
          </a:bodyPr>
          <a:lstStyle/>
          <a:p>
            <a:r>
              <a:rPr lang="es" dirty="0"/>
              <a:t>Escenario #1 </a:t>
            </a:r>
            <a:r>
              <a:rPr lang="es" dirty="0">
                <a:solidFill>
                  <a:srgbClr val="0077CF"/>
                </a:solidFill>
              </a:rPr>
              <a:t>-</a:t>
            </a:r>
          </a:p>
        </p:txBody>
      </p:sp>
      <p:sp>
        <p:nvSpPr>
          <p:cNvPr id="11" name="Text Placeholder 10">
            <a:extLst>
              <a:ext uri="{FF2B5EF4-FFF2-40B4-BE49-F238E27FC236}">
                <a16:creationId xmlns:a16="http://schemas.microsoft.com/office/drawing/2014/main" id="{F0966444-DEBC-4C6B-C4B1-6C7AC97AD83A}"/>
              </a:ext>
            </a:extLst>
          </p:cNvPr>
          <p:cNvSpPr>
            <a:spLocks noGrp="1"/>
          </p:cNvSpPr>
          <p:nvPr>
            <p:ph type="body" sz="half" idx="2"/>
          </p:nvPr>
        </p:nvSpPr>
        <p:spPr>
          <a:xfrm>
            <a:off x="402908" y="3811587"/>
            <a:ext cx="3932237" cy="2052638"/>
          </a:xfrm>
        </p:spPr>
        <p:txBody>
          <a:bodyPr vert="horz" lIns="91440" tIns="45720" rIns="91440" bIns="45720" rtlCol="0" anchor="t">
            <a:normAutofit/>
          </a:bodyPr>
          <a:lstStyle/>
          <a:p>
            <a:r>
              <a:rPr lang="en-US" sz="2400" dirty="0">
                <a:latin typeface="Arial"/>
                <a:cs typeface="Arial"/>
              </a:rPr>
              <a:t>Respuesta</a:t>
            </a:r>
          </a:p>
        </p:txBody>
      </p:sp>
      <p:sp>
        <p:nvSpPr>
          <p:cNvPr id="10" name="Content Placeholder 9">
            <a:extLst>
              <a:ext uri="{FF2B5EF4-FFF2-40B4-BE49-F238E27FC236}">
                <a16:creationId xmlns:a16="http://schemas.microsoft.com/office/drawing/2014/main" id="{B9BBC76C-407B-7716-D3E7-828FDC8FA438}"/>
              </a:ext>
            </a:extLst>
          </p:cNvPr>
          <p:cNvSpPr>
            <a:spLocks noGrp="1"/>
          </p:cNvSpPr>
          <p:nvPr>
            <p:ph idx="1"/>
          </p:nvPr>
        </p:nvSpPr>
        <p:spPr>
          <a:xfrm>
            <a:off x="5172677" y="348455"/>
            <a:ext cx="6796164" cy="6157448"/>
          </a:xfrm>
        </p:spPr>
        <p:txBody>
          <a:bodyPr>
            <a:normAutofit fontScale="77500" lnSpcReduction="20000"/>
          </a:bodyPr>
          <a:lstStyle/>
          <a:p>
            <a:pPr marL="0" indent="0" rtl="0">
              <a:buNone/>
            </a:pPr>
            <a:r>
              <a:rPr lang="es" sz="2800" b="1" i="0" u="none" strike="noStrike">
                <a:latin typeface="+mn-lt"/>
                <a:cs typeface="Segoe UI"/>
              </a:rPr>
              <a:t>Ha llegado un nuevo residente. El personal de enfermería está presionando al personal de EVS para que limpie la habitación más rápido y la tenga lista pronto. El tiempo de contacto/permanencia en húmedo del producto que utiliza es de 5 minutos, pero el personal de enfermería le pide que "lo acelere".</a:t>
            </a:r>
            <a:br>
              <a:rPr lang="es" sz="2800" b="1" i="0" u="none" strike="noStrike">
                <a:latin typeface="+mn-lt"/>
                <a:cs typeface="Segoe UI"/>
              </a:rPr>
            </a:br>
            <a:endParaRPr lang="en-US" sz="2800">
              <a:latin typeface="+mn-lt"/>
              <a:cs typeface="Segoe UI"/>
            </a:endParaRPr>
          </a:p>
          <a:p>
            <a:pPr marL="0" indent="0" rtl="0">
              <a:buNone/>
            </a:pPr>
            <a:r>
              <a:rPr lang="es" sz="2800" b="1" i="0" u="none" strike="noStrike">
                <a:latin typeface="+mn-lt"/>
                <a:cs typeface="Calibri"/>
              </a:rPr>
              <a:t>¿Cómo procede con la limpieza y desinfección? Seleccione todas las opciones que correspondan. </a:t>
            </a:r>
            <a:r>
              <a:rPr lang="es-ES" sz="2800" b="1" i="0">
                <a:solidFill>
                  <a:srgbClr val="000000"/>
                </a:solidFill>
                <a:effectLst/>
                <a:latin typeface="+mn-lt"/>
              </a:rPr>
              <a:t>Las respuestas están resaltadas en amarillo y marcado con un asterisco (*). </a:t>
            </a:r>
            <a:endParaRPr lang="es" sz="2800" b="1" i="0" u="none" strike="noStrike">
              <a:latin typeface="+mn-lt"/>
              <a:cs typeface="Calibri"/>
            </a:endParaRPr>
          </a:p>
          <a:p>
            <a:pPr marL="914400" lvl="1" indent="-457200" rtl="0">
              <a:buAutoNum type="alphaUcPeriod"/>
            </a:pPr>
            <a:r>
              <a:rPr lang="es" sz="2800" b="0" i="0" u="none" strike="noStrike">
                <a:latin typeface="+mn-lt"/>
                <a:cs typeface="Calibri"/>
              </a:rPr>
              <a:t>Dejar secar rápidamente</a:t>
            </a:r>
          </a:p>
          <a:p>
            <a:pPr marL="914400" lvl="1" indent="-457200" rtl="0">
              <a:buAutoNum type="alphaUcPeriod"/>
            </a:pPr>
            <a:r>
              <a:rPr lang="es" sz="2800" b="1" i="0" u="none" strike="noStrike">
                <a:latin typeface="+mn-lt"/>
                <a:cs typeface="Calibri"/>
              </a:rPr>
              <a:t>Esperar 5 minutos y dejar secar*</a:t>
            </a:r>
          </a:p>
          <a:p>
            <a:pPr marL="914400" lvl="1" indent="-457200" rtl="0">
              <a:buAutoNum type="alphaUcPeriod"/>
            </a:pPr>
            <a:r>
              <a:rPr lang="es" sz="2800" b="0" i="0" u="none" strike="noStrike">
                <a:latin typeface="+mn-lt"/>
                <a:cs typeface="Calibri"/>
              </a:rPr>
              <a:t>Limpiar para que se seque más rápido</a:t>
            </a:r>
          </a:p>
          <a:p>
            <a:pPr marL="914400" lvl="1" indent="-457200" rtl="0">
              <a:buAutoNum type="alphaUcPeriod"/>
            </a:pPr>
            <a:r>
              <a:rPr lang="es" sz="2800" b="0" i="0" u="none" strike="noStrike">
                <a:latin typeface="+mn-lt"/>
                <a:cs typeface="Calibri"/>
              </a:rPr>
              <a:t>Ignorar al personal de enfermería</a:t>
            </a:r>
          </a:p>
          <a:p>
            <a:pPr marL="914400" lvl="1" indent="-457200" rtl="0">
              <a:buAutoNum type="alphaUcPeriod"/>
            </a:pPr>
            <a:r>
              <a:rPr lang="es" sz="2800" b="1" i="0" u="none" strike="noStrike">
                <a:latin typeface="+mn-lt"/>
                <a:cs typeface="Calibri"/>
              </a:rPr>
              <a:t>Otra (Indique su respuesta)*</a:t>
            </a:r>
          </a:p>
          <a:p>
            <a:pPr marL="457200" lvl="1" indent="0" rtl="0">
              <a:buNone/>
            </a:pPr>
            <a:endParaRPr lang="es" sz="2800" b="1" i="0" u="none" strike="noStrike">
              <a:highlight>
                <a:srgbClr val="FFFF00"/>
              </a:highlight>
              <a:latin typeface="+mn-lt"/>
              <a:cs typeface="Calibri"/>
            </a:endParaRPr>
          </a:p>
          <a:p>
            <a:pPr marL="228600" lvl="1" indent="0" rtl="0">
              <a:buNone/>
            </a:pPr>
            <a:r>
              <a:rPr lang="es" sz="2800" b="0" i="0" u="none" strike="noStrike">
                <a:latin typeface="+mn-lt"/>
                <a:ea typeface="Tahoma"/>
                <a:cs typeface="Tahoma"/>
              </a:rPr>
              <a:t>**E puede ser una respuesta correcta en función de las políticas y los procedimientos del establecimiento.</a:t>
            </a:r>
          </a:p>
          <a:p>
            <a:pPr marL="0" indent="0">
              <a:buNone/>
            </a:pPr>
            <a:endParaRPr lang="en-US"/>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37</a:t>
            </a:r>
            <a:endParaRPr lang="en-US"/>
          </a:p>
        </p:txBody>
      </p:sp>
    </p:spTree>
    <p:extLst>
      <p:ext uri="{BB962C8B-B14F-4D97-AF65-F5344CB8AC3E}">
        <p14:creationId xmlns:p14="http://schemas.microsoft.com/office/powerpoint/2010/main" val="2147684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noAutofit/>
          </a:bodyPr>
          <a:lstStyle/>
          <a:p>
            <a:r>
              <a:rPr lang="es"/>
              <a:t>Escenario #1 Continuación </a:t>
            </a:r>
          </a:p>
        </p:txBody>
      </p:sp>
      <p:sp>
        <p:nvSpPr>
          <p:cNvPr id="11" name="Text Placeholder 10">
            <a:extLst>
              <a:ext uri="{FF2B5EF4-FFF2-40B4-BE49-F238E27FC236}">
                <a16:creationId xmlns:a16="http://schemas.microsoft.com/office/drawing/2014/main" id="{E01F98DB-075B-2A03-D14B-B4F132A8BC88}"/>
              </a:ext>
            </a:extLst>
          </p:cNvPr>
          <p:cNvSpPr>
            <a:spLocks noGrp="1"/>
          </p:cNvSpPr>
          <p:nvPr>
            <p:ph type="body" sz="half" idx="2"/>
          </p:nvPr>
        </p:nvSpPr>
        <p:spPr/>
        <p:txBody>
          <a:bodyPr/>
          <a:lstStyle/>
          <a:p>
            <a:endParaRPr lang="en-US"/>
          </a:p>
        </p:txBody>
      </p:sp>
      <p:sp>
        <p:nvSpPr>
          <p:cNvPr id="10" name="Content Placeholder 9">
            <a:extLst>
              <a:ext uri="{FF2B5EF4-FFF2-40B4-BE49-F238E27FC236}">
                <a16:creationId xmlns:a16="http://schemas.microsoft.com/office/drawing/2014/main" id="{E23A49CE-73F3-042D-08B0-17E8CC6EA65D}"/>
              </a:ext>
            </a:extLst>
          </p:cNvPr>
          <p:cNvSpPr>
            <a:spLocks noGrp="1"/>
          </p:cNvSpPr>
          <p:nvPr>
            <p:ph idx="1"/>
          </p:nvPr>
        </p:nvSpPr>
        <p:spPr>
          <a:xfrm>
            <a:off x="5183187" y="545991"/>
            <a:ext cx="6785653" cy="5721458"/>
          </a:xfrm>
        </p:spPr>
        <p:txBody>
          <a:bodyPr>
            <a:normAutofit fontScale="77500" lnSpcReduction="20000"/>
          </a:bodyPr>
          <a:lstStyle/>
          <a:p>
            <a:pPr marL="0" indent="0" rtl="0">
              <a:buNone/>
            </a:pPr>
            <a:r>
              <a:rPr lang="es" sz="2800" b="1" i="0" u="none" strike="noStrike">
                <a:latin typeface="+mn-lt"/>
                <a:cs typeface="Calibri"/>
              </a:rPr>
              <a:t>¿Cómo respondería ante esta situación? ¿Qué podría hacer si lo presionan para que limpie una habitación más rápido de lo que puede?</a:t>
            </a:r>
            <a:endParaRPr lang="en-US" sz="2800" b="1">
              <a:latin typeface="+mn-lt"/>
              <a:cs typeface="Segoe UI"/>
            </a:endParaRPr>
          </a:p>
          <a:p>
            <a:pPr marL="914400" lvl="1" indent="-457200" rtl="0">
              <a:buAutoNum type="alphaUcPeriod"/>
            </a:pPr>
            <a:r>
              <a:rPr lang="es" sz="2800" b="0" i="0" u="none" strike="noStrike">
                <a:latin typeface="+mn-lt"/>
                <a:cs typeface="Calibri"/>
              </a:rPr>
              <a:t>Ponerse en contacto con el gerente de EVS y comunicarle lo que ocurre</a:t>
            </a:r>
          </a:p>
          <a:p>
            <a:pPr marL="914400" lvl="1" indent="-457200" rtl="0">
              <a:buAutoNum type="alphaUcPeriod"/>
            </a:pPr>
            <a:r>
              <a:rPr lang="es" sz="2800" b="0" i="0" u="none" strike="noStrike">
                <a:latin typeface="+mn-lt"/>
                <a:cs typeface="Calibri"/>
              </a:rPr>
              <a:t>Informar al personal de enfermería del tiempo de contacto/permanencia en húmedo de los productos para que la habitación/superficie sea segura para el siguiente residente</a:t>
            </a:r>
          </a:p>
          <a:p>
            <a:pPr marL="914400" lvl="1" indent="-457200" rtl="0">
              <a:buAutoNum type="alphaUcPeriod"/>
            </a:pPr>
            <a:r>
              <a:rPr lang="es" sz="2800" b="0" i="0" u="none" strike="noStrike">
                <a:latin typeface="+mn-lt"/>
                <a:cs typeface="Calibri"/>
              </a:rPr>
              <a:t>Pedir ayuda al gerente de EVS (tal vez pueda conseguir personal adicional de EVS para ayudarle)</a:t>
            </a:r>
          </a:p>
          <a:p>
            <a:pPr marL="914400" lvl="1" indent="-457200" rtl="0">
              <a:buAutoNum type="alphaUcPeriod"/>
            </a:pPr>
            <a:r>
              <a:rPr lang="es" sz="2800" b="0" i="0" u="none" strike="noStrike">
                <a:latin typeface="+mn-lt"/>
                <a:cs typeface="Calibri"/>
              </a:rPr>
              <a:t>Comunicación abierta entre el personal de enfermería y EVS para asegurar los plazos y limitaciones de cada uno</a:t>
            </a:r>
          </a:p>
          <a:p>
            <a:pPr marL="914400" lvl="1" indent="-457200" rtl="0">
              <a:buAutoNum type="alphaUcPeriod"/>
            </a:pPr>
            <a:r>
              <a:rPr lang="es" sz="2800" b="0" i="0" u="none" strike="noStrike">
                <a:latin typeface="+mn-lt"/>
                <a:cs typeface="Calibri"/>
              </a:rPr>
              <a:t>Involucrar al prevencionista de infecciones del establecimiento y hacerle saber que se trata de una situación (en curso)</a:t>
            </a:r>
          </a:p>
          <a:p>
            <a:pPr marL="914400" lvl="1" indent="-457200" rtl="0">
              <a:buAutoNum type="alphaUcPeriod"/>
            </a:pPr>
            <a:r>
              <a:rPr lang="es" sz="2800" b="0" i="0" u="none" strike="noStrike">
                <a:latin typeface="+mn-lt"/>
                <a:cs typeface="Calibri"/>
              </a:rPr>
              <a:t>Todas las anteriores</a:t>
            </a:r>
          </a:p>
          <a:p>
            <a:endParaRPr lang="en-US"/>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38</a:t>
            </a:r>
            <a:endParaRPr lang="en-US"/>
          </a:p>
        </p:txBody>
      </p:sp>
    </p:spTree>
    <p:extLst>
      <p:ext uri="{BB962C8B-B14F-4D97-AF65-F5344CB8AC3E}">
        <p14:creationId xmlns:p14="http://schemas.microsoft.com/office/powerpoint/2010/main" val="2855089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noAutofit/>
          </a:bodyPr>
          <a:lstStyle/>
          <a:p>
            <a:r>
              <a:rPr lang="es"/>
              <a:t>Escenario #1 Cont. </a:t>
            </a:r>
          </a:p>
        </p:txBody>
      </p:sp>
      <p:sp>
        <p:nvSpPr>
          <p:cNvPr id="11" name="Text Placeholder 10">
            <a:extLst>
              <a:ext uri="{FF2B5EF4-FFF2-40B4-BE49-F238E27FC236}">
                <a16:creationId xmlns:a16="http://schemas.microsoft.com/office/drawing/2014/main" id="{18B9F4F1-426B-4BE7-411B-DE2A0AD2F051}"/>
              </a:ext>
            </a:extLst>
          </p:cNvPr>
          <p:cNvSpPr>
            <a:spLocks noGrp="1"/>
          </p:cNvSpPr>
          <p:nvPr>
            <p:ph type="body" sz="half" idx="2"/>
          </p:nvPr>
        </p:nvSpPr>
        <p:spPr/>
        <p:txBody>
          <a:bodyPr vert="horz" lIns="91440" tIns="45720" rIns="91440" bIns="45720" rtlCol="0" anchor="t">
            <a:normAutofit/>
          </a:bodyPr>
          <a:lstStyle/>
          <a:p>
            <a:r>
              <a:rPr lang="es" sz="2400" dirty="0">
                <a:latin typeface="Arial"/>
                <a:cs typeface="Arial"/>
              </a:rPr>
              <a:t>Respuesta</a:t>
            </a:r>
            <a:endParaRPr lang="en-US" sz="2400" dirty="0">
              <a:latin typeface="Arial"/>
              <a:cs typeface="Arial"/>
            </a:endParaRPr>
          </a:p>
        </p:txBody>
      </p:sp>
      <p:sp>
        <p:nvSpPr>
          <p:cNvPr id="10" name="Content Placeholder 9">
            <a:extLst>
              <a:ext uri="{FF2B5EF4-FFF2-40B4-BE49-F238E27FC236}">
                <a16:creationId xmlns:a16="http://schemas.microsoft.com/office/drawing/2014/main" id="{618093C5-BAFD-AEDB-01F0-F8DA1BED4A24}"/>
              </a:ext>
            </a:extLst>
          </p:cNvPr>
          <p:cNvSpPr>
            <a:spLocks noGrp="1"/>
          </p:cNvSpPr>
          <p:nvPr>
            <p:ph idx="1"/>
          </p:nvPr>
        </p:nvSpPr>
        <p:spPr>
          <a:xfrm>
            <a:off x="5025531" y="405807"/>
            <a:ext cx="7029833" cy="5824309"/>
          </a:xfrm>
        </p:spPr>
        <p:txBody>
          <a:bodyPr>
            <a:normAutofit fontScale="77500" lnSpcReduction="20000"/>
          </a:bodyPr>
          <a:lstStyle/>
          <a:p>
            <a:pPr marL="0" indent="0" rtl="0">
              <a:buNone/>
            </a:pPr>
            <a:r>
              <a:rPr lang="es" sz="2800" b="1" i="0" u="none" strike="noStrike">
                <a:latin typeface="+mn-lt"/>
                <a:cs typeface="Calibri"/>
              </a:rPr>
              <a:t>¿Cómo respondería ante esta situación? ¿Qué podría hacer si lo presionan para que limpie una habitación más rápido de lo que puede?</a:t>
            </a:r>
            <a:r>
              <a:rPr lang="es-ES" sz="2800" b="1" i="0">
                <a:solidFill>
                  <a:srgbClr val="000000"/>
                </a:solidFill>
                <a:effectLst/>
                <a:latin typeface="+mn-lt"/>
              </a:rPr>
              <a:t>Las respuestas están resaltadas en amarillo y marcado con un asterisco (*). </a:t>
            </a:r>
            <a:endParaRPr lang="en-US" sz="2800" b="1">
              <a:latin typeface="+mn-lt"/>
              <a:cs typeface="Segoe UI"/>
            </a:endParaRPr>
          </a:p>
          <a:p>
            <a:pPr marL="914400" lvl="1" indent="-457200" rtl="0">
              <a:buAutoNum type="alphaUcPeriod"/>
            </a:pPr>
            <a:r>
              <a:rPr lang="es" sz="2800" b="0" i="0" u="none" strike="noStrike">
                <a:latin typeface="+mn-lt"/>
                <a:cs typeface="Calibri"/>
              </a:rPr>
              <a:t>Ponerse en contacto con el gerente de EVS y comunicarle lo que ocurre</a:t>
            </a:r>
          </a:p>
          <a:p>
            <a:pPr marL="914400" lvl="1" indent="-457200" rtl="0">
              <a:buAutoNum type="alphaUcPeriod"/>
            </a:pPr>
            <a:r>
              <a:rPr lang="es" sz="2800" b="0" i="0" u="none" strike="noStrike">
                <a:latin typeface="+mn-lt"/>
                <a:cs typeface="Calibri"/>
              </a:rPr>
              <a:t>Informar al personal de enfermería del tiempo de contacto/permanencia en húmedo de los productos para que la habitación/superficie sea segura para el siguiente residente</a:t>
            </a:r>
          </a:p>
          <a:p>
            <a:pPr marL="914400" lvl="1" indent="-457200" rtl="0">
              <a:buAutoNum type="alphaUcPeriod"/>
            </a:pPr>
            <a:r>
              <a:rPr lang="es" sz="2800" b="0" i="0" u="none" strike="noStrike">
                <a:latin typeface="+mn-lt"/>
                <a:cs typeface="Calibri"/>
              </a:rPr>
              <a:t>Pedir ayuda al gerente de EVS (tal vez pueda conseguir personal adicional de EVS para ayudarle)</a:t>
            </a:r>
          </a:p>
          <a:p>
            <a:pPr marL="914400" lvl="1" indent="-457200" rtl="0">
              <a:buAutoNum type="alphaUcPeriod"/>
            </a:pPr>
            <a:r>
              <a:rPr lang="es" sz="2800" b="0" i="0" u="none" strike="noStrike">
                <a:latin typeface="+mn-lt"/>
                <a:cs typeface="Calibri"/>
              </a:rPr>
              <a:t>Comunicación abierta entre el personal de enfermería y EVS para asegurar los plazos y limitaciones de cada uno</a:t>
            </a:r>
          </a:p>
          <a:p>
            <a:pPr marL="914400" lvl="1" indent="-457200" rtl="0">
              <a:buAutoNum type="alphaUcPeriod"/>
            </a:pPr>
            <a:r>
              <a:rPr lang="es" sz="2800" b="0" i="0" u="none" strike="noStrike">
                <a:latin typeface="+mn-lt"/>
                <a:cs typeface="Calibri"/>
              </a:rPr>
              <a:t>Involucrar al prevencionista de infecciones del establecimiento y hacerle saber que se trata de una situación (en curso)</a:t>
            </a:r>
          </a:p>
          <a:p>
            <a:pPr marL="914400" lvl="1" indent="-457200" rtl="0">
              <a:buAutoNum type="alphaUcPeriod"/>
            </a:pPr>
            <a:r>
              <a:rPr lang="es" sz="2800" b="1" i="0" u="none" strike="noStrike">
                <a:latin typeface="+mn-lt"/>
                <a:cs typeface="Calibri"/>
              </a:rPr>
              <a:t>Todas las anteriores*</a:t>
            </a:r>
          </a:p>
          <a:p>
            <a:endParaRPr lang="en-US"/>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39</a:t>
            </a:r>
            <a:endParaRPr lang="en-US"/>
          </a:p>
        </p:txBody>
      </p:sp>
    </p:spTree>
    <p:extLst>
      <p:ext uri="{BB962C8B-B14F-4D97-AF65-F5344CB8AC3E}">
        <p14:creationId xmlns:p14="http://schemas.microsoft.com/office/powerpoint/2010/main" val="133293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C927-6C7A-4FD8-85AD-D02EFF2D9AD4}"/>
              </a:ext>
            </a:extLst>
          </p:cNvPr>
          <p:cNvSpPr>
            <a:spLocks noGrp="1"/>
          </p:cNvSpPr>
          <p:nvPr>
            <p:ph type="title"/>
          </p:nvPr>
        </p:nvSpPr>
        <p:spPr/>
        <p:txBody>
          <a:bodyPr>
            <a:noAutofit/>
          </a:bodyPr>
          <a:lstStyle/>
          <a:p>
            <a:r>
              <a:rPr lang="es" sz="4000" dirty="0">
                <a:latin typeface="Arial"/>
                <a:cs typeface="Arial"/>
              </a:rPr>
              <a:t>Limpieza vs. </a:t>
            </a:r>
            <a:r>
              <a:rPr lang="en-US" sz="4000" dirty="0">
                <a:latin typeface="Arial"/>
                <a:cs typeface="Arial"/>
              </a:rPr>
              <a:t>D</a:t>
            </a:r>
            <a:r>
              <a:rPr lang="es" sz="4000" dirty="0" err="1">
                <a:latin typeface="Arial"/>
                <a:cs typeface="Arial"/>
              </a:rPr>
              <a:t>esinfección</a:t>
            </a:r>
          </a:p>
        </p:txBody>
      </p:sp>
      <p:sp>
        <p:nvSpPr>
          <p:cNvPr id="3" name="Content Placeholder 2">
            <a:extLst>
              <a:ext uri="{FF2B5EF4-FFF2-40B4-BE49-F238E27FC236}">
                <a16:creationId xmlns:a16="http://schemas.microsoft.com/office/drawing/2014/main" id="{4C36C1F9-1ABF-4E88-A888-23A5611D6F7F}"/>
              </a:ext>
            </a:extLst>
          </p:cNvPr>
          <p:cNvSpPr>
            <a:spLocks noGrp="1"/>
          </p:cNvSpPr>
          <p:nvPr>
            <p:ph sz="half" idx="13"/>
          </p:nvPr>
        </p:nvSpPr>
        <p:spPr>
          <a:xfrm>
            <a:off x="680357" y="1738260"/>
            <a:ext cx="8190554" cy="4248703"/>
          </a:xfrm>
        </p:spPr>
        <p:txBody>
          <a:bodyPr vert="horz" lIns="91440" tIns="45720" rIns="91440" bIns="45720" rtlCol="0" anchor="t">
            <a:noAutofit/>
          </a:bodyPr>
          <a:lstStyle/>
          <a:p>
            <a:pPr marL="0" indent="0">
              <a:buNone/>
            </a:pPr>
            <a:r>
              <a:rPr lang="es" b="1" dirty="0">
                <a:latin typeface="Arial"/>
                <a:cs typeface="Arial"/>
              </a:rPr>
              <a:t>Limpieza: </a:t>
            </a:r>
            <a:r>
              <a:rPr lang="es" dirty="0">
                <a:latin typeface="Arial"/>
                <a:cs typeface="Arial"/>
              </a:rPr>
              <a:t> es cuando se friegan las superficies con agua y detergente para retirar físicamente el polvo, la suciedad y los fluidos corporales</a:t>
            </a:r>
            <a:endParaRPr lang="en-US" b="1" dirty="0">
              <a:latin typeface="Arial"/>
              <a:cs typeface="Arial"/>
            </a:endParaRPr>
          </a:p>
          <a:p>
            <a:pPr marL="0" indent="0">
              <a:buNone/>
            </a:pPr>
            <a:endParaRPr lang="es" dirty="0">
              <a:latin typeface="Arial"/>
              <a:cs typeface="Arial"/>
            </a:endParaRPr>
          </a:p>
          <a:p>
            <a:pPr marL="0" indent="0">
              <a:buNone/>
            </a:pPr>
            <a:r>
              <a:rPr lang="es" b="1" dirty="0">
                <a:latin typeface="Arial"/>
                <a:cs typeface="Arial"/>
              </a:rPr>
              <a:t>Desinfección: </a:t>
            </a:r>
            <a:r>
              <a:rPr lang="es" dirty="0">
                <a:latin typeface="Arial"/>
                <a:cs typeface="Arial"/>
              </a:rPr>
              <a:t>es cuando se utilizan productos químicos para eliminar a los </a:t>
            </a:r>
            <a:r>
              <a:rPr lang="es" dirty="0">
                <a:latin typeface="Arial"/>
                <a:ea typeface="Calibri"/>
                <a:cs typeface="Calibri"/>
              </a:rPr>
              <a:t>gérmenes de las superficies</a:t>
            </a:r>
          </a:p>
          <a:p>
            <a:pPr marL="0" indent="0">
              <a:lnSpc>
                <a:spcPct val="100000"/>
              </a:lnSpc>
              <a:buNone/>
            </a:pPr>
            <a:endParaRPr lang="es" dirty="0">
              <a:latin typeface="Arial"/>
              <a:ea typeface="Calibri"/>
              <a:cs typeface="Calibri"/>
            </a:endParaRPr>
          </a:p>
        </p:txBody>
      </p:sp>
      <p:sp>
        <p:nvSpPr>
          <p:cNvPr id="9" name="TextBox 8">
            <a:extLst>
              <a:ext uri="{FF2B5EF4-FFF2-40B4-BE49-F238E27FC236}">
                <a16:creationId xmlns:a16="http://schemas.microsoft.com/office/drawing/2014/main" id="{93C030EC-857C-4522-9085-892859BEE31A}"/>
              </a:ext>
            </a:extLst>
          </p:cNvPr>
          <p:cNvSpPr txBox="1"/>
          <p:nvPr/>
        </p:nvSpPr>
        <p:spPr>
          <a:xfrm>
            <a:off x="680356" y="4498969"/>
            <a:ext cx="6972218" cy="116204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rtl="0"/>
            <a:r>
              <a:rPr lang="es" sz="2400" b="1" i="1" u="none" strike="noStrike">
                <a:solidFill>
                  <a:srgbClr val="000000"/>
                </a:solidFill>
                <a:latin typeface="Calibri"/>
              </a:rPr>
              <a:t>Los desinfectantes no actúan si antes no se limpia. Recuerde siempre limpiar antes de desinfectar. </a:t>
            </a:r>
          </a:p>
        </p:txBody>
      </p:sp>
      <p:pic>
        <p:nvPicPr>
          <p:cNvPr id="13" name="Picture 12">
            <a:extLst>
              <a:ext uri="{FF2B5EF4-FFF2-40B4-BE49-F238E27FC236}">
                <a16:creationId xmlns:a16="http://schemas.microsoft.com/office/drawing/2014/main" id="{67CF2500-8CE1-2922-0F3A-BF998DC37B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32931" y="2203742"/>
            <a:ext cx="3435058" cy="3435058"/>
          </a:xfrm>
          <a:prstGeom prst="rect">
            <a:avLst/>
          </a:prstGeom>
        </p:spPr>
      </p:pic>
      <p:sp>
        <p:nvSpPr>
          <p:cNvPr id="4" name="Slide Number Placeholder 3">
            <a:extLst>
              <a:ext uri="{FF2B5EF4-FFF2-40B4-BE49-F238E27FC236}">
                <a16:creationId xmlns:a16="http://schemas.microsoft.com/office/drawing/2014/main" id="{D740CB84-9CAB-4BF4-8665-62AE312AE604}"/>
              </a:ext>
            </a:extLst>
          </p:cNvPr>
          <p:cNvSpPr>
            <a:spLocks noGrp="1"/>
          </p:cNvSpPr>
          <p:nvPr>
            <p:ph type="sldNum" sz="quarter" idx="4"/>
          </p:nvPr>
        </p:nvSpPr>
        <p:spPr/>
        <p:txBody>
          <a:bodyPr>
            <a:noAutofit/>
          </a:bodyPr>
          <a:lstStyle/>
          <a:p>
            <a:r>
              <a:rPr lang="es" dirty="0"/>
              <a:t>4</a:t>
            </a:r>
            <a:endParaRPr lang="en-US" dirty="0"/>
          </a:p>
        </p:txBody>
      </p:sp>
      <p:pic>
        <p:nvPicPr>
          <p:cNvPr id="12" name="Picture 11">
            <a:extLst>
              <a:ext uri="{FF2B5EF4-FFF2-40B4-BE49-F238E27FC236}">
                <a16:creationId xmlns:a16="http://schemas.microsoft.com/office/drawing/2014/main" id="{056BDB8D-3CB2-FC4C-E74A-DD28D550263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38562"/>
            <a:ext cx="3045040" cy="906970"/>
          </a:xfrm>
          <a:prstGeom prst="rect">
            <a:avLst/>
          </a:prstGeom>
        </p:spPr>
      </p:pic>
    </p:spTree>
    <p:extLst>
      <p:ext uri="{BB962C8B-B14F-4D97-AF65-F5344CB8AC3E}">
        <p14:creationId xmlns:p14="http://schemas.microsoft.com/office/powerpoint/2010/main" val="4248820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noAutofit/>
          </a:bodyPr>
          <a:lstStyle/>
          <a:p>
            <a:r>
              <a:rPr lang="es"/>
              <a:t>Escenario #2</a:t>
            </a:r>
            <a:endParaRPr lang="en-US"/>
          </a:p>
        </p:txBody>
      </p:sp>
      <p:sp>
        <p:nvSpPr>
          <p:cNvPr id="10" name="Content Placeholder 9">
            <a:extLst>
              <a:ext uri="{FF2B5EF4-FFF2-40B4-BE49-F238E27FC236}">
                <a16:creationId xmlns:a16="http://schemas.microsoft.com/office/drawing/2014/main" id="{BED1C0CF-6961-5251-A9AF-55580AF9D5E6}"/>
              </a:ext>
            </a:extLst>
          </p:cNvPr>
          <p:cNvSpPr>
            <a:spLocks noGrp="1"/>
          </p:cNvSpPr>
          <p:nvPr>
            <p:ph idx="1"/>
          </p:nvPr>
        </p:nvSpPr>
        <p:spPr>
          <a:xfrm>
            <a:off x="5183188" y="225426"/>
            <a:ext cx="6605904" cy="5918902"/>
          </a:xfrm>
        </p:spPr>
        <p:txBody>
          <a:bodyPr>
            <a:normAutofit fontScale="92500" lnSpcReduction="10000"/>
          </a:bodyPr>
          <a:lstStyle/>
          <a:p>
            <a:pPr marL="0" indent="0" rtl="0">
              <a:buNone/>
            </a:pPr>
            <a:r>
              <a:rPr lang="es" sz="2600" b="1" i="0" u="none" strike="noStrike" dirty="0">
                <a:latin typeface="+mn-lt"/>
                <a:cs typeface="Segoe UI"/>
              </a:rPr>
              <a:t>Un producto tiene un tiempo de contacto/permanencia en húmedo de 10 minutos, pero se seca en 5 minutos. ¿Qué haría? Seleccione todas las opciones que correspondan.  </a:t>
            </a:r>
            <a:endParaRPr lang="en-US" sz="2600" dirty="0">
              <a:latin typeface="+mn-lt"/>
              <a:cs typeface="Segoe UI"/>
            </a:endParaRPr>
          </a:p>
          <a:p>
            <a:pPr marL="514350" indent="-514350" rtl="0">
              <a:buAutoNum type="alphaUcPeriod"/>
            </a:pPr>
            <a:r>
              <a:rPr lang="es" sz="2600" b="0" i="0" u="none" strike="noStrike" dirty="0">
                <a:latin typeface="+mn-lt"/>
                <a:cs typeface="Calibri"/>
              </a:rPr>
              <a:t>Volver a aplicar el producto para garantizar que permanezca húmedo durante 10 minutos</a:t>
            </a:r>
          </a:p>
          <a:p>
            <a:pPr marL="514350" indent="-514350" rtl="0">
              <a:buAutoNum type="alphaUcPeriod"/>
            </a:pPr>
            <a:r>
              <a:rPr lang="es" sz="2600" b="0" i="0" u="none" strike="noStrike" dirty="0">
                <a:latin typeface="+mn-lt"/>
                <a:cs typeface="Calibri"/>
              </a:rPr>
              <a:t>Añadir agua a la superficie para que permanezca húmeda más tiempo</a:t>
            </a:r>
          </a:p>
          <a:p>
            <a:pPr marL="514350" indent="-514350" rtl="0">
              <a:buAutoNum type="alphaUcPeriod"/>
            </a:pPr>
            <a:r>
              <a:rPr lang="es" sz="2600" b="0" i="0" u="none" strike="noStrike" dirty="0">
                <a:latin typeface="+mn-lt"/>
                <a:cs typeface="Calibri"/>
              </a:rPr>
              <a:t>Informar al gerente de EVS que tiene que volver a humedecer la superficie para alcanzar el tiempo de contacto/permanencia en húmedo </a:t>
            </a:r>
          </a:p>
          <a:p>
            <a:pPr marL="514350" indent="-514350" rtl="0">
              <a:buAutoNum type="alphaUcPeriod"/>
            </a:pPr>
            <a:r>
              <a:rPr lang="es" sz="2600" b="0" i="0" u="none" strike="noStrike" dirty="0">
                <a:latin typeface="+mn-lt"/>
                <a:cs typeface="Calibri"/>
              </a:rPr>
              <a:t>Utilizar otro producto de su casa</a:t>
            </a:r>
          </a:p>
          <a:p>
            <a:pPr marL="514350" indent="-514350" rtl="0">
              <a:buAutoNum type="alphaUcPeriod"/>
            </a:pPr>
            <a:r>
              <a:rPr lang="es" sz="2600" b="0" i="0" u="none" strike="noStrike" dirty="0">
                <a:latin typeface="+mn-lt"/>
                <a:cs typeface="Calibri"/>
              </a:rPr>
              <a:t>Nada</a:t>
            </a:r>
          </a:p>
          <a:p>
            <a:endParaRPr lang="en-US" dirty="0"/>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40</a:t>
            </a:r>
            <a:endParaRPr lang="en-US"/>
          </a:p>
        </p:txBody>
      </p:sp>
    </p:spTree>
    <p:extLst>
      <p:ext uri="{BB962C8B-B14F-4D97-AF65-F5344CB8AC3E}">
        <p14:creationId xmlns:p14="http://schemas.microsoft.com/office/powerpoint/2010/main" val="3105531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noAutofit/>
          </a:bodyPr>
          <a:lstStyle/>
          <a:p>
            <a:r>
              <a:rPr lang="es" dirty="0"/>
              <a:t>Escenario #2 </a:t>
            </a:r>
            <a:r>
              <a:rPr lang="es" dirty="0">
                <a:solidFill>
                  <a:srgbClr val="0077CF"/>
                </a:solidFill>
              </a:rPr>
              <a:t>-</a:t>
            </a:r>
            <a:endParaRPr lang="en-US" dirty="0">
              <a:solidFill>
                <a:srgbClr val="0077CF"/>
              </a:solidFill>
            </a:endParaRPr>
          </a:p>
        </p:txBody>
      </p:sp>
      <p:sp>
        <p:nvSpPr>
          <p:cNvPr id="11" name="Text Placeholder 10">
            <a:extLst>
              <a:ext uri="{FF2B5EF4-FFF2-40B4-BE49-F238E27FC236}">
                <a16:creationId xmlns:a16="http://schemas.microsoft.com/office/drawing/2014/main" id="{2D4B0A20-9337-1F39-AC8D-104809AC5164}"/>
              </a:ext>
            </a:extLst>
          </p:cNvPr>
          <p:cNvSpPr>
            <a:spLocks noGrp="1"/>
          </p:cNvSpPr>
          <p:nvPr>
            <p:ph type="body" sz="half" idx="2"/>
          </p:nvPr>
        </p:nvSpPr>
        <p:spPr/>
        <p:txBody>
          <a:bodyPr>
            <a:normAutofit/>
          </a:bodyPr>
          <a:lstStyle/>
          <a:p>
            <a:r>
              <a:rPr lang="es" sz="2400" dirty="0"/>
              <a:t>Respuesta</a:t>
            </a:r>
            <a:endParaRPr lang="en-US" sz="2400" dirty="0"/>
          </a:p>
        </p:txBody>
      </p:sp>
      <p:sp>
        <p:nvSpPr>
          <p:cNvPr id="10" name="Content Placeholder 9">
            <a:extLst>
              <a:ext uri="{FF2B5EF4-FFF2-40B4-BE49-F238E27FC236}">
                <a16:creationId xmlns:a16="http://schemas.microsoft.com/office/drawing/2014/main" id="{5012AA04-693A-ED84-2DC9-0C90A027C8F5}"/>
              </a:ext>
            </a:extLst>
          </p:cNvPr>
          <p:cNvSpPr>
            <a:spLocks noGrp="1"/>
          </p:cNvSpPr>
          <p:nvPr>
            <p:ph idx="1"/>
          </p:nvPr>
        </p:nvSpPr>
        <p:spPr>
          <a:xfrm>
            <a:off x="4898596" y="225426"/>
            <a:ext cx="7070245" cy="5803900"/>
          </a:xfrm>
        </p:spPr>
        <p:txBody>
          <a:bodyPr>
            <a:noAutofit/>
          </a:bodyPr>
          <a:lstStyle/>
          <a:p>
            <a:pPr marL="0" indent="0" rtl="0">
              <a:buNone/>
            </a:pPr>
            <a:r>
              <a:rPr lang="es" sz="2200" b="1" i="0" u="none" strike="noStrike" dirty="0">
                <a:latin typeface="+mn-lt"/>
                <a:cs typeface="Segoe UI"/>
              </a:rPr>
              <a:t>Un producto tiene un tiempo de contacto/permanencia en húmedo de 10 minutos, pero se seca en 5 minutos. ¿Qué haría? Seleccione todas las opciones que correspondan. </a:t>
            </a:r>
            <a:r>
              <a:rPr lang="es-ES" sz="2200" b="1" i="0" dirty="0">
                <a:solidFill>
                  <a:srgbClr val="000000"/>
                </a:solidFill>
                <a:effectLst/>
                <a:latin typeface="+mn-lt"/>
              </a:rPr>
              <a:t>Las respuestas están resaltadas en amarillo y marcado con un asterisco (*). </a:t>
            </a:r>
            <a:endParaRPr lang="en-US" sz="2200" b="1" dirty="0">
              <a:latin typeface="+mn-lt"/>
              <a:cs typeface="Segoe UI"/>
            </a:endParaRPr>
          </a:p>
          <a:p>
            <a:pPr marL="514350" indent="-514350" rtl="0">
              <a:buAutoNum type="alphaUcPeriod"/>
            </a:pPr>
            <a:r>
              <a:rPr lang="es" sz="2200" b="1" i="0" u="none" strike="noStrike" dirty="0">
                <a:latin typeface="+mn-lt"/>
                <a:cs typeface="Calibri"/>
              </a:rPr>
              <a:t>Volver a aplicar el producto para garantizar que permanezca húmedo durante 10 minutos*</a:t>
            </a:r>
          </a:p>
          <a:p>
            <a:pPr marL="514350" indent="-514350" rtl="0">
              <a:buAutoNum type="alphaUcPeriod"/>
            </a:pPr>
            <a:r>
              <a:rPr lang="es" sz="2200" b="0" i="0" u="none" strike="noStrike" dirty="0">
                <a:latin typeface="+mn-lt"/>
                <a:cs typeface="Calibri"/>
              </a:rPr>
              <a:t>Añadir agua a la superficie para que permanezca húmeda más tiempo</a:t>
            </a:r>
          </a:p>
          <a:p>
            <a:pPr marL="514350" indent="-514350" rtl="0">
              <a:buAutoNum type="alphaUcPeriod"/>
            </a:pPr>
            <a:r>
              <a:rPr lang="es" sz="2200" b="1" i="0" u="none" strike="noStrike" dirty="0">
                <a:latin typeface="+mn-lt"/>
                <a:cs typeface="Calibri"/>
              </a:rPr>
              <a:t>Informar al gerente de EVS que tiene que volver a humedecer la superficie para alcanzar el tiempo de contacto/permanencia en húmedo* </a:t>
            </a:r>
          </a:p>
          <a:p>
            <a:pPr marL="514350" indent="-514350" rtl="0">
              <a:buAutoNum type="alphaUcPeriod"/>
            </a:pPr>
            <a:r>
              <a:rPr lang="es" sz="2200" b="0" i="0" u="none" strike="noStrike" dirty="0">
                <a:latin typeface="+mn-lt"/>
                <a:cs typeface="Calibri"/>
              </a:rPr>
              <a:t>Utilizar otro producto de su casa</a:t>
            </a:r>
          </a:p>
          <a:p>
            <a:pPr marL="514350" indent="-514350" rtl="0">
              <a:buAutoNum type="alphaUcPeriod"/>
            </a:pPr>
            <a:r>
              <a:rPr lang="es" sz="2200" b="0" i="0" u="none" strike="noStrike" dirty="0">
                <a:latin typeface="+mn-lt"/>
                <a:cs typeface="Calibri"/>
              </a:rPr>
              <a:t>Nada</a:t>
            </a:r>
            <a:endParaRPr lang="en-US" sz="2200" dirty="0">
              <a:latin typeface="+mn-lt"/>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41</a:t>
            </a:r>
            <a:endParaRPr lang="en-US"/>
          </a:p>
        </p:txBody>
      </p:sp>
    </p:spTree>
    <p:extLst>
      <p:ext uri="{BB962C8B-B14F-4D97-AF65-F5344CB8AC3E}">
        <p14:creationId xmlns:p14="http://schemas.microsoft.com/office/powerpoint/2010/main" val="2213061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noAutofit/>
          </a:bodyPr>
          <a:lstStyle/>
          <a:p>
            <a:r>
              <a:rPr lang="es"/>
              <a:t>Escenario #3</a:t>
            </a:r>
            <a:endParaRPr lang="en-US"/>
          </a:p>
        </p:txBody>
      </p:sp>
      <p:sp>
        <p:nvSpPr>
          <p:cNvPr id="11" name="Text Placeholder 10">
            <a:extLst>
              <a:ext uri="{FF2B5EF4-FFF2-40B4-BE49-F238E27FC236}">
                <a16:creationId xmlns:a16="http://schemas.microsoft.com/office/drawing/2014/main" id="{1C22696A-AF26-1AFD-BDB8-DA3563EC903E}"/>
              </a:ext>
            </a:extLst>
          </p:cNvPr>
          <p:cNvSpPr>
            <a:spLocks noGrp="1"/>
          </p:cNvSpPr>
          <p:nvPr>
            <p:ph type="body" sz="half" idx="2"/>
          </p:nvPr>
        </p:nvSpPr>
        <p:spPr/>
        <p:txBody>
          <a:bodyPr/>
          <a:lstStyle/>
          <a:p>
            <a:endParaRPr lang="en-US"/>
          </a:p>
        </p:txBody>
      </p:sp>
      <p:sp>
        <p:nvSpPr>
          <p:cNvPr id="10" name="Content Placeholder 9">
            <a:extLst>
              <a:ext uri="{FF2B5EF4-FFF2-40B4-BE49-F238E27FC236}">
                <a16:creationId xmlns:a16="http://schemas.microsoft.com/office/drawing/2014/main" id="{A28EC8D0-9AA8-5F7D-F342-F709DE4BCD6C}"/>
              </a:ext>
            </a:extLst>
          </p:cNvPr>
          <p:cNvSpPr>
            <a:spLocks noGrp="1"/>
          </p:cNvSpPr>
          <p:nvPr>
            <p:ph idx="1"/>
          </p:nvPr>
        </p:nvSpPr>
        <p:spPr>
          <a:xfrm>
            <a:off x="5172677" y="463549"/>
            <a:ext cx="6695067" cy="4873625"/>
          </a:xfrm>
        </p:spPr>
        <p:txBody>
          <a:bodyPr>
            <a:normAutofit fontScale="92500" lnSpcReduction="10000"/>
          </a:bodyPr>
          <a:lstStyle/>
          <a:p>
            <a:pPr marL="0" indent="0" rtl="0">
              <a:buNone/>
            </a:pPr>
            <a:r>
              <a:rPr lang="es" sz="2400" b="1" i="0" u="none" strike="noStrike" dirty="0">
                <a:latin typeface="+mn-lt"/>
                <a:cs typeface="Segoe UI"/>
              </a:rPr>
              <a:t>Está utilizando un producto desinfectante que tiene diferentes tiempos de contacto/permanencia en húmedo. Este producto desinfectante tiene un tiempo de contacto de 2 minutos para eliminar MRSA y VRE y de 5 minutos para eliminar TB.   </a:t>
            </a:r>
            <a:r>
              <a:rPr lang="es" sz="2400" b="1" i="0" u="none" strike="noStrike" dirty="0">
                <a:latin typeface="+mn-lt"/>
                <a:cs typeface="Calibri"/>
              </a:rPr>
              <a:t> </a:t>
            </a:r>
            <a:endParaRPr lang="en-US" sz="2400" b="1" dirty="0">
              <a:latin typeface="+mn-lt"/>
              <a:cs typeface="Segoe UI"/>
            </a:endParaRPr>
          </a:p>
          <a:p>
            <a:pPr marL="0" indent="0" rtl="0">
              <a:buNone/>
            </a:pPr>
            <a:r>
              <a:rPr lang="es" sz="2400" b="1" i="0" u="none" strike="noStrike" dirty="0">
                <a:latin typeface="+mn-lt"/>
                <a:cs typeface="Segoe UI"/>
              </a:rPr>
              <a:t>¿Qué tiempo de contacto/permanencia en húmedo utilizaría? </a:t>
            </a:r>
            <a:r>
              <a:rPr lang="es" sz="2400" b="1" i="0" u="none" strike="noStrike" dirty="0">
                <a:latin typeface="+mn-lt"/>
                <a:cs typeface="Calibri"/>
              </a:rPr>
              <a:t> </a:t>
            </a:r>
          </a:p>
          <a:p>
            <a:pPr marL="514350" indent="-514350" rtl="0">
              <a:buAutoNum type="alphaUcPeriod"/>
            </a:pPr>
            <a:r>
              <a:rPr lang="es" sz="2400" b="0" i="0" u="none" strike="noStrike" dirty="0">
                <a:latin typeface="+mn-lt"/>
                <a:cs typeface="Calibri"/>
              </a:rPr>
              <a:t>El tiempo más corto</a:t>
            </a:r>
          </a:p>
          <a:p>
            <a:pPr marL="514350" indent="-514350" rtl="0">
              <a:buAutoNum type="alphaUcPeriod"/>
            </a:pPr>
            <a:r>
              <a:rPr lang="es" sz="2400" b="0" i="0" u="none" strike="noStrike" dirty="0">
                <a:latin typeface="+mn-lt"/>
                <a:cs typeface="Calibri"/>
              </a:rPr>
              <a:t>El tiempo más largo </a:t>
            </a:r>
          </a:p>
          <a:p>
            <a:pPr marL="514350" indent="-514350" rtl="0">
              <a:buAutoNum type="alphaUcPeriod"/>
            </a:pPr>
            <a:r>
              <a:rPr lang="es" sz="2400" b="0" i="0" u="none" strike="noStrike" dirty="0">
                <a:latin typeface="+mn-lt"/>
                <a:cs typeface="Calibri"/>
              </a:rPr>
              <a:t>El promedio entre los dos tiempos</a:t>
            </a:r>
          </a:p>
          <a:p>
            <a:pPr marL="514350" indent="-514350" rtl="0">
              <a:buAutoNum type="alphaUcPeriod"/>
            </a:pPr>
            <a:r>
              <a:rPr lang="es" sz="2400" b="0" i="0" u="none" strike="noStrike" dirty="0">
                <a:latin typeface="+mn-lt"/>
                <a:cs typeface="Calibri"/>
              </a:rPr>
              <a:t>La fecha de caducidad</a:t>
            </a:r>
          </a:p>
          <a:p>
            <a:pPr marL="514350" indent="-514350" rtl="0">
              <a:buAutoNum type="alphaUcPeriod"/>
            </a:pPr>
            <a:r>
              <a:rPr lang="es" sz="2400" b="0" i="0" u="none" strike="noStrike" dirty="0">
                <a:latin typeface="+mn-lt"/>
                <a:cs typeface="Calibri"/>
              </a:rPr>
              <a:t>A la media noche</a:t>
            </a:r>
            <a:endParaRPr lang="en-US" dirty="0">
              <a:latin typeface="+mn-lt"/>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42</a:t>
            </a:r>
            <a:endParaRPr lang="en-US"/>
          </a:p>
        </p:txBody>
      </p:sp>
    </p:spTree>
    <p:extLst>
      <p:ext uri="{BB962C8B-B14F-4D97-AF65-F5344CB8AC3E}">
        <p14:creationId xmlns:p14="http://schemas.microsoft.com/office/powerpoint/2010/main" val="4064284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7C6C-B7A1-49F1-9B8F-E25F951E1BC9}"/>
              </a:ext>
            </a:extLst>
          </p:cNvPr>
          <p:cNvSpPr>
            <a:spLocks noGrp="1"/>
          </p:cNvSpPr>
          <p:nvPr>
            <p:ph type="title"/>
          </p:nvPr>
        </p:nvSpPr>
        <p:spPr/>
        <p:txBody>
          <a:bodyPr>
            <a:noAutofit/>
          </a:bodyPr>
          <a:lstStyle/>
          <a:p>
            <a:r>
              <a:rPr lang="es" dirty="0"/>
              <a:t>Escenario #3 </a:t>
            </a:r>
            <a:r>
              <a:rPr lang="es" dirty="0">
                <a:solidFill>
                  <a:srgbClr val="0077CF"/>
                </a:solidFill>
              </a:rPr>
              <a:t>-</a:t>
            </a:r>
            <a:endParaRPr lang="en-US" dirty="0">
              <a:solidFill>
                <a:srgbClr val="0077CF"/>
              </a:solidFill>
            </a:endParaRPr>
          </a:p>
        </p:txBody>
      </p:sp>
      <p:sp>
        <p:nvSpPr>
          <p:cNvPr id="12" name="Text Placeholder 11">
            <a:extLst>
              <a:ext uri="{FF2B5EF4-FFF2-40B4-BE49-F238E27FC236}">
                <a16:creationId xmlns:a16="http://schemas.microsoft.com/office/drawing/2014/main" id="{2012F038-2E04-6311-899C-4B78B6CC82FE}"/>
              </a:ext>
            </a:extLst>
          </p:cNvPr>
          <p:cNvSpPr>
            <a:spLocks noGrp="1"/>
          </p:cNvSpPr>
          <p:nvPr>
            <p:ph type="body" sz="half" idx="2"/>
          </p:nvPr>
        </p:nvSpPr>
        <p:spPr/>
        <p:txBody>
          <a:bodyPr/>
          <a:lstStyle/>
          <a:p>
            <a:r>
              <a:rPr lang="es" sz="2400" dirty="0"/>
              <a:t>Respuesta</a:t>
            </a:r>
            <a:endParaRPr lang="en-US" sz="2400" dirty="0"/>
          </a:p>
          <a:p>
            <a:endParaRPr lang="en-US" dirty="0"/>
          </a:p>
        </p:txBody>
      </p:sp>
      <p:sp>
        <p:nvSpPr>
          <p:cNvPr id="11" name="Content Placeholder 10">
            <a:extLst>
              <a:ext uri="{FF2B5EF4-FFF2-40B4-BE49-F238E27FC236}">
                <a16:creationId xmlns:a16="http://schemas.microsoft.com/office/drawing/2014/main" id="{F61E6600-5E0F-5C90-F6FE-44CA572C1BC9}"/>
              </a:ext>
            </a:extLst>
          </p:cNvPr>
          <p:cNvSpPr>
            <a:spLocks noGrp="1"/>
          </p:cNvSpPr>
          <p:nvPr>
            <p:ph idx="1"/>
          </p:nvPr>
        </p:nvSpPr>
        <p:spPr>
          <a:xfrm>
            <a:off x="5172677" y="348455"/>
            <a:ext cx="6796163" cy="4873625"/>
          </a:xfrm>
        </p:spPr>
        <p:txBody>
          <a:bodyPr>
            <a:normAutofit fontScale="92500" lnSpcReduction="20000"/>
          </a:bodyPr>
          <a:lstStyle/>
          <a:p>
            <a:pPr marL="0" indent="0" rtl="0">
              <a:buNone/>
            </a:pPr>
            <a:r>
              <a:rPr lang="es" b="1" i="0" u="none" strike="noStrike">
                <a:latin typeface="+mn-lt"/>
                <a:cs typeface="Segoe UI"/>
              </a:rPr>
              <a:t>Está utilizando un producto desinfectante que tiene diferentes tiempos de contacto/permanencia en húmedo. Este producto desinfectante tiene un tiempo de contacto de 2 minutos para eliminar MRSA y VRE y de 5 minutos para eliminar TB. </a:t>
            </a:r>
            <a:r>
              <a:rPr lang="es-ES" b="1" i="0">
                <a:solidFill>
                  <a:srgbClr val="000000"/>
                </a:solidFill>
                <a:effectLst/>
                <a:latin typeface="+mn-lt"/>
              </a:rPr>
              <a:t>Las respuestas están resaltadas en amarillo y marcado con un asterisco (*). </a:t>
            </a:r>
            <a:r>
              <a:rPr lang="es" sz="2400" b="1" i="0" u="none" strike="noStrike">
                <a:latin typeface="+mn-lt"/>
                <a:cs typeface="Calibri"/>
              </a:rPr>
              <a:t> </a:t>
            </a:r>
            <a:endParaRPr lang="en-US" sz="2400" b="1">
              <a:latin typeface="+mn-lt"/>
              <a:cs typeface="Segoe UI"/>
            </a:endParaRPr>
          </a:p>
          <a:p>
            <a:pPr marL="0" indent="0" rtl="0">
              <a:buNone/>
            </a:pPr>
            <a:r>
              <a:rPr lang="es" sz="2400" b="1" i="0" u="none" strike="noStrike">
                <a:latin typeface="+mn-lt"/>
                <a:cs typeface="Segoe UI"/>
              </a:rPr>
              <a:t>¿Qué tiempo de contacto/permanencia en húmedo utilizaría? </a:t>
            </a:r>
            <a:r>
              <a:rPr lang="es" sz="2400" b="1" i="0" u="none" strike="noStrike">
                <a:latin typeface="+mn-lt"/>
                <a:cs typeface="Calibri"/>
              </a:rPr>
              <a:t> </a:t>
            </a:r>
          </a:p>
          <a:p>
            <a:pPr marL="514350" indent="-514350" rtl="0">
              <a:buAutoNum type="alphaUcPeriod"/>
            </a:pPr>
            <a:r>
              <a:rPr lang="es" sz="2400" b="0" i="0" u="none" strike="noStrike">
                <a:latin typeface="+mn-lt"/>
                <a:cs typeface="Calibri"/>
              </a:rPr>
              <a:t>El tiempo más corto</a:t>
            </a:r>
          </a:p>
          <a:p>
            <a:pPr marL="514350" indent="-514350" rtl="0">
              <a:buAutoNum type="alphaUcPeriod"/>
            </a:pPr>
            <a:r>
              <a:rPr lang="es" sz="2400" b="1" i="0" u="none" strike="noStrike">
                <a:latin typeface="+mn-lt"/>
                <a:cs typeface="Calibri"/>
              </a:rPr>
              <a:t>El tiempo más largo*</a:t>
            </a:r>
          </a:p>
          <a:p>
            <a:pPr marL="514350" indent="-514350" rtl="0">
              <a:buAutoNum type="alphaUcPeriod"/>
            </a:pPr>
            <a:r>
              <a:rPr lang="es" sz="2400" b="0" i="0" u="none" strike="noStrike">
                <a:latin typeface="+mn-lt"/>
                <a:cs typeface="Calibri"/>
              </a:rPr>
              <a:t>El promedio entre los dos tiempos</a:t>
            </a:r>
          </a:p>
          <a:p>
            <a:pPr marL="514350" indent="-514350" rtl="0">
              <a:buAutoNum type="alphaUcPeriod"/>
            </a:pPr>
            <a:r>
              <a:rPr lang="es" sz="2400" b="0" i="0" u="none" strike="noStrike">
                <a:latin typeface="+mn-lt"/>
                <a:cs typeface="Calibri"/>
              </a:rPr>
              <a:t>La fecha de caducidad </a:t>
            </a:r>
          </a:p>
          <a:p>
            <a:pPr marL="514350" indent="-514350" rtl="0">
              <a:buAutoNum type="alphaUcPeriod"/>
            </a:pPr>
            <a:r>
              <a:rPr lang="es" sz="2400" b="0" i="0" u="none" strike="noStrike">
                <a:latin typeface="+mn-lt"/>
                <a:cs typeface="Calibri"/>
              </a:rPr>
              <a:t>A la media noche </a:t>
            </a:r>
            <a:endParaRPr lang="en-US">
              <a:latin typeface="+mn-lt"/>
            </a:endParaRPr>
          </a:p>
        </p:txBody>
      </p:sp>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noAutofit/>
          </a:bodyPr>
          <a:lstStyle/>
          <a:p>
            <a:r>
              <a:rPr lang="es"/>
              <a:t>43</a:t>
            </a:r>
            <a:endParaRPr lang="en-US"/>
          </a:p>
        </p:txBody>
      </p:sp>
    </p:spTree>
    <p:extLst>
      <p:ext uri="{BB962C8B-B14F-4D97-AF65-F5344CB8AC3E}">
        <p14:creationId xmlns:p14="http://schemas.microsoft.com/office/powerpoint/2010/main" val="8934099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003441-DFEE-9FCF-9613-6961AD6D1E53}"/>
              </a:ext>
            </a:extLst>
          </p:cNvPr>
          <p:cNvSpPr>
            <a:spLocks noGrp="1"/>
          </p:cNvSpPr>
          <p:nvPr>
            <p:ph type="title" idx="4294967295"/>
          </p:nvPr>
        </p:nvSpPr>
        <p:spPr>
          <a:xfrm>
            <a:off x="360433" y="1029447"/>
            <a:ext cx="5637612" cy="2239670"/>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4000" b="1" i="0" u="none" strike="noStrike" kern="1200" cap="none" spc="0" normalizeH="0" baseline="0" noProof="0" dirty="0">
                <a:ln>
                  <a:noFill/>
                </a:ln>
                <a:solidFill>
                  <a:srgbClr val="002495"/>
                </a:solidFill>
                <a:effectLst/>
                <a:uLnTx/>
                <a:uFillTx/>
                <a:latin typeface="+mn-lt"/>
                <a:ea typeface="+mn-ea"/>
                <a:cs typeface="+mn-cs"/>
              </a:rPr>
              <a:t>Imagínese esto: Qué buscar en un armario de EVS</a:t>
            </a:r>
            <a:br>
              <a:rPr kumimoji="0" lang="en-US" sz="4000" b="1" i="0" u="none" strike="noStrike" kern="1200" cap="none" spc="0" normalizeH="0" baseline="0" noProof="0" dirty="0">
                <a:ln>
                  <a:noFill/>
                </a:ln>
                <a:solidFill>
                  <a:schemeClr val="lt1"/>
                </a:solidFill>
                <a:effectLst/>
                <a:uLnTx/>
                <a:uFillTx/>
                <a:latin typeface="+mn-lt"/>
                <a:ea typeface="+mn-ea"/>
                <a:cs typeface="Calibri"/>
              </a:rPr>
            </a:br>
            <a:endParaRPr kumimoji="0" lang="en-US" sz="4000" b="1" i="0" u="none" strike="noStrike" kern="1200" cap="none" spc="0" normalizeH="0" baseline="0" noProof="0" dirty="0">
              <a:ln>
                <a:noFill/>
              </a:ln>
              <a:solidFill>
                <a:srgbClr val="002495"/>
              </a:solidFill>
              <a:effectLst/>
              <a:uLnTx/>
              <a:uFillTx/>
              <a:latin typeface="+mn-lt"/>
              <a:ea typeface="+mn-ea"/>
              <a:cs typeface="Arial" panose="020B0604020202020204"/>
            </a:endParaRPr>
          </a:p>
        </p:txBody>
      </p:sp>
      <p:sp>
        <p:nvSpPr>
          <p:cNvPr id="6" name="Content Placeholder 17">
            <a:extLst>
              <a:ext uri="{FF2B5EF4-FFF2-40B4-BE49-F238E27FC236}">
                <a16:creationId xmlns:a16="http://schemas.microsoft.com/office/drawing/2014/main" id="{11BBE12E-2EAB-2022-158C-7C3CAE03ECCA}"/>
              </a:ext>
            </a:extLst>
          </p:cNvPr>
          <p:cNvSpPr>
            <a:spLocks noGrp="1"/>
          </p:cNvSpPr>
          <p:nvPr/>
        </p:nvSpPr>
        <p:spPr>
          <a:xfrm>
            <a:off x="360433" y="2691642"/>
            <a:ext cx="4484417" cy="12747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Arial"/>
              <a:cs typeface="Arial"/>
            </a:endParaRPr>
          </a:p>
          <a:p>
            <a:r>
              <a:rPr lang="en-US" dirty="0">
                <a:latin typeface="Arial"/>
                <a:cs typeface="Arial"/>
              </a:rPr>
              <a:t>I</a:t>
            </a:r>
            <a:r>
              <a:rPr lang="es" dirty="0" err="1">
                <a:latin typeface="Arial"/>
                <a:cs typeface="Arial"/>
              </a:rPr>
              <a:t>dentifique</a:t>
            </a:r>
            <a:r>
              <a:rPr lang="es" dirty="0">
                <a:latin typeface="Arial"/>
                <a:cs typeface="Arial"/>
              </a:rPr>
              <a:t> 6 áreas para mejorar</a:t>
            </a:r>
          </a:p>
          <a:p>
            <a:endParaRPr lang="es" sz="900" dirty="0"/>
          </a:p>
        </p:txBody>
      </p:sp>
      <p:pic>
        <p:nvPicPr>
          <p:cNvPr id="5" name="Picture 4" descr="El armario EVS está repleto de ejemplos de seis áreas de mejora">
            <a:extLst>
              <a:ext uri="{FF2B5EF4-FFF2-40B4-BE49-F238E27FC236}">
                <a16:creationId xmlns:a16="http://schemas.microsoft.com/office/drawing/2014/main" id="{CD6EBA4B-570D-E96C-16AC-22DEF751B0B3}"/>
              </a:ext>
            </a:extLst>
          </p:cNvPr>
          <p:cNvPicPr>
            <a:picLocks noChangeAspect="1"/>
          </p:cNvPicPr>
          <p:nvPr/>
        </p:nvPicPr>
        <p:blipFill>
          <a:blip r:embed="rId3"/>
          <a:stretch>
            <a:fillRect/>
          </a:stretch>
        </p:blipFill>
        <p:spPr>
          <a:xfrm>
            <a:off x="5768502" y="770120"/>
            <a:ext cx="5805701" cy="5058433"/>
          </a:xfrm>
          <a:prstGeom prst="rect">
            <a:avLst/>
          </a:prstGeom>
        </p:spPr>
      </p:pic>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dirty="0" smtClean="0"/>
              <a:pPr/>
              <a:t>44</a:t>
            </a:fld>
            <a:endParaRPr lang="en-US"/>
          </a:p>
        </p:txBody>
      </p:sp>
      <p:pic>
        <p:nvPicPr>
          <p:cNvPr id="3" name="Picture 2">
            <a:extLst>
              <a:ext uri="{FF2B5EF4-FFF2-40B4-BE49-F238E27FC236}">
                <a16:creationId xmlns:a16="http://schemas.microsoft.com/office/drawing/2014/main" id="{7450AC73-9153-5224-89FC-2A74E93CE1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38562"/>
            <a:ext cx="3045040" cy="906970"/>
          </a:xfrm>
          <a:prstGeom prst="rect">
            <a:avLst/>
          </a:prstGeom>
        </p:spPr>
      </p:pic>
    </p:spTree>
    <p:extLst>
      <p:ext uri="{BB962C8B-B14F-4D97-AF65-F5344CB8AC3E}">
        <p14:creationId xmlns:p14="http://schemas.microsoft.com/office/powerpoint/2010/main" val="525515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003441-DFEE-9FCF-9613-6961AD6D1E53}"/>
              </a:ext>
            </a:extLst>
          </p:cNvPr>
          <p:cNvSpPr>
            <a:spLocks noGrp="1"/>
          </p:cNvSpPr>
          <p:nvPr>
            <p:ph type="title" idx="4294967295"/>
          </p:nvPr>
        </p:nvSpPr>
        <p:spPr>
          <a:xfrm>
            <a:off x="364353" y="1579417"/>
            <a:ext cx="5939169" cy="2024011"/>
          </a:xfrm>
          <a:prstGeom prst="rect">
            <a:avLst/>
          </a:prstGeom>
          <a:no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4000" b="1" i="0" u="none" strike="noStrike" kern="1200" cap="none" spc="0" normalizeH="0" baseline="0" noProof="0" dirty="0">
                <a:ln>
                  <a:noFill/>
                </a:ln>
                <a:solidFill>
                  <a:srgbClr val="002495"/>
                </a:solidFill>
                <a:effectLst/>
                <a:uLnTx/>
                <a:uFillTx/>
                <a:latin typeface="+mn-lt"/>
                <a:ea typeface="+mn-ea"/>
                <a:cs typeface="+mn-cs"/>
              </a:rPr>
              <a:t>Imagínese esto: </a:t>
            </a:r>
            <a:endParaRPr kumimoji="0" lang="en-US" sz="4000" b="1" i="0" u="none" strike="noStrike" kern="1200" cap="none" spc="0" normalizeH="0" baseline="0" noProof="0" dirty="0">
              <a:ln>
                <a:noFill/>
              </a:ln>
              <a:solidFill>
                <a:srgbClr val="002495"/>
              </a:solidFill>
              <a:effectLst/>
              <a:uLnTx/>
              <a:uFillTx/>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4000" b="1" i="0" u="none" strike="noStrike" kern="1200" cap="none" spc="0" normalizeH="0" baseline="0" noProof="0" dirty="0">
                <a:ln>
                  <a:noFill/>
                </a:ln>
                <a:solidFill>
                  <a:srgbClr val="002495"/>
                </a:solidFill>
                <a:effectLst/>
                <a:uLnTx/>
                <a:uFillTx/>
                <a:latin typeface="+mn-lt"/>
                <a:ea typeface="+mn-ea"/>
                <a:cs typeface="+mn-cs"/>
              </a:rPr>
              <a:t>Qué buscar en un armario de EVS</a:t>
            </a:r>
            <a:r>
              <a:rPr kumimoji="0" lang="en-US" sz="4000" b="1" i="0" u="none" strike="noStrike" kern="1200" cap="none" spc="0" normalizeH="0" baseline="0" noProof="0" dirty="0">
                <a:ln>
                  <a:noFill/>
                </a:ln>
                <a:solidFill>
                  <a:srgbClr val="002495"/>
                </a:solidFill>
                <a:effectLst/>
                <a:uLnTx/>
                <a:uFillTx/>
                <a:latin typeface="+mn-lt"/>
                <a:ea typeface="+mn-ea"/>
                <a:cs typeface="+mn-cs"/>
              </a:rPr>
              <a:t> – Clave de </a:t>
            </a:r>
            <a:r>
              <a:rPr kumimoji="0" lang="en-US" sz="4000" b="1" i="0" u="none" strike="noStrike" kern="1200" cap="none" spc="0" normalizeH="0" baseline="0" noProof="0" dirty="0" err="1">
                <a:ln>
                  <a:noFill/>
                </a:ln>
                <a:solidFill>
                  <a:srgbClr val="002495"/>
                </a:solidFill>
                <a:effectLst/>
                <a:uLnTx/>
                <a:uFillTx/>
                <a:latin typeface="+mn-lt"/>
                <a:ea typeface="+mn-ea"/>
                <a:cs typeface="+mn-cs"/>
              </a:rPr>
              <a:t>respuestas</a:t>
            </a:r>
            <a:br>
              <a:rPr kumimoji="0" lang="en-US" sz="4000" b="1" i="0" u="none" strike="noStrike" kern="1200" cap="none" spc="0" normalizeH="0" baseline="0" noProof="0" dirty="0">
                <a:ln>
                  <a:noFill/>
                </a:ln>
                <a:solidFill>
                  <a:schemeClr val="lt1"/>
                </a:solidFill>
                <a:effectLst/>
                <a:uLnTx/>
                <a:uFillTx/>
                <a:latin typeface="+mn-lt"/>
                <a:ea typeface="+mn-ea"/>
                <a:cs typeface="Calibri"/>
              </a:rPr>
            </a:br>
            <a:endParaRPr kumimoji="0" lang="en-US" sz="4000" b="1" i="0" u="none" strike="noStrike" kern="1200" cap="none" spc="0" normalizeH="0" baseline="0" noProof="0" dirty="0">
              <a:ln>
                <a:noFill/>
              </a:ln>
              <a:solidFill>
                <a:srgbClr val="002495"/>
              </a:solidFill>
              <a:effectLst/>
              <a:uLnTx/>
              <a:uFillTx/>
              <a:latin typeface="+mn-lt"/>
              <a:ea typeface="+mn-ea"/>
              <a:cs typeface="Arial" panose="020B0604020202020204"/>
            </a:endParaRPr>
          </a:p>
        </p:txBody>
      </p:sp>
      <p:sp>
        <p:nvSpPr>
          <p:cNvPr id="6" name="Content Placeholder 17">
            <a:extLst>
              <a:ext uri="{FF2B5EF4-FFF2-40B4-BE49-F238E27FC236}">
                <a16:creationId xmlns:a16="http://schemas.microsoft.com/office/drawing/2014/main" id="{11BBE12E-2EAB-2022-158C-7C3CAE03ECCA}"/>
              </a:ext>
            </a:extLst>
          </p:cNvPr>
          <p:cNvSpPr>
            <a:spLocks noGrp="1"/>
          </p:cNvSpPr>
          <p:nvPr/>
        </p:nvSpPr>
        <p:spPr>
          <a:xfrm>
            <a:off x="360433" y="3699761"/>
            <a:ext cx="4441285" cy="7715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 dirty="0">
                <a:latin typeface="Arial"/>
                <a:cs typeface="Arial"/>
              </a:rPr>
              <a:t>Identifique 6 áreas para mejorar</a:t>
            </a:r>
          </a:p>
          <a:p>
            <a:endParaRPr lang="es" sz="900" b="1" dirty="0">
              <a:solidFill>
                <a:srgbClr val="002495"/>
              </a:solidFill>
            </a:endParaRPr>
          </a:p>
        </p:txBody>
      </p:sp>
      <p:pic>
        <p:nvPicPr>
          <p:cNvPr id="5" name="Picture 4" descr="Armario EVS lleno de seis áreas de mejora, clave de respuestas">
            <a:extLst>
              <a:ext uri="{FF2B5EF4-FFF2-40B4-BE49-F238E27FC236}">
                <a16:creationId xmlns:a16="http://schemas.microsoft.com/office/drawing/2014/main" id="{6E91EB73-C6E2-1F76-B670-447795381C80}"/>
              </a:ext>
            </a:extLst>
          </p:cNvPr>
          <p:cNvPicPr>
            <a:picLocks noChangeAspect="1"/>
          </p:cNvPicPr>
          <p:nvPr/>
        </p:nvPicPr>
        <p:blipFill>
          <a:blip r:embed="rId3"/>
          <a:stretch>
            <a:fillRect/>
          </a:stretch>
        </p:blipFill>
        <p:spPr>
          <a:xfrm>
            <a:off x="6154262" y="1068648"/>
            <a:ext cx="5068921" cy="4384043"/>
          </a:xfrm>
          <a:prstGeom prst="rect">
            <a:avLst/>
          </a:prstGeom>
        </p:spPr>
      </p:pic>
      <p:sp>
        <p:nvSpPr>
          <p:cNvPr id="4" name="Slide Number Placeholder 3">
            <a:extLst>
              <a:ext uri="{FF2B5EF4-FFF2-40B4-BE49-F238E27FC236}">
                <a16:creationId xmlns:a16="http://schemas.microsoft.com/office/drawing/2014/main" id="{6257FA80-D392-4C7C-ABEA-EC6A8D83266C}"/>
              </a:ext>
            </a:extLst>
          </p:cNvPr>
          <p:cNvSpPr>
            <a:spLocks noGrp="1"/>
          </p:cNvSpPr>
          <p:nvPr>
            <p:ph type="sldNum" sz="quarter" idx="4"/>
          </p:nvPr>
        </p:nvSpPr>
        <p:spPr/>
        <p:txBody>
          <a:bodyPr/>
          <a:lstStyle/>
          <a:p>
            <a:fld id="{8F175D74-ED98-4489-9FB3-9363BDDBA762}" type="slidenum">
              <a:rPr lang="en-US" dirty="0" smtClean="0"/>
              <a:pPr/>
              <a:t>45</a:t>
            </a:fld>
            <a:endParaRPr lang="en-US"/>
          </a:p>
        </p:txBody>
      </p:sp>
      <p:pic>
        <p:nvPicPr>
          <p:cNvPr id="3" name="Picture 2">
            <a:extLst>
              <a:ext uri="{FF2B5EF4-FFF2-40B4-BE49-F238E27FC236}">
                <a16:creationId xmlns:a16="http://schemas.microsoft.com/office/drawing/2014/main" id="{7450AC73-9153-5224-89FC-2A74E93CE1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58018"/>
            <a:ext cx="3045040" cy="906970"/>
          </a:xfrm>
          <a:prstGeom prst="rect">
            <a:avLst/>
          </a:prstGeom>
        </p:spPr>
      </p:pic>
    </p:spTree>
    <p:extLst>
      <p:ext uri="{BB962C8B-B14F-4D97-AF65-F5344CB8AC3E}">
        <p14:creationId xmlns:p14="http://schemas.microsoft.com/office/powerpoint/2010/main" val="2370876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4B86-EF45-0383-97B0-0F07AF7311BC}"/>
              </a:ext>
            </a:extLst>
          </p:cNvPr>
          <p:cNvSpPr>
            <a:spLocks noGrp="1"/>
          </p:cNvSpPr>
          <p:nvPr>
            <p:ph type="title"/>
          </p:nvPr>
        </p:nvSpPr>
        <p:spPr>
          <a:xfrm>
            <a:off x="227420" y="1782671"/>
            <a:ext cx="3252307" cy="3292658"/>
          </a:xfrm>
        </p:spPr>
        <p:txBody>
          <a:bodyPr anchor="ctr"/>
          <a:lstStyle/>
          <a:p>
            <a:r>
              <a:rPr lang="en-US" dirty="0"/>
              <a:t>¡Gracias! </a:t>
            </a:r>
          </a:p>
        </p:txBody>
      </p:sp>
      <p:sp>
        <p:nvSpPr>
          <p:cNvPr id="6" name="Content Placeholder 2">
            <a:extLst>
              <a:ext uri="{FF2B5EF4-FFF2-40B4-BE49-F238E27FC236}">
                <a16:creationId xmlns:a16="http://schemas.microsoft.com/office/drawing/2014/main" id="{528CDE36-EF0B-E7DD-9F8E-C589DF6F9D16}"/>
              </a:ext>
            </a:extLst>
          </p:cNvPr>
          <p:cNvSpPr>
            <a:spLocks noGrp="1"/>
          </p:cNvSpPr>
          <p:nvPr>
            <p:ph idx="1"/>
          </p:nvPr>
        </p:nvSpPr>
        <p:spPr>
          <a:xfrm>
            <a:off x="4813809" y="1649165"/>
            <a:ext cx="4518360" cy="1235437"/>
          </a:xfrm>
          <a:ln>
            <a:noFill/>
          </a:ln>
        </p:spPr>
        <p:txBody>
          <a:bodyPr anchor="t">
            <a:noAutofit/>
          </a:bodyPr>
          <a:lstStyle/>
          <a:p>
            <a:pPr marL="0" indent="0" algn="ctr">
              <a:lnSpc>
                <a:spcPct val="250000"/>
              </a:lnSpc>
              <a:buClr>
                <a:srgbClr val="002495"/>
              </a:buClr>
              <a:buNone/>
            </a:pPr>
            <a:r>
              <a:rPr lang="en-US" sz="2800" dirty="0"/>
              <a:t>¿</a:t>
            </a:r>
            <a:r>
              <a:rPr lang="en-US" sz="2800" dirty="0" err="1"/>
              <a:t>Preguntas</a:t>
            </a:r>
            <a:r>
              <a:rPr lang="en-US" sz="2800" dirty="0"/>
              <a:t>? </a:t>
            </a:r>
          </a:p>
        </p:txBody>
      </p:sp>
      <p:sp>
        <p:nvSpPr>
          <p:cNvPr id="7" name="TextBox 6">
            <a:extLst>
              <a:ext uri="{FF2B5EF4-FFF2-40B4-BE49-F238E27FC236}">
                <a16:creationId xmlns:a16="http://schemas.microsoft.com/office/drawing/2014/main" id="{9A32B2AA-363A-35F9-5A01-4E8C047B4FC5}"/>
              </a:ext>
            </a:extLst>
          </p:cNvPr>
          <p:cNvSpPr txBox="1"/>
          <p:nvPr/>
        </p:nvSpPr>
        <p:spPr>
          <a:xfrm>
            <a:off x="4937355" y="2629529"/>
            <a:ext cx="42712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Para </a:t>
            </a:r>
            <a:r>
              <a:rPr kumimoji="0" lang="en-US" sz="2400" b="0" i="0" u="none" strike="noStrike" kern="1200" cap="none" spc="0" normalizeH="0" baseline="0" noProof="0" dirty="0" err="1">
                <a:ln>
                  <a:noFill/>
                </a:ln>
                <a:solidFill>
                  <a:srgbClr val="000000"/>
                </a:solidFill>
                <a:effectLst/>
                <a:uLnTx/>
                <a:uFillTx/>
                <a:latin typeface="Arial" panose="020B0604020202020204"/>
                <a:ea typeface="+mn-ea"/>
                <a:cs typeface="+mn-cs"/>
              </a:rPr>
              <a:t>más</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panose="020B0604020202020204"/>
                <a:ea typeface="+mn-ea"/>
                <a:cs typeface="+mn-cs"/>
              </a:rPr>
              <a:t>información</a:t>
            </a:r>
            <a:r>
              <a:rPr lang="en-US" sz="2400" dirty="0">
                <a:solidFill>
                  <a:srgbClr val="000000"/>
                </a:solidFill>
                <a:latin typeface="Arial" panose="020B0604020202020204"/>
              </a:rPr>
              <a:t>, </a:t>
            </a:r>
            <a:r>
              <a:rPr lang="en-US" sz="2400" dirty="0" err="1">
                <a:solidFill>
                  <a:srgbClr val="000000"/>
                </a:solidFill>
                <a:latin typeface="Arial" panose="020B0604020202020204"/>
              </a:rPr>
              <a:t>póngase</a:t>
            </a:r>
            <a:r>
              <a:rPr lang="en-US" sz="2400" dirty="0">
                <a:solidFill>
                  <a:srgbClr val="000000"/>
                </a:solidFill>
                <a:latin typeface="Arial" panose="020B0604020202020204"/>
              </a:rPr>
              <a:t> </a:t>
            </a:r>
            <a:r>
              <a:rPr lang="en-US" sz="2400" dirty="0" err="1">
                <a:solidFill>
                  <a:srgbClr val="000000"/>
                </a:solidFill>
                <a:latin typeface="Arial" panose="020B0604020202020204"/>
              </a:rPr>
              <a:t>en</a:t>
            </a:r>
            <a:r>
              <a:rPr lang="en-US" sz="2400" dirty="0">
                <a:solidFill>
                  <a:srgbClr val="000000"/>
                </a:solidFill>
                <a:latin typeface="Arial" panose="020B0604020202020204"/>
              </a:rPr>
              <a:t> </a:t>
            </a:r>
            <a:r>
              <a:rPr lang="en-US" sz="2400" dirty="0" err="1">
                <a:solidFill>
                  <a:srgbClr val="000000"/>
                </a:solidFill>
                <a:latin typeface="Arial" panose="020B0604020202020204"/>
              </a:rPr>
              <a:t>contacto</a:t>
            </a:r>
            <a:r>
              <a:rPr lang="en-US" sz="2400" dirty="0">
                <a:solidFill>
                  <a:srgbClr val="000000"/>
                </a:solidFill>
                <a:latin typeface="Arial" panose="020B0604020202020204"/>
              </a:rPr>
              <a:t> </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ProjectFirstline@cdph.ca.gov</a:t>
            </a: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sp>
        <p:nvSpPr>
          <p:cNvPr id="3" name="Slide Number Placeholder 2">
            <a:extLst>
              <a:ext uri="{FF2B5EF4-FFF2-40B4-BE49-F238E27FC236}">
                <a16:creationId xmlns:a16="http://schemas.microsoft.com/office/drawing/2014/main" id="{123B657F-E50E-1500-7511-685EA88635F8}"/>
              </a:ext>
            </a:extLst>
          </p:cNvPr>
          <p:cNvSpPr>
            <a:spLocks noGrp="1"/>
          </p:cNvSpPr>
          <p:nvPr>
            <p:ph type="sldNum" sz="quarter" idx="10"/>
          </p:nvPr>
        </p:nvSpPr>
        <p:spPr>
          <a:xfrm>
            <a:off x="9225641" y="626744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1D71972-4D9B-4849-B57D-2F08B4442115}" type="slidenum">
              <a:rPr kumimoji="0" lang="en-US" sz="1200" b="1" i="0" u="none" strike="noStrike" kern="1200" cap="none" spc="0" normalizeH="0" baseline="0" noProof="0" smtClean="0">
                <a:ln>
                  <a:noFill/>
                </a:ln>
                <a:solidFill>
                  <a:srgbClr val="00249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a:ln>
                <a:noFill/>
              </a:ln>
              <a:solidFill>
                <a:srgbClr val="002495"/>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3DCE9D97-786C-D5FE-57AA-3D846F4B12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59859" y="3112962"/>
            <a:ext cx="3026260" cy="3026260"/>
          </a:xfrm>
          <a:prstGeom prst="rect">
            <a:avLst/>
          </a:prstGeom>
        </p:spPr>
      </p:pic>
    </p:spTree>
    <p:extLst>
      <p:ext uri="{BB962C8B-B14F-4D97-AF65-F5344CB8AC3E}">
        <p14:creationId xmlns:p14="http://schemas.microsoft.com/office/powerpoint/2010/main" val="243541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1AC35-32CE-8A24-E699-15565A8A5203}"/>
              </a:ext>
            </a:extLst>
          </p:cNvPr>
          <p:cNvSpPr>
            <a:spLocks noGrp="1"/>
          </p:cNvSpPr>
          <p:nvPr>
            <p:ph type="title" idx="4294967295"/>
          </p:nvPr>
        </p:nvSpPr>
        <p:spPr>
          <a:xfrm>
            <a:off x="680357" y="-993178"/>
            <a:ext cx="10831286" cy="993178"/>
          </a:xfrm>
        </p:spPr>
        <p:txBody>
          <a:bodyPr vert="horz" lIns="91440" tIns="45720" rIns="91440" bIns="45720" rtlCol="0" anchor="b">
            <a:normAutofit fontScale="90000"/>
          </a:bodyPr>
          <a:lstStyle/>
          <a:p>
            <a:r>
              <a:rPr lang="en-US">
                <a:solidFill>
                  <a:schemeClr val="bg1"/>
                </a:solidFill>
              </a:rPr>
              <a:t>Visit the California Department of Public Health website.</a:t>
            </a:r>
          </a:p>
        </p:txBody>
      </p:sp>
    </p:spTree>
    <p:extLst>
      <p:ext uri="{BB962C8B-B14F-4D97-AF65-F5344CB8AC3E}">
        <p14:creationId xmlns:p14="http://schemas.microsoft.com/office/powerpoint/2010/main" val="354234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C3AE4-4F31-461C-AEB2-2D016BC84299}"/>
              </a:ext>
            </a:extLst>
          </p:cNvPr>
          <p:cNvSpPr>
            <a:spLocks noGrp="1"/>
          </p:cNvSpPr>
          <p:nvPr>
            <p:ph type="title"/>
          </p:nvPr>
        </p:nvSpPr>
        <p:spPr/>
        <p:txBody>
          <a:bodyPr>
            <a:noAutofit/>
          </a:bodyPr>
          <a:lstStyle/>
          <a:p>
            <a:pPr rtl="0"/>
            <a:r>
              <a:rPr lang="es" sz="4000" b="1" i="0" u="none" strike="noStrike">
                <a:latin typeface="+mn-lt"/>
              </a:rPr>
              <a:t>Detergentes</a:t>
            </a:r>
            <a:r>
              <a:rPr lang="es" sz="3200" b="1" i="0" u="none" strike="noStrike">
                <a:latin typeface="Calibri"/>
              </a:rPr>
              <a:t> </a:t>
            </a:r>
          </a:p>
        </p:txBody>
      </p:sp>
      <p:sp>
        <p:nvSpPr>
          <p:cNvPr id="3" name="Content Placeholder 2">
            <a:extLst>
              <a:ext uri="{FF2B5EF4-FFF2-40B4-BE49-F238E27FC236}">
                <a16:creationId xmlns:a16="http://schemas.microsoft.com/office/drawing/2014/main" id="{8034EC02-DB25-4BBB-844D-800EA9032C96}"/>
              </a:ext>
            </a:extLst>
          </p:cNvPr>
          <p:cNvSpPr>
            <a:spLocks noGrp="1"/>
          </p:cNvSpPr>
          <p:nvPr>
            <p:ph sz="half" idx="13"/>
          </p:nvPr>
        </p:nvSpPr>
        <p:spPr>
          <a:xfrm>
            <a:off x="680357" y="1767014"/>
            <a:ext cx="7784914" cy="4263081"/>
          </a:xfrm>
          <a:solidFill>
            <a:schemeClr val="bg1"/>
          </a:solidFill>
        </p:spPr>
        <p:txBody>
          <a:bodyPr vert="horz" lIns="91440" tIns="45720" rIns="91440" bIns="45720" rtlCol="0" anchor="t">
            <a:noAutofit/>
          </a:bodyPr>
          <a:lstStyle/>
          <a:p>
            <a:r>
              <a:rPr lang="es" dirty="0">
                <a:latin typeface="+mn-lt"/>
                <a:cs typeface="Arial"/>
              </a:rPr>
              <a:t>Se utilizan</a:t>
            </a:r>
            <a:r>
              <a:rPr lang="es" b="0" i="0" u="none" strike="noStrike" dirty="0">
                <a:latin typeface="+mn-lt"/>
                <a:cs typeface="Arial"/>
              </a:rPr>
              <a:t> </a:t>
            </a:r>
            <a:r>
              <a:rPr lang="es" dirty="0">
                <a:latin typeface="+mn-lt"/>
                <a:cs typeface="Arial"/>
              </a:rPr>
              <a:t>para limpiar</a:t>
            </a:r>
            <a:r>
              <a:rPr lang="es" b="0" i="0" u="none" strike="noStrike" dirty="0">
                <a:latin typeface="+mn-lt"/>
                <a:cs typeface="Calibri"/>
              </a:rPr>
              <a:t> (Observación: el jabón es un detergente</a:t>
            </a:r>
            <a:r>
              <a:rPr lang="es" b="0" i="0" u="none" strike="noStrike" dirty="0">
                <a:latin typeface="+mn-lt"/>
                <a:cs typeface="Arial"/>
              </a:rPr>
              <a:t>)</a:t>
            </a:r>
          </a:p>
          <a:p>
            <a:r>
              <a:rPr lang="es" dirty="0">
                <a:latin typeface="+mn-lt"/>
                <a:cs typeface="Arial"/>
              </a:rPr>
              <a:t>Se mezcla</a:t>
            </a:r>
            <a:r>
              <a:rPr lang="es" b="0" i="0" u="none" strike="noStrike" dirty="0">
                <a:latin typeface="+mn-lt"/>
                <a:cs typeface="Arial"/>
              </a:rPr>
              <a:t> con agua para levantar la suciedad de la superficie</a:t>
            </a:r>
          </a:p>
          <a:p>
            <a:pPr rtl="0"/>
            <a:r>
              <a:rPr lang="es" b="0" i="0" u="none" strike="noStrike" dirty="0">
                <a:latin typeface="+mn-lt"/>
                <a:cs typeface="Arial"/>
              </a:rPr>
              <a:t>Retira pero no elimina a los gérmenes</a:t>
            </a:r>
          </a:p>
          <a:p>
            <a:pPr rtl="0"/>
            <a:r>
              <a:rPr lang="es" b="0" i="0" u="none" strike="noStrike" dirty="0">
                <a:latin typeface="+mn-lt"/>
                <a:cs typeface="Arial"/>
              </a:rPr>
              <a:t>Los gérmenes pueden vivir en la solución limpiadora, cámbiela con frecuencia</a:t>
            </a:r>
          </a:p>
          <a:p>
            <a:pPr rtl="0"/>
            <a:r>
              <a:rPr lang="es" b="0" i="0" u="none" strike="noStrike" dirty="0">
                <a:latin typeface="+mn-lt"/>
                <a:cs typeface="Arial"/>
              </a:rPr>
              <a:t>Menos tóxico, con menos olor y más barato que los desinfectantes</a:t>
            </a:r>
          </a:p>
          <a:p>
            <a:pPr marL="0" indent="0">
              <a:buNone/>
            </a:pPr>
            <a:endParaRPr lang="en-US"/>
          </a:p>
        </p:txBody>
      </p:sp>
      <p:sp>
        <p:nvSpPr>
          <p:cNvPr id="6" name="Slide Number Placeholder 3">
            <a:extLst>
              <a:ext uri="{FF2B5EF4-FFF2-40B4-BE49-F238E27FC236}">
                <a16:creationId xmlns:a16="http://schemas.microsoft.com/office/drawing/2014/main" id="{0F9FE9EC-246F-6503-5AE6-3928212E7612}"/>
              </a:ext>
            </a:extLst>
          </p:cNvPr>
          <p:cNvSpPr>
            <a:spLocks noGrp="1"/>
          </p:cNvSpPr>
          <p:nvPr>
            <p:ph type="sldNum" sz="quarter" idx="4"/>
          </p:nvPr>
        </p:nvSpPr>
        <p:spPr>
          <a:xfrm>
            <a:off x="9225641" y="6267449"/>
            <a:ext cx="2743200" cy="365125"/>
          </a:xfrm>
        </p:spPr>
        <p:txBody>
          <a:bodyPr>
            <a:noAutofit/>
          </a:bodyPr>
          <a:lstStyle/>
          <a:p>
            <a:r>
              <a:rPr lang="es"/>
              <a:t>5</a:t>
            </a:r>
            <a:endParaRPr lang="en-US"/>
          </a:p>
        </p:txBody>
      </p:sp>
      <p:pic>
        <p:nvPicPr>
          <p:cNvPr id="7" name="Picture 6">
            <a:extLst>
              <a:ext uri="{FF2B5EF4-FFF2-40B4-BE49-F238E27FC236}">
                <a16:creationId xmlns:a16="http://schemas.microsoft.com/office/drawing/2014/main" id="{9E8A028C-7AE3-253F-DE69-55C53DD50A2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53400" y="1529660"/>
            <a:ext cx="4263082" cy="4263082"/>
          </a:xfrm>
          <a:prstGeom prst="rect">
            <a:avLst/>
          </a:prstGeom>
        </p:spPr>
      </p:pic>
      <p:pic>
        <p:nvPicPr>
          <p:cNvPr id="9" name="Picture 8">
            <a:extLst>
              <a:ext uri="{FF2B5EF4-FFF2-40B4-BE49-F238E27FC236}">
                <a16:creationId xmlns:a16="http://schemas.microsoft.com/office/drawing/2014/main" id="{F60A24B5-D3DB-1B6A-3725-D2155C0267B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38562"/>
            <a:ext cx="3045040" cy="906970"/>
          </a:xfrm>
          <a:prstGeom prst="rect">
            <a:avLst/>
          </a:prstGeom>
        </p:spPr>
      </p:pic>
    </p:spTree>
    <p:extLst>
      <p:ext uri="{BB962C8B-B14F-4D97-AF65-F5344CB8AC3E}">
        <p14:creationId xmlns:p14="http://schemas.microsoft.com/office/powerpoint/2010/main" val="405799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2530-09B1-465B-A797-94E9A022905F}"/>
              </a:ext>
            </a:extLst>
          </p:cNvPr>
          <p:cNvSpPr>
            <a:spLocks noGrp="1"/>
          </p:cNvSpPr>
          <p:nvPr>
            <p:ph type="title"/>
          </p:nvPr>
        </p:nvSpPr>
        <p:spPr/>
        <p:txBody>
          <a:bodyPr>
            <a:noAutofit/>
          </a:bodyPr>
          <a:lstStyle/>
          <a:p>
            <a:r>
              <a:rPr lang="es" sz="4000"/>
              <a:t>Desinfección y desinfectantes </a:t>
            </a:r>
          </a:p>
        </p:txBody>
      </p:sp>
      <p:sp>
        <p:nvSpPr>
          <p:cNvPr id="3" name="Content Placeholder 2">
            <a:extLst>
              <a:ext uri="{FF2B5EF4-FFF2-40B4-BE49-F238E27FC236}">
                <a16:creationId xmlns:a16="http://schemas.microsoft.com/office/drawing/2014/main" id="{D8F17B29-75B3-45C2-B71F-F0A107841EBA}"/>
              </a:ext>
            </a:extLst>
          </p:cNvPr>
          <p:cNvSpPr>
            <a:spLocks noGrp="1"/>
          </p:cNvSpPr>
          <p:nvPr>
            <p:ph sz="half" idx="13"/>
          </p:nvPr>
        </p:nvSpPr>
        <p:spPr>
          <a:xfrm>
            <a:off x="680356" y="1635038"/>
            <a:ext cx="6903202" cy="4263081"/>
          </a:xfrm>
        </p:spPr>
        <p:txBody>
          <a:bodyPr vert="horz" lIns="91440" tIns="45720" rIns="91440" bIns="45720" rtlCol="0" anchor="t">
            <a:noAutofit/>
          </a:bodyPr>
          <a:lstStyle/>
          <a:p>
            <a:r>
              <a:rPr lang="es" dirty="0">
                <a:latin typeface="Arial"/>
                <a:cs typeface="Arial"/>
              </a:rPr>
              <a:t>Son productos químicos que eliminan a los gérmenes (p. ej., </a:t>
            </a:r>
            <a:r>
              <a:rPr lang="es" dirty="0" err="1">
                <a:latin typeface="Arial"/>
                <a:cs typeface="Arial"/>
              </a:rPr>
              <a:t>quats</a:t>
            </a:r>
            <a:r>
              <a:rPr lang="es" dirty="0">
                <a:latin typeface="Arial"/>
                <a:cs typeface="Arial"/>
              </a:rPr>
              <a:t>, lejía, agua oxigenada)</a:t>
            </a:r>
          </a:p>
          <a:p>
            <a:r>
              <a:rPr lang="es" dirty="0">
                <a:latin typeface="Arial"/>
                <a:cs typeface="Arial"/>
              </a:rPr>
              <a:t>Se utilizan en superficies rígidas y sin poros, como barandillas y mesas de noche</a:t>
            </a:r>
          </a:p>
          <a:p>
            <a:r>
              <a:rPr lang="es" dirty="0"/>
              <a:t>Un producto detergente-desinfectante de un solo paso limpia y desinfecta al mismo tiempo</a:t>
            </a:r>
          </a:p>
          <a:p>
            <a:endParaRPr lang="en-US" dirty="0"/>
          </a:p>
        </p:txBody>
      </p:sp>
      <p:pic>
        <p:nvPicPr>
          <p:cNvPr id="13" name="Picture 12">
            <a:extLst>
              <a:ext uri="{FF2B5EF4-FFF2-40B4-BE49-F238E27FC236}">
                <a16:creationId xmlns:a16="http://schemas.microsoft.com/office/drawing/2014/main" id="{EE400F9F-5B63-8105-7515-7C9CC2B9BA95}"/>
              </a:ext>
              <a:ext uri="{C183D7F6-B498-43B3-948B-1728B52AA6E4}">
                <adec:decorative xmlns:adec="http://schemas.microsoft.com/office/drawing/2017/decorative" val="1"/>
              </a:ext>
            </a:extLst>
          </p:cNvPr>
          <p:cNvPicPr>
            <a:picLocks noChangeAspect="1"/>
          </p:cNvPicPr>
          <p:nvPr/>
        </p:nvPicPr>
        <p:blipFill>
          <a:blip r:embed="rId3"/>
          <a:srcRect l="21095" t="10140" r="18723" b="8928"/>
          <a:stretch/>
        </p:blipFill>
        <p:spPr>
          <a:xfrm>
            <a:off x="7851913" y="1411357"/>
            <a:ext cx="3045040" cy="4094922"/>
          </a:xfrm>
          <a:prstGeom prst="rect">
            <a:avLst/>
          </a:prstGeom>
        </p:spPr>
      </p:pic>
      <p:sp>
        <p:nvSpPr>
          <p:cNvPr id="4" name="Slide Number Placeholder 3">
            <a:extLst>
              <a:ext uri="{FF2B5EF4-FFF2-40B4-BE49-F238E27FC236}">
                <a16:creationId xmlns:a16="http://schemas.microsoft.com/office/drawing/2014/main" id="{8B88E40C-B075-4EC4-927A-A91A1F595B5E}"/>
              </a:ext>
            </a:extLst>
          </p:cNvPr>
          <p:cNvSpPr>
            <a:spLocks noGrp="1"/>
          </p:cNvSpPr>
          <p:nvPr>
            <p:ph type="sldNum" sz="quarter" idx="4"/>
          </p:nvPr>
        </p:nvSpPr>
        <p:spPr/>
        <p:txBody>
          <a:bodyPr>
            <a:noAutofit/>
          </a:bodyPr>
          <a:lstStyle/>
          <a:p>
            <a:r>
              <a:rPr lang="es"/>
              <a:t>6</a:t>
            </a:r>
            <a:endParaRPr lang="en-US"/>
          </a:p>
        </p:txBody>
      </p:sp>
      <p:pic>
        <p:nvPicPr>
          <p:cNvPr id="14" name="Picture 13">
            <a:extLst>
              <a:ext uri="{FF2B5EF4-FFF2-40B4-BE49-F238E27FC236}">
                <a16:creationId xmlns:a16="http://schemas.microsoft.com/office/drawing/2014/main" id="{1EA3BEBB-60EF-D1A6-BCE2-A5CCE7BEA1E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38562"/>
            <a:ext cx="3045040" cy="906970"/>
          </a:xfrm>
          <a:prstGeom prst="rect">
            <a:avLst/>
          </a:prstGeom>
        </p:spPr>
      </p:pic>
    </p:spTree>
    <p:extLst>
      <p:ext uri="{BB962C8B-B14F-4D97-AF65-F5344CB8AC3E}">
        <p14:creationId xmlns:p14="http://schemas.microsoft.com/office/powerpoint/2010/main" val="108657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5787-65F1-45F1-4748-E67910740D08}"/>
              </a:ext>
            </a:extLst>
          </p:cNvPr>
          <p:cNvSpPr>
            <a:spLocks noGrp="1"/>
          </p:cNvSpPr>
          <p:nvPr>
            <p:ph type="title"/>
          </p:nvPr>
        </p:nvSpPr>
        <p:spPr>
          <a:xfrm>
            <a:off x="680356" y="489634"/>
            <a:ext cx="10831285" cy="230955"/>
          </a:xfrm>
        </p:spPr>
        <p:txBody>
          <a:bodyPr>
            <a:normAutofit fontScale="90000"/>
          </a:bodyPr>
          <a:lstStyle/>
          <a:p>
            <a:r>
              <a:rPr kumimoji="0" lang="es" sz="800" b="1" i="0" u="none" strike="noStrike" cap="none" normalizeH="0" baseline="0" dirty="0">
                <a:solidFill>
                  <a:srgbClr val="FFFFFF"/>
                </a:solidFill>
                <a:latin typeface="+mn-lt"/>
                <a:cs typeface="Calibri"/>
              </a:rPr>
              <a:t>Tipo de desinfectante</a:t>
            </a:r>
            <a:br>
              <a:rPr kumimoji="0" lang="es" sz="800" b="1" i="0" u="none" strike="noStrike" cap="none" normalizeH="0" baseline="0" dirty="0">
                <a:solidFill>
                  <a:srgbClr val="FFFFFF"/>
                </a:solidFill>
                <a:latin typeface="+mn-lt"/>
                <a:cs typeface="Calibri"/>
              </a:rPr>
            </a:br>
            <a:endParaRPr lang="en-US" sz="800" dirty="0"/>
          </a:p>
        </p:txBody>
      </p:sp>
      <p:graphicFrame>
        <p:nvGraphicFramePr>
          <p:cNvPr id="7" name="Table 7">
            <a:extLst>
              <a:ext uri="{FF2B5EF4-FFF2-40B4-BE49-F238E27FC236}">
                <a16:creationId xmlns:a16="http://schemas.microsoft.com/office/drawing/2014/main" id="{D168AEC2-FCBB-4788-8494-E7ED7CA7FD3A}"/>
              </a:ext>
            </a:extLst>
          </p:cNvPr>
          <p:cNvGraphicFramePr>
            <a:graphicFrameLocks noGrp="1"/>
          </p:cNvGraphicFramePr>
          <p:nvPr>
            <p:extLst>
              <p:ext uri="{D42A27DB-BD31-4B8C-83A1-F6EECF244321}">
                <p14:modId xmlns:p14="http://schemas.microsoft.com/office/powerpoint/2010/main" val="1754701842"/>
              </p:ext>
            </p:extLst>
          </p:nvPr>
        </p:nvGraphicFramePr>
        <p:xfrm>
          <a:off x="53987" y="720589"/>
          <a:ext cx="12084026" cy="5142429"/>
        </p:xfrm>
        <a:graphic>
          <a:graphicData uri="http://schemas.openxmlformats.org/drawingml/2006/table">
            <a:tbl>
              <a:tblPr firstRow="1" bandRow="1">
                <a:tableStyleId>{5C22544A-7EE6-4342-B048-85BDC9FD1C3A}</a:tableStyleId>
              </a:tblPr>
              <a:tblGrid>
                <a:gridCol w="3057985">
                  <a:extLst>
                    <a:ext uri="{9D8B030D-6E8A-4147-A177-3AD203B41FA5}">
                      <a16:colId xmlns:a16="http://schemas.microsoft.com/office/drawing/2014/main" val="3960001072"/>
                    </a:ext>
                  </a:extLst>
                </a:gridCol>
                <a:gridCol w="9026041">
                  <a:extLst>
                    <a:ext uri="{9D8B030D-6E8A-4147-A177-3AD203B41FA5}">
                      <a16:colId xmlns:a16="http://schemas.microsoft.com/office/drawing/2014/main" val="254622921"/>
                    </a:ext>
                  </a:extLst>
                </a:gridCol>
              </a:tblGrid>
              <a:tr h="672732">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200" b="1" i="0" u="none" strike="noStrike" cap="none" normalizeH="0" baseline="0" dirty="0">
                          <a:solidFill>
                            <a:srgbClr val="FFFFFF"/>
                          </a:solidFill>
                          <a:latin typeface="+mn-lt"/>
                          <a:cs typeface="Calibri"/>
                        </a:rPr>
                        <a:t>Tipo de desinfectante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200" b="1" i="0" u="none" strike="noStrike" cap="none" normalizeH="0" baseline="0" dirty="0">
                          <a:solidFill>
                            <a:srgbClr val="FFFFFF"/>
                          </a:solidFill>
                          <a:latin typeface="+mn-lt"/>
                          <a:cs typeface="Calibri"/>
                        </a:rPr>
                        <a:t>Propiedades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5427735"/>
                  </a:ext>
                </a:extLst>
              </a:tr>
              <a:tr h="1498350">
                <a:tc>
                  <a:txBody>
                    <a:bodyPr/>
                    <a:lstStyle/>
                    <a:p>
                      <a:pPr marL="0" marR="0" lvl="0" indent="0" algn="l"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 sz="2200" b="1" i="0" u="none" strike="noStrike" cap="none" normalizeH="0" baseline="0" dirty="0">
                          <a:solidFill>
                            <a:srgbClr val="000000"/>
                          </a:solidFill>
                          <a:latin typeface="+mn-lt"/>
                          <a:cs typeface="Calibri"/>
                        </a:rPr>
                        <a:t>Productos de amonio cuaternario (Quats)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ct val="0"/>
                        </a:spcBef>
                        <a:spcAft>
                          <a:spcPct val="0"/>
                        </a:spcAft>
                        <a:buClr>
                          <a:srgbClr val="000000"/>
                        </a:buClr>
                        <a:buSzTx/>
                        <a:buFont typeface="Arial"/>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s" sz="2200" b="0" i="0" u="none" strike="noStrike" cap="none" normalizeH="0" baseline="0" dirty="0">
                          <a:solidFill>
                            <a:srgbClr val="000000"/>
                          </a:solidFill>
                          <a:latin typeface="+mn-lt"/>
                          <a:cs typeface="Calibri"/>
                        </a:rPr>
                        <a:t>Muy utilizados</a:t>
                      </a:r>
                    </a:p>
                    <a:p>
                      <a:pPr marL="169545" marR="0" lvl="0" indent="-169545" algn="l" defTabSz="457200" rtl="0" eaLnBrk="1" fontAlgn="base" latinLnBrk="0" hangingPunct="1">
                        <a:lnSpc>
                          <a:spcPct val="100000"/>
                        </a:lnSpc>
                        <a:spcBef>
                          <a:spcPct val="0"/>
                        </a:spcBef>
                        <a:spcAft>
                          <a:spcPct val="0"/>
                        </a:spcAft>
                        <a:buClr>
                          <a:srgbClr val="000000"/>
                        </a:buClr>
                        <a:buSzTx/>
                        <a:buFont typeface="Arial"/>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defRPr/>
                      </a:pPr>
                      <a:r>
                        <a:rPr kumimoji="0" lang="es" sz="2200" b="0" i="0" u="none" strike="noStrike" cap="none" normalizeH="0" baseline="0" dirty="0">
                          <a:solidFill>
                            <a:srgbClr val="000000"/>
                          </a:solidFill>
                          <a:latin typeface="+mn-lt"/>
                          <a:cs typeface="Calibri"/>
                        </a:rPr>
                        <a:t>Generalmente, no elimina las esporas</a:t>
                      </a:r>
                    </a:p>
                    <a:p>
                      <a:pPr marL="169545" marR="0" lvl="0" indent="-169545" algn="l" defTabSz="457200" rtl="0" eaLnBrk="1" fontAlgn="base" latinLnBrk="0" hangingPunct="1">
                        <a:lnSpc>
                          <a:spcPct val="100000"/>
                        </a:lnSpc>
                        <a:spcBef>
                          <a:spcPct val="0"/>
                        </a:spcBef>
                        <a:spcAft>
                          <a:spcPct val="0"/>
                        </a:spcAft>
                        <a:buClr>
                          <a:srgbClr val="000000"/>
                        </a:buClr>
                        <a:buSzTx/>
                        <a:buFont typeface="Arial"/>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s" sz="2200" b="0" i="0" u="none" strike="noStrike" cap="none" normalizeH="0" baseline="0" dirty="0">
                          <a:solidFill>
                            <a:srgbClr val="000000"/>
                          </a:solidFill>
                          <a:latin typeface="+mn-lt"/>
                          <a:cs typeface="Calibri"/>
                        </a:rPr>
                        <a:t>Pueden causar problemas de salud; asegúrese de utilizar el equipo de protección personal (PPE, por sus siglas en inglés) adecuado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924344"/>
                  </a:ext>
                </a:extLst>
              </a:tr>
              <a:tr h="1784799">
                <a:tc>
                  <a:txBody>
                    <a:bodyPr/>
                    <a:lstStyle/>
                    <a:p>
                      <a:pPr marL="0" marR="0" lvl="0" indent="0" algn="l" rtl="0" eaLnBrk="1" fontAlgn="base" latinLnBrk="0" hangingPunct="1">
                        <a:lnSpc>
                          <a:spcPct val="100000"/>
                        </a:lnSpc>
                        <a:spcBef>
                          <a:spcPct val="0"/>
                        </a:spcBef>
                        <a:spcAft>
                          <a:spcPct val="0"/>
                        </a:spcAft>
                        <a:buClrTx/>
                        <a:buSzTx/>
                        <a:buFontTx/>
                        <a:buNone/>
                      </a:pPr>
                      <a:r>
                        <a:rPr kumimoji="0" lang="es" sz="2200" b="1" i="0" u="none" strike="noStrike" cap="none" normalizeH="0" baseline="0">
                          <a:solidFill>
                            <a:srgbClr val="000000"/>
                          </a:solidFill>
                          <a:latin typeface="+mn-lt"/>
                          <a:cs typeface="Calibri"/>
                        </a:rPr>
                        <a:t>A base de cloro </a:t>
                      </a:r>
                      <a:endParaRPr kumimoji="0" lang="en-US" altLang="en-US" sz="2200" b="1" i="0" u="none" strike="noStrike" cap="none" normalizeH="0" baseline="0">
                        <a:ln>
                          <a:noFill/>
                        </a:ln>
                        <a:solidFill>
                          <a:srgbClr val="000000"/>
                        </a:solidFill>
                        <a:effectLst/>
                        <a:latin typeface="+mn-lt"/>
                        <a:cs typeface="Calibri"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 sz="2200" b="1" i="0" u="none" strike="noStrike" cap="none" normalizeH="0" baseline="0">
                          <a:solidFill>
                            <a:srgbClr val="000000"/>
                          </a:solidFill>
                          <a:latin typeface="+mn-lt"/>
                          <a:cs typeface="Calibri"/>
                        </a:rPr>
                        <a:t>(Lejía)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ct val="0"/>
                        </a:spcBef>
                        <a:spcAft>
                          <a:spcPct val="0"/>
                        </a:spcAft>
                        <a:buClr>
                          <a:srgbClr val="000000"/>
                        </a:buClr>
                        <a:buSzTx/>
                        <a:buFont typeface="Arial"/>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s" sz="2200" b="0" i="0" u="none" strike="noStrike" cap="none" normalizeH="0" baseline="0" dirty="0">
                          <a:solidFill>
                            <a:srgbClr val="000000"/>
                          </a:solidFill>
                          <a:latin typeface="+mn-lt"/>
                          <a:cs typeface="Calibri"/>
                        </a:rPr>
                        <a:t>Elimina una amplia gama de gérmenes, incluidas las esporas</a:t>
                      </a:r>
                    </a:p>
                    <a:p>
                      <a:pPr marL="169545" marR="0" lvl="0" indent="-169545" algn="l" defTabSz="457200" rtl="0" eaLnBrk="1" fontAlgn="base" latinLnBrk="0" hangingPunct="1">
                        <a:lnSpc>
                          <a:spcPct val="100000"/>
                        </a:lnSpc>
                        <a:spcBef>
                          <a:spcPct val="0"/>
                        </a:spcBef>
                        <a:spcAft>
                          <a:spcPct val="0"/>
                        </a:spcAft>
                        <a:buClr>
                          <a:srgbClr val="000000"/>
                        </a:buClr>
                        <a:buSzTx/>
                        <a:buFont typeface="Arial"/>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s" sz="2200" b="0" i="0" u="none" strike="noStrike" cap="none" normalizeH="0" baseline="0" dirty="0">
                          <a:solidFill>
                            <a:srgbClr val="000000"/>
                          </a:solidFill>
                          <a:latin typeface="+mn-lt"/>
                          <a:cs typeface="Calibri"/>
                        </a:rPr>
                        <a:t>De acción rápida</a:t>
                      </a:r>
                    </a:p>
                    <a:p>
                      <a:pPr marL="169545" marR="0" lvl="0" indent="-169545" algn="l" defTabSz="457200" rtl="0" eaLnBrk="1" fontAlgn="base" latinLnBrk="0" hangingPunct="1">
                        <a:lnSpc>
                          <a:spcPct val="100000"/>
                        </a:lnSpc>
                        <a:spcBef>
                          <a:spcPct val="0"/>
                        </a:spcBef>
                        <a:spcAft>
                          <a:spcPct val="0"/>
                        </a:spcAft>
                        <a:buClr>
                          <a:srgbClr val="000000"/>
                        </a:buClr>
                        <a:buSzTx/>
                        <a:buFont typeface="Arial"/>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s" sz="2200" b="0" i="0" u="none" strike="noStrike" cap="none" normalizeH="0" baseline="0" dirty="0">
                          <a:solidFill>
                            <a:srgbClr val="000000"/>
                          </a:solidFill>
                          <a:latin typeface="+mn-lt"/>
                          <a:cs typeface="Calibri"/>
                        </a:rPr>
                        <a:t>Pueden causar problemas de salud; asegúrese de utilizar los PPE adecuados</a:t>
                      </a:r>
                    </a:p>
                    <a:p>
                      <a:pPr marL="169545" marR="0" lvl="0" indent="-169545" algn="l" rtl="0" eaLnBrk="1" fontAlgn="base" latinLnBrk="0" hangingPunct="1">
                        <a:lnSpc>
                          <a:spcPct val="100000"/>
                        </a:lnSpc>
                        <a:spcBef>
                          <a:spcPct val="0"/>
                        </a:spcBef>
                        <a:spcAft>
                          <a:spcPct val="0"/>
                        </a:spcAft>
                        <a:buClr>
                          <a:srgbClr val="000000"/>
                        </a:buClr>
                        <a:buSzTx/>
                        <a:buFont typeface="Arial"/>
                        <a:buChar char="•"/>
                      </a:pPr>
                      <a:r>
                        <a:rPr kumimoji="0" lang="es" sz="2200" b="0" i="0" u="none" strike="noStrike" cap="none" normalizeH="0" baseline="0" dirty="0">
                          <a:solidFill>
                            <a:srgbClr val="000000"/>
                          </a:solidFill>
                          <a:latin typeface="+mn-lt"/>
                          <a:cs typeface="Calibri"/>
                        </a:rPr>
                        <a:t>Pueden dañar metales y telas </a:t>
                      </a:r>
                      <a:endParaRPr kumimoji="0" lang="en-US" altLang="en-US" sz="2200" b="0" i="0" u="none" strike="noStrike" cap="none" normalizeH="0" baseline="0" dirty="0">
                        <a:ln>
                          <a:noFill/>
                        </a:ln>
                        <a:solidFill>
                          <a:srgbClr val="000000"/>
                        </a:solidFill>
                        <a:effectLst/>
                        <a:latin typeface="+mn-lt"/>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047740"/>
                  </a:ext>
                </a:extLst>
              </a:tr>
              <a:tr h="1024967">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 sz="2200" b="1" i="0" u="none" strike="noStrike" cap="none" normalizeH="0" baseline="0">
                          <a:solidFill>
                            <a:srgbClr val="000000"/>
                          </a:solidFill>
                          <a:latin typeface="+mn-lt"/>
                          <a:cs typeface="Calibri"/>
                        </a:rPr>
                        <a:t>Peróxido de hidrógeno, H</a:t>
                      </a:r>
                      <a:r>
                        <a:rPr kumimoji="0" lang="es" sz="2200" b="1" i="0" u="none" strike="noStrike" cap="none" normalizeH="0" baseline="-25000">
                          <a:solidFill>
                            <a:srgbClr val="000000"/>
                          </a:solidFill>
                          <a:latin typeface="+mn-lt"/>
                          <a:cs typeface="Calibri"/>
                        </a:rPr>
                        <a:t>2</a:t>
                      </a:r>
                      <a:r>
                        <a:rPr kumimoji="0" lang="es" sz="2200" b="1" i="0" u="none" strike="noStrike" cap="none" normalizeH="0" baseline="0">
                          <a:solidFill>
                            <a:srgbClr val="000000"/>
                          </a:solidFill>
                          <a:latin typeface="+mn-lt"/>
                          <a:cs typeface="Calibri"/>
                        </a:rPr>
                        <a:t>O</a:t>
                      </a:r>
                      <a:r>
                        <a:rPr kumimoji="0" lang="es" sz="2200" b="1" i="0" u="none" strike="noStrike" cap="none" normalizeH="0" baseline="-25000">
                          <a:solidFill>
                            <a:srgbClr val="000000"/>
                          </a:solidFill>
                          <a:latin typeface="+mn-lt"/>
                          <a:cs typeface="Calibri"/>
                        </a:rPr>
                        <a:t>2</a:t>
                      </a:r>
                      <a:r>
                        <a:rPr kumimoji="0" lang="es" sz="2200" b="1" i="0" u="none" strike="noStrike" cap="none" normalizeH="0" baseline="0">
                          <a:solidFill>
                            <a:srgbClr val="000000"/>
                          </a:solidFill>
                          <a:latin typeface="+mn-lt"/>
                          <a:cs typeface="Calibri"/>
                        </a:rPr>
                        <a:t> acelerado (Óxidos)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69545" marR="0" lvl="0" indent="-169545" algn="l" defTabSz="457200" rtl="0" eaLnBrk="1" fontAlgn="base" latinLnBrk="0" hangingPunct="1">
                        <a:lnSpc>
                          <a:spcPct val="100000"/>
                        </a:lnSpc>
                        <a:spcBef>
                          <a:spcPct val="0"/>
                        </a:spcBef>
                        <a:spcAft>
                          <a:spcPct val="0"/>
                        </a:spcAft>
                        <a:buClr>
                          <a:srgbClr val="000000"/>
                        </a:buClr>
                        <a:buSzTx/>
                        <a:buFont typeface="Arial"/>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s" sz="2200" b="0" i="0" u="none" strike="noStrike" cap="none" normalizeH="0" baseline="0" dirty="0">
                          <a:solidFill>
                            <a:srgbClr val="000000"/>
                          </a:solidFill>
                          <a:latin typeface="+mn-lt"/>
                          <a:cs typeface="Calibri"/>
                        </a:rPr>
                        <a:t>Elimina una amplia gama de gérmenes, incluidas las esporas</a:t>
                      </a:r>
                    </a:p>
                    <a:p>
                      <a:pPr marL="169545" marR="0" lvl="0" indent="-169545" algn="l" defTabSz="457200" rtl="0" eaLnBrk="1" fontAlgn="base" latinLnBrk="0" hangingPunct="1">
                        <a:lnSpc>
                          <a:spcPct val="100000"/>
                        </a:lnSpc>
                        <a:spcBef>
                          <a:spcPct val="0"/>
                        </a:spcBef>
                        <a:spcAft>
                          <a:spcPct val="0"/>
                        </a:spcAft>
                        <a:buClr>
                          <a:srgbClr val="000000"/>
                        </a:buClr>
                        <a:buSzTx/>
                        <a:buFont typeface="Arial"/>
                        <a:buChar char="•"/>
                        <a:tabLst>
                          <a:tab pos="169863" algn="l"/>
                          <a:tab pos="1084263" algn="l"/>
                          <a:tab pos="1998663" algn="l"/>
                          <a:tab pos="2913063" algn="l"/>
                          <a:tab pos="3827463" algn="l"/>
                          <a:tab pos="4741863" algn="l"/>
                          <a:tab pos="5656263" algn="l"/>
                          <a:tab pos="6570663" algn="l"/>
                          <a:tab pos="7485063" algn="l"/>
                          <a:tab pos="8399463" algn="l"/>
                          <a:tab pos="9313863" algn="l"/>
                          <a:tab pos="10228263" algn="l"/>
                        </a:tabLst>
                      </a:pPr>
                      <a:r>
                        <a:rPr kumimoji="0" lang="es" sz="2200" b="0" i="0" u="none" strike="noStrike" cap="none" normalizeH="0" baseline="0" dirty="0">
                          <a:solidFill>
                            <a:srgbClr val="000000"/>
                          </a:solidFill>
                          <a:latin typeface="+mn-lt"/>
                          <a:cs typeface="Calibri"/>
                        </a:rPr>
                        <a:t>Puede tener un tiempo de contacto/permanencia en húmedo más corto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948671"/>
                  </a:ext>
                </a:extLst>
              </a:tr>
            </a:tbl>
          </a:graphicData>
        </a:graphic>
      </p:graphicFrame>
      <p:pic>
        <p:nvPicPr>
          <p:cNvPr id="10" name="Picture 9">
            <a:extLst>
              <a:ext uri="{FF2B5EF4-FFF2-40B4-BE49-F238E27FC236}">
                <a16:creationId xmlns:a16="http://schemas.microsoft.com/office/drawing/2014/main" id="{5F546B62-35E8-7644-289F-9C9413B4D7B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51030"/>
            <a:ext cx="3045040" cy="906970"/>
          </a:xfrm>
          <a:prstGeom prst="rect">
            <a:avLst/>
          </a:prstGeom>
        </p:spPr>
      </p:pic>
      <p:sp>
        <p:nvSpPr>
          <p:cNvPr id="3" name="TextBox 2">
            <a:extLst>
              <a:ext uri="{FF2B5EF4-FFF2-40B4-BE49-F238E27FC236}">
                <a16:creationId xmlns:a16="http://schemas.microsoft.com/office/drawing/2014/main" id="{3615BBFF-4645-4A24-B8E7-9D3E686371DC}"/>
              </a:ext>
            </a:extLst>
          </p:cNvPr>
          <p:cNvSpPr txBox="1"/>
          <p:nvPr/>
        </p:nvSpPr>
        <p:spPr>
          <a:xfrm>
            <a:off x="2010849" y="5775006"/>
            <a:ext cx="9815974" cy="492443"/>
          </a:xfrm>
          <a:prstGeom prst="rect">
            <a:avLst/>
          </a:prstGeom>
          <a:noFill/>
        </p:spPr>
        <p:txBody>
          <a:bodyPr wrap="square" lIns="91440" tIns="45720" rIns="91440" bIns="45720" rtlCol="0" anchor="t">
            <a:noAutofit/>
          </a:bodyPr>
          <a:lstStyle/>
          <a:p>
            <a:pPr rtl="0"/>
            <a:r>
              <a:rPr lang="es" sz="2000" b="1" i="1" u="sng" strike="noStrike" dirty="0">
                <a:latin typeface="Calibri"/>
                <a:cs typeface="Arial"/>
              </a:rPr>
              <a:t>No </a:t>
            </a:r>
            <a:r>
              <a:rPr lang="es" sz="2000" b="1" i="0" u="none" strike="noStrike" dirty="0">
                <a:latin typeface="Calibri"/>
                <a:cs typeface="Arial"/>
              </a:rPr>
              <a:t>mezcle los quats y lejía (o cloro), ya que puede formar un gas tóxico</a:t>
            </a:r>
            <a:r>
              <a:rPr lang="es" sz="2400" b="1" i="0" u="none" strike="noStrike" dirty="0">
                <a:latin typeface="Calibri"/>
                <a:cs typeface="Arial"/>
              </a:rPr>
              <a:t>.  </a:t>
            </a:r>
            <a:endParaRPr lang="en-US" sz="2400" b="1" dirty="0">
              <a:effectLst/>
              <a:latin typeface="+mn-lt"/>
            </a:endParaRPr>
          </a:p>
        </p:txBody>
      </p:sp>
      <p:sp>
        <p:nvSpPr>
          <p:cNvPr id="4" name="Slide Number Placeholder 3">
            <a:extLst>
              <a:ext uri="{FF2B5EF4-FFF2-40B4-BE49-F238E27FC236}">
                <a16:creationId xmlns:a16="http://schemas.microsoft.com/office/drawing/2014/main" id="{A5A67C2F-F8FC-318B-B8FF-FAB3F70388E5}"/>
              </a:ext>
            </a:extLst>
          </p:cNvPr>
          <p:cNvSpPr>
            <a:spLocks noGrp="1"/>
          </p:cNvSpPr>
          <p:nvPr>
            <p:ph type="sldNum" sz="quarter" idx="4"/>
          </p:nvPr>
        </p:nvSpPr>
        <p:spPr>
          <a:xfrm>
            <a:off x="9225641" y="6267449"/>
            <a:ext cx="2743200" cy="365125"/>
          </a:xfrm>
        </p:spPr>
        <p:txBody>
          <a:bodyPr>
            <a:noAutofit/>
          </a:bodyPr>
          <a:lstStyle/>
          <a:p>
            <a:r>
              <a:rPr lang="es" dirty="0"/>
              <a:t>7</a:t>
            </a:r>
            <a:endParaRPr lang="en-US" dirty="0"/>
          </a:p>
        </p:txBody>
      </p:sp>
    </p:spTree>
    <p:extLst>
      <p:ext uri="{BB962C8B-B14F-4D97-AF65-F5344CB8AC3E}">
        <p14:creationId xmlns:p14="http://schemas.microsoft.com/office/powerpoint/2010/main" val="392653307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A3A1-4525-4EC5-99EE-DB71BD01EC89}"/>
              </a:ext>
            </a:extLst>
          </p:cNvPr>
          <p:cNvSpPr>
            <a:spLocks noGrp="1"/>
          </p:cNvSpPr>
          <p:nvPr>
            <p:ph type="title"/>
          </p:nvPr>
        </p:nvSpPr>
        <p:spPr>
          <a:xfrm>
            <a:off x="680356" y="709632"/>
            <a:ext cx="10831285" cy="993178"/>
          </a:xfrm>
        </p:spPr>
        <p:txBody>
          <a:bodyPr>
            <a:noAutofit/>
          </a:bodyPr>
          <a:lstStyle/>
          <a:p>
            <a:r>
              <a:rPr lang="es" sz="4000"/>
              <a:t>¿El desinfectante es adecuado para la tarea? </a:t>
            </a:r>
          </a:p>
        </p:txBody>
      </p:sp>
      <p:sp>
        <p:nvSpPr>
          <p:cNvPr id="3" name="Content Placeholder 2">
            <a:extLst>
              <a:ext uri="{FF2B5EF4-FFF2-40B4-BE49-F238E27FC236}">
                <a16:creationId xmlns:a16="http://schemas.microsoft.com/office/drawing/2014/main" id="{F8C240B7-653A-4EFB-9372-2906DDA35201}"/>
              </a:ext>
            </a:extLst>
          </p:cNvPr>
          <p:cNvSpPr>
            <a:spLocks noGrp="1"/>
          </p:cNvSpPr>
          <p:nvPr>
            <p:ph sz="half" idx="13"/>
          </p:nvPr>
        </p:nvSpPr>
        <p:spPr>
          <a:xfrm>
            <a:off x="680356" y="1710452"/>
            <a:ext cx="9019825" cy="4263081"/>
          </a:xfrm>
          <a:solidFill>
            <a:schemeClr val="bg1"/>
          </a:solidFill>
        </p:spPr>
        <p:txBody>
          <a:bodyPr vert="horz" lIns="91440" tIns="45720" rIns="91440" bIns="45720" rtlCol="0" anchor="t">
            <a:noAutofit/>
          </a:bodyPr>
          <a:lstStyle/>
          <a:p>
            <a:r>
              <a:rPr lang="es" sz="2200" dirty="0">
                <a:latin typeface="Arial"/>
                <a:cs typeface="Arial"/>
              </a:rPr>
              <a:t>Siempre compruebe si el desinfectante es adecuado para la tarea. Consulte al gerente de EVS si no está seguro.</a:t>
            </a:r>
            <a:endParaRPr lang="en-US" sz="2200" dirty="0">
              <a:latin typeface="Arial"/>
              <a:cs typeface="Arial"/>
            </a:endParaRPr>
          </a:p>
          <a:p>
            <a:r>
              <a:rPr lang="es" sz="2200" dirty="0">
                <a:latin typeface="Arial"/>
                <a:cs typeface="Arial"/>
              </a:rPr>
              <a:t>Registrado por la Agencia de Protección Ambiental (EPA, por sus siglas en inglés) y etiquetado como "desinfectante de grado hospitalario"</a:t>
            </a:r>
          </a:p>
          <a:p>
            <a:r>
              <a:rPr lang="es" sz="2200" dirty="0">
                <a:latin typeface="Arial"/>
                <a:cs typeface="Arial"/>
              </a:rPr>
              <a:t>Declaraciones de eliminación: tipo de gérmenes que elimina el desinfectante</a:t>
            </a:r>
          </a:p>
          <a:p>
            <a:r>
              <a:rPr lang="es" sz="2200" dirty="0">
                <a:latin typeface="Arial"/>
                <a:cs typeface="Arial"/>
              </a:rPr>
              <a:t>Tiempo de contacto/permanencia en húmedo: tiempo necesario para que el desinfectante actúe</a:t>
            </a:r>
          </a:p>
          <a:p>
            <a:r>
              <a:rPr lang="es" sz="2200" dirty="0">
                <a:latin typeface="Arial"/>
                <a:cs typeface="Arial"/>
              </a:rPr>
              <a:t>Seguridad: conozca la toxicidad, los requisitos de PPE y el uso adecuado del desinfectante</a:t>
            </a:r>
          </a:p>
          <a:p>
            <a:pPr lvl="1"/>
            <a:endParaRPr lang="en-US" dirty="0"/>
          </a:p>
        </p:txBody>
      </p:sp>
      <p:sp>
        <p:nvSpPr>
          <p:cNvPr id="4" name="Slide Number Placeholder 3">
            <a:extLst>
              <a:ext uri="{FF2B5EF4-FFF2-40B4-BE49-F238E27FC236}">
                <a16:creationId xmlns:a16="http://schemas.microsoft.com/office/drawing/2014/main" id="{D24A5061-E898-464F-8193-85038F208328}"/>
              </a:ext>
            </a:extLst>
          </p:cNvPr>
          <p:cNvSpPr>
            <a:spLocks noGrp="1"/>
          </p:cNvSpPr>
          <p:nvPr>
            <p:ph type="sldNum" sz="quarter" idx="4"/>
          </p:nvPr>
        </p:nvSpPr>
        <p:spPr/>
        <p:txBody>
          <a:bodyPr>
            <a:noAutofit/>
          </a:bodyPr>
          <a:lstStyle/>
          <a:p>
            <a:r>
              <a:rPr lang="es" dirty="0"/>
              <a:t>8</a:t>
            </a:r>
            <a:endParaRPr lang="en-US" dirty="0"/>
          </a:p>
        </p:txBody>
      </p:sp>
      <p:pic>
        <p:nvPicPr>
          <p:cNvPr id="10" name="Picture 9">
            <a:extLst>
              <a:ext uri="{FF2B5EF4-FFF2-40B4-BE49-F238E27FC236}">
                <a16:creationId xmlns:a16="http://schemas.microsoft.com/office/drawing/2014/main" id="{E16A4EB7-9418-CA43-73F3-E160059E95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5938140"/>
            <a:ext cx="3045040" cy="906970"/>
          </a:xfrm>
          <a:prstGeom prst="rect">
            <a:avLst/>
          </a:prstGeom>
        </p:spPr>
      </p:pic>
      <p:pic>
        <p:nvPicPr>
          <p:cNvPr id="11" name="Picture 10">
            <a:extLst>
              <a:ext uri="{FF2B5EF4-FFF2-40B4-BE49-F238E27FC236}">
                <a16:creationId xmlns:a16="http://schemas.microsoft.com/office/drawing/2014/main" id="{FF2617BB-182B-3705-4CC1-F53CF6CA652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617660" y="1416536"/>
            <a:ext cx="4405059" cy="4405059"/>
          </a:xfrm>
          <a:prstGeom prst="rect">
            <a:avLst/>
          </a:prstGeom>
        </p:spPr>
      </p:pic>
    </p:spTree>
    <p:extLst>
      <p:ext uri="{BB962C8B-B14F-4D97-AF65-F5344CB8AC3E}">
        <p14:creationId xmlns:p14="http://schemas.microsoft.com/office/powerpoint/2010/main" val="109390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B3264-0ED7-4B3D-95F7-BDAB3D84E827}"/>
              </a:ext>
            </a:extLst>
          </p:cNvPr>
          <p:cNvSpPr>
            <a:spLocks noGrp="1"/>
          </p:cNvSpPr>
          <p:nvPr>
            <p:ph type="title"/>
          </p:nvPr>
        </p:nvSpPr>
        <p:spPr>
          <a:xfrm>
            <a:off x="583093" y="435532"/>
            <a:ext cx="11385748" cy="993178"/>
          </a:xfrm>
        </p:spPr>
        <p:txBody>
          <a:bodyPr>
            <a:noAutofit/>
          </a:bodyPr>
          <a:lstStyle/>
          <a:p>
            <a:r>
              <a:rPr lang="es" sz="4000" dirty="0"/>
              <a:t>Tiempo de contacto/permanencia en húmedo</a:t>
            </a:r>
            <a:endParaRPr lang="en-US" sz="4000" dirty="0"/>
          </a:p>
        </p:txBody>
      </p:sp>
      <p:sp>
        <p:nvSpPr>
          <p:cNvPr id="3" name="Content Placeholder 2">
            <a:extLst>
              <a:ext uri="{FF2B5EF4-FFF2-40B4-BE49-F238E27FC236}">
                <a16:creationId xmlns:a16="http://schemas.microsoft.com/office/drawing/2014/main" id="{26B64413-9AC6-4E79-BB9F-EFAEAF6AAC1B}"/>
              </a:ext>
            </a:extLst>
          </p:cNvPr>
          <p:cNvSpPr>
            <a:spLocks noGrp="1"/>
          </p:cNvSpPr>
          <p:nvPr>
            <p:ph sz="half" idx="13"/>
          </p:nvPr>
        </p:nvSpPr>
        <p:spPr>
          <a:xfrm>
            <a:off x="680356" y="1767014"/>
            <a:ext cx="8244983" cy="4263081"/>
          </a:xfrm>
          <a:solidFill>
            <a:schemeClr val="bg1"/>
          </a:solidFill>
        </p:spPr>
        <p:txBody>
          <a:bodyPr>
            <a:noAutofit/>
          </a:bodyPr>
          <a:lstStyle/>
          <a:p>
            <a:r>
              <a:rPr lang="es" dirty="0"/>
              <a:t>El tiempo de contacto/permanencia en húmedo es el tiempo necesario para que un desinfectante elimine los gérmenes de una superficie previamente limpiada </a:t>
            </a:r>
            <a:endParaRPr lang="en-US" dirty="0"/>
          </a:p>
          <a:p>
            <a:r>
              <a:rPr lang="es" dirty="0"/>
              <a:t>Una superficie debe permanecer húmeda el tiempo suficiente para lograr la desinfección de la superficie</a:t>
            </a:r>
            <a:endParaRPr lang="en-US" dirty="0"/>
          </a:p>
          <a:p>
            <a:pPr lvl="1"/>
            <a:r>
              <a:rPr lang="es" dirty="0"/>
              <a:t>Es posible que tenga que volver a aplicar el producto para alcanzar el tiempo de contacto/permanencia en húmedo</a:t>
            </a:r>
            <a:endParaRPr lang="en-US" dirty="0"/>
          </a:p>
          <a:p>
            <a:r>
              <a:rPr lang="es" dirty="0"/>
              <a:t>Siga las instrucciones de la etiqueta para conocer el tiempo de contacto/permanencia en húmedo adecuado</a:t>
            </a:r>
          </a:p>
        </p:txBody>
      </p:sp>
      <p:pic>
        <p:nvPicPr>
          <p:cNvPr id="10" name="Picture 9">
            <a:extLst>
              <a:ext uri="{FF2B5EF4-FFF2-40B4-BE49-F238E27FC236}">
                <a16:creationId xmlns:a16="http://schemas.microsoft.com/office/drawing/2014/main" id="{8FDBB160-CE5C-2FA1-AA93-C9F4DEC7D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25339" y="2698113"/>
            <a:ext cx="2299933" cy="2299933"/>
          </a:xfrm>
          <a:prstGeom prst="rect">
            <a:avLst/>
          </a:prstGeom>
        </p:spPr>
      </p:pic>
      <p:sp>
        <p:nvSpPr>
          <p:cNvPr id="4" name="Slide Number Placeholder 3">
            <a:extLst>
              <a:ext uri="{FF2B5EF4-FFF2-40B4-BE49-F238E27FC236}">
                <a16:creationId xmlns:a16="http://schemas.microsoft.com/office/drawing/2014/main" id="{7952D7BC-AD1B-4B17-AEBD-6396C620EEE9}"/>
              </a:ext>
            </a:extLst>
          </p:cNvPr>
          <p:cNvSpPr>
            <a:spLocks noGrp="1"/>
          </p:cNvSpPr>
          <p:nvPr>
            <p:ph type="sldNum" sz="quarter" idx="4"/>
          </p:nvPr>
        </p:nvSpPr>
        <p:spPr/>
        <p:txBody>
          <a:bodyPr>
            <a:noAutofit/>
          </a:bodyPr>
          <a:lstStyle/>
          <a:p>
            <a:r>
              <a:rPr lang="es" dirty="0"/>
              <a:t>9</a:t>
            </a:r>
            <a:endParaRPr lang="en-US" dirty="0"/>
          </a:p>
        </p:txBody>
      </p:sp>
      <p:pic>
        <p:nvPicPr>
          <p:cNvPr id="11" name="Picture 10">
            <a:extLst>
              <a:ext uri="{FF2B5EF4-FFF2-40B4-BE49-F238E27FC236}">
                <a16:creationId xmlns:a16="http://schemas.microsoft.com/office/drawing/2014/main" id="{72B0350D-5BF5-F99C-5B3D-A6C51D130D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5938562"/>
            <a:ext cx="3045040" cy="906970"/>
          </a:xfrm>
          <a:prstGeom prst="rect">
            <a:avLst/>
          </a:prstGeom>
        </p:spPr>
      </p:pic>
    </p:spTree>
    <p:extLst>
      <p:ext uri="{BB962C8B-B14F-4D97-AF65-F5344CB8AC3E}">
        <p14:creationId xmlns:p14="http://schemas.microsoft.com/office/powerpoint/2010/main" val="428799952"/>
      </p:ext>
    </p:extLst>
  </p:cSld>
  <p:clrMapOvr>
    <a:masterClrMapping/>
  </p:clrMapOvr>
</p:sld>
</file>

<file path=ppt/theme/theme1.xml><?xml version="1.0" encoding="utf-8"?>
<a:theme xmlns:a="http://schemas.openxmlformats.org/drawingml/2006/main" name="Office Theme">
  <a:themeElements>
    <a:clrScheme name="CDPH Color Palette">
      <a:dk1>
        <a:srgbClr val="141F68"/>
      </a:dk1>
      <a:lt1>
        <a:srgbClr val="FFFFFF"/>
      </a:lt1>
      <a:dk2>
        <a:srgbClr val="411162"/>
      </a:dk2>
      <a:lt2>
        <a:srgbClr val="A8D3C9"/>
      </a:lt2>
      <a:accent1>
        <a:srgbClr val="002495"/>
      </a:accent1>
      <a:accent2>
        <a:srgbClr val="9C1D96"/>
      </a:accent2>
      <a:accent3>
        <a:srgbClr val="AE5018"/>
      </a:accent3>
      <a:accent4>
        <a:srgbClr val="007887"/>
      </a:accent4>
      <a:accent5>
        <a:srgbClr val="0077CF"/>
      </a:accent5>
      <a:accent6>
        <a:srgbClr val="141F68"/>
      </a:accent6>
      <a:hlink>
        <a:srgbClr val="0077CF"/>
      </a:hlink>
      <a:folHlink>
        <a:srgbClr val="9C1D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DPH_PowerPointTemplate" id="{F792BC48-EDA7-4208-B37D-23197145A8E4}" vid="{5B70F584-CCEA-4408-AAE3-E6432EB521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48324c4-7d20-48d3-8188-32763737222b"/>
    <off2d280d04f435e8ad65f64297220d7 xmlns="a48324c4-7d20-48d3-8188-32763737222b">
      <Terms xmlns="http://schemas.microsoft.com/office/infopath/2007/PartnerControls">
        <TermInfo xmlns="http://schemas.microsoft.com/office/infopath/2007/PartnerControls">
          <TermName xmlns="http://schemas.microsoft.com/office/infopath/2007/PartnerControls">Clinicians/Healthcare Providers</TermName>
          <TermId xmlns="http://schemas.microsoft.com/office/infopath/2007/PartnerControls">e31e14b8-e46e-494a-8300-1453b14ca9de</TermId>
        </TermInfo>
        <TermInfo xmlns="http://schemas.microsoft.com/office/infopath/2007/PartnerControls">
          <TermName xmlns="http://schemas.microsoft.com/office/infopath/2007/PartnerControls">Local Health Jurisdiction</TermName>
          <TermId xmlns="http://schemas.microsoft.com/office/infopath/2007/PartnerControls">f68e075a-b17d-44d0-8f5c-4e108c72d912</TermId>
        </TermInfo>
        <TermInfo xmlns="http://schemas.microsoft.com/office/infopath/2007/PartnerControls">
          <TermName xmlns="http://schemas.microsoft.com/office/infopath/2007/PartnerControls">Other Stakeholder</TermName>
          <TermId xmlns="http://schemas.microsoft.com/office/infopath/2007/PartnerControls">6b3266fc-4016-443b-9e9e-97a2230ee0e4</TermId>
        </TermInfo>
      </Term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TermInfo xmlns="http://schemas.microsoft.com/office/infopath/2007/PartnerControls">
          <TermName xmlns="http://schemas.microsoft.com/office/infopath/2007/PartnerControls">Hospital Associated Infections</TermName>
          <TermId xmlns="http://schemas.microsoft.com/office/infopath/2007/PartnerControls">ca506b30-7ad6-4050-a256-41bb719b399d</TermId>
        </TermInfo>
        <TermInfo xmlns="http://schemas.microsoft.com/office/infopath/2007/PartnerControls">
          <TermName xmlns="http://schemas.microsoft.com/office/infopath/2007/PartnerControls">Infectious Diseases</TermName>
          <TermId xmlns="http://schemas.microsoft.com/office/infopath/2007/PartnerControls">cf067396-8ccc-4210-9f63-22e79836aa52</TermId>
        </TermInfo>
        <TermInfo xmlns="http://schemas.microsoft.com/office/infopath/2007/PartnerControls">
          <TermName xmlns="http://schemas.microsoft.com/office/infopath/2007/PartnerControls">Infection Control</TermName>
          <TermId xmlns="http://schemas.microsoft.com/office/infopath/2007/PartnerControls">cc8526b0-961b-4484-a0db-f621d6c2c573</TermId>
        </TermInfo>
        <TermInfo xmlns="http://schemas.microsoft.com/office/infopath/2007/PartnerControls">
          <TermName xmlns="http://schemas.microsoft.com/office/infopath/2007/PartnerControls">Environmental Health</TermName>
          <TermId xmlns="http://schemas.microsoft.com/office/infopath/2007/PartnerControls">f412e62c-bf68-44a5-abb9-5dd4a31c5dbd</TermId>
        </TermInfo>
      </Terms>
    </kcdf3820fa7642e8be4bb4902ce9671f>
    <bb1a85d7c91c4659b60f056ef7672151 xmlns="a48324c4-7d20-48d3-8188-32763737222b">
      <Terms xmlns="http://schemas.microsoft.com/office/infopath/2007/PartnerControls">
        <TermInfo xmlns="http://schemas.microsoft.com/office/infopath/2007/PartnerControls">
          <TermName xmlns="http://schemas.microsoft.com/office/infopath/2007/PartnerControls">Healthcare-Associated Infections</TermName>
          <TermId xmlns="http://schemas.microsoft.com/office/infopath/2007/PartnerControls">acd27147-66db-4417-b829-7721c9284883</TermId>
        </TermInfo>
      </Term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2.xml><?xml version="1.0" encoding="utf-8"?>
<ct:contentTypeSchema xmlns:ct="http://schemas.microsoft.com/office/2006/metadata/contentType" xmlns:ma="http://schemas.microsoft.com/office/2006/metadata/properties/metaAttributes" ct:_="" ma:_="" ma:contentTypeName="CDPH Document" ma:contentTypeID="0x0101002CC577673628EB48993F371F1850BF7D002F45745B6B4FD0479F5B8BA533B83A6A" ma:contentTypeVersion="4" ma:contentTypeDescription="Create a new document." ma:contentTypeScope="" ma:versionID="1dcf90e495f57365ed981e3850970c96">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5391893d04d1d7c9d778626da8812661"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ADA683-C94D-49F5-A094-9EF68F35D082}">
  <ds:schemaRefs>
    <ds:schemaRef ds:uri="http://schemas.microsoft.com/office/infopath/2007/PartnerControls"/>
    <ds:schemaRef ds:uri="http://purl.org/dc/dcmitype/"/>
    <ds:schemaRef ds:uri="http://schemas.microsoft.com/office/2006/documentManagement/types"/>
    <ds:schemaRef ds:uri="1569e64c-b961-473b-8944-fcb9e9aee038"/>
    <ds:schemaRef ds:uri="1ffbe07a-03c3-40d7-9b7e-230592d8f27a"/>
    <ds:schemaRef ds:uri="http://schemas.microsoft.com/sharepoint/v3"/>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2A616AFD-0E5C-41ED-BFC0-5B8E9906BB4D}"/>
</file>

<file path=customXml/itemProps3.xml><?xml version="1.0" encoding="utf-8"?>
<ds:datastoreItem xmlns:ds="http://schemas.openxmlformats.org/officeDocument/2006/customXml" ds:itemID="{7D20C666-19AC-43AB-87F2-6473B2AC76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CDPH_PowerPointTemplate-ADA</Template>
  <TotalTime>88</TotalTime>
  <Words>7812</Words>
  <Application>Microsoft Office PowerPoint</Application>
  <PresentationFormat>Widescreen</PresentationFormat>
  <Paragraphs>673</Paragraphs>
  <Slides>47</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DengXian</vt:lpstr>
      <vt:lpstr>ＭＳ Ｐゴシック</vt:lpstr>
      <vt:lpstr>-apple-system</vt:lpstr>
      <vt:lpstr>Aptos</vt:lpstr>
      <vt:lpstr>Arial</vt:lpstr>
      <vt:lpstr>Calibri</vt:lpstr>
      <vt:lpstr>Segoe UI</vt:lpstr>
      <vt:lpstr>Office Theme</vt:lpstr>
      <vt:lpstr> Módulo 2: Conocimiento de los desinfectantes </vt:lpstr>
      <vt:lpstr>Objetivos</vt:lpstr>
      <vt:lpstr>¡Ustedes pueden hacer la diferencia!</vt:lpstr>
      <vt:lpstr>Limpieza vs. Desinfección</vt:lpstr>
      <vt:lpstr>Detergentes </vt:lpstr>
      <vt:lpstr>Desinfección y desinfectantes </vt:lpstr>
      <vt:lpstr>Tipo de desinfectante </vt:lpstr>
      <vt:lpstr>¿El desinfectante es adecuado para la tarea? </vt:lpstr>
      <vt:lpstr>Tiempo de contacto/permanencia en húmedo</vt:lpstr>
      <vt:lpstr>Comprobación de conocimientos</vt:lpstr>
      <vt:lpstr>Comprobación de conocimientos -</vt:lpstr>
      <vt:lpstr>Cómo leer la etiqueta de un desinfectante </vt:lpstr>
      <vt:lpstr>Cómo leer la etiqueta de un desinfectante -</vt:lpstr>
      <vt:lpstr>Cómo leer la etiqueta de un desinfectante 2</vt:lpstr>
      <vt:lpstr>Cómo leer la etiqueta de un desinfectante 3</vt:lpstr>
      <vt:lpstr>Cómo leer la etiqueta de un desinfectante 4</vt:lpstr>
      <vt:lpstr>Cómo leer la etiqueta de un desinfectante 5-</vt:lpstr>
      <vt:lpstr>Cómo leer la etiqueta de un desinfectante 6</vt:lpstr>
      <vt:lpstr>Cómo leer la etiqueta de un desinfectante -7</vt:lpstr>
      <vt:lpstr>Cómo leer la etiqueta de un desinfectante 8</vt:lpstr>
      <vt:lpstr>Cómo leer la etiqueta de un desinfectante 9</vt:lpstr>
      <vt:lpstr>Cómo leer la etiqueta de un desinfectante -10</vt:lpstr>
      <vt:lpstr>Cómo leer la etiqueta de un desinfectante 11</vt:lpstr>
      <vt:lpstr>Diluir el desinfectante según las instrucciones de la etiqueta</vt:lpstr>
      <vt:lpstr>Preparación de productos de limpieza  ambiental: Preparación manual</vt:lpstr>
      <vt:lpstr>Mejores prácticas para el uso de desinfectantes</vt:lpstr>
      <vt:lpstr>Mejores prácticas para el uso de desinfectantes -</vt:lpstr>
      <vt:lpstr>Evite estas malas prácticas cuando use los desinfectantes</vt:lpstr>
      <vt:lpstr>Resumen</vt:lpstr>
      <vt:lpstr>Referencias</vt:lpstr>
      <vt:lpstr>Referencias 2</vt:lpstr>
      <vt:lpstr>Referencias 3</vt:lpstr>
      <vt:lpstr>Recursos del Proyecto Firstline</vt:lpstr>
      <vt:lpstr>ACTIVIDADES DIDÁCTICAS/HOJAS DE TRABAJO</vt:lpstr>
      <vt:lpstr>Cómo leer la etiqueta de un desinfectante </vt:lpstr>
      <vt:lpstr>Escenario #1</vt:lpstr>
      <vt:lpstr>Escenario #1 -</vt:lpstr>
      <vt:lpstr>Escenario #1 Continuación </vt:lpstr>
      <vt:lpstr>Escenario #1 Cont. </vt:lpstr>
      <vt:lpstr>Escenario #2</vt:lpstr>
      <vt:lpstr>Escenario #2 -</vt:lpstr>
      <vt:lpstr>Escenario #3</vt:lpstr>
      <vt:lpstr>Escenario #3 -</vt:lpstr>
      <vt:lpstr>Imagínese esto: Qué buscar en un armario de EVS </vt:lpstr>
      <vt:lpstr>Imagínese esto:  Qué buscar en un armario de EVS – Clave de respuestas </vt:lpstr>
      <vt:lpstr>¡Gracias! </vt:lpstr>
      <vt:lpstr>Visit the California Department of Public Health website.</vt:lpstr>
    </vt:vector>
  </TitlesOfParts>
  <Company>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Understnding Disinfectants Spanish</dc:title>
  <dc:creator>CDPH</dc:creator>
  <cp:lastModifiedBy>Corona, Lanette@CDPH</cp:lastModifiedBy>
  <cp:revision>344</cp:revision>
  <dcterms:created xsi:type="dcterms:W3CDTF">2024-09-25T18:10:48Z</dcterms:created>
  <dcterms:modified xsi:type="dcterms:W3CDTF">2025-06-05T02:02:49Z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0x0101002CC577673628EB48993F371F1850BF7D002F45745B6B4FD0479F5B8BA533B83A6A</vt:lpwstr>
  </property>
  <property fmtid="{D5CDD505-2E9C-101B-9397-08002B2CF9AE}" pid="3" name="MediaServiceImageTags">
    <vt:lpwstr/>
  </property>
  <property fmtid="{D5CDD505-2E9C-101B-9397-08002B2CF9AE}" pid="4" name="MSIP_Label_213b91bf-ff26-4203-8076-653b9b8a5c80_Enabled">
    <vt:lpwstr>true</vt:lpwstr>
  </property>
  <property fmtid="{D5CDD505-2E9C-101B-9397-08002B2CF9AE}" pid="5" name="MSIP_Label_213b91bf-ff26-4203-8076-653b9b8a5c80_SetDate">
    <vt:lpwstr>2025-03-14T17:10:35Z</vt:lpwstr>
  </property>
  <property fmtid="{D5CDD505-2E9C-101B-9397-08002B2CF9AE}" pid="6" name="MSIP_Label_213b91bf-ff26-4203-8076-653b9b8a5c80_Method">
    <vt:lpwstr>Standard</vt:lpwstr>
  </property>
  <property fmtid="{D5CDD505-2E9C-101B-9397-08002B2CF9AE}" pid="7" name="MSIP_Label_213b91bf-ff26-4203-8076-653b9b8a5c80_Name">
    <vt:lpwstr>Confidential - Low</vt:lpwstr>
  </property>
  <property fmtid="{D5CDD505-2E9C-101B-9397-08002B2CF9AE}" pid="8" name="MSIP_Label_213b91bf-ff26-4203-8076-653b9b8a5c80_SiteId">
    <vt:lpwstr>1f311b51-f6d9-4153-9bac-55e0ef9641b8</vt:lpwstr>
  </property>
  <property fmtid="{D5CDD505-2E9C-101B-9397-08002B2CF9AE}" pid="9" name="MSIP_Label_213b91bf-ff26-4203-8076-653b9b8a5c80_ActionId">
    <vt:lpwstr>6261c42e-b45d-4336-ad47-55af5cdc7510</vt:lpwstr>
  </property>
  <property fmtid="{D5CDD505-2E9C-101B-9397-08002B2CF9AE}" pid="10" name="MSIP_Label_213b91bf-ff26-4203-8076-653b9b8a5c80_ContentBits">
    <vt:lpwstr>2</vt:lpwstr>
  </property>
  <property fmtid="{D5CDD505-2E9C-101B-9397-08002B2CF9AE}" pid="11" name="MSIP_Label_213b91bf-ff26-4203-8076-653b9b8a5c80_Tag">
    <vt:lpwstr>10, 3, 0, 2</vt:lpwstr>
  </property>
  <property fmtid="{D5CDD505-2E9C-101B-9397-08002B2CF9AE}" pid="12" name="ClassificationContentMarkingFooterLocations">
    <vt:lpwstr>Office Theme:5</vt:lpwstr>
  </property>
  <property fmtid="{D5CDD505-2E9C-101B-9397-08002B2CF9AE}" pid="13" name="ClassificationContentMarkingFooterText">
    <vt:lpwstr>Confidential - Low</vt:lpwstr>
  </property>
  <property fmtid="{D5CDD505-2E9C-101B-9397-08002B2CF9AE}" pid="14" name="Content Language">
    <vt:lpwstr>97;#English (United States)|25e340a5-d50c-48d7-adc0-a905fb7bff5c</vt:lpwstr>
  </property>
  <property fmtid="{D5CDD505-2E9C-101B-9397-08002B2CF9AE}" pid="15" name="CDPH Audience">
    <vt:lpwstr>121;#Clinicians/Healthcare Providers|e31e14b8-e46e-494a-8300-1453b14ca9de;#197;#Local Health Jurisdiction|f68e075a-b17d-44d0-8f5c-4e108c72d912;#123;#Other Stakeholder|6b3266fc-4016-443b-9e9e-97a2230ee0e4</vt:lpwstr>
  </property>
  <property fmtid="{D5CDD505-2E9C-101B-9397-08002B2CF9AE}" pid="16" name="Topic">
    <vt:lpwstr>498;#Hospital Associated Infections|ca506b30-7ad6-4050-a256-41bb719b399d;#241;#Infectious Diseases|cf067396-8ccc-4210-9f63-22e79836aa52;#295;#Infection Control|cc8526b0-961b-4484-a0db-f621d6c2c573;#204;#Environmental Health|f412e62c-bf68-44a5-abb9-5dd4a31c5dbd</vt:lpwstr>
  </property>
  <property fmtid="{D5CDD505-2E9C-101B-9397-08002B2CF9AE}" pid="17" name="Program">
    <vt:lpwstr>137;#Healthcare-Associated Infections|acd27147-66db-4417-b829-7721c9284883</vt:lpwstr>
  </property>
</Properties>
</file>