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1" r:id="rId5"/>
    <p:sldId id="262" r:id="rId6"/>
    <p:sldId id="263" r:id="rId7"/>
    <p:sldId id="290" r:id="rId8"/>
    <p:sldId id="291" r:id="rId9"/>
    <p:sldId id="264" r:id="rId10"/>
    <p:sldId id="265" r:id="rId11"/>
    <p:sldId id="292" r:id="rId12"/>
    <p:sldId id="266" r:id="rId13"/>
    <p:sldId id="285" r:id="rId14"/>
    <p:sldId id="293" r:id="rId15"/>
    <p:sldId id="288" r:id="rId16"/>
    <p:sldId id="294" r:id="rId17"/>
    <p:sldId id="295" r:id="rId18"/>
    <p:sldId id="296" r:id="rId19"/>
    <p:sldId id="268" r:id="rId20"/>
    <p:sldId id="297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82" r:id="rId29"/>
    <p:sldId id="280" r:id="rId30"/>
    <p:sldId id="283" r:id="rId3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Roberts" initials="" lastIdx="1" clrIdx="0"/>
  <p:cmAuthor id="2" name="Curran, Paula (CDPH-CFH-MCH-CAH)" initials="" lastIdx="1" clrIdx="1"/>
  <p:cmAuthor id="3" name="Taylan, Mari (CDPH-CFH-MCH-MIH)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6112" autoAdjust="0"/>
  </p:normalViewPr>
  <p:slideViewPr>
    <p:cSldViewPr>
      <p:cViewPr varScale="1">
        <p:scale>
          <a:sx n="88" d="100"/>
          <a:sy n="88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56CA75-D069-41AC-899B-0F2E8FA024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5B512-227C-48C2-9EE8-866AE31801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70D303E-A4DC-48B3-85F4-E5C0227A3F5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71A84-0D4F-42DE-904A-E077A0F095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560DE-136C-4844-8F46-9A8CEB530D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719483-EC9C-4E5F-A7FB-F0D8B19DE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7956AD8-92BA-4082-825C-3D8790AD2D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1318133-C5A4-403C-AEB3-2678DEFA23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F9B869B-E953-41E3-BECD-596B0A706A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BB5C6B8-E717-413B-86EF-CF618C21B5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D116637-AAA1-418D-AA15-AA758BDEBE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645E70-E14E-49CA-BFCC-CF5DB032A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37691F-112C-4ABC-8E98-47643676B93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F47C3-72F7-4F95-A834-BF2874A8A4D7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4B31CE-3BB8-419B-BDB1-8CB03552FEB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D44611-E93A-43A2-87E1-EC857E42684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83A15E-B5CA-453A-BC96-0A3A400522B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5B8F50-F2B3-4377-B346-3C486935066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AD84DD-E205-4AE0-B698-438CF7E312B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8D5E1B-C21B-451F-9250-87931F2FB0F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24C7A5-E62A-44B2-8F4D-96E3441BC62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C38832-C862-488E-BC1F-D712D556EA2B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E9637E-B5E3-4882-9B1B-CD116E28810A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4D610A-42D2-4E27-88A2-3E43D04021F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u="sng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5AB25B-CF4D-4B3A-9CA8-4A16936074C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DCDF6B-6D4E-4115-B32D-E49F99CC96C4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8B73E2-407E-4B17-9DD5-9BA39135C19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6E695-3685-403B-B3CA-55FEE31B2FE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119018-196F-4908-9D99-C657C98EA3E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3F7A28-E140-4B7F-8FE0-756389E0E250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532657-58C7-438C-B411-D056ABAF1E1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471A97-E152-4455-9ABF-1B9E517EB0E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FA7D4F-A19A-4E53-BEA2-60644B0A8B4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8B3E8-7214-405E-BB95-577AB97AD59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3D7918-8E0A-43B2-A409-F4D39481008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43749-DCF1-4B04-BEB1-3357D4CC6E7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0DCE08-21D0-44CA-9BA5-EC865EEAE8A1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F89E79-B975-4E3E-9DF2-0BF6314AC1E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2C9747-50C6-4FC7-A2F3-FCEEAC02154A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9ADFE-9444-4CA7-80D2-0388CA775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03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F58B-D630-4F01-8C68-222F7DB70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4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486E-9D83-4C88-9D27-5388FD4C5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5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7D39-09E9-4778-B409-CA58297FE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5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30CE-5749-426B-AA97-602FF97D9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5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026B-C419-4F4A-9E00-053A054D2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64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2D69-5D2F-4427-AF12-E7D898A30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09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F932-16DC-45CF-B5D9-194AEEC7F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61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AB94-5418-4954-96E3-AA2E3A6E1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A366-15F5-407E-8AD0-C1EA55EE6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8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9FCC-30CB-4E24-9680-BF77C5C3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9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8DC770-49BF-4CC0-87B7-B6B11493BE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6CC057-1595-489B-A4A1-FB3BC19292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7F9847-2D38-48FE-8B26-18A44FB050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91F48D1-6BBF-4D89-A56B-6230B5528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4" Type="http://schemas.openxmlformats.org/officeDocument/2006/relationships/oleObject" Target="file:///\\phopseecsrvip04\mch-MCHGroups\PROGRAM%20STANDARDS%20BRANCH\!CPSP\Desktop\Paid%20Claims%20July-Dec%202017.xlsx!Report%20%233!R10C1:R10C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file:///\\phopseecsrvip04\mch-MCHGroups\PROGRAM%20STANDARDS%20BRANCH\!CPSP\Desktop\Paid%20Claims%20July-Dec%202017.xlsx!Report%20%233!R10C8:R10C1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oleObject" Target="file:///\\phopseecsrvip04\mch-MCHGroups\PROGRAM%20STANDARDS%20BRANCH\!CPSP\Desktop\Paid%20Claims%20July-Dec%202017.xlsx!Report%20%233!R10C16:R10C1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-cal.ca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3600" smtClean="0"/>
              <a:t>Using CPSP Paid Claims Report for Quality Assurance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8A4F0-CD22-4529-89B3-9BB6DF0C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Joanne Roberts, PHN</a:t>
            </a:r>
          </a:p>
          <a:p>
            <a:pPr eaLnBrk="1" hangingPunct="1">
              <a:defRPr/>
            </a:pPr>
            <a:r>
              <a:rPr lang="en-US" dirty="0"/>
              <a:t>Perinatal Services Coordinator</a:t>
            </a:r>
          </a:p>
          <a:p>
            <a:pPr eaLnBrk="1" hangingPunct="1">
              <a:defRPr/>
            </a:pPr>
            <a:r>
              <a:rPr lang="en-US" dirty="0"/>
              <a:t>Los Angeles County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May 23, 2018</a:t>
            </a:r>
          </a:p>
        </p:txBody>
      </p:sp>
      <p:pic>
        <p:nvPicPr>
          <p:cNvPr id="4100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167312"/>
            <a:ext cx="1276350" cy="10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#2: CPSP Only	</a:t>
            </a:r>
          </a:p>
        </p:txBody>
      </p:sp>
      <p:sp>
        <p:nvSpPr>
          <p:cNvPr id="2253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sz="2500" smtClean="0"/>
              <a:t>Codes: </a:t>
            </a:r>
          </a:p>
          <a:p>
            <a:pPr lvl="1"/>
            <a:r>
              <a:rPr lang="en-US" altLang="en-US" sz="2500" b="1" smtClean="0"/>
              <a:t>Early Entry Into Care Bonus</a:t>
            </a:r>
            <a:r>
              <a:rPr lang="en-US" altLang="en-US" sz="2500" smtClean="0"/>
              <a:t> – Z1032-</a:t>
            </a:r>
            <a:r>
              <a:rPr lang="en-US" altLang="en-US" sz="2500" u="sng" smtClean="0"/>
              <a:t>ZL</a:t>
            </a:r>
            <a:endParaRPr lang="en-US" altLang="en-US" sz="2500" b="1" u="sng" smtClean="0"/>
          </a:p>
          <a:p>
            <a:pPr lvl="1"/>
            <a:r>
              <a:rPr lang="en-US" altLang="en-US" sz="2500" b="1" smtClean="0"/>
              <a:t>Initial Comprehensive Assessment and Case Coordination </a:t>
            </a:r>
            <a:r>
              <a:rPr lang="en-US" altLang="en-US" sz="2500" smtClean="0"/>
              <a:t>– Z6500</a:t>
            </a:r>
          </a:p>
          <a:p>
            <a:pPr lvl="1"/>
            <a:r>
              <a:rPr lang="en-US" altLang="en-US" sz="2500" b="1" smtClean="0"/>
              <a:t>Nutrition</a:t>
            </a:r>
            <a:r>
              <a:rPr lang="en-US" altLang="en-US" sz="2500" smtClean="0"/>
              <a:t> – Z6200, Z6202, Z6204, Z6206, Z6208</a:t>
            </a:r>
          </a:p>
          <a:p>
            <a:pPr lvl="1"/>
            <a:r>
              <a:rPr lang="en-US" altLang="en-US" sz="2500" b="1" smtClean="0"/>
              <a:t>Psychosocial</a:t>
            </a:r>
            <a:r>
              <a:rPr lang="en-US" altLang="en-US" sz="2500" smtClean="0"/>
              <a:t> – Z6300, Z6302, Z6304, Z6306, Z6308</a:t>
            </a:r>
          </a:p>
          <a:p>
            <a:pPr lvl="1"/>
            <a:r>
              <a:rPr lang="en-US" altLang="en-US" sz="2500" b="1" smtClean="0"/>
              <a:t>Health Education</a:t>
            </a:r>
            <a:r>
              <a:rPr lang="en-US" altLang="en-US" sz="2500" smtClean="0"/>
              <a:t> – Z6400, Z6402, Z6404, Z6406, Z6408, Z6414</a:t>
            </a:r>
          </a:p>
          <a:p>
            <a:pPr lvl="1"/>
            <a:r>
              <a:rPr lang="en-US" altLang="en-US" sz="2500" b="1" smtClean="0"/>
              <a:t>Perinatal Ed </a:t>
            </a:r>
            <a:r>
              <a:rPr lang="en-US" altLang="en-US" sz="2500" smtClean="0"/>
              <a:t>– Z6410, Z6412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1E1FA3-C16D-46ED-A453-D217B2B2DBA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pic>
        <p:nvPicPr>
          <p:cNvPr id="22533" name="Picture 4" descr="MCA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#2: CPSP Only(cont’d)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E9FAF-6658-4610-B751-58C177C705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pic>
        <p:nvPicPr>
          <p:cNvPr id="24580" name="Content Placeholder 4" descr="CPSP Only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b="39745"/>
          <a:stretch>
            <a:fillRect/>
          </a:stretch>
        </p:blipFill>
        <p:spPr>
          <a:xfrm>
            <a:off x="274638" y="1219200"/>
            <a:ext cx="8594725" cy="4754563"/>
          </a:xfrm>
        </p:spPr>
      </p:pic>
      <p:pic>
        <p:nvPicPr>
          <p:cNvPr id="24581" name="Picture 4" descr="MCA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#3: Group Classes Only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smtClean="0"/>
              <a:t>Identify providers offering group classes</a:t>
            </a:r>
          </a:p>
          <a:p>
            <a:r>
              <a:rPr lang="en-US" altLang="en-US" sz="2500" smtClean="0"/>
              <a:t>Ensure proper documentation</a:t>
            </a:r>
          </a:p>
          <a:p>
            <a:pPr lvl="1"/>
            <a:r>
              <a:rPr lang="en-US" altLang="en-US" sz="2500" smtClean="0"/>
              <a:t>Curriculum or detailed lesson plan for each class, sign-in sheet</a:t>
            </a:r>
          </a:p>
          <a:p>
            <a:r>
              <a:rPr lang="en-US" altLang="en-US" sz="2500" smtClean="0"/>
              <a:t>Opportunity for technical assistance</a:t>
            </a:r>
          </a:p>
          <a:p>
            <a:pPr lvl="1"/>
            <a:r>
              <a:rPr lang="en-US" altLang="en-US" sz="2500" smtClean="0"/>
              <a:t>Education topics, sample curricula, train-the trainer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15D73-5184-4A94-9EAB-761CFD7A51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26629" name="Picture 4" descr="MCA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59375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#3: Group Classes Only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3D39CB-2A3D-4663-8FEE-747E2141D1C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28676" name="Picture 13" descr="Sample of a Paid Claims summary Re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b="38676"/>
          <a:stretch>
            <a:fillRect/>
          </a:stretch>
        </p:blipFill>
        <p:spPr bwMode="auto">
          <a:xfrm>
            <a:off x="228600" y="1066800"/>
            <a:ext cx="86868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in the Paid Claims Report?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1AC501-184D-4402-B825-B7FF682398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graphicFrame>
        <p:nvGraphicFramePr>
          <p:cNvPr id="30724" name="Object 4" descr="Paid Claims Repo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96622"/>
              </p:ext>
            </p:extLst>
          </p:nvPr>
        </p:nvGraphicFramePr>
        <p:xfrm>
          <a:off x="423863" y="2786063"/>
          <a:ext cx="84169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Worksheet" r:id="rId4" imgW="7458100" imgH="581040" progId="Excel.Sheet.12">
                  <p:link updateAutomatic="1"/>
                </p:oleObj>
              </mc:Choice>
              <mc:Fallback>
                <p:oleObj name="Worksheet" r:id="rId4" imgW="7458100" imgH="581040" progId="Excel.Sheet.12">
                  <p:link updateAutomatic="1"/>
                  <p:pic>
                    <p:nvPicPr>
                      <p:cNvPr id="0" name="Object 4" descr="Paid Claims Repo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2786063"/>
                        <a:ext cx="84169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5" name="Picture 4" descr="MCAH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in the CPSP Claims Data Report? (continued)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E55412-541A-4AE4-AD65-04618BA5CCF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graphicFrame>
        <p:nvGraphicFramePr>
          <p:cNvPr id="32772" name="Object 4" descr="CPSP Paid Claims Dat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31240"/>
              </p:ext>
            </p:extLst>
          </p:nvPr>
        </p:nvGraphicFramePr>
        <p:xfrm>
          <a:off x="55563" y="2628900"/>
          <a:ext cx="90773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Worksheet" r:id="rId4" imgW="9077277" imgH="581040" progId="Excel.Sheet.12">
                  <p:link updateAutomatic="1"/>
                </p:oleObj>
              </mc:Choice>
              <mc:Fallback>
                <p:oleObj name="Worksheet" r:id="rId4" imgW="9077277" imgH="581040" progId="Excel.Sheet.12">
                  <p:link updateAutomatic="1"/>
                  <p:pic>
                    <p:nvPicPr>
                      <p:cNvPr id="0" name="Object 4" descr="CPSP Paid Claims Dat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2628900"/>
                        <a:ext cx="90773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4" descr="MCAH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What Does it Tell Me?</a:t>
            </a:r>
          </a:p>
        </p:txBody>
      </p:sp>
      <p:sp>
        <p:nvSpPr>
          <p:cNvPr id="3481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6629400" cy="47545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Who’s billing for CPSP services in your county</a:t>
            </a:r>
          </a:p>
          <a:p>
            <a:pPr lvl="1" eaLnBrk="1" hangingPunct="1"/>
            <a:r>
              <a:rPr lang="en-US" altLang="en-US" sz="2500" smtClean="0"/>
              <a:t>Do you recognize the providers</a:t>
            </a:r>
          </a:p>
          <a:p>
            <a:pPr lvl="1" eaLnBrk="1" hangingPunct="1"/>
            <a:r>
              <a:rPr lang="en-US" altLang="en-US" sz="2500" smtClean="0"/>
              <a:t>Are there any non-CPSP providers?</a:t>
            </a:r>
          </a:p>
          <a:p>
            <a:pPr lvl="1" eaLnBrk="1" hangingPunct="1"/>
            <a:r>
              <a:rPr lang="en-US" altLang="en-US" sz="2500" smtClean="0"/>
              <a:t>Are “enrolled” providers missing?</a:t>
            </a:r>
          </a:p>
          <a:p>
            <a:pPr lvl="1" eaLnBrk="1" hangingPunct="1"/>
            <a:r>
              <a:rPr lang="en-US" altLang="en-US" sz="2500" smtClean="0"/>
              <a:t>Are there different addresses?</a:t>
            </a:r>
          </a:p>
          <a:p>
            <a:pPr lvl="1" eaLnBrk="1" hangingPunct="1"/>
            <a:r>
              <a:rPr lang="en-US" altLang="en-US" sz="2500" smtClean="0"/>
              <a:t>Are there “enrolled” providers with unknown sites?</a:t>
            </a:r>
          </a:p>
        </p:txBody>
      </p:sp>
      <p:pic>
        <p:nvPicPr>
          <p:cNvPr id="34820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67313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in the CPSP Report?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B7CC38-AB63-4F51-993F-623A4DB6701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graphicFrame>
        <p:nvGraphicFramePr>
          <p:cNvPr id="36868" name="Object 5" descr="Sample of a CPSP report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96042"/>
              </p:ext>
            </p:extLst>
          </p:nvPr>
        </p:nvGraphicFramePr>
        <p:xfrm>
          <a:off x="1893888" y="2740025"/>
          <a:ext cx="517525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Worksheet" r:id="rId4" imgW="2657568" imgH="581040" progId="Excel.Sheet.12">
                  <p:link updateAutomatic="1"/>
                </p:oleObj>
              </mc:Choice>
              <mc:Fallback>
                <p:oleObj name="Worksheet" r:id="rId4" imgW="2657568" imgH="581040" progId="Excel.Shee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2740025"/>
                        <a:ext cx="517525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4" descr="CDPH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Interpreting the CPSP Report</a:t>
            </a:r>
          </a:p>
        </p:txBody>
      </p:sp>
      <p:sp>
        <p:nvSpPr>
          <p:cNvPr id="389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4446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Look closely at the numbers</a:t>
            </a:r>
          </a:p>
          <a:p>
            <a:pPr eaLnBrk="1" hangingPunct="1"/>
            <a:r>
              <a:rPr lang="en-US" altLang="en-US" sz="2500" smtClean="0"/>
              <a:t>Units usually 1.5-3 times more than services</a:t>
            </a:r>
          </a:p>
          <a:p>
            <a:pPr eaLnBrk="1" hangingPunct="1"/>
            <a:r>
              <a:rPr lang="en-US" altLang="en-US" sz="2500" smtClean="0"/>
              <a:t>When services = units</a:t>
            </a:r>
          </a:p>
          <a:p>
            <a:pPr lvl="1" eaLnBrk="1" hangingPunct="1"/>
            <a:r>
              <a:rPr lang="en-US" altLang="en-US" sz="2500" smtClean="0"/>
              <a:t>Only 1-unit services are billed</a:t>
            </a:r>
          </a:p>
          <a:p>
            <a:pPr lvl="2" eaLnBrk="1" hangingPunct="1"/>
            <a:r>
              <a:rPr lang="en-US" altLang="en-US" sz="2500" smtClean="0"/>
              <a:t>Are they billing bonuses only? </a:t>
            </a:r>
          </a:p>
          <a:p>
            <a:pPr lvl="2" eaLnBrk="1" hangingPunct="1"/>
            <a:r>
              <a:rPr lang="en-US" altLang="en-US" sz="2500" smtClean="0"/>
              <a:t>Are they doing only initial assessments?</a:t>
            </a:r>
          </a:p>
          <a:p>
            <a:pPr lvl="1" eaLnBrk="1" hangingPunct="1"/>
            <a:r>
              <a:rPr lang="en-US" altLang="en-US" sz="2500" smtClean="0"/>
              <a:t>Could be billing error</a:t>
            </a:r>
          </a:p>
        </p:txBody>
      </p:sp>
      <p:pic>
        <p:nvPicPr>
          <p:cNvPr id="38916" name="Picture 2" descr="Picture of a magnifying 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007">
            <a:off x="6424613" y="2847975"/>
            <a:ext cx="219233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Now for the Money!</a:t>
            </a:r>
          </a:p>
        </p:txBody>
      </p:sp>
      <p:sp>
        <p:nvSpPr>
          <p:cNvPr id="4096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512888"/>
            <a:ext cx="6324600" cy="4525962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Does the total amount paid fit with the provider size/practice?</a:t>
            </a:r>
          </a:p>
          <a:p>
            <a:pPr lvl="1" eaLnBrk="1" hangingPunct="1"/>
            <a:r>
              <a:rPr lang="en-US" altLang="en-US" sz="2500" smtClean="0"/>
              <a:t>Is small solo practice making $200,000 for CPSP only</a:t>
            </a:r>
          </a:p>
          <a:p>
            <a:pPr lvl="1" eaLnBrk="1" hangingPunct="1"/>
            <a:r>
              <a:rPr lang="en-US" altLang="en-US" sz="2500" smtClean="0"/>
              <a:t>Is large hospital clinic making only $10,000</a:t>
            </a:r>
          </a:p>
        </p:txBody>
      </p:sp>
      <p:pic>
        <p:nvPicPr>
          <p:cNvPr id="40964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A09C-1E6B-4CD5-871D-EFC7E3A8A65B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500" i="1" dirty="0"/>
              <a:t>By the end of this training, Perinatal Services Coordinators (PSCs) will: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sz="2500" dirty="0"/>
              <a:t>Be able to interpret the data on the Medi-Cal CPSP Paid Claims Report</a:t>
            </a:r>
          </a:p>
          <a:p>
            <a:pPr eaLnBrk="1" hangingPunct="1">
              <a:defRPr/>
            </a:pPr>
            <a:r>
              <a:rPr lang="en-US" sz="2500" dirty="0"/>
              <a:t>Understand why the report is an essential component of quality assurance and monitoring</a:t>
            </a:r>
          </a:p>
          <a:p>
            <a:pPr eaLnBrk="1" hangingPunct="1">
              <a:defRPr/>
            </a:pPr>
            <a:r>
              <a:rPr lang="en-US" sz="2500" dirty="0"/>
              <a:t>Be better prepared to help providers fully implement CPSP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6148" name="Picture 3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51438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Red Flags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97677F0D-6B0E-431B-8503-19E27376B0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500" dirty="0"/>
              <a:t>Providers reimbursed </a:t>
            </a:r>
            <a:r>
              <a:rPr lang="en-US" altLang="en-US" sz="2500" i="1" u="sng" dirty="0"/>
              <a:t>more</a:t>
            </a:r>
            <a:r>
              <a:rPr lang="en-US" altLang="en-US" sz="2500" dirty="0"/>
              <a:t> than expected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1200" dirty="0"/>
          </a:p>
          <a:p>
            <a:pPr lvl="1" eaLnBrk="1" hangingPunct="1">
              <a:defRPr/>
            </a:pPr>
            <a:r>
              <a:rPr lang="en-US" altLang="en-US" sz="2500" dirty="0"/>
              <a:t>Misunderstanding</a:t>
            </a:r>
          </a:p>
          <a:p>
            <a:pPr lvl="1" eaLnBrk="1" hangingPunct="1">
              <a:defRPr/>
            </a:pPr>
            <a:r>
              <a:rPr lang="en-US" altLang="en-US" sz="2500" dirty="0"/>
              <a:t>Intentional overbilling for services not rendered </a:t>
            </a:r>
          </a:p>
          <a:p>
            <a:pPr lvl="1" eaLnBrk="1" hangingPunct="1">
              <a:defRPr/>
            </a:pPr>
            <a:r>
              <a:rPr lang="en-US" altLang="en-US" sz="2500" dirty="0"/>
              <a:t>CPSP provided at multiple sites but billed from one site (other sites may not be CPSP approved)</a:t>
            </a:r>
          </a:p>
        </p:txBody>
      </p:sp>
      <p:pic>
        <p:nvPicPr>
          <p:cNvPr id="43012" name="Picture 2" descr="Picture of a Red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81200"/>
            <a:ext cx="2476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65725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/>
              <a:t>More Red Flags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5EBD1D00-EA66-48EC-8613-983D8A934F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41600" y="1600200"/>
            <a:ext cx="627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500" dirty="0"/>
              <a:t>Providers reimbursed </a:t>
            </a:r>
            <a:r>
              <a:rPr lang="en-US" altLang="en-US" sz="2500" i="1" u="sng" dirty="0"/>
              <a:t>less</a:t>
            </a:r>
            <a:r>
              <a:rPr lang="en-US" altLang="en-US" sz="2500" dirty="0"/>
              <a:t> than expected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1200" dirty="0"/>
          </a:p>
          <a:p>
            <a:pPr lvl="1" eaLnBrk="1" hangingPunct="1">
              <a:defRPr/>
            </a:pPr>
            <a:r>
              <a:rPr lang="en-US" altLang="en-US" sz="2500" dirty="0"/>
              <a:t>Misunderstanding by provider staff </a:t>
            </a:r>
          </a:p>
          <a:p>
            <a:pPr lvl="1" eaLnBrk="1" hangingPunct="1">
              <a:defRPr/>
            </a:pPr>
            <a:r>
              <a:rPr lang="en-US" altLang="en-US" sz="2500" dirty="0"/>
              <a:t>Biller not billing correctly so is not receiving proper reimbursement:</a:t>
            </a:r>
          </a:p>
          <a:p>
            <a:pPr marL="857250" lvl="2" indent="0" eaLnBrk="1" hangingPunct="1">
              <a:buFontTx/>
              <a:buNone/>
              <a:defRPr/>
            </a:pPr>
            <a:r>
              <a:rPr lang="en-US" altLang="en-US" sz="2500" i="1" dirty="0"/>
              <a:t>“</a:t>
            </a:r>
            <a:r>
              <a:rPr lang="en-US" altLang="en-US" sz="2500" i="1" dirty="0" err="1"/>
              <a:t>Medi</a:t>
            </a:r>
            <a:r>
              <a:rPr lang="en-US" altLang="en-US" sz="2500" i="1" dirty="0"/>
              <a:t>-Cal doesn’t pay.”</a:t>
            </a:r>
          </a:p>
        </p:txBody>
      </p:sp>
      <p:pic>
        <p:nvPicPr>
          <p:cNvPr id="45060" name="Picture 2" descr="Picture of a Red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81200"/>
            <a:ext cx="2476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184775"/>
            <a:ext cx="1182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smtClean="0"/>
              <a:t>Hospital Clinics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4000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D7BE5-4750-4943-95DD-005F7048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0"/>
            <a:ext cx="7467600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500" dirty="0"/>
              <a:t>Is reimbursement lower than expected?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500" kern="1200" dirty="0">
                <a:ea typeface="+mn-ea"/>
                <a:cs typeface="+mn-cs"/>
              </a:rPr>
              <a:t>Improve communication between Billing Unit and Clinic staff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500" kern="1200" dirty="0">
                <a:ea typeface="+mn-ea"/>
                <a:cs typeface="+mn-cs"/>
              </a:rPr>
              <a:t>Clinic staff may not mark correct # units</a:t>
            </a:r>
          </a:p>
          <a:p>
            <a:pPr lvl="2" eaLnBrk="1" hangingPunct="1">
              <a:defRPr/>
            </a:pPr>
            <a:r>
              <a:rPr lang="en-US" sz="2500" dirty="0"/>
              <a:t>Billers submit as claims “Quantity = 1” for all services, regardless of # of units provided</a:t>
            </a:r>
          </a:p>
          <a:p>
            <a:pPr lvl="1" eaLnBrk="1" hangingPunct="1">
              <a:defRPr/>
            </a:pPr>
            <a:r>
              <a:rPr lang="en-US" sz="2500" dirty="0"/>
              <a:t>Hospital computers programmed to discard any claim below a certain amount ($25, $50)</a:t>
            </a:r>
          </a:p>
        </p:txBody>
      </p:sp>
      <p:pic>
        <p:nvPicPr>
          <p:cNvPr id="47108" name="Picture 2" descr="Picture of a Hospital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213350"/>
            <a:ext cx="1182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What Should you do with the Claims Report?</a:t>
            </a:r>
          </a:p>
        </p:txBody>
      </p:sp>
      <p:sp>
        <p:nvSpPr>
          <p:cNvPr id="4915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791200" cy="45259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Review prior to calling/visiting any FFS provider</a:t>
            </a:r>
          </a:p>
          <a:p>
            <a:pPr eaLnBrk="1" hangingPunct="1"/>
            <a:r>
              <a:rPr lang="en-US" altLang="en-US" sz="2500" smtClean="0"/>
              <a:t>Explain purpose of call/visit</a:t>
            </a:r>
          </a:p>
          <a:p>
            <a:pPr eaLnBrk="1" hangingPunct="1"/>
            <a:r>
              <a:rPr lang="en-US" altLang="en-US" sz="2500" smtClean="0"/>
              <a:t>Ask provider how CPSP and billing are going?  </a:t>
            </a:r>
          </a:p>
          <a:p>
            <a:pPr eaLnBrk="1" hangingPunct="1"/>
            <a:r>
              <a:rPr lang="en-US" altLang="en-US" sz="2500" smtClean="0"/>
              <a:t>Compare response to paid claims amount</a:t>
            </a:r>
          </a:p>
        </p:txBody>
      </p:sp>
      <p:pic>
        <p:nvPicPr>
          <p:cNvPr id="49156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2578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Example #1</a:t>
            </a:r>
          </a:p>
        </p:txBody>
      </p:sp>
      <p:sp>
        <p:nvSpPr>
          <p:cNvPr id="5120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7162800" cy="4419600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500" b="1" smtClean="0"/>
              <a:t>PSC: Hi, I’m calling to schedule your annual CPSP quality assurance review.</a:t>
            </a:r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500" smtClean="0"/>
              <a:t>Office Manager: Oh, we’re not doing CPSP right now.</a:t>
            </a:r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500" b="1" smtClean="0"/>
              <a:t>PSC: Hmm . . . because the report I’m looking at shows that you billed $187,000 just for CPSP services between January and June of this year.</a:t>
            </a:r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altLang="en-US" sz="2500" smtClean="0"/>
              <a:t>Office Manager: </a:t>
            </a:r>
            <a:r>
              <a:rPr lang="en-US" altLang="en-US" sz="2500" i="1" smtClean="0"/>
              <a:t>That’s impossible!</a:t>
            </a:r>
          </a:p>
        </p:txBody>
      </p:sp>
      <p:pic>
        <p:nvPicPr>
          <p:cNvPr id="51204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Example #2</a:t>
            </a:r>
          </a:p>
        </p:txBody>
      </p:sp>
      <p:sp>
        <p:nvSpPr>
          <p:cNvPr id="532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153400" cy="3962400"/>
          </a:xfrm>
        </p:spPr>
        <p:txBody>
          <a:bodyPr/>
          <a:lstStyle/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en-US" sz="2500" b="1" smtClean="0"/>
              <a:t>PSC: Hi, I’m calling to schedule your annual CPSP quality assurance review.  How’s everything going?  Are you billing for CPSP?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en-US" sz="2500" smtClean="0"/>
              <a:t>Office Manager: Everything’s great!  We’re seeing a lot of CPSP patients and the billing is fine.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en-US" sz="2500" b="1" smtClean="0"/>
              <a:t>PSC:  Are you sure, because I have a report that shows you haven’t been reimbursed anything in the last 6 months.</a:t>
            </a:r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en-US" altLang="en-US" sz="2500" smtClean="0"/>
              <a:t>Office Manager: (silence)</a:t>
            </a:r>
          </a:p>
        </p:txBody>
      </p:sp>
      <p:pic>
        <p:nvPicPr>
          <p:cNvPr id="53252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16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Conclusion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Paid claims are invaluable to PSCs</a:t>
            </a:r>
          </a:p>
          <a:p>
            <a:pPr eaLnBrk="1" hangingPunct="1"/>
            <a:r>
              <a:rPr lang="en-US" altLang="en-US" sz="2500" smtClean="0"/>
              <a:t>It’s a conversation starter</a:t>
            </a:r>
          </a:p>
          <a:p>
            <a:pPr eaLnBrk="1" hangingPunct="1"/>
            <a:r>
              <a:rPr lang="en-US" altLang="en-US" sz="2500" smtClean="0"/>
              <a:t>It’s not that complicated once you know what you’re looking at!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7348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Billing Resources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F6EBCC6F-C865-406F-99E2-74C9007270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500" dirty="0"/>
              <a:t>Medi-Cal: </a:t>
            </a:r>
            <a:r>
              <a:rPr lang="en-US" altLang="en-US" sz="2500" dirty="0" smtClean="0">
                <a:hlinkClick r:id="rId3"/>
              </a:rPr>
              <a:t>Medi-Cal</a:t>
            </a:r>
            <a:endParaRPr lang="en-US" altLang="en-US" sz="2500" dirty="0"/>
          </a:p>
          <a:p>
            <a:pPr lvl="1">
              <a:defRPr/>
            </a:pPr>
            <a:r>
              <a:rPr lang="en-US" altLang="en-US" sz="2500" dirty="0"/>
              <a:t>Provider Manual, Bulletins, Learning Portal, contact Regional Representative</a:t>
            </a:r>
          </a:p>
          <a:p>
            <a:pPr marL="457200" lvl="1" indent="0">
              <a:buFontTx/>
              <a:buNone/>
              <a:defRPr/>
            </a:pPr>
            <a:endParaRPr lang="en-US" altLang="en-US" sz="1200" dirty="0"/>
          </a:p>
          <a:p>
            <a:pPr>
              <a:defRPr/>
            </a:pPr>
            <a:r>
              <a:rPr lang="en-US" altLang="en-US" sz="2500" dirty="0" err="1"/>
              <a:t>Conduent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Medi</a:t>
            </a:r>
            <a:r>
              <a:rPr lang="en-US" altLang="en-US" sz="2500" dirty="0"/>
              <a:t>-Cal Fiscal Intermediary)</a:t>
            </a:r>
          </a:p>
          <a:p>
            <a:pPr lvl="1">
              <a:defRPr/>
            </a:pPr>
            <a:r>
              <a:rPr lang="en-US" altLang="en-US" sz="2500" dirty="0"/>
              <a:t>Telephone Service Center (TSC): 1-800-541-5555</a:t>
            </a:r>
          </a:p>
          <a:p>
            <a:pPr lvl="1">
              <a:defRPr/>
            </a:pPr>
            <a:r>
              <a:rPr lang="en-US" altLang="en-US" sz="2500" dirty="0"/>
              <a:t>Leave a message for a Regional Representative - call the TSC or find your rep online at the Medi-Cal website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0B308-E6DB-4209-B4D9-ADFCFF2237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  <p:pic>
        <p:nvPicPr>
          <p:cNvPr id="59397" name="Picture 4" descr="CDP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What is the CPSP Paid Claims Report?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AF33DBF-52DE-41FA-83E6-ABE9585A8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8358188" cy="4144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500" dirty="0"/>
              <a:t>Report of CPSP and non-CPSP perinatal claims paid by Medi-Cal for a 6-month period: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500" dirty="0"/>
              <a:t>	Jan-June and July-Dec</a:t>
            </a:r>
          </a:p>
        </p:txBody>
      </p:sp>
      <p:pic>
        <p:nvPicPr>
          <p:cNvPr id="8196" name="Picture 4" descr="CD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1816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Limitations to the Claims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A09C-1E6B-4CD5-871D-EFC7E3A8A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/>
              <a:t>Includes </a:t>
            </a:r>
            <a:r>
              <a:rPr lang="en-US" sz="2500" b="1" dirty="0"/>
              <a:t>only</a:t>
            </a:r>
            <a:r>
              <a:rPr lang="en-US" sz="2500" dirty="0"/>
              <a:t> services billed fee-for-service (FFS)</a:t>
            </a:r>
          </a:p>
          <a:p>
            <a:pPr marL="0" indent="0" eaLnBrk="1" hangingPunct="1">
              <a:buFontTx/>
              <a:buNone/>
              <a:defRPr/>
            </a:pPr>
            <a:endParaRPr lang="en-US" sz="2500" b="1" dirty="0"/>
          </a:p>
          <a:p>
            <a:pPr eaLnBrk="1" hangingPunct="1">
              <a:defRPr/>
            </a:pPr>
            <a:r>
              <a:rPr lang="en-US" sz="2500" b="1" dirty="0"/>
              <a:t>Does not</a:t>
            </a:r>
            <a:r>
              <a:rPr lang="en-US" sz="2500" dirty="0"/>
              <a:t> include Medi-Cal Managed Care (MCMC), Federally Qualified Health Centers (FQHCs), Rural Health Clinics (RHCs) or Indian Health Clinics (IHCs).</a:t>
            </a:r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10244" name="Picture 3" descr="CP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51438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Using the Paid Claims Report </a:t>
            </a:r>
            <a:br>
              <a:rPr lang="en-US" altLang="en-US" sz="3000" smtClean="0"/>
            </a:br>
            <a:r>
              <a:rPr lang="en-US" altLang="en-US" sz="3000" smtClean="0"/>
              <a:t>to Improve CPSP Services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36891E5-3356-4C54-BC96-5A36B6C72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373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500" i="1" dirty="0"/>
              <a:t>PSCs use CPSP paid claims reports to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1200" i="1" dirty="0"/>
          </a:p>
          <a:p>
            <a:pPr eaLnBrk="1" hangingPunct="1">
              <a:defRPr/>
            </a:pPr>
            <a:r>
              <a:rPr lang="en-US" altLang="en-US" sz="2500" dirty="0"/>
              <a:t>Identify and recruit potential Medi-Cal obstetric providers  for CPSP</a:t>
            </a:r>
          </a:p>
          <a:p>
            <a:pPr eaLnBrk="1" hangingPunct="1">
              <a:defRPr/>
            </a:pPr>
            <a:r>
              <a:rPr lang="en-US" altLang="en-US" sz="2500" dirty="0"/>
              <a:t>Identify providers billing for CPSP services that you did not know were CPSP certified</a:t>
            </a:r>
          </a:p>
          <a:p>
            <a:pPr eaLnBrk="1" hangingPunct="1">
              <a:defRPr/>
            </a:pPr>
            <a:r>
              <a:rPr lang="en-US" altLang="en-US" sz="2500" dirty="0"/>
              <a:t>Monitor CPSP billing activity to ensure that CPSP is implemented according to Title 22</a:t>
            </a:r>
          </a:p>
          <a:p>
            <a:pPr lvl="1" eaLnBrk="1" hangingPunct="1">
              <a:defRPr/>
            </a:pPr>
            <a:r>
              <a:rPr lang="en-US" altLang="en-US" sz="2500" dirty="0"/>
              <a:t>Provide technical assistance, resources and information to CPSP providers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sz="1800" dirty="0"/>
          </a:p>
        </p:txBody>
      </p:sp>
      <p:pic>
        <p:nvPicPr>
          <p:cNvPr id="12292" name="Picture 4" title="MCAH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51816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Three Separate Claims Data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42C0-79FF-4C55-BAAC-76B26A6C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83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/>
              <a:t>Reports include:</a:t>
            </a:r>
          </a:p>
          <a:p>
            <a:pPr marL="0" indent="0" eaLnBrk="1" hangingPunct="1">
              <a:buFontTx/>
              <a:buNone/>
              <a:defRPr/>
            </a:pPr>
            <a:endParaRPr lang="en-US" sz="1200" dirty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500" dirty="0"/>
              <a:t>All Prenatal/Postpartum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kern="1200" dirty="0"/>
              <a:t>CPSP services only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kern="1200" dirty="0"/>
              <a:t>Group Classes only</a:t>
            </a: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kern="12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kern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pic>
        <p:nvPicPr>
          <p:cNvPr id="14340" name="Picture 4" descr="MCA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1182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#1: All Prenatal/Postpartum</a:t>
            </a:r>
          </a:p>
        </p:txBody>
      </p:sp>
      <p:sp>
        <p:nvSpPr>
          <p:cNvPr id="163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991600" cy="4800600"/>
          </a:xfrm>
        </p:spPr>
        <p:txBody>
          <a:bodyPr/>
          <a:lstStyle/>
          <a:p>
            <a:pPr eaLnBrk="1" hangingPunct="1"/>
            <a:r>
              <a:rPr lang="en-US" altLang="en-US" sz="2500" smtClean="0"/>
              <a:t>Use to identify/recruit new CPSP providers</a:t>
            </a:r>
          </a:p>
          <a:p>
            <a:pPr eaLnBrk="1" hangingPunct="1"/>
            <a:r>
              <a:rPr lang="en-US" altLang="en-US" sz="2500" smtClean="0"/>
              <a:t>Codes:</a:t>
            </a:r>
          </a:p>
          <a:p>
            <a:pPr lvl="1" eaLnBrk="1" hangingPunct="1"/>
            <a:r>
              <a:rPr lang="en-US" altLang="en-US" sz="2500" smtClean="0"/>
              <a:t>Z1032 (Initial Pregnancy-Related Hx &amp; PE)</a:t>
            </a:r>
          </a:p>
          <a:p>
            <a:pPr lvl="1" eaLnBrk="1" hangingPunct="1"/>
            <a:r>
              <a:rPr lang="en-US" altLang="en-US" sz="2500" smtClean="0"/>
              <a:t>Z1034 (Routine Antepartum Visits)</a:t>
            </a:r>
          </a:p>
          <a:p>
            <a:pPr lvl="1" eaLnBrk="1" hangingPunct="1"/>
            <a:r>
              <a:rPr lang="en-US" altLang="en-US" sz="2500" smtClean="0"/>
              <a:t>Z1038 (Postpartum Visit)</a:t>
            </a:r>
          </a:p>
        </p:txBody>
      </p:sp>
      <p:pic>
        <p:nvPicPr>
          <p:cNvPr id="16388" name="Picture 4" descr="MCA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5181600"/>
            <a:ext cx="11826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#1: All Prenatal/Postpartum(cont’d)</a:t>
            </a:r>
          </a:p>
        </p:txBody>
      </p:sp>
      <p:sp>
        <p:nvSpPr>
          <p:cNvPr id="1843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Insert Report #1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D95C0-5ACE-452F-B277-1CB8AA8859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pic>
        <p:nvPicPr>
          <p:cNvPr id="18437" name="Picture 4" descr="Prenatal Post/Partum Chart" title="All Prenatal Postpartum Chart"/>
          <p:cNvPicPr>
            <a:picLocks noChangeAspect="1" noChangeArrowheads="1"/>
          </p:cNvPicPr>
          <p:nvPr/>
        </p:nvPicPr>
        <p:blipFill>
          <a:blip r:embed="rId3"/>
          <a:srcRect l="31252" b="38411"/>
          <a:stretch>
            <a:fillRect/>
          </a:stretch>
        </p:blipFill>
        <p:spPr bwMode="auto">
          <a:xfrm>
            <a:off x="457200" y="1600200"/>
            <a:ext cx="7954963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DPH Logo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257800"/>
            <a:ext cx="1181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#2: CPSP Only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7E1D83F-FC7D-4520-A599-39C6C124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848600" cy="4525963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sz="2500" dirty="0"/>
              <a:t>Use to monitor CPSP provider activity</a:t>
            </a:r>
          </a:p>
          <a:p>
            <a:pPr eaLnBrk="1" hangingPunct="1">
              <a:defRPr/>
            </a:pPr>
            <a:r>
              <a:rPr lang="en-US" altLang="en-US" sz="2500" dirty="0"/>
              <a:t>Should only have approved CPSP providers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20484" name="Picture 4" descr="MCAH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181600"/>
            <a:ext cx="1181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ff2d280d04f435e8ad65f64297220d7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Healthcare Provider</TermName>
          <TermId xmlns="http://schemas.microsoft.com/office/infopath/2007/PartnerControls">4763fce6-72e0-4e74-ae57-8e132d338101</TermId>
        </TermInfo>
        <TermInfo xmlns="http://schemas.microsoft.com/office/infopath/2007/PartnerControls">
          <TermName xmlns="http://schemas.microsoft.com/office/infopath/2007/PartnerControls">Local Agency</TermName>
          <TermId xmlns="http://schemas.microsoft.com/office/infopath/2007/PartnerControls">a83f7ca9-5f36-4e0a-8547-5f9ce4325ad6</TermId>
        </TermInfo>
        <TermInfo xmlns="http://schemas.microsoft.com/office/infopath/2007/PartnerControls">
          <TermName xmlns="http://schemas.microsoft.com/office/infopath/2007/PartnerControls">Local Government</TermName>
          <TermId xmlns="http://schemas.microsoft.com/office/infopath/2007/PartnerControls">1cd0782c-1d77-4248-a4cc-dba29f07cf73</TermId>
        </TermInfo>
        <TermInfo xmlns="http://schemas.microsoft.com/office/infopath/2007/PartnerControls">
          <TermName xmlns="http://schemas.microsoft.com/office/infopath/2007/PartnerControls">Local Health Jurisdiction</TermName>
          <TermId xmlns="http://schemas.microsoft.com/office/infopath/2007/PartnerControls">f68e075a-b17d-44d0-8f5c-4e108c72d912</TermId>
        </TermInfo>
      </Terms>
    </off2d280d04f435e8ad65f64297220d7>
    <TaxCatchAll xmlns="a48324c4-7d20-48d3-8188-32763737222b">
      <Value>321</Value>
      <Value>197</Value>
      <Value>97</Value>
      <Value>469</Value>
      <Value>127</Value>
      <Value>192</Value>
      <Value>190</Value>
      <Value>188</Value>
      <Value>323</Value>
    </TaxCatchAll>
    <kcdf3820fa7642e8be4bb4902ce9671f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Maternal and Child Health</TermName>
          <TermId xmlns="http://schemas.microsoft.com/office/infopath/2007/PartnerControls">b3832e4b-96fe-4e48-874c-769ac3ee3cec</TermId>
        </TermInfo>
        <TermInfo xmlns="http://schemas.microsoft.com/office/infopath/2007/PartnerControls">
          <TermName xmlns="http://schemas.microsoft.com/office/infopath/2007/PartnerControls">Women's Health</TermName>
          <TermId xmlns="http://schemas.microsoft.com/office/infopath/2007/PartnerControls">d2d6afa7-1482-4cff-91fd-9f1a22848bff</TermId>
        </TermInfo>
        <TermInfo xmlns="http://schemas.microsoft.com/office/infopath/2007/PartnerControls">
          <TermName xmlns="http://schemas.microsoft.com/office/infopath/2007/PartnerControls">Pregnancy</TermName>
          <TermId xmlns="http://schemas.microsoft.com/office/infopath/2007/PartnerControls">a57dbbbf-9a39-4c8e-9aa2-f8e97cea47b8</TermId>
        </TermInfo>
      </Terms>
    </kcdf3820fa7642e8be4bb4902ce9671f>
    <bb1a85d7c91c4659b60f056ef7672151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Maternal, Child, and Adolescent Health</TermName>
          <TermId xmlns="http://schemas.microsoft.com/office/infopath/2007/PartnerControls">9f0ed868-60d0-412a-904d-9f1a17133701</TermId>
        </TermInfo>
      </Terms>
    </bb1a85d7c91c4659b60f056ef7672151>
    <e703b7d8b6284097bcc8d89d108ab72a xmlns="a48324c4-7d20-48d3-8188-3276373722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 (United States)</TermName>
          <TermId xmlns="http://schemas.microsoft.com/office/infopath/2007/PartnerControls">25e340a5-d50c-48d7-adc0-a905fb7bff5c</TermId>
        </TermInfo>
      </Terms>
    </e703b7d8b6284097bcc8d89d108ab72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DPH Document" ma:contentTypeID="0x0101002CC577673628EB48993F371F1850BF7D0081BDA5DF0E4C1744BFF6DEB563A2CF2E" ma:contentTypeVersion="4" ma:contentTypeDescription="Create a new document." ma:contentTypeScope="" ma:versionID="504c423f463189530465a715508552de">
  <xsd:schema xmlns:xsd="http://www.w3.org/2001/XMLSchema" xmlns:xs="http://www.w3.org/2001/XMLSchema" xmlns:p="http://schemas.microsoft.com/office/2006/metadata/properties" xmlns:ns1="http://schemas.microsoft.com/sharepoint/v3" xmlns:ns2="a48324c4-7d20-48d3-8188-32763737222b" targetNamespace="http://schemas.microsoft.com/office/2006/metadata/properties" ma:root="true" ma:fieldsID="f3c91597f45cc981d2ab1b5ed87b7cf3" ns1:_="" ns2:_="">
    <xsd:import namespace="http://schemas.microsoft.com/sharepoint/v3"/>
    <xsd:import namespace="a48324c4-7d20-48d3-8188-32763737222b"/>
    <xsd:element name="properties">
      <xsd:complexType>
        <xsd:sequence>
          <xsd:element name="documentManagement">
            <xsd:complexType>
              <xsd:all>
                <xsd:element ref="ns2:kcdf3820fa7642e8be4bb4902ce9671f" minOccurs="0"/>
                <xsd:element ref="ns2:TaxCatchAll" minOccurs="0"/>
                <xsd:element ref="ns2:TaxCatchAllLabel" minOccurs="0"/>
                <xsd:element ref="ns2:off2d280d04f435e8ad65f64297220d7" minOccurs="0"/>
                <xsd:element ref="ns2:bb1a85d7c91c4659b60f056ef7672151" minOccurs="0"/>
                <xsd:element ref="ns2:e703b7d8b6284097bcc8d89d108ab72a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Scheduling_x0020_Start_x0020_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Scheduling_x0020_End_x0020_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324c4-7d20-48d3-8188-32763737222b" elementFormDefault="qualified">
    <xsd:import namespace="http://schemas.microsoft.com/office/2006/documentManagement/types"/>
    <xsd:import namespace="http://schemas.microsoft.com/office/infopath/2007/PartnerControls"/>
    <xsd:element name="kcdf3820fa7642e8be4bb4902ce9671f" ma:index="8" nillable="true" ma:taxonomy="true" ma:internalName="kcdf3820fa7642e8be4bb4902ce9671f" ma:taxonomyFieldName="Topic" ma:displayName="Topic" ma:default="" ma:fieldId="{4cdf3820-fa76-42e8-be4b-b4902ce9671f}" ma:taxonomyMulti="true" ma:sspId="b545365c-366b-4c8d-aeef-04f620ee1966" ma:termSetId="cdd5a172-8c78-4ec7-ac60-5f0fe253a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1170ce7-0db4-4c2d-850d-13dce0ec4ea5}" ma:internalName="TaxCatchAll" ma:showField="CatchAllData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1170ce7-0db4-4c2d-850d-13dce0ec4ea5}" ma:internalName="TaxCatchAllLabel" ma:readOnly="true" ma:showField="CatchAllDataLabel" ma:web="a48324c4-7d20-48d3-8188-327637372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f2d280d04f435e8ad65f64297220d7" ma:index="12" nillable="true" ma:taxonomy="true" ma:internalName="off2d280d04f435e8ad65f64297220d7" ma:taxonomyFieldName="CDPH_x0020_Audience" ma:displayName="CDPH Audience" ma:default="" ma:fieldId="{8ff2d280-d04f-435e-8ad6-5f64297220d7}" ma:taxonomyMulti="true" ma:sspId="b545365c-366b-4c8d-aeef-04f620ee1966" ma:termSetId="cc05263c-85ed-4c2f-a4fe-f602faee19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a85d7c91c4659b60f056ef7672151" ma:index="14" nillable="true" ma:taxonomy="true" ma:internalName="bb1a85d7c91c4659b60f056ef7672151" ma:taxonomyFieldName="Program" ma:displayName="Program" ma:default="" ma:fieldId="{bb1a85d7-c91c-4659-b60f-056ef7672151}" ma:taxonomyMulti="true" ma:sspId="b545365c-366b-4c8d-aeef-04f620ee1966" ma:termSetId="6489bfc0-c77f-4619-9be4-bef70736d1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3b7d8b6284097bcc8d89d108ab72a" ma:index="16" nillable="true" ma:taxonomy="true" ma:internalName="e703b7d8b6284097bcc8d89d108ab72a" ma:taxonomyFieldName="Content_x0020_Language" ma:displayName="Content Language" ma:default="97;#English|25e340a5-d50c-48d7-adc0-a905fb7bff5c" ma:fieldId="{e703b7d8-b628-4097-bcc8-d89d108ab72a}" ma:sspId="b545365c-366b-4c8d-aeef-04f620ee1966" ma:termSetId="45e6de93-a046-4930-a9e9-bac90a8163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856167-D88B-4DEB-853C-83B6796E7B30}"/>
</file>

<file path=customXml/itemProps2.xml><?xml version="1.0" encoding="utf-8"?>
<ds:datastoreItem xmlns:ds="http://schemas.openxmlformats.org/officeDocument/2006/customXml" ds:itemID="{B417E883-019B-4221-AEE7-4AD01FC130AD}"/>
</file>

<file path=customXml/itemProps3.xml><?xml version="1.0" encoding="utf-8"?>
<ds:datastoreItem xmlns:ds="http://schemas.openxmlformats.org/officeDocument/2006/customXml" ds:itemID="{BC6692BF-EFF6-4357-A8F7-F09A55A3935E}"/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929</Words>
  <Application>Microsoft Office PowerPoint</Application>
  <PresentationFormat>On-screen Show (4:3)</PresentationFormat>
  <Paragraphs>166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Book Antiqua</vt:lpstr>
      <vt:lpstr>Century Gothic</vt:lpstr>
      <vt:lpstr>Times New Roman</vt:lpstr>
      <vt:lpstr>Default Design</vt:lpstr>
      <vt:lpstr>file:///\\phopseecsrvip04\mch-MCHGroups\PROGRAM%20STANDARDS%20BRANCH\!CPSP\Desktop\Paid%20Claims%20July-Dec%202017.xlsx!Report%20%233!R10C1:R10C7</vt:lpstr>
      <vt:lpstr>file:///\\phopseecsrvip04\mch-MCHGroups\PROGRAM%20STANDARDS%20BRANCH\!CPSP\Desktop\Paid%20Claims%20July-Dec%202017.xlsx!Report%20%233!R10C8:R10C15</vt:lpstr>
      <vt:lpstr>file:///\\phopseecsrvip04\mch-MCHGroups\PROGRAM%20STANDARDS%20BRANCH\!CPSP\Desktop\Paid%20Claims%20July-Dec%202017.xlsx!Report%20%233!R10C16:R10C19</vt:lpstr>
      <vt:lpstr> Using CPSP Paid Claims Report for Quality Assurance </vt:lpstr>
      <vt:lpstr>Objectives</vt:lpstr>
      <vt:lpstr>What is the CPSP Paid Claims Report?</vt:lpstr>
      <vt:lpstr>Limitations to the Claims Data</vt:lpstr>
      <vt:lpstr>Using the Paid Claims Report  to Improve CPSP Services</vt:lpstr>
      <vt:lpstr>Three Separate Claims Data Reports</vt:lpstr>
      <vt:lpstr>#1: All Prenatal/Postpartum</vt:lpstr>
      <vt:lpstr>#1: All Prenatal/Postpartum(cont’d)</vt:lpstr>
      <vt:lpstr>#2: CPSP Only</vt:lpstr>
      <vt:lpstr>#2: CPSP Only </vt:lpstr>
      <vt:lpstr>#2: CPSP Only(cont’d)</vt:lpstr>
      <vt:lpstr>#3: Group Classes Only</vt:lpstr>
      <vt:lpstr>#3: Group Classes Only </vt:lpstr>
      <vt:lpstr>What’s in the Paid Claims Report?</vt:lpstr>
      <vt:lpstr>What’s in the CPSP Claims Data Report? (continued)</vt:lpstr>
      <vt:lpstr>What Does it Tell Me?</vt:lpstr>
      <vt:lpstr>What’s in the CPSP Report?</vt:lpstr>
      <vt:lpstr>Interpreting the CPSP Report</vt:lpstr>
      <vt:lpstr>Now for the Money!</vt:lpstr>
      <vt:lpstr>Red Flags</vt:lpstr>
      <vt:lpstr>More Red Flags</vt:lpstr>
      <vt:lpstr> Hospital Clinics </vt:lpstr>
      <vt:lpstr>What Should you do with the Claims Report?</vt:lpstr>
      <vt:lpstr>Example #1</vt:lpstr>
      <vt:lpstr>Example #2</vt:lpstr>
      <vt:lpstr>Conclusion</vt:lpstr>
      <vt:lpstr>Billing Resources</vt:lpstr>
    </vt:vector>
  </TitlesOfParts>
  <Company>LA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CPSP Paid Claims Report for Quality Assurance</dc:title>
  <dc:creator>Public Health</dc:creator>
  <cp:lastModifiedBy>Lee, Stefanie@CDPH</cp:lastModifiedBy>
  <cp:revision>138</cp:revision>
  <cp:lastPrinted>2018-05-22T22:22:29Z</cp:lastPrinted>
  <dcterms:created xsi:type="dcterms:W3CDTF">2008-07-28T20:51:52Z</dcterms:created>
  <dcterms:modified xsi:type="dcterms:W3CDTF">2018-07-12T21:05:50Z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0x0101002CC577673628EB48993F371F1850BF7D0081BDA5DF0E4C1744BFF6DEB563A2CF2E</vt:lpwstr>
  </property>
  <property fmtid="{D5CDD505-2E9C-101B-9397-08002B2CF9AE}" pid="3" name="Content Language">
    <vt:lpwstr>97;#English (United States)|25e340a5-d50c-48d7-adc0-a905fb7bff5c</vt:lpwstr>
  </property>
  <property fmtid="{D5CDD505-2E9C-101B-9397-08002B2CF9AE}" pid="4" name="Program">
    <vt:lpwstr>127;#Maternal, Child, and Adolescent Health|9f0ed868-60d0-412a-904d-9f1a17133701</vt:lpwstr>
  </property>
  <property fmtid="{D5CDD505-2E9C-101B-9397-08002B2CF9AE}" pid="5" name="CDPH Audience">
    <vt:lpwstr>188;#Healthcare Provider|4763fce6-72e0-4e74-ae57-8e132d338101;#192;#Local Agency|a83f7ca9-5f36-4e0a-8547-5f9ce4325ad6;#190;#Local Government|1cd0782c-1d77-4248-a4cc-dba29f07cf73;#197;#Local Health Jurisdiction|f68e075a-b17d-44d0-8f5c-4e108c72d912</vt:lpwstr>
  </property>
  <property fmtid="{D5CDD505-2E9C-101B-9397-08002B2CF9AE}" pid="6" name="Topic">
    <vt:lpwstr>321;#Maternal and Child Health|b3832e4b-96fe-4e48-874c-769ac3ee3cec;#469;#Women's Health|d2d6afa7-1482-4cff-91fd-9f1a22848bff;#323;#Pregnancy|a57dbbbf-9a39-4c8e-9aa2-f8e97cea47b8</vt:lpwstr>
  </property>
</Properties>
</file>