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2.xml" ContentType="application/vnd.openxmlformats-officedocument.drawingml.chartshapes+xml"/>
  <Override PartName="/ppt/notesSlides/notesSlide7.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notesSlides/notesSlide8.xml" ContentType="application/vnd.openxmlformats-officedocument.presentationml.notesSlid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4.xml" ContentType="application/vnd.openxmlformats-officedocument.drawingml.chartshapes+xml"/>
  <Override PartName="/ppt/notesSlides/notesSlide9.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4.xml" ContentType="application/vnd.openxmlformats-officedocument.themeOverride+xml"/>
  <Override PartName="/ppt/notesSlides/notesSlide10.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5.xml" ContentType="application/vnd.openxmlformats-officedocument.themeOverride+xml"/>
  <Override PartName="/ppt/notesSlides/notesSlide11.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6.xml" ContentType="application/vnd.openxmlformats-officedocument.themeOverride+xml"/>
  <Override PartName="/ppt/notesSlides/notesSlide12.xml" ContentType="application/vnd.openxmlformats-officedocument.presentationml.notesSlid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7.xml" ContentType="application/vnd.openxmlformats-officedocument.themeOverride+xml"/>
  <Override PartName="/ppt/notesSlides/notesSlide13.xml" ContentType="application/vnd.openxmlformats-officedocument.presentationml.notesSlid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8.xml" ContentType="application/vnd.openxmlformats-officedocument.themeOverride+xml"/>
  <Override PartName="/ppt/drawings/drawing5.xml" ContentType="application/vnd.openxmlformats-officedocument.drawingml.chartshapes+xml"/>
  <Override PartName="/ppt/notesSlides/notesSlide14.xml" ContentType="application/vnd.openxmlformats-officedocument.presentationml.notesSlid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9.xml" ContentType="application/vnd.openxmlformats-officedocument.themeOverride+xml"/>
  <Override PartName="/ppt/drawings/drawing6.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447" r:id="rId5"/>
    <p:sldId id="489" r:id="rId6"/>
    <p:sldId id="423" r:id="rId7"/>
    <p:sldId id="480" r:id="rId8"/>
    <p:sldId id="476" r:id="rId9"/>
    <p:sldId id="455" r:id="rId10"/>
    <p:sldId id="479" r:id="rId11"/>
    <p:sldId id="474" r:id="rId12"/>
    <p:sldId id="428" r:id="rId13"/>
    <p:sldId id="429" r:id="rId14"/>
    <p:sldId id="430" r:id="rId15"/>
    <p:sldId id="427" r:id="rId16"/>
    <p:sldId id="425" r:id="rId17"/>
    <p:sldId id="491" r:id="rId18"/>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 Nicolette@CDPH" initials="RN" lastIdx="1" clrIdx="0">
    <p:extLst>
      <p:ext uri="{19B8F6BF-5375-455C-9EA6-DF929625EA0E}">
        <p15:presenceInfo xmlns:p15="http://schemas.microsoft.com/office/powerpoint/2012/main" userId="S-1-5-21-4097889286-3091099877-3853663367-41420" providerId="AD"/>
      </p:ext>
    </p:extLst>
  </p:cmAuthor>
  <p:cmAuthor id="2" name="Krakowiak, Paula@CDPH" initials="KP" lastIdx="11" clrIdx="1">
    <p:extLst>
      <p:ext uri="{19B8F6BF-5375-455C-9EA6-DF929625EA0E}">
        <p15:presenceInfo xmlns:p15="http://schemas.microsoft.com/office/powerpoint/2012/main" userId="S::Paula.Krakowiak@cdph.ca.gov::cab1cfc3-7430-424f-b6c6-345f3c593f24" providerId="AD"/>
      </p:ext>
    </p:extLst>
  </p:cmAuthor>
  <p:cmAuthor id="3" name="Sun, Dan (Susan)@CDPH" initials="SD(" lastIdx="3" clrIdx="2">
    <p:extLst>
      <p:ext uri="{19B8F6BF-5375-455C-9EA6-DF929625EA0E}">
        <p15:presenceInfo xmlns:p15="http://schemas.microsoft.com/office/powerpoint/2012/main" userId="S::dansusan.sun@cdph.ca.gov::4153cff9-da57-472f-9c58-6a3212de603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8578"/>
    <a:srgbClr val="599DBF"/>
    <a:srgbClr val="A5943F"/>
    <a:srgbClr val="F2E9F0"/>
    <a:srgbClr val="D7BCD1"/>
    <a:srgbClr val="148E3D"/>
    <a:srgbClr val="5B9BD5"/>
    <a:srgbClr val="B7CDD8"/>
    <a:srgbClr val="588AA4"/>
    <a:srgbClr val="81D5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941" autoAdjust="0"/>
    <p:restoredTop sz="76471" autoAdjust="0"/>
  </p:normalViewPr>
  <p:slideViewPr>
    <p:cSldViewPr snapToGrid="0">
      <p:cViewPr varScale="1">
        <p:scale>
          <a:sx n="58" d="100"/>
          <a:sy n="58" d="100"/>
        </p:scale>
        <p:origin x="1264" y="3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1458"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pheecisilon00.file.cdphintra.ca.gov\homedir\DSun\data%20request\MMR\PARM\PAMR3.0\data%20brief%20-%20pmss%20report\data%20brief%202017-2019\validation\PMSS%20figures%202012-2020.xlsx"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file:///\\pheecisilon00.file.cdphintra.ca.gov\homedir\DSun\data%20request\MMR\PARM\PAMR3.0\data%20brief%20-%20pmss%20report\data%20brief%202017-2019\validation\PMSS%20figures%202009_2020_v2.xlsx" TargetMode="Externa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5.xml"/><Relationship Id="rId4" Type="http://schemas.openxmlformats.org/officeDocument/2006/relationships/oleObject" Target="file:///\\pheecisilon00.file.cdphintra.ca.gov\homedir\DSun\data%20request\MMR\PARM\PAMR3.0\data%20brief%20-%20pmss%20report\data%20brief%202017-2019\validation\PMSS%20figures%202012-2020.xlsx" TargetMode="External"/></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11.xml"/><Relationship Id="rId1" Type="http://schemas.microsoft.com/office/2011/relationships/chartStyle" Target="style11.xml"/><Relationship Id="rId5" Type="http://schemas.openxmlformats.org/officeDocument/2006/relationships/chartUserShapes" Target="../drawings/drawing6.xml"/><Relationship Id="rId4" Type="http://schemas.openxmlformats.org/officeDocument/2006/relationships/oleObject" Target="file:///\\pheecisilon00.file.cdphintra.ca.gov\homedir\DSun\data%20request\MMR\PARM\PAMR3.0\data%20brief%20-%20pmss%20report\data%20brief%202017-2019\validation\PMSS%20figures%202012-2020.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pheecisilon00.file.cdphintra.ca.gov\homedir\DSun\data%20request\MMR\PARM\PAMR3.0\data%20brief%20-%20pmss%20report\data%20brief%202017-2019\validation\PMSS%20figures%202012-2020.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1.xml"/><Relationship Id="rId4" Type="http://schemas.openxmlformats.org/officeDocument/2006/relationships/oleObject" Target="file:///\\pheecisilon00.file.cdphintra.ca.gov\homedir\DSun\data%20request\MMR\PARM\PAMR3.0\data%20brief%20-%20pmss%20report\data%20brief%202017-2019\validation\PMSS%20figures%202012-2020.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2.xml"/><Relationship Id="rId4" Type="http://schemas.openxmlformats.org/officeDocument/2006/relationships/package" Target="../embeddings/Microsoft_Excel_Worksheet.xlsx"/></Relationships>
</file>

<file path=ppt/charts/_rels/chart5.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validation\PMSS%20figures%202012-2020.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3.xml"/></Relationships>
</file>

<file path=ppt/charts/_rels/chart6.xml.rels><?xml version="1.0" encoding="UTF-8" standalone="yes"?>
<Relationships xmlns="http://schemas.openxmlformats.org/package/2006/relationships"><Relationship Id="rId3" Type="http://schemas.openxmlformats.org/officeDocument/2006/relationships/oleObject" Target="file:///\\pheecisilon00.file.cdphintra.ca.gov\homedir\DSun\data%20request\MMR\PARM\PAMR3.0\data%20brief%20-%20pmss%20report\data%20brief%202017-2019\validation\PMSS%20figures%202012-2020.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4.xm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pheecisilon00.file.cdphintra.ca.gov\homedir\DSun\data%20request\MMR\PARM\PAMR3.0\data%20brief%20-%20pmss%20report\data%20brief%202017-2019\validation\PMSS%20figures%202009_2020_v2.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pheecisilon00.file.cdphintra.ca.gov\homedir\DSun\data%20request\MMR\PARM\PAMR3.0\data%20brief%20-%20pmss%20report\data%20brief%202017-2019\validation\PMSS%20figures%202009_2020_v2.xlsx"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pheecisilon00.file.cdphintra.ca.gov\homedir\DSun\data%20request\MMR\PARM\PAMR3.0\data%20brief%20-%20pmss%20report\data%20brief%202017-2019\validation\PMSS%20figures%202012-202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31850325514156E-2"/>
          <c:y val="0.19084077479046224"/>
          <c:w val="0.89562810417928529"/>
          <c:h val="0.70283321433093449"/>
        </c:manualLayout>
      </c:layout>
      <c:lineChart>
        <c:grouping val="standard"/>
        <c:varyColors val="0"/>
        <c:ser>
          <c:idx val="2"/>
          <c:order val="1"/>
          <c:tx>
            <c:strRef>
              <c:f>' Figure 1 US vs CA PRMR'!$B$1</c:f>
              <c:strCache>
                <c:ptCount val="1"/>
                <c:pt idx="0">
                  <c:v>United States PRMR</c:v>
                </c:pt>
              </c:strCache>
            </c:strRef>
          </c:tx>
          <c:spPr>
            <a:ln w="28575" cap="rnd">
              <a:solidFill>
                <a:srgbClr val="882255"/>
              </a:solidFill>
              <a:round/>
            </a:ln>
            <a:effectLst/>
          </c:spPr>
          <c:marker>
            <c:symbol val="square"/>
            <c:size val="7"/>
            <c:spPr>
              <a:solidFill>
                <a:srgbClr val="782164"/>
              </a:solidFill>
              <a:ln w="9525">
                <a:noFill/>
              </a:ln>
              <a:effectLst/>
            </c:spPr>
          </c:marker>
          <c:dLbls>
            <c:dLbl>
              <c:idx val="0"/>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CA0-4C82-A252-023E82E0D2A3}"/>
                </c:ext>
              </c:extLst>
            </c:dLbl>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5A9-4478-90C9-BD87247A31F1}"/>
                </c:ext>
              </c:extLst>
            </c:dLbl>
            <c:dLbl>
              <c:idx val="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5A9-4478-90C9-BD87247A31F1}"/>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5A9-4478-90C9-BD87247A31F1}"/>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 Figure 1 US vs CA PRMR'!$A$5:$A$13</c:f>
              <c:numCache>
                <c:formatCode>General</c:formatCode>
                <c:ptCount val="9"/>
                <c:pt idx="0">
                  <c:v>2012</c:v>
                </c:pt>
                <c:pt idx="1">
                  <c:v>2013</c:v>
                </c:pt>
                <c:pt idx="2">
                  <c:v>2014</c:v>
                </c:pt>
                <c:pt idx="3">
                  <c:v>2015</c:v>
                </c:pt>
                <c:pt idx="4">
                  <c:v>2016</c:v>
                </c:pt>
                <c:pt idx="5">
                  <c:v>2017</c:v>
                </c:pt>
                <c:pt idx="6">
                  <c:v>2018</c:v>
                </c:pt>
                <c:pt idx="7">
                  <c:v>2019</c:v>
                </c:pt>
                <c:pt idx="8">
                  <c:v>2020</c:v>
                </c:pt>
              </c:numCache>
              <c:extLst/>
            </c:numRef>
          </c:cat>
          <c:val>
            <c:numRef>
              <c:f>' Figure 1 US vs CA PRMR'!$B$5:$B$13</c:f>
              <c:numCache>
                <c:formatCode>0.0</c:formatCode>
                <c:ptCount val="9"/>
                <c:pt idx="0">
                  <c:v>15.9</c:v>
                </c:pt>
                <c:pt idx="1">
                  <c:v>17.3</c:v>
                </c:pt>
                <c:pt idx="2">
                  <c:v>18</c:v>
                </c:pt>
                <c:pt idx="3">
                  <c:v>17.2</c:v>
                </c:pt>
                <c:pt idx="4">
                  <c:v>16.899999999999999</c:v>
                </c:pt>
                <c:pt idx="5">
                  <c:v>17.3</c:v>
                </c:pt>
                <c:pt idx="6">
                  <c:v>17.3</c:v>
                </c:pt>
                <c:pt idx="7">
                  <c:v>17.600000000000001</c:v>
                </c:pt>
              </c:numCache>
              <c:extLst/>
            </c:numRef>
          </c:val>
          <c:smooth val="0"/>
          <c:extLst>
            <c:ext xmlns:c16="http://schemas.microsoft.com/office/drawing/2014/chart" uri="{C3380CC4-5D6E-409C-BE32-E72D297353CC}">
              <c16:uniqueId val="{00000003-55A9-4478-90C9-BD87247A31F1}"/>
            </c:ext>
          </c:extLst>
        </c:ser>
        <c:ser>
          <c:idx val="0"/>
          <c:order val="2"/>
          <c:tx>
            <c:strRef>
              <c:f>' Figure 1 US vs CA PRMR'!$C$1</c:f>
              <c:strCache>
                <c:ptCount val="1"/>
                <c:pt idx="0">
                  <c:v>California PRMR</c:v>
                </c:pt>
              </c:strCache>
            </c:strRef>
          </c:tx>
          <c:spPr>
            <a:ln w="28575" cap="rnd">
              <a:solidFill>
                <a:schemeClr val="accent1">
                  <a:lumMod val="50000"/>
                </a:schemeClr>
              </a:solidFill>
              <a:round/>
            </a:ln>
            <a:effectLst/>
          </c:spPr>
          <c:marker>
            <c:symbol val="triangle"/>
            <c:size val="8"/>
            <c:spPr>
              <a:solidFill>
                <a:schemeClr val="accent1">
                  <a:lumMod val="50000"/>
                </a:schemeClr>
              </a:solidFill>
              <a:ln w="9525">
                <a:noFill/>
              </a:ln>
              <a:effectLst/>
            </c:spPr>
          </c:marker>
          <c:dLbls>
            <c:dLbl>
              <c:idx val="8"/>
              <c:layout>
                <c:manualLayout>
                  <c:x val="-1.4031630661551921E-2"/>
                  <c:y val="5.3568359848454671E-2"/>
                </c:manualLayout>
              </c:layout>
              <c:tx>
                <c:rich>
                  <a:bodyPr/>
                  <a:lstStyle/>
                  <a:p>
                    <a:fld id="{C31D8B79-AA3D-46F5-A448-D9E34FE5080F}" type="VALUE">
                      <a:rPr lang="en-US"/>
                      <a:pPr/>
                      <a:t>[VALUE]</a:t>
                    </a:fld>
                    <a:r>
                      <a:rPr lang="en-US"/>
                      <a:t>*</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55A9-4478-90C9-BD87247A31F1}"/>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 Figure 1 US vs CA PRMR'!$A$5:$A$13</c:f>
              <c:numCache>
                <c:formatCode>General</c:formatCode>
                <c:ptCount val="9"/>
                <c:pt idx="0">
                  <c:v>2012</c:v>
                </c:pt>
                <c:pt idx="1">
                  <c:v>2013</c:v>
                </c:pt>
                <c:pt idx="2">
                  <c:v>2014</c:v>
                </c:pt>
                <c:pt idx="3">
                  <c:v>2015</c:v>
                </c:pt>
                <c:pt idx="4">
                  <c:v>2016</c:v>
                </c:pt>
                <c:pt idx="5">
                  <c:v>2017</c:v>
                </c:pt>
                <c:pt idx="6">
                  <c:v>2018</c:v>
                </c:pt>
                <c:pt idx="7">
                  <c:v>2019</c:v>
                </c:pt>
                <c:pt idx="8">
                  <c:v>2020</c:v>
                </c:pt>
              </c:numCache>
              <c:extLst/>
            </c:numRef>
          </c:cat>
          <c:val>
            <c:numRef>
              <c:f>' Figure 1 US vs CA PRMR'!$C$5:$C$13</c:f>
              <c:numCache>
                <c:formatCode>0.0</c:formatCode>
                <c:ptCount val="9"/>
                <c:pt idx="0">
                  <c:v>9.5278172564650205</c:v>
                </c:pt>
                <c:pt idx="1">
                  <c:v>10.720238191556497</c:v>
                </c:pt>
                <c:pt idx="2">
                  <c:v>11.531434092883714</c:v>
                </c:pt>
                <c:pt idx="3">
                  <c:v>13.420389638645842</c:v>
                </c:pt>
                <c:pt idx="4">
                  <c:v>14.11259395612824</c:v>
                </c:pt>
                <c:pt idx="5">
                  <c:v>13.140994391762716</c:v>
                </c:pt>
                <c:pt idx="6">
                  <c:v>16.07083495692796</c:v>
                </c:pt>
                <c:pt idx="7">
                  <c:v>12.76484248856203</c:v>
                </c:pt>
                <c:pt idx="8">
                  <c:v>18.600000000000001</c:v>
                </c:pt>
              </c:numCache>
              <c:extLst/>
            </c:numRef>
          </c:val>
          <c:smooth val="0"/>
          <c:extLst>
            <c:ext xmlns:c16="http://schemas.microsoft.com/office/drawing/2014/chart" uri="{C3380CC4-5D6E-409C-BE32-E72D297353CC}">
              <c16:uniqueId val="{00000005-55A9-4478-90C9-BD87247A31F1}"/>
            </c:ext>
          </c:extLst>
        </c:ser>
        <c:ser>
          <c:idx val="3"/>
          <c:order val="3"/>
          <c:tx>
            <c:strRef>
              <c:f>' Figure 1 US vs CA PRMR'!$D$1</c:f>
              <c:strCache>
                <c:ptCount val="1"/>
                <c:pt idx="0">
                  <c:v>California PRMR, excl. Covid-19 deaths</c:v>
                </c:pt>
              </c:strCache>
            </c:strRef>
          </c:tx>
          <c:spPr>
            <a:ln w="28575" cap="rnd">
              <a:solidFill>
                <a:srgbClr val="0B3C55"/>
              </a:solidFill>
              <a:prstDash val="sysDash"/>
              <a:round/>
            </a:ln>
            <a:effectLst/>
          </c:spPr>
          <c:marker>
            <c:symbol val="triangle"/>
            <c:size val="8"/>
            <c:spPr>
              <a:solidFill>
                <a:srgbClr val="0B3C55"/>
              </a:solidFill>
              <a:ln w="9525">
                <a:noFill/>
              </a:ln>
              <a:effectLst/>
            </c:spPr>
          </c:marker>
          <c:dLbls>
            <c:dLbl>
              <c:idx val="8"/>
              <c:layout>
                <c:manualLayout>
                  <c:x val="-2.0512820512820513E-2"/>
                  <c:y val="7.22674099018869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5A9-4478-90C9-BD87247A31F1}"/>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 Figure 1 US vs CA PRMR'!$A$5:$A$13</c:f>
              <c:numCache>
                <c:formatCode>General</c:formatCode>
                <c:ptCount val="9"/>
                <c:pt idx="0">
                  <c:v>2012</c:v>
                </c:pt>
                <c:pt idx="1">
                  <c:v>2013</c:v>
                </c:pt>
                <c:pt idx="2">
                  <c:v>2014</c:v>
                </c:pt>
                <c:pt idx="3">
                  <c:v>2015</c:v>
                </c:pt>
                <c:pt idx="4">
                  <c:v>2016</c:v>
                </c:pt>
                <c:pt idx="5">
                  <c:v>2017</c:v>
                </c:pt>
                <c:pt idx="6">
                  <c:v>2018</c:v>
                </c:pt>
                <c:pt idx="7">
                  <c:v>2019</c:v>
                </c:pt>
                <c:pt idx="8">
                  <c:v>2020</c:v>
                </c:pt>
              </c:numCache>
              <c:extLst/>
            </c:numRef>
          </c:cat>
          <c:val>
            <c:numRef>
              <c:f>' Figure 1 US vs CA PRMR'!$D$5:$D$13</c:f>
              <c:numCache>
                <c:formatCode>General</c:formatCode>
                <c:ptCount val="9"/>
                <c:pt idx="7">
                  <c:v>12.8</c:v>
                </c:pt>
                <c:pt idx="8" formatCode="0.0">
                  <c:v>15</c:v>
                </c:pt>
              </c:numCache>
              <c:extLst/>
            </c:numRef>
          </c:val>
          <c:smooth val="0"/>
          <c:extLst>
            <c:ext xmlns:c16="http://schemas.microsoft.com/office/drawing/2014/chart" uri="{C3380CC4-5D6E-409C-BE32-E72D297353CC}">
              <c16:uniqueId val="{00000007-55A9-4478-90C9-BD87247A31F1}"/>
            </c:ext>
          </c:extLst>
        </c:ser>
        <c:dLbls>
          <c:showLegendKey val="0"/>
          <c:showVal val="0"/>
          <c:showCatName val="0"/>
          <c:showSerName val="0"/>
          <c:showPercent val="0"/>
          <c:showBubbleSize val="0"/>
        </c:dLbls>
        <c:marker val="1"/>
        <c:smooth val="0"/>
        <c:axId val="1598946384"/>
        <c:axId val="1915407280"/>
        <c:extLst>
          <c:ext xmlns:c15="http://schemas.microsoft.com/office/drawing/2012/chart" uri="{02D57815-91ED-43cb-92C2-25804820EDAC}">
            <c15:filteredLineSeries>
              <c15:ser>
                <c:idx val="1"/>
                <c:order val="0"/>
                <c:tx>
                  <c:strRef>
                    <c:extLst>
                      <c:ext uri="{02D57815-91ED-43cb-92C2-25804820EDAC}">
                        <c15:formulaRef>
                          <c15:sqref>' Figure 1 US vs CA PRMR'!$A$1</c15:sqref>
                        </c15:formulaRef>
                      </c:ext>
                    </c:extLst>
                    <c:strCache>
                      <c:ptCount val="1"/>
                      <c:pt idx="0">
                        <c:v>Year</c:v>
                      </c:pt>
                    </c:strCache>
                  </c:strRef>
                </c:tx>
                <c:spPr>
                  <a:ln w="28575" cap="rnd">
                    <a:solidFill>
                      <a:schemeClr val="accent2"/>
                    </a:solidFill>
                    <a:round/>
                  </a:ln>
                  <a:effectLst/>
                </c:spPr>
                <c:marker>
                  <c:symbol val="square"/>
                  <c:size val="7"/>
                  <c:spPr>
                    <a:solidFill>
                      <a:srgbClr val="CC6677"/>
                    </a:solidFill>
                    <a:ln w="9525">
                      <a:solidFill>
                        <a:srgbClr val="CC6677"/>
                      </a:solidFill>
                    </a:ln>
                    <a:effectLst/>
                  </c:spPr>
                </c:marker>
                <c:cat>
                  <c:numRef>
                    <c:extLst>
                      <c:ext uri="{02D57815-91ED-43cb-92C2-25804820EDAC}">
                        <c15:formulaRef>
                          <c15:sqref>' Figure 1 US vs CA PRMR'!$A$5:$A$13</c15:sqref>
                        </c15:formulaRef>
                      </c:ext>
                    </c:extLst>
                    <c:numCache>
                      <c:formatCode>General</c:formatCode>
                      <c:ptCount val="9"/>
                      <c:pt idx="0">
                        <c:v>2012</c:v>
                      </c:pt>
                      <c:pt idx="1">
                        <c:v>2013</c:v>
                      </c:pt>
                      <c:pt idx="2">
                        <c:v>2014</c:v>
                      </c:pt>
                      <c:pt idx="3">
                        <c:v>2015</c:v>
                      </c:pt>
                      <c:pt idx="4">
                        <c:v>2016</c:v>
                      </c:pt>
                      <c:pt idx="5">
                        <c:v>2017</c:v>
                      </c:pt>
                      <c:pt idx="6">
                        <c:v>2018</c:v>
                      </c:pt>
                      <c:pt idx="7">
                        <c:v>2019</c:v>
                      </c:pt>
                      <c:pt idx="8">
                        <c:v>2020</c:v>
                      </c:pt>
                    </c:numCache>
                  </c:numRef>
                </c:cat>
                <c:val>
                  <c:numRef>
                    <c:extLst>
                      <c:ext uri="{02D57815-91ED-43cb-92C2-25804820EDAC}">
                        <c15:formulaRef>
                          <c15:sqref>' Figure 1 US vs CA PRMR'!$A$5:$A$13</c15:sqref>
                        </c15:formulaRef>
                      </c:ext>
                    </c:extLst>
                    <c:numCache>
                      <c:formatCode>General</c:formatCode>
                      <c:ptCount val="9"/>
                      <c:pt idx="0">
                        <c:v>2012</c:v>
                      </c:pt>
                      <c:pt idx="1">
                        <c:v>2013</c:v>
                      </c:pt>
                      <c:pt idx="2">
                        <c:v>2014</c:v>
                      </c:pt>
                      <c:pt idx="3">
                        <c:v>2015</c:v>
                      </c:pt>
                      <c:pt idx="4">
                        <c:v>2016</c:v>
                      </c:pt>
                      <c:pt idx="5">
                        <c:v>2017</c:v>
                      </c:pt>
                      <c:pt idx="6">
                        <c:v>2018</c:v>
                      </c:pt>
                      <c:pt idx="7">
                        <c:v>2019</c:v>
                      </c:pt>
                      <c:pt idx="8">
                        <c:v>2020</c:v>
                      </c:pt>
                    </c:numCache>
                  </c:numRef>
                </c:val>
                <c:smooth val="0"/>
                <c:extLst>
                  <c:ext xmlns:c16="http://schemas.microsoft.com/office/drawing/2014/chart" uri="{C3380CC4-5D6E-409C-BE32-E72D297353CC}">
                    <c16:uniqueId val="{00000008-55A9-4478-90C9-BD87247A31F1}"/>
                  </c:ext>
                </c:extLst>
              </c15:ser>
            </c15:filteredLineSeries>
          </c:ext>
        </c:extLst>
      </c:lineChart>
      <c:catAx>
        <c:axId val="1598946384"/>
        <c:scaling>
          <c:orientation val="minMax"/>
        </c:scaling>
        <c:delete val="0"/>
        <c:axPos val="b"/>
        <c:numFmt formatCode="0" sourceLinked="0"/>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15407280"/>
        <c:crosses val="autoZero"/>
        <c:auto val="1"/>
        <c:lblAlgn val="ctr"/>
        <c:lblOffset val="100"/>
        <c:tickLblSkip val="1"/>
        <c:noMultiLvlLbl val="0"/>
      </c:catAx>
      <c:valAx>
        <c:axId val="1915407280"/>
        <c:scaling>
          <c:orientation val="minMax"/>
          <c:max val="24"/>
          <c:min val="0"/>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Deaths per                     100,000 live births</a:t>
                </a:r>
              </a:p>
            </c:rich>
          </c:tx>
          <c:layout>
            <c:manualLayout>
              <c:xMode val="edge"/>
              <c:yMode val="edge"/>
              <c:x val="1.1460265593309208E-2"/>
              <c:y val="1.4888048547757382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solidFill>
            <a:schemeClr val="bg1"/>
          </a:solid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98946384"/>
        <c:crossesAt val="1"/>
        <c:crossBetween val="between"/>
        <c:majorUnit val="3"/>
      </c:valAx>
      <c:spPr>
        <a:noFill/>
        <a:ln>
          <a:noFill/>
        </a:ln>
        <a:effectLst/>
      </c:spPr>
    </c:plotArea>
    <c:legend>
      <c:legendPos val="t"/>
      <c:layout>
        <c:manualLayout>
          <c:xMode val="edge"/>
          <c:yMode val="edge"/>
          <c:x val="0.55364769216167076"/>
          <c:y val="3.3593659238915476E-2"/>
          <c:w val="0.42508604460220439"/>
          <c:h val="0.22101865183117933"/>
        </c:manualLayout>
      </c:layout>
      <c:overlay val="1"/>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mn-lt"/>
        </a:defRPr>
      </a:pPr>
      <a:endParaRPr lang="en-US"/>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6731869834322286E-2"/>
          <c:y val="0.17829242122636713"/>
          <c:w val="0.89270461536147527"/>
          <c:h val="0.71950119967444415"/>
        </c:manualLayout>
      </c:layout>
      <c:barChart>
        <c:barDir val="col"/>
        <c:grouping val="clustered"/>
        <c:varyColors val="0"/>
        <c:ser>
          <c:idx val="1"/>
          <c:order val="0"/>
          <c:tx>
            <c:strRef>
              <c:f>HPI!$Q$8</c:f>
              <c:strCache>
                <c:ptCount val="1"/>
                <c:pt idx="0">
                  <c:v>Q1 (Most advantaged)</c:v>
                </c:pt>
              </c:strCache>
            </c:strRef>
          </c:tx>
          <c:spPr>
            <a:solidFill>
              <a:srgbClr val="148E3D"/>
            </a:solidFill>
            <a:ln>
              <a:noFill/>
            </a:ln>
            <a:effectLst/>
          </c:spPr>
          <c:invertIfNegative val="0"/>
          <c:dLbls>
            <c:dLbl>
              <c:idx val="0"/>
              <c:tx>
                <c:rich>
                  <a:bodyPr/>
                  <a:lstStyle/>
                  <a:p>
                    <a:r>
                      <a:rPr lang="en-US"/>
                      <a:t>4.4</a:t>
                    </a:r>
                  </a:p>
                  <a:p>
                    <a:r>
                      <a:rPr lang="en-US"/>
                      <a:t>n=12</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39B1-4263-A133-0758DC717DA7}"/>
                </c:ext>
              </c:extLst>
            </c:dLbl>
            <c:dLbl>
              <c:idx val="1"/>
              <c:tx>
                <c:rich>
                  <a:bodyPr/>
                  <a:lstStyle/>
                  <a:p>
                    <a:r>
                      <a:rPr lang="en-US"/>
                      <a:t>9.8</a:t>
                    </a:r>
                  </a:p>
                  <a:p>
                    <a:r>
                      <a:rPr lang="en-US"/>
                      <a:t>n=27</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39B1-4263-A133-0758DC717DA7}"/>
                </c:ext>
              </c:extLst>
            </c:dLbl>
            <c:dLbl>
              <c:idx val="2"/>
              <c:tx>
                <c:rich>
                  <a:bodyPr/>
                  <a:lstStyle/>
                  <a:p>
                    <a:r>
                      <a:rPr lang="en-US"/>
                      <a:t>9.2</a:t>
                    </a:r>
                  </a:p>
                  <a:p>
                    <a:r>
                      <a:rPr lang="en-US"/>
                      <a:t>n=22</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39B1-4263-A133-0758DC717DA7}"/>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(HPI!$U$7,HPI!$X$7,HPI!$AA$7)</c:f>
              <c:strCache>
                <c:ptCount val="3"/>
                <c:pt idx="0">
                  <c:v>2012-2014</c:v>
                </c:pt>
                <c:pt idx="1">
                  <c:v>2015-2017</c:v>
                </c:pt>
                <c:pt idx="2">
                  <c:v>2018-2020</c:v>
                </c:pt>
              </c:strCache>
              <c:extLst/>
            </c:strRef>
          </c:cat>
          <c:val>
            <c:numRef>
              <c:f>(HPI!$U$8,HPI!$X$8,HPI!$AA$8)</c:f>
              <c:numCache>
                <c:formatCode>0.0</c:formatCode>
                <c:ptCount val="3"/>
                <c:pt idx="0">
                  <c:v>4.4156283807154804</c:v>
                </c:pt>
                <c:pt idx="1">
                  <c:v>9.8175035179387606</c:v>
                </c:pt>
                <c:pt idx="2">
                  <c:v>9.1868010723502405</c:v>
                </c:pt>
              </c:numCache>
              <c:extLst/>
            </c:numRef>
          </c:val>
          <c:extLst>
            <c:ext xmlns:c16="http://schemas.microsoft.com/office/drawing/2014/chart" uri="{C3380CC4-5D6E-409C-BE32-E72D297353CC}">
              <c16:uniqueId val="{00000003-39B1-4263-A133-0758DC717DA7}"/>
            </c:ext>
          </c:extLst>
        </c:ser>
        <c:ser>
          <c:idx val="0"/>
          <c:order val="1"/>
          <c:tx>
            <c:strRef>
              <c:f>HPI!$Q$9</c:f>
              <c:strCache>
                <c:ptCount val="1"/>
                <c:pt idx="0">
                  <c:v>Q2</c:v>
                </c:pt>
              </c:strCache>
            </c:strRef>
          </c:tx>
          <c:spPr>
            <a:solidFill>
              <a:srgbClr val="70AD47">
                <a:lumMod val="60000"/>
                <a:lumOff val="40000"/>
              </a:srgbClr>
            </a:solidFill>
            <a:ln>
              <a:noFill/>
            </a:ln>
            <a:effectLst/>
          </c:spPr>
          <c:invertIfNegative val="0"/>
          <c:dLbls>
            <c:dLbl>
              <c:idx val="0"/>
              <c:tx>
                <c:rich>
                  <a:bodyPr/>
                  <a:lstStyle/>
                  <a:p>
                    <a:r>
                      <a:rPr lang="en-US"/>
                      <a:t>9.5</a:t>
                    </a:r>
                  </a:p>
                  <a:p>
                    <a:r>
                      <a:rPr lang="en-US"/>
                      <a:t>n=31</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39B1-4263-A133-0758DC717DA7}"/>
                </c:ext>
              </c:extLst>
            </c:dLbl>
            <c:dLbl>
              <c:idx val="1"/>
              <c:tx>
                <c:rich>
                  <a:bodyPr/>
                  <a:lstStyle/>
                  <a:p>
                    <a:r>
                      <a:rPr lang="en-US"/>
                      <a:t>11.7</a:t>
                    </a:r>
                  </a:p>
                  <a:p>
                    <a:r>
                      <a:rPr lang="en-US"/>
                      <a:t>n=38</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39B1-4263-A133-0758DC717DA7}"/>
                </c:ext>
              </c:extLst>
            </c:dLbl>
            <c:dLbl>
              <c:idx val="2"/>
              <c:tx>
                <c:rich>
                  <a:bodyPr/>
                  <a:lstStyle/>
                  <a:p>
                    <a:r>
                      <a:rPr lang="en-US"/>
                      <a:t>18.8</a:t>
                    </a:r>
                  </a:p>
                  <a:p>
                    <a:r>
                      <a:rPr lang="en-US"/>
                      <a:t>n=52</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39B1-4263-A133-0758DC717DA7}"/>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(HPI!$U$7,HPI!$X$7,HPI!$AA$7)</c:f>
              <c:strCache>
                <c:ptCount val="3"/>
                <c:pt idx="0">
                  <c:v>2012-2014</c:v>
                </c:pt>
                <c:pt idx="1">
                  <c:v>2015-2017</c:v>
                </c:pt>
                <c:pt idx="2">
                  <c:v>2018-2020</c:v>
                </c:pt>
              </c:strCache>
              <c:extLst/>
            </c:strRef>
          </c:cat>
          <c:val>
            <c:numRef>
              <c:f>(HPI!$U$9,HPI!$X$9,HPI!$AA$9)</c:f>
              <c:numCache>
                <c:formatCode>0.0</c:formatCode>
                <c:ptCount val="3"/>
                <c:pt idx="0">
                  <c:v>9.5097275309679699</c:v>
                </c:pt>
                <c:pt idx="1">
                  <c:v>11.662952936915699</c:v>
                </c:pt>
                <c:pt idx="2">
                  <c:v>18.769446229146102</c:v>
                </c:pt>
              </c:numCache>
              <c:extLst/>
            </c:numRef>
          </c:val>
          <c:extLst>
            <c:ext xmlns:c16="http://schemas.microsoft.com/office/drawing/2014/chart" uri="{C3380CC4-5D6E-409C-BE32-E72D297353CC}">
              <c16:uniqueId val="{00000007-39B1-4263-A133-0758DC717DA7}"/>
            </c:ext>
          </c:extLst>
        </c:ser>
        <c:ser>
          <c:idx val="2"/>
          <c:order val="2"/>
          <c:tx>
            <c:strRef>
              <c:f>HPI!$Q$10</c:f>
              <c:strCache>
                <c:ptCount val="1"/>
                <c:pt idx="0">
                  <c:v>Q3</c:v>
                </c:pt>
              </c:strCache>
            </c:strRef>
          </c:tx>
          <c:spPr>
            <a:solidFill>
              <a:srgbClr val="599DBF"/>
            </a:solidFill>
            <a:ln>
              <a:noFill/>
            </a:ln>
            <a:effectLst/>
          </c:spPr>
          <c:invertIfNegative val="0"/>
          <c:dLbls>
            <c:dLbl>
              <c:idx val="0"/>
              <c:tx>
                <c:rich>
                  <a:bodyPr/>
                  <a:lstStyle/>
                  <a:p>
                    <a:r>
                      <a:rPr lang="en-US"/>
                      <a:t>12.4</a:t>
                    </a:r>
                  </a:p>
                  <a:p>
                    <a:r>
                      <a:rPr lang="en-US"/>
                      <a:t>n=47</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39B1-4263-A133-0758DC717DA7}"/>
                </c:ext>
              </c:extLst>
            </c:dLbl>
            <c:dLbl>
              <c:idx val="1"/>
              <c:tx>
                <c:rich>
                  <a:bodyPr/>
                  <a:lstStyle/>
                  <a:p>
                    <a:r>
                      <a:rPr lang="en-US"/>
                      <a:t>12.7</a:t>
                    </a:r>
                  </a:p>
                  <a:p>
                    <a:r>
                      <a:rPr lang="en-US"/>
                      <a:t>n=47</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39B1-4263-A133-0758DC717DA7}"/>
                </c:ext>
              </c:extLst>
            </c:dLbl>
            <c:dLbl>
              <c:idx val="2"/>
              <c:tx>
                <c:rich>
                  <a:bodyPr/>
                  <a:lstStyle/>
                  <a:p>
                    <a:r>
                      <a:rPr lang="en-US"/>
                      <a:t>16.9</a:t>
                    </a:r>
                  </a:p>
                  <a:p>
                    <a:r>
                      <a:rPr lang="en-US"/>
                      <a:t>n=53</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39B1-4263-A133-0758DC717DA7}"/>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(HPI!$U$7,HPI!$X$7,HPI!$AA$7)</c:f>
              <c:strCache>
                <c:ptCount val="3"/>
                <c:pt idx="0">
                  <c:v>2012-2014</c:v>
                </c:pt>
                <c:pt idx="1">
                  <c:v>2015-2017</c:v>
                </c:pt>
                <c:pt idx="2">
                  <c:v>2018-2020</c:v>
                </c:pt>
              </c:strCache>
              <c:extLst/>
            </c:strRef>
          </c:cat>
          <c:val>
            <c:numRef>
              <c:f>(HPI!$U$10,HPI!$X$10,HPI!$AA$10)</c:f>
              <c:numCache>
                <c:formatCode>0.0</c:formatCode>
                <c:ptCount val="3"/>
                <c:pt idx="0">
                  <c:v>12.4158955162767</c:v>
                </c:pt>
                <c:pt idx="1">
                  <c:v>12.6995449780055</c:v>
                </c:pt>
                <c:pt idx="2">
                  <c:v>16.8744667031749</c:v>
                </c:pt>
              </c:numCache>
              <c:extLst/>
            </c:numRef>
          </c:val>
          <c:extLst>
            <c:ext xmlns:c16="http://schemas.microsoft.com/office/drawing/2014/chart" uri="{C3380CC4-5D6E-409C-BE32-E72D297353CC}">
              <c16:uniqueId val="{0000000B-39B1-4263-A133-0758DC717DA7}"/>
            </c:ext>
          </c:extLst>
        </c:ser>
        <c:ser>
          <c:idx val="3"/>
          <c:order val="3"/>
          <c:tx>
            <c:strRef>
              <c:f>HPI!$Q$11</c:f>
              <c:strCache>
                <c:ptCount val="1"/>
                <c:pt idx="0">
                  <c:v>Q4 (Least advantaged)</c:v>
                </c:pt>
              </c:strCache>
            </c:strRef>
          </c:tx>
          <c:spPr>
            <a:solidFill>
              <a:srgbClr val="10587D"/>
            </a:solidFill>
            <a:ln>
              <a:noFill/>
            </a:ln>
            <a:effectLst/>
          </c:spPr>
          <c:invertIfNegative val="0"/>
          <c:dLbls>
            <c:dLbl>
              <c:idx val="0"/>
              <c:tx>
                <c:rich>
                  <a:bodyPr/>
                  <a:lstStyle/>
                  <a:p>
                    <a:r>
                      <a:rPr lang="en-US"/>
                      <a:t>14.2</a:t>
                    </a:r>
                    <a:endParaRPr lang="en-US" dirty="0"/>
                  </a:p>
                  <a:p>
                    <a:r>
                      <a:rPr lang="en-US" dirty="0"/>
                      <a:t>n=64</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39B1-4263-A133-0758DC717DA7}"/>
                </c:ext>
              </c:extLst>
            </c:dLbl>
            <c:dLbl>
              <c:idx val="1"/>
              <c:tx>
                <c:rich>
                  <a:bodyPr/>
                  <a:lstStyle/>
                  <a:p>
                    <a:r>
                      <a:rPr lang="en-US"/>
                      <a:t>16.9</a:t>
                    </a:r>
                  </a:p>
                  <a:p>
                    <a:r>
                      <a:rPr lang="en-US"/>
                      <a:t>n=73</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39B1-4263-A133-0758DC717DA7}"/>
                </c:ext>
              </c:extLst>
            </c:dLbl>
            <c:dLbl>
              <c:idx val="2"/>
              <c:tx>
                <c:rich>
                  <a:bodyPr/>
                  <a:lstStyle/>
                  <a:p>
                    <a:r>
                      <a:rPr lang="en-US"/>
                      <a:t>18.9</a:t>
                    </a:r>
                  </a:p>
                  <a:p>
                    <a:r>
                      <a:rPr lang="en-US"/>
                      <a:t>n=68</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39B1-4263-A133-0758DC717DA7}"/>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(HPI!$U$7,HPI!$X$7,HPI!$AA$7)</c:f>
              <c:strCache>
                <c:ptCount val="3"/>
                <c:pt idx="0">
                  <c:v>2012-2014</c:v>
                </c:pt>
                <c:pt idx="1">
                  <c:v>2015-2017</c:v>
                </c:pt>
                <c:pt idx="2">
                  <c:v>2018-2020</c:v>
                </c:pt>
              </c:strCache>
              <c:extLst/>
            </c:strRef>
          </c:cat>
          <c:val>
            <c:numRef>
              <c:f>(HPI!$U$11,HPI!$X$11,HPI!$AA$11)</c:f>
              <c:numCache>
                <c:formatCode>0.0</c:formatCode>
                <c:ptCount val="3"/>
                <c:pt idx="0">
                  <c:v>14.219631089445899</c:v>
                </c:pt>
                <c:pt idx="1">
                  <c:v>16.8979525699934</c:v>
                </c:pt>
                <c:pt idx="2">
                  <c:v>18.869338157964101</c:v>
                </c:pt>
              </c:numCache>
              <c:extLst/>
            </c:numRef>
          </c:val>
          <c:extLst>
            <c:ext xmlns:c16="http://schemas.microsoft.com/office/drawing/2014/chart" uri="{C3380CC4-5D6E-409C-BE32-E72D297353CC}">
              <c16:uniqueId val="{0000000F-39B1-4263-A133-0758DC717DA7}"/>
            </c:ext>
          </c:extLst>
        </c:ser>
        <c:dLbls>
          <c:showLegendKey val="0"/>
          <c:showVal val="0"/>
          <c:showCatName val="0"/>
          <c:showSerName val="0"/>
          <c:showPercent val="0"/>
          <c:showBubbleSize val="0"/>
        </c:dLbls>
        <c:gapWidth val="50"/>
        <c:axId val="1997497823"/>
        <c:axId val="1997501983"/>
      </c:barChart>
      <c:catAx>
        <c:axId val="1997497823"/>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97501983"/>
        <c:crosses val="autoZero"/>
        <c:auto val="1"/>
        <c:lblAlgn val="ctr"/>
        <c:lblOffset val="100"/>
        <c:noMultiLvlLbl val="0"/>
      </c:catAx>
      <c:valAx>
        <c:axId val="1997501983"/>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Deaths per </a:t>
                </a:r>
              </a:p>
              <a:p>
                <a:pPr>
                  <a:defRPr/>
                </a:pPr>
                <a:r>
                  <a:rPr lang="en-US"/>
                  <a:t>100,000 live births</a:t>
                </a:r>
              </a:p>
            </c:rich>
          </c:tx>
          <c:layout>
            <c:manualLayout>
              <c:xMode val="edge"/>
              <c:yMode val="edge"/>
              <c:x val="9.6766325919739795E-3"/>
              <c:y val="0"/>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97497823"/>
        <c:crosses val="autoZero"/>
        <c:crossBetween val="between"/>
      </c:valAx>
      <c:spPr>
        <a:noFill/>
        <a:ln>
          <a:noFill/>
        </a:ln>
        <a:effectLst/>
      </c:spPr>
    </c:plotArea>
    <c:legend>
      <c:legendPos val="t"/>
      <c:layout>
        <c:manualLayout>
          <c:xMode val="edge"/>
          <c:yMode val="edge"/>
          <c:x val="0.4856604357870829"/>
          <c:y val="2.8558353506879863E-2"/>
          <c:w val="0.4974759171931995"/>
          <c:h val="0.16256427380343505"/>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7713781054657963E-2"/>
          <c:y val="0.14546380653327204"/>
          <c:w val="0.89939890892361807"/>
          <c:h val="0.73844788403152595"/>
        </c:manualLayout>
      </c:layout>
      <c:barChart>
        <c:barDir val="col"/>
        <c:grouping val="clustered"/>
        <c:varyColors val="0"/>
        <c:ser>
          <c:idx val="0"/>
          <c:order val="0"/>
          <c:tx>
            <c:strRef>
              <c:f>'Race - by year of death'!$K$40</c:f>
              <c:strCache>
                <c:ptCount val="1"/>
                <c:pt idx="0">
                  <c:v>Hispanic/Latina</c:v>
                </c:pt>
              </c:strCache>
            </c:strRef>
          </c:tx>
          <c:spPr>
            <a:solidFill>
              <a:srgbClr val="2C8578"/>
            </a:solidFill>
            <a:ln>
              <a:noFill/>
            </a:ln>
            <a:effectLst/>
          </c:spPr>
          <c:invertIfNegative val="0"/>
          <c:dLbls>
            <c:dLbl>
              <c:idx val="0"/>
              <c:tx>
                <c:rich>
                  <a:bodyPr/>
                  <a:lstStyle/>
                  <a:p>
                    <a:fld id="{9C615786-4956-4DD4-B83A-BE1965400E17}" type="VALUE">
                      <a:rPr lang="en-US"/>
                      <a:pPr/>
                      <a:t>[VALUE]</a:t>
                    </a:fld>
                    <a:endParaRPr lang="en-US"/>
                  </a:p>
                  <a:p>
                    <a:r>
                      <a:rPr lang="en-US"/>
                      <a:t>n=56</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A61A-4AD3-9C5C-21EDA6D08A1D}"/>
                </c:ext>
              </c:extLst>
            </c:dLbl>
            <c:dLbl>
              <c:idx val="1"/>
              <c:tx>
                <c:rich>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fld id="{7C6BD10F-1933-49DC-B65B-C301085336B7}" type="VALUE">
                      <a:rPr lang="en-US">
                        <a:solidFill>
                          <a:schemeClr val="bg1"/>
                        </a:solidFill>
                      </a:rPr>
                      <a:pPr>
                        <a:defRPr>
                          <a:solidFill>
                            <a:schemeClr val="bg1"/>
                          </a:solidFill>
                        </a:defRPr>
                      </a:pPr>
                      <a:t>[VALUE]</a:t>
                    </a:fld>
                    <a:endParaRPr lang="en-US">
                      <a:solidFill>
                        <a:schemeClr val="bg1"/>
                      </a:solidFill>
                    </a:endParaRPr>
                  </a:p>
                  <a:p>
                    <a:pPr>
                      <a:defRPr>
                        <a:solidFill>
                          <a:schemeClr val="bg1"/>
                        </a:solidFill>
                      </a:defRPr>
                    </a:pPr>
                    <a:r>
                      <a:rPr lang="en-US">
                        <a:solidFill>
                          <a:schemeClr val="bg1"/>
                        </a:solidFill>
                      </a:rPr>
                      <a:t>n=87</a:t>
                    </a: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A61A-4AD3-9C5C-21EDA6D08A1D}"/>
                </c:ext>
              </c:extLst>
            </c:dLbl>
            <c:dLbl>
              <c:idx val="2"/>
              <c:tx>
                <c:rich>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fld id="{542453F1-4222-40BC-A522-712B46DB48BF}" type="VALUE">
                      <a:rPr lang="en-US">
                        <a:solidFill>
                          <a:schemeClr val="bg1"/>
                        </a:solidFill>
                      </a:rPr>
                      <a:pPr>
                        <a:defRPr>
                          <a:solidFill>
                            <a:schemeClr val="bg1"/>
                          </a:solidFill>
                        </a:defRPr>
                      </a:pPr>
                      <a:t>[VALUE]</a:t>
                    </a:fld>
                    <a:endParaRPr lang="en-US">
                      <a:solidFill>
                        <a:schemeClr val="bg1"/>
                      </a:solidFill>
                    </a:endParaRPr>
                  </a:p>
                  <a:p>
                    <a:pPr>
                      <a:defRPr>
                        <a:solidFill>
                          <a:schemeClr val="bg1"/>
                        </a:solidFill>
                      </a:defRPr>
                    </a:pPr>
                    <a:r>
                      <a:rPr lang="en-US">
                        <a:solidFill>
                          <a:schemeClr val="bg1"/>
                        </a:solidFill>
                      </a:rPr>
                      <a:t>n=90</a:t>
                    </a: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A61A-4AD3-9C5C-21EDA6D08A1D}"/>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death'!$O$39,'Race - by year of death'!$R$39,'Race - by year of death'!$U$39)</c:f>
              <c:strCache>
                <c:ptCount val="3"/>
                <c:pt idx="0">
                  <c:v>2012-2014</c:v>
                </c:pt>
                <c:pt idx="1">
                  <c:v>2015-2017</c:v>
                </c:pt>
                <c:pt idx="2">
                  <c:v>2018-2020</c:v>
                </c:pt>
              </c:strCache>
              <c:extLst/>
            </c:strRef>
          </c:cat>
          <c:val>
            <c:numRef>
              <c:f>('Race - by year of death'!$O$40,'Race - by year of death'!$R$40,'Race - by year of death'!$U$40)</c:f>
              <c:numCache>
                <c:formatCode>0.0</c:formatCode>
                <c:ptCount val="3"/>
                <c:pt idx="0">
                  <c:v>7.7762441296299896</c:v>
                </c:pt>
                <c:pt idx="1">
                  <c:v>12.745049207609528</c:v>
                </c:pt>
                <c:pt idx="2">
                  <c:v>14.799929618112483</c:v>
                </c:pt>
              </c:numCache>
              <c:extLst/>
            </c:numRef>
          </c:val>
          <c:extLst>
            <c:ext xmlns:c16="http://schemas.microsoft.com/office/drawing/2014/chart" uri="{C3380CC4-5D6E-409C-BE32-E72D297353CC}">
              <c16:uniqueId val="{00000003-A61A-4AD3-9C5C-21EDA6D08A1D}"/>
            </c:ext>
          </c:extLst>
        </c:ser>
        <c:ser>
          <c:idx val="1"/>
          <c:order val="1"/>
          <c:tx>
            <c:strRef>
              <c:f>'Race - by year of death'!$K$41</c:f>
              <c:strCache>
                <c:ptCount val="1"/>
                <c:pt idx="0">
                  <c:v>Asian</c:v>
                </c:pt>
              </c:strCache>
            </c:strRef>
          </c:tx>
          <c:spPr>
            <a:solidFill>
              <a:srgbClr val="10587D"/>
            </a:solidFill>
            <a:ln>
              <a:noFill/>
            </a:ln>
            <a:effectLst/>
          </c:spPr>
          <c:invertIfNegative val="0"/>
          <c:dLbls>
            <c:dLbl>
              <c:idx val="0"/>
              <c:tx>
                <c:rich>
                  <a:bodyPr/>
                  <a:lstStyle/>
                  <a:p>
                    <a:fld id="{FF99B567-00CC-45E1-9F83-C7FFF00CD3B0}" type="VALUE">
                      <a:rPr lang="en-US"/>
                      <a:pPr/>
                      <a:t>[VALUE]</a:t>
                    </a:fld>
                    <a:endParaRPr lang="en-US"/>
                  </a:p>
                  <a:p>
                    <a:r>
                      <a:rPr lang="en-US"/>
                      <a:t>n=23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A61A-4AD3-9C5C-21EDA6D08A1D}"/>
                </c:ext>
              </c:extLst>
            </c:dLbl>
            <c:dLbl>
              <c:idx val="1"/>
              <c:tx>
                <c:rich>
                  <a:bodyPr/>
                  <a:lstStyle/>
                  <a:p>
                    <a:fld id="{10940E05-668E-4F4B-B749-A91A21BF49C2}" type="VALUE">
                      <a:rPr lang="en-US"/>
                      <a:pPr/>
                      <a:t>[VALUE]</a:t>
                    </a:fld>
                    <a:endParaRPr lang="en-US"/>
                  </a:p>
                  <a:p>
                    <a:r>
                      <a:rPr lang="en-US"/>
                      <a:t>n=25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A61A-4AD3-9C5C-21EDA6D08A1D}"/>
                </c:ext>
              </c:extLst>
            </c:dLbl>
            <c:dLbl>
              <c:idx val="2"/>
              <c:tx>
                <c:rich>
                  <a:bodyPr/>
                  <a:lstStyle/>
                  <a:p>
                    <a:fld id="{C7072F25-9A53-4EA4-B053-EAAC025E63EA}" type="VALUE">
                      <a:rPr lang="en-US"/>
                      <a:pPr/>
                      <a:t>[VALUE]</a:t>
                    </a:fld>
                    <a:endParaRPr lang="en-US"/>
                  </a:p>
                  <a:p>
                    <a:r>
                      <a:rPr lang="en-US"/>
                      <a:t>n=29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A61A-4AD3-9C5C-21EDA6D08A1D}"/>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death'!$O$39,'Race - by year of death'!$R$39,'Race - by year of death'!$U$39)</c:f>
              <c:strCache>
                <c:ptCount val="3"/>
                <c:pt idx="0">
                  <c:v>2012-2014</c:v>
                </c:pt>
                <c:pt idx="1">
                  <c:v>2015-2017</c:v>
                </c:pt>
                <c:pt idx="2">
                  <c:v>2018-2020</c:v>
                </c:pt>
              </c:strCache>
              <c:extLst/>
            </c:strRef>
          </c:cat>
          <c:val>
            <c:numRef>
              <c:f>('Race - by year of death'!$O$41,'Race - by year of death'!$R$41,'Race - by year of death'!$U$41)</c:f>
              <c:numCache>
                <c:formatCode>0.0</c:formatCode>
                <c:ptCount val="3"/>
                <c:pt idx="0">
                  <c:v>10.872442612411602</c:v>
                </c:pt>
                <c:pt idx="1">
                  <c:v>11.575896205884259</c:v>
                </c:pt>
                <c:pt idx="2">
                  <c:v>14.997310827024119</c:v>
                </c:pt>
              </c:numCache>
              <c:extLst/>
            </c:numRef>
          </c:val>
          <c:extLst>
            <c:ext xmlns:c16="http://schemas.microsoft.com/office/drawing/2014/chart" uri="{C3380CC4-5D6E-409C-BE32-E72D297353CC}">
              <c16:uniqueId val="{00000007-A61A-4AD3-9C5C-21EDA6D08A1D}"/>
            </c:ext>
          </c:extLst>
        </c:ser>
        <c:ser>
          <c:idx val="2"/>
          <c:order val="2"/>
          <c:tx>
            <c:strRef>
              <c:f>'Race - by year of death'!$K$42</c:f>
              <c:strCache>
                <c:ptCount val="1"/>
                <c:pt idx="0">
                  <c:v>White</c:v>
                </c:pt>
              </c:strCache>
            </c:strRef>
          </c:tx>
          <c:spPr>
            <a:solidFill>
              <a:srgbClr val="A5943F"/>
            </a:solidFill>
            <a:ln>
              <a:noFill/>
            </a:ln>
            <a:effectLst/>
          </c:spPr>
          <c:invertIfNegative val="0"/>
          <c:dLbls>
            <c:dLbl>
              <c:idx val="0"/>
              <c:tx>
                <c:rich>
                  <a:bodyPr/>
                  <a:lstStyle/>
                  <a:p>
                    <a:fld id="{653D77C8-0F70-4FE5-9684-6CD11398F03C}" type="VALUE">
                      <a:rPr lang="en-US"/>
                      <a:pPr/>
                      <a:t>[VALUE]</a:t>
                    </a:fld>
                    <a:endParaRPr lang="en-US"/>
                  </a:p>
                  <a:p>
                    <a:r>
                      <a:rPr lang="en-US"/>
                      <a:t>n=41</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A61A-4AD3-9C5C-21EDA6D08A1D}"/>
                </c:ext>
              </c:extLst>
            </c:dLbl>
            <c:dLbl>
              <c:idx val="1"/>
              <c:tx>
                <c:rich>
                  <a:bodyPr/>
                  <a:lstStyle/>
                  <a:p>
                    <a:fld id="{D1359E32-603D-44E8-B87C-B4C5EBC35E09}" type="VALUE">
                      <a:rPr lang="en-US"/>
                      <a:pPr/>
                      <a:t>[VALUE]</a:t>
                    </a:fld>
                    <a:endParaRPr lang="en-US"/>
                  </a:p>
                  <a:p>
                    <a:r>
                      <a:rPr lang="en-US"/>
                      <a:t>n=38</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A61A-4AD3-9C5C-21EDA6D08A1D}"/>
                </c:ext>
              </c:extLst>
            </c:dLbl>
            <c:dLbl>
              <c:idx val="2"/>
              <c:tx>
                <c:rich>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fld id="{3A8D0D17-C521-4EFD-B05B-486C25089335}" type="VALUE">
                      <a:rPr lang="en-US">
                        <a:solidFill>
                          <a:schemeClr val="bg1"/>
                        </a:solidFill>
                      </a:rPr>
                      <a:pPr>
                        <a:defRPr>
                          <a:solidFill>
                            <a:schemeClr val="bg1"/>
                          </a:solidFill>
                        </a:defRPr>
                      </a:pPr>
                      <a:t>[VALUE]</a:t>
                    </a:fld>
                    <a:endParaRPr lang="en-US">
                      <a:solidFill>
                        <a:schemeClr val="bg1"/>
                      </a:solidFill>
                    </a:endParaRPr>
                  </a:p>
                  <a:p>
                    <a:pPr>
                      <a:defRPr>
                        <a:solidFill>
                          <a:schemeClr val="bg1"/>
                        </a:solidFill>
                      </a:defRPr>
                    </a:pPr>
                    <a:r>
                      <a:rPr lang="en-US">
                        <a:solidFill>
                          <a:schemeClr val="bg1"/>
                        </a:solidFill>
                      </a:rPr>
                      <a:t>n=45</a:t>
                    </a:r>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A61A-4AD3-9C5C-21EDA6D08A1D}"/>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death'!$O$39,'Race - by year of death'!$R$39,'Race - by year of death'!$U$39)</c:f>
              <c:strCache>
                <c:ptCount val="3"/>
                <c:pt idx="0">
                  <c:v>2012-2014</c:v>
                </c:pt>
                <c:pt idx="1">
                  <c:v>2015-2017</c:v>
                </c:pt>
                <c:pt idx="2">
                  <c:v>2018-2020</c:v>
                </c:pt>
              </c:strCache>
              <c:extLst/>
            </c:strRef>
          </c:cat>
          <c:val>
            <c:numRef>
              <c:f>('Race - by year of death'!$O$42,'Race - by year of death'!$R$42,'Race - by year of death'!$U$42)</c:f>
              <c:numCache>
                <c:formatCode>0.0</c:formatCode>
                <c:ptCount val="3"/>
                <c:pt idx="0">
                  <c:v>9.9188109039181729</c:v>
                </c:pt>
                <c:pt idx="1">
                  <c:v>9.6197660877930229</c:v>
                </c:pt>
                <c:pt idx="2">
                  <c:v>12.60048889896928</c:v>
                </c:pt>
              </c:numCache>
              <c:extLst/>
            </c:numRef>
          </c:val>
          <c:extLst>
            <c:ext xmlns:c16="http://schemas.microsoft.com/office/drawing/2014/chart" uri="{C3380CC4-5D6E-409C-BE32-E72D297353CC}">
              <c16:uniqueId val="{0000000B-A61A-4AD3-9C5C-21EDA6D08A1D}"/>
            </c:ext>
          </c:extLst>
        </c:ser>
        <c:ser>
          <c:idx val="3"/>
          <c:order val="3"/>
          <c:tx>
            <c:strRef>
              <c:f>'Race - by year of death'!$K$43</c:f>
              <c:strCache>
                <c:ptCount val="1"/>
                <c:pt idx="0">
                  <c:v>Black</c:v>
                </c:pt>
              </c:strCache>
            </c:strRef>
          </c:tx>
          <c:spPr>
            <a:solidFill>
              <a:srgbClr val="CC6677"/>
            </a:solidFill>
            <a:ln>
              <a:noFill/>
            </a:ln>
            <a:effectLst/>
          </c:spPr>
          <c:invertIfNegative val="0"/>
          <c:dLbls>
            <c:dLbl>
              <c:idx val="0"/>
              <c:tx>
                <c:rich>
                  <a:bodyPr/>
                  <a:lstStyle/>
                  <a:p>
                    <a:fld id="{D49CEE0A-82BE-4944-B2DA-7B2832D33E7A}" type="VALUE">
                      <a:rPr lang="en-US"/>
                      <a:pPr/>
                      <a:t>[VALUE]</a:t>
                    </a:fld>
                    <a:endParaRPr lang="en-US"/>
                  </a:p>
                  <a:p>
                    <a:r>
                      <a:rPr lang="en-US"/>
                      <a:t>n=33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A61A-4AD3-9C5C-21EDA6D08A1D}"/>
                </c:ext>
              </c:extLst>
            </c:dLbl>
            <c:dLbl>
              <c:idx val="1"/>
              <c:tx>
                <c:rich>
                  <a:bodyPr/>
                  <a:lstStyle/>
                  <a:p>
                    <a:fld id="{2F4E50D3-4102-4E44-BDCF-6871BA3DE0EF}" type="VALUE">
                      <a:rPr lang="en-US"/>
                      <a:pPr/>
                      <a:t>[VALUE]</a:t>
                    </a:fld>
                    <a:endParaRPr lang="en-US"/>
                  </a:p>
                  <a:p>
                    <a:r>
                      <a:rPr lang="en-US"/>
                      <a:t>n=41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A61A-4AD3-9C5C-21EDA6D08A1D}"/>
                </c:ext>
              </c:extLst>
            </c:dLbl>
            <c:dLbl>
              <c:idx val="2"/>
              <c:tx>
                <c:rich>
                  <a:bodyPr/>
                  <a:lstStyle/>
                  <a:p>
                    <a:fld id="{2D5BD8B7-2D43-426E-8E87-B525D92513E5}" type="VALUE">
                      <a:rPr lang="en-US"/>
                      <a:pPr/>
                      <a:t>[VALUE]</a:t>
                    </a:fld>
                    <a:endParaRPr lang="en-US"/>
                  </a:p>
                  <a:p>
                    <a:r>
                      <a:rPr lang="en-US"/>
                      <a:t>n=30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A61A-4AD3-9C5C-21EDA6D08A1D}"/>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 - by year of death'!$O$39,'Race - by year of death'!$R$39,'Race - by year of death'!$U$39)</c:f>
              <c:strCache>
                <c:ptCount val="3"/>
                <c:pt idx="0">
                  <c:v>2012-2014</c:v>
                </c:pt>
                <c:pt idx="1">
                  <c:v>2015-2017</c:v>
                </c:pt>
                <c:pt idx="2">
                  <c:v>2018-2020</c:v>
                </c:pt>
              </c:strCache>
              <c:extLst/>
            </c:strRef>
          </c:cat>
          <c:val>
            <c:numRef>
              <c:f>('Race - by year of death'!$O$43,'Race - by year of death'!$R$43,'Race - by year of death'!$U$43)</c:f>
              <c:numCache>
                <c:formatCode>0.0</c:formatCode>
                <c:ptCount val="3"/>
                <c:pt idx="0">
                  <c:v>42.52577319587629</c:v>
                </c:pt>
                <c:pt idx="1">
                  <c:v>57.748105580438889</c:v>
                </c:pt>
                <c:pt idx="2">
                  <c:v>45.812018019393754</c:v>
                </c:pt>
              </c:numCache>
              <c:extLst/>
            </c:numRef>
          </c:val>
          <c:extLst>
            <c:ext xmlns:c16="http://schemas.microsoft.com/office/drawing/2014/chart" uri="{C3380CC4-5D6E-409C-BE32-E72D297353CC}">
              <c16:uniqueId val="{0000000F-A61A-4AD3-9C5C-21EDA6D08A1D}"/>
            </c:ext>
          </c:extLst>
        </c:ser>
        <c:dLbls>
          <c:showLegendKey val="0"/>
          <c:showVal val="0"/>
          <c:showCatName val="0"/>
          <c:showSerName val="0"/>
          <c:showPercent val="0"/>
          <c:showBubbleSize val="0"/>
        </c:dLbls>
        <c:gapWidth val="50"/>
        <c:axId val="1250226415"/>
        <c:axId val="1250235983"/>
        <c:extLst/>
      </c:barChart>
      <c:catAx>
        <c:axId val="1250226415"/>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50235983"/>
        <c:crosses val="autoZero"/>
        <c:auto val="1"/>
        <c:lblAlgn val="ctr"/>
        <c:lblOffset val="100"/>
        <c:noMultiLvlLbl val="0"/>
      </c:catAx>
      <c:valAx>
        <c:axId val="1250235983"/>
        <c:scaling>
          <c:orientation val="minMax"/>
          <c:max val="65"/>
          <c:min val="0"/>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dirty="0"/>
                  <a:t>Deaths per </a:t>
                </a:r>
              </a:p>
              <a:p>
                <a:pPr>
                  <a:defRPr/>
                </a:pPr>
                <a:r>
                  <a:rPr lang="en-US" dirty="0"/>
                  <a:t>100,000 live births </a:t>
                </a:r>
              </a:p>
            </c:rich>
          </c:tx>
          <c:layout>
            <c:manualLayout>
              <c:xMode val="edge"/>
              <c:yMode val="edge"/>
              <c:x val="1.2887310021723927E-2"/>
              <c:y val="1.3210518804238139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50226415"/>
        <c:crosses val="autoZero"/>
        <c:crossBetween val="between"/>
      </c:valAx>
      <c:spPr>
        <a:noFill/>
        <a:ln>
          <a:noFill/>
        </a:ln>
        <a:effectLst/>
      </c:spPr>
    </c:plotArea>
    <c:legend>
      <c:legendPos val="t"/>
      <c:layout>
        <c:manualLayout>
          <c:xMode val="edge"/>
          <c:yMode val="edge"/>
          <c:x val="0.54839660383970512"/>
          <c:y val="6.4160613719004292E-2"/>
          <c:w val="0.43261399651469085"/>
          <c:h val="7.4887860229809727E-2"/>
        </c:manualLayout>
      </c:layout>
      <c:overlay val="1"/>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4">
    <c:autoUpdate val="0"/>
  </c:externalData>
  <c:userShapes r:id="rId5"/>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969761592300962"/>
          <c:y val="0.11394552636644581"/>
          <c:w val="0.88030238407699035"/>
          <c:h val="0.85718523860606954"/>
        </c:manualLayout>
      </c:layout>
      <c:barChart>
        <c:barDir val="bar"/>
        <c:grouping val="stacked"/>
        <c:varyColors val="0"/>
        <c:ser>
          <c:idx val="0"/>
          <c:order val="0"/>
          <c:tx>
            <c:strRef>
              <c:f>raceXcod!$B$34</c:f>
              <c:strCache>
                <c:ptCount val="1"/>
                <c:pt idx="0">
                  <c:v>CVD</c:v>
                </c:pt>
              </c:strCache>
            </c:strRef>
          </c:tx>
          <c:spPr>
            <a:solidFill>
              <a:srgbClr val="599DBF"/>
            </a:solidFill>
            <a:ln>
              <a:noFill/>
            </a:ln>
            <a:effectLst/>
          </c:spPr>
          <c:invertIfNegative val="0"/>
          <c:dLbls>
            <c:dLbl>
              <c:idx val="1"/>
              <c:tx>
                <c:rich>
                  <a:bodyPr/>
                  <a:lstStyle/>
                  <a:p>
                    <a:r>
                      <a:rPr lang="en-US"/>
                      <a:t>14.5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3B12-4869-B4D8-920E0944FD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raceXcod!$A$35:$A$39</c:f>
              <c:strCache>
                <c:ptCount val="5"/>
                <c:pt idx="0">
                  <c:v>All</c:v>
                </c:pt>
                <c:pt idx="1">
                  <c:v>Black</c:v>
                </c:pt>
                <c:pt idx="2">
                  <c:v>Asian</c:v>
                </c:pt>
                <c:pt idx="3">
                  <c:v>Hispanic                                                                                                                                                                 /Latina</c:v>
                </c:pt>
                <c:pt idx="4">
                  <c:v>White</c:v>
                </c:pt>
              </c:strCache>
            </c:strRef>
          </c:cat>
          <c:val>
            <c:numRef>
              <c:f>raceXcod!$B$35:$B$39</c:f>
              <c:numCache>
                <c:formatCode>0.0</c:formatCode>
                <c:ptCount val="5"/>
                <c:pt idx="0">
                  <c:v>3.7662254724566107</c:v>
                </c:pt>
                <c:pt idx="1">
                  <c:v>4.8267883640145799</c:v>
                </c:pt>
                <c:pt idx="2">
                  <c:v>2.2548713273783254</c:v>
                </c:pt>
                <c:pt idx="3">
                  <c:v>2.7351331835806474</c:v>
                </c:pt>
                <c:pt idx="4">
                  <c:v>4.289985885946435</c:v>
                </c:pt>
              </c:numCache>
            </c:numRef>
          </c:val>
          <c:extLst>
            <c:ext xmlns:c16="http://schemas.microsoft.com/office/drawing/2014/chart" uri="{C3380CC4-5D6E-409C-BE32-E72D297353CC}">
              <c16:uniqueId val="{00000001-3B12-4869-B4D8-920E0944FDB9}"/>
            </c:ext>
          </c:extLst>
        </c:ser>
        <c:ser>
          <c:idx val="1"/>
          <c:order val="1"/>
          <c:tx>
            <c:strRef>
              <c:f>raceXcod!$C$34</c:f>
              <c:strCache>
                <c:ptCount val="1"/>
                <c:pt idx="0">
                  <c:v>Hem</c:v>
                </c:pt>
              </c:strCache>
            </c:strRef>
          </c:tx>
          <c:spPr>
            <a:solidFill>
              <a:srgbClr val="2C8578"/>
            </a:solidFill>
            <a:ln>
              <a:noFill/>
            </a:ln>
            <a:effectLst/>
          </c:spPr>
          <c:invertIfNegative val="0"/>
          <c:dLbls>
            <c:dLbl>
              <c:idx val="1"/>
              <c:tx>
                <c:rich>
                  <a:bodyPr/>
                  <a:lstStyle/>
                  <a:p>
                    <a:r>
                      <a:rPr lang="en-US" dirty="0"/>
                      <a:t>2.3*</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3B12-4869-B4D8-920E0944FD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raceXcod!$A$35:$A$39</c:f>
              <c:strCache>
                <c:ptCount val="5"/>
                <c:pt idx="0">
                  <c:v>All</c:v>
                </c:pt>
                <c:pt idx="1">
                  <c:v>Black</c:v>
                </c:pt>
                <c:pt idx="2">
                  <c:v>Asian</c:v>
                </c:pt>
                <c:pt idx="3">
                  <c:v>Hispanic                                                                                                                                                                 /Latina</c:v>
                </c:pt>
                <c:pt idx="4">
                  <c:v>White</c:v>
                </c:pt>
              </c:strCache>
            </c:strRef>
          </c:cat>
          <c:val>
            <c:numRef>
              <c:f>raceXcod!$C$35:$C$39</c:f>
              <c:numCache>
                <c:formatCode>0.0</c:formatCode>
                <c:ptCount val="5"/>
                <c:pt idx="0">
                  <c:v>2.081950727010176</c:v>
                </c:pt>
                <c:pt idx="1">
                  <c:v>0.77851425226041615</c:v>
                </c:pt>
                <c:pt idx="2">
                  <c:v>2.2548713273783254</c:v>
                </c:pt>
                <c:pt idx="3">
                  <c:v>2.2875659353583595</c:v>
                </c:pt>
                <c:pt idx="4">
                  <c:v>1.8017940720975028</c:v>
                </c:pt>
              </c:numCache>
            </c:numRef>
          </c:val>
          <c:extLst>
            <c:ext xmlns:c16="http://schemas.microsoft.com/office/drawing/2014/chart" uri="{C3380CC4-5D6E-409C-BE32-E72D297353CC}">
              <c16:uniqueId val="{00000003-3B12-4869-B4D8-920E0944FDB9}"/>
            </c:ext>
          </c:extLst>
        </c:ser>
        <c:ser>
          <c:idx val="2"/>
          <c:order val="2"/>
          <c:tx>
            <c:strRef>
              <c:f>raceXcod!$D$34</c:f>
              <c:strCache>
                <c:ptCount val="1"/>
                <c:pt idx="0">
                  <c:v>Inf</c:v>
                </c:pt>
              </c:strCache>
            </c:strRef>
          </c:tx>
          <c:spPr>
            <a:solidFill>
              <a:srgbClr val="10587D"/>
            </a:solidFill>
            <a:ln>
              <a:noFill/>
            </a:ln>
            <a:effectLst/>
          </c:spPr>
          <c:invertIfNegative val="0"/>
          <c:dLbls>
            <c:dLbl>
              <c:idx val="1"/>
              <c:tx>
                <c:rich>
                  <a:bodyPr/>
                  <a:lstStyle/>
                  <a:p>
                    <a:r>
                      <a:rPr lang="en-US"/>
                      <a:t>7.5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3B12-4869-B4D8-920E0944FDB9}"/>
                </c:ext>
              </c:extLst>
            </c:dLbl>
            <c:dLbl>
              <c:idx val="2"/>
              <c:tx>
                <c:rich>
                  <a:bodyPr/>
                  <a:lstStyle/>
                  <a:p>
                    <a:fld id="{5C104581-8A38-453E-B7F2-921BFEB05A34}"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3B12-4869-B4D8-920E0944FD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raceXcod!$A$35:$A$39</c:f>
              <c:strCache>
                <c:ptCount val="5"/>
                <c:pt idx="0">
                  <c:v>All</c:v>
                </c:pt>
                <c:pt idx="1">
                  <c:v>Black</c:v>
                </c:pt>
                <c:pt idx="2">
                  <c:v>Asian</c:v>
                </c:pt>
                <c:pt idx="3">
                  <c:v>Hispanic                                                                                                                                                                 /Latina</c:v>
                </c:pt>
                <c:pt idx="4">
                  <c:v>White</c:v>
                </c:pt>
              </c:strCache>
            </c:strRef>
          </c:cat>
          <c:val>
            <c:numRef>
              <c:f>raceXcod!$D$35:$D$39</c:f>
              <c:numCache>
                <c:formatCode>0.0</c:formatCode>
                <c:ptCount val="5"/>
                <c:pt idx="0">
                  <c:v>1.9883799078187074</c:v>
                </c:pt>
                <c:pt idx="1">
                  <c:v>2.4912456072333318</c:v>
                </c:pt>
                <c:pt idx="2">
                  <c:v>1.4495601390289237</c:v>
                </c:pt>
                <c:pt idx="3">
                  <c:v>2.0389174641237555</c:v>
                </c:pt>
                <c:pt idx="4">
                  <c:v>1.2869957657839306</c:v>
                </c:pt>
              </c:numCache>
            </c:numRef>
          </c:val>
          <c:extLst>
            <c:ext xmlns:c16="http://schemas.microsoft.com/office/drawing/2014/chart" uri="{C3380CC4-5D6E-409C-BE32-E72D297353CC}">
              <c16:uniqueId val="{00000005-3B12-4869-B4D8-920E0944FDB9}"/>
            </c:ext>
          </c:extLst>
        </c:ser>
        <c:ser>
          <c:idx val="3"/>
          <c:order val="3"/>
          <c:tx>
            <c:strRef>
              <c:f>raceXcod!$E$34</c:f>
              <c:strCache>
                <c:ptCount val="1"/>
                <c:pt idx="0">
                  <c:v>HDP</c:v>
                </c:pt>
              </c:strCache>
            </c:strRef>
          </c:tx>
          <c:spPr>
            <a:solidFill>
              <a:srgbClr val="CC6677"/>
            </a:solidFill>
            <a:ln>
              <a:noFill/>
            </a:ln>
            <a:effectLst/>
          </c:spPr>
          <c:invertIfNegative val="0"/>
          <c:dLbls>
            <c:dLbl>
              <c:idx val="1"/>
              <c:tx>
                <c:rich>
                  <a:bodyPr/>
                  <a:lstStyle/>
                  <a:p>
                    <a:r>
                      <a:rPr lang="en-US"/>
                      <a:t>5.6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3B12-4869-B4D8-920E0944FDB9}"/>
                </c:ext>
              </c:extLst>
            </c:dLbl>
            <c:dLbl>
              <c:idx val="2"/>
              <c:tx>
                <c:rich>
                  <a:bodyPr/>
                  <a:lstStyle/>
                  <a:p>
                    <a:fld id="{022039A2-CED3-449B-B103-4D816948F731}"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3B12-4869-B4D8-920E0944FD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raceXcod!$A$35:$A$39</c:f>
              <c:strCache>
                <c:ptCount val="5"/>
                <c:pt idx="0">
                  <c:v>All</c:v>
                </c:pt>
                <c:pt idx="1">
                  <c:v>Black</c:v>
                </c:pt>
                <c:pt idx="2">
                  <c:v>Asian</c:v>
                </c:pt>
                <c:pt idx="3">
                  <c:v>Hispanic                                                                                                                                                                 /Latina</c:v>
                </c:pt>
                <c:pt idx="4">
                  <c:v>White</c:v>
                </c:pt>
              </c:strCache>
            </c:strRef>
          </c:cat>
          <c:val>
            <c:numRef>
              <c:f>raceXcod!$E$35:$E$39</c:f>
              <c:numCache>
                <c:formatCode>0.0</c:formatCode>
                <c:ptCount val="5"/>
                <c:pt idx="0">
                  <c:v>1.2398133542869587</c:v>
                </c:pt>
                <c:pt idx="1">
                  <c:v>1.8684342054249987</c:v>
                </c:pt>
                <c:pt idx="2">
                  <c:v>0.64424895067952159</c:v>
                </c:pt>
                <c:pt idx="3">
                  <c:v>1.2929720504199425</c:v>
                </c:pt>
                <c:pt idx="4">
                  <c:v>0.85799717718928703</c:v>
                </c:pt>
              </c:numCache>
            </c:numRef>
          </c:val>
          <c:extLst>
            <c:ext xmlns:c16="http://schemas.microsoft.com/office/drawing/2014/chart" uri="{C3380CC4-5D6E-409C-BE32-E72D297353CC}">
              <c16:uniqueId val="{00000007-3B12-4869-B4D8-920E0944FDB9}"/>
            </c:ext>
          </c:extLst>
        </c:ser>
        <c:ser>
          <c:idx val="4"/>
          <c:order val="4"/>
          <c:tx>
            <c:strRef>
              <c:f>raceXcod!$F$34</c:f>
              <c:strCache>
                <c:ptCount val="1"/>
                <c:pt idx="0">
                  <c:v>TPE</c:v>
                </c:pt>
              </c:strCache>
            </c:strRef>
          </c:tx>
          <c:spPr>
            <a:solidFill>
              <a:srgbClr val="782164"/>
            </a:solidFill>
            <a:ln>
              <a:noFill/>
            </a:ln>
            <a:effectLst/>
          </c:spPr>
          <c:invertIfNegative val="0"/>
          <c:dLbls>
            <c:dLbl>
              <c:idx val="1"/>
              <c:tx>
                <c:rich>
                  <a:bodyPr/>
                  <a:lstStyle/>
                  <a:p>
                    <a:r>
                      <a:rPr lang="en-US"/>
                      <a:t>6.5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3B12-4869-B4D8-920E0944FDB9}"/>
                </c:ext>
              </c:extLst>
            </c:dLbl>
            <c:dLbl>
              <c:idx val="2"/>
              <c:tx>
                <c:rich>
                  <a:bodyPr/>
                  <a:lstStyle/>
                  <a:p>
                    <a:fld id="{09C4D570-1C21-4B22-AE95-9633A788C03F}"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3B12-4869-B4D8-920E0944FDB9}"/>
                </c:ext>
              </c:extLst>
            </c:dLbl>
            <c:dLbl>
              <c:idx val="4"/>
              <c:tx>
                <c:rich>
                  <a:bodyPr/>
                  <a:lstStyle/>
                  <a:p>
                    <a:fld id="{157D50CE-E7EC-4E6C-AD8B-9F1C7ED7469A}"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3B12-4869-B4D8-920E0944FD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raceXcod!$A$35:$A$39</c:f>
              <c:strCache>
                <c:ptCount val="5"/>
                <c:pt idx="0">
                  <c:v>All</c:v>
                </c:pt>
                <c:pt idx="1">
                  <c:v>Black</c:v>
                </c:pt>
                <c:pt idx="2">
                  <c:v>Asian</c:v>
                </c:pt>
                <c:pt idx="3">
                  <c:v>Hispanic                                                                                                                                                                 /Latina</c:v>
                </c:pt>
                <c:pt idx="4">
                  <c:v>White</c:v>
                </c:pt>
              </c:strCache>
            </c:strRef>
          </c:cat>
          <c:val>
            <c:numRef>
              <c:f>raceXcod!$F$35:$F$39</c:f>
              <c:numCache>
                <c:formatCode>0.0</c:formatCode>
                <c:ptCount val="5"/>
                <c:pt idx="0">
                  <c:v>1.0292790111061545</c:v>
                </c:pt>
                <c:pt idx="1">
                  <c:v>2.1798399063291654</c:v>
                </c:pt>
                <c:pt idx="2">
                  <c:v>1.1274356636891627</c:v>
                </c:pt>
                <c:pt idx="3">
                  <c:v>0.5470266367161295</c:v>
                </c:pt>
                <c:pt idx="4">
                  <c:v>0.60059802403250095</c:v>
                </c:pt>
              </c:numCache>
            </c:numRef>
          </c:val>
          <c:extLst>
            <c:ext xmlns:c16="http://schemas.microsoft.com/office/drawing/2014/chart" uri="{C3380CC4-5D6E-409C-BE32-E72D297353CC}">
              <c16:uniqueId val="{00000009-3B12-4869-B4D8-920E0944FDB9}"/>
            </c:ext>
          </c:extLst>
        </c:ser>
        <c:ser>
          <c:idx val="5"/>
          <c:order val="5"/>
          <c:tx>
            <c:strRef>
              <c:f>raceXcod!$G$34</c:f>
              <c:strCache>
                <c:ptCount val="1"/>
                <c:pt idx="0">
                  <c:v>AFE</c:v>
                </c:pt>
              </c:strCache>
            </c:strRef>
          </c:tx>
          <c:spPr>
            <a:solidFill>
              <a:srgbClr val="A5943F"/>
            </a:solidFill>
            <a:ln>
              <a:noFill/>
            </a:ln>
            <a:effectLst/>
          </c:spPr>
          <c:invertIfNegative val="0"/>
          <c:dLbls>
            <c:dLbl>
              <c:idx val="1"/>
              <c:tx>
                <c:rich>
                  <a:bodyPr/>
                  <a:lstStyle/>
                  <a:p>
                    <a:r>
                      <a:rPr lang="en-US"/>
                      <a:t>4.2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3B12-4869-B4D8-920E0944FDB9}"/>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raceXcod!$A$35:$A$39</c:f>
              <c:strCache>
                <c:ptCount val="5"/>
                <c:pt idx="0">
                  <c:v>All</c:v>
                </c:pt>
                <c:pt idx="1">
                  <c:v>Black</c:v>
                </c:pt>
                <c:pt idx="2">
                  <c:v>Asian</c:v>
                </c:pt>
                <c:pt idx="3">
                  <c:v>Hispanic                                                                                                                                                                 /Latina</c:v>
                </c:pt>
                <c:pt idx="4">
                  <c:v>White</c:v>
                </c:pt>
              </c:strCache>
            </c:strRef>
          </c:cat>
          <c:val>
            <c:numRef>
              <c:f>raceXcod!$G$35:$G$39</c:f>
              <c:numCache>
                <c:formatCode>0.0</c:formatCode>
                <c:ptCount val="5"/>
                <c:pt idx="0">
                  <c:v>1.0292790111061545</c:v>
                </c:pt>
                <c:pt idx="1">
                  <c:v>1.4013256540687491</c:v>
                </c:pt>
                <c:pt idx="2">
                  <c:v>1.9327468520385647</c:v>
                </c:pt>
                <c:pt idx="3">
                  <c:v>0.59675633096305036</c:v>
                </c:pt>
                <c:pt idx="4">
                  <c:v>0.94379689490821572</c:v>
                </c:pt>
              </c:numCache>
            </c:numRef>
          </c:val>
          <c:extLst>
            <c:ext xmlns:c16="http://schemas.microsoft.com/office/drawing/2014/chart" uri="{C3380CC4-5D6E-409C-BE32-E72D297353CC}">
              <c16:uniqueId val="{0000000B-3B12-4869-B4D8-920E0944FDB9}"/>
            </c:ext>
          </c:extLst>
        </c:ser>
        <c:ser>
          <c:idx val="6"/>
          <c:order val="6"/>
          <c:tx>
            <c:strRef>
              <c:f>raceXcod!$H$34</c:f>
              <c:strCache>
                <c:ptCount val="1"/>
                <c:pt idx="0">
                  <c:v>Other</c:v>
                </c:pt>
              </c:strCache>
            </c:strRef>
          </c:tx>
          <c:spPr>
            <a:solidFill>
              <a:schemeClr val="bg1">
                <a:lumMod val="65000"/>
              </a:schemeClr>
            </a:solidFill>
            <a:ln>
              <a:noFill/>
            </a:ln>
            <a:effectLst/>
          </c:spPr>
          <c:invertIfNegative val="0"/>
          <c:dLbls>
            <c:dLbl>
              <c:idx val="1"/>
              <c:tx>
                <c:rich>
                  <a:bodyPr/>
                  <a:lstStyle/>
                  <a:p>
                    <a:r>
                      <a:rPr lang="en-US"/>
                      <a:t>7.9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3B12-4869-B4D8-920E0944FDB9}"/>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raceXcod!$A$35:$A$39</c:f>
              <c:strCache>
                <c:ptCount val="5"/>
                <c:pt idx="0">
                  <c:v>All</c:v>
                </c:pt>
                <c:pt idx="1">
                  <c:v>Black</c:v>
                </c:pt>
                <c:pt idx="2">
                  <c:v>Asian</c:v>
                </c:pt>
                <c:pt idx="3">
                  <c:v>Hispanic                                                                                                                                                                 /Latina</c:v>
                </c:pt>
                <c:pt idx="4">
                  <c:v>White</c:v>
                </c:pt>
              </c:strCache>
            </c:strRef>
          </c:cat>
          <c:val>
            <c:numRef>
              <c:f>raceXcod!$H$35:$H$39</c:f>
              <c:numCache>
                <c:formatCode>0.0</c:formatCode>
                <c:ptCount val="5"/>
                <c:pt idx="0">
                  <c:v>2.058558022212309</c:v>
                </c:pt>
                <c:pt idx="1">
                  <c:v>2.646948457685415</c:v>
                </c:pt>
                <c:pt idx="2">
                  <c:v>2.7380580403879669</c:v>
                </c:pt>
                <c:pt idx="3">
                  <c:v>2.088647158370676</c:v>
                </c:pt>
                <c:pt idx="4">
                  <c:v>0.85799717718928703</c:v>
                </c:pt>
              </c:numCache>
            </c:numRef>
          </c:val>
          <c:extLst>
            <c:ext xmlns:c16="http://schemas.microsoft.com/office/drawing/2014/chart" uri="{C3380CC4-5D6E-409C-BE32-E72D297353CC}">
              <c16:uniqueId val="{0000000D-3B12-4869-B4D8-920E0944FDB9}"/>
            </c:ext>
          </c:extLst>
        </c:ser>
        <c:dLbls>
          <c:showLegendKey val="0"/>
          <c:showVal val="0"/>
          <c:showCatName val="0"/>
          <c:showSerName val="0"/>
          <c:showPercent val="0"/>
          <c:showBubbleSize val="0"/>
        </c:dLbls>
        <c:gapWidth val="50"/>
        <c:overlap val="100"/>
        <c:axId val="1623272975"/>
        <c:axId val="1623273807"/>
        <c:extLst>
          <c:ext xmlns:c15="http://schemas.microsoft.com/office/drawing/2012/chart" uri="{02D57815-91ED-43cb-92C2-25804820EDAC}">
            <c15:filteredBarSeries>
              <c15:ser>
                <c:idx val="7"/>
                <c:order val="7"/>
                <c:tx>
                  <c:strRef>
                    <c:extLst>
                      <c:ext uri="{02D57815-91ED-43cb-92C2-25804820EDAC}">
                        <c15:formulaRef>
                          <c15:sqref>raceXcod!$I$34</c15:sqref>
                        </c15:formulaRef>
                      </c:ext>
                    </c:extLst>
                    <c:strCache>
                      <c:ptCount val="1"/>
                      <c:pt idx="0">
                        <c:v>All Causes</c:v>
                      </c:pt>
                    </c:strCache>
                  </c:strRef>
                </c:tx>
                <c:spPr>
                  <a:solidFill>
                    <a:schemeClr val="accent2">
                      <a:lumMod val="60000"/>
                    </a:schemeClr>
                  </a:solidFill>
                  <a:ln>
                    <a:noFill/>
                  </a:ln>
                  <a:effectLst/>
                </c:spPr>
                <c:invertIfNegative val="0"/>
                <c:cat>
                  <c:strRef>
                    <c:extLst>
                      <c:ext uri="{02D57815-91ED-43cb-92C2-25804820EDAC}">
                        <c15:formulaRef>
                          <c15:sqref>raceXcod!$A$35:$A$39</c15:sqref>
                        </c15:formulaRef>
                      </c:ext>
                    </c:extLst>
                    <c:strCache>
                      <c:ptCount val="5"/>
                      <c:pt idx="0">
                        <c:v>All</c:v>
                      </c:pt>
                      <c:pt idx="1">
                        <c:v>Black</c:v>
                      </c:pt>
                      <c:pt idx="2">
                        <c:v>Asian</c:v>
                      </c:pt>
                      <c:pt idx="3">
                        <c:v>Hispanic                                                                                                                                                                 /Latina</c:v>
                      </c:pt>
                      <c:pt idx="4">
                        <c:v>White</c:v>
                      </c:pt>
                    </c:strCache>
                  </c:strRef>
                </c:cat>
                <c:val>
                  <c:numRef>
                    <c:extLst>
                      <c:ext uri="{02D57815-91ED-43cb-92C2-25804820EDAC}">
                        <c15:formulaRef>
                          <c15:sqref>raceXcod!$I$35:$I$39</c15:sqref>
                        </c15:formulaRef>
                      </c:ext>
                    </c:extLst>
                    <c:numCache>
                      <c:formatCode>0.0</c:formatCode>
                      <c:ptCount val="5"/>
                      <c:pt idx="0">
                        <c:v>13.193485505997071</c:v>
                      </c:pt>
                      <c:pt idx="1">
                        <c:v>16.193096447016654</c:v>
                      </c:pt>
                      <c:pt idx="2">
                        <c:v>12.401792300580791</c:v>
                      </c:pt>
                      <c:pt idx="3">
                        <c:v>11.58701875953256</c:v>
                      </c:pt>
                      <c:pt idx="4">
                        <c:v>10.639164997147159</c:v>
                      </c:pt>
                    </c:numCache>
                  </c:numRef>
                </c:val>
                <c:extLst>
                  <c:ext xmlns:c16="http://schemas.microsoft.com/office/drawing/2014/chart" uri="{C3380CC4-5D6E-409C-BE32-E72D297353CC}">
                    <c16:uniqueId val="{0000000E-3B12-4869-B4D8-920E0944FDB9}"/>
                  </c:ext>
                </c:extLst>
              </c15:ser>
            </c15:filteredBarSeries>
          </c:ext>
        </c:extLst>
      </c:barChart>
      <c:catAx>
        <c:axId val="162327297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623273807"/>
        <c:crosses val="autoZero"/>
        <c:auto val="1"/>
        <c:lblAlgn val="ctr"/>
        <c:lblOffset val="100"/>
        <c:noMultiLvlLbl val="0"/>
      </c:catAx>
      <c:valAx>
        <c:axId val="1623273807"/>
        <c:scaling>
          <c:orientation val="minMax"/>
        </c:scaling>
        <c:delete val="1"/>
        <c:axPos val="b"/>
        <c:numFmt formatCode="0.0" sourceLinked="1"/>
        <c:majorTickMark val="none"/>
        <c:minorTickMark val="none"/>
        <c:tickLblPos val="nextTo"/>
        <c:crossAx val="1623272975"/>
        <c:crosses val="autoZero"/>
        <c:crossBetween val="between"/>
      </c:valAx>
      <c:spPr>
        <a:noFill/>
        <a:ln>
          <a:noFill/>
        </a:ln>
        <a:effectLst/>
      </c:spPr>
    </c:plotArea>
    <c:legend>
      <c:legendPos val="r"/>
      <c:layout>
        <c:manualLayout>
          <c:xMode val="edge"/>
          <c:yMode val="edge"/>
          <c:x val="9.327236439195101E-2"/>
          <c:y val="2.4443578614076638E-3"/>
          <c:w val="0.5701050780110819"/>
          <c:h val="0.11339170938417263"/>
        </c:manualLayout>
      </c:layout>
      <c:overlay val="1"/>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788200035375914E-3"/>
          <c:y val="5.5852227640369935E-2"/>
          <c:w val="0.99882117999646236"/>
          <c:h val="0.94414772399094138"/>
        </c:manualLayout>
      </c:layout>
      <c:ofPieChart>
        <c:ofPieType val="pie"/>
        <c:varyColors val="1"/>
        <c:ser>
          <c:idx val="0"/>
          <c:order val="0"/>
          <c:dPt>
            <c:idx val="0"/>
            <c:bubble3D val="0"/>
            <c:spPr>
              <a:solidFill>
                <a:srgbClr val="117733"/>
              </a:solidFill>
              <a:ln w="19050">
                <a:solidFill>
                  <a:schemeClr val="lt1"/>
                </a:solidFill>
              </a:ln>
              <a:effectLst/>
            </c:spPr>
            <c:extLst>
              <c:ext xmlns:c16="http://schemas.microsoft.com/office/drawing/2014/chart" uri="{C3380CC4-5D6E-409C-BE32-E72D297353CC}">
                <c16:uniqueId val="{00000001-5702-40EF-A576-7D40C5B0CE22}"/>
              </c:ext>
            </c:extLst>
          </c:dPt>
          <c:dPt>
            <c:idx val="1"/>
            <c:bubble3D val="0"/>
            <c:spPr>
              <a:solidFill>
                <a:srgbClr val="2C8578"/>
              </a:solidFill>
              <a:ln w="19050">
                <a:solidFill>
                  <a:schemeClr val="lt1"/>
                </a:solidFill>
              </a:ln>
              <a:effectLst/>
            </c:spPr>
            <c:extLst>
              <c:ext xmlns:c16="http://schemas.microsoft.com/office/drawing/2014/chart" uri="{C3380CC4-5D6E-409C-BE32-E72D297353CC}">
                <c16:uniqueId val="{00000003-5702-40EF-A576-7D40C5B0CE2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702-40EF-A576-7D40C5B0CE22}"/>
              </c:ext>
            </c:extLst>
          </c:dPt>
          <c:dPt>
            <c:idx val="3"/>
            <c:bubble3D val="0"/>
            <c:spPr>
              <a:solidFill>
                <a:srgbClr val="599DBF"/>
              </a:solidFill>
              <a:ln w="19050">
                <a:solidFill>
                  <a:schemeClr val="lt1"/>
                </a:solidFill>
              </a:ln>
              <a:effectLst/>
            </c:spPr>
            <c:extLst>
              <c:ext xmlns:c16="http://schemas.microsoft.com/office/drawing/2014/chart" uri="{C3380CC4-5D6E-409C-BE32-E72D297353CC}">
                <c16:uniqueId val="{00000007-5702-40EF-A576-7D40C5B0CE22}"/>
              </c:ext>
            </c:extLst>
          </c:dPt>
          <c:dPt>
            <c:idx val="4"/>
            <c:bubble3D val="0"/>
            <c:spPr>
              <a:solidFill>
                <a:srgbClr val="A5943F"/>
              </a:solidFill>
              <a:ln w="19050">
                <a:solidFill>
                  <a:schemeClr val="lt1"/>
                </a:solidFill>
              </a:ln>
              <a:effectLst/>
            </c:spPr>
            <c:extLst>
              <c:ext xmlns:c16="http://schemas.microsoft.com/office/drawing/2014/chart" uri="{C3380CC4-5D6E-409C-BE32-E72D297353CC}">
                <c16:uniqueId val="{00000009-5702-40EF-A576-7D40C5B0CE22}"/>
              </c:ext>
            </c:extLst>
          </c:dPt>
          <c:dPt>
            <c:idx val="5"/>
            <c:bubble3D val="0"/>
            <c:spPr>
              <a:solidFill>
                <a:srgbClr val="CC6677"/>
              </a:solidFill>
              <a:ln w="19050">
                <a:solidFill>
                  <a:schemeClr val="lt1"/>
                </a:solidFill>
              </a:ln>
              <a:effectLst/>
            </c:spPr>
            <c:extLst>
              <c:ext xmlns:c16="http://schemas.microsoft.com/office/drawing/2014/chart" uri="{C3380CC4-5D6E-409C-BE32-E72D297353CC}">
                <c16:uniqueId val="{0000000B-5702-40EF-A576-7D40C5B0CE22}"/>
              </c:ext>
            </c:extLst>
          </c:dPt>
          <c:dPt>
            <c:idx val="6"/>
            <c:bubble3D val="0"/>
            <c:spPr>
              <a:solidFill>
                <a:srgbClr val="588AA4"/>
              </a:solidFill>
              <a:ln w="19050">
                <a:solidFill>
                  <a:schemeClr val="lt1"/>
                </a:solidFill>
              </a:ln>
              <a:effectLst/>
            </c:spPr>
            <c:extLst>
              <c:ext xmlns:c16="http://schemas.microsoft.com/office/drawing/2014/chart" uri="{C3380CC4-5D6E-409C-BE32-E72D297353CC}">
                <c16:uniqueId val="{0000000D-5702-40EF-A576-7D40C5B0CE22}"/>
              </c:ext>
            </c:extLst>
          </c:dPt>
          <c:dPt>
            <c:idx val="7"/>
            <c:bubble3D val="0"/>
            <c:spPr>
              <a:solidFill>
                <a:srgbClr val="B7CDD8"/>
              </a:solidFill>
              <a:ln w="19050">
                <a:solidFill>
                  <a:schemeClr val="lt1"/>
                </a:solidFill>
              </a:ln>
              <a:effectLst/>
            </c:spPr>
            <c:extLst>
              <c:ext xmlns:c16="http://schemas.microsoft.com/office/drawing/2014/chart" uri="{C3380CC4-5D6E-409C-BE32-E72D297353CC}">
                <c16:uniqueId val="{0000000F-5702-40EF-A576-7D40C5B0CE22}"/>
              </c:ext>
            </c:extLst>
          </c:dPt>
          <c:dPt>
            <c:idx val="8"/>
            <c:bubble3D val="0"/>
            <c:spPr>
              <a:solidFill>
                <a:srgbClr val="E7EEF2"/>
              </a:solidFill>
              <a:ln w="19050">
                <a:solidFill>
                  <a:schemeClr val="lt1"/>
                </a:solidFill>
              </a:ln>
              <a:effectLst/>
            </c:spPr>
            <c:extLst>
              <c:ext xmlns:c16="http://schemas.microsoft.com/office/drawing/2014/chart" uri="{C3380CC4-5D6E-409C-BE32-E72D297353CC}">
                <c16:uniqueId val="{00000011-5702-40EF-A576-7D40C5B0CE22}"/>
              </c:ext>
            </c:extLst>
          </c:dPt>
          <c:dPt>
            <c:idx val="9"/>
            <c:bubble3D val="0"/>
            <c:spPr>
              <a:solidFill>
                <a:srgbClr val="10587D"/>
              </a:solidFill>
              <a:ln w="19050">
                <a:solidFill>
                  <a:schemeClr val="lt1"/>
                </a:solidFill>
              </a:ln>
              <a:effectLst/>
            </c:spPr>
            <c:extLst>
              <c:ext xmlns:c16="http://schemas.microsoft.com/office/drawing/2014/chart" uri="{C3380CC4-5D6E-409C-BE32-E72D297353CC}">
                <c16:uniqueId val="{00000013-5702-40EF-A576-7D40C5B0CE22}"/>
              </c:ext>
            </c:extLst>
          </c:dPt>
          <c:dLbls>
            <c:dLbl>
              <c:idx val="0"/>
              <c:layout>
                <c:manualLayout>
                  <c:x val="0.11262114523651699"/>
                  <c:y val="-0.15804810345873835"/>
                </c:manualLayout>
              </c:layout>
              <c:tx>
                <c:rich>
                  <a:bodyPr rot="0" vert="horz"/>
                  <a:lstStyle/>
                  <a:p>
                    <a:pPr>
                      <a:defRPr b="1">
                        <a:solidFill>
                          <a:schemeClr val="bg1"/>
                        </a:solidFill>
                      </a:defRPr>
                    </a:pPr>
                    <a:r>
                      <a:rPr lang="en-US" b="1" dirty="0"/>
                      <a:t>Other injury</a:t>
                    </a:r>
                  </a:p>
                  <a:p>
                    <a:pPr>
                      <a:defRPr b="1">
                        <a:solidFill>
                          <a:schemeClr val="bg1"/>
                        </a:solidFill>
                      </a:defRPr>
                    </a:pPr>
                    <a:fld id="{7E7FBF91-23C1-4602-A0CF-0665ED32A656}" type="VALUE">
                      <a:rPr lang="en-US" b="1" baseline="0" smtClean="0"/>
                      <a:pPr>
                        <a:defRPr b="1">
                          <a:solidFill>
                            <a:schemeClr val="bg1"/>
                          </a:solidFill>
                        </a:defRPr>
                      </a:pPr>
                      <a:t>[VALUE]</a:t>
                    </a:fld>
                    <a:endParaRPr lang="en-US"/>
                  </a:p>
                </c:rich>
              </c:tx>
              <c:spPr>
                <a:noFill/>
                <a:ln>
                  <a:noFill/>
                </a:ln>
                <a:effectLst/>
              </c:spPr>
              <c:showLegendKey val="0"/>
              <c:showVal val="1"/>
              <c:showCatName val="1"/>
              <c:showSerName val="0"/>
              <c:showPercent val="0"/>
              <c:showBubbleSize val="0"/>
              <c:extLst>
                <c:ext xmlns:c15="http://schemas.microsoft.com/office/drawing/2012/chart" uri="{CE6537A1-D6FC-4f65-9D91-7224C49458BB}">
                  <c15:layout>
                    <c:manualLayout>
                      <c:w val="0.13890373270223763"/>
                      <c:h val="0.21056404452977617"/>
                    </c:manualLayout>
                  </c15:layout>
                  <c15:dlblFieldTable/>
                  <c15:showDataLabelsRange val="0"/>
                </c:ext>
                <c:ext xmlns:c16="http://schemas.microsoft.com/office/drawing/2014/chart" uri="{C3380CC4-5D6E-409C-BE32-E72D297353CC}">
                  <c16:uniqueId val="{00000001-5702-40EF-A576-7D40C5B0CE22}"/>
                </c:ext>
              </c:extLst>
            </c:dLbl>
            <c:dLbl>
              <c:idx val="1"/>
              <c:layout>
                <c:manualLayout>
                  <c:x val="0.10046147779865039"/>
                  <c:y val="-9.3440227521583881E-3"/>
                </c:manualLayout>
              </c:layout>
              <c:tx>
                <c:rich>
                  <a:bodyPr rot="0" vert="horz"/>
                  <a:lstStyle/>
                  <a:p>
                    <a:pPr>
                      <a:defRPr b="1">
                        <a:solidFill>
                          <a:schemeClr val="bg1"/>
                        </a:solidFill>
                      </a:defRPr>
                    </a:pPr>
                    <a:fld id="{5955FAEF-F5CE-440A-9906-2611348A834E}" type="CATEGORYNAME">
                      <a:rPr lang="en-US">
                        <a:solidFill>
                          <a:schemeClr val="bg1"/>
                        </a:solidFill>
                      </a:rPr>
                      <a:pPr>
                        <a:defRPr b="1">
                          <a:solidFill>
                            <a:schemeClr val="bg1"/>
                          </a:solidFill>
                        </a:defRPr>
                      </a:pPr>
                      <a:t>[CATEGORY NAME]</a:t>
                    </a:fld>
                    <a:endParaRPr lang="en-US">
                      <a:solidFill>
                        <a:schemeClr val="bg1"/>
                      </a:solidFill>
                    </a:endParaRPr>
                  </a:p>
                  <a:p>
                    <a:pPr>
                      <a:defRPr b="1">
                        <a:solidFill>
                          <a:schemeClr val="bg1"/>
                        </a:solidFill>
                      </a:defRPr>
                    </a:pPr>
                    <a:r>
                      <a:rPr lang="en-US">
                        <a:solidFill>
                          <a:schemeClr val="bg1"/>
                        </a:solidFill>
                      </a:rPr>
                      <a:t> </a:t>
                    </a:r>
                    <a:fld id="{E4FD6F8C-D8C9-40A2-BCF2-5B72F338C5B9}" type="VALUE">
                      <a:rPr lang="en-US">
                        <a:solidFill>
                          <a:schemeClr val="bg1"/>
                        </a:solidFill>
                      </a:rPr>
                      <a:pPr>
                        <a:defRPr b="1">
                          <a:solidFill>
                            <a:schemeClr val="bg1"/>
                          </a:solidFill>
                        </a:defRPr>
                      </a:pPr>
                      <a:t>[VALUE]</a:t>
                    </a:fld>
                    <a:endParaRPr lang="en-US">
                      <a:solidFill>
                        <a:schemeClr val="bg1"/>
                      </a:solidFill>
                    </a:endParaRPr>
                  </a:p>
                </c:rich>
              </c:tx>
              <c:spPr>
                <a:noFill/>
                <a:ln>
                  <a:noFill/>
                </a:ln>
                <a:effectLst/>
              </c:sp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5702-40EF-A576-7D40C5B0CE22}"/>
                </c:ext>
              </c:extLst>
            </c:dLbl>
            <c:dLbl>
              <c:idx val="3"/>
              <c:layout>
                <c:manualLayout>
                  <c:x val="8.8914489157125312E-2"/>
                  <c:y val="0.13970044785213132"/>
                </c:manualLayout>
              </c:layout>
              <c:tx>
                <c:rich>
                  <a:bodyPr rot="0" vert="horz"/>
                  <a:lstStyle/>
                  <a:p>
                    <a:pPr>
                      <a:defRPr b="1">
                        <a:solidFill>
                          <a:schemeClr val="bg1"/>
                        </a:solidFill>
                      </a:defRPr>
                    </a:pPr>
                    <a:fld id="{D152266B-4974-422A-8050-382032477496}" type="CATEGORYNAME">
                      <a:rPr lang="en-US">
                        <a:solidFill>
                          <a:schemeClr val="bg1"/>
                        </a:solidFill>
                      </a:rPr>
                      <a:pPr>
                        <a:defRPr b="1">
                          <a:solidFill>
                            <a:schemeClr val="bg1"/>
                          </a:solidFill>
                        </a:defRPr>
                      </a:pPr>
                      <a:t>[CATEGORY NAME]</a:t>
                    </a:fld>
                    <a:r>
                      <a:rPr lang="en-US">
                        <a:solidFill>
                          <a:schemeClr val="bg1"/>
                        </a:solidFill>
                      </a:rPr>
                      <a:t> </a:t>
                    </a:r>
                    <a:fld id="{34EBED90-97B7-4264-8054-609823D537FA}" type="VALUE">
                      <a:rPr lang="en-US">
                        <a:solidFill>
                          <a:schemeClr val="bg1"/>
                        </a:solidFill>
                      </a:rPr>
                      <a:pPr>
                        <a:defRPr b="1">
                          <a:solidFill>
                            <a:schemeClr val="bg1"/>
                          </a:solidFill>
                        </a:defRPr>
                      </a:pPr>
                      <a:t>[VALUE]</a:t>
                    </a:fld>
                    <a:endParaRPr lang="en-US">
                      <a:solidFill>
                        <a:schemeClr val="bg1"/>
                      </a:solidFill>
                    </a:endParaRPr>
                  </a:p>
                </c:rich>
              </c:tx>
              <c:spPr>
                <a:noFill/>
                <a:ln>
                  <a:noFill/>
                </a:ln>
                <a:effectLst/>
              </c:spPr>
              <c:showLegendKey val="0"/>
              <c:showVal val="1"/>
              <c:showCatName val="1"/>
              <c:showSerName val="0"/>
              <c:showPercent val="0"/>
              <c:showBubbleSize val="0"/>
              <c:extLst>
                <c:ext xmlns:c15="http://schemas.microsoft.com/office/drawing/2012/chart" uri="{CE6537A1-D6FC-4f65-9D91-7224C49458BB}">
                  <c15:layout>
                    <c:manualLayout>
                      <c:w val="9.6188288084953624E-2"/>
                      <c:h val="0.13657579462870567"/>
                    </c:manualLayout>
                  </c15:layout>
                  <c15:dlblFieldTable/>
                  <c15:showDataLabelsRange val="0"/>
                </c:ext>
                <c:ext xmlns:c16="http://schemas.microsoft.com/office/drawing/2014/chart" uri="{C3380CC4-5D6E-409C-BE32-E72D297353CC}">
                  <c16:uniqueId val="{00000007-5702-40EF-A576-7D40C5B0CE22}"/>
                </c:ext>
              </c:extLst>
            </c:dLbl>
            <c:dLbl>
              <c:idx val="4"/>
              <c:layout>
                <c:manualLayout>
                  <c:x val="6.92347586724575E-2"/>
                  <c:y val="0.12477814658623644"/>
                </c:manualLayout>
              </c:layout>
              <c:tx>
                <c:rich>
                  <a:bodyPr/>
                  <a:lstStyle/>
                  <a:p>
                    <a:fld id="{90D25291-23B0-4AFA-802D-6C2941733EA8}" type="CATEGORYNAME">
                      <a:rPr lang="en-US">
                        <a:solidFill>
                          <a:schemeClr val="bg1"/>
                        </a:solidFill>
                      </a:rPr>
                      <a:pPr/>
                      <a:t>[CATEGORY NAME]</a:t>
                    </a:fld>
                    <a:endParaRPr lang="en-US" dirty="0">
                      <a:solidFill>
                        <a:schemeClr val="bg1"/>
                      </a:solidFill>
                    </a:endParaRPr>
                  </a:p>
                  <a:p>
                    <a:fld id="{5AE84EF5-CB0E-4D80-A007-8E2086E2246C}" type="VALUE">
                      <a:rPr lang="en-US">
                        <a:solidFill>
                          <a:schemeClr val="bg1"/>
                        </a:solidFill>
                      </a:rPr>
                      <a:pPr/>
                      <a:t>[VALUE]</a:t>
                    </a:fld>
                    <a:endParaRPr lang="en-US"/>
                  </a:p>
                </c:rich>
              </c:tx>
              <c:showLegendKey val="0"/>
              <c:showVal val="1"/>
              <c:showCatName val="1"/>
              <c:showSerName val="0"/>
              <c:showPercent val="0"/>
              <c:showBubbleSize val="0"/>
              <c:extLst>
                <c:ext xmlns:c15="http://schemas.microsoft.com/office/drawing/2012/chart" uri="{CE6537A1-D6FC-4f65-9D91-7224C49458BB}">
                  <c15:layout>
                    <c:manualLayout>
                      <c:w val="0.10239540916959697"/>
                      <c:h val="0.13921574580256399"/>
                    </c:manualLayout>
                  </c15:layout>
                  <c15:dlblFieldTable/>
                  <c15:showDataLabelsRange val="0"/>
                </c:ext>
                <c:ext xmlns:c16="http://schemas.microsoft.com/office/drawing/2014/chart" uri="{C3380CC4-5D6E-409C-BE32-E72D297353CC}">
                  <c16:uniqueId val="{00000009-5702-40EF-A576-7D40C5B0CE22}"/>
                </c:ext>
              </c:extLst>
            </c:dLbl>
            <c:dLbl>
              <c:idx val="5"/>
              <c:layout>
                <c:manualLayout>
                  <c:x val="-9.8836917443692426E-2"/>
                  <c:y val="4.4330406792567528E-2"/>
                </c:manualLayout>
              </c:layout>
              <c:tx>
                <c:rich>
                  <a:bodyPr/>
                  <a:lstStyle/>
                  <a:p>
                    <a:fld id="{34868C86-DAC3-44DB-9547-88820E5EA430}" type="CATEGORYNAME">
                      <a:rPr lang="en-US"/>
                      <a:pPr/>
                      <a:t>[CATEGORY NAME]</a:t>
                    </a:fld>
                    <a:r>
                      <a:rPr lang="en-US"/>
                      <a:t> &lt;1%</a:t>
                    </a:r>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5702-40EF-A576-7D40C5B0CE22}"/>
                </c:ext>
              </c:extLst>
            </c:dLbl>
            <c:dLbl>
              <c:idx val="6"/>
              <c:layout>
                <c:manualLayout>
                  <c:x val="0.13978656613315729"/>
                  <c:y val="-3.3708964838012771E-2"/>
                </c:manualLayout>
              </c:layout>
              <c:tx>
                <c:rich>
                  <a:bodyPr rot="0" vert="horz"/>
                  <a:lstStyle/>
                  <a:p>
                    <a:pPr>
                      <a:defRPr b="1">
                        <a:solidFill>
                          <a:schemeClr val="bg1"/>
                        </a:solidFill>
                      </a:defRPr>
                    </a:pPr>
                    <a:fld id="{E26B2448-243D-4036-8AFE-E2C1781DE70A}" type="CATEGORYNAME">
                      <a:rPr lang="en-US" b="1">
                        <a:solidFill>
                          <a:schemeClr val="bg1"/>
                        </a:solidFill>
                      </a:rPr>
                      <a:pPr>
                        <a:defRPr b="1">
                          <a:solidFill>
                            <a:schemeClr val="bg1"/>
                          </a:solidFill>
                        </a:defRPr>
                      </a:pPr>
                      <a:t>[CATEGORY NAME]</a:t>
                    </a:fld>
                    <a:r>
                      <a:rPr lang="en-US" b="1" dirty="0">
                        <a:solidFill>
                          <a:schemeClr val="bg1"/>
                        </a:solidFill>
                      </a:rPr>
                      <a:t> </a:t>
                    </a:r>
                  </a:p>
                  <a:p>
                    <a:pPr>
                      <a:defRPr b="1">
                        <a:solidFill>
                          <a:schemeClr val="bg1"/>
                        </a:solidFill>
                      </a:defRPr>
                    </a:pPr>
                    <a:r>
                      <a:rPr lang="en-US" b="1" dirty="0">
                        <a:solidFill>
                          <a:schemeClr val="bg1"/>
                        </a:solidFill>
                      </a:rPr>
                      <a:t>49%</a:t>
                    </a:r>
                  </a:p>
                </c:rich>
              </c:tx>
              <c:spPr>
                <a:noFill/>
                <a:ln>
                  <a:noFill/>
                </a:ln>
                <a:effectLst/>
              </c:sp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11941826599905847"/>
                      <c:h val="0.21565079886854005"/>
                    </c:manualLayout>
                  </c15:layout>
                  <c15:dlblFieldTable/>
                  <c15:showDataLabelsRange val="0"/>
                </c:ext>
                <c:ext xmlns:c16="http://schemas.microsoft.com/office/drawing/2014/chart" uri="{C3380CC4-5D6E-409C-BE32-E72D297353CC}">
                  <c16:uniqueId val="{0000000D-5702-40EF-A576-7D40C5B0CE22}"/>
                </c:ext>
              </c:extLst>
            </c:dLbl>
            <c:dLbl>
              <c:idx val="7"/>
              <c:layout>
                <c:manualLayout>
                  <c:x val="-0.11814094453757351"/>
                  <c:y val="-8.5189963510065456E-2"/>
                </c:manualLayout>
              </c:layout>
              <c:tx>
                <c:rich>
                  <a:bodyPr/>
                  <a:lstStyle/>
                  <a:p>
                    <a:fld id="{AA4683B7-6B4B-41F0-9EA4-433FF50AEDFF}" type="CATEGORYNAME">
                      <a:rPr lang="en-US"/>
                      <a:pPr/>
                      <a:t>[CATEGORY NAME]</a:t>
                    </a:fld>
                    <a:endParaRPr lang="en-US"/>
                  </a:p>
                  <a:p>
                    <a:r>
                      <a:rPr lang="en-US"/>
                      <a:t>50%</a:t>
                    </a:r>
                  </a:p>
                </c:rich>
              </c:tx>
              <c:showLegendKey val="0"/>
              <c:showVal val="1"/>
              <c:showCatName val="1"/>
              <c:showSerName val="0"/>
              <c:showPercent val="0"/>
              <c:showBubbleSize val="0"/>
              <c:extLst>
                <c:ext xmlns:c15="http://schemas.microsoft.com/office/drawing/2012/chart" uri="{CE6537A1-D6FC-4f65-9D91-7224C49458BB}">
                  <c15:layout>
                    <c:manualLayout>
                      <c:w val="0.1047974370853714"/>
                      <c:h val="0.25485848907152103"/>
                    </c:manualLayout>
                  </c15:layout>
                  <c15:dlblFieldTable/>
                  <c15:showDataLabelsRange val="0"/>
                </c:ext>
                <c:ext xmlns:c16="http://schemas.microsoft.com/office/drawing/2014/chart" uri="{C3380CC4-5D6E-409C-BE32-E72D297353CC}">
                  <c16:uniqueId val="{0000000F-5702-40EF-A576-7D40C5B0CE22}"/>
                </c:ext>
              </c:extLst>
            </c:dLbl>
            <c:dLbl>
              <c:idx val="8"/>
              <c:layout>
                <c:manualLayout>
                  <c:x val="-8.3899174805465951E-2"/>
                  <c:y val="-2.9748898183983807E-2"/>
                </c:manualLayout>
              </c:layout>
              <c:tx>
                <c:rich>
                  <a:bodyPr/>
                  <a:lstStyle/>
                  <a:p>
                    <a:fld id="{7FEEAAE1-4E51-4DF6-96F4-F0F952E95BF4}" type="CATEGORYNAME">
                      <a:rPr lang="en-US"/>
                      <a:pPr/>
                      <a:t>[CATEGORY NAME]</a:t>
                    </a:fld>
                    <a:r>
                      <a:rPr lang="en-US" baseline="0"/>
                      <a:t>, &lt;1%</a:t>
                    </a:r>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5702-40EF-A576-7D40C5B0CE22}"/>
                </c:ext>
              </c:extLst>
            </c:dLbl>
            <c:dLbl>
              <c:idx val="9"/>
              <c:layout>
                <c:manualLayout>
                  <c:x val="-0.18018073323774525"/>
                  <c:y val="-2.7504990191461173E-2"/>
                </c:manualLayout>
              </c:layout>
              <c:tx>
                <c:rich>
                  <a:bodyPr rot="0" vert="horz"/>
                  <a:lstStyle/>
                  <a:p>
                    <a:pPr>
                      <a:defRPr b="1">
                        <a:solidFill>
                          <a:schemeClr val="bg1"/>
                        </a:solidFill>
                      </a:defRPr>
                    </a:pPr>
                    <a:r>
                      <a:rPr lang="en-US" b="1" dirty="0">
                        <a:solidFill>
                          <a:schemeClr val="bg1"/>
                        </a:solidFill>
                      </a:rPr>
                      <a:t>Medical/Obstetric </a:t>
                    </a:r>
                  </a:p>
                  <a:p>
                    <a:pPr>
                      <a:defRPr b="1">
                        <a:solidFill>
                          <a:schemeClr val="bg1"/>
                        </a:solidFill>
                      </a:defRPr>
                    </a:pPr>
                    <a:r>
                      <a:rPr lang="en-US" b="1" dirty="0">
                        <a:solidFill>
                          <a:schemeClr val="bg1"/>
                        </a:solidFill>
                      </a:rPr>
                      <a:t>57%</a:t>
                    </a:r>
                  </a:p>
                </c:rich>
              </c:tx>
              <c:spPr>
                <a:noFill/>
                <a:ln>
                  <a:noFill/>
                </a:ln>
                <a:effectLst/>
              </c:spPr>
              <c:showLegendKey val="0"/>
              <c:showVal val="1"/>
              <c:showCatName val="1"/>
              <c:showSerName val="0"/>
              <c:showPercent val="0"/>
              <c:showBubbleSize val="0"/>
              <c:extLst>
                <c:ext xmlns:c15="http://schemas.microsoft.com/office/drawing/2012/chart" uri="{CE6537A1-D6FC-4f65-9D91-7224C49458BB}">
                  <c15:layout>
                    <c:manualLayout>
                      <c:w val="0.16576494320670329"/>
                      <c:h val="0.16372343578020487"/>
                    </c:manualLayout>
                  </c15:layout>
                  <c15:showDataLabelsRange val="0"/>
                </c:ext>
                <c:ext xmlns:c16="http://schemas.microsoft.com/office/drawing/2014/chart" uri="{C3380CC4-5D6E-409C-BE32-E72D297353CC}">
                  <c16:uniqueId val="{00000013-5702-40EF-A576-7D40C5B0CE22}"/>
                </c:ext>
              </c:extLst>
            </c:dLbl>
            <c:spPr>
              <a:noFill/>
              <a:ln>
                <a:noFill/>
              </a:ln>
              <a:effectLst/>
            </c:spPr>
            <c:txPr>
              <a:bodyPr rot="0" vert="horz"/>
              <a:lstStyle/>
              <a:p>
                <a:pPr>
                  <a:defRPr b="1"/>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'PA deaths (2)'!$I$21:$I$29</c:f>
              <c:strCache>
                <c:ptCount val="9"/>
                <c:pt idx="0">
                  <c:v>Accidental(excl. drug overdose)</c:v>
                </c:pt>
                <c:pt idx="1">
                  <c:v>Drug overdose</c:v>
                </c:pt>
                <c:pt idx="3">
                  <c:v>Homicide</c:v>
                </c:pt>
                <c:pt idx="4">
                  <c:v>Suicide</c:v>
                </c:pt>
                <c:pt idx="5">
                  <c:v>Undetermined</c:v>
                </c:pt>
                <c:pt idx="6">
                  <c:v>Pregnancy-related</c:v>
                </c:pt>
                <c:pt idx="7">
                  <c:v>Not pregnancy-related </c:v>
                </c:pt>
                <c:pt idx="8">
                  <c:v>Unable to determine</c:v>
                </c:pt>
              </c:strCache>
            </c:strRef>
          </c:cat>
          <c:val>
            <c:numRef>
              <c:f>'PA deaths (2)'!$J$21:$J$29</c:f>
              <c:numCache>
                <c:formatCode>0%</c:formatCode>
                <c:ptCount val="9"/>
                <c:pt idx="0">
                  <c:v>0.15203531142717019</c:v>
                </c:pt>
                <c:pt idx="1">
                  <c:v>0.12898479646885727</c:v>
                </c:pt>
                <c:pt idx="3">
                  <c:v>7.8960274644433545E-2</c:v>
                </c:pt>
                <c:pt idx="4">
                  <c:v>7.1113290828837661E-2</c:v>
                </c:pt>
                <c:pt idx="5" formatCode="0.0%">
                  <c:v>2.9426189308484553E-3</c:v>
                </c:pt>
                <c:pt idx="6">
                  <c:v>0.2766061794997548</c:v>
                </c:pt>
                <c:pt idx="7">
                  <c:v>0.2839627268268759</c:v>
                </c:pt>
                <c:pt idx="8" formatCode="0.0%">
                  <c:v>5.3948013732221679E-3</c:v>
                </c:pt>
              </c:numCache>
            </c:numRef>
          </c:val>
          <c:extLst>
            <c:ext xmlns:c16="http://schemas.microsoft.com/office/drawing/2014/chart" uri="{C3380CC4-5D6E-409C-BE32-E72D297353CC}">
              <c16:uniqueId val="{00000014-5702-40EF-A576-7D40C5B0CE22}"/>
            </c:ext>
          </c:extLst>
        </c:ser>
        <c:dLbls>
          <c:showLegendKey val="0"/>
          <c:showVal val="0"/>
          <c:showCatName val="0"/>
          <c:showSerName val="0"/>
          <c:showPercent val="0"/>
          <c:showBubbleSize val="0"/>
          <c:showLeaderLines val="1"/>
        </c:dLbls>
        <c:gapWidth val="100"/>
        <c:secondPieSize val="75"/>
        <c:serLines>
          <c:spPr>
            <a:ln w="9525" cap="flat" cmpd="sng" algn="ctr">
              <a:solidFill>
                <a:schemeClr val="tx1">
                  <a:lumMod val="35000"/>
                  <a:lumOff val="65000"/>
                </a:schemeClr>
              </a:solidFill>
              <a:round/>
            </a:ln>
            <a:effectLst/>
          </c:spPr>
        </c:serLines>
      </c:of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4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spPr>
            <a:solidFill>
              <a:srgbClr val="10587D"/>
            </a:solidFill>
            <a:ln>
              <a:noFill/>
            </a:ln>
            <a:effectLst/>
          </c:spPr>
          <c:invertIfNegative val="0"/>
          <c:dLbls>
            <c:dLbl>
              <c:idx val="0"/>
              <c:tx>
                <c:rich>
                  <a:bodyPr/>
                  <a:lstStyle/>
                  <a:p>
                    <a:r>
                      <a:rPr lang="en-US"/>
                      <a:t>10%</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07A2-4D5F-A54F-28AF2F456A8E}"/>
                </c:ext>
              </c:extLst>
            </c:dLbl>
            <c:dLbl>
              <c:idx val="1"/>
              <c:layout>
                <c:manualLayout>
                  <c:x val="5.0004640356768909E-2"/>
                  <c:y val="1.3175751347220574E-7"/>
                </c:manualLayout>
              </c:layout>
              <c:tx>
                <c:rich>
                  <a:bodyPr/>
                  <a:lstStyle/>
                  <a:p>
                    <a:r>
                      <a:rPr lang="en-US" dirty="0">
                        <a:solidFill>
                          <a:schemeClr val="tx1">
                            <a:lumMod val="75000"/>
                            <a:lumOff val="25000"/>
                          </a:schemeClr>
                        </a:solidFill>
                      </a:rPr>
                      <a:t>1%</a:t>
                    </a:r>
                  </a:p>
                </c:rich>
              </c:tx>
              <c:dLblPos val="ctr"/>
              <c:showLegendKey val="0"/>
              <c:showVal val="1"/>
              <c:showCatName val="0"/>
              <c:showSerName val="0"/>
              <c:showPercent val="0"/>
              <c:showBubbleSize val="0"/>
              <c:extLst>
                <c:ext xmlns:c15="http://schemas.microsoft.com/office/drawing/2012/chart" uri="{CE6537A1-D6FC-4f65-9D91-7224C49458BB}">
                  <c15:layout>
                    <c:manualLayout>
                      <c:w val="3.9020385140847241E-2"/>
                      <c:h val="7.5399818174631386E-2"/>
                    </c:manualLayout>
                  </c15:layout>
                  <c15:showDataLabelsRange val="0"/>
                </c:ext>
                <c:ext xmlns:c16="http://schemas.microsoft.com/office/drawing/2014/chart" uri="{C3380CC4-5D6E-409C-BE32-E72D297353CC}">
                  <c16:uniqueId val="{00000001-07A2-4D5F-A54F-28AF2F456A8E}"/>
                </c:ext>
              </c:extLst>
            </c:dLbl>
            <c:dLbl>
              <c:idx val="2"/>
              <c:tx>
                <c:rich>
                  <a:bodyPr/>
                  <a:lstStyle/>
                  <a:p>
                    <a:r>
                      <a:rPr lang="en-US"/>
                      <a:t>4%</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07A2-4D5F-A54F-28AF2F456A8E}"/>
                </c:ext>
              </c:extLst>
            </c:dLbl>
            <c:dLbl>
              <c:idx val="3"/>
              <c:tx>
                <c:rich>
                  <a:bodyPr/>
                  <a:lstStyle/>
                  <a:p>
                    <a:r>
                      <a:rPr lang="en-US"/>
                      <a:t>8%</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07A2-4D5F-A54F-28AF2F456A8E}"/>
                </c:ext>
              </c:extLst>
            </c:dLbl>
            <c:dLbl>
              <c:idx val="4"/>
              <c:tx>
                <c:rich>
                  <a:bodyPr/>
                  <a:lstStyle/>
                  <a:p>
                    <a:r>
                      <a:rPr lang="en-US"/>
                      <a:t>8%</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07A2-4D5F-A54F-28AF2F456A8E}"/>
                </c:ext>
              </c:extLst>
            </c:dLbl>
            <c:dLbl>
              <c:idx val="5"/>
              <c:tx>
                <c:rich>
                  <a:bodyPr/>
                  <a:lstStyle/>
                  <a:p>
                    <a:r>
                      <a:rPr lang="en-US"/>
                      <a:t>9%</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07A2-4D5F-A54F-28AF2F456A8E}"/>
                </c:ext>
              </c:extLst>
            </c:dLbl>
            <c:dLbl>
              <c:idx val="6"/>
              <c:tx>
                <c:rich>
                  <a:bodyPr/>
                  <a:lstStyle/>
                  <a:p>
                    <a:r>
                      <a:rPr lang="en-US"/>
                      <a:t>Other infection 12%</a:t>
                    </a:r>
                  </a:p>
                </c:rich>
              </c:tx>
              <c:dLblPos val="inEnd"/>
              <c:showLegendKey val="0"/>
              <c:showVal val="1"/>
              <c:showCatName val="0"/>
              <c:showSerName val="0"/>
              <c:showPercent val="0"/>
              <c:showBubbleSize val="0"/>
              <c:extLst>
                <c:ext xmlns:c15="http://schemas.microsoft.com/office/drawing/2012/chart" uri="{CE6537A1-D6FC-4f65-9D91-7224C49458BB}">
                  <c15:layout>
                    <c:manualLayout>
                      <c:w val="0.23865288713910762"/>
                      <c:h val="5.2528476416176133E-2"/>
                    </c:manualLayout>
                  </c15:layout>
                  <c15:showDataLabelsRange val="0"/>
                </c:ext>
                <c:ext xmlns:c16="http://schemas.microsoft.com/office/drawing/2014/chart" uri="{C3380CC4-5D6E-409C-BE32-E72D297353CC}">
                  <c16:uniqueId val="{00000006-07A2-4D5F-A54F-28AF2F456A8E}"/>
                </c:ext>
              </c:extLst>
            </c:dLbl>
            <c:dLbl>
              <c:idx val="7"/>
              <c:tx>
                <c:rich>
                  <a:bodyPr/>
                  <a:lstStyle/>
                  <a:p>
                    <a:r>
                      <a:rPr lang="en-US"/>
                      <a:t>16%</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07A2-4D5F-A54F-28AF2F456A8E}"/>
                </c:ext>
              </c:extLst>
            </c:dLbl>
            <c:dLbl>
              <c:idx val="8"/>
              <c:tx>
                <c:rich>
                  <a:bodyPr/>
                  <a:lstStyle/>
                  <a:p>
                    <a:r>
                      <a:rPr lang="en-US"/>
                      <a:t>Cardiomyopathy 15%</a:t>
                    </a:r>
                  </a:p>
                </c:rich>
              </c:tx>
              <c:dLblPos val="inEnd"/>
              <c:showLegendKey val="0"/>
              <c:showVal val="1"/>
              <c:showCatName val="0"/>
              <c:showSerName val="0"/>
              <c:showPercent val="0"/>
              <c:showBubbleSize val="0"/>
              <c:extLst>
                <c:ext xmlns:c15="http://schemas.microsoft.com/office/drawing/2012/chart" uri="{CE6537A1-D6FC-4f65-9D91-7224C49458BB}">
                  <c15:layout>
                    <c:manualLayout>
                      <c:w val="0.28516666666666668"/>
                      <c:h val="0.10101132686084142"/>
                    </c:manualLayout>
                  </c15:layout>
                  <c15:showDataLabelsRange val="0"/>
                </c:ext>
                <c:ext xmlns:c16="http://schemas.microsoft.com/office/drawing/2014/chart" uri="{C3380CC4-5D6E-409C-BE32-E72D297353CC}">
                  <c16:uniqueId val="{00000008-07A2-4D5F-A54F-28AF2F456A8E}"/>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'Figure 4 PR COD % distribution'!$A$32:$A$40</c:f>
              <c:strCache>
                <c:ptCount val="9"/>
                <c:pt idx="0">
                  <c:v>Other (n=58)</c:v>
                </c:pt>
                <c:pt idx="1">
                  <c:v>Anes (n=6)</c:v>
                </c:pt>
                <c:pt idx="2">
                  <c:v>CVA (n=22)</c:v>
                </c:pt>
                <c:pt idx="3">
                  <c:v>AFE (n=44)</c:v>
                </c:pt>
                <c:pt idx="4">
                  <c:v>TPE (n=44)</c:v>
                </c:pt>
                <c:pt idx="5">
                  <c:v>HDP (n=53)</c:v>
                </c:pt>
                <c:pt idx="6">
                  <c:v>Inf (n=85)</c:v>
                </c:pt>
                <c:pt idx="7">
                  <c:v>Hem (n=89)</c:v>
                </c:pt>
                <c:pt idx="8">
                  <c:v>CVD (n=161)</c:v>
                </c:pt>
              </c:strCache>
            </c:strRef>
          </c:cat>
          <c:val>
            <c:numRef>
              <c:f>'Figure 4 PR COD % distribution'!$B$32:$B$40</c:f>
              <c:numCache>
                <c:formatCode>General</c:formatCode>
                <c:ptCount val="9"/>
                <c:pt idx="0">
                  <c:v>58</c:v>
                </c:pt>
                <c:pt idx="1">
                  <c:v>6</c:v>
                </c:pt>
                <c:pt idx="2">
                  <c:v>22</c:v>
                </c:pt>
                <c:pt idx="3">
                  <c:v>44</c:v>
                </c:pt>
                <c:pt idx="4">
                  <c:v>44</c:v>
                </c:pt>
                <c:pt idx="5">
                  <c:v>53</c:v>
                </c:pt>
                <c:pt idx="6">
                  <c:v>70</c:v>
                </c:pt>
                <c:pt idx="7">
                  <c:v>89</c:v>
                </c:pt>
                <c:pt idx="8">
                  <c:v>85</c:v>
                </c:pt>
              </c:numCache>
            </c:numRef>
          </c:val>
          <c:extLst>
            <c:ext xmlns:c16="http://schemas.microsoft.com/office/drawing/2014/chart" uri="{C3380CC4-5D6E-409C-BE32-E72D297353CC}">
              <c16:uniqueId val="{00000009-07A2-4D5F-A54F-28AF2F456A8E}"/>
            </c:ext>
          </c:extLst>
        </c:ser>
        <c:ser>
          <c:idx val="1"/>
          <c:order val="1"/>
          <c:spPr>
            <a:solidFill>
              <a:srgbClr val="588AA4"/>
            </a:solidFill>
            <a:ln>
              <a:noFill/>
            </a:ln>
            <a:effectLst/>
          </c:spPr>
          <c:invertIfNegative val="0"/>
          <c:dLbls>
            <c:dLbl>
              <c:idx val="6"/>
              <c:layout>
                <c:manualLayout>
                  <c:x val="2.7777777777777779E-3"/>
                  <c:y val="0"/>
                </c:manualLayout>
              </c:layout>
              <c:tx>
                <c:rich>
                  <a:bodyPr/>
                  <a:lstStyle/>
                  <a:p>
                    <a:r>
                      <a:rPr lang="en-US">
                        <a:solidFill>
                          <a:schemeClr val="bg1"/>
                        </a:solidFill>
                      </a:rPr>
                      <a:t>3%</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07A2-4D5F-A54F-28AF2F456A8E}"/>
                </c:ext>
              </c:extLst>
            </c:dLbl>
            <c:dLbl>
              <c:idx val="8"/>
              <c:tx>
                <c:rich>
                  <a:bodyPr/>
                  <a:lstStyle/>
                  <a:p>
                    <a:r>
                      <a:rPr lang="en-US"/>
                      <a:t>Other</a:t>
                    </a:r>
                    <a:r>
                      <a:rPr lang="en-US" baseline="0"/>
                      <a:t> Cardiovascular 13%</a:t>
                    </a:r>
                    <a:endParaRPr lang="en-US"/>
                  </a:p>
                </c:rich>
              </c:tx>
              <c:showLegendKey val="0"/>
              <c:showVal val="1"/>
              <c:showCatName val="0"/>
              <c:showSerName val="0"/>
              <c:showPercent val="0"/>
              <c:showBubbleSize val="0"/>
              <c:extLst>
                <c:ext xmlns:c15="http://schemas.microsoft.com/office/drawing/2012/chart" uri="{CE6537A1-D6FC-4f65-9D91-7224C49458BB}">
                  <c15:layout>
                    <c:manualLayout>
                      <c:w val="0.30759733158355207"/>
                      <c:h val="0.14544918839028617"/>
                    </c:manualLayout>
                  </c15:layout>
                  <c15:showDataLabelsRange val="0"/>
                </c:ext>
                <c:ext xmlns:c16="http://schemas.microsoft.com/office/drawing/2014/chart" uri="{C3380CC4-5D6E-409C-BE32-E72D297353CC}">
                  <c16:uniqueId val="{0000000B-07A2-4D5F-A54F-28AF2F456A8E}"/>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'Figure 4 PR COD % distribution'!$A$32:$A$40</c:f>
              <c:strCache>
                <c:ptCount val="9"/>
                <c:pt idx="0">
                  <c:v>Other (n=58)</c:v>
                </c:pt>
                <c:pt idx="1">
                  <c:v>Anes (n=6)</c:v>
                </c:pt>
                <c:pt idx="2">
                  <c:v>CVA (n=22)</c:v>
                </c:pt>
                <c:pt idx="3">
                  <c:v>AFE (n=44)</c:v>
                </c:pt>
                <c:pt idx="4">
                  <c:v>TPE (n=44)</c:v>
                </c:pt>
                <c:pt idx="5">
                  <c:v>HDP (n=53)</c:v>
                </c:pt>
                <c:pt idx="6">
                  <c:v>Inf (n=85)</c:v>
                </c:pt>
                <c:pt idx="7">
                  <c:v>Hem (n=89)</c:v>
                </c:pt>
                <c:pt idx="8">
                  <c:v>CVD (n=161)</c:v>
                </c:pt>
              </c:strCache>
            </c:strRef>
          </c:cat>
          <c:val>
            <c:numRef>
              <c:f>'Figure 4 PR COD % distribution'!$C$32:$C$40</c:f>
              <c:numCache>
                <c:formatCode>General</c:formatCode>
                <c:ptCount val="9"/>
                <c:pt idx="6">
                  <c:v>15</c:v>
                </c:pt>
                <c:pt idx="8">
                  <c:v>76</c:v>
                </c:pt>
              </c:numCache>
            </c:numRef>
          </c:val>
          <c:extLst>
            <c:ext xmlns:c16="http://schemas.microsoft.com/office/drawing/2014/chart" uri="{C3380CC4-5D6E-409C-BE32-E72D297353CC}">
              <c16:uniqueId val="{0000000C-07A2-4D5F-A54F-28AF2F456A8E}"/>
            </c:ext>
          </c:extLst>
        </c:ser>
        <c:dLbls>
          <c:showLegendKey val="0"/>
          <c:showVal val="0"/>
          <c:showCatName val="0"/>
          <c:showSerName val="0"/>
          <c:showPercent val="0"/>
          <c:showBubbleSize val="0"/>
        </c:dLbls>
        <c:gapWidth val="10"/>
        <c:overlap val="100"/>
        <c:axId val="530876687"/>
        <c:axId val="530877519"/>
        <c:extLst>
          <c:ext xmlns:c15="http://schemas.microsoft.com/office/drawing/2012/chart" uri="{02D57815-91ED-43cb-92C2-25804820EDAC}">
            <c15:filteredBarSeries>
              <c15:ser>
                <c:idx val="2"/>
                <c:order val="2"/>
                <c:spPr>
                  <a:solidFill>
                    <a:schemeClr val="accent3"/>
                  </a:solidFill>
                  <a:ln>
                    <a:noFill/>
                  </a:ln>
                  <a:effectLst/>
                </c:spPr>
                <c:invertIfNegative val="0"/>
                <c:dLbls>
                  <c:dLbl>
                    <c:idx val="8"/>
                    <c:layout>
                      <c:manualLayout>
                        <c:x val="1.9444444444444344E-2"/>
                        <c:y val="0.11326860841423947"/>
                      </c:manualLayout>
                    </c:layout>
                    <c:tx>
                      <c:rich>
                        <a:bodyPr/>
                        <a:lstStyle/>
                        <a:p>
                          <a:r>
                            <a:rPr lang="en-US"/>
                            <a:t>Unable to determine &lt;1% </a:t>
                          </a:r>
                        </a:p>
                      </c:rich>
                    </c:tx>
                    <c:showLegendKey val="0"/>
                    <c:showVal val="1"/>
                    <c:showCatName val="0"/>
                    <c:showSerName val="0"/>
                    <c:showPercent val="0"/>
                    <c:showBubbleSize val="0"/>
                    <c:extLst>
                      <c:ext uri="{CE6537A1-D6FC-4f65-9D91-7224C49458BB}">
                        <c15:showDataLabelsRange val="0"/>
                      </c:ext>
                      <c:ext xmlns:c16="http://schemas.microsoft.com/office/drawing/2014/chart" uri="{C3380CC4-5D6E-409C-BE32-E72D297353CC}">
                        <c16:uniqueId val="{0000000D-07A2-4D5F-A54F-28AF2F456A8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'Figure 4 PR COD % distribution'!$A$32:$A$40</c15:sqref>
                        </c15:formulaRef>
                      </c:ext>
                    </c:extLst>
                    <c:strCache>
                      <c:ptCount val="9"/>
                      <c:pt idx="0">
                        <c:v>Other (n=58)</c:v>
                      </c:pt>
                      <c:pt idx="1">
                        <c:v>Anes (n=6)</c:v>
                      </c:pt>
                      <c:pt idx="2">
                        <c:v>CVA (n=22)</c:v>
                      </c:pt>
                      <c:pt idx="3">
                        <c:v>AFE (n=44)</c:v>
                      </c:pt>
                      <c:pt idx="4">
                        <c:v>TPE (n=44)</c:v>
                      </c:pt>
                      <c:pt idx="5">
                        <c:v>HDP (n=53)</c:v>
                      </c:pt>
                      <c:pt idx="6">
                        <c:v>Inf (n=85)</c:v>
                      </c:pt>
                      <c:pt idx="7">
                        <c:v>Hem (n=89)</c:v>
                      </c:pt>
                      <c:pt idx="8">
                        <c:v>CVD (n=161)</c:v>
                      </c:pt>
                    </c:strCache>
                  </c:strRef>
                </c:cat>
                <c:val>
                  <c:numRef>
                    <c:extLst>
                      <c:ext uri="{02D57815-91ED-43cb-92C2-25804820EDAC}">
                        <c15:formulaRef>
                          <c15:sqref>'Figure 4 PR COD % distribution'!$D$32:$D$40</c15:sqref>
                        </c15:formulaRef>
                      </c:ext>
                    </c:extLst>
                    <c:numCache>
                      <c:formatCode>General</c:formatCode>
                      <c:ptCount val="9"/>
                      <c:pt idx="8">
                        <c:v>2</c:v>
                      </c:pt>
                    </c:numCache>
                  </c:numRef>
                </c:val>
                <c:extLst>
                  <c:ext xmlns:c16="http://schemas.microsoft.com/office/drawing/2014/chart" uri="{C3380CC4-5D6E-409C-BE32-E72D297353CC}">
                    <c16:uniqueId val="{0000000E-07A2-4D5F-A54F-28AF2F456A8E}"/>
                  </c:ext>
                </c:extLst>
              </c15:ser>
            </c15:filteredBarSeries>
          </c:ext>
        </c:extLst>
      </c:barChart>
      <c:catAx>
        <c:axId val="53087668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30877519"/>
        <c:crosses val="autoZero"/>
        <c:auto val="1"/>
        <c:lblAlgn val="ctr"/>
        <c:lblOffset val="100"/>
        <c:noMultiLvlLbl val="0"/>
      </c:catAx>
      <c:valAx>
        <c:axId val="530877519"/>
        <c:scaling>
          <c:orientation val="minMax"/>
        </c:scaling>
        <c:delete val="1"/>
        <c:axPos val="b"/>
        <c:numFmt formatCode="General" sourceLinked="1"/>
        <c:majorTickMark val="none"/>
        <c:minorTickMark val="none"/>
        <c:tickLblPos val="nextTo"/>
        <c:crossAx val="53087668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600"/>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spPr>
            <a:solidFill>
              <a:srgbClr val="10587D"/>
            </a:solidFill>
            <a:ln>
              <a:noFill/>
            </a:ln>
            <a:effectLst/>
          </c:spPr>
          <c:invertIfNegative val="0"/>
          <c:dLbls>
            <c:dLbl>
              <c:idx val="0"/>
              <c:tx>
                <c:rich>
                  <a:bodyPr/>
                  <a:lstStyle/>
                  <a:p>
                    <a:r>
                      <a:rPr lang="en-US"/>
                      <a:t>15%</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3878-4164-96DE-D5BBD636C04D}"/>
                </c:ext>
              </c:extLst>
            </c:dLbl>
            <c:dLbl>
              <c:idx val="1"/>
              <c:tx>
                <c:rich>
                  <a:bodyPr/>
                  <a:lstStyle/>
                  <a:p>
                    <a:r>
                      <a:rPr lang="en-US"/>
                      <a:t>20%</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3878-4164-96DE-D5BBD636C04D}"/>
                </c:ext>
              </c:extLst>
            </c:dLbl>
            <c:dLbl>
              <c:idx val="2"/>
              <c:tx>
                <c:rich>
                  <a:bodyPr/>
                  <a:lstStyle/>
                  <a:p>
                    <a:r>
                      <a:rPr lang="en-US"/>
                      <a:t>25%</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3878-4164-96DE-D5BBD636C04D}"/>
                </c:ext>
              </c:extLst>
            </c:dLbl>
            <c:dLbl>
              <c:idx val="3"/>
              <c:tx>
                <c:rich>
                  <a:bodyPr/>
                  <a:lstStyle/>
                  <a:p>
                    <a:r>
                      <a:rPr lang="en-US"/>
                      <a:t>24%</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3878-4164-96DE-D5BBD636C04D}"/>
                </c:ext>
              </c:extLst>
            </c:dLbl>
            <c:dLbl>
              <c:idx val="4"/>
              <c:tx>
                <c:rich>
                  <a:bodyPr/>
                  <a:lstStyle/>
                  <a:p>
                    <a:r>
                      <a:rPr lang="en-US"/>
                      <a:t>17%</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3878-4164-96DE-D5BBD636C04D}"/>
                </c:ext>
              </c:extLst>
            </c:dLbl>
            <c:spPr>
              <a:noFill/>
              <a:ln>
                <a:noFill/>
              </a:ln>
              <a:effectLst/>
            </c:spPr>
            <c:txPr>
              <a:bodyPr rot="0" spcFirstLastPara="1" vertOverflow="ellipsis" vert="horz" wrap="square" anchor="ctr" anchorCtr="1"/>
              <a:lstStyle/>
              <a:p>
                <a:pPr algn="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 by timing'!$A$8:$A$12</c:f>
              <c:strCache>
                <c:ptCount val="5"/>
                <c:pt idx="0">
                  <c:v>43-365 days (n=82)</c:v>
                </c:pt>
                <c:pt idx="1">
                  <c:v>7-42 days (n=114)</c:v>
                </c:pt>
                <c:pt idx="2">
                  <c:v>1-6 days (n=139)</c:v>
                </c:pt>
                <c:pt idx="3">
                  <c:v>Day of delivery* (n=135)</c:v>
                </c:pt>
                <c:pt idx="4">
                  <c:v>During pregnancy (n=94)</c:v>
                </c:pt>
              </c:strCache>
            </c:strRef>
          </c:cat>
          <c:val>
            <c:numRef>
              <c:f>'PR by timing'!$B$8:$B$12</c:f>
              <c:numCache>
                <c:formatCode>General</c:formatCode>
                <c:ptCount val="5"/>
                <c:pt idx="0">
                  <c:v>82</c:v>
                </c:pt>
                <c:pt idx="1">
                  <c:v>114</c:v>
                </c:pt>
                <c:pt idx="2">
                  <c:v>139</c:v>
                </c:pt>
                <c:pt idx="3">
                  <c:v>135</c:v>
                </c:pt>
                <c:pt idx="4">
                  <c:v>94</c:v>
                </c:pt>
              </c:numCache>
            </c:numRef>
          </c:val>
          <c:extLst>
            <c:ext xmlns:c16="http://schemas.microsoft.com/office/drawing/2014/chart" uri="{C3380CC4-5D6E-409C-BE32-E72D297353CC}">
              <c16:uniqueId val="{00000005-3878-4164-96DE-D5BBD636C04D}"/>
            </c:ext>
          </c:extLst>
        </c:ser>
        <c:ser>
          <c:idx val="1"/>
          <c:order val="1"/>
          <c:spPr>
            <a:solidFill>
              <a:schemeClr val="accent2"/>
            </a:solidFill>
            <a:ln>
              <a:noFill/>
            </a:ln>
            <a:effectLst/>
          </c:spPr>
          <c:invertIfNegative val="0"/>
          <c:cat>
            <c:strRef>
              <c:f>'PR by timing'!$A$8:$A$12</c:f>
              <c:strCache>
                <c:ptCount val="5"/>
                <c:pt idx="0">
                  <c:v>43-365 days (n=82)</c:v>
                </c:pt>
                <c:pt idx="1">
                  <c:v>7-42 days (n=114)</c:v>
                </c:pt>
                <c:pt idx="2">
                  <c:v>1-6 days (n=139)</c:v>
                </c:pt>
                <c:pt idx="3">
                  <c:v>Day of delivery* (n=135)</c:v>
                </c:pt>
                <c:pt idx="4">
                  <c:v>During pregnancy (n=94)</c:v>
                </c:pt>
              </c:strCache>
            </c:strRef>
          </c:cat>
          <c:val>
            <c:numRef>
              <c:f>'PR by timing'!$C$8:$C$12</c:f>
              <c:numCache>
                <c:formatCode>General</c:formatCode>
                <c:ptCount val="5"/>
              </c:numCache>
            </c:numRef>
          </c:val>
          <c:extLst>
            <c:ext xmlns:c16="http://schemas.microsoft.com/office/drawing/2014/chart" uri="{C3380CC4-5D6E-409C-BE32-E72D297353CC}">
              <c16:uniqueId val="{00000006-3878-4164-96DE-D5BBD636C04D}"/>
            </c:ext>
          </c:extLst>
        </c:ser>
        <c:dLbls>
          <c:showLegendKey val="0"/>
          <c:showVal val="0"/>
          <c:showCatName val="0"/>
          <c:showSerName val="0"/>
          <c:showPercent val="0"/>
          <c:showBubbleSize val="0"/>
        </c:dLbls>
        <c:gapWidth val="50"/>
        <c:overlap val="100"/>
        <c:axId val="640437647"/>
        <c:axId val="640437231"/>
      </c:barChart>
      <c:catAx>
        <c:axId val="64043764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40437231"/>
        <c:crosses val="autoZero"/>
        <c:auto val="1"/>
        <c:lblAlgn val="ctr"/>
        <c:lblOffset val="100"/>
        <c:noMultiLvlLbl val="0"/>
      </c:catAx>
      <c:valAx>
        <c:axId val="640437231"/>
        <c:scaling>
          <c:orientation val="minMax"/>
        </c:scaling>
        <c:delete val="1"/>
        <c:axPos val="b"/>
        <c:numFmt formatCode="General" sourceLinked="1"/>
        <c:majorTickMark val="none"/>
        <c:minorTickMark val="none"/>
        <c:tickLblPos val="nextTo"/>
        <c:crossAx val="640437647"/>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600"/>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470782887644408"/>
          <c:y val="0.22443805883006843"/>
          <c:w val="0.80873582759056151"/>
          <c:h val="0.73945398078347624"/>
        </c:manualLayout>
      </c:layout>
      <c:barChart>
        <c:barDir val="bar"/>
        <c:grouping val="stacked"/>
        <c:varyColors val="0"/>
        <c:ser>
          <c:idx val="0"/>
          <c:order val="0"/>
          <c:tx>
            <c:strRef>
              <c:f>'Top 6 cod by timing'!$B$17</c:f>
              <c:strCache>
                <c:ptCount val="1"/>
                <c:pt idx="0">
                  <c:v>During pregnancy</c:v>
                </c:pt>
              </c:strCache>
            </c:strRef>
          </c:tx>
          <c:spPr>
            <a:solidFill>
              <a:srgbClr val="10587D"/>
            </a:solidFill>
            <a:ln>
              <a:noFill/>
            </a:ln>
            <a:effectLst/>
          </c:spPr>
          <c:invertIfNegative val="0"/>
          <c:dLbls>
            <c:dLbl>
              <c:idx val="0"/>
              <c:layout>
                <c:manualLayout>
                  <c:x val="3.3780466326847836E-2"/>
                  <c:y val="6.1133719123308658E-2"/>
                </c:manualLayout>
              </c:layout>
              <c:tx>
                <c:rich>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r>
                      <a:rPr lang="en-US">
                        <a:solidFill>
                          <a:schemeClr val="tx1"/>
                        </a:solidFill>
                      </a:rPr>
                      <a:t>7%</a:t>
                    </a:r>
                  </a:p>
                </c:rich>
              </c:tx>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89C5-47A3-925E-B9080E83A4CD}"/>
                </c:ext>
              </c:extLst>
            </c:dLbl>
            <c:dLbl>
              <c:idx val="1"/>
              <c:tx>
                <c:rich>
                  <a:bodyPr/>
                  <a:lstStyle/>
                  <a:p>
                    <a:r>
                      <a:rPr lang="en-US"/>
                      <a:t>30%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9C5-47A3-925E-B9080E83A4CD}"/>
                </c:ext>
              </c:extLst>
            </c:dLbl>
            <c:dLbl>
              <c:idx val="2"/>
              <c:layout>
                <c:manualLayout>
                  <c:x val="6.6225745733184465E-3"/>
                  <c:y val="6.3712928607405949E-3"/>
                </c:manualLayout>
              </c:layout>
              <c:tx>
                <c:rich>
                  <a:bodyPr/>
                  <a:lstStyle/>
                  <a:p>
                    <a:r>
                      <a:rPr lang="en-US"/>
                      <a:t>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89C5-47A3-925E-B9080E83A4CD}"/>
                </c:ext>
              </c:extLst>
            </c:dLbl>
            <c:dLbl>
              <c:idx val="3"/>
              <c:tx>
                <c:rich>
                  <a:bodyPr/>
                  <a:lstStyle/>
                  <a:p>
                    <a:r>
                      <a:rPr lang="en-US"/>
                      <a:t>14%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89C5-47A3-925E-B9080E83A4CD}"/>
                </c:ext>
              </c:extLst>
            </c:dLbl>
            <c:dLbl>
              <c:idx val="4"/>
              <c:tx>
                <c:rich>
                  <a:bodyPr/>
                  <a:lstStyle/>
                  <a:p>
                    <a:r>
                      <a:rPr lang="en-US"/>
                      <a:t>19%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89C5-47A3-925E-B9080E83A4CD}"/>
                </c:ext>
              </c:extLst>
            </c:dLbl>
            <c:dLbl>
              <c:idx val="5"/>
              <c:tx>
                <c:rich>
                  <a:bodyPr/>
                  <a:lstStyle/>
                  <a:p>
                    <a:r>
                      <a:rPr lang="en-US"/>
                      <a:t>17%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89C5-47A3-925E-B9080E83A4CD}"/>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 by timing'!$A$18:$A$23</c:f>
              <c:strCache>
                <c:ptCount val="6"/>
                <c:pt idx="0">
                  <c:v>AFE (n=44)</c:v>
                </c:pt>
                <c:pt idx="1">
                  <c:v>TPE (n=44)</c:v>
                </c:pt>
                <c:pt idx="2">
                  <c:v>HDP (n=53)</c:v>
                </c:pt>
                <c:pt idx="3">
                  <c:v>Inf (n=85)</c:v>
                </c:pt>
                <c:pt idx="4">
                  <c:v>Hem (n=89)</c:v>
                </c:pt>
                <c:pt idx="5">
                  <c:v>CVD (n=161)</c:v>
                </c:pt>
              </c:strCache>
            </c:strRef>
          </c:cat>
          <c:val>
            <c:numRef>
              <c:f>'Top 6 cod by timing'!$B$18:$B$23</c:f>
              <c:numCache>
                <c:formatCode>General</c:formatCode>
                <c:ptCount val="6"/>
                <c:pt idx="0">
                  <c:v>3</c:v>
                </c:pt>
                <c:pt idx="1">
                  <c:v>13</c:v>
                </c:pt>
                <c:pt idx="2">
                  <c:v>4</c:v>
                </c:pt>
                <c:pt idx="3">
                  <c:v>12</c:v>
                </c:pt>
                <c:pt idx="4">
                  <c:v>17</c:v>
                </c:pt>
                <c:pt idx="5">
                  <c:v>28</c:v>
                </c:pt>
              </c:numCache>
            </c:numRef>
          </c:val>
          <c:extLst>
            <c:ext xmlns:c16="http://schemas.microsoft.com/office/drawing/2014/chart" uri="{C3380CC4-5D6E-409C-BE32-E72D297353CC}">
              <c16:uniqueId val="{00000006-89C5-47A3-925E-B9080E83A4CD}"/>
            </c:ext>
          </c:extLst>
        </c:ser>
        <c:ser>
          <c:idx val="1"/>
          <c:order val="1"/>
          <c:tx>
            <c:strRef>
              <c:f>'Top 6 cod by timing'!$C$17</c:f>
              <c:strCache>
                <c:ptCount val="1"/>
                <c:pt idx="0">
                  <c:v>0-6 days</c:v>
                </c:pt>
              </c:strCache>
            </c:strRef>
          </c:tx>
          <c:spPr>
            <a:solidFill>
              <a:srgbClr val="588AA4"/>
            </a:solidFill>
            <a:ln>
              <a:noFill/>
            </a:ln>
            <a:effectLst/>
          </c:spPr>
          <c:invertIfNegative val="0"/>
          <c:dLbls>
            <c:dLbl>
              <c:idx val="0"/>
              <c:tx>
                <c:rich>
                  <a:bodyPr/>
                  <a:lstStyle/>
                  <a:p>
                    <a:r>
                      <a:rPr lang="en-US"/>
                      <a:t>89%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89C5-47A3-925E-B9080E83A4CD}"/>
                </c:ext>
              </c:extLst>
            </c:dLbl>
            <c:dLbl>
              <c:idx val="1"/>
              <c:tx>
                <c:rich>
                  <a:bodyPr/>
                  <a:lstStyle/>
                  <a:p>
                    <a:r>
                      <a:rPr lang="en-US"/>
                      <a:t>48%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89C5-47A3-925E-B9080E83A4CD}"/>
                </c:ext>
              </c:extLst>
            </c:dLbl>
            <c:dLbl>
              <c:idx val="2"/>
              <c:tx>
                <c:rich>
                  <a:bodyPr/>
                  <a:lstStyle/>
                  <a:p>
                    <a:r>
                      <a:rPr lang="en-US"/>
                      <a:t>64%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89C5-47A3-925E-B9080E83A4CD}"/>
                </c:ext>
              </c:extLst>
            </c:dLbl>
            <c:dLbl>
              <c:idx val="3"/>
              <c:tx>
                <c:rich>
                  <a:bodyPr/>
                  <a:lstStyle/>
                  <a:p>
                    <a:r>
                      <a:rPr lang="en-US"/>
                      <a:t>42%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89C5-47A3-925E-B9080E83A4CD}"/>
                </c:ext>
              </c:extLst>
            </c:dLbl>
            <c:dLbl>
              <c:idx val="4"/>
              <c:tx>
                <c:rich>
                  <a:bodyPr/>
                  <a:lstStyle/>
                  <a:p>
                    <a:r>
                      <a:rPr lang="en-US"/>
                      <a:t>72%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89C5-47A3-925E-B9080E83A4CD}"/>
                </c:ext>
              </c:extLst>
            </c:dLbl>
            <c:dLbl>
              <c:idx val="5"/>
              <c:tx>
                <c:rich>
                  <a:bodyPr/>
                  <a:lstStyle/>
                  <a:p>
                    <a:r>
                      <a:rPr lang="en-US"/>
                      <a:t>31%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89C5-47A3-925E-B9080E83A4CD}"/>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 by timing'!$A$18:$A$23</c:f>
              <c:strCache>
                <c:ptCount val="6"/>
                <c:pt idx="0">
                  <c:v>AFE (n=44)</c:v>
                </c:pt>
                <c:pt idx="1">
                  <c:v>TPE (n=44)</c:v>
                </c:pt>
                <c:pt idx="2">
                  <c:v>HDP (n=53)</c:v>
                </c:pt>
                <c:pt idx="3">
                  <c:v>Inf (n=85)</c:v>
                </c:pt>
                <c:pt idx="4">
                  <c:v>Hem (n=89)</c:v>
                </c:pt>
                <c:pt idx="5">
                  <c:v>CVD (n=161)</c:v>
                </c:pt>
              </c:strCache>
            </c:strRef>
          </c:cat>
          <c:val>
            <c:numRef>
              <c:f>'Top 6 cod by timing'!$C$18:$C$23</c:f>
              <c:numCache>
                <c:formatCode>General</c:formatCode>
                <c:ptCount val="6"/>
                <c:pt idx="0">
                  <c:v>39</c:v>
                </c:pt>
                <c:pt idx="1">
                  <c:v>21</c:v>
                </c:pt>
                <c:pt idx="2">
                  <c:v>34</c:v>
                </c:pt>
                <c:pt idx="3">
                  <c:v>36</c:v>
                </c:pt>
                <c:pt idx="4">
                  <c:v>64</c:v>
                </c:pt>
                <c:pt idx="5">
                  <c:v>50</c:v>
                </c:pt>
              </c:numCache>
            </c:numRef>
          </c:val>
          <c:extLst>
            <c:ext xmlns:c16="http://schemas.microsoft.com/office/drawing/2014/chart" uri="{C3380CC4-5D6E-409C-BE32-E72D297353CC}">
              <c16:uniqueId val="{0000000D-89C5-47A3-925E-B9080E83A4CD}"/>
            </c:ext>
          </c:extLst>
        </c:ser>
        <c:ser>
          <c:idx val="2"/>
          <c:order val="2"/>
          <c:tx>
            <c:strRef>
              <c:f>'Top 6 cod by timing'!$D$17</c:f>
              <c:strCache>
                <c:ptCount val="1"/>
                <c:pt idx="0">
                  <c:v>7-42 days</c:v>
                </c:pt>
              </c:strCache>
            </c:strRef>
          </c:tx>
          <c:spPr>
            <a:solidFill>
              <a:srgbClr val="B7CDD8"/>
            </a:solidFill>
            <a:ln>
              <a:noFill/>
            </a:ln>
            <a:effectLst/>
          </c:spPr>
          <c:invertIfNegative val="0"/>
          <c:dLbls>
            <c:dLbl>
              <c:idx val="0"/>
              <c:tx>
                <c:rich>
                  <a:bodyPr/>
                  <a:lstStyle/>
                  <a:p>
                    <a:r>
                      <a:rPr lang="en-US"/>
                      <a:t>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89C5-47A3-925E-B9080E83A4CD}"/>
                </c:ext>
              </c:extLst>
            </c:dLbl>
            <c:dLbl>
              <c:idx val="1"/>
              <c:tx>
                <c:rich>
                  <a:bodyPr/>
                  <a:lstStyle/>
                  <a:p>
                    <a:r>
                      <a:rPr lang="en-US"/>
                      <a:t>11%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F-89C5-47A3-925E-B9080E83A4CD}"/>
                </c:ext>
              </c:extLst>
            </c:dLbl>
            <c:dLbl>
              <c:idx val="2"/>
              <c:tx>
                <c:rich>
                  <a:bodyPr/>
                  <a:lstStyle/>
                  <a:p>
                    <a:r>
                      <a:rPr lang="en-US"/>
                      <a:t>25%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89C5-47A3-925E-B9080E83A4CD}"/>
                </c:ext>
              </c:extLst>
            </c:dLbl>
            <c:dLbl>
              <c:idx val="3"/>
              <c:tx>
                <c:rich>
                  <a:bodyPr/>
                  <a:lstStyle/>
                  <a:p>
                    <a:r>
                      <a:rPr lang="en-US"/>
                      <a:t>35%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1-89C5-47A3-925E-B9080E83A4CD}"/>
                </c:ext>
              </c:extLst>
            </c:dLbl>
            <c:dLbl>
              <c:idx val="4"/>
              <c:tx>
                <c:rich>
                  <a:bodyPr/>
                  <a:lstStyle/>
                  <a:p>
                    <a:r>
                      <a:rPr lang="en-US"/>
                      <a:t>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2-89C5-47A3-925E-B9080E83A4CD}"/>
                </c:ext>
              </c:extLst>
            </c:dLbl>
            <c:dLbl>
              <c:idx val="5"/>
              <c:tx>
                <c:rich>
                  <a:bodyPr/>
                  <a:lstStyle/>
                  <a:p>
                    <a:r>
                      <a:rPr lang="en-US"/>
                      <a:t>19%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3-89C5-47A3-925E-B9080E83A4CD}"/>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 by timing'!$A$18:$A$23</c:f>
              <c:strCache>
                <c:ptCount val="6"/>
                <c:pt idx="0">
                  <c:v>AFE (n=44)</c:v>
                </c:pt>
                <c:pt idx="1">
                  <c:v>TPE (n=44)</c:v>
                </c:pt>
                <c:pt idx="2">
                  <c:v>HDP (n=53)</c:v>
                </c:pt>
                <c:pt idx="3">
                  <c:v>Inf (n=85)</c:v>
                </c:pt>
                <c:pt idx="4">
                  <c:v>Hem (n=89)</c:v>
                </c:pt>
                <c:pt idx="5">
                  <c:v>CVD (n=161)</c:v>
                </c:pt>
              </c:strCache>
            </c:strRef>
          </c:cat>
          <c:val>
            <c:numRef>
              <c:f>'Top 6 cod by timing'!$D$18:$D$23</c:f>
              <c:numCache>
                <c:formatCode>General</c:formatCode>
                <c:ptCount val="6"/>
                <c:pt idx="0">
                  <c:v>1</c:v>
                </c:pt>
                <c:pt idx="1">
                  <c:v>5</c:v>
                </c:pt>
                <c:pt idx="2">
                  <c:v>13</c:v>
                </c:pt>
                <c:pt idx="3">
                  <c:v>30</c:v>
                </c:pt>
                <c:pt idx="4">
                  <c:v>7</c:v>
                </c:pt>
                <c:pt idx="5">
                  <c:v>31</c:v>
                </c:pt>
              </c:numCache>
            </c:numRef>
          </c:val>
          <c:extLst>
            <c:ext xmlns:c16="http://schemas.microsoft.com/office/drawing/2014/chart" uri="{C3380CC4-5D6E-409C-BE32-E72D297353CC}">
              <c16:uniqueId val="{00000014-89C5-47A3-925E-B9080E83A4CD}"/>
            </c:ext>
          </c:extLst>
        </c:ser>
        <c:ser>
          <c:idx val="3"/>
          <c:order val="3"/>
          <c:tx>
            <c:strRef>
              <c:f>'Top 6 cod by timing'!$E$17</c:f>
              <c:strCache>
                <c:ptCount val="1"/>
                <c:pt idx="0">
                  <c:v>43-365 days</c:v>
                </c:pt>
              </c:strCache>
            </c:strRef>
          </c:tx>
          <c:spPr>
            <a:solidFill>
              <a:srgbClr val="E7EEF2"/>
            </a:solidFill>
            <a:ln>
              <a:noFill/>
            </a:ln>
            <a:effectLst/>
          </c:spPr>
          <c:invertIfNegative val="0"/>
          <c:dLbls>
            <c:dLbl>
              <c:idx val="0"/>
              <c:layout>
                <c:manualLayout>
                  <c:x val="2.1874221503972512E-2"/>
                  <c:y val="0"/>
                </c:manualLayout>
              </c:layout>
              <c:tx>
                <c:rich>
                  <a:bodyPr/>
                  <a:lstStyle/>
                  <a:p>
                    <a:r>
                      <a:rPr lang="en-US"/>
                      <a:t>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5-89C5-47A3-925E-B9080E83A4CD}"/>
                </c:ext>
              </c:extLst>
            </c:dLbl>
            <c:dLbl>
              <c:idx val="1"/>
              <c:layout>
                <c:manualLayout>
                  <c:x val="3.1793348243245402E-2"/>
                  <c:y val="-1.2731337888810097E-16"/>
                </c:manualLayout>
              </c:layout>
              <c:tx>
                <c:rich>
                  <a:bodyPr/>
                  <a:lstStyle/>
                  <a:p>
                    <a:r>
                      <a:rPr lang="en-US"/>
                      <a:t>11%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6-89C5-47A3-925E-B9080E83A4CD}"/>
                </c:ext>
              </c:extLst>
            </c:dLbl>
            <c:dLbl>
              <c:idx val="2"/>
              <c:tx>
                <c:rich>
                  <a:bodyPr/>
                  <a:lstStyle/>
                  <a:p>
                    <a:r>
                      <a:rPr lang="en-US"/>
                      <a:t>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7-89C5-47A3-925E-B9080E83A4CD}"/>
                </c:ext>
              </c:extLst>
            </c:dLbl>
            <c:dLbl>
              <c:idx val="3"/>
              <c:tx>
                <c:rich>
                  <a:bodyPr/>
                  <a:lstStyle/>
                  <a:p>
                    <a:r>
                      <a:rPr lang="en-US"/>
                      <a:t>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8-89C5-47A3-925E-B9080E83A4CD}"/>
                </c:ext>
              </c:extLst>
            </c:dLbl>
            <c:dLbl>
              <c:idx val="4"/>
              <c:layout>
                <c:manualLayout>
                  <c:x val="2.384501118243405E-2"/>
                  <c:y val="-3.4722231715395811E-3"/>
                </c:manualLayout>
              </c:layout>
              <c:tx>
                <c:rich>
                  <a:bodyPr/>
                  <a:lstStyle/>
                  <a:p>
                    <a:fld id="{5AE77B2B-E06E-41DE-8D99-96827FF4C920}" type="VALUE">
                      <a:rPr lang="en-US"/>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9-89C5-47A3-925E-B9080E83A4CD}"/>
                </c:ext>
              </c:extLst>
            </c:dLbl>
            <c:dLbl>
              <c:idx val="5"/>
              <c:tx>
                <c:rich>
                  <a:bodyPr/>
                  <a:lstStyle/>
                  <a:p>
                    <a:r>
                      <a:rPr lang="en-US"/>
                      <a:t>32%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A-89C5-47A3-925E-B9080E83A4CD}"/>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 by timing'!$A$18:$A$23</c:f>
              <c:strCache>
                <c:ptCount val="6"/>
                <c:pt idx="0">
                  <c:v>AFE (n=44)</c:v>
                </c:pt>
                <c:pt idx="1">
                  <c:v>TPE (n=44)</c:v>
                </c:pt>
                <c:pt idx="2">
                  <c:v>HDP (n=53)</c:v>
                </c:pt>
                <c:pt idx="3">
                  <c:v>Inf (n=85)</c:v>
                </c:pt>
                <c:pt idx="4">
                  <c:v>Hem (n=89)</c:v>
                </c:pt>
                <c:pt idx="5">
                  <c:v>CVD (n=161)</c:v>
                </c:pt>
              </c:strCache>
            </c:strRef>
          </c:cat>
          <c:val>
            <c:numRef>
              <c:f>'Top 6 cod by timing'!$E$18:$E$23</c:f>
              <c:numCache>
                <c:formatCode>General</c:formatCode>
                <c:ptCount val="6"/>
                <c:pt idx="0">
                  <c:v>1</c:v>
                </c:pt>
                <c:pt idx="1">
                  <c:v>5</c:v>
                </c:pt>
                <c:pt idx="2">
                  <c:v>2</c:v>
                </c:pt>
                <c:pt idx="3">
                  <c:v>7</c:v>
                </c:pt>
                <c:pt idx="4">
                  <c:v>1</c:v>
                </c:pt>
                <c:pt idx="5">
                  <c:v>52</c:v>
                </c:pt>
              </c:numCache>
            </c:numRef>
          </c:val>
          <c:extLst>
            <c:ext xmlns:c16="http://schemas.microsoft.com/office/drawing/2014/chart" uri="{C3380CC4-5D6E-409C-BE32-E72D297353CC}">
              <c16:uniqueId val="{0000001B-89C5-47A3-925E-B9080E83A4CD}"/>
            </c:ext>
          </c:extLst>
        </c:ser>
        <c:dLbls>
          <c:showLegendKey val="0"/>
          <c:showVal val="0"/>
          <c:showCatName val="0"/>
          <c:showSerName val="0"/>
          <c:showPercent val="0"/>
          <c:showBubbleSize val="0"/>
        </c:dLbls>
        <c:gapWidth val="25"/>
        <c:overlap val="100"/>
        <c:axId val="513395503"/>
        <c:axId val="513392175"/>
      </c:barChart>
      <c:catAx>
        <c:axId val="5133955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13392175"/>
        <c:crosses val="autoZero"/>
        <c:auto val="1"/>
        <c:lblAlgn val="ctr"/>
        <c:lblOffset val="100"/>
        <c:noMultiLvlLbl val="0"/>
      </c:catAx>
      <c:valAx>
        <c:axId val="513392175"/>
        <c:scaling>
          <c:orientation val="minMax"/>
        </c:scaling>
        <c:delete val="1"/>
        <c:axPos val="b"/>
        <c:numFmt formatCode="General" sourceLinked="1"/>
        <c:majorTickMark val="none"/>
        <c:minorTickMark val="none"/>
        <c:tickLblPos val="nextTo"/>
        <c:crossAx val="513395503"/>
        <c:crosses val="autoZero"/>
        <c:crossBetween val="between"/>
      </c:valAx>
      <c:spPr>
        <a:noFill/>
        <a:ln>
          <a:noFill/>
        </a:ln>
        <a:effectLst/>
      </c:spPr>
    </c:plotArea>
    <c:legend>
      <c:legendPos val="b"/>
      <c:layout>
        <c:manualLayout>
          <c:xMode val="edge"/>
          <c:yMode val="edge"/>
          <c:x val="9.4198823640229232E-2"/>
          <c:y val="7.4902781152578271E-2"/>
          <c:w val="0.79686859666082033"/>
          <c:h val="0.1112174386800687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600"/>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740036283343348E-2"/>
          <c:y val="0.11748997018036715"/>
          <c:w val="0.91609594255263549"/>
          <c:h val="0.79621209784083613"/>
        </c:manualLayout>
      </c:layout>
      <c:barChart>
        <c:barDir val="col"/>
        <c:grouping val="clustered"/>
        <c:varyColors val="0"/>
        <c:ser>
          <c:idx val="0"/>
          <c:order val="0"/>
          <c:tx>
            <c:strRef>
              <c:f>'Top 6 CODs (2)'!$B$19</c:f>
              <c:strCache>
                <c:ptCount val="1"/>
                <c:pt idx="0">
                  <c:v>CVD</c:v>
                </c:pt>
              </c:strCache>
            </c:strRef>
          </c:tx>
          <c:spPr>
            <a:solidFill>
              <a:srgbClr val="599DBF"/>
            </a:solidFill>
            <a:ln>
              <a:noFill/>
            </a:ln>
            <a:effectLst/>
          </c:spPr>
          <c:invertIfNegative val="0"/>
          <c:dLbls>
            <c:dLbl>
              <c:idx val="0"/>
              <c:tx>
                <c:rich>
                  <a:bodyPr/>
                  <a:lstStyle/>
                  <a:p>
                    <a:fld id="{54BB6A05-69B6-465C-AD14-609ED8E343A7}" type="VALUE">
                      <a:rPr lang="en-US"/>
                      <a:pPr/>
                      <a:t>[VALUE]</a:t>
                    </a:fld>
                    <a:endParaRPr lang="en-US"/>
                  </a:p>
                  <a:p>
                    <a:r>
                      <a:rPr lang="en-US"/>
                      <a:t>n=43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8997-4132-BCAA-22D7BB6DF204}"/>
                </c:ext>
              </c:extLst>
            </c:dLbl>
            <c:dLbl>
              <c:idx val="1"/>
              <c:tx>
                <c:rich>
                  <a:bodyPr/>
                  <a:lstStyle/>
                  <a:p>
                    <a:fld id="{B595948F-D743-4922-8509-AB356A3DF3A1}" type="VALUE">
                      <a:rPr lang="en-US"/>
                      <a:pPr/>
                      <a:t>[VALUE]</a:t>
                    </a:fld>
                    <a:endParaRPr lang="en-US"/>
                  </a:p>
                  <a:p>
                    <a:r>
                      <a:rPr lang="en-US"/>
                      <a:t>n=65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997-4132-BCAA-22D7BB6DF204}"/>
                </c:ext>
              </c:extLst>
            </c:dLbl>
            <c:dLbl>
              <c:idx val="2"/>
              <c:tx>
                <c:rich>
                  <a:bodyPr/>
                  <a:lstStyle/>
                  <a:p>
                    <a:fld id="{C603EBB8-A787-4F71-8903-695B7B870D01}" type="VALUE">
                      <a:rPr lang="en-US"/>
                      <a:pPr/>
                      <a:t>[VALUE]</a:t>
                    </a:fld>
                    <a:endParaRPr lang="en-US"/>
                  </a:p>
                  <a:p>
                    <a:r>
                      <a:rPr lang="en-US"/>
                      <a:t>n=53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997-4132-BCAA-22D7BB6DF204}"/>
                </c:ext>
              </c:extLst>
            </c:dLbl>
            <c:spPr>
              <a:noFill/>
              <a:ln>
                <a:noFill/>
              </a:ln>
              <a:effectLst/>
            </c:spPr>
            <c:txPr>
              <a:bodyPr rot="0" spcFirstLastPara="1" vertOverflow="ellipsis" vert="horz" wrap="square" anchor="ctr" anchorCtr="1"/>
              <a:lstStyle/>
              <a:p>
                <a:pPr>
                  <a:defRPr sz="15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 (2)'!$F$18,'Top 6 CODs (2)'!$I$18,'Top 6 CODs (2)'!$L$18)</c:f>
              <c:strCache>
                <c:ptCount val="3"/>
                <c:pt idx="0">
                  <c:v>2012-2014</c:v>
                </c:pt>
                <c:pt idx="1">
                  <c:v>2015-2017</c:v>
                </c:pt>
                <c:pt idx="2">
                  <c:v>2018-2020</c:v>
                </c:pt>
              </c:strCache>
              <c:extLst/>
            </c:strRef>
          </c:cat>
          <c:val>
            <c:numRef>
              <c:f>('Top 6 CODs (2)'!$F$19,'Top 6 CODs (2)'!$I$19,'Top 6 CODs (2)'!$L$19)</c:f>
              <c:numCache>
                <c:formatCode>0.0</c:formatCode>
                <c:ptCount val="3"/>
                <c:pt idx="0">
                  <c:v>2.8644648480201553</c:v>
                </c:pt>
                <c:pt idx="1">
                  <c:v>4.4749814116156745</c:v>
                </c:pt>
                <c:pt idx="2">
                  <c:v>4.0116140009870085</c:v>
                </c:pt>
              </c:numCache>
              <c:extLst/>
            </c:numRef>
          </c:val>
          <c:extLst>
            <c:ext xmlns:c16="http://schemas.microsoft.com/office/drawing/2014/chart" uri="{C3380CC4-5D6E-409C-BE32-E72D297353CC}">
              <c16:uniqueId val="{00000003-8997-4132-BCAA-22D7BB6DF204}"/>
            </c:ext>
          </c:extLst>
        </c:ser>
        <c:ser>
          <c:idx val="1"/>
          <c:order val="1"/>
          <c:tx>
            <c:strRef>
              <c:f>'Top 6 CODs (2)'!$B$20</c:f>
              <c:strCache>
                <c:ptCount val="1"/>
                <c:pt idx="0">
                  <c:v>Hem</c:v>
                </c:pt>
              </c:strCache>
            </c:strRef>
          </c:tx>
          <c:spPr>
            <a:solidFill>
              <a:srgbClr val="2C8578"/>
            </a:solidFill>
            <a:ln>
              <a:noFill/>
            </a:ln>
            <a:effectLst/>
          </c:spPr>
          <c:invertIfNegative val="0"/>
          <c:dLbls>
            <c:dLbl>
              <c:idx val="0"/>
              <c:tx>
                <c:rich>
                  <a:bodyPr/>
                  <a:lstStyle/>
                  <a:p>
                    <a:fld id="{374AD86B-6649-4909-BBB3-DA5AEA900553}" type="VALUE">
                      <a:rPr lang="en-US"/>
                      <a:pPr/>
                      <a:t>[VALUE]</a:t>
                    </a:fld>
                    <a:endParaRPr lang="en-US"/>
                  </a:p>
                  <a:p>
                    <a:r>
                      <a:rPr lang="en-US"/>
                      <a:t>n=26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997-4132-BCAA-22D7BB6DF204}"/>
                </c:ext>
              </c:extLst>
            </c:dLbl>
            <c:dLbl>
              <c:idx val="1"/>
              <c:tx>
                <c:rich>
                  <a:bodyPr/>
                  <a:lstStyle/>
                  <a:p>
                    <a:fld id="{06817DB7-8EF5-4CFC-BDDE-8ECF8F0C42B0}" type="VALUE">
                      <a:rPr lang="en-US"/>
                      <a:pPr/>
                      <a:t>[VALUE]</a:t>
                    </a:fld>
                    <a:endParaRPr lang="en-US"/>
                  </a:p>
                  <a:p>
                    <a:r>
                      <a:rPr lang="en-US"/>
                      <a:t>n=27</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8997-4132-BCAA-22D7BB6DF204}"/>
                </c:ext>
              </c:extLst>
            </c:dLbl>
            <c:dLbl>
              <c:idx val="2"/>
              <c:tx>
                <c:rich>
                  <a:bodyPr/>
                  <a:lstStyle/>
                  <a:p>
                    <a:fld id="{DB9B88AB-2B23-43C0-BEE7-17F306C7C4DC}" type="VALUE">
                      <a:rPr lang="en-US"/>
                      <a:pPr/>
                      <a:t>[VALUE]</a:t>
                    </a:fld>
                    <a:endParaRPr lang="en-US"/>
                  </a:p>
                  <a:p>
                    <a:r>
                      <a:rPr lang="en-US"/>
                      <a:t>n=36</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8997-4132-BCAA-22D7BB6DF204}"/>
                </c:ext>
              </c:extLst>
            </c:dLbl>
            <c:spPr>
              <a:noFill/>
              <a:ln>
                <a:noFill/>
              </a:ln>
              <a:effectLst/>
            </c:spPr>
            <c:txPr>
              <a:bodyPr rot="0" spcFirstLastPara="1" vertOverflow="ellipsis" vert="horz" wrap="square" anchor="ctr" anchorCtr="1"/>
              <a:lstStyle/>
              <a:p>
                <a:pPr>
                  <a:defRPr sz="15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 (2)'!$F$18,'Top 6 CODs (2)'!$I$18,'Top 6 CODs (2)'!$L$18)</c:f>
              <c:strCache>
                <c:ptCount val="3"/>
                <c:pt idx="0">
                  <c:v>2012-2014</c:v>
                </c:pt>
                <c:pt idx="1">
                  <c:v>2015-2017</c:v>
                </c:pt>
                <c:pt idx="2">
                  <c:v>2018-2020</c:v>
                </c:pt>
              </c:strCache>
              <c:extLst/>
            </c:strRef>
          </c:cat>
          <c:val>
            <c:numRef>
              <c:f>('Top 6 CODs (2)'!$F$20,'Top 6 CODs (2)'!$I$20,'Top 6 CODs (2)'!$L$20)</c:f>
              <c:numCache>
                <c:formatCode>0.0</c:formatCode>
                <c:ptCount val="3"/>
                <c:pt idx="0">
                  <c:v>1.732002001128466</c:v>
                </c:pt>
                <c:pt idx="1">
                  <c:v>1.8588384325172802</c:v>
                </c:pt>
                <c:pt idx="2">
                  <c:v>2.7248698874628738</c:v>
                </c:pt>
              </c:numCache>
              <c:extLst/>
            </c:numRef>
          </c:val>
          <c:extLst>
            <c:ext xmlns:c16="http://schemas.microsoft.com/office/drawing/2014/chart" uri="{C3380CC4-5D6E-409C-BE32-E72D297353CC}">
              <c16:uniqueId val="{00000007-8997-4132-BCAA-22D7BB6DF204}"/>
            </c:ext>
          </c:extLst>
        </c:ser>
        <c:ser>
          <c:idx val="2"/>
          <c:order val="2"/>
          <c:tx>
            <c:strRef>
              <c:f>'Top 6 CODs (2)'!$B$21</c:f>
              <c:strCache>
                <c:ptCount val="1"/>
                <c:pt idx="0">
                  <c:v>Inf</c:v>
                </c:pt>
              </c:strCache>
            </c:strRef>
          </c:tx>
          <c:spPr>
            <a:solidFill>
              <a:srgbClr val="10587D"/>
            </a:solidFill>
            <a:ln>
              <a:solidFill>
                <a:srgbClr val="2C8578"/>
              </a:solidFill>
            </a:ln>
            <a:effectLst/>
          </c:spPr>
          <c:invertIfNegative val="0"/>
          <c:dLbls>
            <c:dLbl>
              <c:idx val="0"/>
              <c:tx>
                <c:rich>
                  <a:bodyPr/>
                  <a:lstStyle/>
                  <a:p>
                    <a:fld id="{5C4D300B-1B4C-478E-AE3A-1D94657C9105}" type="VALUE">
                      <a:rPr lang="en-US"/>
                      <a:pPr/>
                      <a:t>[VALUE]</a:t>
                    </a:fld>
                    <a:endParaRPr lang="en-US"/>
                  </a:p>
                  <a:p>
                    <a:r>
                      <a:rPr lang="en-US"/>
                      <a:t>n=21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8997-4132-BCAA-22D7BB6DF204}"/>
                </c:ext>
              </c:extLst>
            </c:dLbl>
            <c:dLbl>
              <c:idx val="1"/>
              <c:tx>
                <c:rich>
                  <a:bodyPr/>
                  <a:lstStyle/>
                  <a:p>
                    <a:fld id="{A32A4028-FC55-4585-924D-7F0D2DCA8D89}" type="VALUE">
                      <a:rPr lang="en-US"/>
                      <a:pPr/>
                      <a:t>[VALUE]</a:t>
                    </a:fld>
                    <a:endParaRPr lang="en-US"/>
                  </a:p>
                  <a:p>
                    <a:r>
                      <a:rPr lang="en-US"/>
                      <a:t>n=30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8997-4132-BCAA-22D7BB6DF204}"/>
                </c:ext>
              </c:extLst>
            </c:dLbl>
            <c:dLbl>
              <c:idx val="2"/>
              <c:layout>
                <c:manualLayout>
                  <c:x val="0"/>
                  <c:y val="0.34436718701666175"/>
                </c:manualLayout>
              </c:layout>
              <c:tx>
                <c:rich>
                  <a:bodyPr/>
                  <a:lstStyle/>
                  <a:p>
                    <a:r>
                      <a:rPr lang="en-US"/>
                      <a:t>1.4</a:t>
                    </a:r>
                  </a:p>
                  <a:p>
                    <a:r>
                      <a:rPr lang="en-US"/>
                      <a:t>n=19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8997-4132-BCAA-22D7BB6DF204}"/>
                </c:ext>
              </c:extLst>
            </c:dLbl>
            <c:spPr>
              <a:noFill/>
              <a:ln>
                <a:noFill/>
              </a:ln>
              <a:effectLst/>
            </c:spPr>
            <c:txPr>
              <a:bodyPr rot="0" spcFirstLastPara="1" vertOverflow="ellipsis" vert="horz" wrap="square" anchor="ctr" anchorCtr="1"/>
              <a:lstStyle/>
              <a:p>
                <a:pPr>
                  <a:defRPr sz="15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 (2)'!$F$18,'Top 6 CODs (2)'!$I$18,'Top 6 CODs (2)'!$L$18)</c:f>
              <c:strCache>
                <c:ptCount val="3"/>
                <c:pt idx="0">
                  <c:v>2012-2014</c:v>
                </c:pt>
                <c:pt idx="1">
                  <c:v>2015-2017</c:v>
                </c:pt>
                <c:pt idx="2">
                  <c:v>2018-2020</c:v>
                </c:pt>
              </c:strCache>
              <c:extLst/>
            </c:strRef>
          </c:cat>
          <c:val>
            <c:numRef>
              <c:f>('Top 6 CODs (2)'!$F$21,'Top 6 CODs (2)'!$I$21,'Top 6 CODs (2)'!$L$21)</c:f>
              <c:numCache>
                <c:formatCode>0.0</c:formatCode>
                <c:ptCount val="3"/>
                <c:pt idx="0">
                  <c:v>1.3989246932191455</c:v>
                </c:pt>
                <c:pt idx="1">
                  <c:v>2.0653760361303113</c:v>
                </c:pt>
                <c:pt idx="2">
                  <c:v>2.5734882270482697</c:v>
                </c:pt>
              </c:numCache>
              <c:extLst/>
            </c:numRef>
          </c:val>
          <c:extLst>
            <c:ext xmlns:c16="http://schemas.microsoft.com/office/drawing/2014/chart" uri="{C3380CC4-5D6E-409C-BE32-E72D297353CC}">
              <c16:uniqueId val="{0000000B-8997-4132-BCAA-22D7BB6DF204}"/>
            </c:ext>
          </c:extLst>
        </c:ser>
        <c:ser>
          <c:idx val="3"/>
          <c:order val="3"/>
          <c:tx>
            <c:strRef>
              <c:f>'Top 6 CODs (2)'!$B$22</c:f>
              <c:strCache>
                <c:ptCount val="1"/>
                <c:pt idx="0">
                  <c:v>HDP</c:v>
                </c:pt>
              </c:strCache>
            </c:strRef>
          </c:tx>
          <c:spPr>
            <a:solidFill>
              <a:srgbClr val="CC6677"/>
            </a:solidFill>
            <a:ln>
              <a:noFill/>
            </a:ln>
            <a:effectLst/>
          </c:spPr>
          <c:invertIfNegative val="0"/>
          <c:dLbls>
            <c:dLbl>
              <c:idx val="0"/>
              <c:tx>
                <c:rich>
                  <a:bodyPr/>
                  <a:lstStyle/>
                  <a:p>
                    <a:fld id="{0C4730B9-1C14-41D5-A4C9-7292B9A973F5}" type="VALUE">
                      <a:rPr lang="en-US"/>
                      <a:pPr/>
                      <a:t>[VALUE]</a:t>
                    </a:fld>
                    <a:endParaRPr lang="en-US"/>
                  </a:p>
                  <a:p>
                    <a:r>
                      <a:rPr lang="en-US"/>
                      <a:t>n=23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8997-4132-BCAA-22D7BB6DF204}"/>
                </c:ext>
              </c:extLst>
            </c:dLbl>
            <c:dLbl>
              <c:idx val="1"/>
              <c:tx>
                <c:rich>
                  <a:bodyPr/>
                  <a:lstStyle/>
                  <a:p>
                    <a:fld id="{C57EE66E-539E-4481-BB53-47185DE1A943}" type="VALUE">
                      <a:rPr lang="en-US"/>
                      <a:pPr/>
                      <a:t>[VALUE]</a:t>
                    </a:fld>
                    <a:endParaRPr lang="en-US"/>
                  </a:p>
                  <a:p>
                    <a:r>
                      <a:rPr lang="en-US"/>
                      <a:t>n=20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8997-4132-BCAA-22D7BB6DF204}"/>
                </c:ext>
              </c:extLst>
            </c:dLbl>
            <c:dLbl>
              <c:idx val="2"/>
              <c:tx>
                <c:rich>
                  <a:bodyPr/>
                  <a:lstStyle/>
                  <a:p>
                    <a:fld id="{180483C3-598C-4450-BF18-FE6C55BE95C2}" type="VALUE">
                      <a:rPr lang="en-US">
                        <a:solidFill>
                          <a:schemeClr val="tx1">
                            <a:lumMod val="75000"/>
                            <a:lumOff val="25000"/>
                          </a:schemeClr>
                        </a:solidFill>
                      </a:rPr>
                      <a:pPr/>
                      <a:t>[VALUE]</a:t>
                    </a:fld>
                    <a:r>
                      <a:rPr lang="en-US" dirty="0">
                        <a:solidFill>
                          <a:schemeClr val="tx1">
                            <a:lumMod val="75000"/>
                            <a:lumOff val="25000"/>
                          </a:schemeClr>
                        </a:solidFill>
                      </a:rPr>
                      <a:t>*</a:t>
                    </a:r>
                  </a:p>
                  <a:p>
                    <a:r>
                      <a:rPr lang="en-US" dirty="0">
                        <a:solidFill>
                          <a:schemeClr val="tx1">
                            <a:lumMod val="75000"/>
                            <a:lumOff val="25000"/>
                          </a:schemeClr>
                        </a:solidFill>
                      </a:rPr>
                      <a:t>n=10</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8997-4132-BCAA-22D7BB6DF204}"/>
                </c:ext>
              </c:extLst>
            </c:dLbl>
            <c:spPr>
              <a:noFill/>
              <a:ln>
                <a:noFill/>
              </a:ln>
              <a:effectLst/>
            </c:spPr>
            <c:txPr>
              <a:bodyPr rot="0" spcFirstLastPara="1" vertOverflow="ellipsis" vert="horz" wrap="square" anchor="ctr" anchorCtr="1"/>
              <a:lstStyle/>
              <a:p>
                <a:pPr>
                  <a:defRPr sz="15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 (2)'!$F$18,'Top 6 CODs (2)'!$I$18,'Top 6 CODs (2)'!$L$18)</c:f>
              <c:strCache>
                <c:ptCount val="3"/>
                <c:pt idx="0">
                  <c:v>2012-2014</c:v>
                </c:pt>
                <c:pt idx="1">
                  <c:v>2015-2017</c:v>
                </c:pt>
                <c:pt idx="2">
                  <c:v>2018-2020</c:v>
                </c:pt>
              </c:strCache>
              <c:extLst/>
            </c:strRef>
          </c:cat>
          <c:val>
            <c:numRef>
              <c:f>('Top 6 CODs (2)'!$F$22,'Top 6 CODs (2)'!$I$22,'Top 6 CODs (2)'!$L$22)</c:f>
              <c:numCache>
                <c:formatCode>0.0</c:formatCode>
                <c:ptCount val="3"/>
                <c:pt idx="0">
                  <c:v>1.5321556163828738</c:v>
                </c:pt>
                <c:pt idx="1">
                  <c:v>1.3769173574202076</c:v>
                </c:pt>
                <c:pt idx="2">
                  <c:v>0.75690830207302051</c:v>
                </c:pt>
              </c:numCache>
              <c:extLst/>
            </c:numRef>
          </c:val>
          <c:extLst>
            <c:ext xmlns:c16="http://schemas.microsoft.com/office/drawing/2014/chart" uri="{C3380CC4-5D6E-409C-BE32-E72D297353CC}">
              <c16:uniqueId val="{0000000F-8997-4132-BCAA-22D7BB6DF204}"/>
            </c:ext>
          </c:extLst>
        </c:ser>
        <c:ser>
          <c:idx val="4"/>
          <c:order val="4"/>
          <c:tx>
            <c:strRef>
              <c:f>'Top 6 CODs (2)'!$B$23</c:f>
              <c:strCache>
                <c:ptCount val="1"/>
                <c:pt idx="0">
                  <c:v>TPE</c:v>
                </c:pt>
              </c:strCache>
            </c:strRef>
          </c:tx>
          <c:spPr>
            <a:solidFill>
              <a:srgbClr val="782164"/>
            </a:solidFill>
            <a:ln>
              <a:noFill/>
            </a:ln>
            <a:effectLst/>
          </c:spPr>
          <c:invertIfNegative val="0"/>
          <c:dLbls>
            <c:dLbl>
              <c:idx val="0"/>
              <c:tx>
                <c:rich>
                  <a:bodyPr/>
                  <a:lstStyle/>
                  <a:p>
                    <a:fld id="{F7D175E4-02D3-43B5-80D3-6761A2BE4C3E}" type="VALUE">
                      <a:rPr lang="en-US" smtClean="0"/>
                      <a:pPr/>
                      <a:t>[VALUE]</a:t>
                    </a:fld>
                    <a:r>
                      <a:rPr lang="en-US" dirty="0"/>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0-8997-4132-BCAA-22D7BB6DF204}"/>
                </c:ext>
              </c:extLst>
            </c:dLbl>
            <c:dLbl>
              <c:idx val="1"/>
              <c:tx>
                <c:rich>
                  <a:bodyPr rot="0" spcFirstLastPara="1" vertOverflow="ellipsis" vert="horz" wrap="square" anchor="ctr" anchorCtr="1"/>
                  <a:lstStyle/>
                  <a:p>
                    <a:pPr>
                      <a:defRPr sz="1500" b="0" i="0" u="none" strike="noStrike" kern="1200" baseline="0">
                        <a:solidFill>
                          <a:schemeClr val="bg1"/>
                        </a:solidFill>
                        <a:latin typeface="+mn-lt"/>
                        <a:ea typeface="+mn-ea"/>
                        <a:cs typeface="+mn-cs"/>
                      </a:defRPr>
                    </a:pPr>
                    <a:fld id="{B365692F-A36B-409F-B8FF-7DF6CB3470C4}" type="VALUE">
                      <a:rPr lang="en-US">
                        <a:solidFill>
                          <a:schemeClr val="bg1"/>
                        </a:solidFill>
                      </a:rPr>
                      <a:pPr>
                        <a:defRPr>
                          <a:solidFill>
                            <a:schemeClr val="bg1"/>
                          </a:solidFill>
                        </a:defRPr>
                      </a:pPr>
                      <a:t>[VALUE]</a:t>
                    </a:fld>
                    <a:endParaRPr lang="en-US">
                      <a:solidFill>
                        <a:schemeClr val="bg1"/>
                      </a:solidFill>
                    </a:endParaRPr>
                  </a:p>
                  <a:p>
                    <a:pPr>
                      <a:defRPr>
                        <a:solidFill>
                          <a:schemeClr val="bg1"/>
                        </a:solidFill>
                      </a:defRPr>
                    </a:pPr>
                    <a:r>
                      <a:rPr lang="en-US">
                        <a:solidFill>
                          <a:schemeClr val="bg1"/>
                        </a:solidFill>
                      </a:rPr>
                      <a:t>n=16</a:t>
                    </a:r>
                  </a:p>
                </c:rich>
              </c:tx>
              <c:spPr>
                <a:noFill/>
                <a:ln>
                  <a:noFill/>
                </a:ln>
                <a:effectLst/>
              </c:spPr>
              <c:txPr>
                <a:bodyPr rot="0" spcFirstLastPara="1" vertOverflow="ellipsis" vert="horz" wrap="square" anchor="ctr" anchorCtr="1"/>
                <a:lstStyle/>
                <a:p>
                  <a:pPr>
                    <a:defRPr sz="15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8997-4132-BCAA-22D7BB6DF204}"/>
                </c:ext>
              </c:extLst>
            </c:dLbl>
            <c:dLbl>
              <c:idx val="2"/>
              <c:tx>
                <c:rich>
                  <a:bodyPr rot="0" spcFirstLastPara="1" vertOverflow="ellipsis" vert="horz" wrap="square" anchor="ctr" anchorCtr="1"/>
                  <a:lstStyle/>
                  <a:p>
                    <a:pPr>
                      <a:defRPr sz="1500" b="0" i="0" u="none" strike="noStrike" kern="1200" baseline="0">
                        <a:solidFill>
                          <a:schemeClr val="bg1"/>
                        </a:solidFill>
                        <a:latin typeface="+mn-lt"/>
                        <a:ea typeface="+mn-ea"/>
                        <a:cs typeface="+mn-cs"/>
                      </a:defRPr>
                    </a:pPr>
                    <a:fld id="{BA9B26E2-B596-4A68-87E0-B76BE4B5D96A}" type="VALUE">
                      <a:rPr lang="en-US">
                        <a:solidFill>
                          <a:schemeClr val="bg1"/>
                        </a:solidFill>
                      </a:rPr>
                      <a:pPr>
                        <a:defRPr>
                          <a:solidFill>
                            <a:schemeClr val="bg1"/>
                          </a:solidFill>
                        </a:defRPr>
                      </a:pPr>
                      <a:t>[VALUE]</a:t>
                    </a:fld>
                    <a:endParaRPr lang="en-US">
                      <a:solidFill>
                        <a:schemeClr val="bg1"/>
                      </a:solidFill>
                    </a:endParaRPr>
                  </a:p>
                  <a:p>
                    <a:pPr>
                      <a:defRPr>
                        <a:solidFill>
                          <a:schemeClr val="bg1"/>
                        </a:solidFill>
                      </a:defRPr>
                    </a:pPr>
                    <a:r>
                      <a:rPr lang="en-US">
                        <a:solidFill>
                          <a:schemeClr val="bg1"/>
                        </a:solidFill>
                      </a:rPr>
                      <a:t>n=22</a:t>
                    </a:r>
                  </a:p>
                </c:rich>
              </c:tx>
              <c:spPr>
                <a:noFill/>
                <a:ln>
                  <a:noFill/>
                </a:ln>
                <a:effectLst/>
              </c:spPr>
              <c:txPr>
                <a:bodyPr rot="0" spcFirstLastPara="1" vertOverflow="ellipsis" vert="horz" wrap="square" anchor="ctr" anchorCtr="1"/>
                <a:lstStyle/>
                <a:p>
                  <a:pPr>
                    <a:defRPr sz="15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8997-4132-BCAA-22D7BB6DF204}"/>
                </c:ext>
              </c:extLst>
            </c:dLbl>
            <c:spPr>
              <a:noFill/>
              <a:ln>
                <a:noFill/>
              </a:ln>
              <a:effectLst/>
            </c:spPr>
            <c:txPr>
              <a:bodyPr rot="0" spcFirstLastPara="1" vertOverflow="ellipsis" vert="horz" wrap="square" anchor="ctr" anchorCtr="1"/>
              <a:lstStyle/>
              <a:p>
                <a:pPr>
                  <a:defRPr sz="15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 (2)'!$F$18,'Top 6 CODs (2)'!$I$18,'Top 6 CODs (2)'!$L$18)</c:f>
              <c:strCache>
                <c:ptCount val="3"/>
                <c:pt idx="0">
                  <c:v>2012-2014</c:v>
                </c:pt>
                <c:pt idx="1">
                  <c:v>2015-2017</c:v>
                </c:pt>
                <c:pt idx="2">
                  <c:v>2018-2020</c:v>
                </c:pt>
              </c:strCache>
              <c:extLst/>
            </c:strRef>
          </c:cat>
          <c:val>
            <c:numRef>
              <c:f>('Top 6 CODs (2)'!$F$23,'Top 6 CODs (2)'!$I$23,'Top 6 CODs (2)'!$L$23)</c:f>
              <c:numCache>
                <c:formatCode>0.0</c:formatCode>
                <c:ptCount val="3"/>
                <c:pt idx="0">
                  <c:v>0.39969276949118443</c:v>
                </c:pt>
                <c:pt idx="1">
                  <c:v>1.1015338859361661</c:v>
                </c:pt>
                <c:pt idx="2">
                  <c:v>1.6651982645606449</c:v>
                </c:pt>
              </c:numCache>
              <c:extLst/>
            </c:numRef>
          </c:val>
          <c:extLst>
            <c:ext xmlns:c16="http://schemas.microsoft.com/office/drawing/2014/chart" uri="{C3380CC4-5D6E-409C-BE32-E72D297353CC}">
              <c16:uniqueId val="{00000013-8997-4132-BCAA-22D7BB6DF204}"/>
            </c:ext>
          </c:extLst>
        </c:ser>
        <c:ser>
          <c:idx val="5"/>
          <c:order val="5"/>
          <c:tx>
            <c:strRef>
              <c:f>'Top 6 CODs (2)'!$B$24</c:f>
              <c:strCache>
                <c:ptCount val="1"/>
                <c:pt idx="0">
                  <c:v>AFE</c:v>
                </c:pt>
              </c:strCache>
            </c:strRef>
          </c:tx>
          <c:spPr>
            <a:solidFill>
              <a:srgbClr val="A5943F"/>
            </a:solidFill>
            <a:ln>
              <a:noFill/>
            </a:ln>
            <a:effectLst/>
          </c:spPr>
          <c:invertIfNegative val="0"/>
          <c:dLbls>
            <c:dLbl>
              <c:idx val="0"/>
              <c:tx>
                <c:rich>
                  <a:bodyPr/>
                  <a:lstStyle/>
                  <a:p>
                    <a:fld id="{2C1D6DF5-F28F-4766-8AE6-5B21D4FEDEDD}" type="VALUE">
                      <a:rPr lang="en-US" smtClean="0"/>
                      <a:pPr/>
                      <a:t>[VALUE]</a:t>
                    </a:fld>
                    <a:endParaRPr lang="en-US" dirty="0"/>
                  </a:p>
                  <a:p>
                    <a:r>
                      <a:rPr lang="en-US" dirty="0"/>
                      <a:t>n=14</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D98-42A0-BB26-95D1185434B5}"/>
                </c:ext>
              </c:extLst>
            </c:dLbl>
            <c:dLbl>
              <c:idx val="1"/>
              <c:tx>
                <c:rich>
                  <a:bodyPr/>
                  <a:lstStyle/>
                  <a:p>
                    <a:fld id="{A900939C-8032-4688-9F2D-38A8BC988016}" type="VALUE">
                      <a:rPr lang="en-US"/>
                      <a:pPr/>
                      <a:t>[VALUE]</a:t>
                    </a:fld>
                    <a:endParaRPr lang="en-US"/>
                  </a:p>
                  <a:p>
                    <a:r>
                      <a:rPr lang="en-US"/>
                      <a:t>n=11</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4-8997-4132-BCAA-22D7BB6DF204}"/>
                </c:ext>
              </c:extLst>
            </c:dLbl>
            <c:dLbl>
              <c:idx val="2"/>
              <c:tx>
                <c:rich>
                  <a:bodyPr/>
                  <a:lstStyle/>
                  <a:p>
                    <a:fld id="{91168005-E219-43A4-8249-55A314C38CE1}" type="VALUE">
                      <a:rPr lang="en-US"/>
                      <a:pPr/>
                      <a:t>[VALUE]</a:t>
                    </a:fld>
                    <a:endParaRPr lang="en-US"/>
                  </a:p>
                  <a:p>
                    <a:r>
                      <a:rPr lang="en-US"/>
                      <a:t>n=19</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8997-4132-BCAA-22D7BB6DF204}"/>
                </c:ext>
              </c:extLst>
            </c:dLbl>
            <c:spPr>
              <a:noFill/>
              <a:ln>
                <a:noFill/>
              </a:ln>
              <a:effectLst/>
            </c:spPr>
            <c:txPr>
              <a:bodyPr rot="0" spcFirstLastPara="1" vertOverflow="ellipsis" vert="horz" wrap="square" anchor="ctr" anchorCtr="1"/>
              <a:lstStyle/>
              <a:p>
                <a:pPr>
                  <a:defRPr sz="15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('Top 6 CODs (2)'!$F$18,'Top 6 CODs (2)'!$I$18,'Top 6 CODs (2)'!$L$18)</c:f>
              <c:strCache>
                <c:ptCount val="3"/>
                <c:pt idx="0">
                  <c:v>2012-2014</c:v>
                </c:pt>
                <c:pt idx="1">
                  <c:v>2015-2017</c:v>
                </c:pt>
                <c:pt idx="2">
                  <c:v>2018-2020</c:v>
                </c:pt>
              </c:strCache>
              <c:extLst/>
            </c:strRef>
          </c:cat>
          <c:val>
            <c:numRef>
              <c:f>('Top 6 CODs (2)'!$F$24,'Top 6 CODs (2)'!$I$24,'Top 6 CODs (2)'!$L$24)</c:f>
              <c:numCache>
                <c:formatCode>0.0</c:formatCode>
                <c:ptCount val="3"/>
                <c:pt idx="0">
                  <c:v>0.93261646214609706</c:v>
                </c:pt>
                <c:pt idx="1">
                  <c:v>0.75730454658111424</c:v>
                </c:pt>
                <c:pt idx="2">
                  <c:v>1.438125773938739</c:v>
                </c:pt>
              </c:numCache>
              <c:extLst/>
            </c:numRef>
          </c:val>
          <c:extLst>
            <c:ext xmlns:c16="http://schemas.microsoft.com/office/drawing/2014/chart" uri="{C3380CC4-5D6E-409C-BE32-E72D297353CC}">
              <c16:uniqueId val="{00000016-8997-4132-BCAA-22D7BB6DF204}"/>
            </c:ext>
          </c:extLst>
        </c:ser>
        <c:dLbls>
          <c:showLegendKey val="0"/>
          <c:showVal val="0"/>
          <c:showCatName val="0"/>
          <c:showSerName val="0"/>
          <c:showPercent val="0"/>
          <c:showBubbleSize val="0"/>
        </c:dLbls>
        <c:gapWidth val="25"/>
        <c:axId val="1957353663"/>
        <c:axId val="1957357823"/>
      </c:barChart>
      <c:catAx>
        <c:axId val="1957353663"/>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957357823"/>
        <c:crosses val="autoZero"/>
        <c:auto val="1"/>
        <c:lblAlgn val="ctr"/>
        <c:lblOffset val="100"/>
        <c:noMultiLvlLbl val="0"/>
      </c:catAx>
      <c:valAx>
        <c:axId val="1957357823"/>
        <c:scaling>
          <c:orientation val="minMax"/>
          <c:max val="4.8"/>
          <c:min val="0"/>
        </c:scaling>
        <c:delete val="0"/>
        <c:axPos val="l"/>
        <c:title>
          <c:tx>
            <c:rich>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r>
                  <a:rPr lang="en-US"/>
                  <a:t>Deaths per </a:t>
                </a:r>
              </a:p>
              <a:p>
                <a:pPr>
                  <a:defRPr/>
                </a:pPr>
                <a:r>
                  <a:rPr lang="en-US"/>
                  <a:t>100,000 live births</a:t>
                </a:r>
              </a:p>
            </c:rich>
          </c:tx>
          <c:layout>
            <c:manualLayout>
              <c:xMode val="edge"/>
              <c:yMode val="edge"/>
              <c:x val="0"/>
              <c:y val="7.6943814166647976E-4"/>
            </c:manualLayout>
          </c:layout>
          <c:overlay val="0"/>
          <c:spPr>
            <a:noFill/>
            <a:ln>
              <a:noFill/>
            </a:ln>
            <a:effectLst/>
          </c:spPr>
          <c:txPr>
            <a:bodyPr rot="0" spcFirstLastPara="1" vertOverflow="ellipsis"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957353663"/>
        <c:crosses val="autoZero"/>
        <c:crossBetween val="between"/>
      </c:valAx>
      <c:spPr>
        <a:noFill/>
        <a:ln>
          <a:noFill/>
        </a:ln>
        <a:effectLst/>
      </c:spPr>
    </c:plotArea>
    <c:legend>
      <c:legendPos val="t"/>
      <c:layout>
        <c:manualLayout>
          <c:xMode val="edge"/>
          <c:yMode val="edge"/>
          <c:x val="0.57214369915726437"/>
          <c:y val="4.9751901565666876E-2"/>
          <c:w val="0.42785630084273563"/>
          <c:h val="6.3755641772597571E-2"/>
        </c:manualLayout>
      </c:layout>
      <c:overlay val="0"/>
      <c:spPr>
        <a:noFill/>
        <a:ln>
          <a:noFill/>
        </a:ln>
        <a:effectLst/>
      </c:spPr>
      <c:txPr>
        <a:bodyPr rot="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500"/>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8150791559887902E-2"/>
          <c:y val="0.18623077827867102"/>
          <c:w val="0.91092669941369853"/>
          <c:h val="0.71261013683156127"/>
        </c:manualLayout>
      </c:layout>
      <c:barChart>
        <c:barDir val="col"/>
        <c:grouping val="clustered"/>
        <c:varyColors val="0"/>
        <c:ser>
          <c:idx val="0"/>
          <c:order val="0"/>
          <c:tx>
            <c:strRef>
              <c:f>'age by year of death (2)'!$A$32</c:f>
              <c:strCache>
                <c:ptCount val="1"/>
                <c:pt idx="0">
                  <c:v>&lt;25</c:v>
                </c:pt>
              </c:strCache>
            </c:strRef>
          </c:tx>
          <c:spPr>
            <a:solidFill>
              <a:srgbClr val="E7EEF2"/>
            </a:solidFill>
            <a:ln>
              <a:noFill/>
            </a:ln>
            <a:effectLst/>
          </c:spPr>
          <c:invertIfNegative val="0"/>
          <c:dLbls>
            <c:dLbl>
              <c:idx val="0"/>
              <c:tx>
                <c:rich>
                  <a:bodyPr/>
                  <a:lstStyle/>
                  <a:p>
                    <a:r>
                      <a:rPr lang="en-US"/>
                      <a:t>6.7</a:t>
                    </a:r>
                    <a:endParaRPr lang="en-US" dirty="0"/>
                  </a:p>
                  <a:p>
                    <a:r>
                      <a:rPr lang="en-US" dirty="0"/>
                      <a:t>n=26</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5A67-4207-801C-DA728FF66F02}"/>
                </c:ext>
              </c:extLst>
            </c:dLbl>
            <c:dLbl>
              <c:idx val="1"/>
              <c:tx>
                <c:rich>
                  <a:bodyPr/>
                  <a:lstStyle/>
                  <a:p>
                    <a:r>
                      <a:rPr lang="en-US"/>
                      <a:t>10.2</a:t>
                    </a:r>
                  </a:p>
                  <a:p>
                    <a:r>
                      <a:rPr lang="en-US"/>
                      <a:t>n=32</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5A67-4207-801C-DA728FF66F02}"/>
                </c:ext>
              </c:extLst>
            </c:dLbl>
            <c:dLbl>
              <c:idx val="2"/>
              <c:tx>
                <c:rich>
                  <a:bodyPr/>
                  <a:lstStyle/>
                  <a:p>
                    <a:r>
                      <a:rPr lang="en-US"/>
                      <a:t>11.5</a:t>
                    </a:r>
                  </a:p>
                  <a:p>
                    <a:r>
                      <a:rPr lang="en-US"/>
                      <a:t>n=28</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5A67-4207-801C-DA728FF66F02}"/>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 (2)'!$E$31,'age by year of death (2)'!$H$31,'age by year of death (2)'!$K$31)</c:f>
              <c:strCache>
                <c:ptCount val="3"/>
                <c:pt idx="0">
                  <c:v>2012-2014</c:v>
                </c:pt>
                <c:pt idx="1">
                  <c:v>2015-2017</c:v>
                </c:pt>
                <c:pt idx="2">
                  <c:v>2018-2020</c:v>
                </c:pt>
              </c:strCache>
              <c:extLst/>
            </c:strRef>
          </c:cat>
          <c:val>
            <c:numRef>
              <c:f>('age by year of death (2)'!$E$32,'age by year of death (2)'!$H$32,'age by year of death (2)'!$K$32)</c:f>
              <c:numCache>
                <c:formatCode>0.0</c:formatCode>
                <c:ptCount val="3"/>
                <c:pt idx="0">
                  <c:v>6.7427036166824861</c:v>
                </c:pt>
                <c:pt idx="1">
                  <c:v>10.16579780863521</c:v>
                </c:pt>
                <c:pt idx="2">
                  <c:v>11.456253477791234</c:v>
                </c:pt>
              </c:numCache>
              <c:extLst/>
            </c:numRef>
          </c:val>
          <c:extLst>
            <c:ext xmlns:c16="http://schemas.microsoft.com/office/drawing/2014/chart" uri="{C3380CC4-5D6E-409C-BE32-E72D297353CC}">
              <c16:uniqueId val="{00000003-5A67-4207-801C-DA728FF66F02}"/>
            </c:ext>
          </c:extLst>
        </c:ser>
        <c:ser>
          <c:idx val="1"/>
          <c:order val="1"/>
          <c:tx>
            <c:strRef>
              <c:f>'age by year of death (2)'!$A$33</c:f>
              <c:strCache>
                <c:ptCount val="1"/>
                <c:pt idx="0">
                  <c:v>25-29</c:v>
                </c:pt>
              </c:strCache>
            </c:strRef>
          </c:tx>
          <c:spPr>
            <a:solidFill>
              <a:srgbClr val="B7CDD8"/>
            </a:solidFill>
            <a:ln>
              <a:noFill/>
            </a:ln>
            <a:effectLst/>
          </c:spPr>
          <c:invertIfNegative val="0"/>
          <c:dLbls>
            <c:dLbl>
              <c:idx val="0"/>
              <c:tx>
                <c:rich>
                  <a:bodyPr/>
                  <a:lstStyle/>
                  <a:p>
                    <a:r>
                      <a:rPr lang="en-US"/>
                      <a:t>5.5</a:t>
                    </a:r>
                    <a:endParaRPr lang="en-US" dirty="0"/>
                  </a:p>
                  <a:p>
                    <a:r>
                      <a:rPr lang="en-US" dirty="0"/>
                      <a:t>n=22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5A67-4207-801C-DA728FF66F02}"/>
                </c:ext>
              </c:extLst>
            </c:dLbl>
            <c:dLbl>
              <c:idx val="1"/>
              <c:tx>
                <c:rich>
                  <a:bodyPr/>
                  <a:lstStyle/>
                  <a:p>
                    <a:r>
                      <a:rPr lang="en-US"/>
                      <a:t>11.2</a:t>
                    </a:r>
                  </a:p>
                  <a:p>
                    <a:r>
                      <a:rPr lang="en-US"/>
                      <a:t>n=43</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5A67-4207-801C-DA728FF66F02}"/>
                </c:ext>
              </c:extLst>
            </c:dLbl>
            <c:dLbl>
              <c:idx val="2"/>
              <c:tx>
                <c:rich>
                  <a:bodyPr/>
                  <a:lstStyle/>
                  <a:p>
                    <a:r>
                      <a:rPr lang="en-US"/>
                      <a:t>10.5</a:t>
                    </a:r>
                  </a:p>
                  <a:p>
                    <a:r>
                      <a:rPr lang="en-US"/>
                      <a:t>n=36</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5A67-4207-801C-DA728FF66F02}"/>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 (2)'!$E$31,'age by year of death (2)'!$H$31,'age by year of death (2)'!$K$31)</c:f>
              <c:strCache>
                <c:ptCount val="3"/>
                <c:pt idx="0">
                  <c:v>2012-2014</c:v>
                </c:pt>
                <c:pt idx="1">
                  <c:v>2015-2017</c:v>
                </c:pt>
                <c:pt idx="2">
                  <c:v>2018-2020</c:v>
                </c:pt>
              </c:strCache>
              <c:extLst/>
            </c:strRef>
          </c:cat>
          <c:val>
            <c:numRef>
              <c:f>('age by year of death (2)'!$E$33,'age by year of death (2)'!$H$33,'age by year of death (2)'!$K$33)</c:f>
              <c:numCache>
                <c:formatCode>0.0</c:formatCode>
                <c:ptCount val="3"/>
                <c:pt idx="0">
                  <c:v>5.5498655418939169</c:v>
                </c:pt>
                <c:pt idx="1">
                  <c:v>11.176262657767243</c:v>
                </c:pt>
                <c:pt idx="2">
                  <c:v>10.535218357032697</c:v>
                </c:pt>
              </c:numCache>
              <c:extLst/>
            </c:numRef>
          </c:val>
          <c:extLst>
            <c:ext xmlns:c16="http://schemas.microsoft.com/office/drawing/2014/chart" uri="{C3380CC4-5D6E-409C-BE32-E72D297353CC}">
              <c16:uniqueId val="{00000007-5A67-4207-801C-DA728FF66F02}"/>
            </c:ext>
          </c:extLst>
        </c:ser>
        <c:ser>
          <c:idx val="2"/>
          <c:order val="2"/>
          <c:tx>
            <c:strRef>
              <c:f>'age by year of death (2)'!$A$34</c:f>
              <c:strCache>
                <c:ptCount val="1"/>
                <c:pt idx="0">
                  <c:v>30-34</c:v>
                </c:pt>
              </c:strCache>
            </c:strRef>
          </c:tx>
          <c:spPr>
            <a:solidFill>
              <a:srgbClr val="588AA4"/>
            </a:solidFill>
            <a:ln>
              <a:noFill/>
            </a:ln>
            <a:effectLst/>
          </c:spPr>
          <c:invertIfNegative val="0"/>
          <c:dLbls>
            <c:dLbl>
              <c:idx val="0"/>
              <c:tx>
                <c:rich>
                  <a:bodyPr/>
                  <a:lstStyle/>
                  <a:p>
                    <a:r>
                      <a:rPr lang="en-US"/>
                      <a:t>10.0</a:t>
                    </a:r>
                  </a:p>
                  <a:p>
                    <a:r>
                      <a:rPr lang="en-US"/>
                      <a:t>n=42</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5A67-4207-801C-DA728FF66F02}"/>
                </c:ext>
              </c:extLst>
            </c:dLbl>
            <c:dLbl>
              <c:idx val="1"/>
              <c:tx>
                <c:rich>
                  <a:bodyPr/>
                  <a:lstStyle/>
                  <a:p>
                    <a:r>
                      <a:rPr lang="en-US"/>
                      <a:t>11.5</a:t>
                    </a:r>
                  </a:p>
                  <a:p>
                    <a:r>
                      <a:rPr lang="en-US"/>
                      <a:t>n=50</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5A67-4207-801C-DA728FF66F02}"/>
                </c:ext>
              </c:extLst>
            </c:dLbl>
            <c:dLbl>
              <c:idx val="2"/>
              <c:tx>
                <c:rich>
                  <a:bodyPr/>
                  <a:lstStyle/>
                  <a:p>
                    <a:r>
                      <a:rPr lang="en-US"/>
                      <a:t>15.6</a:t>
                    </a:r>
                  </a:p>
                  <a:p>
                    <a:r>
                      <a:rPr lang="en-US"/>
                      <a:t>n=64</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5A67-4207-801C-DA728FF66F02}"/>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 (2)'!$E$31,'age by year of death (2)'!$H$31,'age by year of death (2)'!$K$31)</c:f>
              <c:strCache>
                <c:ptCount val="3"/>
                <c:pt idx="0">
                  <c:v>2012-2014</c:v>
                </c:pt>
                <c:pt idx="1">
                  <c:v>2015-2017</c:v>
                </c:pt>
                <c:pt idx="2">
                  <c:v>2018-2020</c:v>
                </c:pt>
              </c:strCache>
              <c:extLst/>
            </c:strRef>
          </c:cat>
          <c:val>
            <c:numRef>
              <c:f>('age by year of death (2)'!$E$34,'age by year of death (2)'!$H$34,'age by year of death (2)'!$K$34)</c:f>
              <c:numCache>
                <c:formatCode>0.0</c:formatCode>
                <c:ptCount val="3"/>
                <c:pt idx="0">
                  <c:v>9.9505316426906241</c:v>
                </c:pt>
                <c:pt idx="1">
                  <c:v>11.504064385947554</c:v>
                </c:pt>
                <c:pt idx="2">
                  <c:v>15.584630632078527</c:v>
                </c:pt>
              </c:numCache>
              <c:extLst/>
            </c:numRef>
          </c:val>
          <c:extLst>
            <c:ext xmlns:c16="http://schemas.microsoft.com/office/drawing/2014/chart" uri="{C3380CC4-5D6E-409C-BE32-E72D297353CC}">
              <c16:uniqueId val="{0000000B-5A67-4207-801C-DA728FF66F02}"/>
            </c:ext>
          </c:extLst>
        </c:ser>
        <c:ser>
          <c:idx val="3"/>
          <c:order val="3"/>
          <c:tx>
            <c:strRef>
              <c:f>'age by year of death (2)'!$A$35</c:f>
              <c:strCache>
                <c:ptCount val="1"/>
                <c:pt idx="0">
                  <c:v>35-39</c:v>
                </c:pt>
              </c:strCache>
            </c:strRef>
          </c:tx>
          <c:spPr>
            <a:solidFill>
              <a:srgbClr val="10587D"/>
            </a:solidFill>
            <a:ln>
              <a:noFill/>
            </a:ln>
            <a:effectLst/>
          </c:spPr>
          <c:invertIfNegative val="0"/>
          <c:dLbls>
            <c:dLbl>
              <c:idx val="0"/>
              <c:tx>
                <c:rich>
                  <a:bodyPr/>
                  <a:lstStyle/>
                  <a:p>
                    <a:r>
                      <a:rPr lang="en-US"/>
                      <a:t>20.1</a:t>
                    </a:r>
                  </a:p>
                  <a:p>
                    <a:r>
                      <a:rPr lang="en-US"/>
                      <a:t>n=47</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5A67-4207-801C-DA728FF66F02}"/>
                </c:ext>
              </c:extLst>
            </c:dLbl>
            <c:dLbl>
              <c:idx val="1"/>
              <c:tx>
                <c:rich>
                  <a:bodyPr/>
                  <a:lstStyle/>
                  <a:p>
                    <a:r>
                      <a:rPr lang="en-US"/>
                      <a:t>18.6</a:t>
                    </a:r>
                    <a:endParaRPr lang="en-US" dirty="0"/>
                  </a:p>
                  <a:p>
                    <a:r>
                      <a:rPr lang="en-US" dirty="0"/>
                      <a:t>n=47</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5A67-4207-801C-DA728FF66F02}"/>
                </c:ext>
              </c:extLst>
            </c:dLbl>
            <c:dLbl>
              <c:idx val="2"/>
              <c:tx>
                <c:rich>
                  <a:bodyPr/>
                  <a:lstStyle/>
                  <a:p>
                    <a:r>
                      <a:rPr lang="en-US"/>
                      <a:t>23.3</a:t>
                    </a:r>
                  </a:p>
                  <a:p>
                    <a:r>
                      <a:rPr lang="en-US"/>
                      <a:t>n=60</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5A67-4207-801C-DA728FF66F02}"/>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 (2)'!$E$31,'age by year of death (2)'!$H$31,'age by year of death (2)'!$K$31)</c:f>
              <c:strCache>
                <c:ptCount val="3"/>
                <c:pt idx="0">
                  <c:v>2012-2014</c:v>
                </c:pt>
                <c:pt idx="1">
                  <c:v>2015-2017</c:v>
                </c:pt>
                <c:pt idx="2">
                  <c:v>2018-2020</c:v>
                </c:pt>
              </c:strCache>
              <c:extLst/>
            </c:strRef>
          </c:cat>
          <c:val>
            <c:numRef>
              <c:f>('age by year of death (2)'!$E$35,'age by year of death (2)'!$H$35,'age by year of death (2)'!$K$35)</c:f>
              <c:numCache>
                <c:formatCode>0.0</c:formatCode>
                <c:ptCount val="3"/>
                <c:pt idx="0">
                  <c:v>20.131152315725</c:v>
                </c:pt>
                <c:pt idx="1">
                  <c:v>18.634820947124688</c:v>
                </c:pt>
                <c:pt idx="2">
                  <c:v>23.325247247620826</c:v>
                </c:pt>
              </c:numCache>
              <c:extLst/>
            </c:numRef>
          </c:val>
          <c:extLst>
            <c:ext xmlns:c16="http://schemas.microsoft.com/office/drawing/2014/chart" uri="{C3380CC4-5D6E-409C-BE32-E72D297353CC}">
              <c16:uniqueId val="{0000000F-5A67-4207-801C-DA728FF66F02}"/>
            </c:ext>
          </c:extLst>
        </c:ser>
        <c:ser>
          <c:idx val="4"/>
          <c:order val="4"/>
          <c:tx>
            <c:strRef>
              <c:f>'age by year of death (2)'!$A$36</c:f>
              <c:strCache>
                <c:ptCount val="1"/>
                <c:pt idx="0">
                  <c:v>40+</c:v>
                </c:pt>
              </c:strCache>
            </c:strRef>
          </c:tx>
          <c:spPr>
            <a:solidFill>
              <a:srgbClr val="0B3C55"/>
            </a:solidFill>
            <a:ln>
              <a:noFill/>
            </a:ln>
            <a:effectLst/>
          </c:spPr>
          <c:invertIfNegative val="0"/>
          <c:dLbls>
            <c:dLbl>
              <c:idx val="0"/>
              <c:tx>
                <c:rich>
                  <a:bodyPr/>
                  <a:lstStyle/>
                  <a:p>
                    <a:r>
                      <a:rPr lang="en-US"/>
                      <a:t>34.7</a:t>
                    </a:r>
                  </a:p>
                  <a:p>
                    <a:r>
                      <a:rPr lang="en-US"/>
                      <a:t>n=22</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5A67-4207-801C-DA728FF66F02}"/>
                </c:ext>
              </c:extLst>
            </c:dLbl>
            <c:dLbl>
              <c:idx val="1"/>
              <c:tx>
                <c:rich>
                  <a:bodyPr/>
                  <a:lstStyle/>
                  <a:p>
                    <a:r>
                      <a:rPr lang="en-US"/>
                      <a:t>37.9</a:t>
                    </a:r>
                  </a:p>
                  <a:p>
                    <a:r>
                      <a:rPr lang="en-US"/>
                      <a:t>n=25</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1-5A67-4207-801C-DA728FF66F02}"/>
                </c:ext>
              </c:extLst>
            </c:dLbl>
            <c:dLbl>
              <c:idx val="2"/>
              <c:tx>
                <c:rich>
                  <a:bodyPr/>
                  <a:lstStyle/>
                  <a:p>
                    <a:r>
                      <a:rPr lang="en-US"/>
                      <a:t>29.8</a:t>
                    </a:r>
                  </a:p>
                  <a:p>
                    <a:r>
                      <a:rPr lang="en-US"/>
                      <a:t>n=20</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2-5A67-4207-801C-DA728FF66F02}"/>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('age by year of death (2)'!$E$31,'age by year of death (2)'!$H$31,'age by year of death (2)'!$K$31)</c:f>
              <c:strCache>
                <c:ptCount val="3"/>
                <c:pt idx="0">
                  <c:v>2012-2014</c:v>
                </c:pt>
                <c:pt idx="1">
                  <c:v>2015-2017</c:v>
                </c:pt>
                <c:pt idx="2">
                  <c:v>2018-2020</c:v>
                </c:pt>
              </c:strCache>
              <c:extLst/>
            </c:strRef>
          </c:cat>
          <c:val>
            <c:numRef>
              <c:f>('age by year of death (2)'!$E$36,'age by year of death (2)'!$H$36,'age by year of death (2)'!$K$36)</c:f>
              <c:numCache>
                <c:formatCode>0.0</c:formatCode>
                <c:ptCount val="3"/>
                <c:pt idx="0">
                  <c:v>34.718386541890887</c:v>
                </c:pt>
                <c:pt idx="1">
                  <c:v>37.944328081838329</c:v>
                </c:pt>
                <c:pt idx="2">
                  <c:v>29.826706833298534</c:v>
                </c:pt>
              </c:numCache>
              <c:extLst/>
            </c:numRef>
          </c:val>
          <c:extLst>
            <c:ext xmlns:c16="http://schemas.microsoft.com/office/drawing/2014/chart" uri="{C3380CC4-5D6E-409C-BE32-E72D297353CC}">
              <c16:uniqueId val="{00000013-5A67-4207-801C-DA728FF66F02}"/>
            </c:ext>
          </c:extLst>
        </c:ser>
        <c:dLbls>
          <c:showLegendKey val="0"/>
          <c:showVal val="0"/>
          <c:showCatName val="0"/>
          <c:showSerName val="0"/>
          <c:showPercent val="0"/>
          <c:showBubbleSize val="0"/>
        </c:dLbls>
        <c:gapWidth val="50"/>
        <c:axId val="78627359"/>
        <c:axId val="78614463"/>
      </c:barChart>
      <c:catAx>
        <c:axId val="78627359"/>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8614463"/>
        <c:crosses val="autoZero"/>
        <c:auto val="1"/>
        <c:lblAlgn val="ctr"/>
        <c:lblOffset val="100"/>
        <c:noMultiLvlLbl val="0"/>
      </c:catAx>
      <c:valAx>
        <c:axId val="78614463"/>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Deaths per </a:t>
                </a:r>
              </a:p>
              <a:p>
                <a:pPr>
                  <a:defRPr/>
                </a:pPr>
                <a:r>
                  <a:rPr lang="en-US"/>
                  <a:t>100,000 live births</a:t>
                </a:r>
              </a:p>
            </c:rich>
          </c:tx>
          <c:layout>
            <c:manualLayout>
              <c:xMode val="edge"/>
              <c:yMode val="edge"/>
              <c:x val="1.0123303584739864E-2"/>
              <c:y val="3.3281545333918978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8627359"/>
        <c:crosses val="autoZero"/>
        <c:crossBetween val="between"/>
      </c:valAx>
      <c:spPr>
        <a:noFill/>
        <a:ln>
          <a:noFill/>
        </a:ln>
        <a:effectLst/>
      </c:spPr>
    </c:plotArea>
    <c:legend>
      <c:legendPos val="tr"/>
      <c:layout>
        <c:manualLayout>
          <c:xMode val="edge"/>
          <c:yMode val="edge"/>
          <c:x val="0.63718626169367765"/>
          <c:y val="3.2067211524739923E-2"/>
          <c:w val="0.35427812177818718"/>
          <c:h val="0.12169499772977184"/>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2279143244746227E-2"/>
          <c:y val="0.18307225606378888"/>
          <c:w val="0.90792778433060239"/>
          <c:h val="0.70141213569102057"/>
        </c:manualLayout>
      </c:layout>
      <c:barChart>
        <c:barDir val="col"/>
        <c:grouping val="clustered"/>
        <c:varyColors val="0"/>
        <c:ser>
          <c:idx val="0"/>
          <c:order val="0"/>
          <c:tx>
            <c:strRef>
              <c:f>'BMI by year of death (2)'!$A$30</c:f>
              <c:strCache>
                <c:ptCount val="1"/>
                <c:pt idx="0">
                  <c:v>&lt;25</c:v>
                </c:pt>
              </c:strCache>
            </c:strRef>
          </c:tx>
          <c:spPr>
            <a:solidFill>
              <a:srgbClr val="E7EEF2"/>
            </a:solidFill>
            <a:ln>
              <a:noFill/>
            </a:ln>
            <a:effectLst/>
          </c:spPr>
          <c:invertIfNegative val="0"/>
          <c:dLbls>
            <c:dLbl>
              <c:idx val="0"/>
              <c:tx>
                <c:rich>
                  <a:bodyPr/>
                  <a:lstStyle/>
                  <a:p>
                    <a:r>
                      <a:rPr lang="en-US"/>
                      <a:t>6.2</a:t>
                    </a:r>
                  </a:p>
                  <a:p>
                    <a:r>
                      <a:rPr lang="en-US"/>
                      <a:t>n=46</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DB3-4792-8EBD-AE0B38586D2B}"/>
                </c:ext>
              </c:extLst>
            </c:dLbl>
            <c:dLbl>
              <c:idx val="1"/>
              <c:tx>
                <c:rich>
                  <a:bodyPr/>
                  <a:lstStyle/>
                  <a:p>
                    <a:r>
                      <a:rPr lang="en-US"/>
                      <a:t>10.4</a:t>
                    </a:r>
                  </a:p>
                  <a:p>
                    <a:r>
                      <a:rPr lang="en-US"/>
                      <a:t>n=73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9DB3-4792-8EBD-AE0B38586D2B}"/>
                </c:ext>
              </c:extLst>
            </c:dLbl>
            <c:dLbl>
              <c:idx val="2"/>
              <c:tx>
                <c:rich>
                  <a:bodyPr/>
                  <a:lstStyle/>
                  <a:p>
                    <a:r>
                      <a:rPr lang="en-US"/>
                      <a:t>8.1</a:t>
                    </a:r>
                  </a:p>
                  <a:p>
                    <a:r>
                      <a:rPr lang="en-US"/>
                      <a:t>n=48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9DB3-4792-8EBD-AE0B38586D2B}"/>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 (2)'!$E$29,'BMI by year of death (2)'!$H$29,'BMI by year of death (2)'!$K$29)</c:f>
              <c:strCache>
                <c:ptCount val="3"/>
                <c:pt idx="0">
                  <c:v>2012-2014</c:v>
                </c:pt>
                <c:pt idx="1">
                  <c:v>2015-2017</c:v>
                </c:pt>
                <c:pt idx="2">
                  <c:v>2018-2020</c:v>
                </c:pt>
              </c:strCache>
              <c:extLst/>
            </c:strRef>
          </c:cat>
          <c:val>
            <c:numRef>
              <c:f>('BMI by year of death (2)'!$E$30,'BMI by year of death (2)'!$H$30,'BMI by year of death (2)'!$K$30)</c:f>
              <c:numCache>
                <c:formatCode>0.0</c:formatCode>
                <c:ptCount val="3"/>
                <c:pt idx="0">
                  <c:v>6.1616853012997135</c:v>
                </c:pt>
                <c:pt idx="1">
                  <c:v>10.385486496022216</c:v>
                </c:pt>
                <c:pt idx="2">
                  <c:v>8.0604127938902064</c:v>
                </c:pt>
              </c:numCache>
              <c:extLst/>
            </c:numRef>
          </c:val>
          <c:extLst>
            <c:ext xmlns:c16="http://schemas.microsoft.com/office/drawing/2014/chart" uri="{C3380CC4-5D6E-409C-BE32-E72D297353CC}">
              <c16:uniqueId val="{00000003-9DB3-4792-8EBD-AE0B38586D2B}"/>
            </c:ext>
          </c:extLst>
        </c:ser>
        <c:ser>
          <c:idx val="1"/>
          <c:order val="1"/>
          <c:tx>
            <c:strRef>
              <c:f>'BMI by year of death (2)'!$A$31</c:f>
              <c:strCache>
                <c:ptCount val="1"/>
                <c:pt idx="0">
                  <c:v>25.0-29.9</c:v>
                </c:pt>
              </c:strCache>
            </c:strRef>
          </c:tx>
          <c:spPr>
            <a:solidFill>
              <a:srgbClr val="B7CDD8"/>
            </a:solidFill>
            <a:ln>
              <a:noFill/>
            </a:ln>
            <a:effectLst/>
          </c:spPr>
          <c:invertIfNegative val="0"/>
          <c:dLbls>
            <c:dLbl>
              <c:idx val="0"/>
              <c:tx>
                <c:rich>
                  <a:bodyPr/>
                  <a:lstStyle/>
                  <a:p>
                    <a:r>
                      <a:rPr lang="en-US"/>
                      <a:t>8.4</a:t>
                    </a:r>
                  </a:p>
                  <a:p>
                    <a:r>
                      <a:rPr lang="en-US"/>
                      <a:t>n=31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9DB3-4792-8EBD-AE0B38586D2B}"/>
                </c:ext>
              </c:extLst>
            </c:dLbl>
            <c:dLbl>
              <c:idx val="1"/>
              <c:tx>
                <c:rich>
                  <a:bodyPr/>
                  <a:lstStyle/>
                  <a:p>
                    <a:r>
                      <a:rPr lang="en-US"/>
                      <a:t>14.2</a:t>
                    </a:r>
                  </a:p>
                  <a:p>
                    <a:r>
                      <a:rPr lang="en-US"/>
                      <a:t>n=53</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9DB3-4792-8EBD-AE0B38586D2B}"/>
                </c:ext>
              </c:extLst>
            </c:dLbl>
            <c:dLbl>
              <c:idx val="2"/>
              <c:tx>
                <c:rich>
                  <a:bodyPr/>
                  <a:lstStyle/>
                  <a:p>
                    <a:r>
                      <a:rPr lang="en-US"/>
                      <a:t>15.4</a:t>
                    </a:r>
                  </a:p>
                  <a:p>
                    <a:r>
                      <a:rPr lang="en-US"/>
                      <a:t>n=55</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9DB3-4792-8EBD-AE0B38586D2B}"/>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 (2)'!$E$29,'BMI by year of death (2)'!$H$29,'BMI by year of death (2)'!$K$29)</c:f>
              <c:strCache>
                <c:ptCount val="3"/>
                <c:pt idx="0">
                  <c:v>2012-2014</c:v>
                </c:pt>
                <c:pt idx="1">
                  <c:v>2015-2017</c:v>
                </c:pt>
                <c:pt idx="2">
                  <c:v>2018-2020</c:v>
                </c:pt>
              </c:strCache>
              <c:extLst/>
            </c:strRef>
          </c:cat>
          <c:val>
            <c:numRef>
              <c:f>('BMI by year of death (2)'!$E$31,'BMI by year of death (2)'!$H$31,'BMI by year of death (2)'!$K$31)</c:f>
              <c:numCache>
                <c:formatCode>0.0</c:formatCode>
                <c:ptCount val="3"/>
                <c:pt idx="0">
                  <c:v>8.3904424740437609</c:v>
                </c:pt>
                <c:pt idx="1">
                  <c:v>14.245626861338982</c:v>
                </c:pt>
                <c:pt idx="2">
                  <c:v>15.419724912107569</c:v>
                </c:pt>
              </c:numCache>
              <c:extLst/>
            </c:numRef>
          </c:val>
          <c:extLst>
            <c:ext xmlns:c16="http://schemas.microsoft.com/office/drawing/2014/chart" uri="{C3380CC4-5D6E-409C-BE32-E72D297353CC}">
              <c16:uniqueId val="{00000007-9DB3-4792-8EBD-AE0B38586D2B}"/>
            </c:ext>
          </c:extLst>
        </c:ser>
        <c:ser>
          <c:idx val="2"/>
          <c:order val="2"/>
          <c:tx>
            <c:strRef>
              <c:f>'BMI by year of death (2)'!$A$32</c:f>
              <c:strCache>
                <c:ptCount val="1"/>
                <c:pt idx="0">
                  <c:v>30-39.9</c:v>
                </c:pt>
              </c:strCache>
            </c:strRef>
          </c:tx>
          <c:spPr>
            <a:solidFill>
              <a:srgbClr val="588AA4"/>
            </a:solidFill>
            <a:ln>
              <a:noFill/>
            </a:ln>
            <a:effectLst/>
          </c:spPr>
          <c:invertIfNegative val="0"/>
          <c:dLbls>
            <c:dLbl>
              <c:idx val="0"/>
              <c:tx>
                <c:rich>
                  <a:bodyPr/>
                  <a:lstStyle/>
                  <a:p>
                    <a:r>
                      <a:rPr lang="en-US"/>
                      <a:t>15.5</a:t>
                    </a:r>
                  </a:p>
                  <a:p>
                    <a:r>
                      <a:rPr lang="en-US"/>
                      <a:t>n=41</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9DB3-4792-8EBD-AE0B38586D2B}"/>
                </c:ext>
              </c:extLst>
            </c:dLbl>
            <c:dLbl>
              <c:idx val="1"/>
              <c:tx>
                <c:rich>
                  <a:bodyPr/>
                  <a:lstStyle/>
                  <a:p>
                    <a:r>
                      <a:rPr lang="en-US"/>
                      <a:t>15.1</a:t>
                    </a:r>
                  </a:p>
                  <a:p>
                    <a:r>
                      <a:rPr lang="en-US"/>
                      <a:t>n=42</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9DB3-4792-8EBD-AE0B38586D2B}"/>
                </c:ext>
              </c:extLst>
            </c:dLbl>
            <c:dLbl>
              <c:idx val="2"/>
              <c:tx>
                <c:rich>
                  <a:bodyPr/>
                  <a:lstStyle/>
                  <a:p>
                    <a:r>
                      <a:rPr lang="en-US"/>
                      <a:t>24.1</a:t>
                    </a:r>
                  </a:p>
                  <a:p>
                    <a:r>
                      <a:rPr lang="en-US"/>
                      <a:t>n=69</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9DB3-4792-8EBD-AE0B38586D2B}"/>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 (2)'!$E$29,'BMI by year of death (2)'!$H$29,'BMI by year of death (2)'!$K$29)</c:f>
              <c:strCache>
                <c:ptCount val="3"/>
                <c:pt idx="0">
                  <c:v>2012-2014</c:v>
                </c:pt>
                <c:pt idx="1">
                  <c:v>2015-2017</c:v>
                </c:pt>
                <c:pt idx="2">
                  <c:v>2018-2020</c:v>
                </c:pt>
              </c:strCache>
              <c:extLst/>
            </c:strRef>
          </c:cat>
          <c:val>
            <c:numRef>
              <c:f>('BMI by year of death (2)'!$E$32,'BMI by year of death (2)'!$H$32,'BMI by year of death (2)'!$K$32)</c:f>
              <c:numCache>
                <c:formatCode>0.0</c:formatCode>
                <c:ptCount val="3"/>
                <c:pt idx="0">
                  <c:v>15.481278980199066</c:v>
                </c:pt>
                <c:pt idx="1">
                  <c:v>15.052684395383844</c:v>
                </c:pt>
                <c:pt idx="2">
                  <c:v>24.069991348756734</c:v>
                </c:pt>
              </c:numCache>
              <c:extLst/>
            </c:numRef>
          </c:val>
          <c:extLst>
            <c:ext xmlns:c16="http://schemas.microsoft.com/office/drawing/2014/chart" uri="{C3380CC4-5D6E-409C-BE32-E72D297353CC}">
              <c16:uniqueId val="{0000000B-9DB3-4792-8EBD-AE0B38586D2B}"/>
            </c:ext>
          </c:extLst>
        </c:ser>
        <c:ser>
          <c:idx val="3"/>
          <c:order val="3"/>
          <c:tx>
            <c:strRef>
              <c:f>'BMI by year of death (2)'!$A$33</c:f>
              <c:strCache>
                <c:ptCount val="1"/>
                <c:pt idx="0">
                  <c:v>40+</c:v>
                </c:pt>
              </c:strCache>
            </c:strRef>
          </c:tx>
          <c:spPr>
            <a:solidFill>
              <a:srgbClr val="10587D"/>
            </a:solidFill>
            <a:ln>
              <a:noFill/>
            </a:ln>
            <a:effectLst/>
          </c:spPr>
          <c:invertIfNegative val="0"/>
          <c:dLbls>
            <c:dLbl>
              <c:idx val="0"/>
              <c:tx>
                <c:rich>
                  <a:bodyPr/>
                  <a:lstStyle/>
                  <a:p>
                    <a:r>
                      <a:rPr lang="en-US"/>
                      <a:t>43.8</a:t>
                    </a:r>
                  </a:p>
                  <a:p>
                    <a:r>
                      <a:rPr lang="en-US"/>
                      <a:t>n=21</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9DB3-4792-8EBD-AE0B38586D2B}"/>
                </c:ext>
              </c:extLst>
            </c:dLbl>
            <c:dLbl>
              <c:idx val="1"/>
              <c:tx>
                <c:rich>
                  <a:bodyPr/>
                  <a:lstStyle/>
                  <a:p>
                    <a:r>
                      <a:rPr lang="en-US"/>
                      <a:t>30.9</a:t>
                    </a:r>
                  </a:p>
                  <a:p>
                    <a:r>
                      <a:rPr lang="en-US"/>
                      <a:t>n=16</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9DB3-4792-8EBD-AE0B38586D2B}"/>
                </c:ext>
              </c:extLst>
            </c:dLbl>
            <c:dLbl>
              <c:idx val="2"/>
              <c:tx>
                <c:rich>
                  <a:bodyPr/>
                  <a:lstStyle/>
                  <a:p>
                    <a:r>
                      <a:rPr lang="en-US"/>
                      <a:t>54.2</a:t>
                    </a:r>
                  </a:p>
                  <a:p>
                    <a:r>
                      <a:rPr lang="en-US"/>
                      <a:t>n=30</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9DB3-4792-8EBD-AE0B38586D2B}"/>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('BMI by year of death (2)'!$E$29,'BMI by year of death (2)'!$H$29,'BMI by year of death (2)'!$K$29)</c:f>
              <c:strCache>
                <c:ptCount val="3"/>
                <c:pt idx="0">
                  <c:v>2012-2014</c:v>
                </c:pt>
                <c:pt idx="1">
                  <c:v>2015-2017</c:v>
                </c:pt>
                <c:pt idx="2">
                  <c:v>2018-2020</c:v>
                </c:pt>
              </c:strCache>
              <c:extLst/>
            </c:strRef>
          </c:cat>
          <c:val>
            <c:numRef>
              <c:f>('BMI by year of death (2)'!$E$33,'BMI by year of death (2)'!$H$33,'BMI by year of death (2)'!$K$33)</c:f>
              <c:numCache>
                <c:formatCode>0.0</c:formatCode>
                <c:ptCount val="3"/>
                <c:pt idx="0">
                  <c:v>43.760940235058762</c:v>
                </c:pt>
                <c:pt idx="1">
                  <c:v>30.89757454039858</c:v>
                </c:pt>
                <c:pt idx="2">
                  <c:v>54.177050601365259</c:v>
                </c:pt>
              </c:numCache>
              <c:extLst/>
            </c:numRef>
          </c:val>
          <c:extLst>
            <c:ext xmlns:c16="http://schemas.microsoft.com/office/drawing/2014/chart" uri="{C3380CC4-5D6E-409C-BE32-E72D297353CC}">
              <c16:uniqueId val="{0000000F-9DB3-4792-8EBD-AE0B38586D2B}"/>
            </c:ext>
          </c:extLst>
        </c:ser>
        <c:dLbls>
          <c:showLegendKey val="0"/>
          <c:showVal val="0"/>
          <c:showCatName val="0"/>
          <c:showSerName val="0"/>
          <c:showPercent val="0"/>
          <c:showBubbleSize val="0"/>
        </c:dLbls>
        <c:gapWidth val="50"/>
        <c:axId val="2104028255"/>
        <c:axId val="2104031999"/>
      </c:barChart>
      <c:catAx>
        <c:axId val="2104028255"/>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104031999"/>
        <c:crosses val="autoZero"/>
        <c:auto val="1"/>
        <c:lblAlgn val="ctr"/>
        <c:lblOffset val="100"/>
        <c:noMultiLvlLbl val="0"/>
      </c:catAx>
      <c:valAx>
        <c:axId val="2104031999"/>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Deaths per</a:t>
                </a:r>
              </a:p>
              <a:p>
                <a:pPr>
                  <a:defRPr/>
                </a:pPr>
                <a:r>
                  <a:rPr lang="en-US"/>
                  <a:t>100,000 live births</a:t>
                </a:r>
              </a:p>
            </c:rich>
          </c:tx>
          <c:layout>
            <c:manualLayout>
              <c:xMode val="edge"/>
              <c:yMode val="edge"/>
              <c:x val="1.0796221322537112E-2"/>
              <c:y val="1.720064465501675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104028255"/>
        <c:crosses val="autoZero"/>
        <c:crossBetween val="between"/>
      </c:valAx>
      <c:spPr>
        <a:noFill/>
        <a:ln>
          <a:noFill/>
        </a:ln>
        <a:effectLst/>
      </c:spPr>
    </c:plotArea>
    <c:legend>
      <c:legendPos val="t"/>
      <c:layout>
        <c:manualLayout>
          <c:xMode val="edge"/>
          <c:yMode val="edge"/>
          <c:x val="0.64348676462823651"/>
          <c:y val="8.6553295150660861E-2"/>
          <c:w val="0.32567779198508773"/>
          <c:h val="6.9124896625841675E-2"/>
        </c:manualLayout>
      </c:layout>
      <c:overlay val="1"/>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6731869834322286E-2"/>
          <c:y val="0.17628490423183282"/>
          <c:w val="0.89270461536147527"/>
          <c:h val="0.71239151738687168"/>
        </c:manualLayout>
      </c:layout>
      <c:barChart>
        <c:barDir val="col"/>
        <c:grouping val="clustered"/>
        <c:varyColors val="0"/>
        <c:ser>
          <c:idx val="1"/>
          <c:order val="0"/>
          <c:tx>
            <c:strRef>
              <c:f>'Payer by year of death (2)'!$Q$8</c:f>
              <c:strCache>
                <c:ptCount val="1"/>
                <c:pt idx="0">
                  <c:v>Medi-Cal</c:v>
                </c:pt>
              </c:strCache>
            </c:strRef>
          </c:tx>
          <c:spPr>
            <a:solidFill>
              <a:srgbClr val="2C8578"/>
            </a:solidFill>
            <a:ln>
              <a:noFill/>
            </a:ln>
            <a:effectLst/>
          </c:spPr>
          <c:invertIfNegative val="0"/>
          <c:dLbls>
            <c:dLbl>
              <c:idx val="0"/>
              <c:tx>
                <c:rich>
                  <a:bodyPr/>
                  <a:lstStyle/>
                  <a:p>
                    <a:r>
                      <a:rPr lang="en-US"/>
                      <a:t>10.2</a:t>
                    </a:r>
                  </a:p>
                  <a:p>
                    <a:r>
                      <a:rPr lang="en-US"/>
                      <a:t>n=69</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66C4-42AB-9AC5-086EE42E5AFD}"/>
                </c:ext>
              </c:extLst>
            </c:dLbl>
            <c:dLbl>
              <c:idx val="1"/>
              <c:tx>
                <c:rich>
                  <a:bodyPr/>
                  <a:lstStyle/>
                  <a:p>
                    <a:r>
                      <a:rPr lang="en-US"/>
                      <a:t>16.3</a:t>
                    </a:r>
                  </a:p>
                  <a:p>
                    <a:r>
                      <a:rPr lang="en-US"/>
                      <a:t>n=103</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66C4-42AB-9AC5-086EE42E5AFD}"/>
                </c:ext>
              </c:extLst>
            </c:dLbl>
            <c:dLbl>
              <c:idx val="2"/>
              <c:tx>
                <c:rich>
                  <a:bodyPr/>
                  <a:lstStyle/>
                  <a:p>
                    <a:r>
                      <a:rPr lang="en-US"/>
                      <a:t>21.5</a:t>
                    </a:r>
                  </a:p>
                  <a:p>
                    <a:r>
                      <a:rPr lang="en-US"/>
                      <a:t>n=115</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66C4-42AB-9AC5-086EE42E5AFD}"/>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('Payer by year of death (2)'!$U$7,'Payer by year of death (2)'!$X$7,'Payer by year of death (2)'!$AA$7)</c:f>
              <c:strCache>
                <c:ptCount val="3"/>
                <c:pt idx="0">
                  <c:v>2012-2014</c:v>
                </c:pt>
                <c:pt idx="1">
                  <c:v>2015-2017</c:v>
                </c:pt>
                <c:pt idx="2">
                  <c:v>2018-2020</c:v>
                </c:pt>
              </c:strCache>
              <c:extLst/>
            </c:strRef>
          </c:cat>
          <c:val>
            <c:numRef>
              <c:f>('Payer by year of death (2)'!$U$8,'Payer by year of death (2)'!$X$8,'Payer by year of death (2)'!$AA$8)</c:f>
              <c:numCache>
                <c:formatCode>0.0</c:formatCode>
                <c:ptCount val="3"/>
                <c:pt idx="0">
                  <c:v>10.1748451285348</c:v>
                </c:pt>
                <c:pt idx="1">
                  <c:v>16.325443758846301</c:v>
                </c:pt>
                <c:pt idx="2">
                  <c:v>21.470766151617202</c:v>
                </c:pt>
              </c:numCache>
              <c:extLst/>
            </c:numRef>
          </c:val>
          <c:extLst>
            <c:ext xmlns:c16="http://schemas.microsoft.com/office/drawing/2014/chart" uri="{C3380CC4-5D6E-409C-BE32-E72D297353CC}">
              <c16:uniqueId val="{00000003-66C4-42AB-9AC5-086EE42E5AFD}"/>
            </c:ext>
          </c:extLst>
        </c:ser>
        <c:ser>
          <c:idx val="0"/>
          <c:order val="1"/>
          <c:tx>
            <c:strRef>
              <c:f>'Payer by year of death (2)'!$Q$9</c:f>
              <c:strCache>
                <c:ptCount val="1"/>
                <c:pt idx="0">
                  <c:v>Private</c:v>
                </c:pt>
              </c:strCache>
            </c:strRef>
          </c:tx>
          <c:spPr>
            <a:solidFill>
              <a:srgbClr val="10587D"/>
            </a:solidFill>
            <a:ln>
              <a:noFill/>
            </a:ln>
            <a:effectLst/>
          </c:spPr>
          <c:invertIfNegative val="0"/>
          <c:dLbls>
            <c:dLbl>
              <c:idx val="0"/>
              <c:tx>
                <c:rich>
                  <a:bodyPr/>
                  <a:lstStyle/>
                  <a:p>
                    <a:r>
                      <a:rPr lang="en-US"/>
                      <a:t>8.5</a:t>
                    </a:r>
                  </a:p>
                  <a:p>
                    <a:r>
                      <a:rPr lang="en-US"/>
                      <a:t>n=60</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66C4-42AB-9AC5-086EE42E5AFD}"/>
                </c:ext>
              </c:extLst>
            </c:dLbl>
            <c:dLbl>
              <c:idx val="1"/>
              <c:tx>
                <c:rich>
                  <a:bodyPr/>
                  <a:lstStyle/>
                  <a:p>
                    <a:r>
                      <a:rPr lang="en-US"/>
                      <a:t>9.4</a:t>
                    </a:r>
                  </a:p>
                  <a:p>
                    <a:r>
                      <a:rPr lang="en-US"/>
                      <a:t>n=66</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66C4-42AB-9AC5-086EE42E5AFD}"/>
                </c:ext>
              </c:extLst>
            </c:dLbl>
            <c:dLbl>
              <c:idx val="2"/>
              <c:tx>
                <c:rich>
                  <a:bodyPr/>
                  <a:lstStyle/>
                  <a:p>
                    <a:r>
                      <a:rPr lang="en-US"/>
                      <a:t>7.8</a:t>
                    </a:r>
                  </a:p>
                  <a:p>
                    <a:r>
                      <a:rPr lang="en-US"/>
                      <a:t>n=53</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66C4-42AB-9AC5-086EE42E5AFD}"/>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('Payer by year of death (2)'!$U$7,'Payer by year of death (2)'!$X$7,'Payer by year of death (2)'!$AA$7)</c:f>
              <c:strCache>
                <c:ptCount val="3"/>
                <c:pt idx="0">
                  <c:v>2012-2014</c:v>
                </c:pt>
                <c:pt idx="1">
                  <c:v>2015-2017</c:v>
                </c:pt>
                <c:pt idx="2">
                  <c:v>2018-2020</c:v>
                </c:pt>
              </c:strCache>
              <c:extLst/>
            </c:strRef>
          </c:cat>
          <c:val>
            <c:numRef>
              <c:f>('Payer by year of death (2)'!$U$9,'Payer by year of death (2)'!$X$9,'Payer by year of death (2)'!$AA$9)</c:f>
              <c:numCache>
                <c:formatCode>0.0</c:formatCode>
                <c:ptCount val="3"/>
                <c:pt idx="0">
                  <c:v>8.4931219867111007</c:v>
                </c:pt>
                <c:pt idx="1">
                  <c:v>9.3877347822685593</c:v>
                </c:pt>
                <c:pt idx="2">
                  <c:v>7.8362837680992303</c:v>
                </c:pt>
              </c:numCache>
              <c:extLst/>
            </c:numRef>
          </c:val>
          <c:extLst>
            <c:ext xmlns:c16="http://schemas.microsoft.com/office/drawing/2014/chart" uri="{C3380CC4-5D6E-409C-BE32-E72D297353CC}">
              <c16:uniqueId val="{00000007-66C4-42AB-9AC5-086EE42E5AFD}"/>
            </c:ext>
          </c:extLst>
        </c:ser>
        <c:dLbls>
          <c:showLegendKey val="0"/>
          <c:showVal val="0"/>
          <c:showCatName val="0"/>
          <c:showSerName val="0"/>
          <c:showPercent val="0"/>
          <c:showBubbleSize val="0"/>
        </c:dLbls>
        <c:gapWidth val="250"/>
        <c:axId val="1997497823"/>
        <c:axId val="1997501983"/>
        <c:extLst>
          <c:ext xmlns:c15="http://schemas.microsoft.com/office/drawing/2012/chart" uri="{02D57815-91ED-43cb-92C2-25804820EDAC}">
            <c15:filteredBarSeries>
              <c15:ser>
                <c:idx val="2"/>
                <c:order val="2"/>
                <c:tx>
                  <c:strRef>
                    <c:extLst>
                      <c:ext uri="{02D57815-91ED-43cb-92C2-25804820EDAC}">
                        <c15:formulaRef>
                          <c15:sqref>'Payer by year of death (2)'!$Q$10</c15:sqref>
                        </c15:formulaRef>
                      </c:ext>
                    </c:extLst>
                    <c:strCache>
                      <c:ptCount val="1"/>
                      <c:pt idx="0">
                        <c:v>Self-pay/uninsured</c:v>
                      </c:pt>
                    </c:strCache>
                  </c:strRef>
                </c:tx>
                <c:spPr>
                  <a:solidFill>
                    <a:srgbClr val="588AA4"/>
                  </a:solidFill>
                  <a:ln>
                    <a:noFill/>
                  </a:ln>
                  <a:effectLst/>
                </c:spPr>
                <c:invertIfNegative val="0"/>
                <c:dLbls>
                  <c:dLbl>
                    <c:idx val="0"/>
                    <c:tx>
                      <c:rich>
                        <a:bodyPr/>
                        <a:lstStyle/>
                        <a:p>
                          <a:r>
                            <a:rPr lang="en-US"/>
                            <a:t>13.9</a:t>
                          </a:r>
                        </a:p>
                        <a:p>
                          <a:r>
                            <a:rPr lang="en-US"/>
                            <a:t>n=9</a:t>
                          </a:r>
                        </a:p>
                      </c:rich>
                    </c:tx>
                    <c:dLblPos val="inEnd"/>
                    <c:showLegendKey val="0"/>
                    <c:showVal val="1"/>
                    <c:showCatName val="0"/>
                    <c:showSerName val="0"/>
                    <c:showPercent val="0"/>
                    <c:showBubbleSize val="0"/>
                    <c:extLst>
                      <c:ext uri="{CE6537A1-D6FC-4f65-9D91-7224C49458BB}">
                        <c15:showDataLabelsRange val="0"/>
                      </c:ext>
                      <c:ext xmlns:c16="http://schemas.microsoft.com/office/drawing/2014/chart" uri="{C3380CC4-5D6E-409C-BE32-E72D297353CC}">
                        <c16:uniqueId val="{00000008-66C4-42AB-9AC5-086EE42E5AFD}"/>
                      </c:ext>
                    </c:extLst>
                  </c:dLbl>
                  <c:dLbl>
                    <c:idx val="1"/>
                    <c:tx>
                      <c:rich>
                        <a:bodyPr/>
                        <a:lstStyle/>
                        <a:p>
                          <a:r>
                            <a:rPr lang="en-US"/>
                            <a:t>8.2</a:t>
                          </a:r>
                        </a:p>
                        <a:p>
                          <a:r>
                            <a:rPr lang="en-US"/>
                            <a:t>n=6</a:t>
                          </a:r>
                        </a:p>
                      </c:rich>
                    </c:tx>
                    <c:dLblPos val="inEnd"/>
                    <c:showLegendKey val="0"/>
                    <c:showVal val="1"/>
                    <c:showCatName val="0"/>
                    <c:showSerName val="0"/>
                    <c:showPercent val="0"/>
                    <c:showBubbleSize val="0"/>
                    <c:extLst>
                      <c:ext uri="{CE6537A1-D6FC-4f65-9D91-7224C49458BB}">
                        <c15:showDataLabelsRange val="0"/>
                      </c:ext>
                      <c:ext xmlns:c16="http://schemas.microsoft.com/office/drawing/2014/chart" uri="{C3380CC4-5D6E-409C-BE32-E72D297353CC}">
                        <c16:uniqueId val="{00000009-66C4-42AB-9AC5-086EE42E5AFD}"/>
                      </c:ext>
                    </c:extLst>
                  </c:dLbl>
                  <c:dLbl>
                    <c:idx val="2"/>
                    <c:tx>
                      <c:rich>
                        <a:bodyPr/>
                        <a:lstStyle/>
                        <a:p>
                          <a:r>
                            <a:rPr lang="en-US"/>
                            <a:t>18.8</a:t>
                          </a:r>
                        </a:p>
                        <a:p>
                          <a:r>
                            <a:rPr lang="en-US"/>
                            <a:t>n=11</a:t>
                          </a:r>
                        </a:p>
                      </c:rich>
                    </c:tx>
                    <c:dLblPos val="inEnd"/>
                    <c:showLegendKey val="0"/>
                    <c:showVal val="1"/>
                    <c:showCatName val="0"/>
                    <c:showSerName val="0"/>
                    <c:showPercent val="0"/>
                    <c:showBubbleSize val="0"/>
                    <c:extLst>
                      <c:ext uri="{CE6537A1-D6FC-4f65-9D91-7224C49458BB}">
                        <c15:showDataLabelsRange val="0"/>
                      </c:ext>
                      <c:ext xmlns:c16="http://schemas.microsoft.com/office/drawing/2014/chart" uri="{C3380CC4-5D6E-409C-BE32-E72D297353CC}">
                        <c16:uniqueId val="{0000000A-66C4-42AB-9AC5-086EE42E5AFD}"/>
                      </c:ext>
                    </c:extLst>
                  </c:dLbl>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('Payer by year of death (2)'!$U$7,'Payer by year of death (2)'!$X$7,'Payer by year of death (2)'!$AA$7)</c15:sqref>
                        </c15:formulaRef>
                      </c:ext>
                    </c:extLst>
                    <c:strCache>
                      <c:ptCount val="3"/>
                      <c:pt idx="0">
                        <c:v>2012-2014</c:v>
                      </c:pt>
                      <c:pt idx="1">
                        <c:v>2015-2017</c:v>
                      </c:pt>
                      <c:pt idx="2">
                        <c:v>2018-2020</c:v>
                      </c:pt>
                    </c:strCache>
                  </c:strRef>
                </c:cat>
                <c:val>
                  <c:numRef>
                    <c:extLst>
                      <c:ext uri="{02D57815-91ED-43cb-92C2-25804820EDAC}">
                        <c15:formulaRef>
                          <c15:sqref>('Payer by year of death (2)'!$U$10,'Payer by year of death (2)'!$X$10,'Payer by year of death (2)'!$AA$10)</c15:sqref>
                        </c15:formulaRef>
                      </c:ext>
                    </c:extLst>
                    <c:numCache>
                      <c:formatCode>0.0</c:formatCode>
                      <c:ptCount val="3"/>
                      <c:pt idx="0">
                        <c:v>13.9441922439304</c:v>
                      </c:pt>
                      <c:pt idx="1">
                        <c:v>8.2251497662686592</c:v>
                      </c:pt>
                      <c:pt idx="2">
                        <c:v>18.7941020690598</c:v>
                      </c:pt>
                    </c:numCache>
                  </c:numRef>
                </c:val>
                <c:extLst>
                  <c:ext xmlns:c16="http://schemas.microsoft.com/office/drawing/2014/chart" uri="{C3380CC4-5D6E-409C-BE32-E72D297353CC}">
                    <c16:uniqueId val="{0000000B-66C4-42AB-9AC5-086EE42E5AFD}"/>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'Payer by year of death (2)'!$Q$11</c15:sqref>
                        </c15:formulaRef>
                      </c:ext>
                    </c:extLst>
                    <c:strCache>
                      <c:ptCount val="1"/>
                      <c:pt idx="0">
                        <c:v>Other government</c:v>
                      </c:pt>
                    </c:strCache>
                  </c:strRef>
                </c:tx>
                <c:spPr>
                  <a:solidFill>
                    <a:srgbClr val="10587D"/>
                  </a:solidFill>
                  <a:ln>
                    <a:noFill/>
                  </a:ln>
                  <a:effectLst/>
                </c:spPr>
                <c:invertIfNegative val="0"/>
                <c:dLbls>
                  <c:dLbl>
                    <c:idx val="0"/>
                    <c:tx>
                      <c:rich>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r>
                            <a:rPr lang="en-US">
                              <a:solidFill>
                                <a:schemeClr val="tx1"/>
                              </a:solidFill>
                            </a:rPr>
                            <a:t>2.0</a:t>
                          </a:r>
                          <a:endParaRPr lang="en-US" dirty="0">
                            <a:solidFill>
                              <a:schemeClr val="tx1"/>
                            </a:solidFill>
                          </a:endParaRPr>
                        </a:p>
                        <a:p>
                          <a:pPr>
                            <a:defRPr>
                              <a:solidFill>
                                <a:schemeClr val="tx1"/>
                              </a:solidFill>
                            </a:defRPr>
                          </a:pPr>
                          <a:r>
                            <a:rPr lang="en-US" dirty="0">
                              <a:solidFill>
                                <a:schemeClr val="tx1"/>
                              </a:solidFill>
                            </a:rPr>
                            <a:t>n=1</a:t>
                          </a:r>
                        </a:p>
                      </c:rich>
                    </c:tx>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xmlns:c15="http://schemas.microsoft.com/office/drawing/2012/chart">
                      <c:ext xmlns:c15="http://schemas.microsoft.com/office/drawing/2012/chart" uri="{CE6537A1-D6FC-4f65-9D91-7224C49458BB}">
                        <c15:showDataLabelsRange val="0"/>
                      </c:ext>
                      <c:ext xmlns:c16="http://schemas.microsoft.com/office/drawing/2014/chart" uri="{C3380CC4-5D6E-409C-BE32-E72D297353CC}">
                        <c16:uniqueId val="{0000000C-66C4-42AB-9AC5-086EE42E5AFD}"/>
                      </c:ext>
                    </c:extLst>
                  </c:dLbl>
                  <c:dLbl>
                    <c:idx val="1"/>
                    <c:tx>
                      <c:rich>
                        <a:bodyPr/>
                        <a:lstStyle/>
                        <a:p>
                          <a:r>
                            <a:rPr lang="en-US"/>
                            <a:t>20.5</a:t>
                          </a:r>
                        </a:p>
                        <a:p>
                          <a:r>
                            <a:rPr lang="en-US"/>
                            <a:t>n=9</a:t>
                          </a:r>
                        </a:p>
                      </c:rich>
                    </c:tx>
                    <c:dLblPos val="inEnd"/>
                    <c:showLegendKey val="0"/>
                    <c:showVal val="1"/>
                    <c:showCatName val="0"/>
                    <c:showSerName val="0"/>
                    <c:showPercent val="0"/>
                    <c:showBubbleSize val="0"/>
                    <c:extLst xmlns:c15="http://schemas.microsoft.com/office/drawing/2012/chart">
                      <c:ext xmlns:c15="http://schemas.microsoft.com/office/drawing/2012/chart" uri="{CE6537A1-D6FC-4f65-9D91-7224C49458BB}">
                        <c15:showDataLabelsRange val="0"/>
                      </c:ext>
                      <c:ext xmlns:c16="http://schemas.microsoft.com/office/drawing/2014/chart" uri="{C3380CC4-5D6E-409C-BE32-E72D297353CC}">
                        <c16:uniqueId val="{0000000D-66C4-42AB-9AC5-086EE42E5AFD}"/>
                      </c:ext>
                    </c:extLst>
                  </c:dLbl>
                  <c:dLbl>
                    <c:idx val="2"/>
                    <c:tx>
                      <c:rich>
                        <a:bodyPr/>
                        <a:lstStyle/>
                        <a:p>
                          <a:r>
                            <a:rPr lang="en-US"/>
                            <a:t>28.8</a:t>
                          </a:r>
                        </a:p>
                        <a:p>
                          <a:r>
                            <a:rPr lang="en-US"/>
                            <a:t>n=13</a:t>
                          </a:r>
                        </a:p>
                      </c:rich>
                    </c:tx>
                    <c:dLblPos val="inEnd"/>
                    <c:showLegendKey val="0"/>
                    <c:showVal val="1"/>
                    <c:showCatName val="0"/>
                    <c:showSerName val="0"/>
                    <c:showPercent val="0"/>
                    <c:showBubbleSize val="0"/>
                    <c:extLst xmlns:c15="http://schemas.microsoft.com/office/drawing/2012/chart">
                      <c:ext xmlns:c15="http://schemas.microsoft.com/office/drawing/2012/chart" uri="{CE6537A1-D6FC-4f65-9D91-7224C49458BB}">
                        <c15:showDataLabelsRange val="0"/>
                      </c:ext>
                      <c:ext xmlns:c16="http://schemas.microsoft.com/office/drawing/2014/chart" uri="{C3380CC4-5D6E-409C-BE32-E72D297353CC}">
                        <c16:uniqueId val="{0000000E-66C4-42AB-9AC5-086EE42E5AFD}"/>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('Payer by year of death (2)'!$U$7,'Payer by year of death (2)'!$X$7,'Payer by year of death (2)'!$AA$7)</c15:sqref>
                        </c15:formulaRef>
                      </c:ext>
                    </c:extLst>
                    <c:strCache>
                      <c:ptCount val="3"/>
                      <c:pt idx="0">
                        <c:v>2012-2014</c:v>
                      </c:pt>
                      <c:pt idx="1">
                        <c:v>2015-2017</c:v>
                      </c:pt>
                      <c:pt idx="2">
                        <c:v>2018-2020</c:v>
                      </c:pt>
                    </c:strCache>
                  </c:strRef>
                </c:cat>
                <c:val>
                  <c:numRef>
                    <c:extLst xmlns:c15="http://schemas.microsoft.com/office/drawing/2012/chart">
                      <c:ext xmlns:c15="http://schemas.microsoft.com/office/drawing/2012/chart" uri="{02D57815-91ED-43cb-92C2-25804820EDAC}">
                        <c15:formulaRef>
                          <c15:sqref>('Payer by year of death (2)'!$U$11,'Payer by year of death (2)'!$X$11,'Payer by year of death (2)'!$AA$11)</c15:sqref>
                        </c15:formulaRef>
                      </c:ext>
                    </c:extLst>
                    <c:numCache>
                      <c:formatCode>0.0</c:formatCode>
                      <c:ptCount val="3"/>
                      <c:pt idx="0">
                        <c:v>2.0189376350164498</c:v>
                      </c:pt>
                      <c:pt idx="1">
                        <c:v>20.484340859431899</c:v>
                      </c:pt>
                      <c:pt idx="2">
                        <c:v>28.837622005323901</c:v>
                      </c:pt>
                    </c:numCache>
                  </c:numRef>
                </c:val>
                <c:extLst xmlns:c15="http://schemas.microsoft.com/office/drawing/2012/chart">
                  <c:ext xmlns:c16="http://schemas.microsoft.com/office/drawing/2014/chart" uri="{C3380CC4-5D6E-409C-BE32-E72D297353CC}">
                    <c16:uniqueId val="{0000000F-66C4-42AB-9AC5-086EE42E5AFD}"/>
                  </c:ext>
                </c:extLst>
              </c15:ser>
            </c15:filteredBarSeries>
          </c:ext>
        </c:extLst>
      </c:barChart>
      <c:catAx>
        <c:axId val="1997497823"/>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97501983"/>
        <c:crosses val="autoZero"/>
        <c:auto val="1"/>
        <c:lblAlgn val="ctr"/>
        <c:lblOffset val="100"/>
        <c:noMultiLvlLbl val="0"/>
      </c:catAx>
      <c:valAx>
        <c:axId val="1997501983"/>
        <c:scaling>
          <c:orientation val="minMax"/>
        </c:scaling>
        <c:delete val="0"/>
        <c:axPos val="l"/>
        <c:title>
          <c:tx>
            <c:rich>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Deaths per </a:t>
                </a:r>
              </a:p>
              <a:p>
                <a:pPr>
                  <a:defRPr/>
                </a:pPr>
                <a:r>
                  <a:rPr lang="en-US"/>
                  <a:t>100,000 live births</a:t>
                </a:r>
              </a:p>
            </c:rich>
          </c:tx>
          <c:layout>
            <c:manualLayout>
              <c:xMode val="edge"/>
              <c:yMode val="edge"/>
              <c:x val="1.6787419801691454E-2"/>
              <c:y val="1.1764737783108877E-2"/>
            </c:manualLayout>
          </c:layout>
          <c:overlay val="0"/>
          <c:spPr>
            <a:noFill/>
            <a:ln>
              <a:noFill/>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97497823"/>
        <c:crosses val="autoZero"/>
        <c:crossBetween val="between"/>
      </c:valAx>
      <c:spPr>
        <a:noFill/>
        <a:ln>
          <a:noFill/>
        </a:ln>
        <a:effectLst/>
      </c:spPr>
    </c:plotArea>
    <c:legend>
      <c:legendPos val="t"/>
      <c:layout>
        <c:manualLayout>
          <c:xMode val="edge"/>
          <c:yMode val="edge"/>
          <c:x val="0.66537738772236799"/>
          <c:y val="5.8673067429874548E-2"/>
          <c:w val="0.33227161708953046"/>
          <c:h val="7.9342902169097923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0.925</cdr:x>
      <cdr:y>0.06068</cdr:y>
    </cdr:from>
    <cdr:to>
      <cdr:x>1</cdr:x>
      <cdr:y>0.13107</cdr:y>
    </cdr:to>
    <cdr:sp macro="" textlink="">
      <cdr:nvSpPr>
        <cdr:cNvPr id="2" name="TextBox 1">
          <a:extLst xmlns:a="http://schemas.openxmlformats.org/drawingml/2006/main">
            <a:ext uri="{FF2B5EF4-FFF2-40B4-BE49-F238E27FC236}">
              <a16:creationId xmlns:a16="http://schemas.microsoft.com/office/drawing/2014/main" id="{DBF32509-088D-E649-FCB9-8ABB8178DB8D}"/>
            </a:ext>
          </a:extLst>
        </cdr:cNvPr>
        <cdr:cNvSpPr txBox="1"/>
      </cdr:nvSpPr>
      <cdr:spPr>
        <a:xfrm xmlns:a="http://schemas.openxmlformats.org/drawingml/2006/main">
          <a:off x="4229100" y="190501"/>
          <a:ext cx="342900" cy="22098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0.90333</cdr:x>
      <cdr:y>0.0534</cdr:y>
    </cdr:from>
    <cdr:to>
      <cdr:x>0.995</cdr:x>
      <cdr:y>0.1335</cdr:y>
    </cdr:to>
    <cdr:sp macro="" textlink="">
      <cdr:nvSpPr>
        <cdr:cNvPr id="3" name="TextBox 2">
          <a:extLst xmlns:a="http://schemas.openxmlformats.org/drawingml/2006/main">
            <a:ext uri="{FF2B5EF4-FFF2-40B4-BE49-F238E27FC236}">
              <a16:creationId xmlns:a16="http://schemas.microsoft.com/office/drawing/2014/main" id="{45B56490-24E7-5528-395A-8FA922C19DC2}"/>
            </a:ext>
          </a:extLst>
        </cdr:cNvPr>
        <cdr:cNvSpPr txBox="1"/>
      </cdr:nvSpPr>
      <cdr:spPr>
        <a:xfrm xmlns:a="http://schemas.openxmlformats.org/drawingml/2006/main">
          <a:off x="4130040" y="167646"/>
          <a:ext cx="419100" cy="25146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a:t>29%</a:t>
          </a:r>
        </a:p>
      </cdr:txBody>
    </cdr:sp>
  </cdr:relSizeAnchor>
  <cdr:relSizeAnchor xmlns:cdr="http://schemas.openxmlformats.org/drawingml/2006/chartDrawing">
    <cdr:from>
      <cdr:x>0.565</cdr:x>
      <cdr:y>0.24723</cdr:y>
    </cdr:from>
    <cdr:to>
      <cdr:x>0.67</cdr:x>
      <cdr:y>0.32733</cdr:y>
    </cdr:to>
    <cdr:sp macro="" textlink="">
      <cdr:nvSpPr>
        <cdr:cNvPr id="4" name="TextBox 1">
          <a:extLst xmlns:a="http://schemas.openxmlformats.org/drawingml/2006/main">
            <a:ext uri="{FF2B5EF4-FFF2-40B4-BE49-F238E27FC236}">
              <a16:creationId xmlns:a16="http://schemas.microsoft.com/office/drawing/2014/main" id="{63132370-8FC1-9812-D9DF-D86AD1AD63BB}"/>
            </a:ext>
          </a:extLst>
        </cdr:cNvPr>
        <cdr:cNvSpPr txBox="1"/>
      </cdr:nvSpPr>
      <cdr:spPr>
        <a:xfrm xmlns:a="http://schemas.openxmlformats.org/drawingml/2006/main">
          <a:off x="5801741" y="911629"/>
          <a:ext cx="1078204" cy="29535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dirty="0">
              <a:solidFill>
                <a:schemeClr val="tx1">
                  <a:lumMod val="75000"/>
                  <a:lumOff val="25000"/>
                </a:schemeClr>
              </a:solidFill>
            </a:rPr>
            <a:t>15</a:t>
          </a:r>
          <a:r>
            <a:rPr lang="en-US" sz="1600" dirty="0"/>
            <a:t>%</a:t>
          </a:r>
        </a:p>
      </cdr:txBody>
    </cdr:sp>
  </cdr:relSizeAnchor>
  <cdr:relSizeAnchor xmlns:cdr="http://schemas.openxmlformats.org/drawingml/2006/chartDrawing">
    <cdr:from>
      <cdr:x>0.47206</cdr:x>
      <cdr:y>0.32524</cdr:y>
    </cdr:from>
    <cdr:to>
      <cdr:x>0.62706</cdr:x>
      <cdr:y>0.41698</cdr:y>
    </cdr:to>
    <cdr:sp macro="" textlink="">
      <cdr:nvSpPr>
        <cdr:cNvPr id="5" name="TextBox 4">
          <a:extLst xmlns:a="http://schemas.openxmlformats.org/drawingml/2006/main">
            <a:ext uri="{FF2B5EF4-FFF2-40B4-BE49-F238E27FC236}">
              <a16:creationId xmlns:a16="http://schemas.microsoft.com/office/drawing/2014/main" id="{952CC8B9-FC83-37B0-C349-860D4B5EFDC1}"/>
            </a:ext>
          </a:extLst>
        </cdr:cNvPr>
        <cdr:cNvSpPr txBox="1"/>
      </cdr:nvSpPr>
      <cdr:spPr>
        <a:xfrm xmlns:a="http://schemas.openxmlformats.org/drawingml/2006/main">
          <a:off x="4847441" y="1199268"/>
          <a:ext cx="1591634" cy="33828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solidFill>
                <a:schemeClr val="tx1">
                  <a:lumMod val="75000"/>
                  <a:lumOff val="25000"/>
                </a:schemeClr>
              </a:solidFill>
            </a:rPr>
            <a:t>Covid-19</a:t>
          </a:r>
        </a:p>
      </cdr:txBody>
    </cdr:sp>
  </cdr:relSizeAnchor>
</c:userShapes>
</file>

<file path=ppt/drawings/drawing2.xml><?xml version="1.0" encoding="utf-8"?>
<c:userShapes xmlns:c="http://schemas.openxmlformats.org/drawingml/2006/chart">
  <cdr:relSizeAnchor xmlns:cdr="http://schemas.openxmlformats.org/drawingml/2006/chartDrawing">
    <cdr:from>
      <cdr:x>0.00467</cdr:x>
      <cdr:y>0.39026</cdr:y>
    </cdr:from>
    <cdr:to>
      <cdr:x>0.18949</cdr:x>
      <cdr:y>0.46925</cdr:y>
    </cdr:to>
    <cdr:sp macro="" textlink="">
      <cdr:nvSpPr>
        <cdr:cNvPr id="2" name="TextBox 1">
          <a:extLst xmlns:a="http://schemas.openxmlformats.org/drawingml/2006/main">
            <a:ext uri="{FF2B5EF4-FFF2-40B4-BE49-F238E27FC236}">
              <a16:creationId xmlns:a16="http://schemas.microsoft.com/office/drawing/2014/main" id="{BEB57010-CE6D-0CFF-26E2-3DD179CF6BDD}"/>
            </a:ext>
          </a:extLst>
        </cdr:cNvPr>
        <cdr:cNvSpPr txBox="1"/>
      </cdr:nvSpPr>
      <cdr:spPr>
        <a:xfrm xmlns:a="http://schemas.openxmlformats.org/drawingml/2006/main">
          <a:off x="50800" y="1577507"/>
          <a:ext cx="2011892" cy="3193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b="1" dirty="0">
              <a:solidFill>
                <a:schemeClr val="tx1">
                  <a:lumMod val="75000"/>
                  <a:lumOff val="25000"/>
                </a:schemeClr>
              </a:solidFill>
            </a:rPr>
            <a:t>After pregnancy:</a:t>
          </a:r>
        </a:p>
      </cdr:txBody>
    </cdr:sp>
  </cdr:relSizeAnchor>
</c:userShapes>
</file>

<file path=ppt/drawings/drawing3.xml><?xml version="1.0" encoding="utf-8"?>
<c:userShapes xmlns:c="http://schemas.openxmlformats.org/drawingml/2006/chart">
  <cdr:relSizeAnchor xmlns:cdr="http://schemas.openxmlformats.org/drawingml/2006/chartDrawing">
    <cdr:from>
      <cdr:x>0.37047</cdr:x>
      <cdr:y>0</cdr:y>
    </cdr:from>
    <cdr:to>
      <cdr:x>0.73898</cdr:x>
      <cdr:y>0.10205</cdr:y>
    </cdr:to>
    <cdr:sp macro="" textlink="">
      <cdr:nvSpPr>
        <cdr:cNvPr id="4" name="TextBox 3">
          <a:extLst xmlns:a="http://schemas.openxmlformats.org/drawingml/2006/main">
            <a:ext uri="{FF2B5EF4-FFF2-40B4-BE49-F238E27FC236}">
              <a16:creationId xmlns:a16="http://schemas.microsoft.com/office/drawing/2014/main" id="{39796280-9D36-1D13-D016-86BD6E82AA85}"/>
            </a:ext>
          </a:extLst>
        </cdr:cNvPr>
        <cdr:cNvSpPr txBox="1"/>
      </cdr:nvSpPr>
      <cdr:spPr>
        <a:xfrm xmlns:a="http://schemas.openxmlformats.org/drawingml/2006/main">
          <a:off x="3925163" y="0"/>
          <a:ext cx="3904343" cy="40684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b="1" dirty="0">
              <a:solidFill>
                <a:schemeClr val="tx1">
                  <a:lumMod val="75000"/>
                  <a:lumOff val="25000"/>
                </a:schemeClr>
              </a:solidFill>
            </a:rPr>
            <a:t>After pregnancy:</a:t>
          </a:r>
        </a:p>
      </cdr:txBody>
    </cdr:sp>
  </cdr:relSizeAnchor>
</c:userShapes>
</file>

<file path=ppt/drawings/drawing4.xml><?xml version="1.0" encoding="utf-8"?>
<c:userShapes xmlns:c="http://schemas.openxmlformats.org/drawingml/2006/chart">
  <cdr:relSizeAnchor xmlns:cdr="http://schemas.openxmlformats.org/drawingml/2006/chartDrawing">
    <cdr:from>
      <cdr:x>0.77743</cdr:x>
      <cdr:y>0.48006</cdr:y>
    </cdr:from>
    <cdr:to>
      <cdr:x>0.82587</cdr:x>
      <cdr:y>0.65577</cdr:y>
    </cdr:to>
    <cdr:sp macro="" textlink="">
      <cdr:nvSpPr>
        <cdr:cNvPr id="3" name="TextBox 2">
          <a:extLst xmlns:a="http://schemas.openxmlformats.org/drawingml/2006/main">
            <a:ext uri="{FF2B5EF4-FFF2-40B4-BE49-F238E27FC236}">
              <a16:creationId xmlns:a16="http://schemas.microsoft.com/office/drawing/2014/main" id="{B0D4CF71-3F6D-C4CD-84C0-AF5068FFBA70}"/>
            </a:ext>
          </a:extLst>
        </cdr:cNvPr>
        <cdr:cNvSpPr txBox="1"/>
      </cdr:nvSpPr>
      <cdr:spPr>
        <a:xfrm xmlns:a="http://schemas.openxmlformats.org/drawingml/2006/main">
          <a:off x="8977752" y="1891955"/>
          <a:ext cx="559384" cy="692497"/>
        </a:xfrm>
        <a:prstGeom xmlns:a="http://schemas.openxmlformats.org/drawingml/2006/main" prst="rect">
          <a:avLst/>
        </a:prstGeom>
        <a:solidFill xmlns:a="http://schemas.openxmlformats.org/drawingml/2006/main">
          <a:srgbClr val="B7CDD8"/>
        </a:solidFill>
      </cdr:spPr>
      <cdr:txBody>
        <a:bodyPr xmlns:a="http://schemas.openxmlformats.org/drawingml/2006/main" vertOverflow="clip" wrap="square" lIns="0" tIns="0" rIns="0" bIns="0" rtlCol="0"/>
        <a:lstStyle xmlns:a="http://schemas.openxmlformats.org/drawingml/2006/main"/>
        <a:p xmlns:a="http://schemas.openxmlformats.org/drawingml/2006/main">
          <a:pPr algn="ctr"/>
          <a:r>
            <a:rPr lang="en-US" sz="1500" dirty="0">
              <a:solidFill>
                <a:sysClr val="windowText" lastClr="000000"/>
              </a:solidFill>
            </a:rPr>
            <a:t>1.1</a:t>
          </a:r>
        </a:p>
        <a:p xmlns:a="http://schemas.openxmlformats.org/drawingml/2006/main">
          <a:pPr algn="ctr"/>
          <a:r>
            <a:rPr lang="en-US" dirty="0">
              <a:solidFill>
                <a:sysClr val="windowText" lastClr="000000"/>
              </a:solidFill>
            </a:rPr>
            <a:t>Covid-19</a:t>
          </a:r>
        </a:p>
        <a:p xmlns:a="http://schemas.openxmlformats.org/drawingml/2006/main">
          <a:pPr algn="ctr"/>
          <a:r>
            <a:rPr lang="en-US" sz="1500" dirty="0">
              <a:solidFill>
                <a:sysClr val="windowText" lastClr="000000"/>
              </a:solidFill>
            </a:rPr>
            <a:t>n=15</a:t>
          </a:r>
        </a:p>
      </cdr:txBody>
    </cdr:sp>
  </cdr:relSizeAnchor>
  <cdr:relSizeAnchor xmlns:cdr="http://schemas.openxmlformats.org/drawingml/2006/chartDrawing">
    <cdr:from>
      <cdr:x>0.77482</cdr:x>
      <cdr:y>0.35155</cdr:y>
    </cdr:from>
    <cdr:to>
      <cdr:x>0.82859</cdr:x>
      <cdr:y>0.49414</cdr:y>
    </cdr:to>
    <cdr:sp macro="" textlink="">
      <cdr:nvSpPr>
        <cdr:cNvPr id="4" name="Rectangle 3">
          <a:extLst xmlns:a="http://schemas.openxmlformats.org/drawingml/2006/main">
            <a:ext uri="{FF2B5EF4-FFF2-40B4-BE49-F238E27FC236}">
              <a16:creationId xmlns:a16="http://schemas.microsoft.com/office/drawing/2014/main" id="{D87C34CD-C81C-9E6A-5601-7A3910E3F530}"/>
            </a:ext>
          </a:extLst>
        </cdr:cNvPr>
        <cdr:cNvSpPr/>
      </cdr:nvSpPr>
      <cdr:spPr>
        <a:xfrm xmlns:a="http://schemas.openxmlformats.org/drawingml/2006/main">
          <a:off x="8947663" y="1385504"/>
          <a:ext cx="620918" cy="561961"/>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en-US" sz="1500" dirty="0">
              <a:solidFill>
                <a:schemeClr val="tx1"/>
              </a:solidFill>
            </a:rPr>
            <a:t>2.6</a:t>
          </a:r>
        </a:p>
        <a:p xmlns:a="http://schemas.openxmlformats.org/drawingml/2006/main">
          <a:pPr algn="ctr"/>
          <a:r>
            <a:rPr lang="en-US" sz="1400" dirty="0">
              <a:solidFill>
                <a:schemeClr val="tx1"/>
              </a:solidFill>
            </a:rPr>
            <a:t>n=34</a:t>
          </a:r>
          <a:endParaRPr lang="en-US" sz="1400" dirty="0"/>
        </a:p>
      </cdr:txBody>
    </cdr:sp>
  </cdr:relSizeAnchor>
</c:userShapes>
</file>

<file path=ppt/drawings/drawing5.xml><?xml version="1.0" encoding="utf-8"?>
<c:userShapes xmlns:c="http://schemas.openxmlformats.org/drawingml/2006/chart">
  <cdr:relSizeAnchor xmlns:cdr="http://schemas.openxmlformats.org/drawingml/2006/chartDrawing">
    <cdr:from>
      <cdr:x>0.10184</cdr:x>
      <cdr:y>0.31541</cdr:y>
    </cdr:from>
    <cdr:to>
      <cdr:x>0.29649</cdr:x>
      <cdr:y>0.57007</cdr:y>
    </cdr:to>
    <cdr:sp macro="" textlink="">
      <cdr:nvSpPr>
        <cdr:cNvPr id="2" name="TextBox 1">
          <a:extLst xmlns:a="http://schemas.openxmlformats.org/drawingml/2006/main">
            <a:ext uri="{FF2B5EF4-FFF2-40B4-BE49-F238E27FC236}">
              <a16:creationId xmlns:a16="http://schemas.microsoft.com/office/drawing/2014/main" id="{4F1C9E05-7C06-F9FC-F92D-02129E2CFF2D}"/>
            </a:ext>
          </a:extLst>
        </cdr:cNvPr>
        <cdr:cNvSpPr txBox="1"/>
      </cdr:nvSpPr>
      <cdr:spPr>
        <a:xfrm xmlns:a="http://schemas.openxmlformats.org/drawingml/2006/main">
          <a:off x="1111233" y="1334446"/>
          <a:ext cx="2124038" cy="107741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dirty="0">
              <a:solidFill>
                <a:srgbClr val="595959"/>
              </a:solidFill>
            </a:rPr>
            <a:t>Disparity:</a:t>
          </a:r>
        </a:p>
        <a:p xmlns:a="http://schemas.openxmlformats.org/drawingml/2006/main">
          <a:pPr algn="ctr"/>
          <a:r>
            <a:rPr lang="en-US" sz="1600" b="1" dirty="0">
              <a:solidFill>
                <a:srgbClr val="595959"/>
              </a:solidFill>
            </a:rPr>
            <a:t>4-5x</a:t>
          </a:r>
        </a:p>
        <a:p xmlns:a="http://schemas.openxmlformats.org/drawingml/2006/main">
          <a:pPr algn="ctr"/>
          <a:r>
            <a:rPr lang="en-US" sz="1600" dirty="0">
              <a:solidFill>
                <a:srgbClr val="595959"/>
              </a:solidFill>
            </a:rPr>
            <a:t>higher for Black vs. other groups</a:t>
          </a:r>
        </a:p>
      </cdr:txBody>
    </cdr:sp>
  </cdr:relSizeAnchor>
  <cdr:relSizeAnchor xmlns:cdr="http://schemas.openxmlformats.org/drawingml/2006/chartDrawing">
    <cdr:from>
      <cdr:x>0.44687</cdr:x>
      <cdr:y>0.37788</cdr:y>
    </cdr:from>
    <cdr:to>
      <cdr:x>0.58076</cdr:x>
      <cdr:y>0.4579</cdr:y>
    </cdr:to>
    <cdr:sp macro="" textlink="">
      <cdr:nvSpPr>
        <cdr:cNvPr id="4" name="TextBox 2">
          <a:extLst xmlns:a="http://schemas.openxmlformats.org/drawingml/2006/main">
            <a:ext uri="{FF2B5EF4-FFF2-40B4-BE49-F238E27FC236}">
              <a16:creationId xmlns:a16="http://schemas.microsoft.com/office/drawing/2014/main" id="{C0A10B08-06FD-AACD-E611-A29C6787F65A}"/>
            </a:ext>
          </a:extLst>
        </cdr:cNvPr>
        <cdr:cNvSpPr txBox="1"/>
      </cdr:nvSpPr>
      <cdr:spPr>
        <a:xfrm xmlns:a="http://schemas.openxmlformats.org/drawingml/2006/main">
          <a:off x="4876285" y="1598737"/>
          <a:ext cx="146101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b="1" dirty="0">
              <a:solidFill>
                <a:srgbClr val="595959"/>
              </a:solidFill>
            </a:rPr>
            <a:t>5-6x</a:t>
          </a:r>
        </a:p>
      </cdr:txBody>
    </cdr:sp>
  </cdr:relSizeAnchor>
  <cdr:relSizeAnchor xmlns:cdr="http://schemas.openxmlformats.org/drawingml/2006/chartDrawing">
    <cdr:from>
      <cdr:x>0.76544</cdr:x>
      <cdr:y>0.37163</cdr:y>
    </cdr:from>
    <cdr:to>
      <cdr:x>0.89933</cdr:x>
      <cdr:y>0.45165</cdr:y>
    </cdr:to>
    <cdr:sp macro="" textlink="">
      <cdr:nvSpPr>
        <cdr:cNvPr id="5" name="TextBox 2">
          <a:extLst xmlns:a="http://schemas.openxmlformats.org/drawingml/2006/main">
            <a:ext uri="{FF2B5EF4-FFF2-40B4-BE49-F238E27FC236}">
              <a16:creationId xmlns:a16="http://schemas.microsoft.com/office/drawing/2014/main" id="{C0A10B08-06FD-AACD-E611-A29C6787F65A}"/>
            </a:ext>
          </a:extLst>
        </cdr:cNvPr>
        <cdr:cNvSpPr txBox="1"/>
      </cdr:nvSpPr>
      <cdr:spPr>
        <a:xfrm xmlns:a="http://schemas.openxmlformats.org/drawingml/2006/main">
          <a:off x="8352549" y="1572294"/>
          <a:ext cx="146101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b="1" dirty="0">
              <a:solidFill>
                <a:srgbClr val="595959"/>
              </a:solidFill>
            </a:rPr>
            <a:t>3-4x</a:t>
          </a:r>
        </a:p>
      </cdr:txBody>
    </cdr:sp>
  </cdr:relSizeAnchor>
</c:userShapes>
</file>

<file path=ppt/drawings/drawing6.xml><?xml version="1.0" encoding="utf-8"?>
<c:userShapes xmlns:c="http://schemas.openxmlformats.org/drawingml/2006/chart">
  <cdr:relSizeAnchor xmlns:cdr="http://schemas.openxmlformats.org/drawingml/2006/chartDrawing">
    <cdr:from>
      <cdr:x>0.67191</cdr:x>
      <cdr:y>0.15233</cdr:y>
    </cdr:from>
    <cdr:to>
      <cdr:x>0.74156</cdr:x>
      <cdr:y>0.22872</cdr:y>
    </cdr:to>
    <cdr:sp macro="" textlink="">
      <cdr:nvSpPr>
        <cdr:cNvPr id="2" name="Rectangle 1">
          <a:extLst xmlns:a="http://schemas.openxmlformats.org/drawingml/2006/main">
            <a:ext uri="{FF2B5EF4-FFF2-40B4-BE49-F238E27FC236}">
              <a16:creationId xmlns:a16="http://schemas.microsoft.com/office/drawing/2014/main" id="{5FE88EEB-3D6F-4365-C231-DE26580D3E57}"/>
            </a:ext>
          </a:extLst>
        </cdr:cNvPr>
        <cdr:cNvSpPr/>
      </cdr:nvSpPr>
      <cdr:spPr>
        <a:xfrm xmlns:a="http://schemas.openxmlformats.org/drawingml/2006/main">
          <a:off x="7372723" y="560402"/>
          <a:ext cx="764256" cy="281030"/>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sz="1600" dirty="0">
              <a:solidFill>
                <a:schemeClr val="tx1">
                  <a:lumMod val="75000"/>
                  <a:lumOff val="25000"/>
                </a:schemeClr>
              </a:solidFill>
            </a:rPr>
            <a:t>10.6</a:t>
          </a:r>
        </a:p>
      </cdr:txBody>
    </cdr:sp>
  </cdr:relSizeAnchor>
  <cdr:relSizeAnchor xmlns:cdr="http://schemas.openxmlformats.org/drawingml/2006/chartDrawing">
    <cdr:from>
      <cdr:x>0.70897</cdr:x>
      <cdr:y>0.32027</cdr:y>
    </cdr:from>
    <cdr:to>
      <cdr:x>0.77862</cdr:x>
      <cdr:y>0.37777</cdr:y>
    </cdr:to>
    <cdr:sp macro="" textlink="">
      <cdr:nvSpPr>
        <cdr:cNvPr id="3" name="Rectangle 2">
          <a:extLst xmlns:a="http://schemas.openxmlformats.org/drawingml/2006/main">
            <a:ext uri="{FF2B5EF4-FFF2-40B4-BE49-F238E27FC236}">
              <a16:creationId xmlns:a16="http://schemas.microsoft.com/office/drawing/2014/main" id="{44395FA8-8117-D29E-C4A4-E3AF7D5C44E0}"/>
            </a:ext>
          </a:extLst>
        </cdr:cNvPr>
        <cdr:cNvSpPr/>
      </cdr:nvSpPr>
      <cdr:spPr>
        <a:xfrm xmlns:a="http://schemas.openxmlformats.org/drawingml/2006/main">
          <a:off x="7779410" y="1227506"/>
          <a:ext cx="764255" cy="220381"/>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sz="1600" dirty="0">
              <a:solidFill>
                <a:schemeClr val="tx1">
                  <a:lumMod val="75000"/>
                  <a:lumOff val="25000"/>
                </a:schemeClr>
              </a:solidFill>
            </a:rPr>
            <a:t>11.6</a:t>
          </a:r>
        </a:p>
      </cdr:txBody>
    </cdr:sp>
  </cdr:relSizeAnchor>
  <cdr:relSizeAnchor xmlns:cdr="http://schemas.openxmlformats.org/drawingml/2006/chartDrawing">
    <cdr:from>
      <cdr:x>0.75471</cdr:x>
      <cdr:y>0.5</cdr:y>
    </cdr:from>
    <cdr:to>
      <cdr:x>0.82437</cdr:x>
      <cdr:y>0.5575</cdr:y>
    </cdr:to>
    <cdr:sp macro="" textlink="">
      <cdr:nvSpPr>
        <cdr:cNvPr id="4" name="Rectangle 3">
          <a:extLst xmlns:a="http://schemas.openxmlformats.org/drawingml/2006/main">
            <a:ext uri="{FF2B5EF4-FFF2-40B4-BE49-F238E27FC236}">
              <a16:creationId xmlns:a16="http://schemas.microsoft.com/office/drawing/2014/main" id="{197A423E-ABAF-8820-0B00-13032EF4B153}"/>
            </a:ext>
          </a:extLst>
        </cdr:cNvPr>
        <cdr:cNvSpPr/>
      </cdr:nvSpPr>
      <cdr:spPr>
        <a:xfrm xmlns:a="http://schemas.openxmlformats.org/drawingml/2006/main">
          <a:off x="8281311" y="1916353"/>
          <a:ext cx="764365" cy="220380"/>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sz="1600" dirty="0">
              <a:solidFill>
                <a:schemeClr val="tx1">
                  <a:lumMod val="75000"/>
                  <a:lumOff val="25000"/>
                </a:schemeClr>
              </a:solidFill>
            </a:rPr>
            <a:t>12.4</a:t>
          </a:r>
        </a:p>
      </cdr:txBody>
    </cdr:sp>
  </cdr:relSizeAnchor>
  <cdr:relSizeAnchor xmlns:cdr="http://schemas.openxmlformats.org/drawingml/2006/chartDrawing">
    <cdr:from>
      <cdr:x>0.93035</cdr:x>
      <cdr:y>0.6661</cdr:y>
    </cdr:from>
    <cdr:to>
      <cdr:x>1</cdr:x>
      <cdr:y>0.7236</cdr:y>
    </cdr:to>
    <cdr:sp macro="" textlink="">
      <cdr:nvSpPr>
        <cdr:cNvPr id="5" name="Rectangle 4">
          <a:extLst xmlns:a="http://schemas.openxmlformats.org/drawingml/2006/main">
            <a:ext uri="{FF2B5EF4-FFF2-40B4-BE49-F238E27FC236}">
              <a16:creationId xmlns:a16="http://schemas.microsoft.com/office/drawing/2014/main" id="{B41CF02C-9205-826D-8E01-47B47916A9C7}"/>
            </a:ext>
          </a:extLst>
        </cdr:cNvPr>
        <cdr:cNvSpPr/>
      </cdr:nvSpPr>
      <cdr:spPr>
        <a:xfrm xmlns:a="http://schemas.openxmlformats.org/drawingml/2006/main">
          <a:off x="10208545" y="2552966"/>
          <a:ext cx="764255" cy="220380"/>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sz="1600" dirty="0">
              <a:solidFill>
                <a:schemeClr val="tx1">
                  <a:lumMod val="75000"/>
                  <a:lumOff val="25000"/>
                </a:schemeClr>
              </a:solidFill>
            </a:rPr>
            <a:t>48.6</a:t>
          </a:r>
        </a:p>
      </cdr:txBody>
    </cdr:sp>
  </cdr:relSizeAnchor>
  <cdr:relSizeAnchor xmlns:cdr="http://schemas.openxmlformats.org/drawingml/2006/chartDrawing">
    <cdr:from>
      <cdr:x>0.7911</cdr:x>
      <cdr:y>0.83828</cdr:y>
    </cdr:from>
    <cdr:to>
      <cdr:x>0.86075</cdr:x>
      <cdr:y>0.89578</cdr:y>
    </cdr:to>
    <cdr:sp macro="" textlink="">
      <cdr:nvSpPr>
        <cdr:cNvPr id="6" name="Rectangle 5">
          <a:extLst xmlns:a="http://schemas.openxmlformats.org/drawingml/2006/main">
            <a:ext uri="{FF2B5EF4-FFF2-40B4-BE49-F238E27FC236}">
              <a16:creationId xmlns:a16="http://schemas.microsoft.com/office/drawing/2014/main" id="{450BF3D8-715B-F9BF-DA94-B76D67BA775C}"/>
            </a:ext>
          </a:extLst>
        </cdr:cNvPr>
        <cdr:cNvSpPr/>
      </cdr:nvSpPr>
      <cdr:spPr>
        <a:xfrm xmlns:a="http://schemas.openxmlformats.org/drawingml/2006/main">
          <a:off x="8680554" y="3212882"/>
          <a:ext cx="764255" cy="220381"/>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sz="1600" dirty="0">
              <a:solidFill>
                <a:schemeClr val="tx1">
                  <a:lumMod val="75000"/>
                  <a:lumOff val="25000"/>
                </a:schemeClr>
              </a:solidFill>
            </a:rPr>
            <a:t>13.2</a:t>
          </a:r>
        </a:p>
      </cdr:txBody>
    </cdr:sp>
  </cdr:relSizeAnchor>
  <cdr:relSizeAnchor xmlns:cdr="http://schemas.openxmlformats.org/drawingml/2006/chartDrawing">
    <cdr:from>
      <cdr:x>0.00768</cdr:x>
      <cdr:y>0.71495</cdr:y>
    </cdr:from>
    <cdr:to>
      <cdr:x>0.14082</cdr:x>
      <cdr:y>0.80697</cdr:y>
    </cdr:to>
    <cdr:sp macro="" textlink="">
      <cdr:nvSpPr>
        <cdr:cNvPr id="7" name="TextBox 2">
          <a:extLst xmlns:a="http://schemas.openxmlformats.org/drawingml/2006/main">
            <a:ext uri="{FF2B5EF4-FFF2-40B4-BE49-F238E27FC236}">
              <a16:creationId xmlns:a16="http://schemas.microsoft.com/office/drawing/2014/main" id="{2D352D57-9BC2-A866-96BA-2344F43EF603}"/>
            </a:ext>
          </a:extLst>
        </cdr:cNvPr>
        <cdr:cNvSpPr txBox="1"/>
      </cdr:nvSpPr>
      <cdr:spPr>
        <a:xfrm xmlns:a="http://schemas.openxmlformats.org/drawingml/2006/main">
          <a:off x="84221" y="2630160"/>
          <a:ext cx="1461019"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b="1" dirty="0">
              <a:solidFill>
                <a:srgbClr val="595959"/>
              </a:solidFill>
            </a:rPr>
            <a:t> (Scale=1:3)</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67374" cy="470072"/>
          </a:xfrm>
          <a:prstGeom prst="rect">
            <a:avLst/>
          </a:prstGeom>
        </p:spPr>
        <p:txBody>
          <a:bodyPr vert="horz" lIns="92166" tIns="46082" rIns="92166" bIns="46082" rtlCol="0"/>
          <a:lstStyle>
            <a:lvl1pPr algn="l">
              <a:defRPr sz="1200"/>
            </a:lvl1pPr>
          </a:lstStyle>
          <a:p>
            <a:endParaRPr lang="en-US"/>
          </a:p>
        </p:txBody>
      </p:sp>
      <p:sp>
        <p:nvSpPr>
          <p:cNvPr id="3" name="Date Placeholder 2"/>
          <p:cNvSpPr>
            <a:spLocks noGrp="1"/>
          </p:cNvSpPr>
          <p:nvPr>
            <p:ph type="dt" sz="quarter" idx="1"/>
          </p:nvPr>
        </p:nvSpPr>
        <p:spPr>
          <a:xfrm>
            <a:off x="4008101" y="2"/>
            <a:ext cx="3067374" cy="470072"/>
          </a:xfrm>
          <a:prstGeom prst="rect">
            <a:avLst/>
          </a:prstGeom>
        </p:spPr>
        <p:txBody>
          <a:bodyPr vert="horz" lIns="92166" tIns="46082" rIns="92166" bIns="46082" rtlCol="0"/>
          <a:lstStyle>
            <a:lvl1pPr algn="r">
              <a:defRPr sz="1200"/>
            </a:lvl1pPr>
          </a:lstStyle>
          <a:p>
            <a:fld id="{2CD4B1FD-2AD1-45A8-91C3-DA944A99CEFA}" type="datetimeFigureOut">
              <a:rPr lang="en-US" smtClean="0"/>
              <a:t>6/29/2023</a:t>
            </a:fld>
            <a:endParaRPr lang="en-US"/>
          </a:p>
        </p:txBody>
      </p:sp>
      <p:sp>
        <p:nvSpPr>
          <p:cNvPr id="4" name="Footer Placeholder 3"/>
          <p:cNvSpPr>
            <a:spLocks noGrp="1"/>
          </p:cNvSpPr>
          <p:nvPr>
            <p:ph type="ftr" sz="quarter" idx="2"/>
          </p:nvPr>
        </p:nvSpPr>
        <p:spPr>
          <a:xfrm>
            <a:off x="0" y="8893003"/>
            <a:ext cx="3067374" cy="470072"/>
          </a:xfrm>
          <a:prstGeom prst="rect">
            <a:avLst/>
          </a:prstGeom>
        </p:spPr>
        <p:txBody>
          <a:bodyPr vert="horz" lIns="92166" tIns="46082" rIns="92166" bIns="46082" rtlCol="0" anchor="b"/>
          <a:lstStyle>
            <a:lvl1pPr algn="l">
              <a:defRPr sz="1200"/>
            </a:lvl1pPr>
          </a:lstStyle>
          <a:p>
            <a:endParaRPr lang="en-US"/>
          </a:p>
        </p:txBody>
      </p:sp>
      <p:sp>
        <p:nvSpPr>
          <p:cNvPr id="5" name="Slide Number Placeholder 4"/>
          <p:cNvSpPr>
            <a:spLocks noGrp="1"/>
          </p:cNvSpPr>
          <p:nvPr>
            <p:ph type="sldNum" sz="quarter" idx="3"/>
          </p:nvPr>
        </p:nvSpPr>
        <p:spPr>
          <a:xfrm>
            <a:off x="4008101" y="8893003"/>
            <a:ext cx="3067374" cy="470072"/>
          </a:xfrm>
          <a:prstGeom prst="rect">
            <a:avLst/>
          </a:prstGeom>
        </p:spPr>
        <p:txBody>
          <a:bodyPr vert="horz" lIns="92166" tIns="46082" rIns="92166" bIns="46082" rtlCol="0" anchor="b"/>
          <a:lstStyle>
            <a:lvl1pPr algn="r">
              <a:defRPr sz="1200"/>
            </a:lvl1pPr>
          </a:lstStyle>
          <a:p>
            <a:fld id="{CE76C28F-D145-4721-A644-7CD76CD4C39A}" type="slidenum">
              <a:rPr lang="en-US" smtClean="0"/>
              <a:t>‹#›</a:t>
            </a:fld>
            <a:endParaRPr lang="en-US"/>
          </a:p>
        </p:txBody>
      </p:sp>
    </p:spTree>
    <p:extLst>
      <p:ext uri="{BB962C8B-B14F-4D97-AF65-F5344CB8AC3E}">
        <p14:creationId xmlns:p14="http://schemas.microsoft.com/office/powerpoint/2010/main" val="31166325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3" cy="469779"/>
          </a:xfrm>
          <a:prstGeom prst="rect">
            <a:avLst/>
          </a:prstGeom>
        </p:spPr>
        <p:txBody>
          <a:bodyPr vert="horz" lIns="93917" tIns="46958" rIns="93917" bIns="46958" rtlCol="0"/>
          <a:lstStyle>
            <a:lvl1pPr algn="l">
              <a:defRPr sz="1200"/>
            </a:lvl1pPr>
          </a:lstStyle>
          <a:p>
            <a:endParaRPr lang="en-US"/>
          </a:p>
        </p:txBody>
      </p:sp>
      <p:sp>
        <p:nvSpPr>
          <p:cNvPr id="3" name="Date Placeholder 2"/>
          <p:cNvSpPr>
            <a:spLocks noGrp="1"/>
          </p:cNvSpPr>
          <p:nvPr>
            <p:ph type="dt" idx="1"/>
          </p:nvPr>
        </p:nvSpPr>
        <p:spPr>
          <a:xfrm>
            <a:off x="4008706" y="0"/>
            <a:ext cx="3066733" cy="469779"/>
          </a:xfrm>
          <a:prstGeom prst="rect">
            <a:avLst/>
          </a:prstGeom>
        </p:spPr>
        <p:txBody>
          <a:bodyPr vert="horz" lIns="93917" tIns="46958" rIns="93917" bIns="46958" rtlCol="0"/>
          <a:lstStyle>
            <a:lvl1pPr algn="r">
              <a:defRPr sz="1200"/>
            </a:lvl1pPr>
          </a:lstStyle>
          <a:p>
            <a:fld id="{E8ABF5C8-601E-4C4A-B14D-1F390A042E12}" type="datetimeFigureOut">
              <a:rPr lang="en-US" smtClean="0"/>
              <a:t>6/29/2023</a:t>
            </a:fld>
            <a:endParaRPr lang="en-US"/>
          </a:p>
        </p:txBody>
      </p:sp>
      <p:sp>
        <p:nvSpPr>
          <p:cNvPr id="4" name="Slide Image Placeholder 3"/>
          <p:cNvSpPr>
            <a:spLocks noGrp="1" noRot="1" noChangeAspect="1"/>
          </p:cNvSpPr>
          <p:nvPr>
            <p:ph type="sldImg" idx="2"/>
          </p:nvPr>
        </p:nvSpPr>
        <p:spPr>
          <a:xfrm>
            <a:off x="730250" y="1169988"/>
            <a:ext cx="5616575" cy="3159125"/>
          </a:xfrm>
          <a:prstGeom prst="rect">
            <a:avLst/>
          </a:prstGeom>
          <a:noFill/>
          <a:ln w="12700">
            <a:solidFill>
              <a:prstClr val="black"/>
            </a:solidFill>
          </a:ln>
        </p:spPr>
        <p:txBody>
          <a:bodyPr vert="horz" lIns="93917" tIns="46958" rIns="93917" bIns="46958" rtlCol="0" anchor="ctr"/>
          <a:lstStyle/>
          <a:p>
            <a:endParaRPr lang="en-US"/>
          </a:p>
        </p:txBody>
      </p:sp>
      <p:sp>
        <p:nvSpPr>
          <p:cNvPr id="5" name="Notes Placeholder 4"/>
          <p:cNvSpPr>
            <a:spLocks noGrp="1"/>
          </p:cNvSpPr>
          <p:nvPr>
            <p:ph type="body" sz="quarter" idx="3"/>
          </p:nvPr>
        </p:nvSpPr>
        <p:spPr>
          <a:xfrm>
            <a:off x="707708" y="4505979"/>
            <a:ext cx="5661660" cy="3686711"/>
          </a:xfrm>
          <a:prstGeom prst="rect">
            <a:avLst/>
          </a:prstGeom>
        </p:spPr>
        <p:txBody>
          <a:bodyPr vert="horz" lIns="93917" tIns="46958" rIns="93917" bIns="4695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93297"/>
            <a:ext cx="3066733" cy="469778"/>
          </a:xfrm>
          <a:prstGeom prst="rect">
            <a:avLst/>
          </a:prstGeom>
        </p:spPr>
        <p:txBody>
          <a:bodyPr vert="horz" lIns="93917" tIns="46958" rIns="93917" bIns="46958" rtlCol="0" anchor="b"/>
          <a:lstStyle>
            <a:lvl1pPr algn="l">
              <a:defRPr sz="1200"/>
            </a:lvl1pPr>
          </a:lstStyle>
          <a:p>
            <a:endParaRPr lang="en-US"/>
          </a:p>
        </p:txBody>
      </p:sp>
      <p:sp>
        <p:nvSpPr>
          <p:cNvPr id="7" name="Slide Number Placeholder 6"/>
          <p:cNvSpPr>
            <a:spLocks noGrp="1"/>
          </p:cNvSpPr>
          <p:nvPr>
            <p:ph type="sldNum" sz="quarter" idx="5"/>
          </p:nvPr>
        </p:nvSpPr>
        <p:spPr>
          <a:xfrm>
            <a:off x="4008706" y="8893297"/>
            <a:ext cx="3066733" cy="469778"/>
          </a:xfrm>
          <a:prstGeom prst="rect">
            <a:avLst/>
          </a:prstGeom>
        </p:spPr>
        <p:txBody>
          <a:bodyPr vert="horz" lIns="93917" tIns="46958" rIns="93917" bIns="46958" rtlCol="0" anchor="b"/>
          <a:lstStyle>
            <a:lvl1pPr algn="r">
              <a:defRPr sz="1200"/>
            </a:lvl1pPr>
          </a:lstStyle>
          <a:p>
            <a:fld id="{3E798137-902F-4875-8458-FEE9E0DA5FBD}" type="slidenum">
              <a:rPr lang="en-US" smtClean="0"/>
              <a:t>‹#›</a:t>
            </a:fld>
            <a:endParaRPr lang="en-US"/>
          </a:p>
        </p:txBody>
      </p:sp>
    </p:spTree>
    <p:extLst>
      <p:ext uri="{BB962C8B-B14F-4D97-AF65-F5344CB8AC3E}">
        <p14:creationId xmlns:p14="http://schemas.microsoft.com/office/powerpoint/2010/main" val="183560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798137-902F-4875-8458-FEE9E0DA5FBD}" type="slidenum">
              <a:rPr lang="en-US" smtClean="0"/>
              <a:t>1</a:t>
            </a:fld>
            <a:endParaRPr lang="en-US"/>
          </a:p>
        </p:txBody>
      </p:sp>
    </p:spTree>
    <p:extLst>
      <p:ext uri="{BB962C8B-B14F-4D97-AF65-F5344CB8AC3E}">
        <p14:creationId xmlns:p14="http://schemas.microsoft.com/office/powerpoint/2010/main" val="5272351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 Text:</a:t>
            </a:r>
          </a:p>
          <a:p>
            <a:r>
              <a:rPr lang="en-US" dirty="0"/>
              <a:t>Bar chart showing pregnancy-related mortality ratios by pre-pregnancy body mass index in California across 3-year periods: 2012-2014, 2015-2017, and 2018-2020.</a:t>
            </a:r>
          </a:p>
          <a:p>
            <a:r>
              <a:rPr lang="en-US" dirty="0"/>
              <a:t>The pregnancy-related mortality ratio increased with higher BMI, especially BMI of 40 or greater, and this pattern was constant over time.</a:t>
            </a:r>
          </a:p>
          <a:p>
            <a:r>
              <a:rPr lang="en-US" dirty="0"/>
              <a:t>In 2018-2020, the pregnancy-related mortality ratio for BMI group 40 or greater was 54.2 deaths per 100,000 live births, twice as high as the pregnancy-related mortality ratio of 24.1 for BMI group 30-39.9 and 6.7 times higher than the pregnancy-related mortality ratio of 8.1 for BMI group less than 25. </a:t>
            </a:r>
          </a:p>
          <a:p>
            <a:endParaRPr lang="en-US" dirty="0"/>
          </a:p>
          <a:p>
            <a:r>
              <a:rPr lang="en-US" dirty="0"/>
              <a:t>Other notes:</a:t>
            </a:r>
          </a:p>
          <a:p>
            <a:pPr marL="0" indent="0">
              <a:buFont typeface="Arial" panose="020B0604020202020204" pitchFamily="34" charset="0"/>
              <a:buNone/>
            </a:pPr>
            <a:r>
              <a:rPr lang="en-US" dirty="0"/>
              <a:t>The pregnancy-related mortality ratio for BMI group 40 or greater was significantly higher than those for all other BMI groups in 2018-2020.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Despite the highest rate was among BMI 40+group, majority the deaths were in &lt;40 BMI groups</a:t>
            </a:r>
            <a:endParaRPr lang="en-US" b="1" strike="sngStrike"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E798137-902F-4875-8458-FEE9E0DA5FBD}" type="slidenum">
              <a:rPr lang="en-US" smtClean="0"/>
              <a:t>10</a:t>
            </a:fld>
            <a:endParaRPr lang="en-US"/>
          </a:p>
        </p:txBody>
      </p:sp>
    </p:spTree>
    <p:extLst>
      <p:ext uri="{BB962C8B-B14F-4D97-AF65-F5344CB8AC3E}">
        <p14:creationId xmlns:p14="http://schemas.microsoft.com/office/powerpoint/2010/main" val="3827008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Alt Text:</a:t>
            </a:r>
          </a:p>
          <a:p>
            <a:pPr marL="0" indent="0">
              <a:buFont typeface="Arial" panose="020B0604020202020204" pitchFamily="34" charset="0"/>
              <a:buNone/>
            </a:pPr>
            <a:r>
              <a:rPr lang="en-US" dirty="0"/>
              <a:t>Bar chart showing pregnancy-related mortality ratios by payer source in California across 3-year periods: 2012-2014, 2015-2017, and 2018-2020.</a:t>
            </a:r>
          </a:p>
          <a:p>
            <a:pPr marL="0" indent="0">
              <a:buFont typeface="Arial" panose="020B0604020202020204" pitchFamily="34" charset="0"/>
              <a:buNone/>
            </a:pPr>
            <a:r>
              <a:rPr lang="en-US" dirty="0"/>
              <a:t>Disparity in the rates of pregnancy-related deaths by payer type increased over time; the rate of pregnancy-related deaths rose among those with Medi-Cal coverage while the rate among those with Private insurance remained low and stable.</a:t>
            </a:r>
          </a:p>
          <a:p>
            <a:pPr marL="0" indent="0">
              <a:buFont typeface="Arial" panose="020B0604020202020204" pitchFamily="34" charset="0"/>
              <a:buNone/>
            </a:pPr>
            <a:r>
              <a:rPr lang="en-US" dirty="0"/>
              <a:t>In 2018-2020, the pregnancy-related mortality ratio for those covered by was 21.5 deaths per 100.000 live births, more than double the rate of 7.8 for those with private insurance. </a:t>
            </a:r>
          </a:p>
          <a:p>
            <a:pPr marL="0" indent="0">
              <a:buFont typeface="Arial" panose="020B0604020202020204" pitchFamily="34" charset="0"/>
              <a:buNone/>
            </a:pPr>
            <a:r>
              <a:rPr lang="en-US" dirty="0"/>
              <a:t>In 2012-2014, the pregnancy-related mortality ratio did not differ by type of health coverage.</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Other notes: </a:t>
            </a:r>
          </a:p>
          <a:p>
            <a:pPr marL="171450" indent="-171450">
              <a:buFont typeface="Arial" panose="020B0604020202020204" pitchFamily="34" charset="0"/>
              <a:buChar char="•"/>
            </a:pPr>
            <a:r>
              <a:rPr lang="en-US" dirty="0"/>
              <a:t>Nearly the entire birthing population in CA is either covered by private insurance or Medi-Cal. The split is about 40/50.</a:t>
            </a:r>
          </a:p>
          <a:p>
            <a:pPr marL="628650" lvl="1" indent="-171450">
              <a:buFont typeface="Arial" panose="020B0604020202020204" pitchFamily="34" charset="0"/>
              <a:buChar char="•"/>
            </a:pPr>
            <a:r>
              <a:rPr lang="en-US" b="0" dirty="0"/>
              <a:t>In 2018-2020, the 51% of live births were covered by Private insurance, 41% by Medi-Cal, and 3% by other government programs; 4% of births were self-pay.</a:t>
            </a:r>
          </a:p>
          <a:p>
            <a:pPr marL="171450" indent="-171450">
              <a:buFont typeface="Arial" panose="020B0604020202020204" pitchFamily="34" charset="0"/>
              <a:buChar char="•"/>
            </a:pPr>
            <a:r>
              <a:rPr lang="en-US" dirty="0"/>
              <a:t>For those with Medi-Cal coverage, the pregnancy-related mortality ratio rose from 10.2 deaths per 100,000 live births in 2012-2014 to 21.5 in 2018-2020 (P&lt;0.05).</a:t>
            </a:r>
          </a:p>
          <a:p>
            <a:pPr marL="171450" indent="-171450">
              <a:buFont typeface="Arial" panose="020B0604020202020204" pitchFamily="34" charset="0"/>
              <a:buChar char="•"/>
            </a:pPr>
            <a:r>
              <a:rPr lang="en-US" dirty="0"/>
              <a:t>For those with private insurance, the pregnancy-related mortality ratio remained low and stable over time at 8-9 deaths per 100,000 live births.</a:t>
            </a:r>
          </a:p>
        </p:txBody>
      </p:sp>
      <p:sp>
        <p:nvSpPr>
          <p:cNvPr id="4" name="Slide Number Placeholder 3"/>
          <p:cNvSpPr>
            <a:spLocks noGrp="1"/>
          </p:cNvSpPr>
          <p:nvPr>
            <p:ph type="sldNum" sz="quarter" idx="5"/>
          </p:nvPr>
        </p:nvSpPr>
        <p:spPr/>
        <p:txBody>
          <a:bodyPr/>
          <a:lstStyle/>
          <a:p>
            <a:fld id="{3E798137-902F-4875-8458-FEE9E0DA5FBD}" type="slidenum">
              <a:rPr lang="en-US" smtClean="0"/>
              <a:t>11</a:t>
            </a:fld>
            <a:endParaRPr lang="en-US"/>
          </a:p>
        </p:txBody>
      </p:sp>
    </p:spTree>
    <p:extLst>
      <p:ext uri="{BB962C8B-B14F-4D97-AF65-F5344CB8AC3E}">
        <p14:creationId xmlns:p14="http://schemas.microsoft.com/office/powerpoint/2010/main" val="23811025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 Text:</a:t>
            </a:r>
          </a:p>
          <a:p>
            <a:r>
              <a:rPr lang="en-US" dirty="0"/>
              <a:t>Bar chart showing pregnancy-related mortality ratios by community conditions in California across 3-year periods: 2012-2014, 2015-2017, and 2018-2020. Community conditions were measured using the California Healthy Places Index scores grouped into quartiles.</a:t>
            </a:r>
          </a:p>
          <a:p>
            <a:r>
              <a:rPr lang="en-US" dirty="0"/>
              <a:t>Pregnancy-related mortality ratios were consistently higher for birthing people living in less advantaged community conditions than for those living in more advantaged community conditions across the three 3-year periods.</a:t>
            </a:r>
          </a:p>
          <a:p>
            <a:r>
              <a:rPr lang="en-US" b="0" dirty="0"/>
              <a:t>In 2018-2020, the pregnancy-related mortality ratio for those living in the least advantaged communities was 18.9 deaths per 100,000 live births, double the rate of 9.2 for those living in the most advantaged communities. </a:t>
            </a:r>
          </a:p>
          <a:p>
            <a:r>
              <a:rPr lang="en-US" b="0" dirty="0"/>
              <a:t>Pregnancy-related mortality ratios for those living in community conditions characterized by the two middle quartiles rose in 2018-2020 and were closer to the rates for those living in the least advantaged communities.</a:t>
            </a:r>
          </a:p>
          <a:p>
            <a:endParaRPr lang="en-US" dirty="0"/>
          </a:p>
          <a:p>
            <a:r>
              <a:rPr lang="en-US" dirty="0"/>
              <a:t>Other 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Community conditions correlated with rates of pregnancy-related deaths. Most advantaged communities had the lowest pregnancy-related mortality ratio while least advantaged communities had the highest pregnancy-related mortality ratio. This pattern was consistent over time.</a:t>
            </a:r>
          </a:p>
        </p:txBody>
      </p:sp>
      <p:sp>
        <p:nvSpPr>
          <p:cNvPr id="4" name="Slide Number Placeholder 3"/>
          <p:cNvSpPr>
            <a:spLocks noGrp="1"/>
          </p:cNvSpPr>
          <p:nvPr>
            <p:ph type="sldNum" sz="quarter" idx="5"/>
          </p:nvPr>
        </p:nvSpPr>
        <p:spPr/>
        <p:txBody>
          <a:bodyPr/>
          <a:lstStyle/>
          <a:p>
            <a:fld id="{3E798137-902F-4875-8458-FEE9E0DA5FBD}" type="slidenum">
              <a:rPr lang="en-US" smtClean="0"/>
              <a:t>12</a:t>
            </a:fld>
            <a:endParaRPr lang="en-US"/>
          </a:p>
        </p:txBody>
      </p:sp>
    </p:spTree>
    <p:extLst>
      <p:ext uri="{BB962C8B-B14F-4D97-AF65-F5344CB8AC3E}">
        <p14:creationId xmlns:p14="http://schemas.microsoft.com/office/powerpoint/2010/main" val="27115117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200"/>
              </a:spcBef>
              <a:spcAft>
                <a:spcPts val="1200"/>
              </a:spcAft>
            </a:pPr>
            <a:r>
              <a:rPr lang="en-US" dirty="0"/>
              <a:t>Alt Text:</a:t>
            </a:r>
          </a:p>
          <a:p>
            <a:pPr marL="0" marR="0" lvl="0" indent="0">
              <a:lnSpc>
                <a:spcPct val="115000"/>
              </a:lnSpc>
              <a:spcBef>
                <a:spcPts val="1200"/>
              </a:spcBef>
              <a:spcAft>
                <a:spcPts val="1200"/>
              </a:spcAft>
              <a:buSzPts val="1000"/>
              <a:buFont typeface="Webdings" panose="05030102010509060703" pitchFamily="18" charset="2"/>
              <a:buNone/>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Bar chart showing pregnancy-related mortality ratios by race-ethnicity in California </a:t>
            </a:r>
            <a:r>
              <a:rPr lang="en-US" dirty="0"/>
              <a:t>across 3-year periods: 2012-2014, 2015-2017, and 2018-2020.</a:t>
            </a:r>
          </a:p>
          <a:p>
            <a:pPr marL="0" marR="0" lvl="0" indent="0">
              <a:lnSpc>
                <a:spcPct val="115000"/>
              </a:lnSpc>
              <a:spcBef>
                <a:spcPts val="1200"/>
              </a:spcBef>
              <a:spcAft>
                <a:spcPts val="1200"/>
              </a:spcAft>
              <a:buSzPts val="1000"/>
              <a:buFont typeface="Webdings" panose="05030102010509060703" pitchFamily="18" charset="2"/>
              <a:buNone/>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In 2018-2020, racial-ethnic disparities in the rates of pregnancy-related deaths decreased but persisted, with the highest rates among Black birthing people. </a:t>
            </a:r>
          </a:p>
          <a:p>
            <a:pPr marL="0" marR="0" lvl="0" indent="0">
              <a:lnSpc>
                <a:spcPct val="115000"/>
              </a:lnSpc>
              <a:spcBef>
                <a:spcPts val="1200"/>
              </a:spcBef>
              <a:spcAft>
                <a:spcPts val="1200"/>
              </a:spcAft>
              <a:buSzPts val="1000"/>
              <a:buFont typeface="Webdings" panose="05030102010509060703" pitchFamily="18" charset="2"/>
              <a:buNone/>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pregnancy-related mortality ratio for Black birthing people was 3 to 4 times higher than the rates for Hispanic/Latinx, Asian and White birthing people – an improvement over the 5 to 6-fold disparity observed in 2015-2017.</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1200"/>
              </a:spcBef>
              <a:spcAft>
                <a:spcPts val="1200"/>
              </a:spcAft>
              <a:buClrTx/>
              <a:buSzTx/>
              <a:buFontTx/>
              <a:buNone/>
              <a:tabLst/>
              <a:defRP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Pregnancy-related mortality ratios increased gradually for Asian and Hispanic/Latina birthing people over the three 3-year periods.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E798137-902F-4875-8458-FEE9E0DA5FBD}" type="slidenum">
              <a:rPr lang="en-US" smtClean="0"/>
              <a:t>13</a:t>
            </a:fld>
            <a:endParaRPr lang="en-US"/>
          </a:p>
        </p:txBody>
      </p:sp>
    </p:spTree>
    <p:extLst>
      <p:ext uri="{BB962C8B-B14F-4D97-AF65-F5344CB8AC3E}">
        <p14:creationId xmlns:p14="http://schemas.microsoft.com/office/powerpoint/2010/main" val="18933901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 Text:</a:t>
            </a:r>
          </a:p>
          <a:p>
            <a:r>
              <a:rPr lang="en-US" dirty="0"/>
              <a:t>Bar chart showing pregnancy-related mortality ratios by race/ethnicity and cause of death.</a:t>
            </a:r>
          </a:p>
          <a:p>
            <a:r>
              <a:rPr lang="en-US" dirty="0"/>
              <a:t>Cardiovascular disease was the leading cause of pregnancy-related mortality for all racial/ethnic groups.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Rates of pregnancy-related deaths from hemorrhage did not differ by race/ethnicity.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Black birthing people were most disproportionately impacted by deaths from cardiovascular disease, infection/sepsis, thrombotic pulmonary embolism, hypertensive disorders of pregnancy, and amniotic fluid embolism. (The differences were statistically significant.)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sz="1200" dirty="0">
                <a:solidFill>
                  <a:srgbClr val="FF0000"/>
                </a:solidFill>
                <a:effectLst/>
                <a:latin typeface="Calibri" panose="020F0502020204030204" pitchFamily="34" charset="0"/>
                <a:ea typeface="Calibri" panose="020F0502020204030204" pitchFamily="34" charset="0"/>
              </a:rPr>
              <a:t>Compared with other racial/ethnic groups, the pregnancy-related mortality ratios for Black birthing people were significantly higher for deaths from cardiovascular disease, infection/sepsis, thrombotic pulmonary embolism, hypertensive disorders of pregnancy, and amniotic fluid embolism.]</a:t>
            </a:r>
            <a:endParaRPr lang="en-US" dirty="0"/>
          </a:p>
          <a:p>
            <a:endParaRPr lang="en-US" dirty="0"/>
          </a:p>
        </p:txBody>
      </p:sp>
      <p:sp>
        <p:nvSpPr>
          <p:cNvPr id="4" name="Slide Number Placeholder 3"/>
          <p:cNvSpPr>
            <a:spLocks noGrp="1"/>
          </p:cNvSpPr>
          <p:nvPr>
            <p:ph type="sldNum" sz="quarter" idx="5"/>
          </p:nvPr>
        </p:nvSpPr>
        <p:spPr/>
        <p:txBody>
          <a:bodyPr/>
          <a:lstStyle/>
          <a:p>
            <a:fld id="{3E798137-902F-4875-8458-FEE9E0DA5FBD}" type="slidenum">
              <a:rPr lang="en-US" smtClean="0"/>
              <a:t>14</a:t>
            </a:fld>
            <a:endParaRPr lang="en-US"/>
          </a:p>
        </p:txBody>
      </p:sp>
    </p:spTree>
    <p:extLst>
      <p:ext uri="{BB962C8B-B14F-4D97-AF65-F5344CB8AC3E}">
        <p14:creationId xmlns:p14="http://schemas.microsoft.com/office/powerpoint/2010/main" val="2283985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798137-902F-4875-8458-FEE9E0DA5FBD}" type="slidenum">
              <a:rPr lang="en-US" smtClean="0"/>
              <a:t>2</a:t>
            </a:fld>
            <a:endParaRPr lang="en-US"/>
          </a:p>
        </p:txBody>
      </p:sp>
    </p:spTree>
    <p:extLst>
      <p:ext uri="{BB962C8B-B14F-4D97-AF65-F5344CB8AC3E}">
        <p14:creationId xmlns:p14="http://schemas.microsoft.com/office/powerpoint/2010/main" val="2295189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dirty="0"/>
              <a:t>Alt Text:</a:t>
            </a:r>
          </a:p>
          <a:p>
            <a:pPr marL="0" marR="0">
              <a:lnSpc>
                <a:spcPct val="107000"/>
              </a:lnSpc>
              <a:spcBef>
                <a:spcPts val="0"/>
              </a:spcBef>
              <a:spcAft>
                <a:spcPts val="0"/>
              </a:spcAft>
            </a:pPr>
            <a:r>
              <a:rPr lang="en-US" dirty="0"/>
              <a:t>Line chart showing the pregnancy-related mortality ratios in the U.S. and California from 2012 through 2020.</a:t>
            </a:r>
          </a:p>
          <a:p>
            <a:pPr marL="0" marR="0">
              <a:lnSpc>
                <a:spcPct val="107000"/>
              </a:lnSpc>
              <a:spcBef>
                <a:spcPts val="0"/>
              </a:spcBef>
              <a:spcAft>
                <a:spcPts val="0"/>
              </a:spcAft>
            </a:pPr>
            <a:r>
              <a:rPr lang="en-US" dirty="0"/>
              <a:t>California’s rate of pregnancy-related deaths was consistently lower than the U.S. rate for years 2012 through 2019 (the latest available data for U.S.). </a:t>
            </a:r>
          </a:p>
          <a:p>
            <a:pPr marL="0" marR="0" lvl="0" indent="0" algn="l" defTabSz="914400" rtl="0" eaLnBrk="1" fontAlgn="auto" latinLnBrk="0" hangingPunct="1">
              <a:lnSpc>
                <a:spcPct val="107000"/>
              </a:lnSpc>
              <a:spcBef>
                <a:spcPts val="0"/>
              </a:spcBef>
              <a:spcAft>
                <a:spcPts val="0"/>
              </a:spcAft>
              <a:buClrTx/>
              <a:buSzTx/>
              <a:buFontTx/>
              <a:buNone/>
              <a:tabLst/>
              <a:defRPr/>
            </a:pPr>
            <a:r>
              <a:rPr lang="en-US" dirty="0"/>
              <a:t>California’s rate began to rise gradually in 2013 but spiked during the COVID-19 pandemic (in 2020).</a:t>
            </a:r>
          </a:p>
          <a:p>
            <a:pPr marL="0" marR="0">
              <a:lnSpc>
                <a:spcPct val="107000"/>
              </a:lnSpc>
              <a:spcBef>
                <a:spcPts val="0"/>
              </a:spcBef>
              <a:spcAft>
                <a:spcPts val="0"/>
              </a:spcAft>
            </a:pPr>
            <a:r>
              <a:rPr lang="en-US" dirty="0"/>
              <a:t>In 2020, California’s pregnancy-related mortality ratio was 18.6 deaths per 100,000 live births – a 45% increase compared with the mortality ratio of 12.8 in 2019. </a:t>
            </a:r>
          </a:p>
          <a:p>
            <a:pPr marL="0" marR="0" lvl="0" indent="0" algn="l" defTabSz="914400" rtl="0" eaLnBrk="1" fontAlgn="auto" latinLnBrk="0" hangingPunct="1">
              <a:lnSpc>
                <a:spcPct val="107000"/>
              </a:lnSpc>
              <a:spcBef>
                <a:spcPts val="0"/>
              </a:spcBef>
              <a:spcAft>
                <a:spcPts val="0"/>
              </a:spcAft>
              <a:buClrTx/>
              <a:buSzTx/>
              <a:buFontTx/>
              <a:buNone/>
              <a:tabLst/>
              <a:defRPr/>
            </a:pPr>
            <a:r>
              <a:rPr lang="en-US" dirty="0"/>
              <a:t>Deaths from COVID-19 contributed to this increase. Without COVID-19 deaths, the pregnancy-related mortality ratio in 2020 would have been 15.0.</a:t>
            </a:r>
          </a:p>
          <a:p>
            <a:pPr marL="0" marR="0">
              <a:lnSpc>
                <a:spcPct val="107000"/>
              </a:lnSpc>
              <a:spcBef>
                <a:spcPts val="0"/>
              </a:spcBef>
              <a:spcAft>
                <a:spcPts val="0"/>
              </a:spcAft>
            </a:pPr>
            <a:endParaRPr lang="en-US" dirty="0"/>
          </a:p>
          <a:p>
            <a:pPr marL="0" marR="0">
              <a:lnSpc>
                <a:spcPct val="107000"/>
              </a:lnSpc>
              <a:spcBef>
                <a:spcPts val="0"/>
              </a:spcBef>
              <a:spcAft>
                <a:spcPts val="0"/>
              </a:spcAft>
            </a:pPr>
            <a:r>
              <a:rPr lang="en-US" dirty="0"/>
              <a:t>Other notes:</a:t>
            </a:r>
          </a:p>
          <a:p>
            <a:pPr marL="171450" marR="0" indent="-171450">
              <a:lnSpc>
                <a:spcPct val="107000"/>
              </a:lnSpc>
              <a:spcBef>
                <a:spcPts val="0"/>
              </a:spcBef>
              <a:spcAft>
                <a:spcPts val="0"/>
              </a:spcAft>
              <a:buFont typeface="Arial" panose="020B0604020202020204" pitchFamily="34" charset="0"/>
              <a:buChar char="•"/>
            </a:pPr>
            <a:r>
              <a:rPr lang="en-US" dirty="0"/>
              <a:t>CA’s PRMR remained consistently lower than the US PRMR from 2009 to 2019. (Though it is unknown if the differences were statistically significant - could not test.)</a:t>
            </a:r>
          </a:p>
          <a:p>
            <a:pPr marL="171450" marR="0" indent="-171450">
              <a:lnSpc>
                <a:spcPct val="107000"/>
              </a:lnSpc>
              <a:spcBef>
                <a:spcPts val="0"/>
              </a:spcBef>
              <a:spcAft>
                <a:spcPts val="0"/>
              </a:spcAft>
              <a:buFont typeface="Arial" panose="020B0604020202020204" pitchFamily="34" charset="0"/>
              <a:buChar char="•"/>
            </a:pPr>
            <a:r>
              <a:rPr lang="en-US" dirty="0"/>
              <a:t>Note – the U.S. PRMR from the CDC PMSS may be an underestimate… CDC has access to fewer data sources than individual states. CA identified 1/3 of the deaths through Patient Discharge and Emergency Department data alone.</a:t>
            </a:r>
          </a:p>
        </p:txBody>
      </p:sp>
      <p:sp>
        <p:nvSpPr>
          <p:cNvPr id="4" name="Slide Number Placeholder 3"/>
          <p:cNvSpPr>
            <a:spLocks noGrp="1"/>
          </p:cNvSpPr>
          <p:nvPr>
            <p:ph type="sldNum" sz="quarter" idx="5"/>
          </p:nvPr>
        </p:nvSpPr>
        <p:spPr/>
        <p:txBody>
          <a:bodyPr/>
          <a:lstStyle/>
          <a:p>
            <a:fld id="{3E798137-902F-4875-8458-FEE9E0DA5FBD}" type="slidenum">
              <a:rPr lang="en-US" smtClean="0"/>
              <a:t>3</a:t>
            </a:fld>
            <a:endParaRPr lang="en-US"/>
          </a:p>
        </p:txBody>
      </p:sp>
    </p:spTree>
    <p:extLst>
      <p:ext uri="{BB962C8B-B14F-4D97-AF65-F5344CB8AC3E}">
        <p14:creationId xmlns:p14="http://schemas.microsoft.com/office/powerpoint/2010/main" val="2078822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Pie chart showing the types of pregnancy-associated deaths in California from 2012 through 2020.</a:t>
            </a:r>
          </a:p>
          <a:p>
            <a:pPr marL="0" marR="0" indent="0">
              <a:lnSpc>
                <a:spcPct val="107000"/>
              </a:lnSpc>
              <a:spcBef>
                <a:spcPts val="0"/>
              </a:spcBef>
              <a:spcAft>
                <a:spcPts val="0"/>
              </a:spcAft>
              <a:buFont typeface="Arial" panose="020B0604020202020204" pitchFamily="34" charset="0"/>
              <a:buNone/>
            </a:pPr>
            <a:r>
              <a:rPr lang="en-US" dirty="0"/>
              <a:t>Deaths from medical causes made up 57% of all pregnancy-associated deaths, followed by deaths from drug overdose at 13%, homicide at 8% and suicide at 7%. Deaths from other injury, such as motor vehicle crashes, made up 15% of pregnancy-associated deaths. One percent of the deaths were undetermined.</a:t>
            </a:r>
          </a:p>
          <a:p>
            <a:pPr marL="0" marR="0" indent="0">
              <a:lnSpc>
                <a:spcPct val="107000"/>
              </a:lnSpc>
              <a:spcBef>
                <a:spcPts val="0"/>
              </a:spcBef>
              <a:spcAft>
                <a:spcPts val="0"/>
              </a:spcAft>
              <a:buFont typeface="Arial" panose="020B0604020202020204" pitchFamily="34" charset="0"/>
              <a:buNone/>
            </a:pPr>
            <a:r>
              <a:rPr lang="en-US" dirty="0"/>
              <a:t>Of the pregnancy-associated deaths from medical causes, nearly half (49%) were related to or aggravated by pregnancy.</a:t>
            </a:r>
          </a:p>
          <a:p>
            <a:pPr marL="0" marR="0" indent="0">
              <a:lnSpc>
                <a:spcPct val="107000"/>
              </a:lnSpc>
              <a:spcBef>
                <a:spcPts val="0"/>
              </a:spcBef>
              <a:spcAft>
                <a:spcPts val="0"/>
              </a:spcAft>
              <a:buFont typeface="Arial" panose="020B0604020202020204" pitchFamily="34" charset="0"/>
              <a:buNone/>
            </a:pPr>
            <a:r>
              <a:rPr lang="en-US" dirty="0"/>
              <a:t>Altogether, 28% of all pregnancy-associated deaths were related to pregnancy.</a:t>
            </a:r>
          </a:p>
        </p:txBody>
      </p:sp>
      <p:sp>
        <p:nvSpPr>
          <p:cNvPr id="4" name="Slide Number Placeholder 3"/>
          <p:cNvSpPr>
            <a:spLocks noGrp="1"/>
          </p:cNvSpPr>
          <p:nvPr>
            <p:ph type="sldNum" sz="quarter" idx="5"/>
          </p:nvPr>
        </p:nvSpPr>
        <p:spPr/>
        <p:txBody>
          <a:bodyPr/>
          <a:lstStyle/>
          <a:p>
            <a:fld id="{3E798137-902F-4875-8458-FEE9E0DA5FBD}" type="slidenum">
              <a:rPr lang="en-US" smtClean="0"/>
              <a:t>4</a:t>
            </a:fld>
            <a:endParaRPr lang="en-US"/>
          </a:p>
        </p:txBody>
      </p:sp>
    </p:spTree>
    <p:extLst>
      <p:ext uri="{BB962C8B-B14F-4D97-AF65-F5344CB8AC3E}">
        <p14:creationId xmlns:p14="http://schemas.microsoft.com/office/powerpoint/2010/main" val="3562206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Bar chart showing the proportions of pregnancy-related deaths by cause of death in California from 2012 through 2020.</a:t>
            </a:r>
          </a:p>
          <a:p>
            <a:pPr marL="0" marR="0" indent="0">
              <a:lnSpc>
                <a:spcPct val="107000"/>
              </a:lnSpc>
              <a:spcBef>
                <a:spcPts val="0"/>
              </a:spcBef>
              <a:spcAft>
                <a:spcPts val="0"/>
              </a:spcAft>
              <a:buFont typeface="Arial" panose="020B0604020202020204" pitchFamily="34" charset="0"/>
              <a:buNone/>
            </a:pPr>
            <a:r>
              <a:rPr lang="en-US" dirty="0"/>
              <a:t>Cardiovascular disease was the leading cause of pregnancy-related deaths at 29%. It was followed by hemorrhage at 16%, infection at 15%, hypertensive disorders of pregnancy at 9%, thrombotic pulmonary embolism at 8% and amniotic fluid embolism also at 8%. </a:t>
            </a:r>
          </a:p>
          <a:p>
            <a:pPr marL="0" marR="0" indent="0">
              <a:lnSpc>
                <a:spcPct val="107000"/>
              </a:lnSpc>
              <a:spcBef>
                <a:spcPts val="0"/>
              </a:spcBef>
              <a:spcAft>
                <a:spcPts val="0"/>
              </a:spcAft>
              <a:buFont typeface="Arial" panose="020B0604020202020204" pitchFamily="34" charset="0"/>
              <a:buNone/>
            </a:pPr>
            <a:r>
              <a:rPr lang="en-US" dirty="0"/>
              <a:t>A spectrum of other medical conditions made up the remaining 15% of pregnancy-related deaths.</a:t>
            </a:r>
          </a:p>
        </p:txBody>
      </p:sp>
      <p:sp>
        <p:nvSpPr>
          <p:cNvPr id="4" name="Slide Number Placeholder 3"/>
          <p:cNvSpPr>
            <a:spLocks noGrp="1"/>
          </p:cNvSpPr>
          <p:nvPr>
            <p:ph type="sldNum" sz="quarter" idx="5"/>
          </p:nvPr>
        </p:nvSpPr>
        <p:spPr/>
        <p:txBody>
          <a:bodyPr/>
          <a:lstStyle/>
          <a:p>
            <a:fld id="{3E798137-902F-4875-8458-FEE9E0DA5FBD}" type="slidenum">
              <a:rPr lang="en-US" smtClean="0"/>
              <a:t>5</a:t>
            </a:fld>
            <a:endParaRPr lang="en-US"/>
          </a:p>
        </p:txBody>
      </p:sp>
    </p:spTree>
    <p:extLst>
      <p:ext uri="{BB962C8B-B14F-4D97-AF65-F5344CB8AC3E}">
        <p14:creationId xmlns:p14="http://schemas.microsoft.com/office/powerpoint/2010/main" val="1501202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Bar chart showing the proportions of pregnancy-related deaths by timing to death in California from 2012 through 2020.</a:t>
            </a:r>
          </a:p>
          <a:p>
            <a:pPr marL="171450" marR="0" indent="-171450">
              <a:lnSpc>
                <a:spcPct val="107000"/>
              </a:lnSpc>
              <a:spcBef>
                <a:spcPts val="0"/>
              </a:spcBef>
              <a:spcAft>
                <a:spcPts val="0"/>
              </a:spcAft>
              <a:buFont typeface="Arial" panose="020B0604020202020204" pitchFamily="34" charset="0"/>
              <a:buChar char="•"/>
            </a:pPr>
            <a:r>
              <a:rPr lang="en-US" dirty="0"/>
              <a:t>17% of pregnancy-related deaths occurred during pregnancy. </a:t>
            </a:r>
          </a:p>
          <a:p>
            <a:pPr marL="171450" marR="0" indent="-171450">
              <a:lnSpc>
                <a:spcPct val="107000"/>
              </a:lnSpc>
              <a:spcBef>
                <a:spcPts val="0"/>
              </a:spcBef>
              <a:spcAft>
                <a:spcPts val="0"/>
              </a:spcAft>
              <a:buFont typeface="Arial" panose="020B0604020202020204" pitchFamily="34" charset="0"/>
              <a:buChar char="•"/>
            </a:pPr>
            <a:r>
              <a:rPr lang="en-US" dirty="0"/>
              <a:t>24% of pregnancy-related deaths occurred on the day of delivery and 25% within 6 days after pregnancy ended.</a:t>
            </a:r>
          </a:p>
          <a:p>
            <a:pPr marL="171450" marR="0" indent="-171450">
              <a:lnSpc>
                <a:spcPct val="107000"/>
              </a:lnSpc>
              <a:spcBef>
                <a:spcPts val="0"/>
              </a:spcBef>
              <a:spcAft>
                <a:spcPts val="0"/>
              </a:spcAft>
              <a:buFont typeface="Arial" panose="020B0604020202020204" pitchFamily="34" charset="0"/>
              <a:buChar char="•"/>
            </a:pPr>
            <a:r>
              <a:rPr lang="en-US" dirty="0"/>
              <a:t>20% of pregnancy-related deaths occurred 7 to 42 days after pregnancy ended.</a:t>
            </a:r>
          </a:p>
          <a:p>
            <a:pPr marL="171450" marR="0" indent="-171450">
              <a:lnSpc>
                <a:spcPct val="107000"/>
              </a:lnSpc>
              <a:spcBef>
                <a:spcPts val="0"/>
              </a:spcBef>
              <a:spcAft>
                <a:spcPts val="0"/>
              </a:spcAft>
              <a:buFont typeface="Arial" panose="020B0604020202020204" pitchFamily="34" charset="0"/>
              <a:buChar char="•"/>
            </a:pPr>
            <a:r>
              <a:rPr lang="en-US" dirty="0"/>
              <a:t>And 15% occurred 43 to 365 days after pregnancy ended.</a:t>
            </a:r>
          </a:p>
        </p:txBody>
      </p:sp>
      <p:sp>
        <p:nvSpPr>
          <p:cNvPr id="4" name="Slide Number Placeholder 3"/>
          <p:cNvSpPr>
            <a:spLocks noGrp="1"/>
          </p:cNvSpPr>
          <p:nvPr>
            <p:ph type="sldNum" sz="quarter" idx="5"/>
          </p:nvPr>
        </p:nvSpPr>
        <p:spPr/>
        <p:txBody>
          <a:bodyPr/>
          <a:lstStyle/>
          <a:p>
            <a:fld id="{3E798137-902F-4875-8458-FEE9E0DA5FBD}" type="slidenum">
              <a:rPr lang="en-US" smtClean="0"/>
              <a:t>6</a:t>
            </a:fld>
            <a:endParaRPr lang="en-US"/>
          </a:p>
        </p:txBody>
      </p:sp>
    </p:spTree>
    <p:extLst>
      <p:ext uri="{BB962C8B-B14F-4D97-AF65-F5344CB8AC3E}">
        <p14:creationId xmlns:p14="http://schemas.microsoft.com/office/powerpoint/2010/main" val="2616544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nSpc>
                <a:spcPct val="107000"/>
              </a:lnSpc>
              <a:spcBef>
                <a:spcPts val="0"/>
              </a:spcBef>
              <a:spcAft>
                <a:spcPts val="0"/>
              </a:spcAft>
              <a:buFont typeface="Arial" panose="020B0604020202020204" pitchFamily="34" charset="0"/>
              <a:buNone/>
            </a:pPr>
            <a:r>
              <a:rPr lang="en-US" dirty="0"/>
              <a:t>Alt Text:</a:t>
            </a:r>
          </a:p>
          <a:p>
            <a:pPr marL="0" marR="0" indent="0">
              <a:lnSpc>
                <a:spcPct val="107000"/>
              </a:lnSpc>
              <a:spcBef>
                <a:spcPts val="0"/>
              </a:spcBef>
              <a:spcAft>
                <a:spcPts val="0"/>
              </a:spcAft>
              <a:buFont typeface="Arial" panose="020B0604020202020204" pitchFamily="34" charset="0"/>
              <a:buNone/>
            </a:pPr>
            <a:r>
              <a:rPr lang="en-US" dirty="0"/>
              <a:t>Bar chart showing the proportions of pregnancy-related deaths by cause and timing to death in California from 2012 through 2020. </a:t>
            </a:r>
          </a:p>
          <a:p>
            <a:pPr marL="0" marR="0" indent="0">
              <a:lnSpc>
                <a:spcPct val="107000"/>
              </a:lnSpc>
              <a:spcBef>
                <a:spcPts val="0"/>
              </a:spcBef>
              <a:spcAft>
                <a:spcPts val="0"/>
              </a:spcAft>
              <a:buFont typeface="Arial" panose="020B0604020202020204" pitchFamily="34" charset="0"/>
              <a:buNone/>
            </a:pPr>
            <a:r>
              <a:rPr lang="en-US" dirty="0"/>
              <a:t>More than half of cardiovascular deaths occurred after discharge from delivery hospital: 19% occurred 7 to 42 days after pregnancy ended and 32% occurred 43 to 365 days after pregnancy ended.</a:t>
            </a:r>
          </a:p>
          <a:p>
            <a:pPr marL="0" marR="0" indent="0">
              <a:lnSpc>
                <a:spcPct val="107000"/>
              </a:lnSpc>
              <a:spcBef>
                <a:spcPts val="0"/>
              </a:spcBef>
              <a:spcAft>
                <a:spcPts val="0"/>
              </a:spcAft>
              <a:buFont typeface="Arial" panose="020B0604020202020204" pitchFamily="34" charset="0"/>
              <a:buNone/>
            </a:pPr>
            <a:r>
              <a:rPr lang="en-US" dirty="0"/>
              <a:t>Majority of the other leading causes of death occurred on the day of delivery or within 6 days after pregnancy ended: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dirty="0"/>
              <a:t>89% of deaths from amniotic fluid embolism occurred within this time frame</a:t>
            </a:r>
          </a:p>
          <a:p>
            <a:pPr marL="171450" marR="0" indent="-171450">
              <a:lnSpc>
                <a:spcPct val="107000"/>
              </a:lnSpc>
              <a:spcBef>
                <a:spcPts val="0"/>
              </a:spcBef>
              <a:spcAft>
                <a:spcPts val="0"/>
              </a:spcAft>
              <a:buFont typeface="Arial" panose="020B0604020202020204" pitchFamily="34" charset="0"/>
              <a:buChar char="•"/>
            </a:pPr>
            <a:r>
              <a:rPr lang="en-US" dirty="0"/>
              <a:t>72% of deaths from hemorrhage</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dirty="0"/>
              <a:t>64% of deaths from hypertensive disorders of pregnancy</a:t>
            </a:r>
          </a:p>
          <a:p>
            <a:pPr marL="171450" marR="0" indent="-171450">
              <a:lnSpc>
                <a:spcPct val="107000"/>
              </a:lnSpc>
              <a:spcBef>
                <a:spcPts val="0"/>
              </a:spcBef>
              <a:spcAft>
                <a:spcPts val="0"/>
              </a:spcAft>
              <a:buFont typeface="Arial" panose="020B0604020202020204" pitchFamily="34" charset="0"/>
              <a:buChar char="•"/>
            </a:pPr>
            <a:r>
              <a:rPr lang="en-US" dirty="0"/>
              <a:t>48% of deaths due to thrombotic pulmonary embolism, followed by 30% during pregnancy</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dirty="0"/>
              <a:t>42% of deaths due to infection, followed by 35% that occurred 7 to 42 days after pregnancy ended</a:t>
            </a:r>
          </a:p>
          <a:p>
            <a:pPr marL="0" marR="0" indent="0">
              <a:lnSpc>
                <a:spcPct val="107000"/>
              </a:lnSpc>
              <a:spcBef>
                <a:spcPts val="0"/>
              </a:spcBef>
              <a:spcAft>
                <a:spcPts val="0"/>
              </a:spcAft>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3E798137-902F-4875-8458-FEE9E0DA5FBD}" type="slidenum">
              <a:rPr lang="en-US" smtClean="0"/>
              <a:t>7</a:t>
            </a:fld>
            <a:endParaRPr lang="en-US"/>
          </a:p>
        </p:txBody>
      </p:sp>
    </p:spTree>
    <p:extLst>
      <p:ext uri="{BB962C8B-B14F-4D97-AF65-F5344CB8AC3E}">
        <p14:creationId xmlns:p14="http://schemas.microsoft.com/office/powerpoint/2010/main" val="12196883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 Text:</a:t>
            </a:r>
          </a:p>
          <a:p>
            <a:r>
              <a:rPr lang="en-US" dirty="0"/>
              <a:t>Bar chart showing pregnancy-related mortality ratios by cause of death in California in 3-year periods: 2012-2014, 2015-2017, and 2018-2020.</a:t>
            </a:r>
          </a:p>
          <a:p>
            <a:r>
              <a:rPr lang="en-US" dirty="0"/>
              <a:t>The rate of pregnancy-related deaths from hypertensive disorders of pregnancy decreased significantly in 2018-2020. The pregnancy-related mortality ratio for deaths from hypertensive disorders dropped to 0.8 deaths per 100,000 live births – a 43% decline compared to a pregnancy-related mortality ratio of 1.4 in 2015-2017.</a:t>
            </a:r>
          </a:p>
          <a:p>
            <a:r>
              <a:rPr lang="en-US" dirty="0"/>
              <a:t>In 2018-2020, the rate of pregnancy-related deaths from infection increased 25% to 2.6 deaths per 100,000 live births, due to Covid-19 in 2020, compared to a pregnancy-related mortality ratio of 2.1 in 2015-2017. </a:t>
            </a:r>
            <a:r>
              <a:rPr lang="en-US" b="0" dirty="0"/>
              <a:t>Though the increase was not significant. </a:t>
            </a:r>
          </a:p>
          <a:p>
            <a:r>
              <a:rPr lang="en-US" dirty="0"/>
              <a:t>Other cause-specific pregnancy-related mortality ratios did not change significantly across the three 3-year periods.</a:t>
            </a:r>
          </a:p>
        </p:txBody>
      </p:sp>
      <p:sp>
        <p:nvSpPr>
          <p:cNvPr id="4" name="Slide Number Placeholder 3"/>
          <p:cNvSpPr>
            <a:spLocks noGrp="1"/>
          </p:cNvSpPr>
          <p:nvPr>
            <p:ph type="sldNum" sz="quarter" idx="5"/>
          </p:nvPr>
        </p:nvSpPr>
        <p:spPr/>
        <p:txBody>
          <a:bodyPr/>
          <a:lstStyle/>
          <a:p>
            <a:fld id="{3E798137-902F-4875-8458-FEE9E0DA5FBD}" type="slidenum">
              <a:rPr lang="en-US" smtClean="0"/>
              <a:t>8</a:t>
            </a:fld>
            <a:endParaRPr lang="en-US"/>
          </a:p>
        </p:txBody>
      </p:sp>
    </p:spTree>
    <p:extLst>
      <p:ext uri="{BB962C8B-B14F-4D97-AF65-F5344CB8AC3E}">
        <p14:creationId xmlns:p14="http://schemas.microsoft.com/office/powerpoint/2010/main" val="38874389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Alt Text:</a:t>
            </a:r>
          </a:p>
          <a:p>
            <a:r>
              <a:rPr lang="en-US" dirty="0"/>
              <a:t>Bar chart showing pregnancy-related mortality ratios by age in California across 3-year periods: 2012-2014, 2015-2017, and 2018-2020.</a:t>
            </a:r>
          </a:p>
          <a:p>
            <a:pPr marL="0" indent="0">
              <a:buFont typeface="Arial" panose="020B0604020202020204" pitchFamily="34" charset="0"/>
              <a:buNone/>
            </a:pPr>
            <a:r>
              <a:rPr lang="en-US" dirty="0"/>
              <a:t>The pregnancy-related mortality ratio increased with older age and this pattern was constant over time. </a:t>
            </a:r>
          </a:p>
          <a:p>
            <a:pPr marL="0" indent="0">
              <a:buFont typeface="Arial" panose="020B0604020202020204" pitchFamily="34" charset="0"/>
              <a:buNone/>
            </a:pPr>
            <a:r>
              <a:rPr lang="en-US" dirty="0"/>
              <a:t>In 2018-2020, the pregnancy-related mortality ratio for age group 40 years and older was 29.8 deaths per 100,000 live births, </a:t>
            </a:r>
            <a:r>
              <a:rPr lang="en-US" strike="noStrike" dirty="0"/>
              <a:t>and significantly higher than </a:t>
            </a:r>
            <a:r>
              <a:rPr lang="en-US" dirty="0"/>
              <a:t>the pregnancy-related mortality ratios for age groups &lt;25, and 25-29 years (with rates of 11.5 and 10.5, respectively). </a:t>
            </a:r>
          </a:p>
          <a:p>
            <a:pPr marL="0" indent="0">
              <a:buFont typeface="Arial" panose="020B0604020202020204" pitchFamily="34" charset="0"/>
              <a:buNone/>
            </a:pPr>
            <a:r>
              <a:rPr lang="en-US" dirty="0"/>
              <a:t>Although the highest rate was among those who were 40 year and older, most deaths occurred in the younger age groups.</a:t>
            </a:r>
            <a:endParaRPr lang="en-US" b="1" strike="sngStrike" dirty="0"/>
          </a:p>
        </p:txBody>
      </p:sp>
      <p:sp>
        <p:nvSpPr>
          <p:cNvPr id="4" name="Slide Number Placeholder 3"/>
          <p:cNvSpPr>
            <a:spLocks noGrp="1"/>
          </p:cNvSpPr>
          <p:nvPr>
            <p:ph type="sldNum" sz="quarter" idx="5"/>
          </p:nvPr>
        </p:nvSpPr>
        <p:spPr/>
        <p:txBody>
          <a:bodyPr/>
          <a:lstStyle/>
          <a:p>
            <a:fld id="{3E798137-902F-4875-8458-FEE9E0DA5FBD}" type="slidenum">
              <a:rPr lang="en-US" smtClean="0"/>
              <a:t>9</a:t>
            </a:fld>
            <a:endParaRPr lang="en-US"/>
          </a:p>
        </p:txBody>
      </p:sp>
    </p:spTree>
    <p:extLst>
      <p:ext uri="{BB962C8B-B14F-4D97-AF65-F5344CB8AC3E}">
        <p14:creationId xmlns:p14="http://schemas.microsoft.com/office/powerpoint/2010/main" val="2459643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flip="none" rotWithShape="1">
          <a:gsLst>
            <a:gs pos="5000">
              <a:srgbClr val="DDF1FB"/>
            </a:gs>
            <a:gs pos="84000">
              <a:srgbClr val="10587D"/>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8200" y="1255713"/>
            <a:ext cx="10420350" cy="2387600"/>
          </a:xfrm>
        </p:spPr>
        <p:txBody>
          <a:bodyPr anchor="b"/>
          <a:lstStyle>
            <a:lvl1pPr algn="l">
              <a:defRPr sz="6000" b="1">
                <a:solidFill>
                  <a:schemeClr val="bg1"/>
                </a:solidFill>
              </a:defRPr>
            </a:lvl1pPr>
          </a:lstStyle>
          <a:p>
            <a:r>
              <a:rPr lang="en-US" dirty="0"/>
              <a:t>Click to edit title</a:t>
            </a:r>
          </a:p>
        </p:txBody>
      </p:sp>
      <p:sp>
        <p:nvSpPr>
          <p:cNvPr id="3" name="Subtitle 2"/>
          <p:cNvSpPr>
            <a:spLocks noGrp="1"/>
          </p:cNvSpPr>
          <p:nvPr>
            <p:ph type="subTitle" idx="1" hasCustomPrompt="1"/>
          </p:nvPr>
        </p:nvSpPr>
        <p:spPr>
          <a:xfrm>
            <a:off x="838200" y="3655178"/>
            <a:ext cx="8242147" cy="777545"/>
          </a:xfrm>
        </p:spPr>
        <p:txBody>
          <a:bodyPr>
            <a:normAutofit/>
          </a:bodyPr>
          <a:lstStyle>
            <a:lvl1pPr marL="0" indent="0" algn="l">
              <a:buNone/>
              <a:defRPr sz="36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
        <p:nvSpPr>
          <p:cNvPr id="10" name="Rectangle 9"/>
          <p:cNvSpPr/>
          <p:nvPr userDrawn="1"/>
        </p:nvSpPr>
        <p:spPr>
          <a:xfrm>
            <a:off x="0" y="5657014"/>
            <a:ext cx="12192000" cy="1200988"/>
          </a:xfrm>
          <a:prstGeom prst="rect">
            <a:avLst/>
          </a:prstGeom>
          <a:solidFill>
            <a:srgbClr val="E1F2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p:cNvSpPr>
            <a:spLocks noGrp="1"/>
          </p:cNvSpPr>
          <p:nvPr>
            <p:ph type="body" sz="quarter" idx="10" hasCustomPrompt="1"/>
          </p:nvPr>
        </p:nvSpPr>
        <p:spPr>
          <a:xfrm>
            <a:off x="838201" y="758825"/>
            <a:ext cx="4059152" cy="496888"/>
          </a:xfrm>
        </p:spPr>
        <p:txBody>
          <a:bodyPr/>
          <a:lstStyle>
            <a:lvl1pPr marL="0" indent="0">
              <a:buNone/>
              <a:defRPr baseline="0">
                <a:solidFill>
                  <a:schemeClr val="bg1"/>
                </a:solidFill>
                <a:latin typeface="+mj-lt"/>
              </a:defRPr>
            </a:lvl1pPr>
          </a:lstStyle>
          <a:p>
            <a:pPr lvl="0"/>
            <a:r>
              <a:rPr lang="en-US" dirty="0"/>
              <a:t>Date</a:t>
            </a:r>
          </a:p>
        </p:txBody>
      </p:sp>
      <p:sp>
        <p:nvSpPr>
          <p:cNvPr id="15" name="Text Placeholder 13"/>
          <p:cNvSpPr>
            <a:spLocks noGrp="1"/>
          </p:cNvSpPr>
          <p:nvPr>
            <p:ph type="body" sz="quarter" idx="11" hasCustomPrompt="1"/>
          </p:nvPr>
        </p:nvSpPr>
        <p:spPr>
          <a:xfrm>
            <a:off x="5559424" y="4689214"/>
            <a:ext cx="6021304" cy="496888"/>
          </a:xfrm>
        </p:spPr>
        <p:txBody>
          <a:bodyPr/>
          <a:lstStyle>
            <a:lvl1pPr marL="0" indent="0" algn="r">
              <a:buNone/>
              <a:defRPr baseline="0">
                <a:solidFill>
                  <a:schemeClr val="tx1">
                    <a:lumMod val="65000"/>
                    <a:lumOff val="35000"/>
                  </a:schemeClr>
                </a:solidFill>
                <a:latin typeface="+mj-lt"/>
              </a:defRPr>
            </a:lvl1pPr>
          </a:lstStyle>
          <a:p>
            <a:pPr lvl="0"/>
            <a:r>
              <a:rPr lang="en-US" dirty="0"/>
              <a:t>Program name</a:t>
            </a:r>
          </a:p>
        </p:txBody>
      </p:sp>
      <p:sp>
        <p:nvSpPr>
          <p:cNvPr id="16" name="Text Placeholder 13"/>
          <p:cNvSpPr>
            <a:spLocks noGrp="1"/>
          </p:cNvSpPr>
          <p:nvPr>
            <p:ph type="body" sz="quarter" idx="12" hasCustomPrompt="1"/>
          </p:nvPr>
        </p:nvSpPr>
        <p:spPr>
          <a:xfrm>
            <a:off x="4043947" y="5113037"/>
            <a:ext cx="7536782" cy="496888"/>
          </a:xfrm>
        </p:spPr>
        <p:txBody>
          <a:bodyPr>
            <a:normAutofit/>
          </a:bodyPr>
          <a:lstStyle>
            <a:lvl1pPr marL="0" indent="0" algn="r">
              <a:buNone/>
              <a:defRPr sz="2750" b="0" i="0" baseline="0">
                <a:solidFill>
                  <a:schemeClr val="tx1">
                    <a:lumMod val="65000"/>
                    <a:lumOff val="35000"/>
                  </a:schemeClr>
                </a:solidFill>
                <a:latin typeface="+mj-lt"/>
              </a:defRPr>
            </a:lvl1pPr>
          </a:lstStyle>
          <a:p>
            <a:pPr lvl="0"/>
            <a:r>
              <a:rPr lang="en-US" dirty="0"/>
              <a:t>Division name </a:t>
            </a:r>
          </a:p>
        </p:txBody>
      </p:sp>
      <p:sp>
        <p:nvSpPr>
          <p:cNvPr id="17" name="Text Placeholder 13"/>
          <p:cNvSpPr>
            <a:spLocks noGrp="1"/>
          </p:cNvSpPr>
          <p:nvPr>
            <p:ph type="body" sz="quarter" idx="13" hasCustomPrompt="1"/>
          </p:nvPr>
        </p:nvSpPr>
        <p:spPr>
          <a:xfrm>
            <a:off x="838199" y="5782419"/>
            <a:ext cx="4695825" cy="472449"/>
          </a:xfrm>
        </p:spPr>
        <p:txBody>
          <a:bodyPr>
            <a:noAutofit/>
          </a:bodyPr>
          <a:lstStyle>
            <a:lvl1pPr marL="0" indent="0" algn="l">
              <a:spcBef>
                <a:spcPts val="0"/>
              </a:spcBef>
              <a:buNone/>
              <a:defRPr sz="3600" b="1" baseline="0">
                <a:solidFill>
                  <a:schemeClr val="tx1">
                    <a:lumMod val="65000"/>
                    <a:lumOff val="35000"/>
                  </a:schemeClr>
                </a:solidFill>
              </a:defRPr>
            </a:lvl1pPr>
          </a:lstStyle>
          <a:p>
            <a:pPr lvl="0"/>
            <a:r>
              <a:rPr lang="en-US" dirty="0"/>
              <a:t>Name</a:t>
            </a:r>
          </a:p>
        </p:txBody>
      </p:sp>
      <p:sp>
        <p:nvSpPr>
          <p:cNvPr id="19" name="Text Placeholder 13"/>
          <p:cNvSpPr>
            <a:spLocks noGrp="1"/>
          </p:cNvSpPr>
          <p:nvPr>
            <p:ph type="body" sz="quarter" idx="15" hasCustomPrompt="1"/>
          </p:nvPr>
        </p:nvSpPr>
        <p:spPr>
          <a:xfrm>
            <a:off x="838198" y="6215352"/>
            <a:ext cx="4695825" cy="496888"/>
          </a:xfrm>
        </p:spPr>
        <p:txBody>
          <a:bodyPr/>
          <a:lstStyle>
            <a:lvl1pPr marL="0" indent="0" algn="l">
              <a:buNone/>
              <a:defRPr baseline="0">
                <a:solidFill>
                  <a:schemeClr val="tx1">
                    <a:lumMod val="65000"/>
                    <a:lumOff val="35000"/>
                  </a:schemeClr>
                </a:solidFill>
                <a:latin typeface="+mj-lt"/>
              </a:defRPr>
            </a:lvl1pPr>
          </a:lstStyle>
          <a:p>
            <a:pPr lvl="0"/>
            <a:r>
              <a:rPr lang="en-US" dirty="0"/>
              <a:t>Credentials </a:t>
            </a: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71605" y="5685265"/>
            <a:ext cx="1115270" cy="933600"/>
          </a:xfrm>
          <a:prstGeom prst="rect">
            <a:avLst/>
          </a:prstGeom>
        </p:spPr>
      </p:pic>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56775" y="6087399"/>
            <a:ext cx="1234443" cy="624841"/>
          </a:xfrm>
          <a:prstGeom prst="rect">
            <a:avLst/>
          </a:prstGeom>
        </p:spPr>
      </p:pic>
      <p:cxnSp>
        <p:nvCxnSpPr>
          <p:cNvPr id="21" name="Straight Connector 20"/>
          <p:cNvCxnSpPr/>
          <p:nvPr userDrawn="1"/>
        </p:nvCxnSpPr>
        <p:spPr>
          <a:xfrm>
            <a:off x="10208279" y="6142003"/>
            <a:ext cx="0" cy="46863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64336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ata/Chart, sideba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a:solidFill>
                  <a:srgbClr val="10587D"/>
                </a:solidFill>
              </a:defRPr>
            </a:lvl1pPr>
          </a:lstStyle>
          <a:p>
            <a:r>
              <a:rPr lang="en-US" dirty="0"/>
              <a:t>Title (Data/chart with sidebar info)  </a:t>
            </a:r>
          </a:p>
        </p:txBody>
      </p:sp>
      <p:sp>
        <p:nvSpPr>
          <p:cNvPr id="3" name="Content Placeholder 2"/>
          <p:cNvSpPr>
            <a:spLocks noGrp="1"/>
          </p:cNvSpPr>
          <p:nvPr>
            <p:ph idx="1"/>
          </p:nvPr>
        </p:nvSpPr>
        <p:spPr>
          <a:xfrm>
            <a:off x="609600" y="1825624"/>
            <a:ext cx="7780256" cy="4441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6"/>
          <p:cNvSpPr>
            <a:spLocks noGrp="1"/>
          </p:cNvSpPr>
          <p:nvPr>
            <p:ph type="body" sz="quarter" idx="10" hasCustomPrompt="1"/>
          </p:nvPr>
        </p:nvSpPr>
        <p:spPr>
          <a:xfrm>
            <a:off x="8540750" y="1828800"/>
            <a:ext cx="3041650" cy="3760788"/>
          </a:xfrm>
          <a:solidFill>
            <a:srgbClr val="EAF6FC"/>
          </a:solidFill>
        </p:spPr>
        <p:txBody>
          <a:bodyPr/>
          <a:lstStyle>
            <a:lvl1pPr marL="0" indent="0">
              <a:buNone/>
              <a:defRPr>
                <a:solidFill>
                  <a:srgbClr val="10587D"/>
                </a:solidFill>
              </a:defRPr>
            </a:lvl1pPr>
            <a:lvl2pPr marL="457200" indent="0">
              <a:buNone/>
              <a:defRPr>
                <a:solidFill>
                  <a:srgbClr val="10587D"/>
                </a:solidFill>
              </a:defRPr>
            </a:lvl2pPr>
            <a:lvl3pPr marL="914400" indent="0">
              <a:buNone/>
              <a:defRPr>
                <a:solidFill>
                  <a:srgbClr val="10587D"/>
                </a:solidFill>
              </a:defRPr>
            </a:lvl3pPr>
            <a:lvl4pPr marL="1371600" indent="0">
              <a:buNone/>
              <a:defRPr>
                <a:solidFill>
                  <a:srgbClr val="10587D"/>
                </a:solidFill>
              </a:defRPr>
            </a:lvl4pPr>
            <a:lvl5pPr marL="1828800" indent="0">
              <a:buNone/>
              <a:defRPr>
                <a:solidFill>
                  <a:srgbClr val="10587D"/>
                </a:solidFill>
              </a:defRPr>
            </a:lvl5pPr>
          </a:lstStyle>
          <a:p>
            <a:pPr lvl="0"/>
            <a:r>
              <a:rPr lang="en-US" dirty="0"/>
              <a:t>Edit text </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1791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ata &amp; Image, arrow">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 with supporting image, arrow) </a:t>
            </a:r>
          </a:p>
        </p:txBody>
      </p:sp>
      <p:sp>
        <p:nvSpPr>
          <p:cNvPr id="3" name="Content Placeholder 2"/>
          <p:cNvSpPr>
            <a:spLocks noGrp="1"/>
          </p:cNvSpPr>
          <p:nvPr>
            <p:ph idx="1"/>
          </p:nvPr>
        </p:nvSpPr>
        <p:spPr>
          <a:xfrm>
            <a:off x="609600" y="1825624"/>
            <a:ext cx="7780256" cy="4441825"/>
          </a:xfrm>
        </p:spPr>
        <p:txBody>
          <a:bodyPr/>
          <a:lstStyle>
            <a:lvl1pPr marL="228600" indent="-228600">
              <a:buClr>
                <a:srgbClr val="10587D"/>
              </a:buClr>
              <a:buFont typeface="Wingdings 3" panose="05040102010807070707" pitchFamily="18" charset="2"/>
              <a:buChar char="ê"/>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7" descr="decorative image"/>
          <p:cNvSpPr>
            <a:spLocks noGrp="1"/>
          </p:cNvSpPr>
          <p:nvPr>
            <p:ph type="pic" sz="quarter" idx="10"/>
          </p:nvPr>
        </p:nvSpPr>
        <p:spPr>
          <a:xfrm>
            <a:off x="8588375" y="1825625"/>
            <a:ext cx="2927350" cy="3698875"/>
          </a:xfrm>
        </p:spPr>
        <p:txBody>
          <a:bodyPr/>
          <a:lstStyle/>
          <a:p>
            <a:r>
              <a:rPr lang="en-US"/>
              <a:t>Click icon to add picture</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2646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ata &amp; Image, bulle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 with supporting image, bullet) </a:t>
            </a:r>
          </a:p>
        </p:txBody>
      </p:sp>
      <p:sp>
        <p:nvSpPr>
          <p:cNvPr id="3" name="Content Placeholder 2"/>
          <p:cNvSpPr>
            <a:spLocks noGrp="1"/>
          </p:cNvSpPr>
          <p:nvPr>
            <p:ph idx="1"/>
          </p:nvPr>
        </p:nvSpPr>
        <p:spPr>
          <a:xfrm>
            <a:off x="609600" y="1825624"/>
            <a:ext cx="7780256" cy="4441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7" descr="decorative image"/>
          <p:cNvSpPr>
            <a:spLocks noGrp="1"/>
          </p:cNvSpPr>
          <p:nvPr>
            <p:ph type="pic" sz="quarter" idx="10"/>
          </p:nvPr>
        </p:nvSpPr>
        <p:spPr>
          <a:xfrm>
            <a:off x="8588375" y="1825625"/>
            <a:ext cx="2927350" cy="3698875"/>
          </a:xfrm>
        </p:spPr>
        <p:txBody>
          <a:bodyPr/>
          <a:lstStyle/>
          <a:p>
            <a:r>
              <a:rPr lang="en-US"/>
              <a:t>Click icon to add picture</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7289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deo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(video link slide) </a:t>
            </a:r>
          </a:p>
        </p:txBody>
      </p:sp>
      <p:sp>
        <p:nvSpPr>
          <p:cNvPr id="7" name="Media Placeholder 6" descr="video"/>
          <p:cNvSpPr>
            <a:spLocks noGrp="1"/>
          </p:cNvSpPr>
          <p:nvPr>
            <p:ph type="media" sz="quarter" idx="11" hasCustomPrompt="1"/>
          </p:nvPr>
        </p:nvSpPr>
        <p:spPr>
          <a:xfrm>
            <a:off x="609600" y="1750209"/>
            <a:ext cx="7478713" cy="4441825"/>
          </a:xfrm>
        </p:spPr>
        <p:txBody>
          <a:bodyPr/>
          <a:lstStyle>
            <a:lvl1pPr>
              <a:defRPr baseline="0"/>
            </a:lvl1pPr>
          </a:lstStyle>
          <a:p>
            <a:r>
              <a:rPr lang="en-US" dirty="0"/>
              <a:t>Video thumbnail with hyperlink </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3638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amp;A, 1 image">
    <p:bg>
      <p:bgPr>
        <a:solidFill>
          <a:srgbClr val="10587D"/>
        </a:solidFill>
        <a:effectLst/>
      </p:bgPr>
    </p:bg>
    <p:spTree>
      <p:nvGrpSpPr>
        <p:cNvPr id="1" name=""/>
        <p:cNvGrpSpPr/>
        <p:nvPr/>
      </p:nvGrpSpPr>
      <p:grpSpPr>
        <a:xfrm>
          <a:off x="0" y="0"/>
          <a:ext cx="0" cy="0"/>
          <a:chOff x="0" y="0"/>
          <a:chExt cx="0" cy="0"/>
        </a:xfrm>
      </p:grpSpPr>
      <p:sp>
        <p:nvSpPr>
          <p:cNvPr id="10" name="Picture Placeholder 9" descr="decorative image"/>
          <p:cNvSpPr>
            <a:spLocks noGrp="1"/>
          </p:cNvSpPr>
          <p:nvPr>
            <p:ph type="pic" sz="quarter" idx="11"/>
          </p:nvPr>
        </p:nvSpPr>
        <p:spPr>
          <a:xfrm>
            <a:off x="3533091" y="605124"/>
            <a:ext cx="4946484" cy="3604742"/>
          </a:xfrm>
        </p:spPr>
        <p:txBody>
          <a:bodyPr/>
          <a:lstStyle/>
          <a:p>
            <a:r>
              <a:rPr lang="en-US"/>
              <a:t>Click icon to add picture</a:t>
            </a:r>
            <a:endParaRPr lang="en-US" dirty="0"/>
          </a:p>
        </p:txBody>
      </p:sp>
      <p:sp>
        <p:nvSpPr>
          <p:cNvPr id="3" name="TextBox 2"/>
          <p:cNvSpPr txBox="1"/>
          <p:nvPr userDrawn="1"/>
        </p:nvSpPr>
        <p:spPr>
          <a:xfrm>
            <a:off x="4449452" y="4172158"/>
            <a:ext cx="3299382" cy="1015663"/>
          </a:xfrm>
          <a:prstGeom prst="rect">
            <a:avLst/>
          </a:prstGeom>
          <a:noFill/>
        </p:spPr>
        <p:txBody>
          <a:bodyPr wrap="square" rtlCol="0">
            <a:spAutoFit/>
          </a:bodyPr>
          <a:lstStyle/>
          <a:p>
            <a:pPr algn="ctr"/>
            <a:r>
              <a:rPr lang="en-US" sz="6000" dirty="0">
                <a:solidFill>
                  <a:schemeClr val="bg1"/>
                </a:solidFill>
                <a:latin typeface="+mj-lt"/>
              </a:rPr>
              <a:t>Q &amp; A </a:t>
            </a:r>
          </a:p>
        </p:txBody>
      </p:sp>
      <p:sp>
        <p:nvSpPr>
          <p:cNvPr id="4" name="TextBox 3"/>
          <p:cNvSpPr txBox="1"/>
          <p:nvPr userDrawn="1"/>
        </p:nvSpPr>
        <p:spPr>
          <a:xfrm>
            <a:off x="4283943" y="5151531"/>
            <a:ext cx="3648174" cy="8002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latin typeface="+mj-lt"/>
              </a:rPr>
              <a:t>Question and Answer</a:t>
            </a:r>
          </a:p>
          <a:p>
            <a:endParaRPr lang="en-US" dirty="0"/>
          </a:p>
        </p:txBody>
      </p:sp>
      <p:grpSp>
        <p:nvGrpSpPr>
          <p:cNvPr id="6" name="Group 5"/>
          <p:cNvGrpSpPr/>
          <p:nvPr userDrawn="1"/>
        </p:nvGrpSpPr>
        <p:grpSpPr>
          <a:xfrm>
            <a:off x="10044699" y="6056938"/>
            <a:ext cx="1641858" cy="614585"/>
            <a:chOff x="6983999" y="6056938"/>
            <a:chExt cx="1641858" cy="614585"/>
          </a:xfrm>
        </p:grpSpPr>
        <p:pic>
          <p:nvPicPr>
            <p:cNvPr id="7" name="Picture 6"/>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9" name="Straight Connector 8"/>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2237281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anks, 1 image">
    <p:bg>
      <p:bgPr>
        <a:solidFill>
          <a:srgbClr val="10587D"/>
        </a:solidFill>
        <a:effectLst/>
      </p:bgPr>
    </p:bg>
    <p:spTree>
      <p:nvGrpSpPr>
        <p:cNvPr id="1" name=""/>
        <p:cNvGrpSpPr/>
        <p:nvPr/>
      </p:nvGrpSpPr>
      <p:grpSpPr>
        <a:xfrm>
          <a:off x="0" y="0"/>
          <a:ext cx="0" cy="0"/>
          <a:chOff x="0" y="0"/>
          <a:chExt cx="0" cy="0"/>
        </a:xfrm>
      </p:grpSpPr>
      <p:sp>
        <p:nvSpPr>
          <p:cNvPr id="10" name="Picture Placeholder 9" descr="decorative image"/>
          <p:cNvSpPr>
            <a:spLocks noGrp="1"/>
          </p:cNvSpPr>
          <p:nvPr>
            <p:ph type="pic" sz="quarter" idx="11"/>
          </p:nvPr>
        </p:nvSpPr>
        <p:spPr>
          <a:xfrm>
            <a:off x="3533091" y="605124"/>
            <a:ext cx="4946484" cy="3604742"/>
          </a:xfrm>
        </p:spPr>
        <p:txBody>
          <a:bodyPr/>
          <a:lstStyle/>
          <a:p>
            <a:r>
              <a:rPr lang="en-US"/>
              <a:t>Click icon to add picture</a:t>
            </a:r>
            <a:endParaRPr lang="en-US" dirty="0"/>
          </a:p>
        </p:txBody>
      </p:sp>
      <p:sp>
        <p:nvSpPr>
          <p:cNvPr id="6" name="TextBox 5"/>
          <p:cNvSpPr txBox="1"/>
          <p:nvPr userDrawn="1"/>
        </p:nvSpPr>
        <p:spPr>
          <a:xfrm>
            <a:off x="624136" y="4165937"/>
            <a:ext cx="10900296" cy="1015663"/>
          </a:xfrm>
          <a:prstGeom prst="rect">
            <a:avLst/>
          </a:prstGeom>
          <a:noFill/>
        </p:spPr>
        <p:txBody>
          <a:bodyPr wrap="square" rtlCol="0">
            <a:spAutoFit/>
          </a:bodyPr>
          <a:lstStyle/>
          <a:p>
            <a:pPr algn="ctr"/>
            <a:r>
              <a:rPr lang="en-US" sz="6000" dirty="0">
                <a:solidFill>
                  <a:schemeClr val="bg1"/>
                </a:solidFill>
                <a:latin typeface="+mj-lt"/>
              </a:rPr>
              <a:t>THANK</a:t>
            </a:r>
            <a:r>
              <a:rPr lang="en-US" sz="6000" baseline="0" dirty="0">
                <a:solidFill>
                  <a:schemeClr val="bg1"/>
                </a:solidFill>
                <a:latin typeface="+mj-lt"/>
              </a:rPr>
              <a:t> YOU!</a:t>
            </a:r>
            <a:endParaRPr lang="en-US" sz="6000" dirty="0">
              <a:solidFill>
                <a:schemeClr val="bg1"/>
              </a:solidFill>
              <a:latin typeface="+mj-lt"/>
            </a:endParaRPr>
          </a:p>
        </p:txBody>
      </p:sp>
      <p:sp>
        <p:nvSpPr>
          <p:cNvPr id="5" name="Text Placeholder 2"/>
          <p:cNvSpPr>
            <a:spLocks noGrp="1"/>
          </p:cNvSpPr>
          <p:nvPr>
            <p:ph type="body" idx="1" hasCustomPrompt="1"/>
          </p:nvPr>
        </p:nvSpPr>
        <p:spPr>
          <a:xfrm>
            <a:off x="625641" y="5181600"/>
            <a:ext cx="10964779" cy="908050"/>
          </a:xfrm>
        </p:spPr>
        <p:txBody>
          <a:bodyPr>
            <a:normAutofit/>
          </a:bodyPr>
          <a:lstStyle>
            <a:lvl1pPr marL="0" indent="0" algn="ctr">
              <a:buNone/>
              <a:defRPr sz="2800" baseline="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First.last@cdph.ca.gov </a:t>
            </a:r>
          </a:p>
        </p:txBody>
      </p:sp>
      <p:grpSp>
        <p:nvGrpSpPr>
          <p:cNvPr id="7" name="Group 6"/>
          <p:cNvGrpSpPr/>
          <p:nvPr userDrawn="1"/>
        </p:nvGrpSpPr>
        <p:grpSpPr>
          <a:xfrm>
            <a:off x="10044699" y="6056938"/>
            <a:ext cx="1641858" cy="614585"/>
            <a:chOff x="6983999" y="6056938"/>
            <a:chExt cx="1641858" cy="614585"/>
          </a:xfrm>
        </p:grpSpPr>
        <p:pic>
          <p:nvPicPr>
            <p:cNvPr id="9" name="Picture 8"/>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2631542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amp;A, 4 images">
    <p:bg>
      <p:bgPr>
        <a:solidFill>
          <a:srgbClr val="10587D"/>
        </a:solidFill>
        <a:effectLst/>
      </p:bgPr>
    </p:bg>
    <p:spTree>
      <p:nvGrpSpPr>
        <p:cNvPr id="1" name=""/>
        <p:cNvGrpSpPr/>
        <p:nvPr/>
      </p:nvGrpSpPr>
      <p:grpSpPr>
        <a:xfrm>
          <a:off x="0" y="0"/>
          <a:ext cx="0" cy="0"/>
          <a:chOff x="0" y="0"/>
          <a:chExt cx="0" cy="0"/>
        </a:xfrm>
      </p:grpSpPr>
      <p:sp>
        <p:nvSpPr>
          <p:cNvPr id="12" name="TextBox 11"/>
          <p:cNvSpPr txBox="1"/>
          <p:nvPr userDrawn="1"/>
        </p:nvSpPr>
        <p:spPr>
          <a:xfrm>
            <a:off x="4449452" y="4172158"/>
            <a:ext cx="3299382" cy="1015663"/>
          </a:xfrm>
          <a:prstGeom prst="rect">
            <a:avLst/>
          </a:prstGeom>
          <a:noFill/>
        </p:spPr>
        <p:txBody>
          <a:bodyPr wrap="square" rtlCol="0">
            <a:spAutoFit/>
          </a:bodyPr>
          <a:lstStyle/>
          <a:p>
            <a:pPr algn="ctr"/>
            <a:r>
              <a:rPr lang="en-US" sz="6000" dirty="0">
                <a:solidFill>
                  <a:schemeClr val="bg1"/>
                </a:solidFill>
                <a:latin typeface="+mj-lt"/>
              </a:rPr>
              <a:t>Q &amp; A </a:t>
            </a:r>
          </a:p>
        </p:txBody>
      </p:sp>
      <p:sp>
        <p:nvSpPr>
          <p:cNvPr id="13" name="TextBox 12"/>
          <p:cNvSpPr txBox="1"/>
          <p:nvPr userDrawn="1"/>
        </p:nvSpPr>
        <p:spPr>
          <a:xfrm>
            <a:off x="4283943" y="5151531"/>
            <a:ext cx="3648174" cy="8002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chemeClr val="bg1"/>
                </a:solidFill>
                <a:latin typeface="+mj-lt"/>
              </a:rPr>
              <a:t>Question and Answer</a:t>
            </a:r>
          </a:p>
          <a:p>
            <a:endParaRPr lang="en-US" dirty="0"/>
          </a:p>
        </p:txBody>
      </p:sp>
      <p:sp>
        <p:nvSpPr>
          <p:cNvPr id="10" name="Picture Placeholder 9" descr="decorative image"/>
          <p:cNvSpPr>
            <a:spLocks noGrp="1"/>
          </p:cNvSpPr>
          <p:nvPr>
            <p:ph type="pic" sz="quarter" idx="11"/>
          </p:nvPr>
        </p:nvSpPr>
        <p:spPr>
          <a:xfrm>
            <a:off x="361691" y="661687"/>
            <a:ext cx="2804546" cy="2043808"/>
          </a:xfrm>
        </p:spPr>
        <p:txBody>
          <a:bodyPr/>
          <a:lstStyle/>
          <a:p>
            <a:r>
              <a:rPr lang="en-US"/>
              <a:t>Click icon to add picture</a:t>
            </a:r>
            <a:endParaRPr lang="en-US" dirty="0"/>
          </a:p>
        </p:txBody>
      </p:sp>
      <p:sp>
        <p:nvSpPr>
          <p:cNvPr id="7" name="Picture Placeholder 9" descr="decorative image"/>
          <p:cNvSpPr>
            <a:spLocks noGrp="1"/>
          </p:cNvSpPr>
          <p:nvPr>
            <p:ph type="pic" sz="quarter" idx="12"/>
          </p:nvPr>
        </p:nvSpPr>
        <p:spPr>
          <a:xfrm>
            <a:off x="3266718" y="661687"/>
            <a:ext cx="2804546" cy="2043808"/>
          </a:xfrm>
        </p:spPr>
        <p:txBody>
          <a:bodyPr/>
          <a:lstStyle/>
          <a:p>
            <a:r>
              <a:rPr lang="en-US"/>
              <a:t>Click icon to add picture</a:t>
            </a:r>
            <a:endParaRPr lang="en-US" dirty="0"/>
          </a:p>
        </p:txBody>
      </p:sp>
      <p:sp>
        <p:nvSpPr>
          <p:cNvPr id="9" name="Picture Placeholder 9" descr="decorative image"/>
          <p:cNvSpPr>
            <a:spLocks noGrp="1"/>
          </p:cNvSpPr>
          <p:nvPr>
            <p:ph type="pic" sz="quarter" idx="13"/>
          </p:nvPr>
        </p:nvSpPr>
        <p:spPr>
          <a:xfrm>
            <a:off x="6171745" y="661687"/>
            <a:ext cx="2804546" cy="2043808"/>
          </a:xfrm>
        </p:spPr>
        <p:txBody>
          <a:bodyPr/>
          <a:lstStyle/>
          <a:p>
            <a:r>
              <a:rPr lang="en-US"/>
              <a:t>Click icon to add picture</a:t>
            </a:r>
            <a:endParaRPr lang="en-US" dirty="0"/>
          </a:p>
        </p:txBody>
      </p:sp>
      <p:sp>
        <p:nvSpPr>
          <p:cNvPr id="11" name="Picture Placeholder 9" descr="decorative image"/>
          <p:cNvSpPr>
            <a:spLocks noGrp="1"/>
          </p:cNvSpPr>
          <p:nvPr>
            <p:ph type="pic" sz="quarter" idx="14"/>
          </p:nvPr>
        </p:nvSpPr>
        <p:spPr>
          <a:xfrm>
            <a:off x="9076772" y="661687"/>
            <a:ext cx="2804546" cy="2043808"/>
          </a:xfrm>
        </p:spPr>
        <p:txBody>
          <a:bodyPr/>
          <a:lstStyle/>
          <a:p>
            <a:r>
              <a:rPr lang="en-US"/>
              <a:t>Click icon to add picture</a:t>
            </a:r>
            <a:endParaRPr lang="en-US" dirty="0"/>
          </a:p>
        </p:txBody>
      </p:sp>
      <p:grpSp>
        <p:nvGrpSpPr>
          <p:cNvPr id="14" name="Group 13"/>
          <p:cNvGrpSpPr/>
          <p:nvPr userDrawn="1"/>
        </p:nvGrpSpPr>
        <p:grpSpPr>
          <a:xfrm>
            <a:off x="10044699" y="6056938"/>
            <a:ext cx="1641858" cy="614585"/>
            <a:chOff x="6983999" y="6056938"/>
            <a:chExt cx="1641858" cy="614585"/>
          </a:xfrm>
        </p:grpSpPr>
        <p:pic>
          <p:nvPicPr>
            <p:cNvPr id="15" name="Picture 14"/>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16" name="Straight Connector 15"/>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15598138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s, 4 images">
    <p:bg>
      <p:bgPr>
        <a:solidFill>
          <a:srgbClr val="10587D"/>
        </a:solidFill>
        <a:effectLst/>
      </p:bgPr>
    </p:bg>
    <p:spTree>
      <p:nvGrpSpPr>
        <p:cNvPr id="1" name=""/>
        <p:cNvGrpSpPr/>
        <p:nvPr/>
      </p:nvGrpSpPr>
      <p:grpSpPr>
        <a:xfrm>
          <a:off x="0" y="0"/>
          <a:ext cx="0" cy="0"/>
          <a:chOff x="0" y="0"/>
          <a:chExt cx="0" cy="0"/>
        </a:xfrm>
      </p:grpSpPr>
      <p:sp>
        <p:nvSpPr>
          <p:cNvPr id="10" name="TextBox 9"/>
          <p:cNvSpPr txBox="1"/>
          <p:nvPr userDrawn="1"/>
        </p:nvSpPr>
        <p:spPr>
          <a:xfrm>
            <a:off x="624136" y="4172158"/>
            <a:ext cx="10966284" cy="1015663"/>
          </a:xfrm>
          <a:prstGeom prst="rect">
            <a:avLst/>
          </a:prstGeom>
          <a:noFill/>
        </p:spPr>
        <p:txBody>
          <a:bodyPr wrap="square" rtlCol="0">
            <a:spAutoFit/>
          </a:bodyPr>
          <a:lstStyle/>
          <a:p>
            <a:pPr algn="ctr"/>
            <a:r>
              <a:rPr lang="en-US" sz="6000" dirty="0">
                <a:solidFill>
                  <a:schemeClr val="bg1"/>
                </a:solidFill>
                <a:latin typeface="+mj-lt"/>
              </a:rPr>
              <a:t>THANK</a:t>
            </a:r>
            <a:r>
              <a:rPr lang="en-US" sz="6000" baseline="0" dirty="0">
                <a:solidFill>
                  <a:schemeClr val="bg1"/>
                </a:solidFill>
                <a:latin typeface="+mj-lt"/>
              </a:rPr>
              <a:t> YOU!</a:t>
            </a:r>
            <a:endParaRPr lang="en-US" sz="6000" dirty="0">
              <a:solidFill>
                <a:schemeClr val="bg1"/>
              </a:solidFill>
              <a:latin typeface="+mj-lt"/>
            </a:endParaRPr>
          </a:p>
        </p:txBody>
      </p:sp>
      <p:sp>
        <p:nvSpPr>
          <p:cNvPr id="5" name="Text Placeholder 2"/>
          <p:cNvSpPr>
            <a:spLocks noGrp="1"/>
          </p:cNvSpPr>
          <p:nvPr>
            <p:ph type="body" idx="1" hasCustomPrompt="1"/>
          </p:nvPr>
        </p:nvSpPr>
        <p:spPr>
          <a:xfrm>
            <a:off x="625641" y="5181600"/>
            <a:ext cx="10964779" cy="908050"/>
          </a:xfrm>
        </p:spPr>
        <p:txBody>
          <a:bodyPr>
            <a:normAutofit/>
          </a:bodyPr>
          <a:lstStyle>
            <a:lvl1pPr marL="0" indent="0" algn="ctr">
              <a:buNone/>
              <a:defRPr sz="2800" baseline="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First.last@cdph.ca.gov </a:t>
            </a:r>
          </a:p>
        </p:txBody>
      </p:sp>
      <p:sp>
        <p:nvSpPr>
          <p:cNvPr id="6" name="Picture Placeholder 9" descr="decorative image"/>
          <p:cNvSpPr>
            <a:spLocks noGrp="1"/>
          </p:cNvSpPr>
          <p:nvPr>
            <p:ph type="pic" sz="quarter" idx="11"/>
          </p:nvPr>
        </p:nvSpPr>
        <p:spPr>
          <a:xfrm>
            <a:off x="361691" y="661687"/>
            <a:ext cx="2804546" cy="2043808"/>
          </a:xfrm>
        </p:spPr>
        <p:txBody>
          <a:bodyPr/>
          <a:lstStyle/>
          <a:p>
            <a:r>
              <a:rPr lang="en-US"/>
              <a:t>Click icon to add picture</a:t>
            </a:r>
            <a:endParaRPr lang="en-US" dirty="0"/>
          </a:p>
        </p:txBody>
      </p:sp>
      <p:sp>
        <p:nvSpPr>
          <p:cNvPr id="7" name="Picture Placeholder 9" descr="decorative image"/>
          <p:cNvSpPr>
            <a:spLocks noGrp="1"/>
          </p:cNvSpPr>
          <p:nvPr>
            <p:ph type="pic" sz="quarter" idx="12"/>
          </p:nvPr>
        </p:nvSpPr>
        <p:spPr>
          <a:xfrm>
            <a:off x="3266718" y="661687"/>
            <a:ext cx="2804546" cy="2043808"/>
          </a:xfrm>
        </p:spPr>
        <p:txBody>
          <a:bodyPr/>
          <a:lstStyle/>
          <a:p>
            <a:r>
              <a:rPr lang="en-US"/>
              <a:t>Click icon to add picture</a:t>
            </a:r>
            <a:endParaRPr lang="en-US" dirty="0"/>
          </a:p>
        </p:txBody>
      </p:sp>
      <p:sp>
        <p:nvSpPr>
          <p:cNvPr id="9" name="Picture Placeholder 9" descr="decorative image"/>
          <p:cNvSpPr>
            <a:spLocks noGrp="1"/>
          </p:cNvSpPr>
          <p:nvPr>
            <p:ph type="pic" sz="quarter" idx="13"/>
          </p:nvPr>
        </p:nvSpPr>
        <p:spPr>
          <a:xfrm>
            <a:off x="6171745" y="661687"/>
            <a:ext cx="2804546" cy="2043808"/>
          </a:xfrm>
        </p:spPr>
        <p:txBody>
          <a:bodyPr/>
          <a:lstStyle/>
          <a:p>
            <a:r>
              <a:rPr lang="en-US"/>
              <a:t>Click icon to add picture</a:t>
            </a:r>
            <a:endParaRPr lang="en-US" dirty="0"/>
          </a:p>
        </p:txBody>
      </p:sp>
      <p:sp>
        <p:nvSpPr>
          <p:cNvPr id="11" name="Picture Placeholder 9" descr="decorative image"/>
          <p:cNvSpPr>
            <a:spLocks noGrp="1"/>
          </p:cNvSpPr>
          <p:nvPr>
            <p:ph type="pic" sz="quarter" idx="14"/>
          </p:nvPr>
        </p:nvSpPr>
        <p:spPr>
          <a:xfrm>
            <a:off x="9076772" y="661687"/>
            <a:ext cx="2804546" cy="2043808"/>
          </a:xfrm>
        </p:spPr>
        <p:txBody>
          <a:bodyPr/>
          <a:lstStyle/>
          <a:p>
            <a:r>
              <a:rPr lang="en-US"/>
              <a:t>Click icon to add picture</a:t>
            </a:r>
            <a:endParaRPr lang="en-US" dirty="0"/>
          </a:p>
        </p:txBody>
      </p:sp>
      <p:grpSp>
        <p:nvGrpSpPr>
          <p:cNvPr id="12" name="Group 11"/>
          <p:cNvGrpSpPr/>
          <p:nvPr userDrawn="1"/>
        </p:nvGrpSpPr>
        <p:grpSpPr>
          <a:xfrm>
            <a:off x="10044699" y="6056938"/>
            <a:ext cx="1641858" cy="614585"/>
            <a:chOff x="6983999" y="6056938"/>
            <a:chExt cx="1641858" cy="614585"/>
          </a:xfrm>
        </p:grpSpPr>
        <p:pic>
          <p:nvPicPr>
            <p:cNvPr id="13" name="Picture 12"/>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14" name="Straight Connector 13"/>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34214320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lain Blue">
    <p:bg>
      <p:bgPr>
        <a:solidFill>
          <a:srgbClr val="10587D"/>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10044699" y="6056938"/>
            <a:ext cx="1641858" cy="614585"/>
            <a:chOff x="6983999" y="6056938"/>
            <a:chExt cx="1641858" cy="614585"/>
          </a:xfrm>
        </p:grpSpPr>
        <p:pic>
          <p:nvPicPr>
            <p:cNvPr id="4" name="Picture 3"/>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5" name="Straight Connector 4"/>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10609988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lain White">
    <p:spTree>
      <p:nvGrpSpPr>
        <p:cNvPr id="1" name=""/>
        <p:cNvGrpSpPr/>
        <p:nvPr/>
      </p:nvGrpSpPr>
      <p:grpSpPr>
        <a:xfrm>
          <a:off x="0" y="0"/>
          <a:ext cx="0" cy="0"/>
          <a:chOff x="0" y="0"/>
          <a:chExt cx="0" cy="0"/>
        </a:xfrm>
      </p:grpSpPr>
      <p:grpSp>
        <p:nvGrpSpPr>
          <p:cNvPr id="3" name="Group 2"/>
          <p:cNvGrpSpPr/>
          <p:nvPr userDrawn="1"/>
        </p:nvGrpSpPr>
        <p:grpSpPr>
          <a:xfrm>
            <a:off x="10087424" y="6056938"/>
            <a:ext cx="1624533" cy="614585"/>
            <a:chOff x="7001324" y="6056938"/>
            <a:chExt cx="1624533" cy="614585"/>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7" name="Straight Connector 6"/>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27016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eeting Objectives">
    <p:spTree>
      <p:nvGrpSpPr>
        <p:cNvPr id="1" name=""/>
        <p:cNvGrpSpPr/>
        <p:nvPr/>
      </p:nvGrpSpPr>
      <p:grpSpPr>
        <a:xfrm>
          <a:off x="0" y="0"/>
          <a:ext cx="0" cy="0"/>
          <a:chOff x="0" y="0"/>
          <a:chExt cx="0" cy="0"/>
        </a:xfrm>
      </p:grpSpPr>
      <p:sp>
        <p:nvSpPr>
          <p:cNvPr id="2" name="Title 1" descr="title (meeting objectives)"/>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(Meeting Objectives) </a:t>
            </a:r>
          </a:p>
        </p:txBody>
      </p:sp>
      <p:sp>
        <p:nvSpPr>
          <p:cNvPr id="7" name="Picture Placeholder 6" descr="decorative image"/>
          <p:cNvSpPr>
            <a:spLocks noGrp="1"/>
          </p:cNvSpPr>
          <p:nvPr>
            <p:ph type="pic" sz="quarter" idx="10"/>
          </p:nvPr>
        </p:nvSpPr>
        <p:spPr>
          <a:xfrm>
            <a:off x="8710367" y="772998"/>
            <a:ext cx="2881558" cy="1951152"/>
          </a:xfrm>
        </p:spPr>
        <p:txBody>
          <a:bodyPr/>
          <a:lstStyle/>
          <a:p>
            <a:r>
              <a:rPr lang="en-US"/>
              <a:t>Click icon to add picture</a:t>
            </a:r>
          </a:p>
        </p:txBody>
      </p:sp>
      <p:sp>
        <p:nvSpPr>
          <p:cNvPr id="9" name="Text Placeholder 8" descr="objective"/>
          <p:cNvSpPr>
            <a:spLocks noGrp="1"/>
          </p:cNvSpPr>
          <p:nvPr>
            <p:ph type="body" sz="quarter" idx="11" hasCustomPrompt="1"/>
          </p:nvPr>
        </p:nvSpPr>
        <p:spPr>
          <a:xfrm>
            <a:off x="609600" y="1800520"/>
            <a:ext cx="10982325" cy="4506618"/>
          </a:xfrm>
        </p:spPr>
        <p:txBody>
          <a:bodyPr/>
          <a:lstStyle>
            <a:lvl1pPr marL="228600" indent="-228600">
              <a:buClr>
                <a:srgbClr val="10587D"/>
              </a:buClr>
              <a:buFont typeface="Wingdings 3" panose="05040102010807070707" pitchFamily="18" charset="2"/>
              <a:buChar char="ê"/>
              <a:defRPr/>
            </a:lvl1pPr>
          </a:lstStyle>
          <a:p>
            <a:pPr lvl="0"/>
            <a:r>
              <a:rPr lang="en-US" dirty="0"/>
              <a:t>Objective here</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2" name="Straight Connector 11"/>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3" name="Rectangle 12"/>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8624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rgbClr val="10587D"/>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5641" y="4118086"/>
            <a:ext cx="10964779" cy="1063513"/>
          </a:xfrm>
        </p:spPr>
        <p:txBody>
          <a:bodyPr anchor="b"/>
          <a:lstStyle>
            <a:lvl1pPr>
              <a:defRPr sz="6000">
                <a:solidFill>
                  <a:schemeClr val="bg1"/>
                </a:solidFill>
              </a:defRPr>
            </a:lvl1pPr>
          </a:lstStyle>
          <a:p>
            <a:r>
              <a:rPr lang="en-US" dirty="0"/>
              <a:t>Section Title</a:t>
            </a:r>
          </a:p>
        </p:txBody>
      </p:sp>
      <p:sp>
        <p:nvSpPr>
          <p:cNvPr id="3" name="Text Placeholder 2"/>
          <p:cNvSpPr>
            <a:spLocks noGrp="1"/>
          </p:cNvSpPr>
          <p:nvPr>
            <p:ph type="body" idx="1" hasCustomPrompt="1"/>
          </p:nvPr>
        </p:nvSpPr>
        <p:spPr>
          <a:xfrm>
            <a:off x="625641" y="5181600"/>
            <a:ext cx="10964779" cy="908050"/>
          </a:xfrm>
        </p:spPr>
        <p:txBody>
          <a:bodyPr>
            <a:normAutofit/>
          </a:bodyPr>
          <a:lstStyle>
            <a:lvl1pPr marL="0" indent="0">
              <a:buNone/>
              <a:defRPr sz="280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a:t>
            </a:r>
          </a:p>
        </p:txBody>
      </p:sp>
      <p:sp>
        <p:nvSpPr>
          <p:cNvPr id="10" name="Picture Placeholder 9" descr="decorative image"/>
          <p:cNvSpPr>
            <a:spLocks noGrp="1"/>
          </p:cNvSpPr>
          <p:nvPr>
            <p:ph type="pic" sz="quarter" idx="11"/>
          </p:nvPr>
        </p:nvSpPr>
        <p:spPr>
          <a:xfrm>
            <a:off x="6643936" y="623978"/>
            <a:ext cx="4946484" cy="3604742"/>
          </a:xfrm>
        </p:spPr>
        <p:txBody>
          <a:bodyPr/>
          <a:lstStyle/>
          <a:p>
            <a:r>
              <a:rPr lang="en-US"/>
              <a:t>Click icon to add picture</a:t>
            </a:r>
            <a:endParaRPr lang="en-US" dirty="0"/>
          </a:p>
        </p:txBody>
      </p:sp>
      <p:grpSp>
        <p:nvGrpSpPr>
          <p:cNvPr id="6" name="Group 5"/>
          <p:cNvGrpSpPr/>
          <p:nvPr userDrawn="1"/>
        </p:nvGrpSpPr>
        <p:grpSpPr>
          <a:xfrm>
            <a:off x="10044699" y="6056938"/>
            <a:ext cx="1641858" cy="614585"/>
            <a:chOff x="6983999" y="6056938"/>
            <a:chExt cx="1641858" cy="614585"/>
          </a:xfrm>
        </p:grpSpPr>
        <p:pic>
          <p:nvPicPr>
            <p:cNvPr id="7" name="Picture 6"/>
            <p:cNvPicPr>
              <a:picLocks noChangeAspect="1"/>
            </p:cNvPicPr>
            <p:nvPr userDrawn="1"/>
          </p:nvPicPr>
          <p:blipFill>
            <a:blip r:embed="rId2" cstate="print">
              <a:biLevel thresh="25000"/>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cxnSp>
          <p:nvCxnSpPr>
            <p:cNvPr id="9" name="Straight Connector 8"/>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3999" y="6056938"/>
              <a:ext cx="733979" cy="614585"/>
            </a:xfrm>
            <a:prstGeom prst="rect">
              <a:avLst/>
            </a:prstGeom>
          </p:spPr>
        </p:pic>
      </p:grpSp>
    </p:spTree>
    <p:extLst>
      <p:ext uri="{BB962C8B-B14F-4D97-AF65-F5344CB8AC3E}">
        <p14:creationId xmlns:p14="http://schemas.microsoft.com/office/powerpoint/2010/main" val="700942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ener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a:t>
            </a:r>
          </a:p>
        </p:txBody>
      </p:sp>
      <p:sp>
        <p:nvSpPr>
          <p:cNvPr id="8" name="Text Placeholder 7"/>
          <p:cNvSpPr>
            <a:spLocks noGrp="1"/>
          </p:cNvSpPr>
          <p:nvPr>
            <p:ph type="body" sz="quarter" idx="10"/>
          </p:nvPr>
        </p:nvSpPr>
        <p:spPr>
          <a:xfrm>
            <a:off x="681037" y="1848552"/>
            <a:ext cx="10829925" cy="4308475"/>
          </a:xfrm>
        </p:spPr>
        <p:txBody>
          <a:bodyPr/>
          <a:lstStyle>
            <a:lvl1pPr marL="0" indent="0">
              <a:buClr>
                <a:srgbClr val="10587D"/>
              </a:buClr>
              <a:buFont typeface="Wingdings 3" panose="05040102010807070707" pitchFamily="18" charset="2"/>
              <a:buNone/>
              <a:defRPr/>
            </a:lvl1pPr>
          </a:lstStyle>
          <a:p>
            <a:pPr lvl="0"/>
            <a:r>
              <a:rPr lang="en-US"/>
              <a:t>Click to edit Master text styles</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 name="Rectangle 2"/>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1184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ata Heavy, arrow">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(Data-heavy slide, arrow) </a:t>
            </a:r>
          </a:p>
        </p:txBody>
      </p:sp>
      <p:sp>
        <p:nvSpPr>
          <p:cNvPr id="8" name="Text Placeholder 7"/>
          <p:cNvSpPr>
            <a:spLocks noGrp="1"/>
          </p:cNvSpPr>
          <p:nvPr>
            <p:ph type="body" sz="quarter" idx="10" hasCustomPrompt="1"/>
          </p:nvPr>
        </p:nvSpPr>
        <p:spPr>
          <a:xfrm>
            <a:off x="681037" y="1848552"/>
            <a:ext cx="10829925" cy="4308475"/>
          </a:xfrm>
        </p:spPr>
        <p:txBody>
          <a:bodyPr/>
          <a:lstStyle>
            <a:lvl1pPr marL="228600" indent="-228600">
              <a:buClr>
                <a:srgbClr val="10587D"/>
              </a:buClr>
              <a:buFont typeface="Wingdings 3" panose="05040102010807070707" pitchFamily="18" charset="2"/>
              <a:buChar char="ê"/>
              <a:defRPr/>
            </a:lvl1pPr>
          </a:lstStyle>
          <a:p>
            <a:pPr lvl="0"/>
            <a:r>
              <a:rPr lang="en-US" dirty="0"/>
              <a:t>Data</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7" name="Group 6"/>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6138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ata Heavy, bulle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(Data-heavy slide, bullet) </a:t>
            </a:r>
          </a:p>
        </p:txBody>
      </p:sp>
      <p:sp>
        <p:nvSpPr>
          <p:cNvPr id="7" name="Text Placeholder 6"/>
          <p:cNvSpPr>
            <a:spLocks noGrp="1"/>
          </p:cNvSpPr>
          <p:nvPr>
            <p:ph type="body" sz="quarter" idx="10" hasCustomPrompt="1"/>
          </p:nvPr>
        </p:nvSpPr>
        <p:spPr>
          <a:xfrm>
            <a:off x="685800" y="1809750"/>
            <a:ext cx="10896600" cy="4572000"/>
          </a:xfrm>
        </p:spPr>
        <p:txBody>
          <a:bodyPr/>
          <a:lstStyle>
            <a:lvl1pPr>
              <a:defRPr/>
            </a:lvl1pPr>
          </a:lstStyle>
          <a:p>
            <a:pPr lvl="0"/>
            <a:r>
              <a:rPr lang="en-US" dirty="0"/>
              <a:t>Data</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3541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 CA box">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(Graph with sources, CA box) </a:t>
            </a:r>
          </a:p>
        </p:txBody>
      </p:sp>
      <p:sp>
        <p:nvSpPr>
          <p:cNvPr id="9" name="Chart Placeholder 8"/>
          <p:cNvSpPr>
            <a:spLocks noGrp="1"/>
          </p:cNvSpPr>
          <p:nvPr>
            <p:ph type="chart" sz="quarter" idx="10"/>
          </p:nvPr>
        </p:nvSpPr>
        <p:spPr>
          <a:xfrm>
            <a:off x="685800" y="1597179"/>
            <a:ext cx="10174288" cy="4332281"/>
          </a:xfrm>
        </p:spPr>
        <p:txBody>
          <a:bodyPr/>
          <a:lstStyle/>
          <a:p>
            <a:r>
              <a:rPr lang="en-US"/>
              <a:t>Click icon to add chart</a:t>
            </a:r>
          </a:p>
        </p:txBody>
      </p:sp>
      <p:sp>
        <p:nvSpPr>
          <p:cNvPr id="11" name="Text Placeholder 10"/>
          <p:cNvSpPr>
            <a:spLocks noGrp="1"/>
          </p:cNvSpPr>
          <p:nvPr>
            <p:ph type="body" sz="quarter" idx="11" hasCustomPrompt="1"/>
          </p:nvPr>
        </p:nvSpPr>
        <p:spPr>
          <a:xfrm>
            <a:off x="685800" y="6052040"/>
            <a:ext cx="8118475" cy="552450"/>
          </a:xfrm>
        </p:spPr>
        <p:txBody>
          <a:bodyPr>
            <a:normAutofit/>
          </a:bodyPr>
          <a:lstStyle>
            <a:lvl1pPr marL="0" indent="0">
              <a:buFontTx/>
              <a:buNone/>
              <a:defRPr sz="1000" baseline="0">
                <a:solidFill>
                  <a:schemeClr val="tx1">
                    <a:lumMod val="75000"/>
                    <a:lumOff val="25000"/>
                  </a:schemeClr>
                </a:solidFill>
                <a:latin typeface="+mj-lt"/>
              </a:defRPr>
            </a:lvl1pPr>
          </a:lstStyle>
          <a:p>
            <a:pPr lvl="0"/>
            <a:r>
              <a:rPr lang="en-US" sz="1000" dirty="0"/>
              <a:t>SOURCE: (here) </a:t>
            </a:r>
            <a:endParaRPr lang="en-US" dirty="0"/>
          </a:p>
        </p:txBody>
      </p:sp>
      <p:sp>
        <p:nvSpPr>
          <p:cNvPr id="13" name="Text Placeholder 3"/>
          <p:cNvSpPr>
            <a:spLocks noGrp="1"/>
          </p:cNvSpPr>
          <p:nvPr>
            <p:ph type="body" sz="quarter" idx="12" hasCustomPrompt="1"/>
          </p:nvPr>
        </p:nvSpPr>
        <p:spPr>
          <a:xfrm>
            <a:off x="9954705" y="1735138"/>
            <a:ext cx="1561020" cy="894940"/>
          </a:xfrm>
          <a:solidFill>
            <a:srgbClr val="EAF6FC"/>
          </a:solidFill>
        </p:spPr>
        <p:txBody>
          <a:bodyPr>
            <a:normAutofit/>
          </a:bodyPr>
          <a:lstStyle>
            <a:lvl1pPr marL="0" indent="0" algn="r">
              <a:buFontTx/>
              <a:buNone/>
              <a:defRPr sz="1800" b="1" baseline="0"/>
            </a:lvl1pPr>
          </a:lstStyle>
          <a:p>
            <a:pPr lvl="0"/>
            <a:r>
              <a:rPr lang="en-US" dirty="0"/>
              <a:t>California:</a:t>
            </a:r>
          </a:p>
          <a:p>
            <a:pPr lvl="0"/>
            <a:r>
              <a:rPr lang="en-US" dirty="0"/>
              <a:t>## </a:t>
            </a:r>
          </a:p>
        </p:txBody>
      </p:sp>
      <p:grpSp>
        <p:nvGrpSpPr>
          <p:cNvPr id="8" name="Group 7"/>
          <p:cNvGrpSpPr/>
          <p:nvPr userDrawn="1"/>
        </p:nvGrpSpPr>
        <p:grpSpPr>
          <a:xfrm>
            <a:off x="10087424" y="6056938"/>
            <a:ext cx="1624533" cy="614585"/>
            <a:chOff x="7001324" y="6056938"/>
            <a:chExt cx="1624533" cy="614585"/>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4" name="Straight Connector 13"/>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5" name="Rectangle 14"/>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8187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ph, nat. box">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(Graph with sources, national box) </a:t>
            </a:r>
          </a:p>
        </p:txBody>
      </p:sp>
      <p:sp>
        <p:nvSpPr>
          <p:cNvPr id="10" name="Chart Placeholder 8"/>
          <p:cNvSpPr>
            <a:spLocks noGrp="1"/>
          </p:cNvSpPr>
          <p:nvPr>
            <p:ph type="chart" sz="quarter" idx="10"/>
          </p:nvPr>
        </p:nvSpPr>
        <p:spPr>
          <a:xfrm>
            <a:off x="685800" y="1597179"/>
            <a:ext cx="10174288" cy="4332281"/>
          </a:xfrm>
        </p:spPr>
        <p:txBody>
          <a:bodyPr/>
          <a:lstStyle/>
          <a:p>
            <a:r>
              <a:rPr lang="en-US"/>
              <a:t>Click icon to add chart</a:t>
            </a:r>
            <a:endParaRPr lang="en-US" dirty="0"/>
          </a:p>
        </p:txBody>
      </p:sp>
      <p:sp>
        <p:nvSpPr>
          <p:cNvPr id="4" name="Text Placeholder 3"/>
          <p:cNvSpPr>
            <a:spLocks noGrp="1"/>
          </p:cNvSpPr>
          <p:nvPr>
            <p:ph type="body" sz="quarter" idx="11" hasCustomPrompt="1"/>
          </p:nvPr>
        </p:nvSpPr>
        <p:spPr>
          <a:xfrm>
            <a:off x="9018588" y="1735138"/>
            <a:ext cx="2497137" cy="1498600"/>
          </a:xfrm>
          <a:solidFill>
            <a:srgbClr val="EAF6FC"/>
          </a:solidFill>
        </p:spPr>
        <p:txBody>
          <a:bodyPr>
            <a:normAutofit/>
          </a:bodyPr>
          <a:lstStyle>
            <a:lvl1pPr marL="0" indent="0" algn="r">
              <a:buFontTx/>
              <a:buNone/>
              <a:defRPr sz="1800" b="1" baseline="0"/>
            </a:lvl1pPr>
          </a:lstStyle>
          <a:p>
            <a:pPr lvl="0"/>
            <a:r>
              <a:rPr lang="en-US" dirty="0"/>
              <a:t>National IM Rate, YYYY:</a:t>
            </a:r>
          </a:p>
          <a:p>
            <a:pPr lvl="0"/>
            <a:r>
              <a:rPr lang="en-US" dirty="0"/>
              <a:t>Black: </a:t>
            </a:r>
          </a:p>
          <a:p>
            <a:pPr lvl="0"/>
            <a:r>
              <a:rPr lang="en-US" dirty="0"/>
              <a:t>Hispanic: </a:t>
            </a:r>
          </a:p>
          <a:p>
            <a:pPr lvl="0"/>
            <a:r>
              <a:rPr lang="en-US" dirty="0"/>
              <a:t>White: </a:t>
            </a:r>
          </a:p>
        </p:txBody>
      </p:sp>
      <p:sp>
        <p:nvSpPr>
          <p:cNvPr id="11" name="Text Placeholder 10"/>
          <p:cNvSpPr>
            <a:spLocks noGrp="1"/>
          </p:cNvSpPr>
          <p:nvPr>
            <p:ph type="body" sz="quarter" idx="12" hasCustomPrompt="1"/>
          </p:nvPr>
        </p:nvSpPr>
        <p:spPr>
          <a:xfrm>
            <a:off x="685800" y="6052040"/>
            <a:ext cx="8118475" cy="552450"/>
          </a:xfrm>
        </p:spPr>
        <p:txBody>
          <a:bodyPr>
            <a:normAutofit/>
          </a:bodyPr>
          <a:lstStyle>
            <a:lvl1pPr marL="0" indent="0">
              <a:buFontTx/>
              <a:buNone/>
              <a:defRPr sz="1000" baseline="0">
                <a:solidFill>
                  <a:schemeClr val="tx1">
                    <a:lumMod val="65000"/>
                    <a:lumOff val="35000"/>
                  </a:schemeClr>
                </a:solidFill>
                <a:latin typeface="+mj-lt"/>
              </a:defRPr>
            </a:lvl1pPr>
          </a:lstStyle>
          <a:p>
            <a:pPr lvl="0"/>
            <a:r>
              <a:rPr lang="en-US" sz="1000" dirty="0"/>
              <a:t>SOURCE: (here) </a:t>
            </a:r>
            <a:endParaRPr lang="en-US" dirty="0"/>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3" name="Straight Connector 12"/>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4" name="Rectangle 13"/>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5476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complishmen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33375"/>
            <a:ext cx="10972800" cy="1107921"/>
          </a:xfrm>
          <a:noFill/>
          <a:ln>
            <a:noFill/>
          </a:ln>
        </p:spPr>
        <p:txBody>
          <a:bodyPr anchor="b"/>
          <a:lstStyle>
            <a:lvl1pPr>
              <a:defRPr b="1" baseline="0">
                <a:solidFill>
                  <a:srgbClr val="10587D"/>
                </a:solidFill>
              </a:defRPr>
            </a:lvl1pPr>
          </a:lstStyle>
          <a:p>
            <a:r>
              <a:rPr lang="en-US" dirty="0"/>
              <a:t>Title (Accomplishments) </a:t>
            </a:r>
          </a:p>
        </p:txBody>
      </p:sp>
      <p:sp>
        <p:nvSpPr>
          <p:cNvPr id="7" name="Text Placeholder 6"/>
          <p:cNvSpPr>
            <a:spLocks noGrp="1"/>
          </p:cNvSpPr>
          <p:nvPr>
            <p:ph type="body" sz="quarter" idx="10" hasCustomPrompt="1"/>
          </p:nvPr>
        </p:nvSpPr>
        <p:spPr>
          <a:xfrm>
            <a:off x="685800" y="1790700"/>
            <a:ext cx="10829925" cy="4402138"/>
          </a:xfrm>
        </p:spPr>
        <p:txBody>
          <a:bodyPr/>
          <a:lstStyle>
            <a:lvl1pPr marL="228600" indent="-228600">
              <a:buClr>
                <a:schemeClr val="accent6"/>
              </a:buClr>
              <a:buFont typeface="Wingdings" panose="05000000000000000000" pitchFamily="2" charset="2"/>
              <a:buChar char="ü"/>
              <a:defRPr/>
            </a:lvl1pPr>
          </a:lstStyle>
          <a:p>
            <a:pPr lvl="0"/>
            <a:r>
              <a:rPr lang="en-US" dirty="0"/>
              <a:t>Accomplishment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userDrawn="1"/>
        </p:nvGrpSpPr>
        <p:grpSpPr>
          <a:xfrm>
            <a:off x="10087424" y="6056938"/>
            <a:ext cx="1624533" cy="614585"/>
            <a:chOff x="7001324" y="6056938"/>
            <a:chExt cx="1624533" cy="614585"/>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63413" y="6330656"/>
              <a:ext cx="662444" cy="33430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01324" y="6056938"/>
              <a:ext cx="733979" cy="614585"/>
            </a:xfrm>
            <a:prstGeom prst="rect">
              <a:avLst/>
            </a:prstGeom>
          </p:spPr>
        </p:pic>
        <p:cxnSp>
          <p:nvCxnSpPr>
            <p:cNvPr id="11" name="Straight Connector 10"/>
            <p:cNvCxnSpPr/>
            <p:nvPr userDrawn="1"/>
          </p:nvCxnSpPr>
          <p:spPr>
            <a:xfrm>
              <a:off x="7833594" y="6330656"/>
              <a:ext cx="0" cy="279984"/>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userDrawn="1"/>
        </p:nvSpPr>
        <p:spPr>
          <a:xfrm>
            <a:off x="681037" y="1482860"/>
            <a:ext cx="10829925" cy="45719"/>
          </a:xfrm>
          <a:prstGeom prst="rect">
            <a:avLst/>
          </a:prstGeom>
          <a:gradFill flip="none" rotWithShape="1">
            <a:gsLst>
              <a:gs pos="0">
                <a:srgbClr val="10587D"/>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0171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51270"/>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A8FB80-774E-4BBB-8406-E3C853F10720}" type="datetimeFigureOut">
              <a:rPr lang="en-US" smtClean="0"/>
              <a:t>6/29/2023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916C9A-6C39-45C9-B7D5-8433FDE9D8B4}" type="slidenum">
              <a:rPr lang="en-US" smtClean="0"/>
              <a:t>‹#›</a:t>
            </a:fld>
            <a:endParaRPr lang="en-US"/>
          </a:p>
        </p:txBody>
      </p:sp>
    </p:spTree>
    <p:extLst>
      <p:ext uri="{BB962C8B-B14F-4D97-AF65-F5344CB8AC3E}">
        <p14:creationId xmlns:p14="http://schemas.microsoft.com/office/powerpoint/2010/main" val="400466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7" r:id="rId4"/>
    <p:sldLayoutId id="2147483671" r:id="rId5"/>
    <p:sldLayoutId id="2147483662" r:id="rId6"/>
    <p:sldLayoutId id="2147483661" r:id="rId7"/>
    <p:sldLayoutId id="2147483666" r:id="rId8"/>
    <p:sldLayoutId id="2147483663" r:id="rId9"/>
    <p:sldLayoutId id="2147483656" r:id="rId10"/>
    <p:sldLayoutId id="2147483657" r:id="rId11"/>
    <p:sldLayoutId id="2147483668" r:id="rId12"/>
    <p:sldLayoutId id="2147483658" r:id="rId13"/>
    <p:sldLayoutId id="2147483659" r:id="rId14"/>
    <p:sldLayoutId id="2147483660" r:id="rId15"/>
    <p:sldLayoutId id="2147483664" r:id="rId16"/>
    <p:sldLayoutId id="2147483665" r:id="rId17"/>
    <p:sldLayoutId id="2147483669" r:id="rId18"/>
    <p:sldLayoutId id="2147483670"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hyperlink" Target="http://www.cdph.ca.gov/ca-pms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mailto:MCAHDataHelp@cdph.ca.gov"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cdc.gov/reproductivehealth/maternal-mortality/pregnancy-mortality-surveillance-system.htm"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DA254-55E8-4173-B39C-16D8899951F3}"/>
              </a:ext>
            </a:extLst>
          </p:cNvPr>
          <p:cNvSpPr>
            <a:spLocks noGrp="1"/>
          </p:cNvSpPr>
          <p:nvPr>
            <p:ph type="title"/>
          </p:nvPr>
        </p:nvSpPr>
        <p:spPr/>
        <p:txBody>
          <a:bodyPr/>
          <a:lstStyle/>
          <a:p>
            <a:r>
              <a:rPr lang="en-US" dirty="0"/>
              <a:t>Pregnancy-Related Mortality in CA</a:t>
            </a:r>
          </a:p>
        </p:txBody>
      </p:sp>
      <p:sp>
        <p:nvSpPr>
          <p:cNvPr id="3" name="Text Placeholder 2">
            <a:extLst>
              <a:ext uri="{FF2B5EF4-FFF2-40B4-BE49-F238E27FC236}">
                <a16:creationId xmlns:a16="http://schemas.microsoft.com/office/drawing/2014/main" id="{B8070E75-4C91-4CBB-9BE1-72E91E4A11E6}"/>
              </a:ext>
            </a:extLst>
          </p:cNvPr>
          <p:cNvSpPr>
            <a:spLocks noGrp="1"/>
          </p:cNvSpPr>
          <p:nvPr>
            <p:ph type="body" idx="1"/>
          </p:nvPr>
        </p:nvSpPr>
        <p:spPr/>
        <p:txBody>
          <a:bodyPr/>
          <a:lstStyle/>
          <a:p>
            <a:r>
              <a:rPr lang="en-US" dirty="0"/>
              <a:t>CA-PMSS, 2012-2020</a:t>
            </a:r>
          </a:p>
        </p:txBody>
      </p:sp>
    </p:spTree>
    <p:extLst>
      <p:ext uri="{BB962C8B-B14F-4D97-AF65-F5344CB8AC3E}">
        <p14:creationId xmlns:p14="http://schemas.microsoft.com/office/powerpoint/2010/main" val="115526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16432-8918-40AB-8DAA-A47FA36D9A73}"/>
              </a:ext>
            </a:extLst>
          </p:cNvPr>
          <p:cNvSpPr>
            <a:spLocks noGrp="1"/>
          </p:cNvSpPr>
          <p:nvPr>
            <p:ph type="title"/>
          </p:nvPr>
        </p:nvSpPr>
        <p:spPr/>
        <p:txBody>
          <a:bodyPr>
            <a:normAutofit fontScale="90000"/>
          </a:bodyPr>
          <a:lstStyle/>
          <a:p>
            <a:r>
              <a:rPr lang="en-US" sz="4000" dirty="0">
                <a:effectLst/>
                <a:ea typeface="Calibri" panose="020F0502020204030204" pitchFamily="34" charset="0"/>
                <a:cs typeface="Times New Roman" panose="02020603050405020304" pitchFamily="18" charset="0"/>
              </a:rPr>
              <a:t>Pregnancy-Related Mortality Ratio by Body Mass Index</a:t>
            </a:r>
            <a:br>
              <a:rPr lang="en-US" sz="4000" dirty="0">
                <a:effectLst/>
                <a:ea typeface="Calibri" panose="020F0502020204030204" pitchFamily="34" charset="0"/>
                <a:cs typeface="Times New Roman" panose="02020603050405020304" pitchFamily="18" charset="0"/>
              </a:rPr>
            </a:br>
            <a:r>
              <a:rPr lang="en-US" sz="3300" dirty="0">
                <a:effectLst/>
                <a:ea typeface="Calibri" panose="020F0502020204030204" pitchFamily="34" charset="0"/>
                <a:cs typeface="Times New Roman" panose="02020603050405020304" pitchFamily="18" charset="0"/>
              </a:rPr>
              <a:t>California 2012-2020 (N=564)</a:t>
            </a:r>
            <a:endParaRPr lang="en-US" sz="3300" dirty="0"/>
          </a:p>
        </p:txBody>
      </p:sp>
      <p:sp>
        <p:nvSpPr>
          <p:cNvPr id="6" name="TextBox 5">
            <a:extLst>
              <a:ext uri="{FF2B5EF4-FFF2-40B4-BE49-F238E27FC236}">
                <a16:creationId xmlns:a16="http://schemas.microsoft.com/office/drawing/2014/main" id="{134ED3C1-A5FD-40EF-B1D5-0CDDA32BF729}"/>
              </a:ext>
            </a:extLst>
          </p:cNvPr>
          <p:cNvSpPr txBox="1"/>
          <p:nvPr/>
        </p:nvSpPr>
        <p:spPr>
          <a:xfrm>
            <a:off x="801189" y="5540992"/>
            <a:ext cx="10420332" cy="1231106"/>
          </a:xfrm>
          <a:prstGeom prst="rect">
            <a:avLst/>
          </a:prstGeom>
          <a:noFill/>
        </p:spPr>
        <p:txBody>
          <a:bodyPr wrap="square" rtlCol="0">
            <a:spAutoFit/>
          </a:bodyPr>
          <a:lstStyle/>
          <a:p>
            <a:r>
              <a:rPr lang="en-US" sz="12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Body Mass Index (BMI) = A person’s weight in kilograms divided by the square of height in meters</a:t>
            </a:r>
            <a:r>
              <a:rPr lang="en-US" sz="1200" dirty="0">
                <a:solidFill>
                  <a:srgbClr val="585858"/>
                </a:solidFill>
                <a:latin typeface="Calibri Light" panose="020F0302020204030204" pitchFamily="34" charset="0"/>
              </a:rPr>
              <a:t>. BMI may overestimate or underestimate body fatness in some individuals since it does not take into consideration an individual’s muscle or bone mass. The clinical correlation of BMI has not been validated in some subpopulations, therefore BMI should not be used as the sole criteria for making health recommendations</a:t>
            </a:r>
          </a:p>
          <a:p>
            <a:endParaRPr lang="en-US" sz="1400" dirty="0">
              <a:solidFill>
                <a:srgbClr val="585858"/>
              </a:solidFill>
              <a:latin typeface="Calibri Light" panose="020F0302020204030204" pitchFamily="34" charset="0"/>
            </a:endParaRPr>
          </a:p>
        </p:txBody>
      </p:sp>
      <p:graphicFrame>
        <p:nvGraphicFramePr>
          <p:cNvPr id="4" name="Chart 3" descr="-Bar chart showing pregnancy-related mortality ratios by pre-pregnancy body mass index in California across 3-year periods: 2012-2014, 2015-2017, and 2018-2020.&#10;The pregnancy-related mortality ratio increased with higher BMI, especially BMI of 40 or greater, and this pattern was constant over time.&#10;In 2018-2020, the pregnancy-related mortality ratio for BMI group 40 or greater was 54.2 deaths per 100,000 live births, twice as high as the pregnancy-related mortality ratio of 24.1 for BMI group 30-39.9 and 6.7 times higher than the pregnancy-related mortality ratio of 8.1 for BMI group less than 25. ">
            <a:extLst>
              <a:ext uri="{FF2B5EF4-FFF2-40B4-BE49-F238E27FC236}">
                <a16:creationId xmlns:a16="http://schemas.microsoft.com/office/drawing/2014/main" id="{0F00C2C0-957E-407F-8518-021F6F21B88D}"/>
              </a:ext>
            </a:extLst>
          </p:cNvPr>
          <p:cNvGraphicFramePr>
            <a:graphicFrameLocks/>
          </p:cNvGraphicFramePr>
          <p:nvPr>
            <p:extLst>
              <p:ext uri="{D42A27DB-BD31-4B8C-83A1-F6EECF244321}">
                <p14:modId xmlns:p14="http://schemas.microsoft.com/office/powerpoint/2010/main" val="1110855099"/>
              </p:ext>
            </p:extLst>
          </p:nvPr>
        </p:nvGraphicFramePr>
        <p:xfrm>
          <a:off x="650837" y="1438433"/>
          <a:ext cx="10890325" cy="41025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04909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301E3-0469-41C1-9151-2A83192880DF}"/>
              </a:ext>
            </a:extLst>
          </p:cNvPr>
          <p:cNvSpPr>
            <a:spLocks noGrp="1"/>
          </p:cNvSpPr>
          <p:nvPr>
            <p:ph type="title"/>
          </p:nvPr>
        </p:nvSpPr>
        <p:spPr/>
        <p:txBody>
          <a:bodyPr>
            <a:normAutofit fontScale="90000"/>
          </a:bodyPr>
          <a:lstStyle/>
          <a:p>
            <a:r>
              <a:rPr lang="en-US" sz="4400" dirty="0">
                <a:effectLst/>
                <a:ea typeface="Calibri" panose="020F0502020204030204" pitchFamily="34" charset="0"/>
                <a:cs typeface="Times New Roman" panose="02020603050405020304" pitchFamily="18" charset="0"/>
              </a:rPr>
              <a:t>Pregnancy-Related Mortality Ratio by Payer Type</a:t>
            </a:r>
            <a:br>
              <a:rPr lang="en-US" sz="4000" dirty="0">
                <a:effectLst/>
                <a:ea typeface="Calibri" panose="020F0502020204030204" pitchFamily="34" charset="0"/>
                <a:cs typeface="Times New Roman" panose="02020603050405020304" pitchFamily="18" charset="0"/>
              </a:rPr>
            </a:br>
            <a:r>
              <a:rPr lang="en-US" sz="3300" dirty="0">
                <a:effectLst/>
                <a:ea typeface="Calibri" panose="020F0502020204030204" pitchFamily="34" charset="0"/>
                <a:cs typeface="Times New Roman" panose="02020603050405020304" pitchFamily="18" charset="0"/>
              </a:rPr>
              <a:t>California 2012-2020 (N=564)</a:t>
            </a:r>
            <a:endParaRPr lang="en-US" sz="3300" dirty="0"/>
          </a:p>
        </p:txBody>
      </p:sp>
      <p:sp>
        <p:nvSpPr>
          <p:cNvPr id="6" name="TextBox 5">
            <a:extLst>
              <a:ext uri="{FF2B5EF4-FFF2-40B4-BE49-F238E27FC236}">
                <a16:creationId xmlns:a16="http://schemas.microsoft.com/office/drawing/2014/main" id="{AE59920C-A748-4483-BC6A-A0F5F65AB534}"/>
              </a:ext>
            </a:extLst>
          </p:cNvPr>
          <p:cNvSpPr txBox="1"/>
          <p:nvPr/>
        </p:nvSpPr>
        <p:spPr>
          <a:xfrm>
            <a:off x="609600" y="5336275"/>
            <a:ext cx="10420332" cy="738664"/>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a:t>
            </a:r>
            <a:r>
              <a:rPr lang="en-US" sz="1400" b="0" i="0" u="none" strike="noStrike" baseline="0" dirty="0">
                <a:solidFill>
                  <a:schemeClr val="tx1">
                    <a:lumMod val="75000"/>
                    <a:lumOff val="25000"/>
                  </a:schemeClr>
                </a:solidFill>
                <a:latin typeface="Calibri Light" panose="020F0302020204030204" pitchFamily="34" charset="0"/>
              </a:rPr>
              <a:t>PRMRs for payer types Self-pay and Other government programs are not shown due to small counts.</a:t>
            </a:r>
            <a:r>
              <a:rPr lang="en-US" sz="1400" dirty="0">
                <a:solidFill>
                  <a:schemeClr val="tx1">
                    <a:lumMod val="75000"/>
                    <a:lumOff val="25000"/>
                  </a:schemeClr>
                </a:solidFill>
                <a:latin typeface="Calibri Light" panose="020F0302020204030204" pitchFamily="34" charset="0"/>
              </a:rPr>
              <a:t> </a:t>
            </a:r>
          </a:p>
        </p:txBody>
      </p:sp>
      <p:graphicFrame>
        <p:nvGraphicFramePr>
          <p:cNvPr id="5" name="Chart 4" descr="Bar chart showing pregnancy-related mortality ratios by payer source in California across 3-year periods: 2012-2014, 2015-2017, and 2018-2020.&#10;Disparity in the rates of pregnancy-related deaths by payer type increased over time; the rate of pregnancy-related deaths rose among those with Medi-Cal coverage while the rate among those with Private insurance remained low and stable.&#10;In 2018-2020, the pregnancy-related mortality ratio for those covered by was 21.5 deaths per 100.000 live births, more than double the rate of 7.8 for those with private insurance. &#10;In 2012-2014, the pregnancy-related mortality ratio did not differ by type of health coverage.">
            <a:extLst>
              <a:ext uri="{FF2B5EF4-FFF2-40B4-BE49-F238E27FC236}">
                <a16:creationId xmlns:a16="http://schemas.microsoft.com/office/drawing/2014/main" id="{00000000-0008-0000-0800-000003000000}"/>
              </a:ext>
            </a:extLst>
          </p:cNvPr>
          <p:cNvGraphicFramePr>
            <a:graphicFrameLocks/>
          </p:cNvGraphicFramePr>
          <p:nvPr>
            <p:extLst>
              <p:ext uri="{D42A27DB-BD31-4B8C-83A1-F6EECF244321}">
                <p14:modId xmlns:p14="http://schemas.microsoft.com/office/powerpoint/2010/main" val="2214487274"/>
              </p:ext>
            </p:extLst>
          </p:nvPr>
        </p:nvGraphicFramePr>
        <p:xfrm>
          <a:off x="609601" y="1614791"/>
          <a:ext cx="10883316" cy="37214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16656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A2C9A-784C-48CF-B8AC-A81512302A5E}"/>
              </a:ext>
            </a:extLst>
          </p:cNvPr>
          <p:cNvSpPr>
            <a:spLocks noGrp="1"/>
          </p:cNvSpPr>
          <p:nvPr>
            <p:ph type="title"/>
          </p:nvPr>
        </p:nvSpPr>
        <p:spPr>
          <a:xfrm>
            <a:off x="609599" y="333375"/>
            <a:ext cx="11051569" cy="1107921"/>
          </a:xfrm>
        </p:spPr>
        <p:txBody>
          <a:bodyPr>
            <a:normAutofit fontScale="90000"/>
          </a:bodyPr>
          <a:lstStyle/>
          <a:p>
            <a:r>
              <a:rPr lang="en-US" sz="3900" dirty="0">
                <a:effectLst/>
                <a:ea typeface="Calibri" panose="020F0502020204030204" pitchFamily="34" charset="0"/>
                <a:cs typeface="Times New Roman" panose="02020603050405020304" pitchFamily="18" charset="0"/>
              </a:rPr>
              <a:t>Pregnancy-Related Mortality Ratio by Community Conditions </a:t>
            </a:r>
            <a:br>
              <a:rPr lang="en-US" sz="4400" dirty="0">
                <a:effectLst/>
                <a:ea typeface="Calibri" panose="020F0502020204030204" pitchFamily="34" charset="0"/>
                <a:cs typeface="Times New Roman" panose="02020603050405020304" pitchFamily="18" charset="0"/>
              </a:rPr>
            </a:br>
            <a:r>
              <a:rPr lang="en-US" sz="3300" dirty="0">
                <a:effectLst/>
                <a:ea typeface="Calibri" panose="020F0502020204030204" pitchFamily="34" charset="0"/>
                <a:cs typeface="Times New Roman" panose="02020603050405020304" pitchFamily="18" charset="0"/>
              </a:rPr>
              <a:t>California 2012-2020 (N=564)</a:t>
            </a:r>
            <a:endParaRPr lang="en-US" sz="3300" dirty="0"/>
          </a:p>
        </p:txBody>
      </p:sp>
      <p:sp>
        <p:nvSpPr>
          <p:cNvPr id="6" name="TextBox 5">
            <a:extLst>
              <a:ext uri="{FF2B5EF4-FFF2-40B4-BE49-F238E27FC236}">
                <a16:creationId xmlns:a16="http://schemas.microsoft.com/office/drawing/2014/main" id="{468A9CDA-F7AB-4B8A-BE10-C74320EDBE10}"/>
              </a:ext>
            </a:extLst>
          </p:cNvPr>
          <p:cNvSpPr txBox="1"/>
          <p:nvPr/>
        </p:nvSpPr>
        <p:spPr>
          <a:xfrm>
            <a:off x="451295" y="5470612"/>
            <a:ext cx="11051569" cy="830997"/>
          </a:xfrm>
          <a:prstGeom prst="rect">
            <a:avLst/>
          </a:prstGeom>
          <a:noFill/>
        </p:spPr>
        <p:txBody>
          <a:bodyPr wrap="square" rtlCol="0">
            <a:spAutoFit/>
          </a:bodyPr>
          <a:lstStyle/>
          <a:p>
            <a:r>
              <a:rPr lang="en-US" sz="12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Community conditions were measured using the California Healthy Places Index (HPI). Higher HPI percentiles indicate healthier community conditions relative to other California census tracts. Quartile 1 (Q1) is the highest quarter of percentiles indicating most advantaged community conditions, and Quartile 4 (Q4) is the lowest quarter of percentiles indicating the least advantaged community conditions. </a:t>
            </a:r>
            <a:endParaRPr lang="en-US" sz="1200" dirty="0">
              <a:solidFill>
                <a:srgbClr val="585858"/>
              </a:solidFill>
              <a:latin typeface="Calibri Light" panose="020F0302020204030204" pitchFamily="34" charset="0"/>
            </a:endParaRPr>
          </a:p>
        </p:txBody>
      </p:sp>
      <p:graphicFrame>
        <p:nvGraphicFramePr>
          <p:cNvPr id="5" name="Chart 4" descr="Bar chart showing pregnancy-related mortality ratios by community conditions in California across 3-year periods: 2012-2014, 2015-2017, and 2018-2020. Community conditions were measured using the California Healthy Places Index scores grouped into quartiles.&#10;Pregnancy-related mortality ratios were consistently higher for birthing people living in less advantaged community conditions than for those living in more advantaged community conditions across the three 3-year periods.&#10;In 2018-2020, the pregnancy-related mortality ratio for those living in the least advantaged communities was 18.9 deaths per 100,000 live births, double the rate of 9.2 for those living in the most advantaged communities. &#10;Pregnancy-related mortality ratios for those living in community conditions characterized by the two middle quartiles rose in 2018-2020 and were closer to the rates for those living in the least advantaged communities.">
            <a:extLst>
              <a:ext uri="{FF2B5EF4-FFF2-40B4-BE49-F238E27FC236}">
                <a16:creationId xmlns:a16="http://schemas.microsoft.com/office/drawing/2014/main" id="{05552039-AA52-45A6-BC07-0C926D02DECD}"/>
              </a:ext>
            </a:extLst>
          </p:cNvPr>
          <p:cNvGraphicFramePr>
            <a:graphicFrameLocks/>
          </p:cNvGraphicFramePr>
          <p:nvPr>
            <p:extLst>
              <p:ext uri="{D42A27DB-BD31-4B8C-83A1-F6EECF244321}">
                <p14:modId xmlns:p14="http://schemas.microsoft.com/office/powerpoint/2010/main" val="3783445519"/>
              </p:ext>
            </p:extLst>
          </p:nvPr>
        </p:nvGraphicFramePr>
        <p:xfrm>
          <a:off x="706418" y="1491390"/>
          <a:ext cx="10779163" cy="397922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81057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A55DA-DCBE-46A0-AD52-9855217596C5}"/>
              </a:ext>
            </a:extLst>
          </p:cNvPr>
          <p:cNvSpPr>
            <a:spLocks noGrp="1"/>
          </p:cNvSpPr>
          <p:nvPr>
            <p:ph type="title"/>
          </p:nvPr>
        </p:nvSpPr>
        <p:spPr/>
        <p:txBody>
          <a:bodyPr>
            <a:normAutofit/>
          </a:bodyPr>
          <a:lstStyle/>
          <a:p>
            <a:r>
              <a:rPr lang="en-US" sz="4000" dirty="0">
                <a:effectLst/>
                <a:ea typeface="Calibri" panose="020F0502020204030204" pitchFamily="34" charset="0"/>
                <a:cs typeface="Times New Roman" panose="02020603050405020304" pitchFamily="18" charset="0"/>
              </a:rPr>
              <a:t>Pregnancy-Related Mortality Ratio by Race/Ethnicity</a:t>
            </a:r>
            <a:br>
              <a:rPr lang="en-US" sz="4000" dirty="0">
                <a:effectLst/>
                <a:ea typeface="Calibri" panose="020F0502020204030204" pitchFamily="34" charset="0"/>
                <a:cs typeface="Times New Roman" panose="02020603050405020304" pitchFamily="18" charset="0"/>
              </a:rPr>
            </a:br>
            <a:r>
              <a:rPr lang="en-US" sz="3000" dirty="0">
                <a:effectLst/>
                <a:ea typeface="Calibri" panose="020F0502020204030204" pitchFamily="34" charset="0"/>
                <a:cs typeface="Times New Roman" panose="02020603050405020304" pitchFamily="18" charset="0"/>
              </a:rPr>
              <a:t>California 2012-2020 (N=564)</a:t>
            </a:r>
            <a:endParaRPr lang="en-US" sz="3000" dirty="0"/>
          </a:p>
        </p:txBody>
      </p:sp>
      <p:sp>
        <p:nvSpPr>
          <p:cNvPr id="6" name="TextBox 5">
            <a:extLst>
              <a:ext uri="{FF2B5EF4-FFF2-40B4-BE49-F238E27FC236}">
                <a16:creationId xmlns:a16="http://schemas.microsoft.com/office/drawing/2014/main" id="{B0180F12-2DB0-4017-BDFD-BDE9EDED37FC}"/>
              </a:ext>
            </a:extLst>
          </p:cNvPr>
          <p:cNvSpPr txBox="1"/>
          <p:nvPr/>
        </p:nvSpPr>
        <p:spPr>
          <a:xfrm>
            <a:off x="639956" y="5655278"/>
            <a:ext cx="10912088" cy="738664"/>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PRMRs for American Indian/Alaska Native, Native Hawaiian/Pacific Islander, Multiple-race and other races are not shown due to small counts. </a:t>
            </a:r>
            <a:endParaRPr lang="en-US" sz="1400" dirty="0">
              <a:solidFill>
                <a:srgbClr val="585858"/>
              </a:solidFill>
              <a:latin typeface="Calibri Light" panose="020F0302020204030204" pitchFamily="34" charset="0"/>
            </a:endParaRPr>
          </a:p>
        </p:txBody>
      </p:sp>
      <p:graphicFrame>
        <p:nvGraphicFramePr>
          <p:cNvPr id="3" name="Chart 2" descr="Bar chart showing pregnancy-related mortality ratios by race-ethnicity in California across 3-year periods: 2012-2014, 2015-2017, and 2018-2020.&#10;In 2018-2020, racial-ethnic disparities in the rates of pregnancy-related deaths decreased but persisted, with the highest rates among Black birthing people. &#10;The pregnancy-related mortality ratio for Black birthing people was 3 to 4 times higher than the rates for Hispanic/Latinx, Asian and White birthing people – an improvement over the 5 to 6-fold disparity observed in 2015-2017.&#10;Pregnancy-related mortality ratios increased gradually for Asian and Hispanic/Latina birthing people over the three 3-year periods.">
            <a:extLst>
              <a:ext uri="{FF2B5EF4-FFF2-40B4-BE49-F238E27FC236}">
                <a16:creationId xmlns:a16="http://schemas.microsoft.com/office/drawing/2014/main" id="{00000000-0008-0000-0A00-000005000000}"/>
              </a:ext>
            </a:extLst>
          </p:cNvPr>
          <p:cNvGraphicFramePr>
            <a:graphicFrameLocks/>
          </p:cNvGraphicFramePr>
          <p:nvPr>
            <p:extLst>
              <p:ext uri="{D42A27DB-BD31-4B8C-83A1-F6EECF244321}">
                <p14:modId xmlns:p14="http://schemas.microsoft.com/office/powerpoint/2010/main" val="989779247"/>
              </p:ext>
            </p:extLst>
          </p:nvPr>
        </p:nvGraphicFramePr>
        <p:xfrm>
          <a:off x="609600" y="1564319"/>
          <a:ext cx="10912088" cy="42308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71991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A55DA-DCBE-46A0-AD52-9855217596C5}"/>
              </a:ext>
            </a:extLst>
          </p:cNvPr>
          <p:cNvSpPr>
            <a:spLocks noGrp="1"/>
          </p:cNvSpPr>
          <p:nvPr>
            <p:ph type="title"/>
          </p:nvPr>
        </p:nvSpPr>
        <p:spPr/>
        <p:txBody>
          <a:bodyPr>
            <a:normAutofit fontScale="90000"/>
          </a:bodyPr>
          <a:lstStyle/>
          <a:p>
            <a:r>
              <a:rPr lang="en-US" sz="3800" dirty="0">
                <a:effectLst/>
                <a:ea typeface="Calibri" panose="020F0502020204030204" pitchFamily="34" charset="0"/>
                <a:cs typeface="Times New Roman" panose="02020603050405020304" pitchFamily="18" charset="0"/>
              </a:rPr>
              <a:t>Pregnancy-Related Mortality Ratio by Race/Ethnicity and Cause</a:t>
            </a:r>
            <a:br>
              <a:rPr lang="en-US" sz="3700" dirty="0">
                <a:effectLst/>
                <a:ea typeface="Calibri" panose="020F0502020204030204" pitchFamily="34" charset="0"/>
                <a:cs typeface="Times New Roman" panose="02020603050405020304" pitchFamily="18" charset="0"/>
              </a:rPr>
            </a:br>
            <a:r>
              <a:rPr lang="en-US" sz="3300" dirty="0">
                <a:effectLst/>
                <a:ea typeface="Calibri" panose="020F0502020204030204" pitchFamily="34" charset="0"/>
                <a:cs typeface="Times New Roman" panose="02020603050405020304" pitchFamily="18" charset="0"/>
              </a:rPr>
              <a:t>California 2012-2020 (N=564)</a:t>
            </a:r>
            <a:endParaRPr lang="en-US" sz="3000" dirty="0">
              <a:solidFill>
                <a:srgbClr val="FF0000"/>
              </a:solidFill>
            </a:endParaRPr>
          </a:p>
        </p:txBody>
      </p:sp>
      <p:sp>
        <p:nvSpPr>
          <p:cNvPr id="6" name="TextBox 5">
            <a:extLst>
              <a:ext uri="{FF2B5EF4-FFF2-40B4-BE49-F238E27FC236}">
                <a16:creationId xmlns:a16="http://schemas.microsoft.com/office/drawing/2014/main" id="{B0180F12-2DB0-4017-BDFD-BDE9EDED37FC}"/>
              </a:ext>
            </a:extLst>
          </p:cNvPr>
          <p:cNvSpPr txBox="1"/>
          <p:nvPr/>
        </p:nvSpPr>
        <p:spPr>
          <a:xfrm>
            <a:off x="456195" y="5187424"/>
            <a:ext cx="11279609" cy="1384995"/>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a:t>
            </a:r>
            <a:r>
              <a:rPr lang="en-US" sz="1400" dirty="0">
                <a:solidFill>
                  <a:srgbClr val="585858"/>
                </a:solidFill>
                <a:latin typeface="Calibri Light" panose="020F0302020204030204" pitchFamily="34" charset="0"/>
              </a:rPr>
              <a:t>Abbreviations: CVD = Cardiovascular disease; Hem = Hemorrhage; Inf = Sepsis or infection; HDP = Hypertensive disorders of pregnancy; TPE = Thrombotic pulmonary embolism; AFE = Amniotic fluid embolism. </a:t>
            </a:r>
            <a:r>
              <a:rPr lang="en-US" sz="1400" b="0" i="0" u="none" strike="noStrike" baseline="0" dirty="0">
                <a:solidFill>
                  <a:srgbClr val="585858"/>
                </a:solidFill>
                <a:latin typeface="Calibri Light" panose="020F0302020204030204" pitchFamily="34" charset="0"/>
              </a:rPr>
              <a:t>PRMRs of American Indian/Alaska Native, Native Hawaiian/Pacific Islander, Multiple-race and other races are not shown due to small counts</a:t>
            </a:r>
          </a:p>
          <a:p>
            <a:r>
              <a:rPr lang="en-US" sz="1400" dirty="0">
                <a:solidFill>
                  <a:srgbClr val="585858"/>
                </a:solidFill>
                <a:latin typeface="Calibri Light" panose="020F0302020204030204" pitchFamily="34" charset="0"/>
              </a:rPr>
              <a:t>* Unstable ratio; n&lt;10</a:t>
            </a:r>
          </a:p>
        </p:txBody>
      </p:sp>
      <p:graphicFrame>
        <p:nvGraphicFramePr>
          <p:cNvPr id="3" name="Chart 2" descr="Bar chart showing pregnancy-related mortality ratios by race/ethnicity and cause of death.&#10;Cardiovascular disease was the leading cause of pregnancy-related mortality for all racial/ethnic groups.&#10;Rates of pregnancy-related deaths from hemorrhage did not differ by race/ethnicity.&#10;Black birthing people were most disproportionately impacted by deaths from cardiovascular disease, infection/sepsis, thrombotic pulmonary embolism, hypertensive disorders of pregnancy, and amniotic fluid embolism compared with other racial/ethnic groups. (The differences were statistically significant.)">
            <a:extLst>
              <a:ext uri="{FF2B5EF4-FFF2-40B4-BE49-F238E27FC236}">
                <a16:creationId xmlns:a16="http://schemas.microsoft.com/office/drawing/2014/main" id="{1D36BCB4-C662-A443-D4AF-DA5E26AADE18}"/>
              </a:ext>
            </a:extLst>
          </p:cNvPr>
          <p:cNvGraphicFramePr>
            <a:graphicFrameLocks/>
          </p:cNvGraphicFramePr>
          <p:nvPr>
            <p:extLst>
              <p:ext uri="{D42A27DB-BD31-4B8C-83A1-F6EECF244321}">
                <p14:modId xmlns:p14="http://schemas.microsoft.com/office/powerpoint/2010/main" val="411986183"/>
              </p:ext>
            </p:extLst>
          </p:nvPr>
        </p:nvGraphicFramePr>
        <p:xfrm>
          <a:off x="609600" y="1633467"/>
          <a:ext cx="10972800" cy="372058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74057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D001E-0263-42A1-BA9C-6F78C51ACA0D}"/>
              </a:ext>
            </a:extLst>
          </p:cNvPr>
          <p:cNvSpPr>
            <a:spLocks noGrp="1"/>
          </p:cNvSpPr>
          <p:nvPr>
            <p:ph type="title"/>
          </p:nvPr>
        </p:nvSpPr>
        <p:spPr/>
        <p:txBody>
          <a:bodyPr/>
          <a:lstStyle/>
          <a:p>
            <a:r>
              <a:rPr lang="en-US" dirty="0"/>
              <a:t>Instructions</a:t>
            </a:r>
          </a:p>
        </p:txBody>
      </p:sp>
      <p:sp>
        <p:nvSpPr>
          <p:cNvPr id="3" name="Text Placeholder 2">
            <a:extLst>
              <a:ext uri="{FF2B5EF4-FFF2-40B4-BE49-F238E27FC236}">
                <a16:creationId xmlns:a16="http://schemas.microsoft.com/office/drawing/2014/main" id="{E7DC67B3-5444-48FD-A702-E0EADA71E9FE}"/>
              </a:ext>
            </a:extLst>
          </p:cNvPr>
          <p:cNvSpPr>
            <a:spLocks noGrp="1"/>
          </p:cNvSpPr>
          <p:nvPr>
            <p:ph type="body" sz="quarter" idx="10"/>
          </p:nvPr>
        </p:nvSpPr>
        <p:spPr/>
        <p:txBody>
          <a:bodyPr>
            <a:normAutofit/>
          </a:bodyPr>
          <a:lstStyle/>
          <a:p>
            <a:r>
              <a:rPr lang="en-US" dirty="0"/>
              <a:t>You are welcome to use any of the slides provided for educational purposes.</a:t>
            </a:r>
          </a:p>
          <a:p>
            <a:endParaRPr lang="en-US" dirty="0"/>
          </a:p>
          <a:p>
            <a:r>
              <a:rPr lang="en-US" dirty="0"/>
              <a:t>Suggested citation: </a:t>
            </a:r>
          </a:p>
          <a:p>
            <a:r>
              <a:rPr lang="en-US" sz="2400" i="1" dirty="0"/>
              <a:t>CA-PMSS: Pregnancy-Related Mortality in California, 2012-2020. </a:t>
            </a:r>
            <a:r>
              <a:rPr lang="en-US" sz="2400" dirty="0">
                <a:effectLst/>
                <a:ea typeface="Calibri" panose="020F0502020204030204" pitchFamily="34" charset="0"/>
                <a:cs typeface="Calibri" panose="020F0502020204030204" pitchFamily="34" charset="0"/>
              </a:rPr>
              <a:t>California Department of Public Health; Maternal, Child and Adolescent Health Division. 2023. </a:t>
            </a:r>
            <a:r>
              <a:rPr lang="en-US" sz="2400" dirty="0">
                <a:hlinkClick r:id="rId3" tooltip="CA P M S S webpage"/>
              </a:rPr>
              <a:t>www.cdph.ca.gov/ca-pmss</a:t>
            </a:r>
            <a:r>
              <a:rPr lang="en-US" sz="2400" dirty="0"/>
              <a:t> </a:t>
            </a:r>
          </a:p>
          <a:p>
            <a:endParaRPr lang="en-US" dirty="0"/>
          </a:p>
          <a:p>
            <a:r>
              <a:rPr lang="en-US" dirty="0"/>
              <a:t>Questions? Contact us at </a:t>
            </a:r>
            <a:r>
              <a:rPr lang="en-US" dirty="0">
                <a:hlinkClick r:id="rId4" tooltip="M C A H Data Help email"/>
              </a:rPr>
              <a:t>MCAHDataHelp@cdph.ca.gov</a:t>
            </a:r>
            <a:r>
              <a:rPr lang="en-US" dirty="0"/>
              <a:t> </a:t>
            </a:r>
          </a:p>
        </p:txBody>
      </p:sp>
    </p:spTree>
    <p:extLst>
      <p:ext uri="{BB962C8B-B14F-4D97-AF65-F5344CB8AC3E}">
        <p14:creationId xmlns:p14="http://schemas.microsoft.com/office/powerpoint/2010/main" val="1930734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600" dirty="0">
                <a:effectLst/>
              </a:rPr>
              <a:t>Pregnancy-Related Mortality Ratio in U.S. and California</a:t>
            </a:r>
            <a:r>
              <a:rPr lang="en-US" sz="3700" dirty="0">
                <a:effectLst/>
              </a:rPr>
              <a:t> </a:t>
            </a:r>
            <a:r>
              <a:rPr lang="en-US" sz="3000" dirty="0">
                <a:effectLst/>
              </a:rPr>
              <a:t>2012-2020</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609600" y="5439835"/>
            <a:ext cx="10972800" cy="1015663"/>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up to one year after the end of pregnancy. Pregnancy-relatedness was determined by expert committee case review process. Data on U.S. PRMR were accessed at </a:t>
            </a:r>
            <a:r>
              <a:rPr lang="en-US" sz="1400" dirty="0">
                <a:hlinkClick r:id="rId3"/>
              </a:rPr>
              <a:t>Pregnancy Mortality Surveillance System | Maternal and Infant Health | CDC</a:t>
            </a:r>
            <a:r>
              <a:rPr lang="en-US" sz="1400" dirty="0"/>
              <a:t> </a:t>
            </a:r>
            <a:r>
              <a:rPr lang="en-US" sz="1400" b="0" i="0" u="none" strike="noStrike" baseline="0" dirty="0">
                <a:solidFill>
                  <a:srgbClr val="585858"/>
                </a:solidFill>
                <a:latin typeface="Calibri Light" panose="020F0302020204030204" pitchFamily="34" charset="0"/>
              </a:rPr>
              <a:t>on April 6, 2023).</a:t>
            </a:r>
          </a:p>
          <a:p>
            <a:r>
              <a:rPr lang="en-US" dirty="0">
                <a:latin typeface="Calibri Light" panose="020F0302020204030204" pitchFamily="34" charset="0"/>
              </a:rPr>
              <a:t>* The CA 2020 PRMR was significantly higher than the PRMRs in 2012 and 2013</a:t>
            </a:r>
            <a:endParaRPr lang="en-US" dirty="0"/>
          </a:p>
        </p:txBody>
      </p:sp>
      <p:graphicFrame>
        <p:nvGraphicFramePr>
          <p:cNvPr id="9" name="Chart 8" descr="Line chart showing the pregnancy-related mortality ratios in the U.S. and California from 2012 through 2020.&#10;California’s rate of pregnancy-related deaths was consistently lower than the U.S. rate for years 2012 through 2019 (the latest available data for U.S.). &#10;California’s rate began to rise gradually in 2013 but spiked during the COVID-19 pandemic (in 2020).&#10;In 2020, California’s pregnancy-related mortality ratio was 18.6 deaths per 100,000 live births – a 45% increase compared with the mortality ratio of 12.8 in 2019. &#10;Deaths from COVID-19 contributed to this increase. Without COVID-19 deaths, the pregnancy-related mortality ratio in 2020 would have been 15.0.">
            <a:extLst>
              <a:ext uri="{FF2B5EF4-FFF2-40B4-BE49-F238E27FC236}">
                <a16:creationId xmlns:a16="http://schemas.microsoft.com/office/drawing/2014/main" id="{4051AC1D-CD99-4453-8AB7-689EE85C7297}"/>
              </a:ext>
            </a:extLst>
          </p:cNvPr>
          <p:cNvGraphicFramePr>
            <a:graphicFrameLocks/>
          </p:cNvGraphicFramePr>
          <p:nvPr>
            <p:extLst>
              <p:ext uri="{D42A27DB-BD31-4B8C-83A1-F6EECF244321}">
                <p14:modId xmlns:p14="http://schemas.microsoft.com/office/powerpoint/2010/main" val="4038225330"/>
              </p:ext>
            </p:extLst>
          </p:nvPr>
        </p:nvGraphicFramePr>
        <p:xfrm>
          <a:off x="609600" y="1525338"/>
          <a:ext cx="10851930" cy="383045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28081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600" dirty="0">
                <a:effectLst/>
              </a:rPr>
              <a:t>Pregnancy-Associated Deaths</a:t>
            </a:r>
            <a:br>
              <a:rPr lang="en-US" sz="3700" dirty="0">
                <a:effectLst/>
              </a:rPr>
            </a:br>
            <a:r>
              <a:rPr lang="en-US" sz="3000" dirty="0">
                <a:effectLst/>
              </a:rPr>
              <a:t>California 2012-2020 (N=2,039)</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609600" y="5398980"/>
            <a:ext cx="10972800" cy="1169551"/>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Pregnancy-associated (P-A) deaths include deaths from any cause while pregnant or within one year of the end of pregnancy. P-A deaths were identified by linking the California vital records, patient discharge data, emergency department data, and ambulatory surgery center data (2012-2020). These linked data were supplemented with information from coroner and autopsy reports and medical records to verify the decedent’s pregnancy status and grouped cause-of-death classifications from ICD-10 codes in the California death certificate data. Pregnancy-relatedness was determined by expert committee review. </a:t>
            </a:r>
            <a:endParaRPr lang="en-US" sz="1400" dirty="0"/>
          </a:p>
        </p:txBody>
      </p:sp>
      <p:graphicFrame>
        <p:nvGraphicFramePr>
          <p:cNvPr id="6" name="Chart 5" descr="Pie chart showing the types of pregnancy-associated deaths in California from 2012 through 2020.&#10;Deaths from medical causes made up 57% of all pregnancy-associated deaths, followed by deaths from drug overdose at 13%, homicide at 8% and suicide at 7%. Deaths from other injury, such as motor vehicle crashes, made up 15% of pregnancy-associated deaths. One percent of the deaths were undetermined.&#10;Of the pregnancy-associated deaths from medical causes, nearly half (49%) were related to or aggravated by pregnancy.&#10;Altogether, 28% of all pregnancy-associated deaths were related to pregnancy.">
            <a:extLst>
              <a:ext uri="{FF2B5EF4-FFF2-40B4-BE49-F238E27FC236}">
                <a16:creationId xmlns:a16="http://schemas.microsoft.com/office/drawing/2014/main" id="{B40118B5-72BE-41C9-BC5B-D38A4E8495DB}"/>
              </a:ext>
            </a:extLst>
          </p:cNvPr>
          <p:cNvGraphicFramePr>
            <a:graphicFrameLocks/>
          </p:cNvGraphicFramePr>
          <p:nvPr>
            <p:extLst>
              <p:ext uri="{D42A27DB-BD31-4B8C-83A1-F6EECF244321}">
                <p14:modId xmlns:p14="http://schemas.microsoft.com/office/powerpoint/2010/main" val="3311411498"/>
              </p:ext>
            </p:extLst>
          </p:nvPr>
        </p:nvGraphicFramePr>
        <p:xfrm>
          <a:off x="1263551" y="1638794"/>
          <a:ext cx="9741097" cy="3760185"/>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a:extLst>
              <a:ext uri="{FF2B5EF4-FFF2-40B4-BE49-F238E27FC236}">
                <a16:creationId xmlns:a16="http://schemas.microsoft.com/office/drawing/2014/main" id="{7E1741F3-5AD7-0BD4-76EC-0EEE7804C0C5}"/>
              </a:ext>
            </a:extLst>
          </p:cNvPr>
          <p:cNvSpPr/>
          <p:nvPr/>
        </p:nvSpPr>
        <p:spPr>
          <a:xfrm>
            <a:off x="7669161" y="3585411"/>
            <a:ext cx="1017639" cy="7645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2E9F0"/>
                </a:solidFill>
              </a:rPr>
              <a:t>(28% of all P-A deaths)</a:t>
            </a:r>
          </a:p>
        </p:txBody>
      </p:sp>
    </p:spTree>
    <p:extLst>
      <p:ext uri="{BB962C8B-B14F-4D97-AF65-F5344CB8AC3E}">
        <p14:creationId xmlns:p14="http://schemas.microsoft.com/office/powerpoint/2010/main" val="2009456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Autofit/>
          </a:bodyPr>
          <a:lstStyle/>
          <a:p>
            <a:r>
              <a:rPr lang="en-US" sz="3600" dirty="0">
                <a:effectLst/>
              </a:rPr>
              <a:t>Pregnancy-Related Deaths by Cause </a:t>
            </a:r>
            <a:br>
              <a:rPr lang="en-US" sz="3700" dirty="0">
                <a:effectLst/>
              </a:rPr>
            </a:br>
            <a:r>
              <a:rPr lang="en-US" sz="3000" dirty="0">
                <a:effectLst/>
              </a:rPr>
              <a:t>California 2012-2020 (N=564)</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609600" y="5363101"/>
            <a:ext cx="10861964" cy="954107"/>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deaths include deaths within a year of pregnancy from causes related to or aggravated by the pregnancy or its management, as determined by expert committee review. Abbreviations: CVD = Cardiovascular disease; Hem = Hemorrhage; </a:t>
            </a:r>
            <a:r>
              <a:rPr lang="en-US" sz="1400" dirty="0">
                <a:solidFill>
                  <a:srgbClr val="585858"/>
                </a:solidFill>
                <a:latin typeface="Calibri Light" panose="020F0302020204030204" pitchFamily="34" charset="0"/>
              </a:rPr>
              <a:t>Inf </a:t>
            </a:r>
            <a:r>
              <a:rPr lang="en-US" sz="1400" b="0" i="0" u="none" strike="noStrike" baseline="0" dirty="0">
                <a:solidFill>
                  <a:srgbClr val="585858"/>
                </a:solidFill>
                <a:latin typeface="Calibri Light" panose="020F0302020204030204" pitchFamily="34" charset="0"/>
              </a:rPr>
              <a:t>= Sepsis or infection; HDP = Hypertensive disorders of pregnancy; AFE = Amniotic fluid embolism; TPE = Thrombotic pulmonary embolism; CVA = Cerebrovascular accident; </a:t>
            </a:r>
            <a:r>
              <a:rPr lang="en-US" sz="1400" b="0" i="0" u="none" strike="noStrike" baseline="0" dirty="0" err="1">
                <a:solidFill>
                  <a:srgbClr val="585858"/>
                </a:solidFill>
                <a:latin typeface="Calibri Light" panose="020F0302020204030204" pitchFamily="34" charset="0"/>
              </a:rPr>
              <a:t>Anes</a:t>
            </a:r>
            <a:r>
              <a:rPr lang="en-US" sz="1400" b="0" i="0" u="none" strike="noStrike" baseline="0" dirty="0">
                <a:solidFill>
                  <a:srgbClr val="585858"/>
                </a:solidFill>
                <a:latin typeface="Calibri Light" panose="020F0302020204030204" pitchFamily="34" charset="0"/>
              </a:rPr>
              <a:t> = Anesthesia complications; Other = Other medical condition(s). </a:t>
            </a:r>
            <a:r>
              <a:rPr lang="en-US" sz="1400" b="0" i="1" u="none" strike="noStrike" baseline="0" dirty="0">
                <a:solidFill>
                  <a:srgbClr val="585858"/>
                </a:solidFill>
                <a:latin typeface="Calibri Light" panose="020F0302020204030204" pitchFamily="34" charset="0"/>
              </a:rPr>
              <a:t>Note: Deaths with undetermined cause were excluded from analysis (n=2). </a:t>
            </a:r>
            <a:endParaRPr lang="en-US" sz="1400" dirty="0"/>
          </a:p>
        </p:txBody>
      </p:sp>
      <p:graphicFrame>
        <p:nvGraphicFramePr>
          <p:cNvPr id="4" name="Chart 3" descr="Bar chart showing the proportions of pregnancy-related deaths by cause of death in California from 2012 through 2020.&#10;Cardiovascular disease was the leading cause of pregnancy-related deaths at 29%. It was followed by hemorrhage at 16%, infection at 15%, hypertensive disorders of pregnancy at 9%, thrombotic pulmonary embolism at 8% and amniotic fluid embolism also at 8%. &#10;A spectrum of other medical conditions made up the remaining 15% of pregnancy-related deaths.">
            <a:extLst>
              <a:ext uri="{FF2B5EF4-FFF2-40B4-BE49-F238E27FC236}">
                <a16:creationId xmlns:a16="http://schemas.microsoft.com/office/drawing/2014/main" id="{00000000-0008-0000-0200-000004000000}"/>
              </a:ext>
            </a:extLst>
          </p:cNvPr>
          <p:cNvGraphicFramePr>
            <a:graphicFrameLocks/>
          </p:cNvGraphicFramePr>
          <p:nvPr>
            <p:extLst>
              <p:ext uri="{D42A27DB-BD31-4B8C-83A1-F6EECF244321}">
                <p14:modId xmlns:p14="http://schemas.microsoft.com/office/powerpoint/2010/main" val="3433091650"/>
              </p:ext>
            </p:extLst>
          </p:nvPr>
        </p:nvGraphicFramePr>
        <p:xfrm>
          <a:off x="872197" y="1568251"/>
          <a:ext cx="10006009" cy="37948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73205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7123E-2621-446F-A836-213B943DD6CE}"/>
              </a:ext>
            </a:extLst>
          </p:cNvPr>
          <p:cNvSpPr>
            <a:spLocks noGrp="1"/>
          </p:cNvSpPr>
          <p:nvPr>
            <p:ph type="title"/>
          </p:nvPr>
        </p:nvSpPr>
        <p:spPr/>
        <p:txBody>
          <a:bodyPr>
            <a:normAutofit/>
          </a:bodyPr>
          <a:lstStyle/>
          <a:p>
            <a:r>
              <a:rPr kumimoji="0" lang="en-US" sz="3600" i="0" u="none" strike="noStrike" kern="1200" cap="none" spc="0" normalizeH="0" baseline="0" noProof="0" dirty="0">
                <a:ln>
                  <a:noFill/>
                </a:ln>
                <a:solidFill>
                  <a:srgbClr val="10587D"/>
                </a:solidFill>
                <a:effectLst/>
                <a:uLnTx/>
                <a:uFillTx/>
                <a:ea typeface="+mj-ea"/>
                <a:cs typeface="+mj-cs"/>
              </a:rPr>
              <a:t>Pregnancy-Related Deaths by </a:t>
            </a:r>
            <a:r>
              <a:rPr lang="en-US" sz="3600" dirty="0">
                <a:effectLst/>
              </a:rPr>
              <a:t>Timing to Death </a:t>
            </a:r>
            <a:br>
              <a:rPr lang="en-US" sz="4100" dirty="0">
                <a:effectLst/>
              </a:rPr>
            </a:br>
            <a:r>
              <a:rPr lang="en-US" sz="3000" dirty="0">
                <a:effectLst/>
              </a:rPr>
              <a:t>California 2012-2020 (N=564)</a:t>
            </a:r>
            <a:endParaRPr lang="en-US" sz="3000" dirty="0">
              <a:highlight>
                <a:srgbClr val="FFFF00"/>
              </a:highlight>
            </a:endParaRPr>
          </a:p>
        </p:txBody>
      </p:sp>
      <p:sp>
        <p:nvSpPr>
          <p:cNvPr id="6" name="TextBox 5">
            <a:extLst>
              <a:ext uri="{FF2B5EF4-FFF2-40B4-BE49-F238E27FC236}">
                <a16:creationId xmlns:a16="http://schemas.microsoft.com/office/drawing/2014/main" id="{87F49F40-E7BC-4895-888F-A8A75CDD491E}"/>
              </a:ext>
            </a:extLst>
          </p:cNvPr>
          <p:cNvSpPr txBox="1"/>
          <p:nvPr/>
        </p:nvSpPr>
        <p:spPr>
          <a:xfrm>
            <a:off x="609600" y="5661668"/>
            <a:ext cx="10885714" cy="738664"/>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deaths include deaths within a year of pregnancy from causes related to or aggravated by the pregnancy or its management, as determined by expert committee review.</a:t>
            </a:r>
          </a:p>
          <a:p>
            <a:r>
              <a:rPr lang="en-US" sz="1400" dirty="0">
                <a:solidFill>
                  <a:srgbClr val="585858"/>
                </a:solidFill>
                <a:latin typeface="Calibri Light" panose="020F0302020204030204" pitchFamily="34" charset="0"/>
              </a:rPr>
              <a:t>*“delivery” refers to live births and other pregnancy outcomes resulting in fetal deaths.</a:t>
            </a:r>
          </a:p>
        </p:txBody>
      </p:sp>
      <p:graphicFrame>
        <p:nvGraphicFramePr>
          <p:cNvPr id="3" name="Chart 2" descr="Bar chart showing the proportions of pregnancy-related deaths by timing to death in California from 2012 through 2020.&#10;17% of pregnancy-related deaths occurred during pregnancy. &#10;24% of pregnancy-related deaths occurred on the day of delivery and 25% within 6 days after pregnancy ended.&#10;20% of pregnancy-related deaths occurred 7 to 42 days after pregnancy ended.&#10;And 15% occurred 43 to 365 days after pregnancy ended.">
            <a:extLst>
              <a:ext uri="{FF2B5EF4-FFF2-40B4-BE49-F238E27FC236}">
                <a16:creationId xmlns:a16="http://schemas.microsoft.com/office/drawing/2014/main" id="{00000000-0008-0000-0300-000003000000}"/>
              </a:ext>
            </a:extLst>
          </p:cNvPr>
          <p:cNvGraphicFramePr>
            <a:graphicFrameLocks/>
          </p:cNvGraphicFramePr>
          <p:nvPr>
            <p:extLst>
              <p:ext uri="{D42A27DB-BD31-4B8C-83A1-F6EECF244321}">
                <p14:modId xmlns:p14="http://schemas.microsoft.com/office/powerpoint/2010/main" val="4178983167"/>
              </p:ext>
            </p:extLst>
          </p:nvPr>
        </p:nvGraphicFramePr>
        <p:xfrm>
          <a:off x="609600" y="1619480"/>
          <a:ext cx="10885714" cy="40421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68654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33375"/>
            <a:ext cx="10972800" cy="1107921"/>
          </a:xfrm>
        </p:spPr>
        <p:txBody>
          <a:bodyPr anchor="b">
            <a:normAutofit/>
          </a:bodyPr>
          <a:lstStyle/>
          <a:p>
            <a:r>
              <a:rPr lang="en-US" sz="3600" dirty="0">
                <a:effectLst/>
              </a:rPr>
              <a:t>Pregnancy-Related Deaths by Cause and Timing to Death </a:t>
            </a:r>
            <a:r>
              <a:rPr lang="en-US" sz="3000" dirty="0">
                <a:effectLst/>
              </a:rPr>
              <a:t>California 2012-2020 (N=564)</a:t>
            </a:r>
            <a:endParaRPr lang="en-US" sz="3000" dirty="0"/>
          </a:p>
        </p:txBody>
      </p:sp>
      <p:sp>
        <p:nvSpPr>
          <p:cNvPr id="5" name="TextBox 4">
            <a:extLst>
              <a:ext uri="{FF2B5EF4-FFF2-40B4-BE49-F238E27FC236}">
                <a16:creationId xmlns:a16="http://schemas.microsoft.com/office/drawing/2014/main" id="{2643D930-5B7F-42DF-84E6-4D23EEC7B164}"/>
              </a:ext>
            </a:extLst>
          </p:cNvPr>
          <p:cNvSpPr txBox="1"/>
          <p:nvPr/>
        </p:nvSpPr>
        <p:spPr>
          <a:xfrm>
            <a:off x="885834" y="5547979"/>
            <a:ext cx="10420332" cy="954107"/>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deaths include deaths within a year of pregnancy from causes related to or aggravated by the pregnancy or its management, as determined by expert committee review. Abbreviations: CVD = Cardiovascular disease; Hem = Hemorrhage; Inf = </a:t>
            </a:r>
            <a:r>
              <a:rPr lang="en-US" sz="1400" dirty="0">
                <a:solidFill>
                  <a:srgbClr val="585858"/>
                </a:solidFill>
                <a:latin typeface="Calibri Light" panose="020F0302020204030204" pitchFamily="34" charset="0"/>
              </a:rPr>
              <a:t>Sepsis or infection</a:t>
            </a:r>
            <a:r>
              <a:rPr lang="en-US" sz="1400" b="0" i="0" u="none" strike="noStrike" baseline="0" dirty="0">
                <a:solidFill>
                  <a:srgbClr val="585858"/>
                </a:solidFill>
                <a:latin typeface="Calibri Light" panose="020F0302020204030204" pitchFamily="34" charset="0"/>
              </a:rPr>
              <a:t>; HDP = Hypertensive disorders of pregnancy; TPE = Thrombotic pulmonary embolism; ; AFE = Amniotic fluid embolism. </a:t>
            </a:r>
            <a:r>
              <a:rPr lang="en-US" sz="1400" b="0" i="1" u="none" strike="noStrike" baseline="0" dirty="0">
                <a:solidFill>
                  <a:srgbClr val="585858"/>
                </a:solidFill>
                <a:latin typeface="Calibri Light" panose="020F0302020204030204" pitchFamily="34" charset="0"/>
              </a:rPr>
              <a:t>Note: Deaths not shown in the above figure were from cerebrovascular accidents (26), anesthesia (10), other medical causes (78) and undetermined (4). </a:t>
            </a:r>
            <a:endParaRPr lang="en-US" sz="1400" dirty="0"/>
          </a:p>
        </p:txBody>
      </p:sp>
      <p:graphicFrame>
        <p:nvGraphicFramePr>
          <p:cNvPr id="7" name="Chart 6" descr="Bar chart showing the proportions of pregnancy-related deaths by cause and timing to death in California from 2012 through 2020. &#10;More than half of cardiovascular deaths occurred after discharge from delivery hospital: 19% occurred 7 to 42 days after pregnancy ended and 32% occurred 43 to 365 days after pregnancy ended.&#10;Majority of the other leading causes of death occurred on the day of delivery or within 6 days after pregnancy ended:&#10;89% of deaths from amniotic fluid embolism occurred within this time frame&#10;72% of deaths from hemorrhage&#10;64% of deaths from hypertensive disorders of pregnancy&#10;48% of deaths due to thrombotic pulmonary embolism, followed by 30% during pregnancy&#10;42% of deaths due to infection, followed by 35% that occurred 7 to 42 days after pregnancy ended">
            <a:extLst>
              <a:ext uri="{FF2B5EF4-FFF2-40B4-BE49-F238E27FC236}">
                <a16:creationId xmlns:a16="http://schemas.microsoft.com/office/drawing/2014/main" id="{00000000-0008-0000-0400-000002000000}"/>
              </a:ext>
            </a:extLst>
          </p:cNvPr>
          <p:cNvGraphicFramePr>
            <a:graphicFrameLocks/>
          </p:cNvGraphicFramePr>
          <p:nvPr>
            <p:extLst>
              <p:ext uri="{D42A27DB-BD31-4B8C-83A1-F6EECF244321}">
                <p14:modId xmlns:p14="http://schemas.microsoft.com/office/powerpoint/2010/main" val="3877864648"/>
              </p:ext>
            </p:extLst>
          </p:nvPr>
        </p:nvGraphicFramePr>
        <p:xfrm>
          <a:off x="987342" y="1520748"/>
          <a:ext cx="10595058" cy="41344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56085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67068-1375-41B5-8219-BACD921719AC}"/>
              </a:ext>
            </a:extLst>
          </p:cNvPr>
          <p:cNvSpPr>
            <a:spLocks noGrp="1"/>
          </p:cNvSpPr>
          <p:nvPr>
            <p:ph type="title"/>
          </p:nvPr>
        </p:nvSpPr>
        <p:spPr/>
        <p:txBody>
          <a:bodyPr>
            <a:normAutofit/>
          </a:bodyPr>
          <a:lstStyle/>
          <a:p>
            <a:r>
              <a:rPr lang="en-US" sz="3600" dirty="0">
                <a:effectLst/>
                <a:ea typeface="Calibri" panose="020F0502020204030204" pitchFamily="34" charset="0"/>
                <a:cs typeface="Times New Roman" panose="02020603050405020304" pitchFamily="18" charset="0"/>
              </a:rPr>
              <a:t>Pregnancy-Related Mortality Ratio by Cause</a:t>
            </a:r>
            <a:br>
              <a:rPr lang="en-US" sz="4000" dirty="0">
                <a:effectLst/>
                <a:ea typeface="Calibri" panose="020F0502020204030204" pitchFamily="34" charset="0"/>
                <a:cs typeface="Times New Roman" panose="02020603050405020304" pitchFamily="18" charset="0"/>
              </a:rPr>
            </a:br>
            <a:r>
              <a:rPr lang="en-US" sz="3000" dirty="0">
                <a:effectLst/>
                <a:ea typeface="Calibri" panose="020F0502020204030204" pitchFamily="34" charset="0"/>
                <a:cs typeface="Times New Roman" panose="02020603050405020304" pitchFamily="18" charset="0"/>
              </a:rPr>
              <a:t>California 2012-2020 (N=564)</a:t>
            </a:r>
            <a:endParaRPr lang="en-US" sz="3000" dirty="0"/>
          </a:p>
        </p:txBody>
      </p:sp>
      <p:sp>
        <p:nvSpPr>
          <p:cNvPr id="4" name="TextBox 3">
            <a:extLst>
              <a:ext uri="{FF2B5EF4-FFF2-40B4-BE49-F238E27FC236}">
                <a16:creationId xmlns:a16="http://schemas.microsoft.com/office/drawing/2014/main" id="{68168B77-2EB0-48B6-BCA7-BE0C403895A4}"/>
              </a:ext>
            </a:extLst>
          </p:cNvPr>
          <p:cNvSpPr txBox="1"/>
          <p:nvPr/>
        </p:nvSpPr>
        <p:spPr>
          <a:xfrm>
            <a:off x="923934" y="6080241"/>
            <a:ext cx="8983859" cy="646331"/>
          </a:xfrm>
          <a:prstGeom prst="rect">
            <a:avLst/>
          </a:prstGeom>
          <a:noFill/>
        </p:spPr>
        <p:txBody>
          <a:bodyPr wrap="square" rtlCol="0">
            <a:spAutoFit/>
          </a:bodyPr>
          <a:lstStyle/>
          <a:p>
            <a:r>
              <a:rPr lang="en-US" dirty="0">
                <a:latin typeface="+mj-lt"/>
              </a:rPr>
              <a:t>*Significant decline in PRMR for deaths due to hypertensive disorders of pregnancy</a:t>
            </a:r>
          </a:p>
          <a:p>
            <a:r>
              <a:rPr lang="en-US" dirty="0">
                <a:latin typeface="+mj-lt"/>
              </a:rPr>
              <a:t>** Unstable ratio; n&lt;10</a:t>
            </a:r>
          </a:p>
        </p:txBody>
      </p:sp>
      <p:sp>
        <p:nvSpPr>
          <p:cNvPr id="7" name="TextBox 6">
            <a:extLst>
              <a:ext uri="{FF2B5EF4-FFF2-40B4-BE49-F238E27FC236}">
                <a16:creationId xmlns:a16="http://schemas.microsoft.com/office/drawing/2014/main" id="{FA909DAC-E8C6-4496-801D-D07F246D549E}"/>
              </a:ext>
            </a:extLst>
          </p:cNvPr>
          <p:cNvSpPr txBox="1"/>
          <p:nvPr/>
        </p:nvSpPr>
        <p:spPr>
          <a:xfrm>
            <a:off x="923934" y="5458258"/>
            <a:ext cx="10766945" cy="692497"/>
          </a:xfrm>
          <a:prstGeom prst="rect">
            <a:avLst/>
          </a:prstGeom>
          <a:noFill/>
        </p:spPr>
        <p:txBody>
          <a:bodyPr wrap="square" rtlCol="0">
            <a:spAutoFit/>
          </a:bodyPr>
          <a:lstStyle/>
          <a:p>
            <a:r>
              <a:rPr lang="en-US" sz="1300" b="0" i="0" u="none" strike="noStrike" baseline="0" dirty="0">
                <a:solidFill>
                  <a:srgbClr val="585858"/>
                </a:solidFill>
                <a:latin typeface="Calibri Light" panose="020F0302020204030204" pitchFamily="34" charset="0"/>
              </a:rPr>
              <a:t>Pregnancy-related mortality ratio (PRMR) = Number of pregnancy-related deaths per 100,000 live births, up to one year after the end of pregnancy. Pregnancy-relatedness was determined through expert committee review. </a:t>
            </a:r>
            <a:r>
              <a:rPr lang="en-US" sz="1300" dirty="0">
                <a:solidFill>
                  <a:srgbClr val="585858"/>
                </a:solidFill>
                <a:latin typeface="Calibri Light" panose="020F0302020204030204" pitchFamily="34" charset="0"/>
              </a:rPr>
              <a:t>Abbreviations: CVD = Cardiovascular disease; Hem = Hemorrhage; Inf = Sepsis or infection; HDP = Hypertensive disorders of pregnancy; TPE = Thrombotic pulmonary embolism; AFE = Amniotic fluid embolism. </a:t>
            </a:r>
          </a:p>
        </p:txBody>
      </p:sp>
      <p:graphicFrame>
        <p:nvGraphicFramePr>
          <p:cNvPr id="3" name="Chart 2" descr="Bar chart showing pregnancy-related mortality ratios by cause of death in California in 3-year periods: 2012-2014, 2015-2017, and 2018-2020.&#10;The rate of pregnancy-related deaths from hypertensive disorders of pregnancy decreased significantly in 2018-2020. The pregnancy-related mortality ratio for deaths from hypertensive disorders dropped to 0.8 deaths per 100,000 live births – a 43% decline compared to a pregnancy-related mortality ratio of 1.4 in 2015-2017.&#10;In 2018-2020, the rate of pregnancy-related deaths from infection increased 25% to 2.6 deaths per 100,000 live births, due to Covid-19 in 2020, compared to a pregnancy-related mortality ratio of 2.1 in 2015-2017. Though the increase was not significant. &#10;Other cause-specific pregnancy-related mortality ratios did not change significantly across the three 3-year periods.">
            <a:extLst>
              <a:ext uri="{FF2B5EF4-FFF2-40B4-BE49-F238E27FC236}">
                <a16:creationId xmlns:a16="http://schemas.microsoft.com/office/drawing/2014/main" id="{00000000-0008-0000-0500-000002000000}"/>
              </a:ext>
            </a:extLst>
          </p:cNvPr>
          <p:cNvGraphicFramePr>
            <a:graphicFrameLocks/>
          </p:cNvGraphicFramePr>
          <p:nvPr>
            <p:extLst>
              <p:ext uri="{D42A27DB-BD31-4B8C-83A1-F6EECF244321}">
                <p14:modId xmlns:p14="http://schemas.microsoft.com/office/powerpoint/2010/main" val="2632806445"/>
              </p:ext>
            </p:extLst>
          </p:nvPr>
        </p:nvGraphicFramePr>
        <p:xfrm>
          <a:off x="339212" y="1577396"/>
          <a:ext cx="11547987" cy="394109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01524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A6E70-3D19-4F7C-9A4C-9F5E7DD38CE4}"/>
              </a:ext>
            </a:extLst>
          </p:cNvPr>
          <p:cNvSpPr>
            <a:spLocks noGrp="1"/>
          </p:cNvSpPr>
          <p:nvPr>
            <p:ph type="title"/>
          </p:nvPr>
        </p:nvSpPr>
        <p:spPr/>
        <p:txBody>
          <a:bodyPr>
            <a:normAutofit/>
          </a:bodyPr>
          <a:lstStyle/>
          <a:p>
            <a:r>
              <a:rPr lang="en-US" sz="3600" dirty="0">
                <a:effectLst/>
                <a:ea typeface="Calibri" panose="020F0502020204030204" pitchFamily="34" charset="0"/>
                <a:cs typeface="Times New Roman" panose="02020603050405020304" pitchFamily="18" charset="0"/>
              </a:rPr>
              <a:t>Pregnancy-Related Mortality Ratio by Age</a:t>
            </a:r>
            <a:br>
              <a:rPr lang="en-US" sz="4100" dirty="0">
                <a:effectLst/>
                <a:ea typeface="Calibri" panose="020F0502020204030204" pitchFamily="34" charset="0"/>
                <a:cs typeface="Times New Roman" panose="02020603050405020304" pitchFamily="18" charset="0"/>
              </a:rPr>
            </a:br>
            <a:r>
              <a:rPr lang="en-US" sz="3000" dirty="0">
                <a:effectLst/>
                <a:ea typeface="Calibri" panose="020F0502020204030204" pitchFamily="34" charset="0"/>
                <a:cs typeface="Times New Roman" panose="02020603050405020304" pitchFamily="18" charset="0"/>
              </a:rPr>
              <a:t>California 2012-2020 (N=564)</a:t>
            </a:r>
            <a:endParaRPr lang="en-US" sz="3000" dirty="0"/>
          </a:p>
        </p:txBody>
      </p:sp>
      <p:sp>
        <p:nvSpPr>
          <p:cNvPr id="6" name="TextBox 5">
            <a:extLst>
              <a:ext uri="{FF2B5EF4-FFF2-40B4-BE49-F238E27FC236}">
                <a16:creationId xmlns:a16="http://schemas.microsoft.com/office/drawing/2014/main" id="{8E2E9C05-B923-463B-995C-258D10E3ACBE}"/>
              </a:ext>
            </a:extLst>
          </p:cNvPr>
          <p:cNvSpPr txBox="1"/>
          <p:nvPr/>
        </p:nvSpPr>
        <p:spPr>
          <a:xfrm>
            <a:off x="810126" y="5615492"/>
            <a:ext cx="10420332" cy="738664"/>
          </a:xfrm>
          <a:prstGeom prst="rect">
            <a:avLst/>
          </a:prstGeom>
          <a:noFill/>
        </p:spPr>
        <p:txBody>
          <a:bodyPr wrap="square" rtlCol="0">
            <a:spAutoFit/>
          </a:bodyPr>
          <a:lstStyle/>
          <a:p>
            <a:r>
              <a:rPr lang="en-US" sz="1400" b="0" i="0" u="none" strike="noStrike" baseline="0" dirty="0">
                <a:solidFill>
                  <a:srgbClr val="585858"/>
                </a:solidFill>
                <a:latin typeface="Calibri Light" panose="020F0302020204030204" pitchFamily="34" charset="0"/>
              </a:rPr>
              <a:t>Pregnancy-related mortality ratio (PRMR) = Number of pregnancy-related deaths per 100,000 live births. Pregnancy-related deaths include deaths within a year of pregnancy from causes related to or aggravated by the pregnancy or its management, as determined by expert committee review. </a:t>
            </a:r>
            <a:endParaRPr lang="en-US" sz="1400" dirty="0">
              <a:solidFill>
                <a:srgbClr val="585858"/>
              </a:solidFill>
              <a:latin typeface="Calibri Light" panose="020F0302020204030204" pitchFamily="34" charset="0"/>
            </a:endParaRPr>
          </a:p>
        </p:txBody>
      </p:sp>
      <p:graphicFrame>
        <p:nvGraphicFramePr>
          <p:cNvPr id="5" name="Chart 4" descr="Bar chart showing pregnancy-related mortality ratios by age in California across 3-year periods: 2012-2014, 2015-2017, and 2018-2020.&#10;The pregnancy-related mortality ratio increased with older age and this pattern was constant over time. &#10;In 2018-2020, the pregnancy-related mortality ratio for age group 40 years and older was 29.8 deaths per 100,000 live births, and significantly higher than the pregnancy-related mortality ratios for age groups &lt;25, and 25-29 years (with rates of 11.5 and 10.5, respectively). &#10;Although the highest rate was among those who were 40 year and older, most deaths occurred in the younger age groups.">
            <a:extLst>
              <a:ext uri="{FF2B5EF4-FFF2-40B4-BE49-F238E27FC236}">
                <a16:creationId xmlns:a16="http://schemas.microsoft.com/office/drawing/2014/main" id="{5B9A4E65-829B-41D3-8582-9058E7675D41}"/>
              </a:ext>
            </a:extLst>
          </p:cNvPr>
          <p:cNvGraphicFramePr>
            <a:graphicFrameLocks/>
          </p:cNvGraphicFramePr>
          <p:nvPr>
            <p:extLst>
              <p:ext uri="{D42A27DB-BD31-4B8C-83A1-F6EECF244321}">
                <p14:modId xmlns:p14="http://schemas.microsoft.com/office/powerpoint/2010/main" val="548330636"/>
              </p:ext>
            </p:extLst>
          </p:nvPr>
        </p:nvGraphicFramePr>
        <p:xfrm>
          <a:off x="709863" y="1589314"/>
          <a:ext cx="10772274" cy="40261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90669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CAH PowerPoint Template_WIDE_draft 7.17" id="{6E91FB23-6984-4B62-B34E-B411F95326E9}" vid="{B407B585-0AD6-4AAF-9071-5E5B4BB6DCB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MCAH">
    <a:dk1>
      <a:sysClr val="windowText" lastClr="000000"/>
    </a:dk1>
    <a:lt1>
      <a:sysClr val="window" lastClr="FFFFFF"/>
    </a:lt1>
    <a:dk2>
      <a:srgbClr val="44546A"/>
    </a:dk2>
    <a:lt2>
      <a:srgbClr val="E7E6E6"/>
    </a:lt2>
    <a:accent1>
      <a:srgbClr val="10587D"/>
    </a:accent1>
    <a:accent2>
      <a:srgbClr val="117733"/>
    </a:accent2>
    <a:accent3>
      <a:srgbClr val="2C8578"/>
    </a:accent3>
    <a:accent4>
      <a:srgbClr val="599DBF"/>
    </a:accent4>
    <a:accent5>
      <a:srgbClr val="A5943F"/>
    </a:accent5>
    <a:accent6>
      <a:srgbClr val="CC667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CDPH Document" ma:contentTypeID="0x0101002CC577673628EB48993F371F1850BF7D00BEDAAE4683A3444B80BFC104683D7E46" ma:contentTypeVersion="4" ma:contentTypeDescription="Create a new document." ma:contentTypeScope="" ma:versionID="df0771c97eefd8693ef5d07f0e3cc713">
  <xsd:schema xmlns:xsd="http://www.w3.org/2001/XMLSchema" xmlns:xs="http://www.w3.org/2001/XMLSchema" xmlns:p="http://schemas.microsoft.com/office/2006/metadata/properties" xmlns:ns1="http://schemas.microsoft.com/sharepoint/v3" xmlns:ns2="a48324c4-7d20-48d3-8188-32763737222b" targetNamespace="http://schemas.microsoft.com/office/2006/metadata/properties" ma:root="true" ma:fieldsID="e9c831bc6aeaea9f93218678c0eaef2d" ns1:_="" ns2:_="">
    <xsd:import namespace="http://schemas.microsoft.com/sharepoint/v3"/>
    <xsd:import namespace="a48324c4-7d20-48d3-8188-32763737222b"/>
    <xsd:element name="properties">
      <xsd:complexType>
        <xsd:sequence>
          <xsd:element name="documentManagement">
            <xsd:complexType>
              <xsd:all>
                <xsd:element ref="ns2:kcdf3820fa7642e8be4bb4902ce9671f" minOccurs="0"/>
                <xsd:element ref="ns2:TaxCatchAll" minOccurs="0"/>
                <xsd:element ref="ns2:TaxCatchAllLabel" minOccurs="0"/>
                <xsd:element ref="ns2:off2d280d04f435e8ad65f64297220d7" minOccurs="0"/>
                <xsd:element ref="ns2:bb1a85d7c91c4659b60f056ef7672151" minOccurs="0"/>
                <xsd:element ref="ns2:e703b7d8b6284097bcc8d89d108ab72a"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Scheduling Start Date is a site column created by the Publishing feature. It is used to specify the date and time on which this page will first appear to site visitors." ma:internalName="Scheduling_x0020_Start_x0020_Date">
      <xsd:simpleType>
        <xsd:restriction base="dms:Unknown"/>
      </xsd:simpleType>
    </xsd:element>
    <xsd:element name="PublishingExpirationDate" ma:index="20" nillable="true" ma:displayName="Scheduling End Date" ma:description="Scheduling End Date is a site column created by the Publishing feature. It is used to specify the date and time on which this page will no longer appear to site visitors." ma:internalName="Scheduling_x0020_End_x0020_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8324c4-7d20-48d3-8188-32763737222b" elementFormDefault="qualified">
    <xsd:import namespace="http://schemas.microsoft.com/office/2006/documentManagement/types"/>
    <xsd:import namespace="http://schemas.microsoft.com/office/infopath/2007/PartnerControls"/>
    <xsd:element name="kcdf3820fa7642e8be4bb4902ce9671f" ma:index="8" nillable="true" ma:taxonomy="true" ma:internalName="kcdf3820fa7642e8be4bb4902ce9671f" ma:taxonomyFieldName="Topic" ma:displayName="Topic" ma:default="" ma:fieldId="{4cdf3820-fa76-42e8-be4b-b4902ce9671f}" ma:taxonomyMulti="true" ma:sspId="b545365c-366b-4c8d-aeef-04f620ee1966" ma:termSetId="cdd5a172-8c78-4ec7-ac60-5f0fe253a964"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71170ce7-0db4-4c2d-850d-13dce0ec4ea5}" ma:internalName="TaxCatchAll" ma:showField="CatchAllData"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71170ce7-0db4-4c2d-850d-13dce0ec4ea5}" ma:internalName="TaxCatchAllLabel" ma:readOnly="true" ma:showField="CatchAllDataLabel" ma:web="a48324c4-7d20-48d3-8188-32763737222b">
      <xsd:complexType>
        <xsd:complexContent>
          <xsd:extension base="dms:MultiChoiceLookup">
            <xsd:sequence>
              <xsd:element name="Value" type="dms:Lookup" maxOccurs="unbounded" minOccurs="0" nillable="true"/>
            </xsd:sequence>
          </xsd:extension>
        </xsd:complexContent>
      </xsd:complexType>
    </xsd:element>
    <xsd:element name="off2d280d04f435e8ad65f64297220d7" ma:index="12" nillable="true" ma:taxonomy="true" ma:internalName="off2d280d04f435e8ad65f64297220d7" ma:taxonomyFieldName="CDPH_x0020_Audience" ma:displayName="CDPH Audience" ma:default="" ma:fieldId="{8ff2d280-d04f-435e-8ad6-5f64297220d7}" ma:taxonomyMulti="true" ma:sspId="b545365c-366b-4c8d-aeef-04f620ee1966" ma:termSetId="cc05263c-85ed-4c2f-a4fe-f602faee1964" ma:anchorId="00000000-0000-0000-0000-000000000000" ma:open="false" ma:isKeyword="false">
      <xsd:complexType>
        <xsd:sequence>
          <xsd:element ref="pc:Terms" minOccurs="0" maxOccurs="1"/>
        </xsd:sequence>
      </xsd:complexType>
    </xsd:element>
    <xsd:element name="bb1a85d7c91c4659b60f056ef7672151" ma:index="14" nillable="true" ma:taxonomy="true" ma:internalName="bb1a85d7c91c4659b60f056ef7672151" ma:taxonomyFieldName="Program" ma:displayName="Program" ma:default="" ma:fieldId="{bb1a85d7-c91c-4659-b60f-056ef7672151}" ma:taxonomyMulti="true" ma:sspId="b545365c-366b-4c8d-aeef-04f620ee1966" ma:termSetId="6489bfc0-c77f-4619-9be4-bef70736d171" ma:anchorId="00000000-0000-0000-0000-000000000000" ma:open="false" ma:isKeyword="false">
      <xsd:complexType>
        <xsd:sequence>
          <xsd:element ref="pc:Terms" minOccurs="0" maxOccurs="1"/>
        </xsd:sequence>
      </xsd:complexType>
    </xsd:element>
    <xsd:element name="e703b7d8b6284097bcc8d89d108ab72a" ma:index="16" nillable="true" ma:taxonomy="true" ma:internalName="e703b7d8b6284097bcc8d89d108ab72a" ma:taxonomyFieldName="Content_x0020_Language" ma:displayName="Content Language" ma:default="97;#English|25e340a5-d50c-48d7-adc0-a905fb7bff5c" ma:fieldId="{e703b7d8-b628-4097-bcc8-d89d108ab72a}" ma:sspId="b545365c-366b-4c8d-aeef-04f620ee1966" ma:termSetId="45e6de93-a046-4930-a9e9-bac90a816380"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48324c4-7d20-48d3-8188-32763737222b"/>
    <off2d280d04f435e8ad65f64297220d7 xmlns="a48324c4-7d20-48d3-8188-32763737222b">
      <Terms xmlns="http://schemas.microsoft.com/office/infopath/2007/PartnerControls"/>
    </off2d280d04f435e8ad65f64297220d7>
    <PublishingExpirationDate xmlns="http://schemas.microsoft.com/sharepoint/v3" xsi:nil="true"/>
    <PublishingStartDate xmlns="http://schemas.microsoft.com/sharepoint/v3" xsi:nil="true"/>
    <kcdf3820fa7642e8be4bb4902ce9671f xmlns="a48324c4-7d20-48d3-8188-32763737222b">
      <Terms xmlns="http://schemas.microsoft.com/office/infopath/2007/PartnerControls"/>
    </kcdf3820fa7642e8be4bb4902ce9671f>
    <bb1a85d7c91c4659b60f056ef7672151 xmlns="a48324c4-7d20-48d3-8188-32763737222b">
      <Terms xmlns="http://schemas.microsoft.com/office/infopath/2007/PartnerControls"/>
    </bb1a85d7c91c4659b60f056ef7672151>
    <e703b7d8b6284097bcc8d89d108ab72a xmlns="a48324c4-7d20-48d3-8188-32763737222b">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25e340a5-d50c-48d7-adc0-a905fb7bff5c</TermId>
        </TermInfo>
      </Terms>
    </e703b7d8b6284097bcc8d89d108ab72a>
  </documentManagement>
</p:properties>
</file>

<file path=customXml/itemProps1.xml><?xml version="1.0" encoding="utf-8"?>
<ds:datastoreItem xmlns:ds="http://schemas.openxmlformats.org/officeDocument/2006/customXml" ds:itemID="{CC26D68D-0529-46FA-92D0-E330CA4AF9B2}"/>
</file>

<file path=customXml/itemProps2.xml><?xml version="1.0" encoding="utf-8"?>
<ds:datastoreItem xmlns:ds="http://schemas.openxmlformats.org/officeDocument/2006/customXml" ds:itemID="{09B22151-640F-4D06-B98B-E1EBBC295E4B}">
  <ds:schemaRefs>
    <ds:schemaRef ds:uri="http://schemas.microsoft.com/sharepoint/v3/contenttype/forms"/>
  </ds:schemaRefs>
</ds:datastoreItem>
</file>

<file path=customXml/itemProps3.xml><?xml version="1.0" encoding="utf-8"?>
<ds:datastoreItem xmlns:ds="http://schemas.openxmlformats.org/officeDocument/2006/customXml" ds:itemID="{2F30B98D-1A45-49CF-B081-BF13086581F7}">
  <ds:schemaRefs>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 ds:uri="http://schemas.microsoft.com/office/2006/documentManagement/types"/>
    <ds:schemaRef ds:uri="http://purl.org/dc/dcmitype/"/>
    <ds:schemaRef ds:uri="http://purl.org/dc/terms/"/>
    <ds:schemaRef ds:uri="fa6e2bf7-e880-4b09-94fd-5065cb62d0c5"/>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MCAH PowerPoint Template_WIDE_August2020</Template>
  <TotalTime>27494</TotalTime>
  <Words>3468</Words>
  <Application>Microsoft Office PowerPoint</Application>
  <PresentationFormat>Widescreen</PresentationFormat>
  <Paragraphs>404</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Webdings</vt:lpstr>
      <vt:lpstr>Wingdings</vt:lpstr>
      <vt:lpstr>Wingdings 3</vt:lpstr>
      <vt:lpstr>Office Theme</vt:lpstr>
      <vt:lpstr>Pregnancy-Related Mortality in CA</vt:lpstr>
      <vt:lpstr>Instructions</vt:lpstr>
      <vt:lpstr>Pregnancy-Related Mortality Ratio in U.S. and California 2012-2020</vt:lpstr>
      <vt:lpstr>Pregnancy-Associated Deaths California 2012-2020 (N=2,039)</vt:lpstr>
      <vt:lpstr>Pregnancy-Related Deaths by Cause  California 2012-2020 (N=564)</vt:lpstr>
      <vt:lpstr>Pregnancy-Related Deaths by Timing to Death  California 2012-2020 (N=564)</vt:lpstr>
      <vt:lpstr>Pregnancy-Related Deaths by Cause and Timing to Death California 2012-2020 (N=564)</vt:lpstr>
      <vt:lpstr>Pregnancy-Related Mortality Ratio by Cause California 2012-2020 (N=564)</vt:lpstr>
      <vt:lpstr>Pregnancy-Related Mortality Ratio by Age California 2012-2020 (N=564)</vt:lpstr>
      <vt:lpstr>Pregnancy-Related Mortality Ratio by Body Mass Index California 2012-2020 (N=564)</vt:lpstr>
      <vt:lpstr>Pregnancy-Related Mortality Ratio by Payer Type California 2012-2020 (N=564)</vt:lpstr>
      <vt:lpstr>Pregnancy-Related Mortality Ratio by Community Conditions  California 2012-2020 (N=564)</vt:lpstr>
      <vt:lpstr>Pregnancy-Related Mortality Ratio by Race/Ethnicity California 2012-2020 (N=564)</vt:lpstr>
      <vt:lpstr>Pregnancy-Related Mortality Ratio by Race/Ethnicity and Cause California 2012-2020 (N=564)</vt:lpstr>
    </vt:vector>
  </TitlesOfParts>
  <Company>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 Pregnancy Mortality Surveillance System (CA-PMSS)</dc:title>
  <dc:creator>Krakowiak, Paula@CDPH</dc:creator>
  <cp:lastModifiedBy>Krakowiak, Paula@CDPH</cp:lastModifiedBy>
  <cp:revision>322</cp:revision>
  <cp:lastPrinted>2019-05-21T22:24:44Z</cp:lastPrinted>
  <dcterms:created xsi:type="dcterms:W3CDTF">2021-09-28T17:44:43Z</dcterms:created>
  <dcterms:modified xsi:type="dcterms:W3CDTF">2023-06-30T00:43:21Z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0x0101002CC577673628EB48993F371F1850BF7D00BEDAAE4683A3444B80BFC104683D7E46</vt:lpwstr>
  </property>
  <property fmtid="{D5CDD505-2E9C-101B-9397-08002B2CF9AE}" pid="3" name="Content Language">
    <vt:lpwstr>97;#English|25e340a5-d50c-48d7-adc0-a905fb7bff5c</vt:lpwstr>
  </property>
  <property fmtid="{D5CDD505-2E9C-101B-9397-08002B2CF9AE}" pid="4" name="Topic">
    <vt:lpwstr/>
  </property>
  <property fmtid="{D5CDD505-2E9C-101B-9397-08002B2CF9AE}" pid="5" name="CDPH Audience">
    <vt:lpwstr/>
  </property>
  <property fmtid="{D5CDD505-2E9C-101B-9397-08002B2CF9AE}" pid="6" name="Program">
    <vt:lpwstr/>
  </property>
</Properties>
</file>