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1321" r:id="rId5"/>
    <p:sldId id="480" r:id="rId6"/>
    <p:sldId id="1322" r:id="rId7"/>
    <p:sldId id="1292" r:id="rId8"/>
    <p:sldId id="1306" r:id="rId9"/>
    <p:sldId id="1305" r:id="rId10"/>
    <p:sldId id="444" r:id="rId11"/>
    <p:sldId id="1307" r:id="rId12"/>
    <p:sldId id="1117" r:id="rId13"/>
    <p:sldId id="1330" r:id="rId14"/>
    <p:sldId id="1311" r:id="rId15"/>
    <p:sldId id="1118" r:id="rId16"/>
    <p:sldId id="1317" r:id="rId17"/>
    <p:sldId id="1315" r:id="rId18"/>
    <p:sldId id="1318" r:id="rId19"/>
    <p:sldId id="1323" r:id="rId20"/>
    <p:sldId id="1324" r:id="rId21"/>
    <p:sldId id="1325" r:id="rId22"/>
    <p:sldId id="1328" r:id="rId23"/>
    <p:sldId id="1329"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A6B5DB-174E-36B5-7F86-DE59E53D84F2}" name="Mitchell, Connie@CDPH" initials="MC" userId="S::Connie.Mitchell@cdph.ca.gov::8d56e083-26a7-4436-9b9c-447ec05779a2" providerId="AD"/>
  <p188:author id="{98CFA7F4-1292-F889-8E34-B126AF812DC7}" name="Krakowiak, Paula@CDPH" initials="KP" userId="S::Paula.Krakowiak@cdph.ca.gov::cab1cfc3-7430-424f-b6c6-345f3c593f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ker, Nicolette@CDPH" initials="RN" lastIdx="1" clrIdx="0">
    <p:extLst>
      <p:ext uri="{19B8F6BF-5375-455C-9EA6-DF929625EA0E}">
        <p15:presenceInfo xmlns:p15="http://schemas.microsoft.com/office/powerpoint/2012/main" userId="S-1-5-21-4097889286-3091099877-3853663367-41420" providerId="AD"/>
      </p:ext>
    </p:extLst>
  </p:cmAuthor>
  <p:cmAuthor id="2" name="Sun, Dan (Susan)@CDPH" initials="SD(" lastIdx="9" clrIdx="1">
    <p:extLst>
      <p:ext uri="{19B8F6BF-5375-455C-9EA6-DF929625EA0E}">
        <p15:presenceInfo xmlns:p15="http://schemas.microsoft.com/office/powerpoint/2012/main" userId="S::DanSusan.Sun@cdph.ca.gov::4153cff9-da57-472f-9c58-6a3212de60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87D"/>
    <a:srgbClr val="A5943F"/>
    <a:srgbClr val="599DBF"/>
    <a:srgbClr val="CC6677"/>
    <a:srgbClr val="2C8578"/>
    <a:srgbClr val="81D5C9"/>
    <a:srgbClr val="599DC0"/>
    <a:srgbClr val="588AA4"/>
    <a:srgbClr val="D7BCD1"/>
    <a:srgbClr val="78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81781" autoAdjust="0"/>
  </p:normalViewPr>
  <p:slideViewPr>
    <p:cSldViewPr snapToGrid="0">
      <p:cViewPr varScale="1">
        <p:scale>
          <a:sx n="55" d="100"/>
          <a:sy n="55"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145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85998745071878E-2"/>
          <c:y val="0.17105317238274481"/>
          <c:w val="0.90811052331131181"/>
          <c:h val="0.72262093995322119"/>
        </c:manualLayout>
      </c:layout>
      <c:lineChart>
        <c:grouping val="standard"/>
        <c:varyColors val="0"/>
        <c:ser>
          <c:idx val="2"/>
          <c:order val="1"/>
          <c:tx>
            <c:strRef>
              <c:f>' Figure 1 US vs CA MMR'!$B$1</c:f>
              <c:strCache>
                <c:ptCount val="1"/>
                <c:pt idx="0">
                  <c:v>United States MMR</c:v>
                </c:pt>
              </c:strCache>
            </c:strRef>
          </c:tx>
          <c:spPr>
            <a:ln w="28575" cap="rnd">
              <a:solidFill>
                <a:srgbClr val="882255"/>
              </a:solidFill>
              <a:round/>
            </a:ln>
            <a:effectLst/>
          </c:spPr>
          <c:marker>
            <c:symbol val="square"/>
            <c:size val="7"/>
            <c:spPr>
              <a:solidFill>
                <a:srgbClr val="782164"/>
              </a:solidFill>
              <a:ln w="9525">
                <a:no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4-4EC2-BE79-D6FB944B1B6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4-4EC2-BE79-D6FB944B1B6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F4-4EC2-BE79-D6FB944B1B6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F4-4EC2-BE79-D6FB944B1B67}"/>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F4-4EC2-BE79-D6FB944B1B67}"/>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MMR'!$B$2:$B$22</c:f>
              <c:numCache>
                <c:formatCode>General</c:formatCode>
                <c:ptCount val="21"/>
                <c:pt idx="0">
                  <c:v>9.9</c:v>
                </c:pt>
                <c:pt idx="1">
                  <c:v>9.8000000000000007</c:v>
                </c:pt>
                <c:pt idx="2">
                  <c:v>9.9</c:v>
                </c:pt>
                <c:pt idx="3">
                  <c:v>8.9</c:v>
                </c:pt>
                <c:pt idx="4">
                  <c:v>12.1</c:v>
                </c:pt>
                <c:pt idx="5">
                  <c:v>13.1</c:v>
                </c:pt>
                <c:pt idx="6">
                  <c:v>15.1</c:v>
                </c:pt>
                <c:pt idx="7">
                  <c:v>13.3</c:v>
                </c:pt>
                <c:pt idx="8">
                  <c:v>12.7</c:v>
                </c:pt>
                <c:pt idx="9">
                  <c:v>15.5</c:v>
                </c:pt>
                <c:pt idx="10">
                  <c:v>16.600000000000001</c:v>
                </c:pt>
                <c:pt idx="11">
                  <c:v>16.899999999999999</c:v>
                </c:pt>
                <c:pt idx="12">
                  <c:v>19.3</c:v>
                </c:pt>
                <c:pt idx="13">
                  <c:v>19.899999999999999</c:v>
                </c:pt>
                <c:pt idx="14" formatCode="0.0">
                  <c:v>22</c:v>
                </c:pt>
                <c:pt idx="15">
                  <c:v>21.5</c:v>
                </c:pt>
                <c:pt idx="16">
                  <c:v>20.9</c:v>
                </c:pt>
                <c:pt idx="17">
                  <c:v>21.8</c:v>
                </c:pt>
                <c:pt idx="18" formatCode="0.0">
                  <c:v>21.579561665153676</c:v>
                </c:pt>
                <c:pt idx="19" formatCode="0.0">
                  <c:v>17.353638672979383</c:v>
                </c:pt>
                <c:pt idx="20" formatCode="0.0">
                  <c:v>20.119865298302354</c:v>
                </c:pt>
              </c:numCache>
            </c:numRef>
          </c:val>
          <c:smooth val="0"/>
          <c:extLst>
            <c:ext xmlns:c16="http://schemas.microsoft.com/office/drawing/2014/chart" uri="{C3380CC4-5D6E-409C-BE32-E72D297353CC}">
              <c16:uniqueId val="{00000007-B7F4-4EC2-BE79-D6FB944B1B67}"/>
            </c:ext>
          </c:extLst>
        </c:ser>
        <c:ser>
          <c:idx val="0"/>
          <c:order val="2"/>
          <c:tx>
            <c:strRef>
              <c:f>' Figure 1 US vs CA MMR'!$C$1</c:f>
              <c:strCache>
                <c:ptCount val="1"/>
                <c:pt idx="0">
                  <c:v>California MMR</c:v>
                </c:pt>
              </c:strCache>
            </c:strRef>
          </c:tx>
          <c:spPr>
            <a:ln w="28575" cap="rnd">
              <a:solidFill>
                <a:srgbClr val="599DBF"/>
              </a:solidFill>
              <a:round/>
            </a:ln>
            <a:effectLst/>
          </c:spPr>
          <c:marker>
            <c:symbol val="triangle"/>
            <c:size val="8"/>
            <c:spPr>
              <a:solidFill>
                <a:srgbClr val="599DBF"/>
              </a:solidFill>
              <a:ln w="9525">
                <a:no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F4-4EC2-BE79-D6FB944B1B6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F4-4EC2-BE79-D6FB944B1B6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F4-4EC2-BE79-D6FB944B1B6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F4-4EC2-BE79-D6FB944B1B67}"/>
                </c:ext>
              </c:extLst>
            </c:dLbl>
            <c:dLbl>
              <c:idx val="9"/>
              <c:layout>
                <c:manualLayout>
                  <c:x val="-1.880341880341874E-2"/>
                  <c:y val="-2.8708133971291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MMR'!$C$2:$C$22</c:f>
              <c:numCache>
                <c:formatCode>General</c:formatCode>
                <c:ptCount val="21"/>
                <c:pt idx="0">
                  <c:v>7.7</c:v>
                </c:pt>
                <c:pt idx="1">
                  <c:v>10.9</c:v>
                </c:pt>
                <c:pt idx="2">
                  <c:v>9.6999999999999993</c:v>
                </c:pt>
                <c:pt idx="3" formatCode="0.0">
                  <c:v>10</c:v>
                </c:pt>
                <c:pt idx="4">
                  <c:v>14.6</c:v>
                </c:pt>
                <c:pt idx="5">
                  <c:v>11.7</c:v>
                </c:pt>
                <c:pt idx="6">
                  <c:v>11.7</c:v>
                </c:pt>
                <c:pt idx="7">
                  <c:v>16.899999999999999</c:v>
                </c:pt>
                <c:pt idx="8">
                  <c:v>11.1</c:v>
                </c:pt>
                <c:pt idx="9" formatCode="0.0">
                  <c:v>14</c:v>
                </c:pt>
                <c:pt idx="10">
                  <c:v>11.6</c:v>
                </c:pt>
                <c:pt idx="11">
                  <c:v>9.1999999999999993</c:v>
                </c:pt>
                <c:pt idx="12">
                  <c:v>7.4</c:v>
                </c:pt>
                <c:pt idx="13">
                  <c:v>6.2</c:v>
                </c:pt>
                <c:pt idx="14">
                  <c:v>7.3</c:v>
                </c:pt>
                <c:pt idx="15">
                  <c:v>8.4</c:v>
                </c:pt>
                <c:pt idx="16">
                  <c:v>6.7</c:v>
                </c:pt>
                <c:pt idx="17">
                  <c:v>5.9</c:v>
                </c:pt>
                <c:pt idx="18">
                  <c:v>8.9</c:v>
                </c:pt>
                <c:pt idx="19">
                  <c:v>12.1</c:v>
                </c:pt>
                <c:pt idx="20">
                  <c:v>10.5</c:v>
                </c:pt>
              </c:numCache>
            </c:numRef>
          </c:val>
          <c:smooth val="0"/>
          <c:extLst>
            <c:ext xmlns:c16="http://schemas.microsoft.com/office/drawing/2014/chart" uri="{C3380CC4-5D6E-409C-BE32-E72D297353CC}">
              <c16:uniqueId val="{0000000D-B7F4-4EC2-BE79-D6FB944B1B67}"/>
            </c:ext>
          </c:extLst>
        </c:ser>
        <c:ser>
          <c:idx val="3"/>
          <c:order val="3"/>
          <c:tx>
            <c:strRef>
              <c:f>' Figure 1 US vs CA MMR'!$D$1</c:f>
              <c:strCache>
                <c:ptCount val="1"/>
                <c:pt idx="0">
                  <c:v>California PRMR (restricted to 42 days, CA-PMSS)</c:v>
                </c:pt>
              </c:strCache>
            </c:strRef>
          </c:tx>
          <c:spPr>
            <a:ln w="25400" cap="rnd">
              <a:solidFill>
                <a:srgbClr val="10587D"/>
              </a:solidFill>
              <a:prstDash val="sysDash"/>
              <a:round/>
            </a:ln>
            <a:effectLst/>
          </c:spPr>
          <c:marker>
            <c:symbol val="circle"/>
            <c:size val="7"/>
            <c:spPr>
              <a:solidFill>
                <a:srgbClr val="10587D"/>
              </a:solidFill>
              <a:ln w="9525">
                <a:noFill/>
              </a:ln>
              <a:effectLst/>
            </c:spPr>
          </c:marker>
          <c:dLbls>
            <c:dLbl>
              <c:idx val="9"/>
              <c:layout>
                <c:manualLayout>
                  <c:x val="-3.4418870718083257E-2"/>
                  <c:y val="4.5693905486694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F4-4EC2-BE79-D6FB944B1B67}"/>
                </c:ext>
              </c:extLst>
            </c:dLbl>
            <c:dLbl>
              <c:idx val="10"/>
              <c:layout>
                <c:manualLayout>
                  <c:x val="-8.7778450770578005E-3"/>
                  <c:y val="-2.4481533109796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MMR'!$D$2:$D$22</c:f>
              <c:numCache>
                <c:formatCode>General</c:formatCode>
                <c:ptCount val="21"/>
                <c:pt idx="10" formatCode="0.0">
                  <c:v>14.617274201080539</c:v>
                </c:pt>
                <c:pt idx="11" formatCode="0.0">
                  <c:v>12.157363342412138</c:v>
                </c:pt>
                <c:pt idx="12" formatCode="0.0">
                  <c:v>11.553255528133173</c:v>
                </c:pt>
                <c:pt idx="13" formatCode="0.0">
                  <c:v>9.1308248707789783</c:v>
                </c:pt>
                <c:pt idx="14" formatCode="0.0">
                  <c:v>8.8998203854431299</c:v>
                </c:pt>
                <c:pt idx="15" formatCode="0.0">
                  <c:v>9.9408914593825113</c:v>
                </c:pt>
                <c:pt idx="16" formatCode="0.0">
                  <c:v>10.370301084408151</c:v>
                </c:pt>
                <c:pt idx="17" formatCode="0.0">
                  <c:v>11.862760137035332</c:v>
                </c:pt>
                <c:pt idx="18" formatCode="0.0">
                  <c:v>10.4</c:v>
                </c:pt>
                <c:pt idx="19" formatCode="0.0">
                  <c:v>14.3</c:v>
                </c:pt>
                <c:pt idx="20" formatCode="0.0">
                  <c:v>11.4</c:v>
                </c:pt>
              </c:numCache>
            </c:numRef>
          </c:val>
          <c:smooth val="0"/>
          <c:extLst>
            <c:ext xmlns:c16="http://schemas.microsoft.com/office/drawing/2014/chart" uri="{C3380CC4-5D6E-409C-BE32-E72D297353CC}">
              <c16:uniqueId val="{00000010-B7F4-4EC2-BE79-D6FB944B1B67}"/>
            </c:ext>
          </c:extLst>
        </c:ser>
        <c:dLbls>
          <c:showLegendKey val="0"/>
          <c:showVal val="0"/>
          <c:showCatName val="0"/>
          <c:showSerName val="0"/>
          <c:showPercent val="0"/>
          <c:showBubbleSize val="0"/>
        </c:dLbls>
        <c:marker val="1"/>
        <c:smooth val="0"/>
        <c:axId val="1598946384"/>
        <c:axId val="1915407280"/>
        <c:extLst>
          <c:ext xmlns:c15="http://schemas.microsoft.com/office/drawing/2012/chart" uri="{02D57815-91ED-43cb-92C2-25804820EDAC}">
            <c15:filteredLineSeries>
              <c15:ser>
                <c:idx val="1"/>
                <c:order val="0"/>
                <c:tx>
                  <c:strRef>
                    <c:extLst>
                      <c:ext uri="{02D57815-91ED-43cb-92C2-25804820EDAC}">
                        <c15:formulaRef>
                          <c15:sqref>' Figure 1 US vs CA MMR'!$A$1</c15:sqref>
                        </c15:formulaRef>
                      </c:ext>
                    </c:extLst>
                    <c:strCache>
                      <c:ptCount val="1"/>
                      <c:pt idx="0">
                        <c:v>Year</c:v>
                      </c:pt>
                    </c:strCache>
                  </c:strRef>
                </c:tx>
                <c:spPr>
                  <a:ln w="28575" cap="rnd">
                    <a:solidFill>
                      <a:schemeClr val="accent2"/>
                    </a:solidFill>
                    <a:round/>
                  </a:ln>
                  <a:effectLst/>
                </c:spPr>
                <c:marker>
                  <c:symbol val="square"/>
                  <c:size val="7"/>
                  <c:spPr>
                    <a:solidFill>
                      <a:srgbClr val="CC6677"/>
                    </a:solidFill>
                    <a:ln w="9525">
                      <a:solidFill>
                        <a:srgbClr val="CC6677"/>
                      </a:solidFill>
                    </a:ln>
                    <a:effectLst/>
                  </c:spPr>
                </c:marker>
                <c:cat>
                  <c:numRef>
                    <c:extLst>
                      <c:ext uri="{02D57815-91ED-43cb-92C2-25804820EDAC}">
                        <c15:formulaRef>
                          <c15:sqref>' Figure 1 US vs CA MMR'!$A$2:$A$22</c15:sqref>
                        </c15:formulaRef>
                      </c:ext>
                    </c:extLst>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extLst>
                      <c:ext uri="{02D57815-91ED-43cb-92C2-25804820EDAC}">
                        <c15:formulaRef>
                          <c15:sqref>' Figure 1 US vs CA MMR'!$A$2:$A$22</c15:sqref>
                        </c15:formulaRef>
                      </c:ext>
                    </c:extLst>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val>
                <c:smooth val="0"/>
                <c:extLst>
                  <c:ext xmlns:c16="http://schemas.microsoft.com/office/drawing/2014/chart" uri="{C3380CC4-5D6E-409C-BE32-E72D297353CC}">
                    <c16:uniqueId val="{00000011-B7F4-4EC2-BE79-D6FB944B1B67}"/>
                  </c:ext>
                </c:extLst>
              </c15:ser>
            </c15:filteredLineSeries>
          </c:ext>
        </c:extLst>
      </c:lineChart>
      <c:catAx>
        <c:axId val="1598946384"/>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915407280"/>
        <c:crosses val="autoZero"/>
        <c:auto val="1"/>
        <c:lblAlgn val="ctr"/>
        <c:lblOffset val="100"/>
        <c:tickLblSkip val="1"/>
        <c:noMultiLvlLbl val="0"/>
      </c:catAx>
      <c:valAx>
        <c:axId val="1915407280"/>
        <c:scaling>
          <c:orientation val="minMax"/>
          <c:max val="22"/>
          <c:min val="4"/>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a:t>
                </a:r>
              </a:p>
              <a:p>
                <a:pPr>
                  <a:defRPr sz="1600"/>
                </a:pPr>
                <a:r>
                  <a:rPr lang="en-US" sz="1600"/>
                  <a:t>100,000 live births</a:t>
                </a:r>
              </a:p>
            </c:rich>
          </c:tx>
          <c:layout>
            <c:manualLayout>
              <c:xMode val="edge"/>
              <c:yMode val="edge"/>
              <c:x val="2.9518240238730511E-3"/>
              <c:y val="6.6755814609238554E-3"/>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8946384"/>
        <c:crossesAt val="1"/>
        <c:crossBetween val="between"/>
        <c:majorUnit val="2"/>
      </c:valAx>
      <c:spPr>
        <a:noFill/>
        <a:ln>
          <a:noFill/>
        </a:ln>
        <a:effectLst/>
      </c:spPr>
    </c:plotArea>
    <c:legend>
      <c:legendPos val="b"/>
      <c:layout>
        <c:manualLayout>
          <c:xMode val="edge"/>
          <c:yMode val="edge"/>
          <c:x val="0.17415006352813397"/>
          <c:y val="1.0409089649120967E-3"/>
          <c:w val="0.66706469805571256"/>
          <c:h val="0.164238516308051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65000"/>
              <a:lumOff val="35000"/>
            </a:schemeClr>
          </a:solidFill>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34089532514735E-2"/>
          <c:y val="0.15688951783390567"/>
          <c:w val="0.88834372648349014"/>
          <c:h val="0.73678434887618505"/>
        </c:manualLayout>
      </c:layout>
      <c:lineChart>
        <c:grouping val="standard"/>
        <c:varyColors val="0"/>
        <c:ser>
          <c:idx val="2"/>
          <c:order val="1"/>
          <c:tx>
            <c:strRef>
              <c:f>' Figure 1 US vs CA PRMR'!$B$1</c:f>
              <c:strCache>
                <c:ptCount val="1"/>
                <c:pt idx="0">
                  <c:v>United States PRMR (CDC-PMSS)</c:v>
                </c:pt>
              </c:strCache>
            </c:strRef>
          </c:tx>
          <c:spPr>
            <a:ln w="28575" cap="rnd" cmpd="sng">
              <a:solidFill>
                <a:srgbClr val="CC6677"/>
              </a:solidFill>
              <a:prstDash val="solid"/>
              <a:round/>
            </a:ln>
            <a:effectLst/>
          </c:spPr>
          <c:marker>
            <c:symbol val="square"/>
            <c:size val="7"/>
            <c:spPr>
              <a:solidFill>
                <a:srgbClr val="CC6677"/>
              </a:solidFill>
              <a:ln w="9525">
                <a:noFill/>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19-4A6D-938F-74456F6EEF31}"/>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9-4A6D-938F-74456F6EEF31}"/>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9-4A6D-938F-74456F6EEF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PRMR'!$B$2:$B$12</c:f>
              <c:numCache>
                <c:formatCode>0.0</c:formatCode>
                <c:ptCount val="11"/>
                <c:pt idx="0">
                  <c:v>17.8</c:v>
                </c:pt>
                <c:pt idx="1">
                  <c:v>16.7</c:v>
                </c:pt>
                <c:pt idx="2">
                  <c:v>17.8</c:v>
                </c:pt>
                <c:pt idx="3">
                  <c:v>15.9</c:v>
                </c:pt>
                <c:pt idx="4">
                  <c:v>17.3</c:v>
                </c:pt>
                <c:pt idx="5">
                  <c:v>18</c:v>
                </c:pt>
                <c:pt idx="6">
                  <c:v>17.2</c:v>
                </c:pt>
                <c:pt idx="7">
                  <c:v>16.899999999999999</c:v>
                </c:pt>
                <c:pt idx="8">
                  <c:v>17.3</c:v>
                </c:pt>
                <c:pt idx="9">
                  <c:v>17.3</c:v>
                </c:pt>
              </c:numCache>
            </c:numRef>
          </c:val>
          <c:smooth val="0"/>
          <c:extLst>
            <c:ext xmlns:c16="http://schemas.microsoft.com/office/drawing/2014/chart" uri="{C3380CC4-5D6E-409C-BE32-E72D297353CC}">
              <c16:uniqueId val="{00000003-2B19-4A6D-938F-74456F6EEF31}"/>
            </c:ext>
          </c:extLst>
        </c:ser>
        <c:ser>
          <c:idx val="0"/>
          <c:order val="2"/>
          <c:tx>
            <c:strRef>
              <c:f>' Figure 1 US vs CA PRMR'!$C$1</c:f>
              <c:strCache>
                <c:ptCount val="1"/>
                <c:pt idx="0">
                  <c:v>California PRMR (CA-PMSS)</c:v>
                </c:pt>
              </c:strCache>
            </c:strRef>
          </c:tx>
          <c:spPr>
            <a:ln w="25400" cap="rnd">
              <a:solidFill>
                <a:srgbClr val="10587D"/>
              </a:solidFill>
              <a:prstDash val="sysDash"/>
              <a:round/>
            </a:ln>
            <a:effectLst/>
          </c:spPr>
          <c:marker>
            <c:symbol val="circle"/>
            <c:size val="8"/>
            <c:spPr>
              <a:solidFill>
                <a:srgbClr val="10587D"/>
              </a:solidFill>
              <a:ln w="9525">
                <a:noFill/>
              </a:ln>
              <a:effectLst/>
            </c:spPr>
          </c:marker>
          <c:dLbls>
            <c:dLbl>
              <c:idx val="0"/>
              <c:tx>
                <c:rich>
                  <a:bodyPr/>
                  <a:lstStyle/>
                  <a:p>
                    <a:fld id="{277E3830-63CC-46EC-8D88-3BDC2FAD2938}" type="VALUE">
                      <a:rPr lang="en-US" smtClean="0"/>
                      <a:pPr/>
                      <a:t>[VALUE]</a:t>
                    </a:fld>
                    <a:r>
                      <a:rPr lang="en-US" sz="1400" i="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B19-4A6D-938F-74456F6EEF3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19-4A6D-938F-74456F6EEF31}"/>
                </c:ext>
              </c:extLst>
            </c:dLbl>
            <c:dLbl>
              <c:idx val="3"/>
              <c:tx>
                <c:rich>
                  <a:bodyPr/>
                  <a:lstStyle/>
                  <a:p>
                    <a:fld id="{276C30B8-8495-4504-8B14-36EA0BD0BF11}" type="VALUE">
                      <a:rPr lang="en-US" smtClean="0"/>
                      <a:pPr/>
                      <a:t>[VALUE]</a:t>
                    </a:fld>
                    <a:r>
                      <a:rPr lang="en-US" sz="1400" i="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19-4A6D-938F-74456F6EEF31}"/>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19-4A6D-938F-74456F6EEF31}"/>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19-4A6D-938F-74456F6EEF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PRMR'!$C$2:$C$12</c:f>
              <c:numCache>
                <c:formatCode>0.0</c:formatCode>
                <c:ptCount val="11"/>
                <c:pt idx="0">
                  <c:v>17.085125689574657</c:v>
                </c:pt>
                <c:pt idx="1">
                  <c:v>14.118228397639903</c:v>
                </c:pt>
                <c:pt idx="2">
                  <c:v>12.94761395394235</c:v>
                </c:pt>
                <c:pt idx="3">
                  <c:v>9.5278172564650205</c:v>
                </c:pt>
                <c:pt idx="4">
                  <c:v>10.720238191556497</c:v>
                </c:pt>
                <c:pt idx="5">
                  <c:v>11.531434092883714</c:v>
                </c:pt>
                <c:pt idx="6">
                  <c:v>13.420389638645842</c:v>
                </c:pt>
                <c:pt idx="7">
                  <c:v>14.11259395612824</c:v>
                </c:pt>
                <c:pt idx="8">
                  <c:v>13.140994391762716</c:v>
                </c:pt>
                <c:pt idx="9">
                  <c:v>16.07083495692796</c:v>
                </c:pt>
                <c:pt idx="10">
                  <c:v>12.76484248856203</c:v>
                </c:pt>
              </c:numCache>
            </c:numRef>
          </c:val>
          <c:smooth val="0"/>
          <c:extLst>
            <c:ext xmlns:c16="http://schemas.microsoft.com/office/drawing/2014/chart" uri="{C3380CC4-5D6E-409C-BE32-E72D297353CC}">
              <c16:uniqueId val="{00000008-2B19-4A6D-938F-74456F6EEF31}"/>
            </c:ext>
          </c:extLst>
        </c:ser>
        <c:ser>
          <c:idx val="3"/>
          <c:order val="3"/>
          <c:tx>
            <c:strRef>
              <c:f>' Figure 1 US vs CA PRMR'!$D$1</c:f>
              <c:strCache>
                <c:ptCount val="1"/>
                <c:pt idx="0">
                  <c:v>California PRMR (CDC-PMSS)</c:v>
                </c:pt>
              </c:strCache>
            </c:strRef>
          </c:tx>
          <c:spPr>
            <a:ln w="28575" cap="rnd">
              <a:solidFill>
                <a:srgbClr val="A5943F"/>
              </a:solidFill>
              <a:round/>
            </a:ln>
            <a:effectLst/>
          </c:spPr>
          <c:marker>
            <c:symbol val="diamond"/>
            <c:size val="8"/>
            <c:spPr>
              <a:solidFill>
                <a:srgbClr val="A5943F"/>
              </a:solidFill>
              <a:ln w="9525">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PRMR'!$D$2:$D$12</c:f>
              <c:numCache>
                <c:formatCode>0.0</c:formatCode>
                <c:ptCount val="11"/>
                <c:pt idx="0">
                  <c:v>14.996943660848865</c:v>
                </c:pt>
                <c:pt idx="1">
                  <c:v>11.569103825843809</c:v>
                </c:pt>
                <c:pt idx="2">
                  <c:v>11.354061467303291</c:v>
                </c:pt>
                <c:pt idx="3">
                  <c:v>8.9323286779359563</c:v>
                </c:pt>
                <c:pt idx="4">
                  <c:v>8.8998203854431299</c:v>
                </c:pt>
                <c:pt idx="5">
                  <c:v>9.7420736301948612</c:v>
                </c:pt>
                <c:pt idx="6">
                  <c:v>10.776979558306509</c:v>
                </c:pt>
                <c:pt idx="7">
                  <c:v>11.24916909546454</c:v>
                </c:pt>
                <c:pt idx="8">
                  <c:v>10.597576122389286</c:v>
                </c:pt>
                <c:pt idx="9">
                  <c:v>13.649202292185391</c:v>
                </c:pt>
              </c:numCache>
            </c:numRef>
          </c:val>
          <c:smooth val="0"/>
          <c:extLst>
            <c:ext xmlns:c16="http://schemas.microsoft.com/office/drawing/2014/chart" uri="{C3380CC4-5D6E-409C-BE32-E72D297353CC}">
              <c16:uniqueId val="{00000009-2B19-4A6D-938F-74456F6EEF31}"/>
            </c:ext>
          </c:extLst>
        </c:ser>
        <c:dLbls>
          <c:showLegendKey val="0"/>
          <c:showVal val="0"/>
          <c:showCatName val="0"/>
          <c:showSerName val="0"/>
          <c:showPercent val="0"/>
          <c:showBubbleSize val="0"/>
        </c:dLbls>
        <c:marker val="1"/>
        <c:smooth val="0"/>
        <c:axId val="1598946384"/>
        <c:axId val="1915407280"/>
        <c:extLst>
          <c:ext xmlns:c15="http://schemas.microsoft.com/office/drawing/2012/chart" uri="{02D57815-91ED-43cb-92C2-25804820EDAC}">
            <c15:filteredLineSeries>
              <c15:ser>
                <c:idx val="1"/>
                <c:order val="0"/>
                <c:tx>
                  <c:strRef>
                    <c:extLst>
                      <c:ext uri="{02D57815-91ED-43cb-92C2-25804820EDAC}">
                        <c15:formulaRef>
                          <c15:sqref>' Figure 1 US vs CA PRMR'!$A$1</c15:sqref>
                        </c15:formulaRef>
                      </c:ext>
                    </c:extLst>
                    <c:strCache>
                      <c:ptCount val="1"/>
                      <c:pt idx="0">
                        <c:v>Year</c:v>
                      </c:pt>
                    </c:strCache>
                  </c:strRef>
                </c:tx>
                <c:spPr>
                  <a:ln w="28575" cap="rnd">
                    <a:solidFill>
                      <a:schemeClr val="accent2"/>
                    </a:solidFill>
                    <a:round/>
                  </a:ln>
                  <a:effectLst/>
                </c:spPr>
                <c:marker>
                  <c:symbol val="square"/>
                  <c:size val="7"/>
                  <c:spPr>
                    <a:solidFill>
                      <a:srgbClr val="CC6677"/>
                    </a:solidFill>
                    <a:ln w="9525">
                      <a:solidFill>
                        <a:srgbClr val="CC6677"/>
                      </a:solidFill>
                    </a:ln>
                    <a:effectLst/>
                  </c:spPr>
                </c:marker>
                <c:cat>
                  <c:numRef>
                    <c:extLst>
                      <c:ext uri="{02D57815-91ED-43cb-92C2-25804820EDAC}">
                        <c15:formulaRef>
                          <c15:sqref>' Figure 1 US vs CA PRMR'!$A$2:$A$12</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extLst>
                      <c:ext uri="{02D57815-91ED-43cb-92C2-25804820EDAC}">
                        <c15:formulaRef>
                          <c15:sqref>' Figure 1 US vs CA PRMR'!$A$2:$A$12</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val>
                <c:smooth val="0"/>
                <c:extLst>
                  <c:ext xmlns:c16="http://schemas.microsoft.com/office/drawing/2014/chart" uri="{C3380CC4-5D6E-409C-BE32-E72D297353CC}">
                    <c16:uniqueId val="{0000000A-2B19-4A6D-938F-74456F6EEF31}"/>
                  </c:ext>
                </c:extLst>
              </c15:ser>
            </c15:filteredLineSeries>
          </c:ext>
        </c:extLst>
      </c:lineChart>
      <c:catAx>
        <c:axId val="1598946384"/>
        <c:scaling>
          <c:orientation val="minMax"/>
        </c:scaling>
        <c:delete val="0"/>
        <c:axPos val="b"/>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5407280"/>
        <c:crosses val="autoZero"/>
        <c:auto val="1"/>
        <c:lblAlgn val="ctr"/>
        <c:lblOffset val="100"/>
        <c:tickLblSkip val="1"/>
        <c:noMultiLvlLbl val="0"/>
      </c:catAx>
      <c:valAx>
        <c:axId val="1915407280"/>
        <c:scaling>
          <c:orientation val="minMax"/>
          <c:max val="22"/>
          <c:min val="4"/>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100,000 live births</a:t>
                </a:r>
              </a:p>
            </c:rich>
          </c:tx>
          <c:layout>
            <c:manualLayout>
              <c:xMode val="edge"/>
              <c:yMode val="edge"/>
              <c:x val="1.3660224290145541E-3"/>
              <c:y val="0"/>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8946384"/>
        <c:crossesAt val="1"/>
        <c:crossBetween val="between"/>
      </c:valAx>
      <c:spPr>
        <a:noFill/>
        <a:ln>
          <a:noFill/>
        </a:ln>
        <a:effectLst/>
      </c:spPr>
    </c:plotArea>
    <c:legend>
      <c:legendPos val="t"/>
      <c:layout>
        <c:manualLayout>
          <c:xMode val="edge"/>
          <c:yMode val="edge"/>
          <c:x val="0.16576982728557532"/>
          <c:y val="1.3137713499853279E-3"/>
          <c:w val="0.41339844538663439"/>
          <c:h val="0.1801538385420644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30872899888193E-2"/>
          <c:y val="0.16604200187497042"/>
          <c:w val="0.88273664609025759"/>
          <c:h val="0.73872980270841004"/>
        </c:manualLayout>
      </c:layout>
      <c:lineChart>
        <c:grouping val="standard"/>
        <c:varyColors val="0"/>
        <c:ser>
          <c:idx val="1"/>
          <c:order val="1"/>
          <c:tx>
            <c:strRef>
              <c:f>'Figure 2 PRMR MMR'!$J$48</c:f>
              <c:strCache>
                <c:ptCount val="1"/>
                <c:pt idx="0">
                  <c:v>California PRMR (CA-PMSS)</c:v>
                </c:pt>
              </c:strCache>
            </c:strRef>
          </c:tx>
          <c:spPr>
            <a:ln w="28575" cap="rnd">
              <a:solidFill>
                <a:srgbClr val="10587D"/>
              </a:solidFill>
              <a:round/>
            </a:ln>
            <a:effectLst/>
          </c:spPr>
          <c:marker>
            <c:symbol val="circle"/>
            <c:size val="7"/>
            <c:spPr>
              <a:solidFill>
                <a:srgbClr val="10587D"/>
              </a:solidFill>
              <a:ln w="9525">
                <a:noFill/>
              </a:ln>
              <a:effectLst/>
            </c:spPr>
          </c:marker>
          <c:dLbls>
            <c:dLbl>
              <c:idx val="0"/>
              <c:tx>
                <c:rich>
                  <a:bodyPr/>
                  <a:lstStyle/>
                  <a:p>
                    <a:fld id="{F627ADEA-6DB8-49D2-B820-72F9C5E12584}"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B5-420E-8EB9-CC79B7641FAB}"/>
                </c:ext>
              </c:extLst>
            </c:dLbl>
            <c:dLbl>
              <c:idx val="3"/>
              <c:tx>
                <c:rich>
                  <a:bodyPr/>
                  <a:lstStyle/>
                  <a:p>
                    <a:fld id="{6323635E-1435-4BA1-9770-58BEB0630431}"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B5-420E-8EB9-CC79B7641F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2 PRMR MMR'!$H$49:$H$59</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'Figure 2 PRMR MMR'!$J$49:$J$59</c:f>
              <c:numCache>
                <c:formatCode>0.0</c:formatCode>
                <c:ptCount val="11"/>
                <c:pt idx="0">
                  <c:v>17.085125689574657</c:v>
                </c:pt>
                <c:pt idx="1">
                  <c:v>14.118228397639903</c:v>
                </c:pt>
                <c:pt idx="2">
                  <c:v>12.94761395394235</c:v>
                </c:pt>
                <c:pt idx="3">
                  <c:v>9.5278172564650205</c:v>
                </c:pt>
                <c:pt idx="4">
                  <c:v>10.720238191556497</c:v>
                </c:pt>
                <c:pt idx="5">
                  <c:v>11.531434092883714</c:v>
                </c:pt>
                <c:pt idx="6">
                  <c:v>13.420389638645842</c:v>
                </c:pt>
                <c:pt idx="7">
                  <c:v>14.11259395612824</c:v>
                </c:pt>
                <c:pt idx="8">
                  <c:v>13.140994391762716</c:v>
                </c:pt>
                <c:pt idx="9">
                  <c:v>16.07083495692796</c:v>
                </c:pt>
                <c:pt idx="10">
                  <c:v>12.76484248856203</c:v>
                </c:pt>
              </c:numCache>
            </c:numRef>
          </c:val>
          <c:smooth val="0"/>
          <c:extLst xmlns:c15="http://schemas.microsoft.com/office/drawing/2012/chart">
            <c:ext xmlns:c16="http://schemas.microsoft.com/office/drawing/2014/chart" uri="{C3380CC4-5D6E-409C-BE32-E72D297353CC}">
              <c16:uniqueId val="{00000000-25D3-49B5-9965-81803B5444F1}"/>
            </c:ext>
          </c:extLst>
        </c:ser>
        <c:ser>
          <c:idx val="2"/>
          <c:order val="2"/>
          <c:tx>
            <c:strRef>
              <c:f>'Figure 2 PRMR MMR'!$K$48</c:f>
              <c:strCache>
                <c:ptCount val="1"/>
                <c:pt idx="0">
                  <c:v>California PRMR (CDC-PMSS)</c:v>
                </c:pt>
              </c:strCache>
            </c:strRef>
          </c:tx>
          <c:spPr>
            <a:ln w="25400" cap="rnd">
              <a:solidFill>
                <a:srgbClr val="A5943F"/>
              </a:solidFill>
              <a:prstDash val="sysDash"/>
              <a:round/>
            </a:ln>
            <a:effectLst/>
          </c:spPr>
          <c:marker>
            <c:symbol val="diamond"/>
            <c:size val="9"/>
            <c:spPr>
              <a:solidFill>
                <a:srgbClr val="A5943F"/>
              </a:solidFill>
              <a:ln w="9525">
                <a:noFill/>
              </a:ln>
              <a:effectLst/>
            </c:spPr>
          </c:marker>
          <c:cat>
            <c:numRef>
              <c:f>'Figure 2 PRMR MMR'!$H$49:$H$59</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'Figure 2 PRMR MMR'!$K$49:$K$59</c:f>
              <c:numCache>
                <c:formatCode>0.0</c:formatCode>
                <c:ptCount val="11"/>
                <c:pt idx="0">
                  <c:v>14.996943660848865</c:v>
                </c:pt>
                <c:pt idx="1">
                  <c:v>11.569103825843809</c:v>
                </c:pt>
                <c:pt idx="2">
                  <c:v>11.354061467303291</c:v>
                </c:pt>
                <c:pt idx="3">
                  <c:v>8.9323286779359563</c:v>
                </c:pt>
                <c:pt idx="4">
                  <c:v>8.8998203854431299</c:v>
                </c:pt>
                <c:pt idx="5">
                  <c:v>9.7420736301948612</c:v>
                </c:pt>
                <c:pt idx="6">
                  <c:v>10.776979558306509</c:v>
                </c:pt>
                <c:pt idx="7">
                  <c:v>11.24916909546454</c:v>
                </c:pt>
                <c:pt idx="8">
                  <c:v>10.597576122389286</c:v>
                </c:pt>
                <c:pt idx="9">
                  <c:v>13.649202292185391</c:v>
                </c:pt>
              </c:numCache>
            </c:numRef>
          </c:val>
          <c:smooth val="0"/>
          <c:extLst>
            <c:ext xmlns:c16="http://schemas.microsoft.com/office/drawing/2014/chart" uri="{C3380CC4-5D6E-409C-BE32-E72D297353CC}">
              <c16:uniqueId val="{00000001-25D3-49B5-9965-81803B5444F1}"/>
            </c:ext>
          </c:extLst>
        </c:ser>
        <c:ser>
          <c:idx val="3"/>
          <c:order val="3"/>
          <c:tx>
            <c:strRef>
              <c:f>'Figure 2 PRMR MMR'!$L$48</c:f>
              <c:strCache>
                <c:ptCount val="1"/>
                <c:pt idx="0">
                  <c:v>California MMR (Death Certificate)</c:v>
                </c:pt>
              </c:strCache>
            </c:strRef>
          </c:tx>
          <c:spPr>
            <a:ln w="25400" cap="rnd">
              <a:solidFill>
                <a:srgbClr val="599DBF"/>
              </a:solidFill>
              <a:prstDash val="sysDash"/>
              <a:round/>
            </a:ln>
            <a:effectLst/>
          </c:spPr>
          <c:marker>
            <c:symbol val="triangle"/>
            <c:size val="9"/>
            <c:spPr>
              <a:solidFill>
                <a:srgbClr val="599DBF"/>
              </a:solidFill>
              <a:ln w="9525">
                <a:noFill/>
              </a:ln>
              <a:effectLst/>
            </c:spPr>
          </c:marker>
          <c:dLbls>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D3-49B5-9965-81803B5444F1}"/>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2 PRMR MMR'!$H$49:$H$59</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'Figure 2 PRMR MMR'!$L$49:$L$59</c:f>
              <c:numCache>
                <c:formatCode>0.0</c:formatCode>
                <c:ptCount val="11"/>
                <c:pt idx="0">
                  <c:v>11.579918522933934</c:v>
                </c:pt>
                <c:pt idx="1">
                  <c:v>9.2160657595704922</c:v>
                </c:pt>
                <c:pt idx="2">
                  <c:v>7.3701802507056451</c:v>
                </c:pt>
                <c:pt idx="3">
                  <c:v>6.1533819781336598</c:v>
                </c:pt>
                <c:pt idx="4">
                  <c:v>7.2816712244534703</c:v>
                </c:pt>
                <c:pt idx="5">
                  <c:v>8.4</c:v>
                </c:pt>
                <c:pt idx="6">
                  <c:v>6.7</c:v>
                </c:pt>
                <c:pt idx="7">
                  <c:v>5.9</c:v>
                </c:pt>
                <c:pt idx="8">
                  <c:v>8.9</c:v>
                </c:pt>
                <c:pt idx="9">
                  <c:v>12.1</c:v>
                </c:pt>
                <c:pt idx="10">
                  <c:v>10.5</c:v>
                </c:pt>
              </c:numCache>
            </c:numRef>
          </c:val>
          <c:smooth val="0"/>
          <c:extLst xmlns:c15="http://schemas.microsoft.com/office/drawing/2012/chart">
            <c:ext xmlns:c16="http://schemas.microsoft.com/office/drawing/2014/chart" uri="{C3380CC4-5D6E-409C-BE32-E72D297353CC}">
              <c16:uniqueId val="{00000003-25D3-49B5-9965-81803B5444F1}"/>
            </c:ext>
          </c:extLst>
        </c:ser>
        <c:dLbls>
          <c:showLegendKey val="0"/>
          <c:showVal val="0"/>
          <c:showCatName val="0"/>
          <c:showSerName val="0"/>
          <c:showPercent val="0"/>
          <c:showBubbleSize val="0"/>
        </c:dLbls>
        <c:marker val="1"/>
        <c:smooth val="0"/>
        <c:axId val="847529407"/>
        <c:axId val="740864575"/>
        <c:extLst>
          <c:ext xmlns:c15="http://schemas.microsoft.com/office/drawing/2012/chart" uri="{02D57815-91ED-43cb-92C2-25804820EDAC}">
            <c15:filteredLineSeries>
              <c15:ser>
                <c:idx val="9"/>
                <c:order val="0"/>
                <c:tx>
                  <c:strRef>
                    <c:extLst>
                      <c:ext uri="{02D57815-91ED-43cb-92C2-25804820EDAC}">
                        <c15:formulaRef>
                          <c15:sqref>'Figure 2 PRMR MMR'!$H$48</c15:sqref>
                        </c15:formulaRef>
                      </c:ext>
                    </c:extLst>
                    <c:strCache>
                      <c:ptCount val="1"/>
                      <c:pt idx="0">
                        <c:v>Year</c:v>
                      </c:pt>
                    </c:strCache>
                  </c:strRef>
                </c:tx>
                <c:spPr>
                  <a:ln w="28575" cap="rnd">
                    <a:solidFill>
                      <a:schemeClr val="accent4">
                        <a:lumMod val="60000"/>
                      </a:schemeClr>
                    </a:solidFill>
                    <a:round/>
                  </a:ln>
                  <a:effectLst/>
                </c:spPr>
                <c:marker>
                  <c:symbol val="circle"/>
                  <c:size val="7"/>
                  <c:spPr>
                    <a:solidFill>
                      <a:srgbClr val="44AA99"/>
                    </a:solidFill>
                    <a:ln w="9525">
                      <a:noFill/>
                    </a:ln>
                    <a:effectLst/>
                  </c:spPr>
                </c:marker>
                <c:cat>
                  <c:numRef>
                    <c:extLst>
                      <c:ext uri="{02D57815-91ED-43cb-92C2-25804820EDAC}">
                        <c15:formulaRef>
                          <c15:sqref>'Figure 2 PRMR MMR'!$H$49:$H$59</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extLst>
                      <c:ext uri="{02D57815-91ED-43cb-92C2-25804820EDAC}">
                        <c15:formulaRef>
                          <c15:sqref>'Figure 2 PRMR MMR'!$H$49:$H$59</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val>
                <c:smooth val="0"/>
                <c:extLst>
                  <c:ext xmlns:c16="http://schemas.microsoft.com/office/drawing/2014/chart" uri="{C3380CC4-5D6E-409C-BE32-E72D297353CC}">
                    <c16:uniqueId val="{00000004-25D3-49B5-9965-81803B5444F1}"/>
                  </c:ext>
                </c:extLst>
              </c15:ser>
            </c15:filteredLineSeries>
          </c:ext>
        </c:extLst>
      </c:lineChart>
      <c:catAx>
        <c:axId val="8475294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40864575"/>
        <c:crosses val="autoZero"/>
        <c:auto val="1"/>
        <c:lblAlgn val="ctr"/>
        <c:lblOffset val="100"/>
        <c:noMultiLvlLbl val="0"/>
      </c:catAx>
      <c:valAx>
        <c:axId val="740864575"/>
        <c:scaling>
          <c:orientation val="minMax"/>
          <c:max val="22"/>
          <c:min val="4"/>
        </c:scaling>
        <c:delete val="0"/>
        <c:axPos val="l"/>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600" dirty="0"/>
                  <a:t>Deaths per </a:t>
                </a:r>
              </a:p>
              <a:p>
                <a:pPr>
                  <a:defRPr/>
                </a:pPr>
                <a:r>
                  <a:rPr lang="en-US" sz="1600" dirty="0"/>
                  <a:t>100,000 live births</a:t>
                </a:r>
              </a:p>
            </c:rich>
          </c:tx>
          <c:layout>
            <c:manualLayout>
              <c:xMode val="edge"/>
              <c:yMode val="edge"/>
              <c:x val="3.2392552717484539E-3"/>
              <c:y val="8.7784924008064234E-3"/>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7529407"/>
        <c:crosses val="autoZero"/>
        <c:crossBetween val="between"/>
        <c:majorUnit val="2"/>
      </c:valAx>
      <c:spPr>
        <a:noFill/>
        <a:ln>
          <a:noFill/>
        </a:ln>
        <a:effectLst/>
      </c:spPr>
    </c:plotArea>
    <c:legend>
      <c:legendPos val="b"/>
      <c:layout>
        <c:manualLayout>
          <c:xMode val="edge"/>
          <c:yMode val="edge"/>
          <c:x val="0.17464746212433285"/>
          <c:y val="3.0993209182185559E-2"/>
          <c:w val="0.38986907652251734"/>
          <c:h val="0.1799551900615831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85998745071878E-2"/>
          <c:y val="0.17105317238274481"/>
          <c:w val="0.90811052331131181"/>
          <c:h val="0.72262093995322119"/>
        </c:manualLayout>
      </c:layout>
      <c:lineChart>
        <c:grouping val="standard"/>
        <c:varyColors val="0"/>
        <c:ser>
          <c:idx val="2"/>
          <c:order val="1"/>
          <c:tx>
            <c:strRef>
              <c:f>' Figure 1 US vs CA MMR'!$B$1</c:f>
              <c:strCache>
                <c:ptCount val="1"/>
                <c:pt idx="0">
                  <c:v>United States MMR</c:v>
                </c:pt>
              </c:strCache>
            </c:strRef>
          </c:tx>
          <c:spPr>
            <a:ln w="28575" cap="rnd">
              <a:solidFill>
                <a:srgbClr val="882255"/>
              </a:solidFill>
              <a:round/>
            </a:ln>
            <a:effectLst/>
          </c:spPr>
          <c:marker>
            <c:symbol val="square"/>
            <c:size val="7"/>
            <c:spPr>
              <a:solidFill>
                <a:srgbClr val="782164"/>
              </a:solidFill>
              <a:ln w="9525">
                <a:no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4-4EC2-BE79-D6FB944B1B6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4-4EC2-BE79-D6FB944B1B6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F4-4EC2-BE79-D6FB944B1B6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F4-4EC2-BE79-D6FB944B1B67}"/>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F4-4EC2-BE79-D6FB944B1B67}"/>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MMR'!$B$2:$B$22</c:f>
              <c:numCache>
                <c:formatCode>General</c:formatCode>
                <c:ptCount val="21"/>
                <c:pt idx="0">
                  <c:v>9.9</c:v>
                </c:pt>
                <c:pt idx="1">
                  <c:v>9.8000000000000007</c:v>
                </c:pt>
                <c:pt idx="2">
                  <c:v>9.9</c:v>
                </c:pt>
                <c:pt idx="3">
                  <c:v>8.9</c:v>
                </c:pt>
                <c:pt idx="4">
                  <c:v>12.1</c:v>
                </c:pt>
                <c:pt idx="5">
                  <c:v>13.1</c:v>
                </c:pt>
                <c:pt idx="6">
                  <c:v>15.1</c:v>
                </c:pt>
                <c:pt idx="7">
                  <c:v>13.3</c:v>
                </c:pt>
                <c:pt idx="8">
                  <c:v>12.7</c:v>
                </c:pt>
                <c:pt idx="9">
                  <c:v>15.5</c:v>
                </c:pt>
                <c:pt idx="10">
                  <c:v>16.600000000000001</c:v>
                </c:pt>
                <c:pt idx="11">
                  <c:v>16.899999999999999</c:v>
                </c:pt>
                <c:pt idx="12">
                  <c:v>19.3</c:v>
                </c:pt>
                <c:pt idx="13">
                  <c:v>19.899999999999999</c:v>
                </c:pt>
                <c:pt idx="14" formatCode="0.0">
                  <c:v>22</c:v>
                </c:pt>
                <c:pt idx="15">
                  <c:v>21.5</c:v>
                </c:pt>
                <c:pt idx="16">
                  <c:v>20.9</c:v>
                </c:pt>
                <c:pt idx="17">
                  <c:v>21.8</c:v>
                </c:pt>
                <c:pt idx="18" formatCode="0.0">
                  <c:v>21.579561665153676</c:v>
                </c:pt>
                <c:pt idx="19" formatCode="0.0">
                  <c:v>17.353638672979383</c:v>
                </c:pt>
                <c:pt idx="20" formatCode="0.0">
                  <c:v>20.119865298302354</c:v>
                </c:pt>
              </c:numCache>
            </c:numRef>
          </c:val>
          <c:smooth val="0"/>
          <c:extLst>
            <c:ext xmlns:c16="http://schemas.microsoft.com/office/drawing/2014/chart" uri="{C3380CC4-5D6E-409C-BE32-E72D297353CC}">
              <c16:uniqueId val="{00000007-B7F4-4EC2-BE79-D6FB944B1B67}"/>
            </c:ext>
          </c:extLst>
        </c:ser>
        <c:ser>
          <c:idx val="0"/>
          <c:order val="2"/>
          <c:tx>
            <c:strRef>
              <c:f>' Figure 1 US vs CA MMR'!$C$1</c:f>
              <c:strCache>
                <c:ptCount val="1"/>
                <c:pt idx="0">
                  <c:v>California MMR</c:v>
                </c:pt>
              </c:strCache>
            </c:strRef>
          </c:tx>
          <c:spPr>
            <a:ln w="28575" cap="rnd">
              <a:solidFill>
                <a:srgbClr val="599DBF"/>
              </a:solidFill>
              <a:round/>
            </a:ln>
            <a:effectLst/>
          </c:spPr>
          <c:marker>
            <c:symbol val="triangle"/>
            <c:size val="8"/>
            <c:spPr>
              <a:solidFill>
                <a:srgbClr val="599DBF"/>
              </a:solidFill>
              <a:ln w="9525">
                <a:no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F4-4EC2-BE79-D6FB944B1B6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F4-4EC2-BE79-D6FB944B1B6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F4-4EC2-BE79-D6FB944B1B6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F4-4EC2-BE79-D6FB944B1B67}"/>
                </c:ext>
              </c:extLst>
            </c:dLbl>
            <c:dLbl>
              <c:idx val="9"/>
              <c:layout>
                <c:manualLayout>
                  <c:x val="-1.880341880341874E-2"/>
                  <c:y val="-2.8708133971291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MMR'!$C$2:$C$22</c:f>
              <c:numCache>
                <c:formatCode>General</c:formatCode>
                <c:ptCount val="21"/>
                <c:pt idx="0">
                  <c:v>7.7</c:v>
                </c:pt>
                <c:pt idx="1">
                  <c:v>10.9</c:v>
                </c:pt>
                <c:pt idx="2">
                  <c:v>9.6999999999999993</c:v>
                </c:pt>
                <c:pt idx="3" formatCode="0.0">
                  <c:v>10</c:v>
                </c:pt>
                <c:pt idx="4">
                  <c:v>14.6</c:v>
                </c:pt>
                <c:pt idx="5">
                  <c:v>11.7</c:v>
                </c:pt>
                <c:pt idx="6">
                  <c:v>11.7</c:v>
                </c:pt>
                <c:pt idx="7">
                  <c:v>16.899999999999999</c:v>
                </c:pt>
                <c:pt idx="8">
                  <c:v>11.1</c:v>
                </c:pt>
                <c:pt idx="9" formatCode="0.0">
                  <c:v>14</c:v>
                </c:pt>
                <c:pt idx="10">
                  <c:v>11.6</c:v>
                </c:pt>
                <c:pt idx="11">
                  <c:v>9.1999999999999993</c:v>
                </c:pt>
                <c:pt idx="12">
                  <c:v>7.4</c:v>
                </c:pt>
                <c:pt idx="13">
                  <c:v>6.2</c:v>
                </c:pt>
                <c:pt idx="14">
                  <c:v>7.3</c:v>
                </c:pt>
                <c:pt idx="15">
                  <c:v>8.4</c:v>
                </c:pt>
                <c:pt idx="16">
                  <c:v>6.7</c:v>
                </c:pt>
                <c:pt idx="17">
                  <c:v>5.9</c:v>
                </c:pt>
                <c:pt idx="18">
                  <c:v>8.9</c:v>
                </c:pt>
                <c:pt idx="19">
                  <c:v>12.1</c:v>
                </c:pt>
                <c:pt idx="20">
                  <c:v>10.5</c:v>
                </c:pt>
              </c:numCache>
            </c:numRef>
          </c:val>
          <c:smooth val="0"/>
          <c:extLst>
            <c:ext xmlns:c16="http://schemas.microsoft.com/office/drawing/2014/chart" uri="{C3380CC4-5D6E-409C-BE32-E72D297353CC}">
              <c16:uniqueId val="{0000000D-B7F4-4EC2-BE79-D6FB944B1B67}"/>
            </c:ext>
          </c:extLst>
        </c:ser>
        <c:ser>
          <c:idx val="3"/>
          <c:order val="3"/>
          <c:tx>
            <c:strRef>
              <c:f>' Figure 1 US vs CA MMR'!$D$1</c:f>
              <c:strCache>
                <c:ptCount val="1"/>
                <c:pt idx="0">
                  <c:v>California PRMR (restricted to 42 days, CA-PMSS)</c:v>
                </c:pt>
              </c:strCache>
            </c:strRef>
          </c:tx>
          <c:spPr>
            <a:ln w="25400" cap="rnd">
              <a:solidFill>
                <a:srgbClr val="10587D"/>
              </a:solidFill>
              <a:prstDash val="sysDash"/>
              <a:round/>
            </a:ln>
            <a:effectLst/>
          </c:spPr>
          <c:marker>
            <c:symbol val="circle"/>
            <c:size val="7"/>
            <c:spPr>
              <a:solidFill>
                <a:srgbClr val="10587D"/>
              </a:solidFill>
              <a:ln w="9525">
                <a:noFill/>
              </a:ln>
              <a:effectLst/>
            </c:spPr>
          </c:marker>
          <c:dLbls>
            <c:dLbl>
              <c:idx val="9"/>
              <c:layout>
                <c:manualLayout>
                  <c:x val="-3.4418870718083257E-2"/>
                  <c:y val="4.5693905486694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F4-4EC2-BE79-D6FB944B1B67}"/>
                </c:ext>
              </c:extLst>
            </c:dLbl>
            <c:dLbl>
              <c:idx val="10"/>
              <c:layout>
                <c:manualLayout>
                  <c:x val="-8.7778450770578005E-3"/>
                  <c:y val="-2.4481533109796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MMR'!$D$2:$D$22</c:f>
              <c:numCache>
                <c:formatCode>General</c:formatCode>
                <c:ptCount val="21"/>
                <c:pt idx="10" formatCode="0.0">
                  <c:v>14.617274201080539</c:v>
                </c:pt>
                <c:pt idx="11" formatCode="0.0">
                  <c:v>12.157363342412138</c:v>
                </c:pt>
                <c:pt idx="12" formatCode="0.0">
                  <c:v>11.553255528133173</c:v>
                </c:pt>
                <c:pt idx="13" formatCode="0.0">
                  <c:v>9.1308248707789783</c:v>
                </c:pt>
                <c:pt idx="14" formatCode="0.0">
                  <c:v>8.8998203854431299</c:v>
                </c:pt>
                <c:pt idx="15" formatCode="0.0">
                  <c:v>9.9408914593825113</c:v>
                </c:pt>
                <c:pt idx="16" formatCode="0.0">
                  <c:v>10.370301084408151</c:v>
                </c:pt>
                <c:pt idx="17" formatCode="0.0">
                  <c:v>11.862760137035332</c:v>
                </c:pt>
                <c:pt idx="18" formatCode="0.0">
                  <c:v>10.4</c:v>
                </c:pt>
                <c:pt idx="19" formatCode="0.0">
                  <c:v>14.3</c:v>
                </c:pt>
                <c:pt idx="20" formatCode="0.0">
                  <c:v>11.4</c:v>
                </c:pt>
              </c:numCache>
            </c:numRef>
          </c:val>
          <c:smooth val="0"/>
          <c:extLst>
            <c:ext xmlns:c16="http://schemas.microsoft.com/office/drawing/2014/chart" uri="{C3380CC4-5D6E-409C-BE32-E72D297353CC}">
              <c16:uniqueId val="{00000010-B7F4-4EC2-BE79-D6FB944B1B67}"/>
            </c:ext>
          </c:extLst>
        </c:ser>
        <c:dLbls>
          <c:showLegendKey val="0"/>
          <c:showVal val="0"/>
          <c:showCatName val="0"/>
          <c:showSerName val="0"/>
          <c:showPercent val="0"/>
          <c:showBubbleSize val="0"/>
        </c:dLbls>
        <c:marker val="1"/>
        <c:smooth val="0"/>
        <c:axId val="1598946384"/>
        <c:axId val="1915407280"/>
        <c:extLst>
          <c:ext xmlns:c15="http://schemas.microsoft.com/office/drawing/2012/chart" uri="{02D57815-91ED-43cb-92C2-25804820EDAC}">
            <c15:filteredLineSeries>
              <c15:ser>
                <c:idx val="1"/>
                <c:order val="0"/>
                <c:tx>
                  <c:strRef>
                    <c:extLst>
                      <c:ext uri="{02D57815-91ED-43cb-92C2-25804820EDAC}">
                        <c15:formulaRef>
                          <c15:sqref>' Figure 1 US vs CA MMR'!$A$1</c15:sqref>
                        </c15:formulaRef>
                      </c:ext>
                    </c:extLst>
                    <c:strCache>
                      <c:ptCount val="1"/>
                      <c:pt idx="0">
                        <c:v>Year</c:v>
                      </c:pt>
                    </c:strCache>
                  </c:strRef>
                </c:tx>
                <c:spPr>
                  <a:ln w="28575" cap="rnd">
                    <a:solidFill>
                      <a:schemeClr val="accent2"/>
                    </a:solidFill>
                    <a:round/>
                  </a:ln>
                  <a:effectLst/>
                </c:spPr>
                <c:marker>
                  <c:symbol val="square"/>
                  <c:size val="7"/>
                  <c:spPr>
                    <a:solidFill>
                      <a:srgbClr val="CC6677"/>
                    </a:solidFill>
                    <a:ln w="9525">
                      <a:solidFill>
                        <a:srgbClr val="CC6677"/>
                      </a:solidFill>
                    </a:ln>
                    <a:effectLst/>
                  </c:spPr>
                </c:marker>
                <c:cat>
                  <c:numRef>
                    <c:extLst>
                      <c:ext uri="{02D57815-91ED-43cb-92C2-25804820EDAC}">
                        <c15:formulaRef>
                          <c15:sqref>' Figure 1 US vs CA MMR'!$A$2:$A$22</c15:sqref>
                        </c15:formulaRef>
                      </c:ext>
                    </c:extLst>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extLst>
                      <c:ext uri="{02D57815-91ED-43cb-92C2-25804820EDAC}">
                        <c15:formulaRef>
                          <c15:sqref>' Figure 1 US vs CA MMR'!$A$2:$A$22</c15:sqref>
                        </c15:formulaRef>
                      </c:ext>
                    </c:extLst>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val>
                <c:smooth val="0"/>
                <c:extLst>
                  <c:ext xmlns:c16="http://schemas.microsoft.com/office/drawing/2014/chart" uri="{C3380CC4-5D6E-409C-BE32-E72D297353CC}">
                    <c16:uniqueId val="{00000011-B7F4-4EC2-BE79-D6FB944B1B67}"/>
                  </c:ext>
                </c:extLst>
              </c15:ser>
            </c15:filteredLineSeries>
          </c:ext>
        </c:extLst>
      </c:lineChart>
      <c:catAx>
        <c:axId val="1598946384"/>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915407280"/>
        <c:crosses val="autoZero"/>
        <c:auto val="1"/>
        <c:lblAlgn val="ctr"/>
        <c:lblOffset val="100"/>
        <c:tickLblSkip val="1"/>
        <c:noMultiLvlLbl val="0"/>
      </c:catAx>
      <c:valAx>
        <c:axId val="1915407280"/>
        <c:scaling>
          <c:orientation val="minMax"/>
          <c:max val="22"/>
          <c:min val="4"/>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a:t>
                </a:r>
              </a:p>
              <a:p>
                <a:pPr>
                  <a:defRPr sz="1600"/>
                </a:pPr>
                <a:r>
                  <a:rPr lang="en-US" sz="1600"/>
                  <a:t>100,000 live births</a:t>
                </a:r>
              </a:p>
            </c:rich>
          </c:tx>
          <c:layout>
            <c:manualLayout>
              <c:xMode val="edge"/>
              <c:yMode val="edge"/>
              <c:x val="2.9518240238730511E-3"/>
              <c:y val="6.6755814609238554E-3"/>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8946384"/>
        <c:crossesAt val="1"/>
        <c:crossBetween val="between"/>
        <c:majorUnit val="2"/>
      </c:valAx>
      <c:spPr>
        <a:noFill/>
        <a:ln>
          <a:noFill/>
        </a:ln>
        <a:effectLst/>
      </c:spPr>
    </c:plotArea>
    <c:legend>
      <c:legendPos val="b"/>
      <c:layout>
        <c:manualLayout>
          <c:xMode val="edge"/>
          <c:yMode val="edge"/>
          <c:x val="0.14967457739111284"/>
          <c:y val="1.0409089649120967E-3"/>
          <c:w val="0.37685489051630777"/>
          <c:h val="0.164238516308051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65000"/>
              <a:lumOff val="35000"/>
            </a:schemeClr>
          </a:solidFill>
          <a:latin typeface="+mn-lt"/>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085998745071878E-2"/>
          <c:y val="0.17105317238274481"/>
          <c:w val="0.90811052331131181"/>
          <c:h val="0.72262093995322119"/>
        </c:manualLayout>
      </c:layout>
      <c:lineChart>
        <c:grouping val="standard"/>
        <c:varyColors val="0"/>
        <c:ser>
          <c:idx val="2"/>
          <c:order val="1"/>
          <c:tx>
            <c:strRef>
              <c:f>' Figure 1 US vs CA MMR'!$B$1</c:f>
              <c:strCache>
                <c:ptCount val="1"/>
                <c:pt idx="0">
                  <c:v>United States MMR</c:v>
                </c:pt>
              </c:strCache>
            </c:strRef>
          </c:tx>
          <c:spPr>
            <a:ln w="28575" cap="rnd">
              <a:solidFill>
                <a:srgbClr val="882255"/>
              </a:solidFill>
              <a:round/>
            </a:ln>
            <a:effectLst/>
          </c:spPr>
          <c:marker>
            <c:symbol val="square"/>
            <c:size val="7"/>
            <c:spPr>
              <a:solidFill>
                <a:srgbClr val="782164"/>
              </a:solidFill>
              <a:ln w="9525">
                <a:no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F4-4EC2-BE79-D6FB944B1B67}"/>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F4-4EC2-BE79-D6FB944B1B67}"/>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F4-4EC2-BE79-D6FB944B1B6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F4-4EC2-BE79-D6FB944B1B67}"/>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F4-4EC2-BE79-D6FB944B1B67}"/>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MMR'!$B$2:$B$22</c:f>
              <c:numCache>
                <c:formatCode>General</c:formatCode>
                <c:ptCount val="21"/>
                <c:pt idx="0">
                  <c:v>9.9</c:v>
                </c:pt>
                <c:pt idx="1">
                  <c:v>9.8000000000000007</c:v>
                </c:pt>
                <c:pt idx="2">
                  <c:v>9.9</c:v>
                </c:pt>
                <c:pt idx="3">
                  <c:v>8.9</c:v>
                </c:pt>
                <c:pt idx="4">
                  <c:v>12.1</c:v>
                </c:pt>
                <c:pt idx="5">
                  <c:v>13.1</c:v>
                </c:pt>
                <c:pt idx="6">
                  <c:v>15.1</c:v>
                </c:pt>
                <c:pt idx="7">
                  <c:v>13.3</c:v>
                </c:pt>
                <c:pt idx="8">
                  <c:v>12.7</c:v>
                </c:pt>
                <c:pt idx="9">
                  <c:v>15.5</c:v>
                </c:pt>
                <c:pt idx="10">
                  <c:v>16.600000000000001</c:v>
                </c:pt>
                <c:pt idx="11">
                  <c:v>16.899999999999999</c:v>
                </c:pt>
                <c:pt idx="12">
                  <c:v>19.3</c:v>
                </c:pt>
                <c:pt idx="13">
                  <c:v>19.899999999999999</c:v>
                </c:pt>
                <c:pt idx="14" formatCode="0.0">
                  <c:v>22</c:v>
                </c:pt>
                <c:pt idx="15">
                  <c:v>21.5</c:v>
                </c:pt>
                <c:pt idx="16">
                  <c:v>20.9</c:v>
                </c:pt>
                <c:pt idx="17">
                  <c:v>21.8</c:v>
                </c:pt>
                <c:pt idx="18" formatCode="0.0">
                  <c:v>21.579561665153676</c:v>
                </c:pt>
                <c:pt idx="19" formatCode="0.0">
                  <c:v>17.353638672979383</c:v>
                </c:pt>
                <c:pt idx="20" formatCode="0.0">
                  <c:v>20.119865298302354</c:v>
                </c:pt>
              </c:numCache>
            </c:numRef>
          </c:val>
          <c:smooth val="0"/>
          <c:extLst>
            <c:ext xmlns:c16="http://schemas.microsoft.com/office/drawing/2014/chart" uri="{C3380CC4-5D6E-409C-BE32-E72D297353CC}">
              <c16:uniqueId val="{00000007-B7F4-4EC2-BE79-D6FB944B1B67}"/>
            </c:ext>
          </c:extLst>
        </c:ser>
        <c:ser>
          <c:idx val="0"/>
          <c:order val="2"/>
          <c:tx>
            <c:strRef>
              <c:f>' Figure 1 US vs CA MMR'!$C$1</c:f>
              <c:strCache>
                <c:ptCount val="1"/>
                <c:pt idx="0">
                  <c:v>California MMR</c:v>
                </c:pt>
              </c:strCache>
            </c:strRef>
          </c:tx>
          <c:spPr>
            <a:ln w="28575" cap="rnd">
              <a:solidFill>
                <a:srgbClr val="599DBF"/>
              </a:solidFill>
              <a:round/>
            </a:ln>
            <a:effectLst/>
          </c:spPr>
          <c:marker>
            <c:symbol val="triangle"/>
            <c:size val="8"/>
            <c:spPr>
              <a:solidFill>
                <a:srgbClr val="599DBF"/>
              </a:solidFill>
              <a:ln w="9525">
                <a:noFill/>
              </a:ln>
              <a:effectLst/>
            </c:spPr>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F4-4EC2-BE79-D6FB944B1B67}"/>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F4-4EC2-BE79-D6FB944B1B67}"/>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F4-4EC2-BE79-D6FB944B1B6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F4-4EC2-BE79-D6FB944B1B67}"/>
                </c:ext>
              </c:extLst>
            </c:dLbl>
            <c:dLbl>
              <c:idx val="9"/>
              <c:layout>
                <c:manualLayout>
                  <c:x val="-1.880341880341874E-2"/>
                  <c:y val="-2.8708133971291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F4-4EC2-BE79-D6FB944B1B67}"/>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 Figure 1 US vs CA MMR'!$A$2:$A$22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 Figure 1 US vs CA MMR'!$C$2:$C$22</c:f>
              <c:numCache>
                <c:formatCode>General</c:formatCode>
                <c:ptCount val="21"/>
                <c:pt idx="0">
                  <c:v>7.7</c:v>
                </c:pt>
                <c:pt idx="1">
                  <c:v>10.9</c:v>
                </c:pt>
                <c:pt idx="2">
                  <c:v>9.6999999999999993</c:v>
                </c:pt>
                <c:pt idx="3" formatCode="0.0">
                  <c:v>10</c:v>
                </c:pt>
                <c:pt idx="4">
                  <c:v>14.6</c:v>
                </c:pt>
                <c:pt idx="5">
                  <c:v>11.7</c:v>
                </c:pt>
                <c:pt idx="6">
                  <c:v>11.7</c:v>
                </c:pt>
                <c:pt idx="7">
                  <c:v>16.899999999999999</c:v>
                </c:pt>
                <c:pt idx="8">
                  <c:v>11.1</c:v>
                </c:pt>
                <c:pt idx="9" formatCode="0.0">
                  <c:v>14</c:v>
                </c:pt>
                <c:pt idx="10">
                  <c:v>11.6</c:v>
                </c:pt>
                <c:pt idx="11">
                  <c:v>9.1999999999999993</c:v>
                </c:pt>
                <c:pt idx="12">
                  <c:v>7.4</c:v>
                </c:pt>
                <c:pt idx="13">
                  <c:v>6.2</c:v>
                </c:pt>
                <c:pt idx="14">
                  <c:v>7.3</c:v>
                </c:pt>
                <c:pt idx="15">
                  <c:v>8.4</c:v>
                </c:pt>
                <c:pt idx="16">
                  <c:v>6.7</c:v>
                </c:pt>
                <c:pt idx="17">
                  <c:v>5.9</c:v>
                </c:pt>
                <c:pt idx="18">
                  <c:v>8.9</c:v>
                </c:pt>
                <c:pt idx="19">
                  <c:v>12.1</c:v>
                </c:pt>
                <c:pt idx="20">
                  <c:v>10.5</c:v>
                </c:pt>
              </c:numCache>
            </c:numRef>
          </c:val>
          <c:smooth val="0"/>
          <c:extLst>
            <c:ext xmlns:c16="http://schemas.microsoft.com/office/drawing/2014/chart" uri="{C3380CC4-5D6E-409C-BE32-E72D297353CC}">
              <c16:uniqueId val="{0000000D-B7F4-4EC2-BE79-D6FB944B1B67}"/>
            </c:ext>
          </c:extLst>
        </c:ser>
        <c:dLbls>
          <c:showLegendKey val="0"/>
          <c:showVal val="0"/>
          <c:showCatName val="0"/>
          <c:showSerName val="0"/>
          <c:showPercent val="0"/>
          <c:showBubbleSize val="0"/>
        </c:dLbls>
        <c:marker val="1"/>
        <c:smooth val="0"/>
        <c:axId val="1598946384"/>
        <c:axId val="1915407280"/>
        <c:extLst>
          <c:ext xmlns:c15="http://schemas.microsoft.com/office/drawing/2012/chart" uri="{02D57815-91ED-43cb-92C2-25804820EDAC}">
            <c15:filteredLineSeries>
              <c15:ser>
                <c:idx val="1"/>
                <c:order val="0"/>
                <c:tx>
                  <c:strRef>
                    <c:extLst>
                      <c:ext uri="{02D57815-91ED-43cb-92C2-25804820EDAC}">
                        <c15:formulaRef>
                          <c15:sqref>' Figure 1 US vs CA MMR'!$A$1</c15:sqref>
                        </c15:formulaRef>
                      </c:ext>
                    </c:extLst>
                    <c:strCache>
                      <c:ptCount val="1"/>
                      <c:pt idx="0">
                        <c:v>Year</c:v>
                      </c:pt>
                    </c:strCache>
                  </c:strRef>
                </c:tx>
                <c:spPr>
                  <a:ln w="28575" cap="rnd">
                    <a:solidFill>
                      <a:schemeClr val="accent2"/>
                    </a:solidFill>
                    <a:round/>
                  </a:ln>
                  <a:effectLst/>
                </c:spPr>
                <c:marker>
                  <c:symbol val="square"/>
                  <c:size val="7"/>
                  <c:spPr>
                    <a:solidFill>
                      <a:srgbClr val="CC6677"/>
                    </a:solidFill>
                    <a:ln w="9525">
                      <a:solidFill>
                        <a:srgbClr val="CC6677"/>
                      </a:solidFill>
                    </a:ln>
                    <a:effectLst/>
                  </c:spPr>
                </c:marker>
                <c:cat>
                  <c:numRef>
                    <c:extLst>
                      <c:ext uri="{02D57815-91ED-43cb-92C2-25804820EDAC}">
                        <c15:formulaRef>
                          <c15:sqref>' Figure 1 US vs CA MMR'!$A$2:$A$22</c15:sqref>
                        </c15:formulaRef>
                      </c:ext>
                    </c:extLst>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extLst>
                      <c:ext uri="{02D57815-91ED-43cb-92C2-25804820EDAC}">
                        <c15:formulaRef>
                          <c15:sqref>' Figure 1 US vs CA MMR'!$A$2:$A$22</c15:sqref>
                        </c15:formulaRef>
                      </c:ext>
                    </c:extLst>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val>
                <c:smooth val="0"/>
                <c:extLst>
                  <c:ext xmlns:c16="http://schemas.microsoft.com/office/drawing/2014/chart" uri="{C3380CC4-5D6E-409C-BE32-E72D297353CC}">
                    <c16:uniqueId val="{00000011-B7F4-4EC2-BE79-D6FB944B1B67}"/>
                  </c:ext>
                </c:extLst>
              </c15:ser>
            </c15:filteredLineSeries>
          </c:ext>
        </c:extLst>
      </c:lineChart>
      <c:catAx>
        <c:axId val="1598946384"/>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915407280"/>
        <c:crosses val="autoZero"/>
        <c:auto val="1"/>
        <c:lblAlgn val="ctr"/>
        <c:lblOffset val="100"/>
        <c:tickLblSkip val="1"/>
        <c:noMultiLvlLbl val="0"/>
      </c:catAx>
      <c:valAx>
        <c:axId val="1915407280"/>
        <c:scaling>
          <c:orientation val="minMax"/>
          <c:max val="22"/>
          <c:min val="4"/>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a:t>
                </a:r>
              </a:p>
              <a:p>
                <a:pPr>
                  <a:defRPr sz="1600"/>
                </a:pPr>
                <a:r>
                  <a:rPr lang="en-US" sz="1600"/>
                  <a:t>100,000 live births</a:t>
                </a:r>
              </a:p>
            </c:rich>
          </c:tx>
          <c:layout>
            <c:manualLayout>
              <c:xMode val="edge"/>
              <c:yMode val="edge"/>
              <c:x val="2.9518240238730511E-3"/>
              <c:y val="6.6755814609238554E-3"/>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8946384"/>
        <c:crossesAt val="1"/>
        <c:crossBetween val="between"/>
        <c:majorUnit val="2"/>
      </c:valAx>
      <c:spPr>
        <a:noFill/>
        <a:ln>
          <a:noFill/>
        </a:ln>
        <a:effectLst/>
      </c:spPr>
    </c:plotArea>
    <c:legend>
      <c:legendPos val="b"/>
      <c:layout>
        <c:manualLayout>
          <c:xMode val="edge"/>
          <c:yMode val="edge"/>
          <c:x val="0.14967457739111284"/>
          <c:y val="1.0409089649120967E-3"/>
          <c:w val="0.20785722151863884"/>
          <c:h val="0.1642385163080516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65000"/>
              <a:lumOff val="35000"/>
            </a:schemeClr>
          </a:solidFill>
          <a:latin typeface="+mn-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34089532514735E-2"/>
          <c:y val="0.15688951783390567"/>
          <c:w val="0.88834372648349014"/>
          <c:h val="0.73678434887618505"/>
        </c:manualLayout>
      </c:layout>
      <c:lineChart>
        <c:grouping val="standard"/>
        <c:varyColors val="0"/>
        <c:ser>
          <c:idx val="2"/>
          <c:order val="1"/>
          <c:tx>
            <c:strRef>
              <c:f>' Figure 1 US vs CA PRMR'!$B$1</c:f>
              <c:strCache>
                <c:ptCount val="1"/>
                <c:pt idx="0">
                  <c:v>United States PRMR (CDC-PMSS)</c:v>
                </c:pt>
              </c:strCache>
            </c:strRef>
          </c:tx>
          <c:spPr>
            <a:ln w="28575" cap="rnd" cmpd="sng">
              <a:solidFill>
                <a:srgbClr val="CC6677"/>
              </a:solidFill>
              <a:prstDash val="solid"/>
              <a:round/>
            </a:ln>
            <a:effectLst/>
          </c:spPr>
          <c:marker>
            <c:symbol val="square"/>
            <c:size val="7"/>
            <c:spPr>
              <a:solidFill>
                <a:srgbClr val="CC6677"/>
              </a:solidFill>
              <a:ln w="9525">
                <a:noFill/>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19-4A6D-938F-74456F6EEF31}"/>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9-4A6D-938F-74456F6EEF31}"/>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9-4A6D-938F-74456F6EEF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PRMR'!$B$2:$B$12</c:f>
              <c:numCache>
                <c:formatCode>0.0</c:formatCode>
                <c:ptCount val="11"/>
                <c:pt idx="0">
                  <c:v>17.8</c:v>
                </c:pt>
                <c:pt idx="1">
                  <c:v>16.7</c:v>
                </c:pt>
                <c:pt idx="2">
                  <c:v>17.8</c:v>
                </c:pt>
                <c:pt idx="3">
                  <c:v>15.9</c:v>
                </c:pt>
                <c:pt idx="4">
                  <c:v>17.3</c:v>
                </c:pt>
                <c:pt idx="5">
                  <c:v>18</c:v>
                </c:pt>
                <c:pt idx="6">
                  <c:v>17.2</c:v>
                </c:pt>
                <c:pt idx="7">
                  <c:v>16.899999999999999</c:v>
                </c:pt>
                <c:pt idx="8">
                  <c:v>17.3</c:v>
                </c:pt>
                <c:pt idx="9">
                  <c:v>17.3</c:v>
                </c:pt>
              </c:numCache>
            </c:numRef>
          </c:val>
          <c:smooth val="0"/>
          <c:extLst>
            <c:ext xmlns:c16="http://schemas.microsoft.com/office/drawing/2014/chart" uri="{C3380CC4-5D6E-409C-BE32-E72D297353CC}">
              <c16:uniqueId val="{00000003-2B19-4A6D-938F-74456F6EEF31}"/>
            </c:ext>
          </c:extLst>
        </c:ser>
        <c:ser>
          <c:idx val="0"/>
          <c:order val="2"/>
          <c:tx>
            <c:strRef>
              <c:f>' Figure 1 US vs CA PRMR'!$C$1</c:f>
              <c:strCache>
                <c:ptCount val="1"/>
                <c:pt idx="0">
                  <c:v>California PRMR (CA-PMSS)</c:v>
                </c:pt>
              </c:strCache>
            </c:strRef>
          </c:tx>
          <c:spPr>
            <a:ln w="25400" cap="rnd">
              <a:solidFill>
                <a:srgbClr val="10587D"/>
              </a:solidFill>
              <a:prstDash val="sysDash"/>
              <a:round/>
            </a:ln>
            <a:effectLst/>
          </c:spPr>
          <c:marker>
            <c:symbol val="circle"/>
            <c:size val="8"/>
            <c:spPr>
              <a:solidFill>
                <a:srgbClr val="10587D"/>
              </a:solidFill>
              <a:ln w="9525">
                <a:noFill/>
              </a:ln>
              <a:effectLst/>
            </c:spPr>
          </c:marker>
          <c:dLbls>
            <c:dLbl>
              <c:idx val="0"/>
              <c:tx>
                <c:rich>
                  <a:bodyPr/>
                  <a:lstStyle/>
                  <a:p>
                    <a:fld id="{277E3830-63CC-46EC-8D88-3BDC2FAD2938}" type="VALUE">
                      <a:rPr lang="en-US" smtClean="0"/>
                      <a:pPr/>
                      <a:t>[VALUE]</a:t>
                    </a:fld>
                    <a:r>
                      <a:rPr lang="en-US" sz="1400" i="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B19-4A6D-938F-74456F6EEF3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19-4A6D-938F-74456F6EEF31}"/>
                </c:ext>
              </c:extLst>
            </c:dLbl>
            <c:dLbl>
              <c:idx val="3"/>
              <c:tx>
                <c:rich>
                  <a:bodyPr/>
                  <a:lstStyle/>
                  <a:p>
                    <a:fld id="{276C30B8-8495-4504-8B14-36EA0BD0BF11}" type="VALUE">
                      <a:rPr lang="en-US" smtClean="0"/>
                      <a:pPr/>
                      <a:t>[VALUE]</a:t>
                    </a:fld>
                    <a:r>
                      <a:rPr lang="en-US" sz="1400" i="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19-4A6D-938F-74456F6EEF31}"/>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19-4A6D-938F-74456F6EEF31}"/>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19-4A6D-938F-74456F6EEF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PRMR'!$C$2:$C$12</c:f>
              <c:numCache>
                <c:formatCode>0.0</c:formatCode>
                <c:ptCount val="11"/>
                <c:pt idx="0">
                  <c:v>17.085125689574657</c:v>
                </c:pt>
                <c:pt idx="1">
                  <c:v>14.118228397639903</c:v>
                </c:pt>
                <c:pt idx="2">
                  <c:v>12.94761395394235</c:v>
                </c:pt>
                <c:pt idx="3">
                  <c:v>9.5278172564650205</c:v>
                </c:pt>
                <c:pt idx="4">
                  <c:v>10.720238191556497</c:v>
                </c:pt>
                <c:pt idx="5">
                  <c:v>11.531434092883714</c:v>
                </c:pt>
                <c:pt idx="6">
                  <c:v>13.420389638645842</c:v>
                </c:pt>
                <c:pt idx="7">
                  <c:v>14.11259395612824</c:v>
                </c:pt>
                <c:pt idx="8">
                  <c:v>13.140994391762716</c:v>
                </c:pt>
                <c:pt idx="9">
                  <c:v>16.07083495692796</c:v>
                </c:pt>
                <c:pt idx="10">
                  <c:v>12.76484248856203</c:v>
                </c:pt>
              </c:numCache>
            </c:numRef>
          </c:val>
          <c:smooth val="0"/>
          <c:extLst>
            <c:ext xmlns:c16="http://schemas.microsoft.com/office/drawing/2014/chart" uri="{C3380CC4-5D6E-409C-BE32-E72D297353CC}">
              <c16:uniqueId val="{00000008-2B19-4A6D-938F-74456F6EEF31}"/>
            </c:ext>
          </c:extLst>
        </c:ser>
        <c:ser>
          <c:idx val="3"/>
          <c:order val="3"/>
          <c:tx>
            <c:strRef>
              <c:f>' Figure 1 US vs CA PRMR'!$D$1</c:f>
              <c:strCache>
                <c:ptCount val="1"/>
                <c:pt idx="0">
                  <c:v>California PRMR (CDC-PMSS)</c:v>
                </c:pt>
              </c:strCache>
            </c:strRef>
          </c:tx>
          <c:spPr>
            <a:ln w="28575" cap="rnd">
              <a:solidFill>
                <a:srgbClr val="A5943F"/>
              </a:solidFill>
              <a:round/>
            </a:ln>
            <a:effectLst/>
          </c:spPr>
          <c:marker>
            <c:symbol val="diamond"/>
            <c:size val="8"/>
            <c:spPr>
              <a:solidFill>
                <a:srgbClr val="A5943F"/>
              </a:solidFill>
              <a:ln w="9525">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PRMR'!$D$2:$D$12</c:f>
              <c:numCache>
                <c:formatCode>0.0</c:formatCode>
                <c:ptCount val="11"/>
                <c:pt idx="0">
                  <c:v>14.996943660848865</c:v>
                </c:pt>
                <c:pt idx="1">
                  <c:v>11.569103825843809</c:v>
                </c:pt>
                <c:pt idx="2">
                  <c:v>11.354061467303291</c:v>
                </c:pt>
                <c:pt idx="3">
                  <c:v>8.9323286779359563</c:v>
                </c:pt>
                <c:pt idx="4">
                  <c:v>8.8998203854431299</c:v>
                </c:pt>
                <c:pt idx="5">
                  <c:v>9.7420736301948612</c:v>
                </c:pt>
                <c:pt idx="6">
                  <c:v>10.776979558306509</c:v>
                </c:pt>
                <c:pt idx="7">
                  <c:v>11.24916909546454</c:v>
                </c:pt>
                <c:pt idx="8">
                  <c:v>10.597576122389286</c:v>
                </c:pt>
                <c:pt idx="9">
                  <c:v>13.649202292185391</c:v>
                </c:pt>
              </c:numCache>
            </c:numRef>
          </c:val>
          <c:smooth val="0"/>
          <c:extLst>
            <c:ext xmlns:c16="http://schemas.microsoft.com/office/drawing/2014/chart" uri="{C3380CC4-5D6E-409C-BE32-E72D297353CC}">
              <c16:uniqueId val="{00000009-2B19-4A6D-938F-74456F6EEF31}"/>
            </c:ext>
          </c:extLst>
        </c:ser>
        <c:dLbls>
          <c:showLegendKey val="0"/>
          <c:showVal val="0"/>
          <c:showCatName val="0"/>
          <c:showSerName val="0"/>
          <c:showPercent val="0"/>
          <c:showBubbleSize val="0"/>
        </c:dLbls>
        <c:marker val="1"/>
        <c:smooth val="0"/>
        <c:axId val="1598946384"/>
        <c:axId val="1915407280"/>
        <c:extLst>
          <c:ext xmlns:c15="http://schemas.microsoft.com/office/drawing/2012/chart" uri="{02D57815-91ED-43cb-92C2-25804820EDAC}">
            <c15:filteredLineSeries>
              <c15:ser>
                <c:idx val="1"/>
                <c:order val="0"/>
                <c:tx>
                  <c:strRef>
                    <c:extLst>
                      <c:ext uri="{02D57815-91ED-43cb-92C2-25804820EDAC}">
                        <c15:formulaRef>
                          <c15:sqref>' Figure 1 US vs CA PRMR'!$A$1</c15:sqref>
                        </c15:formulaRef>
                      </c:ext>
                    </c:extLst>
                    <c:strCache>
                      <c:ptCount val="1"/>
                      <c:pt idx="0">
                        <c:v>Year</c:v>
                      </c:pt>
                    </c:strCache>
                  </c:strRef>
                </c:tx>
                <c:spPr>
                  <a:ln w="28575" cap="rnd">
                    <a:solidFill>
                      <a:schemeClr val="accent2"/>
                    </a:solidFill>
                    <a:round/>
                  </a:ln>
                  <a:effectLst/>
                </c:spPr>
                <c:marker>
                  <c:symbol val="square"/>
                  <c:size val="7"/>
                  <c:spPr>
                    <a:solidFill>
                      <a:srgbClr val="CC6677"/>
                    </a:solidFill>
                    <a:ln w="9525">
                      <a:solidFill>
                        <a:srgbClr val="CC6677"/>
                      </a:solidFill>
                    </a:ln>
                    <a:effectLst/>
                  </c:spPr>
                </c:marker>
                <c:cat>
                  <c:numRef>
                    <c:extLst>
                      <c:ext uri="{02D57815-91ED-43cb-92C2-25804820EDAC}">
                        <c15:formulaRef>
                          <c15:sqref>' Figure 1 US vs CA PRMR'!$A$2:$A$12</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extLst>
                      <c:ext uri="{02D57815-91ED-43cb-92C2-25804820EDAC}">
                        <c15:formulaRef>
                          <c15:sqref>' Figure 1 US vs CA PRMR'!$A$2:$A$12</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val>
                <c:smooth val="0"/>
                <c:extLst>
                  <c:ext xmlns:c16="http://schemas.microsoft.com/office/drawing/2014/chart" uri="{C3380CC4-5D6E-409C-BE32-E72D297353CC}">
                    <c16:uniqueId val="{0000000A-2B19-4A6D-938F-74456F6EEF31}"/>
                  </c:ext>
                </c:extLst>
              </c15:ser>
            </c15:filteredLineSeries>
          </c:ext>
        </c:extLst>
      </c:lineChart>
      <c:catAx>
        <c:axId val="1598946384"/>
        <c:scaling>
          <c:orientation val="minMax"/>
        </c:scaling>
        <c:delete val="0"/>
        <c:axPos val="b"/>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5407280"/>
        <c:crosses val="autoZero"/>
        <c:auto val="1"/>
        <c:lblAlgn val="ctr"/>
        <c:lblOffset val="100"/>
        <c:tickLblSkip val="1"/>
        <c:noMultiLvlLbl val="0"/>
      </c:catAx>
      <c:valAx>
        <c:axId val="1915407280"/>
        <c:scaling>
          <c:orientation val="minMax"/>
          <c:max val="22"/>
          <c:min val="4"/>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100,000 live births</a:t>
                </a:r>
              </a:p>
            </c:rich>
          </c:tx>
          <c:layout>
            <c:manualLayout>
              <c:xMode val="edge"/>
              <c:yMode val="edge"/>
              <c:x val="1.3660224290145541E-3"/>
              <c:y val="0"/>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8946384"/>
        <c:crossesAt val="1"/>
        <c:crossBetween val="between"/>
      </c:valAx>
      <c:spPr>
        <a:noFill/>
        <a:ln>
          <a:noFill/>
        </a:ln>
        <a:effectLst/>
      </c:spPr>
    </c:plotArea>
    <c:legend>
      <c:legendPos val="t"/>
      <c:layout>
        <c:manualLayout>
          <c:xMode val="edge"/>
          <c:yMode val="edge"/>
          <c:x val="0.14572279718583686"/>
          <c:y val="1.3137713499853279E-3"/>
          <c:w val="0.29901240214762442"/>
          <c:h val="0.1801538385420644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n-lt"/>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34089532514735E-2"/>
          <c:y val="0.15688951783390567"/>
          <c:w val="0.88834372648349014"/>
          <c:h val="0.73678434887618505"/>
        </c:manualLayout>
      </c:layout>
      <c:lineChart>
        <c:grouping val="standard"/>
        <c:varyColors val="0"/>
        <c:ser>
          <c:idx val="2"/>
          <c:order val="1"/>
          <c:tx>
            <c:strRef>
              <c:f>' Figure 1 US vs CA PRMR'!$B$1</c:f>
              <c:strCache>
                <c:ptCount val="1"/>
                <c:pt idx="0">
                  <c:v>United States PRMR (CDC-PMSS)</c:v>
                </c:pt>
              </c:strCache>
            </c:strRef>
          </c:tx>
          <c:spPr>
            <a:ln w="28575" cap="rnd" cmpd="sng">
              <a:solidFill>
                <a:srgbClr val="CC6677"/>
              </a:solidFill>
              <a:prstDash val="solid"/>
              <a:round/>
            </a:ln>
            <a:effectLst/>
          </c:spPr>
          <c:marker>
            <c:symbol val="square"/>
            <c:size val="7"/>
            <c:spPr>
              <a:solidFill>
                <a:srgbClr val="CC6677"/>
              </a:solidFill>
              <a:ln w="9525">
                <a:noFill/>
              </a:ln>
              <a:effectLst/>
            </c:spPr>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19-4A6D-938F-74456F6EEF31}"/>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9-4A6D-938F-74456F6EEF31}"/>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9-4A6D-938F-74456F6EEF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PRMR'!$B$2:$B$12</c:f>
              <c:numCache>
                <c:formatCode>0.0</c:formatCode>
                <c:ptCount val="11"/>
                <c:pt idx="0">
                  <c:v>17.8</c:v>
                </c:pt>
                <c:pt idx="1">
                  <c:v>16.7</c:v>
                </c:pt>
                <c:pt idx="2">
                  <c:v>17.8</c:v>
                </c:pt>
                <c:pt idx="3">
                  <c:v>15.9</c:v>
                </c:pt>
                <c:pt idx="4">
                  <c:v>17.3</c:v>
                </c:pt>
                <c:pt idx="5">
                  <c:v>18</c:v>
                </c:pt>
                <c:pt idx="6">
                  <c:v>17.2</c:v>
                </c:pt>
                <c:pt idx="7">
                  <c:v>16.899999999999999</c:v>
                </c:pt>
                <c:pt idx="8">
                  <c:v>17.3</c:v>
                </c:pt>
                <c:pt idx="9">
                  <c:v>17.3</c:v>
                </c:pt>
              </c:numCache>
            </c:numRef>
          </c:val>
          <c:smooth val="0"/>
          <c:extLst>
            <c:ext xmlns:c16="http://schemas.microsoft.com/office/drawing/2014/chart" uri="{C3380CC4-5D6E-409C-BE32-E72D297353CC}">
              <c16:uniqueId val="{00000003-2B19-4A6D-938F-74456F6EEF31}"/>
            </c:ext>
          </c:extLst>
        </c:ser>
        <c:ser>
          <c:idx val="0"/>
          <c:order val="2"/>
          <c:tx>
            <c:strRef>
              <c:f>' Figure 1 US vs CA PRMR'!$C$1</c:f>
              <c:strCache>
                <c:ptCount val="1"/>
                <c:pt idx="0">
                  <c:v>California PRMR (CA-PMSS)</c:v>
                </c:pt>
              </c:strCache>
            </c:strRef>
          </c:tx>
          <c:spPr>
            <a:ln w="28575" cap="rnd">
              <a:solidFill>
                <a:srgbClr val="10587D"/>
              </a:solidFill>
              <a:prstDash val="solid"/>
              <a:round/>
            </a:ln>
            <a:effectLst/>
          </c:spPr>
          <c:marker>
            <c:symbol val="circle"/>
            <c:size val="8"/>
            <c:spPr>
              <a:solidFill>
                <a:srgbClr val="10587D"/>
              </a:solidFill>
              <a:ln w="9525">
                <a:noFill/>
              </a:ln>
              <a:effectLst/>
            </c:spPr>
          </c:marker>
          <c:dLbls>
            <c:dLbl>
              <c:idx val="0"/>
              <c:tx>
                <c:rich>
                  <a:bodyPr/>
                  <a:lstStyle/>
                  <a:p>
                    <a:fld id="{277E3830-63CC-46EC-8D88-3BDC2FAD2938}" type="VALUE">
                      <a:rPr lang="en-US" smtClean="0"/>
                      <a:pPr/>
                      <a:t>[VALUE]</a:t>
                    </a:fld>
                    <a:r>
                      <a:rPr lang="en-US" sz="1400" i="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B19-4A6D-938F-74456F6EEF31}"/>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19-4A6D-938F-74456F6EEF31}"/>
                </c:ext>
              </c:extLst>
            </c:dLbl>
            <c:dLbl>
              <c:idx val="3"/>
              <c:tx>
                <c:rich>
                  <a:bodyPr/>
                  <a:lstStyle/>
                  <a:p>
                    <a:fld id="{276C30B8-8495-4504-8B14-36EA0BD0BF11}" type="VALUE">
                      <a:rPr lang="en-US" smtClean="0"/>
                      <a:pPr/>
                      <a:t>[VALUE]</a:t>
                    </a:fld>
                    <a:r>
                      <a:rPr lang="en-US" sz="1400" i="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19-4A6D-938F-74456F6EEF31}"/>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19-4A6D-938F-74456F6EEF31}"/>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19-4A6D-938F-74456F6EEF3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 Figure 1 US vs CA PRMR'!$A$2:$A$12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 Figure 1 US vs CA PRMR'!$C$2:$C$12</c:f>
              <c:numCache>
                <c:formatCode>0.0</c:formatCode>
                <c:ptCount val="11"/>
                <c:pt idx="0">
                  <c:v>17.085125689574657</c:v>
                </c:pt>
                <c:pt idx="1">
                  <c:v>14.118228397639903</c:v>
                </c:pt>
                <c:pt idx="2">
                  <c:v>12.94761395394235</c:v>
                </c:pt>
                <c:pt idx="3">
                  <c:v>9.5278172564650205</c:v>
                </c:pt>
                <c:pt idx="4">
                  <c:v>10.720238191556497</c:v>
                </c:pt>
                <c:pt idx="5">
                  <c:v>11.531434092883714</c:v>
                </c:pt>
                <c:pt idx="6">
                  <c:v>13.420389638645842</c:v>
                </c:pt>
                <c:pt idx="7">
                  <c:v>14.11259395612824</c:v>
                </c:pt>
                <c:pt idx="8">
                  <c:v>13.140994391762716</c:v>
                </c:pt>
                <c:pt idx="9">
                  <c:v>16.07083495692796</c:v>
                </c:pt>
                <c:pt idx="10">
                  <c:v>12.76484248856203</c:v>
                </c:pt>
              </c:numCache>
            </c:numRef>
          </c:val>
          <c:smooth val="0"/>
          <c:extLst>
            <c:ext xmlns:c16="http://schemas.microsoft.com/office/drawing/2014/chart" uri="{C3380CC4-5D6E-409C-BE32-E72D297353CC}">
              <c16:uniqueId val="{00000008-2B19-4A6D-938F-74456F6EEF31}"/>
            </c:ext>
          </c:extLst>
        </c:ser>
        <c:dLbls>
          <c:showLegendKey val="0"/>
          <c:showVal val="0"/>
          <c:showCatName val="0"/>
          <c:showSerName val="0"/>
          <c:showPercent val="0"/>
          <c:showBubbleSize val="0"/>
        </c:dLbls>
        <c:marker val="1"/>
        <c:smooth val="0"/>
        <c:axId val="1598946384"/>
        <c:axId val="1915407280"/>
        <c:extLst>
          <c:ext xmlns:c15="http://schemas.microsoft.com/office/drawing/2012/chart" uri="{02D57815-91ED-43cb-92C2-25804820EDAC}">
            <c15:filteredLineSeries>
              <c15:ser>
                <c:idx val="1"/>
                <c:order val="0"/>
                <c:tx>
                  <c:strRef>
                    <c:extLst>
                      <c:ext uri="{02D57815-91ED-43cb-92C2-25804820EDAC}">
                        <c15:formulaRef>
                          <c15:sqref>' Figure 1 US vs CA PRMR'!$A$1</c15:sqref>
                        </c15:formulaRef>
                      </c:ext>
                    </c:extLst>
                    <c:strCache>
                      <c:ptCount val="1"/>
                      <c:pt idx="0">
                        <c:v>Year</c:v>
                      </c:pt>
                    </c:strCache>
                  </c:strRef>
                </c:tx>
                <c:spPr>
                  <a:ln w="28575" cap="rnd">
                    <a:solidFill>
                      <a:schemeClr val="accent2"/>
                    </a:solidFill>
                    <a:round/>
                  </a:ln>
                  <a:effectLst/>
                </c:spPr>
                <c:marker>
                  <c:symbol val="square"/>
                  <c:size val="7"/>
                  <c:spPr>
                    <a:solidFill>
                      <a:srgbClr val="CC6677"/>
                    </a:solidFill>
                    <a:ln w="9525">
                      <a:solidFill>
                        <a:srgbClr val="CC6677"/>
                      </a:solidFill>
                    </a:ln>
                    <a:effectLst/>
                  </c:spPr>
                </c:marker>
                <c:cat>
                  <c:numRef>
                    <c:extLst>
                      <c:ext uri="{02D57815-91ED-43cb-92C2-25804820EDAC}">
                        <c15:formulaRef>
                          <c15:sqref>' Figure 1 US vs CA PRMR'!$A$2:$A$12</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extLst>
                      <c:ext uri="{02D57815-91ED-43cb-92C2-25804820EDAC}">
                        <c15:formulaRef>
                          <c15:sqref>' Figure 1 US vs CA PRMR'!$A$2:$A$12</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val>
                <c:smooth val="0"/>
                <c:extLst>
                  <c:ext xmlns:c16="http://schemas.microsoft.com/office/drawing/2014/chart" uri="{C3380CC4-5D6E-409C-BE32-E72D297353CC}">
                    <c16:uniqueId val="{0000000A-2B19-4A6D-938F-74456F6EEF31}"/>
                  </c:ext>
                </c:extLst>
              </c15:ser>
            </c15:filteredLineSeries>
          </c:ext>
        </c:extLst>
      </c:lineChart>
      <c:catAx>
        <c:axId val="1598946384"/>
        <c:scaling>
          <c:orientation val="minMax"/>
        </c:scaling>
        <c:delete val="0"/>
        <c:axPos val="b"/>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5407280"/>
        <c:crosses val="autoZero"/>
        <c:auto val="1"/>
        <c:lblAlgn val="ctr"/>
        <c:lblOffset val="100"/>
        <c:tickLblSkip val="1"/>
        <c:noMultiLvlLbl val="0"/>
      </c:catAx>
      <c:valAx>
        <c:axId val="1915407280"/>
        <c:scaling>
          <c:orientation val="minMax"/>
          <c:max val="22"/>
          <c:min val="4"/>
        </c:scaling>
        <c:delete val="0"/>
        <c:axPos val="l"/>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Deaths per                     100,000 live births</a:t>
                </a:r>
              </a:p>
            </c:rich>
          </c:tx>
          <c:layout>
            <c:manualLayout>
              <c:xMode val="edge"/>
              <c:yMode val="edge"/>
              <c:x val="1.3660224290145541E-3"/>
              <c:y val="0"/>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98946384"/>
        <c:crossesAt val="1"/>
        <c:crossBetween val="between"/>
      </c:valAx>
      <c:spPr>
        <a:noFill/>
        <a:ln>
          <a:noFill/>
        </a:ln>
        <a:effectLst/>
      </c:spPr>
    </c:plotArea>
    <c:legend>
      <c:legendPos val="t"/>
      <c:layout>
        <c:manualLayout>
          <c:xMode val="edge"/>
          <c:yMode val="edge"/>
          <c:x val="0.14572279718583686"/>
          <c:y val="1.3137713499853279E-3"/>
          <c:w val="0.29901240214762442"/>
          <c:h val="0.13745026522809906"/>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n-lt"/>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30872899888193E-2"/>
          <c:y val="0.16604200187497042"/>
          <c:w val="0.88273664609025759"/>
          <c:h val="0.73872980270841004"/>
        </c:manualLayout>
      </c:layout>
      <c:lineChart>
        <c:grouping val="standard"/>
        <c:varyColors val="0"/>
        <c:ser>
          <c:idx val="1"/>
          <c:order val="1"/>
          <c:tx>
            <c:strRef>
              <c:f>'Figure 2 PRMR MMR'!$J$48</c:f>
              <c:strCache>
                <c:ptCount val="1"/>
                <c:pt idx="0">
                  <c:v>California PRMR (CA-PMSS)</c:v>
                </c:pt>
              </c:strCache>
            </c:strRef>
          </c:tx>
          <c:spPr>
            <a:ln w="28575" cap="rnd">
              <a:solidFill>
                <a:srgbClr val="10587D"/>
              </a:solidFill>
              <a:round/>
            </a:ln>
            <a:effectLst/>
          </c:spPr>
          <c:marker>
            <c:symbol val="circle"/>
            <c:size val="7"/>
            <c:spPr>
              <a:solidFill>
                <a:srgbClr val="10587D"/>
              </a:solidFill>
              <a:ln w="9525">
                <a:noFill/>
              </a:ln>
              <a:effectLst/>
            </c:spPr>
          </c:marker>
          <c:dLbls>
            <c:dLbl>
              <c:idx val="0"/>
              <c:tx>
                <c:rich>
                  <a:bodyPr/>
                  <a:lstStyle/>
                  <a:p>
                    <a:fld id="{F627ADEA-6DB8-49D2-B820-72F9C5E12584}"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B5-420E-8EB9-CC79B7641FAB}"/>
                </c:ext>
              </c:extLst>
            </c:dLbl>
            <c:dLbl>
              <c:idx val="3"/>
              <c:tx>
                <c:rich>
                  <a:bodyPr/>
                  <a:lstStyle/>
                  <a:p>
                    <a:fld id="{6323635E-1435-4BA1-9770-58BEB0630431}" type="VALUE">
                      <a:rPr lang="en-US" smtClean="0"/>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B5-420E-8EB9-CC79B7641FA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2 PRMR MMR'!$H$49:$H$59</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'Figure 2 PRMR MMR'!$J$49:$J$59</c:f>
              <c:numCache>
                <c:formatCode>0.0</c:formatCode>
                <c:ptCount val="11"/>
                <c:pt idx="0">
                  <c:v>17.085125689574657</c:v>
                </c:pt>
                <c:pt idx="1">
                  <c:v>14.118228397639903</c:v>
                </c:pt>
                <c:pt idx="2">
                  <c:v>12.94761395394235</c:v>
                </c:pt>
                <c:pt idx="3">
                  <c:v>9.5278172564650205</c:v>
                </c:pt>
                <c:pt idx="4">
                  <c:v>10.720238191556497</c:v>
                </c:pt>
                <c:pt idx="5">
                  <c:v>11.531434092883714</c:v>
                </c:pt>
                <c:pt idx="6">
                  <c:v>13.420389638645842</c:v>
                </c:pt>
                <c:pt idx="7">
                  <c:v>14.11259395612824</c:v>
                </c:pt>
                <c:pt idx="8">
                  <c:v>13.140994391762716</c:v>
                </c:pt>
                <c:pt idx="9">
                  <c:v>16.07083495692796</c:v>
                </c:pt>
                <c:pt idx="10">
                  <c:v>12.76484248856203</c:v>
                </c:pt>
              </c:numCache>
            </c:numRef>
          </c:val>
          <c:smooth val="0"/>
          <c:extLst xmlns:c15="http://schemas.microsoft.com/office/drawing/2012/chart">
            <c:ext xmlns:c16="http://schemas.microsoft.com/office/drawing/2014/chart" uri="{C3380CC4-5D6E-409C-BE32-E72D297353CC}">
              <c16:uniqueId val="{00000000-25D3-49B5-9965-81803B5444F1}"/>
            </c:ext>
          </c:extLst>
        </c:ser>
        <c:ser>
          <c:idx val="2"/>
          <c:order val="2"/>
          <c:tx>
            <c:strRef>
              <c:f>'Figure 2 PRMR MMR'!$K$48</c:f>
              <c:strCache>
                <c:ptCount val="1"/>
                <c:pt idx="0">
                  <c:v>California PRMR (CDC-PMSS)</c:v>
                </c:pt>
              </c:strCache>
            </c:strRef>
          </c:tx>
          <c:spPr>
            <a:ln w="25400" cap="rnd">
              <a:solidFill>
                <a:srgbClr val="A5943F"/>
              </a:solidFill>
              <a:prstDash val="sysDash"/>
              <a:round/>
            </a:ln>
            <a:effectLst/>
          </c:spPr>
          <c:marker>
            <c:symbol val="diamond"/>
            <c:size val="9"/>
            <c:spPr>
              <a:solidFill>
                <a:srgbClr val="A5943F"/>
              </a:solidFill>
              <a:ln w="9525">
                <a:noFill/>
              </a:ln>
              <a:effectLst/>
            </c:spPr>
          </c:marker>
          <c:cat>
            <c:numRef>
              <c:f>'Figure 2 PRMR MMR'!$H$49:$H$59</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'Figure 2 PRMR MMR'!$K$49:$K$59</c:f>
              <c:numCache>
                <c:formatCode>0.0</c:formatCode>
                <c:ptCount val="11"/>
                <c:pt idx="0">
                  <c:v>14.996943660848865</c:v>
                </c:pt>
                <c:pt idx="1">
                  <c:v>11.569103825843809</c:v>
                </c:pt>
                <c:pt idx="2">
                  <c:v>11.354061467303291</c:v>
                </c:pt>
                <c:pt idx="3">
                  <c:v>8.9323286779359563</c:v>
                </c:pt>
                <c:pt idx="4">
                  <c:v>8.8998203854431299</c:v>
                </c:pt>
                <c:pt idx="5">
                  <c:v>9.7420736301948612</c:v>
                </c:pt>
                <c:pt idx="6">
                  <c:v>10.776979558306509</c:v>
                </c:pt>
                <c:pt idx="7">
                  <c:v>11.24916909546454</c:v>
                </c:pt>
                <c:pt idx="8">
                  <c:v>10.597576122389286</c:v>
                </c:pt>
                <c:pt idx="9">
                  <c:v>13.649202292185391</c:v>
                </c:pt>
              </c:numCache>
            </c:numRef>
          </c:val>
          <c:smooth val="0"/>
          <c:extLst>
            <c:ext xmlns:c16="http://schemas.microsoft.com/office/drawing/2014/chart" uri="{C3380CC4-5D6E-409C-BE32-E72D297353CC}">
              <c16:uniqueId val="{00000001-25D3-49B5-9965-81803B5444F1}"/>
            </c:ext>
          </c:extLst>
        </c:ser>
        <c:ser>
          <c:idx val="3"/>
          <c:order val="3"/>
          <c:tx>
            <c:strRef>
              <c:f>'Figure 2 PRMR MMR'!$L$48</c:f>
              <c:strCache>
                <c:ptCount val="1"/>
                <c:pt idx="0">
                  <c:v>California MMR (Death Certificate)</c:v>
                </c:pt>
              </c:strCache>
            </c:strRef>
          </c:tx>
          <c:spPr>
            <a:ln w="25400" cap="rnd">
              <a:solidFill>
                <a:srgbClr val="599DBF"/>
              </a:solidFill>
              <a:prstDash val="sysDash"/>
              <a:round/>
            </a:ln>
            <a:effectLst/>
          </c:spPr>
          <c:marker>
            <c:symbol val="triangle"/>
            <c:size val="9"/>
            <c:spPr>
              <a:solidFill>
                <a:srgbClr val="599DBF"/>
              </a:solidFill>
              <a:ln w="9525">
                <a:noFill/>
              </a:ln>
              <a:effectLst/>
            </c:spPr>
          </c:marker>
          <c:dLbls>
            <c:dLbl>
              <c:idx val="7"/>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D3-49B5-9965-81803B5444F1}"/>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'Figure 2 PRMR MMR'!$H$49:$H$59</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'Figure 2 PRMR MMR'!$L$49:$L$59</c:f>
              <c:numCache>
                <c:formatCode>0.0</c:formatCode>
                <c:ptCount val="11"/>
                <c:pt idx="0">
                  <c:v>11.579918522933934</c:v>
                </c:pt>
                <c:pt idx="1">
                  <c:v>9.2160657595704922</c:v>
                </c:pt>
                <c:pt idx="2">
                  <c:v>7.3701802507056451</c:v>
                </c:pt>
                <c:pt idx="3">
                  <c:v>6.1533819781336598</c:v>
                </c:pt>
                <c:pt idx="4">
                  <c:v>7.2816712244534703</c:v>
                </c:pt>
                <c:pt idx="5">
                  <c:v>8.4</c:v>
                </c:pt>
                <c:pt idx="6">
                  <c:v>6.7</c:v>
                </c:pt>
                <c:pt idx="7">
                  <c:v>5.9</c:v>
                </c:pt>
                <c:pt idx="8">
                  <c:v>8.9</c:v>
                </c:pt>
                <c:pt idx="9">
                  <c:v>12.1</c:v>
                </c:pt>
                <c:pt idx="10">
                  <c:v>10.5</c:v>
                </c:pt>
              </c:numCache>
            </c:numRef>
          </c:val>
          <c:smooth val="0"/>
          <c:extLst xmlns:c15="http://schemas.microsoft.com/office/drawing/2012/chart">
            <c:ext xmlns:c16="http://schemas.microsoft.com/office/drawing/2014/chart" uri="{C3380CC4-5D6E-409C-BE32-E72D297353CC}">
              <c16:uniqueId val="{00000003-25D3-49B5-9965-81803B5444F1}"/>
            </c:ext>
          </c:extLst>
        </c:ser>
        <c:dLbls>
          <c:showLegendKey val="0"/>
          <c:showVal val="0"/>
          <c:showCatName val="0"/>
          <c:showSerName val="0"/>
          <c:showPercent val="0"/>
          <c:showBubbleSize val="0"/>
        </c:dLbls>
        <c:marker val="1"/>
        <c:smooth val="0"/>
        <c:axId val="847529407"/>
        <c:axId val="740864575"/>
        <c:extLst>
          <c:ext xmlns:c15="http://schemas.microsoft.com/office/drawing/2012/chart" uri="{02D57815-91ED-43cb-92C2-25804820EDAC}">
            <c15:filteredLineSeries>
              <c15:ser>
                <c:idx val="9"/>
                <c:order val="0"/>
                <c:tx>
                  <c:strRef>
                    <c:extLst>
                      <c:ext uri="{02D57815-91ED-43cb-92C2-25804820EDAC}">
                        <c15:formulaRef>
                          <c15:sqref>'Figure 2 PRMR MMR'!$H$48</c15:sqref>
                        </c15:formulaRef>
                      </c:ext>
                    </c:extLst>
                    <c:strCache>
                      <c:ptCount val="1"/>
                      <c:pt idx="0">
                        <c:v>Year</c:v>
                      </c:pt>
                    </c:strCache>
                  </c:strRef>
                </c:tx>
                <c:spPr>
                  <a:ln w="28575" cap="rnd">
                    <a:solidFill>
                      <a:schemeClr val="accent4">
                        <a:lumMod val="60000"/>
                      </a:schemeClr>
                    </a:solidFill>
                    <a:round/>
                  </a:ln>
                  <a:effectLst/>
                </c:spPr>
                <c:marker>
                  <c:symbol val="circle"/>
                  <c:size val="7"/>
                  <c:spPr>
                    <a:solidFill>
                      <a:srgbClr val="44AA99"/>
                    </a:solidFill>
                    <a:ln w="9525">
                      <a:noFill/>
                    </a:ln>
                    <a:effectLst/>
                  </c:spPr>
                </c:marker>
                <c:cat>
                  <c:numRef>
                    <c:extLst>
                      <c:ext uri="{02D57815-91ED-43cb-92C2-25804820EDAC}">
                        <c15:formulaRef>
                          <c15:sqref>'Figure 2 PRMR MMR'!$H$49:$H$59</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extLst>
                      <c:ext uri="{02D57815-91ED-43cb-92C2-25804820EDAC}">
                        <c15:formulaRef>
                          <c15:sqref>'Figure 2 PRMR MMR'!$H$49:$H$59</c15:sqref>
                        </c15:formulaRef>
                      </c:ext>
                    </c:extLst>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val>
                <c:smooth val="0"/>
                <c:extLst>
                  <c:ext xmlns:c16="http://schemas.microsoft.com/office/drawing/2014/chart" uri="{C3380CC4-5D6E-409C-BE32-E72D297353CC}">
                    <c16:uniqueId val="{00000004-25D3-49B5-9965-81803B5444F1}"/>
                  </c:ext>
                </c:extLst>
              </c15:ser>
            </c15:filteredLineSeries>
          </c:ext>
        </c:extLst>
      </c:lineChart>
      <c:catAx>
        <c:axId val="84752940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40864575"/>
        <c:crosses val="autoZero"/>
        <c:auto val="1"/>
        <c:lblAlgn val="ctr"/>
        <c:lblOffset val="100"/>
        <c:noMultiLvlLbl val="0"/>
      </c:catAx>
      <c:valAx>
        <c:axId val="740864575"/>
        <c:scaling>
          <c:orientation val="minMax"/>
          <c:max val="22"/>
          <c:min val="4"/>
        </c:scaling>
        <c:delete val="0"/>
        <c:axPos val="l"/>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600" dirty="0"/>
                  <a:t>Deaths per </a:t>
                </a:r>
              </a:p>
              <a:p>
                <a:pPr>
                  <a:defRPr/>
                </a:pPr>
                <a:r>
                  <a:rPr lang="en-US" sz="1600" dirty="0"/>
                  <a:t>100,000 live births</a:t>
                </a:r>
              </a:p>
            </c:rich>
          </c:tx>
          <c:layout>
            <c:manualLayout>
              <c:xMode val="edge"/>
              <c:yMode val="edge"/>
              <c:x val="3.2392552717484539E-3"/>
              <c:y val="8.7784924008064234E-3"/>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7529407"/>
        <c:crosses val="autoZero"/>
        <c:crossBetween val="between"/>
        <c:majorUnit val="2"/>
      </c:valAx>
      <c:spPr>
        <a:noFill/>
        <a:ln>
          <a:noFill/>
        </a:ln>
        <a:effectLst/>
      </c:spPr>
    </c:plotArea>
    <c:legend>
      <c:legendPos val="b"/>
      <c:layout>
        <c:manualLayout>
          <c:xMode val="edge"/>
          <c:yMode val="edge"/>
          <c:x val="0.15106271633679261"/>
          <c:y val="3.0993209182185559E-2"/>
          <c:w val="0.32736948388185855"/>
          <c:h val="0.1799551900615831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8C386-19AA-4058-843A-E0CE4E629A4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26B2D49A-764D-468B-8EA6-AA5211190270}">
      <dgm:prSet phldrT="[Text]"/>
      <dgm:spPr>
        <a:solidFill>
          <a:srgbClr val="B7CDD8"/>
        </a:solidFill>
        <a:ln>
          <a:solidFill>
            <a:srgbClr val="B7CDD8"/>
          </a:solidFill>
        </a:ln>
      </dgm:spPr>
      <dgm:t>
        <a:bodyPr/>
        <a:lstStyle/>
        <a:p>
          <a:endParaRPr lang="en-US" dirty="0"/>
        </a:p>
      </dgm:t>
    </dgm:pt>
    <dgm:pt modelId="{3401DD5C-C845-4983-AAF0-59F5A69E5475}" type="parTrans" cxnId="{81A75B78-366B-4C60-A509-AAE0F43C7C8A}">
      <dgm:prSet/>
      <dgm:spPr/>
      <dgm:t>
        <a:bodyPr/>
        <a:lstStyle/>
        <a:p>
          <a:endParaRPr lang="en-US"/>
        </a:p>
      </dgm:t>
    </dgm:pt>
    <dgm:pt modelId="{8A599C57-1F02-480F-AB12-36708B7C2D33}" type="sibTrans" cxnId="{81A75B78-366B-4C60-A509-AAE0F43C7C8A}">
      <dgm:prSet/>
      <dgm:spPr/>
      <dgm:t>
        <a:bodyPr/>
        <a:lstStyle/>
        <a:p>
          <a:endParaRPr lang="en-US"/>
        </a:p>
      </dgm:t>
    </dgm:pt>
    <dgm:pt modelId="{6CFDED79-5CE1-4127-BDB8-580C7538AA56}">
      <dgm:prSet phldrT="[Text]" custT="1"/>
      <dgm:spPr>
        <a:solidFill>
          <a:srgbClr val="588AA4"/>
        </a:solidFill>
        <a:ln>
          <a:solidFill>
            <a:srgbClr val="588AA4"/>
          </a:solidFill>
        </a:ln>
      </dgm:spPr>
      <dgm:t>
        <a:bodyPr/>
        <a:lstStyle/>
        <a:p>
          <a:pPr>
            <a:lnSpc>
              <a:spcPct val="100000"/>
            </a:lnSpc>
            <a:spcAft>
              <a:spcPts val="0"/>
            </a:spcAft>
          </a:pPr>
          <a:endParaRPr lang="en-US" sz="2000" dirty="0"/>
        </a:p>
      </dgm:t>
    </dgm:pt>
    <dgm:pt modelId="{C33355B5-61BD-4779-B958-D313340AEAA6}" type="parTrans" cxnId="{3FC15CF3-1C41-43C3-A71C-2978E2B8DDF7}">
      <dgm:prSet/>
      <dgm:spPr/>
      <dgm:t>
        <a:bodyPr/>
        <a:lstStyle/>
        <a:p>
          <a:endParaRPr lang="en-US"/>
        </a:p>
      </dgm:t>
    </dgm:pt>
    <dgm:pt modelId="{DD296EEF-2B69-4405-B735-5EE8914B839F}" type="sibTrans" cxnId="{3FC15CF3-1C41-43C3-A71C-2978E2B8DDF7}">
      <dgm:prSet/>
      <dgm:spPr/>
      <dgm:t>
        <a:bodyPr/>
        <a:lstStyle/>
        <a:p>
          <a:endParaRPr lang="en-US"/>
        </a:p>
      </dgm:t>
    </dgm:pt>
    <dgm:pt modelId="{777C04D7-708A-4963-A8AF-4BEB3CE3198E}">
      <dgm:prSet phldrT="[Text]" custT="1"/>
      <dgm:spPr>
        <a:solidFill>
          <a:srgbClr val="10587D"/>
        </a:solidFill>
        <a:ln>
          <a:solidFill>
            <a:srgbClr val="10587D"/>
          </a:solidFill>
        </a:ln>
      </dgm:spPr>
      <dgm:t>
        <a:bodyPr/>
        <a:lstStyle/>
        <a:p>
          <a:pPr>
            <a:lnSpc>
              <a:spcPct val="100000"/>
            </a:lnSpc>
            <a:spcAft>
              <a:spcPts val="0"/>
            </a:spcAft>
          </a:pPr>
          <a:endParaRPr lang="en-US" sz="1800" dirty="0"/>
        </a:p>
      </dgm:t>
    </dgm:pt>
    <dgm:pt modelId="{4F1ACCFC-C16F-4623-B496-7D3E4BBB09A7}" type="parTrans" cxnId="{F8F37910-802B-4AB0-90DE-1D5383123310}">
      <dgm:prSet/>
      <dgm:spPr/>
      <dgm:t>
        <a:bodyPr/>
        <a:lstStyle/>
        <a:p>
          <a:endParaRPr lang="en-US"/>
        </a:p>
      </dgm:t>
    </dgm:pt>
    <dgm:pt modelId="{3A032817-3E9D-43D2-A0AF-EEAE6E9D33F9}" type="sibTrans" cxnId="{F8F37910-802B-4AB0-90DE-1D5383123310}">
      <dgm:prSet/>
      <dgm:spPr/>
      <dgm:t>
        <a:bodyPr/>
        <a:lstStyle/>
        <a:p>
          <a:endParaRPr lang="en-US"/>
        </a:p>
      </dgm:t>
    </dgm:pt>
    <dgm:pt modelId="{A7EE0F79-F217-450F-B5C3-9D07936F4FE5}" type="pres">
      <dgm:prSet presAssocID="{7E68C386-19AA-4058-843A-E0CE4E629A4D}" presName="Name0" presStyleCnt="0">
        <dgm:presLayoutVars>
          <dgm:chMax val="7"/>
          <dgm:resizeHandles val="exact"/>
        </dgm:presLayoutVars>
      </dgm:prSet>
      <dgm:spPr/>
    </dgm:pt>
    <dgm:pt modelId="{4A3E65CA-015C-4B36-B3A8-CA32865B04FC}" type="pres">
      <dgm:prSet presAssocID="{7E68C386-19AA-4058-843A-E0CE4E629A4D}" presName="comp1" presStyleCnt="0"/>
      <dgm:spPr/>
    </dgm:pt>
    <dgm:pt modelId="{3DD53F03-5013-4ED9-BA49-1E86BF4F5E95}" type="pres">
      <dgm:prSet presAssocID="{7E68C386-19AA-4058-843A-E0CE4E629A4D}" presName="circle1" presStyleLbl="node1" presStyleIdx="0" presStyleCnt="3" custLinFactNeighborX="-50000"/>
      <dgm:spPr/>
    </dgm:pt>
    <dgm:pt modelId="{6D49CE38-4CB0-42AD-8923-40500B37DE00}" type="pres">
      <dgm:prSet presAssocID="{7E68C386-19AA-4058-843A-E0CE4E629A4D}" presName="c1text" presStyleLbl="node1" presStyleIdx="0" presStyleCnt="3">
        <dgm:presLayoutVars>
          <dgm:bulletEnabled val="1"/>
        </dgm:presLayoutVars>
      </dgm:prSet>
      <dgm:spPr/>
    </dgm:pt>
    <dgm:pt modelId="{9853DB1E-94EE-4C74-BC55-E17237A642A5}" type="pres">
      <dgm:prSet presAssocID="{7E68C386-19AA-4058-843A-E0CE4E629A4D}" presName="comp2" presStyleCnt="0"/>
      <dgm:spPr/>
    </dgm:pt>
    <dgm:pt modelId="{182FBB82-F7DD-430A-865A-7460CB29B1BB}" type="pres">
      <dgm:prSet presAssocID="{7E68C386-19AA-4058-843A-E0CE4E629A4D}" presName="circle2" presStyleLbl="node1" presStyleIdx="1" presStyleCnt="3" custScaleX="82684" custScaleY="81289" custLinFactNeighborX="-66198" custLinFactNeighborY="11769"/>
      <dgm:spPr/>
    </dgm:pt>
    <dgm:pt modelId="{1981BA6E-BA94-457F-B450-7C5C354A50F4}" type="pres">
      <dgm:prSet presAssocID="{7E68C386-19AA-4058-843A-E0CE4E629A4D}" presName="c2text" presStyleLbl="node1" presStyleIdx="1" presStyleCnt="3">
        <dgm:presLayoutVars>
          <dgm:bulletEnabled val="1"/>
        </dgm:presLayoutVars>
      </dgm:prSet>
      <dgm:spPr/>
    </dgm:pt>
    <dgm:pt modelId="{04E3785D-1143-4830-8726-45C7ACD42C43}" type="pres">
      <dgm:prSet presAssocID="{7E68C386-19AA-4058-843A-E0CE4E629A4D}" presName="comp3" presStyleCnt="0"/>
      <dgm:spPr/>
    </dgm:pt>
    <dgm:pt modelId="{800DCFBA-47C4-473A-87A9-193F9BBC60D1}" type="pres">
      <dgm:prSet presAssocID="{7E68C386-19AA-4058-843A-E0CE4E629A4D}" presName="circle3" presStyleLbl="node1" presStyleIdx="2" presStyleCnt="3" custScaleX="75130" custScaleY="70876" custLinFactNeighborX="-99086" custLinFactNeighborY="14562"/>
      <dgm:spPr/>
    </dgm:pt>
    <dgm:pt modelId="{4CCD005E-0EAF-4723-B6C5-D93358E9BB14}" type="pres">
      <dgm:prSet presAssocID="{7E68C386-19AA-4058-843A-E0CE4E629A4D}" presName="c3text" presStyleLbl="node1" presStyleIdx="2" presStyleCnt="3">
        <dgm:presLayoutVars>
          <dgm:bulletEnabled val="1"/>
        </dgm:presLayoutVars>
      </dgm:prSet>
      <dgm:spPr/>
    </dgm:pt>
  </dgm:ptLst>
  <dgm:cxnLst>
    <dgm:cxn modelId="{F8F37910-802B-4AB0-90DE-1D5383123310}" srcId="{7E68C386-19AA-4058-843A-E0CE4E629A4D}" destId="{777C04D7-708A-4963-A8AF-4BEB3CE3198E}" srcOrd="2" destOrd="0" parTransId="{4F1ACCFC-C16F-4623-B496-7D3E4BBB09A7}" sibTransId="{3A032817-3E9D-43D2-A0AF-EEAE6E9D33F9}"/>
    <dgm:cxn modelId="{ED09C621-3BB4-45D8-91D2-5A5FD6C06BD7}" type="presOf" srcId="{6CFDED79-5CE1-4127-BDB8-580C7538AA56}" destId="{182FBB82-F7DD-430A-865A-7460CB29B1BB}" srcOrd="0" destOrd="0" presId="urn:microsoft.com/office/officeart/2005/8/layout/venn2"/>
    <dgm:cxn modelId="{834C6849-BB84-4C86-910E-0E134073C6D6}" type="presOf" srcId="{26B2D49A-764D-468B-8EA6-AA5211190270}" destId="{6D49CE38-4CB0-42AD-8923-40500B37DE00}" srcOrd="1" destOrd="0" presId="urn:microsoft.com/office/officeart/2005/8/layout/venn2"/>
    <dgm:cxn modelId="{81A75B78-366B-4C60-A509-AAE0F43C7C8A}" srcId="{7E68C386-19AA-4058-843A-E0CE4E629A4D}" destId="{26B2D49A-764D-468B-8EA6-AA5211190270}" srcOrd="0" destOrd="0" parTransId="{3401DD5C-C845-4983-AAF0-59F5A69E5475}" sibTransId="{8A599C57-1F02-480F-AB12-36708B7C2D33}"/>
    <dgm:cxn modelId="{4765F08D-3ED0-4F5E-9208-40C11772DA56}" type="presOf" srcId="{777C04D7-708A-4963-A8AF-4BEB3CE3198E}" destId="{4CCD005E-0EAF-4723-B6C5-D93358E9BB14}" srcOrd="1" destOrd="0" presId="urn:microsoft.com/office/officeart/2005/8/layout/venn2"/>
    <dgm:cxn modelId="{7BE51A9E-ECA7-4D60-9BC1-6A32F0CAF016}" type="presOf" srcId="{777C04D7-708A-4963-A8AF-4BEB3CE3198E}" destId="{800DCFBA-47C4-473A-87A9-193F9BBC60D1}" srcOrd="0" destOrd="0" presId="urn:microsoft.com/office/officeart/2005/8/layout/venn2"/>
    <dgm:cxn modelId="{09D803CD-DE14-4765-8CDA-3C89EC601CE2}" type="presOf" srcId="{6CFDED79-5CE1-4127-BDB8-580C7538AA56}" destId="{1981BA6E-BA94-457F-B450-7C5C354A50F4}" srcOrd="1" destOrd="0" presId="urn:microsoft.com/office/officeart/2005/8/layout/venn2"/>
    <dgm:cxn modelId="{8C721FDF-4875-4CA1-BE5A-A828C799116A}" type="presOf" srcId="{7E68C386-19AA-4058-843A-E0CE4E629A4D}" destId="{A7EE0F79-F217-450F-B5C3-9D07936F4FE5}" srcOrd="0" destOrd="0" presId="urn:microsoft.com/office/officeart/2005/8/layout/venn2"/>
    <dgm:cxn modelId="{3FC15CF3-1C41-43C3-A71C-2978E2B8DDF7}" srcId="{7E68C386-19AA-4058-843A-E0CE4E629A4D}" destId="{6CFDED79-5CE1-4127-BDB8-580C7538AA56}" srcOrd="1" destOrd="0" parTransId="{C33355B5-61BD-4779-B958-D313340AEAA6}" sibTransId="{DD296EEF-2B69-4405-B735-5EE8914B839F}"/>
    <dgm:cxn modelId="{5C71D6FA-97BE-4D17-8B63-D3D1F5E6E657}" type="presOf" srcId="{26B2D49A-764D-468B-8EA6-AA5211190270}" destId="{3DD53F03-5013-4ED9-BA49-1E86BF4F5E95}" srcOrd="0" destOrd="0" presId="urn:microsoft.com/office/officeart/2005/8/layout/venn2"/>
    <dgm:cxn modelId="{F472ECEA-0D26-49EE-B822-6CA68BB3A5A8}" type="presParOf" srcId="{A7EE0F79-F217-450F-B5C3-9D07936F4FE5}" destId="{4A3E65CA-015C-4B36-B3A8-CA32865B04FC}" srcOrd="0" destOrd="0" presId="urn:microsoft.com/office/officeart/2005/8/layout/venn2"/>
    <dgm:cxn modelId="{5CC8C610-A49D-4CB7-92C9-0E860CB61707}" type="presParOf" srcId="{4A3E65CA-015C-4B36-B3A8-CA32865B04FC}" destId="{3DD53F03-5013-4ED9-BA49-1E86BF4F5E95}" srcOrd="0" destOrd="0" presId="urn:microsoft.com/office/officeart/2005/8/layout/venn2"/>
    <dgm:cxn modelId="{AA515873-D60C-45E6-831F-4056A0727621}" type="presParOf" srcId="{4A3E65CA-015C-4B36-B3A8-CA32865B04FC}" destId="{6D49CE38-4CB0-42AD-8923-40500B37DE00}" srcOrd="1" destOrd="0" presId="urn:microsoft.com/office/officeart/2005/8/layout/venn2"/>
    <dgm:cxn modelId="{DDF48756-B2FF-414F-BBC0-8C1470A5565B}" type="presParOf" srcId="{A7EE0F79-F217-450F-B5C3-9D07936F4FE5}" destId="{9853DB1E-94EE-4C74-BC55-E17237A642A5}" srcOrd="1" destOrd="0" presId="urn:microsoft.com/office/officeart/2005/8/layout/venn2"/>
    <dgm:cxn modelId="{4FCC9521-BE5D-478E-8249-AACD5E4FA84C}" type="presParOf" srcId="{9853DB1E-94EE-4C74-BC55-E17237A642A5}" destId="{182FBB82-F7DD-430A-865A-7460CB29B1BB}" srcOrd="0" destOrd="0" presId="urn:microsoft.com/office/officeart/2005/8/layout/venn2"/>
    <dgm:cxn modelId="{492ECAA4-D0C4-46B5-88C2-11E5EA18C850}" type="presParOf" srcId="{9853DB1E-94EE-4C74-BC55-E17237A642A5}" destId="{1981BA6E-BA94-457F-B450-7C5C354A50F4}" srcOrd="1" destOrd="0" presId="urn:microsoft.com/office/officeart/2005/8/layout/venn2"/>
    <dgm:cxn modelId="{44F30660-045C-4F3E-8520-00AB41592BD9}" type="presParOf" srcId="{A7EE0F79-F217-450F-B5C3-9D07936F4FE5}" destId="{04E3785D-1143-4830-8726-45C7ACD42C43}" srcOrd="2" destOrd="0" presId="urn:microsoft.com/office/officeart/2005/8/layout/venn2"/>
    <dgm:cxn modelId="{1F6ACABE-037E-4DB7-87CF-4EB9716CFCD1}" type="presParOf" srcId="{04E3785D-1143-4830-8726-45C7ACD42C43}" destId="{800DCFBA-47C4-473A-87A9-193F9BBC60D1}" srcOrd="0" destOrd="0" presId="urn:microsoft.com/office/officeart/2005/8/layout/venn2"/>
    <dgm:cxn modelId="{FCC55663-4E86-4DCD-A2DC-D7DD74713C50}" type="presParOf" srcId="{04E3785D-1143-4830-8726-45C7ACD42C43}" destId="{4CCD005E-0EAF-4723-B6C5-D93358E9BB1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3F03-5013-4ED9-BA49-1E86BF4F5E95}">
      <dsp:nvSpPr>
        <dsp:cNvPr id="0" name=""/>
        <dsp:cNvSpPr/>
      </dsp:nvSpPr>
      <dsp:spPr>
        <a:xfrm>
          <a:off x="489633" y="0"/>
          <a:ext cx="4996767" cy="4996767"/>
        </a:xfrm>
        <a:prstGeom prst="ellipse">
          <a:avLst/>
        </a:prstGeom>
        <a:solidFill>
          <a:srgbClr val="B7CDD8"/>
        </a:solidFill>
        <a:ln w="12700" cap="flat" cmpd="sng" algn="ctr">
          <a:solidFill>
            <a:srgbClr val="B7CDD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2114831" y="249838"/>
        <a:ext cx="1746370" cy="749515"/>
      </dsp:txXfrm>
    </dsp:sp>
    <dsp:sp modelId="{182FBB82-F7DD-430A-865A-7460CB29B1BB}">
      <dsp:nvSpPr>
        <dsp:cNvPr id="0" name=""/>
        <dsp:cNvSpPr/>
      </dsp:nvSpPr>
      <dsp:spPr>
        <a:xfrm>
          <a:off x="1456257" y="1950400"/>
          <a:ext cx="3098645" cy="3046366"/>
        </a:xfrm>
        <a:prstGeom prst="ellipse">
          <a:avLst/>
        </a:prstGeom>
        <a:solidFill>
          <a:srgbClr val="588AA4"/>
        </a:solidFill>
        <a:ln w="12700" cap="flat" cmpd="sng" algn="ctr">
          <a:solidFill>
            <a:srgbClr val="588AA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endParaRPr lang="en-US" sz="2000" kern="1200" dirty="0"/>
        </a:p>
      </dsp:txBody>
      <dsp:txXfrm>
        <a:off x="2283595" y="2140798"/>
        <a:ext cx="1443968" cy="571193"/>
      </dsp:txXfrm>
    </dsp:sp>
    <dsp:sp modelId="{800DCFBA-47C4-473A-87A9-193F9BBC60D1}">
      <dsp:nvSpPr>
        <dsp:cNvPr id="0" name=""/>
        <dsp:cNvSpPr/>
      </dsp:nvSpPr>
      <dsp:spPr>
        <a:xfrm>
          <a:off x="2072333" y="3226012"/>
          <a:ext cx="1877035" cy="1770754"/>
        </a:xfrm>
        <a:prstGeom prst="ellipse">
          <a:avLst/>
        </a:prstGeom>
        <a:solidFill>
          <a:srgbClr val="10587D"/>
        </a:solidFill>
        <a:ln w="12700" cap="flat" cmpd="sng" algn="ctr">
          <a:solidFill>
            <a:srgbClr val="10587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endParaRPr lang="en-US" sz="1800" kern="1200" dirty="0"/>
        </a:p>
      </dsp:txBody>
      <dsp:txXfrm>
        <a:off x="2347219" y="3668701"/>
        <a:ext cx="1327264" cy="88537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7374" cy="470072"/>
          </a:xfrm>
          <a:prstGeom prst="rect">
            <a:avLst/>
          </a:prstGeom>
        </p:spPr>
        <p:txBody>
          <a:bodyPr vert="horz" lIns="92166" tIns="46082" rIns="92166" bIns="46082" rtlCol="0"/>
          <a:lstStyle>
            <a:lvl1pPr algn="l">
              <a:defRPr sz="1200"/>
            </a:lvl1pPr>
          </a:lstStyle>
          <a:p>
            <a:endParaRPr lang="en-US"/>
          </a:p>
        </p:txBody>
      </p:sp>
      <p:sp>
        <p:nvSpPr>
          <p:cNvPr id="3" name="Date Placeholder 2"/>
          <p:cNvSpPr>
            <a:spLocks noGrp="1"/>
          </p:cNvSpPr>
          <p:nvPr>
            <p:ph type="dt" sz="quarter" idx="1"/>
          </p:nvPr>
        </p:nvSpPr>
        <p:spPr>
          <a:xfrm>
            <a:off x="4008101" y="2"/>
            <a:ext cx="3067374" cy="470072"/>
          </a:xfrm>
          <a:prstGeom prst="rect">
            <a:avLst/>
          </a:prstGeom>
        </p:spPr>
        <p:txBody>
          <a:bodyPr vert="horz" lIns="92166" tIns="46082" rIns="92166" bIns="46082" rtlCol="0"/>
          <a:lstStyle>
            <a:lvl1pPr algn="r">
              <a:defRPr sz="1200"/>
            </a:lvl1pPr>
          </a:lstStyle>
          <a:p>
            <a:fld id="{2CD4B1FD-2AD1-45A8-91C3-DA944A99CEFA}" type="datetimeFigureOut">
              <a:rPr lang="en-US" smtClean="0"/>
              <a:t>12/21/2022</a:t>
            </a:fld>
            <a:endParaRPr lang="en-US"/>
          </a:p>
        </p:txBody>
      </p:sp>
      <p:sp>
        <p:nvSpPr>
          <p:cNvPr id="4" name="Footer Placeholder 3"/>
          <p:cNvSpPr>
            <a:spLocks noGrp="1"/>
          </p:cNvSpPr>
          <p:nvPr>
            <p:ph type="ftr" sz="quarter" idx="2"/>
          </p:nvPr>
        </p:nvSpPr>
        <p:spPr>
          <a:xfrm>
            <a:off x="0" y="8893003"/>
            <a:ext cx="3067374" cy="470072"/>
          </a:xfrm>
          <a:prstGeom prst="rect">
            <a:avLst/>
          </a:prstGeom>
        </p:spPr>
        <p:txBody>
          <a:bodyPr vert="horz" lIns="92166" tIns="46082" rIns="92166" bIns="46082"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3003"/>
            <a:ext cx="3067374" cy="470072"/>
          </a:xfrm>
          <a:prstGeom prst="rect">
            <a:avLst/>
          </a:prstGeom>
        </p:spPr>
        <p:txBody>
          <a:bodyPr vert="horz" lIns="92166" tIns="46082" rIns="92166" bIns="46082" rtlCol="0" anchor="b"/>
          <a:lstStyle>
            <a:lvl1pPr algn="r">
              <a:defRPr sz="1200"/>
            </a:lvl1pPr>
          </a:lstStyle>
          <a:p>
            <a:fld id="{CE76C28F-D145-4721-A644-7CD76CD4C39A}" type="slidenum">
              <a:rPr lang="en-US" smtClean="0"/>
              <a:t>‹#›</a:t>
            </a:fld>
            <a:endParaRPr lang="en-US"/>
          </a:p>
        </p:txBody>
      </p:sp>
    </p:spTree>
    <p:extLst>
      <p:ext uri="{BB962C8B-B14F-4D97-AF65-F5344CB8AC3E}">
        <p14:creationId xmlns:p14="http://schemas.microsoft.com/office/powerpoint/2010/main" val="311663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9779"/>
          </a:xfrm>
          <a:prstGeom prst="rect">
            <a:avLst/>
          </a:prstGeom>
        </p:spPr>
        <p:txBody>
          <a:bodyPr vert="horz" lIns="93917" tIns="46958" rIns="93917" bIns="46958" rtlCol="0"/>
          <a:lstStyle>
            <a:lvl1pPr algn="l">
              <a:defRPr sz="1200"/>
            </a:lvl1pPr>
          </a:lstStyle>
          <a:p>
            <a:endParaRPr lang="en-US"/>
          </a:p>
        </p:txBody>
      </p:sp>
      <p:sp>
        <p:nvSpPr>
          <p:cNvPr id="3" name="Date Placeholder 2"/>
          <p:cNvSpPr>
            <a:spLocks noGrp="1"/>
          </p:cNvSpPr>
          <p:nvPr>
            <p:ph type="dt" idx="1"/>
          </p:nvPr>
        </p:nvSpPr>
        <p:spPr>
          <a:xfrm>
            <a:off x="4008706" y="0"/>
            <a:ext cx="3066733" cy="469779"/>
          </a:xfrm>
          <a:prstGeom prst="rect">
            <a:avLst/>
          </a:prstGeom>
        </p:spPr>
        <p:txBody>
          <a:bodyPr vert="horz" lIns="93917" tIns="46958" rIns="93917" bIns="46958" rtlCol="0"/>
          <a:lstStyle>
            <a:lvl1pPr algn="r">
              <a:defRPr sz="1200"/>
            </a:lvl1pPr>
          </a:lstStyle>
          <a:p>
            <a:fld id="{E8ABF5C8-601E-4C4A-B14D-1F390A042E12}" type="datetimeFigureOut">
              <a:rPr lang="en-US" smtClean="0"/>
              <a:t>12/21/2022</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17" tIns="46958" rIns="93917" bIns="46958" rtlCol="0" anchor="ctr"/>
          <a:lstStyle/>
          <a:p>
            <a:endParaRPr lang="en-US"/>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17" tIns="46958" rIns="93917" bIns="469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9778"/>
          </a:xfrm>
          <a:prstGeom prst="rect">
            <a:avLst/>
          </a:prstGeom>
        </p:spPr>
        <p:txBody>
          <a:bodyPr vert="horz" lIns="93917" tIns="46958" rIns="93917" bIns="4695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9778"/>
          </a:xfrm>
          <a:prstGeom prst="rect">
            <a:avLst/>
          </a:prstGeom>
        </p:spPr>
        <p:txBody>
          <a:bodyPr vert="horz" lIns="93917" tIns="46958" rIns="93917" bIns="46958" rtlCol="0" anchor="b"/>
          <a:lstStyle>
            <a:lvl1pPr algn="r">
              <a:defRPr sz="1200"/>
            </a:lvl1pPr>
          </a:lstStyle>
          <a:p>
            <a:fld id="{3E798137-902F-4875-8458-FEE9E0DA5FBD}" type="slidenum">
              <a:rPr lang="en-US" smtClean="0"/>
              <a:t>‹#›</a:t>
            </a:fld>
            <a:endParaRPr lang="en-US"/>
          </a:p>
        </p:txBody>
      </p:sp>
    </p:spTree>
    <p:extLst>
      <p:ext uri="{BB962C8B-B14F-4D97-AF65-F5344CB8AC3E}">
        <p14:creationId xmlns:p14="http://schemas.microsoft.com/office/powerpoint/2010/main" val="183560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reproductivehealth/maternalinfanthealth/pregcomplications.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This slide set will describe how California is tracking maternal mortality and explain why definitions and methods may vary between CA’s approach and the US as a whole</a:t>
            </a:r>
          </a:p>
          <a:p>
            <a:endParaRPr lang="en-US" dirty="0"/>
          </a:p>
          <a:p>
            <a:r>
              <a:rPr lang="en-US" dirty="0"/>
              <a:t>2022.</a:t>
            </a:r>
          </a:p>
        </p:txBody>
      </p:sp>
      <p:sp>
        <p:nvSpPr>
          <p:cNvPr id="4" name="Slide Number Placeholder 3"/>
          <p:cNvSpPr>
            <a:spLocks noGrp="1"/>
          </p:cNvSpPr>
          <p:nvPr>
            <p:ph type="sldNum" sz="quarter" idx="5"/>
          </p:nvPr>
        </p:nvSpPr>
        <p:spPr/>
        <p:txBody>
          <a:bodyPr/>
          <a:lstStyle/>
          <a:p>
            <a:fld id="{3E798137-902F-4875-8458-FEE9E0DA5FBD}" type="slidenum">
              <a:rPr lang="en-US" smtClean="0"/>
              <a:t>1</a:t>
            </a:fld>
            <a:endParaRPr lang="en-US"/>
          </a:p>
        </p:txBody>
      </p:sp>
    </p:spTree>
    <p:extLst>
      <p:ext uri="{BB962C8B-B14F-4D97-AF65-F5344CB8AC3E}">
        <p14:creationId xmlns:p14="http://schemas.microsoft.com/office/powerpoint/2010/main" val="337117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Deaths from medical causes are only excluded if there is no evidence that they are not related to pregnancy. Although some deaths from injury, such as suicide, homicide or other injury, may be pregnancy-related, they are currently excluded from CA PMSS and CDC PMSS. (</a:t>
            </a:r>
            <a:r>
              <a:rPr lang="en-US" sz="1800" dirty="0">
                <a:effectLst/>
                <a:latin typeface="Calibri" panose="020F0502020204030204" pitchFamily="34" charset="0"/>
                <a:ea typeface="Times New Roman" panose="02020603050405020304" pitchFamily="18" charset="0"/>
              </a:rPr>
              <a:t>A death from injury would require comprehensive review to determine its relationship to pregnancy</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E0A63BDC-96C0-2D47-952F-ABC11D3883B4}" type="slidenum">
              <a:rPr lang="en-US" smtClean="0"/>
              <a:t>10</a:t>
            </a:fld>
            <a:endParaRPr lang="en-US"/>
          </a:p>
        </p:txBody>
      </p:sp>
    </p:spTree>
    <p:extLst>
      <p:ext uri="{BB962C8B-B14F-4D97-AF65-F5344CB8AC3E}">
        <p14:creationId xmlns:p14="http://schemas.microsoft.com/office/powerpoint/2010/main" val="177315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98137-902F-4875-8458-FEE9E0DA5FBD}" type="slidenum">
              <a:rPr lang="en-US" smtClean="0"/>
              <a:t>11</a:t>
            </a:fld>
            <a:endParaRPr lang="en-US"/>
          </a:p>
        </p:txBody>
      </p:sp>
    </p:spTree>
    <p:extLst>
      <p:ext uri="{BB962C8B-B14F-4D97-AF65-F5344CB8AC3E}">
        <p14:creationId xmlns:p14="http://schemas.microsoft.com/office/powerpoint/2010/main" val="137468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California’s Maternal Mortality Ratio (MMR) has steadily declined after peaking in 2006 while the national MMR has continued to rise.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MMR, which is based on death certificate data alone, is a widely used indicator of maternal deaths. Comparing </a:t>
            </a:r>
            <a:r>
              <a:rPr lang="en-US" sz="1800" dirty="0">
                <a:effectLst/>
                <a:latin typeface="Calibri" panose="020F0502020204030204" pitchFamily="34" charset="0"/>
                <a:ea typeface="Times New Roman" panose="02020603050405020304" pitchFamily="18" charset="0"/>
              </a:rPr>
              <a:t>state-specific MMRs to one another or to a national MMR is appropriate and can be done with relative 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Data quality issues inherent in death certificate data, such as missing or inaccurate information about the pregnancy status, timing to death or the cause of death, can result in underestimations or overestimations of the true burden of pregnancy-related mortality.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2009-2019, California’s MMR underestimated the actual burden of maternal mortality by 15% to as much as 50% (compared with data obtained through enhanced surveillance methodology via the California Pregnancy Mortality Surveillance System).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Even though California’s PRMR (for deaths up to 42 days after pregnancy ended) is higher than the MMR, it is still lower than US rate by almost half.</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rPr>
              <a:t>Notes on statistical significance: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Calibri" panose="020F0502020204030204" pitchFamily="34" charset="0"/>
                <a:ea typeface="Times New Roman" panose="02020603050405020304" pitchFamily="18" charset="0"/>
              </a:rPr>
              <a:t>The </a:t>
            </a:r>
            <a:r>
              <a:rPr lang="en-US" sz="1800" dirty="0">
                <a:solidFill>
                  <a:srgbClr val="7030A0"/>
                </a:solidFill>
                <a:effectLst/>
                <a:latin typeface="Calibri" panose="020F0502020204030204" pitchFamily="34" charset="0"/>
                <a:ea typeface="Times New Roman" panose="02020603050405020304" pitchFamily="18" charset="0"/>
              </a:rPr>
              <a:t>US MMRs were significantly higher than CA MMRs from 2009 to 2019 (all </a:t>
            </a:r>
            <a:r>
              <a:rPr lang="en-US" sz="1800" i="1" dirty="0">
                <a:solidFill>
                  <a:srgbClr val="7030A0"/>
                </a:solidFill>
                <a:effectLst/>
                <a:latin typeface="Calibri" panose="020F0502020204030204" pitchFamily="34" charset="0"/>
                <a:ea typeface="Times New Roman" panose="02020603050405020304" pitchFamily="18" charset="0"/>
              </a:rPr>
              <a:t>P</a:t>
            </a:r>
            <a:r>
              <a:rPr lang="en-US" sz="1800" dirty="0">
                <a:solidFill>
                  <a:srgbClr val="7030A0"/>
                </a:solidFill>
                <a:effectLst/>
                <a:latin typeface="Calibri" panose="020F0502020204030204" pitchFamily="34" charset="0"/>
                <a:ea typeface="Times New Roman" panose="02020603050405020304" pitchFamily="18" charset="0"/>
              </a:rPr>
              <a:t>&lt;0.05)</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rPr>
              <a:t>The US MMRs were significantly higher than CA PRMRs (</a:t>
            </a:r>
            <a:r>
              <a:rPr lang="en-US" sz="1800" dirty="0">
                <a:effectLst/>
                <a:latin typeface="Segoe UI" panose="020B0502040204020203" pitchFamily="34" charset="0"/>
              </a:rPr>
              <a:t>for deaths up to 42 days after pregnancy ended) for all years except 2009, 2010 and 2018.</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Trend tests (Kendall Tau b) show: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A significant monotonic upward trend in US MMRs from 1999 to 2019 (</a:t>
            </a:r>
            <a:r>
              <a:rPr lang="en-US" sz="1800" i="1" dirty="0">
                <a:solidFill>
                  <a:srgbClr val="7030A0"/>
                </a:solidFill>
                <a:effectLst/>
                <a:latin typeface="Calibri" panose="020F0502020204030204" pitchFamily="34" charset="0"/>
                <a:ea typeface="Calibri" panose="020F0502020204030204" pitchFamily="34" charset="0"/>
              </a:rPr>
              <a:t>P</a:t>
            </a:r>
            <a:r>
              <a:rPr lang="en-US" sz="1800" dirty="0">
                <a:solidFill>
                  <a:srgbClr val="7030A0"/>
                </a:solidFill>
                <a:effectLst/>
                <a:latin typeface="Calibri" panose="020F0502020204030204" pitchFamily="34" charset="0"/>
                <a:ea typeface="Calibri" panose="020F0502020204030204" pitchFamily="34" charset="0"/>
              </a:rPr>
              <a:t>&lt;0.0001), but if from 2009 to 2019, the upward trend is no longer significant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No significant monotonic trend in CA MMRs from 1999 to 2019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No significant monotonic trend in CA PRMRs (for deaths up to 42 days after pregnancy ended) from 2009 to 2019</a:t>
            </a:r>
          </a:p>
        </p:txBody>
      </p:sp>
      <p:sp>
        <p:nvSpPr>
          <p:cNvPr id="4" name="Slide Number Placeholder 3"/>
          <p:cNvSpPr>
            <a:spLocks noGrp="1"/>
          </p:cNvSpPr>
          <p:nvPr>
            <p:ph type="sldNum" sz="quarter" idx="5"/>
          </p:nvPr>
        </p:nvSpPr>
        <p:spPr/>
        <p:txBody>
          <a:bodyPr/>
          <a:lstStyle/>
          <a:p>
            <a:fld id="{3E798137-902F-4875-8458-FEE9E0DA5FBD}" type="slidenum">
              <a:rPr lang="en-US" smtClean="0"/>
              <a:t>12</a:t>
            </a:fld>
            <a:endParaRPr lang="en-US"/>
          </a:p>
        </p:txBody>
      </p:sp>
    </p:spTree>
    <p:extLst>
      <p:ext uri="{BB962C8B-B14F-4D97-AF65-F5344CB8AC3E}">
        <p14:creationId xmlns:p14="http://schemas.microsoft.com/office/powerpoint/2010/main" val="192244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California’s Pregnancy-Related Mortality Ratio (PRMR), which includes deaths related to pregnancy up to one year after the end of pregnancy, also remained low and largely stable compared with the national PRMR.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US PRMR may be an underestimation of the true burden of pregnancy-related mortality because the Centers for Disease Control and Prevention (CDC) relies on linked vital records (death, fetal death, and birth certificate data) to identify cases. California’s Pregnancy Mortality Surveillance System (CA PMSS) methodology can capture more pregnancy-related deaths, including those in early pregnancy before 20 weeks gestation, because more sources of data are used to identify and verify cases.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 PMSS also has a committee of experts that reviews the deaths and determines the causes and whether they are related to pregnancy. CDC PMSS relies on one or two medical epidemiologists to make these determinations.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differences in methodologies make comparisons of PRMRs to national or state data challenging.</a:t>
            </a:r>
          </a:p>
        </p:txBody>
      </p:sp>
      <p:sp>
        <p:nvSpPr>
          <p:cNvPr id="4" name="Slide Number Placeholder 3"/>
          <p:cNvSpPr>
            <a:spLocks noGrp="1"/>
          </p:cNvSpPr>
          <p:nvPr>
            <p:ph type="sldNum" sz="quarter" idx="5"/>
          </p:nvPr>
        </p:nvSpPr>
        <p:spPr/>
        <p:txBody>
          <a:bodyPr/>
          <a:lstStyle/>
          <a:p>
            <a:fld id="{3E798137-902F-4875-8458-FEE9E0DA5FBD}" type="slidenum">
              <a:rPr lang="en-US" smtClean="0"/>
              <a:t>13</a:t>
            </a:fld>
            <a:endParaRPr lang="en-US"/>
          </a:p>
        </p:txBody>
      </p:sp>
    </p:spTree>
    <p:extLst>
      <p:ext uri="{BB962C8B-B14F-4D97-AF65-F5344CB8AC3E}">
        <p14:creationId xmlns:p14="http://schemas.microsoft.com/office/powerpoint/2010/main" val="394135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summary, pregnancy-related deaths are more accurately identified when surveillance methodologies</a:t>
            </a: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widen the time interval to one year after the end of pregnancy, </a:t>
            </a: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a wide range of data sources to identify deaths that might be pregnancy-related, and </a:t>
            </a: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rely on subject matter experts to determine the underlying causes and their relationship to pregnancy.</a:t>
            </a:r>
          </a:p>
        </p:txBody>
      </p:sp>
      <p:sp>
        <p:nvSpPr>
          <p:cNvPr id="4" name="Slide Number Placeholder 3"/>
          <p:cNvSpPr>
            <a:spLocks noGrp="1"/>
          </p:cNvSpPr>
          <p:nvPr>
            <p:ph type="sldNum" sz="quarter" idx="5"/>
          </p:nvPr>
        </p:nvSpPr>
        <p:spPr/>
        <p:txBody>
          <a:bodyPr/>
          <a:lstStyle/>
          <a:p>
            <a:fld id="{3E798137-902F-4875-8458-FEE9E0DA5FBD}" type="slidenum">
              <a:rPr lang="en-US" smtClean="0"/>
              <a:t>14</a:t>
            </a:fld>
            <a:endParaRPr lang="en-US"/>
          </a:p>
        </p:txBody>
      </p:sp>
    </p:spTree>
    <p:extLst>
      <p:ext uri="{BB962C8B-B14F-4D97-AF65-F5344CB8AC3E}">
        <p14:creationId xmlns:p14="http://schemas.microsoft.com/office/powerpoint/2010/main" val="316646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98137-902F-4875-8458-FEE9E0DA5FBD}" type="slidenum">
              <a:rPr lang="en-US" smtClean="0"/>
              <a:t>15</a:t>
            </a:fld>
            <a:endParaRPr lang="en-US"/>
          </a:p>
        </p:txBody>
      </p:sp>
    </p:spTree>
    <p:extLst>
      <p:ext uri="{BB962C8B-B14F-4D97-AF65-F5344CB8AC3E}">
        <p14:creationId xmlns:p14="http://schemas.microsoft.com/office/powerpoint/2010/main" val="37563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California’s Maternal Mortality Ratio (MMR) has steadily declined after peaking in 2006 while the national MMR has continued to rise.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MMR, which is based on death certificate data alone, is a widely used indicator of maternal deaths. Comparing </a:t>
            </a:r>
            <a:r>
              <a:rPr lang="en-US" sz="1800" dirty="0">
                <a:effectLst/>
                <a:latin typeface="Calibri" panose="020F0502020204030204" pitchFamily="34" charset="0"/>
                <a:ea typeface="Times New Roman" panose="02020603050405020304" pitchFamily="18" charset="0"/>
              </a:rPr>
              <a:t>state-specific MMRs to one another or to a national MMR is appropriate and can be done with relative 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Data quality issues inherent in death certificate data, such as missing or inaccurate information about the pregnancy status, timing to death or the cause of death, can result in underestimations or overestimations of the true burden of pregnancy-related mortality.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2009-2019, California’s MMR underestimated the actual burden of maternal mortality by 15% to as much as 50% (compared with data obtained through enhanced surveillance methodology via the California Pregnancy Mortality Surveillance System).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Even though California’s PRMR (for deaths up to 42 days after pregnancy ended) is higher than the MMR, it is still lower than US rate by almost half.</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rPr>
              <a:t>Notes on statistical significance: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Calibri" panose="020F0502020204030204" pitchFamily="34" charset="0"/>
                <a:ea typeface="Times New Roman" panose="02020603050405020304" pitchFamily="18" charset="0"/>
              </a:rPr>
              <a:t>The </a:t>
            </a:r>
            <a:r>
              <a:rPr lang="en-US" sz="1800" dirty="0">
                <a:solidFill>
                  <a:srgbClr val="7030A0"/>
                </a:solidFill>
                <a:effectLst/>
                <a:latin typeface="Calibri" panose="020F0502020204030204" pitchFamily="34" charset="0"/>
                <a:ea typeface="Times New Roman" panose="02020603050405020304" pitchFamily="18" charset="0"/>
              </a:rPr>
              <a:t>US MMRs were significantly higher than CA MMRs from 2009 to 2019 (all </a:t>
            </a:r>
            <a:r>
              <a:rPr lang="en-US" sz="1800" i="1" dirty="0">
                <a:solidFill>
                  <a:srgbClr val="7030A0"/>
                </a:solidFill>
                <a:effectLst/>
                <a:latin typeface="Calibri" panose="020F0502020204030204" pitchFamily="34" charset="0"/>
                <a:ea typeface="Times New Roman" panose="02020603050405020304" pitchFamily="18" charset="0"/>
              </a:rPr>
              <a:t>P</a:t>
            </a:r>
            <a:r>
              <a:rPr lang="en-US" sz="1800" dirty="0">
                <a:solidFill>
                  <a:srgbClr val="7030A0"/>
                </a:solidFill>
                <a:effectLst/>
                <a:latin typeface="Calibri" panose="020F0502020204030204" pitchFamily="34" charset="0"/>
                <a:ea typeface="Times New Roman" panose="02020603050405020304" pitchFamily="18" charset="0"/>
              </a:rPr>
              <a:t>&lt;0.05)</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rPr>
              <a:t>The US MMRs were significantly higher than CA PRMRs (</a:t>
            </a:r>
            <a:r>
              <a:rPr lang="en-US" sz="1800" dirty="0">
                <a:effectLst/>
                <a:latin typeface="Segoe UI" panose="020B0502040204020203" pitchFamily="34" charset="0"/>
              </a:rPr>
              <a:t>for deaths up to 42 days after pregnancy ended) for all years except 2009, 2010 and 2018.</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Trend tests (Kendall Tau b) show: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A significant monotonic upward trend in US MMRs from 1999 to 2019 (</a:t>
            </a:r>
            <a:r>
              <a:rPr lang="en-US" sz="1800" i="1" dirty="0">
                <a:solidFill>
                  <a:srgbClr val="7030A0"/>
                </a:solidFill>
                <a:effectLst/>
                <a:latin typeface="Calibri" panose="020F0502020204030204" pitchFamily="34" charset="0"/>
                <a:ea typeface="Calibri" panose="020F0502020204030204" pitchFamily="34" charset="0"/>
              </a:rPr>
              <a:t>P</a:t>
            </a:r>
            <a:r>
              <a:rPr lang="en-US" sz="1800" dirty="0">
                <a:solidFill>
                  <a:srgbClr val="7030A0"/>
                </a:solidFill>
                <a:effectLst/>
                <a:latin typeface="Calibri" panose="020F0502020204030204" pitchFamily="34" charset="0"/>
                <a:ea typeface="Calibri" panose="020F0502020204030204" pitchFamily="34" charset="0"/>
              </a:rPr>
              <a:t>&lt;0.0001), but if from 2009 to 2019, the upward trend is no longer significant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No significant monotonic trend in CA MMRs from 1999 to 2019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No significant monotonic trend in CA PRMRs (for deaths up to 42 days after pregnancy ended) from 2009 to 2019</a:t>
            </a:r>
          </a:p>
        </p:txBody>
      </p:sp>
      <p:sp>
        <p:nvSpPr>
          <p:cNvPr id="4" name="Slide Number Placeholder 3"/>
          <p:cNvSpPr>
            <a:spLocks noGrp="1"/>
          </p:cNvSpPr>
          <p:nvPr>
            <p:ph type="sldNum" sz="quarter" idx="5"/>
          </p:nvPr>
        </p:nvSpPr>
        <p:spPr/>
        <p:txBody>
          <a:bodyPr/>
          <a:lstStyle/>
          <a:p>
            <a:fld id="{3E798137-902F-4875-8458-FEE9E0DA5FBD}" type="slidenum">
              <a:rPr lang="en-US" smtClean="0"/>
              <a:t>16</a:t>
            </a:fld>
            <a:endParaRPr lang="en-US"/>
          </a:p>
        </p:txBody>
      </p:sp>
    </p:spTree>
    <p:extLst>
      <p:ext uri="{BB962C8B-B14F-4D97-AF65-F5344CB8AC3E}">
        <p14:creationId xmlns:p14="http://schemas.microsoft.com/office/powerpoint/2010/main" val="209127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California’s Maternal Mortality Ratio (MMR) has steadily declined after peaking in 2006 while the national MMR has continued to rise.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MMR, which is based on death certificate data alone, is a widely used indicator of maternal deaths. Comparing </a:t>
            </a:r>
            <a:r>
              <a:rPr lang="en-US" sz="1800" dirty="0">
                <a:effectLst/>
                <a:latin typeface="Calibri" panose="020F0502020204030204" pitchFamily="34" charset="0"/>
                <a:ea typeface="Times New Roman" panose="02020603050405020304" pitchFamily="18" charset="0"/>
              </a:rPr>
              <a:t>state-specific MMRs to one another or to a national MMR is appropriate and can be done with relative ease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Data quality issues inherent in death certificate data, such as missing or inaccurate information about the pregnancy status, timing to death or the cause of death, can result in underestimations or overestimations of the true burden of pregnancy-related mortality.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2009-2019, California’s MMR underestimated the actual burden of maternal mortality by 15% to as much as 50% (compared with data obtained through enhanced surveillance methodology via the California Pregnancy Mortality Surveillance System). </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rPr>
              <a:t>Notes on statistical significance: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Calibri" panose="020F0502020204030204" pitchFamily="34" charset="0"/>
                <a:ea typeface="Times New Roman" panose="02020603050405020304" pitchFamily="18" charset="0"/>
              </a:rPr>
              <a:t>The </a:t>
            </a:r>
            <a:r>
              <a:rPr lang="en-US" sz="1800" dirty="0">
                <a:solidFill>
                  <a:srgbClr val="7030A0"/>
                </a:solidFill>
                <a:effectLst/>
                <a:latin typeface="Calibri" panose="020F0502020204030204" pitchFamily="34" charset="0"/>
                <a:ea typeface="Times New Roman" panose="02020603050405020304" pitchFamily="18" charset="0"/>
              </a:rPr>
              <a:t>US MMRs were significantly higher than CA MMRs from 2009 to 2019 (all </a:t>
            </a:r>
            <a:r>
              <a:rPr lang="en-US" sz="1800" i="1" dirty="0">
                <a:solidFill>
                  <a:srgbClr val="7030A0"/>
                </a:solidFill>
                <a:effectLst/>
                <a:latin typeface="Calibri" panose="020F0502020204030204" pitchFamily="34" charset="0"/>
                <a:ea typeface="Times New Roman" panose="02020603050405020304" pitchFamily="18" charset="0"/>
              </a:rPr>
              <a:t>P</a:t>
            </a:r>
            <a:r>
              <a:rPr lang="en-US" sz="1800" dirty="0">
                <a:solidFill>
                  <a:srgbClr val="7030A0"/>
                </a:solidFill>
                <a:effectLst/>
                <a:latin typeface="Calibri" panose="020F0502020204030204" pitchFamily="34" charset="0"/>
                <a:ea typeface="Times New Roman" panose="02020603050405020304" pitchFamily="18" charset="0"/>
              </a:rPr>
              <a:t>&lt;0.05)</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Trend tests (Kendall Tau b) show: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A significant monotonic upward trend in US MMRs from 1999 to 2019 (</a:t>
            </a:r>
            <a:r>
              <a:rPr lang="en-US" sz="1800" i="1" dirty="0">
                <a:solidFill>
                  <a:srgbClr val="7030A0"/>
                </a:solidFill>
                <a:effectLst/>
                <a:latin typeface="Calibri" panose="020F0502020204030204" pitchFamily="34" charset="0"/>
                <a:ea typeface="Calibri" panose="020F0502020204030204" pitchFamily="34" charset="0"/>
              </a:rPr>
              <a:t>P</a:t>
            </a:r>
            <a:r>
              <a:rPr lang="en-US" sz="1800" dirty="0">
                <a:solidFill>
                  <a:srgbClr val="7030A0"/>
                </a:solidFill>
                <a:effectLst/>
                <a:latin typeface="Calibri" panose="020F0502020204030204" pitchFamily="34" charset="0"/>
                <a:ea typeface="Calibri" panose="020F0502020204030204" pitchFamily="34" charset="0"/>
              </a:rPr>
              <a:t>&lt;0.0001), but if from 2009 to 2019, the upward trend is no longer significant </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solidFill>
                  <a:srgbClr val="7030A0"/>
                </a:solidFill>
                <a:effectLst/>
                <a:latin typeface="Calibri" panose="020F0502020204030204" pitchFamily="34" charset="0"/>
                <a:ea typeface="Calibri" panose="020F0502020204030204" pitchFamily="34" charset="0"/>
              </a:rPr>
              <a:t>No significant monotonic trend in CA MMRs from 1999 to 2019 </a:t>
            </a:r>
          </a:p>
        </p:txBody>
      </p:sp>
      <p:sp>
        <p:nvSpPr>
          <p:cNvPr id="4" name="Slide Number Placeholder 3"/>
          <p:cNvSpPr>
            <a:spLocks noGrp="1"/>
          </p:cNvSpPr>
          <p:nvPr>
            <p:ph type="sldNum" sz="quarter" idx="5"/>
          </p:nvPr>
        </p:nvSpPr>
        <p:spPr/>
        <p:txBody>
          <a:bodyPr/>
          <a:lstStyle/>
          <a:p>
            <a:fld id="{3E798137-902F-4875-8458-FEE9E0DA5FBD}" type="slidenum">
              <a:rPr lang="en-US" smtClean="0"/>
              <a:t>17</a:t>
            </a:fld>
            <a:endParaRPr lang="en-US"/>
          </a:p>
        </p:txBody>
      </p:sp>
    </p:spTree>
    <p:extLst>
      <p:ext uri="{BB962C8B-B14F-4D97-AF65-F5344CB8AC3E}">
        <p14:creationId xmlns:p14="http://schemas.microsoft.com/office/powerpoint/2010/main" val="254362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California’s Pregnancy-Related Mortality Ratio (PRMR), which includes deaths related to pregnancy up to one year after the end of pregnancy, also remained low and largely stable compared with the national PRMR.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US PRMR may be an underestimation of the true burden of pregnancy-related mortality because the Centers for Disease Control and Prevention (CDC) relies on linked vital records (death, fetal death, and birth certificate data) to identify cases. California’s Pregnancy Mortality Surveillance System (CA PMSS) methodology can capture more pregnancy-related deaths, including those in early pregnancy before 20 weeks gestation, because more sources of data are used to identify and verify cases.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 PMSS also has a committee of experts that reviews the deaths and determines the causes and whether they are related to pregnancy. CDC PMSS relies on one or two medical epidemiologists to make these determinations.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differences in methodologies make comparisons of PRMRs to national or state data challenging.</a:t>
            </a:r>
          </a:p>
        </p:txBody>
      </p:sp>
      <p:sp>
        <p:nvSpPr>
          <p:cNvPr id="4" name="Slide Number Placeholder 3"/>
          <p:cNvSpPr>
            <a:spLocks noGrp="1"/>
          </p:cNvSpPr>
          <p:nvPr>
            <p:ph type="sldNum" sz="quarter" idx="5"/>
          </p:nvPr>
        </p:nvSpPr>
        <p:spPr/>
        <p:txBody>
          <a:bodyPr/>
          <a:lstStyle/>
          <a:p>
            <a:fld id="{3E798137-902F-4875-8458-FEE9E0DA5FBD}" type="slidenum">
              <a:rPr lang="en-US" smtClean="0"/>
              <a:t>18</a:t>
            </a:fld>
            <a:endParaRPr lang="en-US"/>
          </a:p>
        </p:txBody>
      </p:sp>
    </p:spTree>
    <p:extLst>
      <p:ext uri="{BB962C8B-B14F-4D97-AF65-F5344CB8AC3E}">
        <p14:creationId xmlns:p14="http://schemas.microsoft.com/office/powerpoint/2010/main" val="3103911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California’s Pregnancy-Related Mortality Ratio (PRMR), which includes deaths related to pregnancy up to one year after the end of pregnancy, also remained low and largely stable compared with the national PRMR.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The US PRMR may be an underestimation of the true burden of pregnancy-related mortality because the Centers for Disease Control and Prevention (CDC) relies on linked vital records (death, fetal death, and birth certificate data) to identify cases. California’s Pregnancy Mortality Surveillance System (CA PMSS) methodology can capture more pregnancy-related deaths, including those in early pregnancy before 20 weeks gestation, because more sources of data are used to identify and verify cases. </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 PMSS also has a committee of experts that reviews the deaths and determines the causes and whether they are related to pregnancy. CDC PMSS relies on one or two medical epidemiologists to make these determinations.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differences in methodologies make comparisons of PRMRs to national or state data challenging.</a:t>
            </a:r>
          </a:p>
        </p:txBody>
      </p:sp>
      <p:sp>
        <p:nvSpPr>
          <p:cNvPr id="4" name="Slide Number Placeholder 3"/>
          <p:cNvSpPr>
            <a:spLocks noGrp="1"/>
          </p:cNvSpPr>
          <p:nvPr>
            <p:ph type="sldNum" sz="quarter" idx="5"/>
          </p:nvPr>
        </p:nvSpPr>
        <p:spPr/>
        <p:txBody>
          <a:bodyPr/>
          <a:lstStyle/>
          <a:p>
            <a:fld id="{3E798137-902F-4875-8458-FEE9E0DA5FBD}" type="slidenum">
              <a:rPr lang="en-US" smtClean="0"/>
              <a:t>19</a:t>
            </a:fld>
            <a:endParaRPr lang="en-US"/>
          </a:p>
        </p:txBody>
      </p:sp>
    </p:spTree>
    <p:extLst>
      <p:ext uri="{BB962C8B-B14F-4D97-AF65-F5344CB8AC3E}">
        <p14:creationId xmlns:p14="http://schemas.microsoft.com/office/powerpoint/2010/main" val="32286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98137-902F-4875-8458-FEE9E0DA5FBD}" type="slidenum">
              <a:rPr lang="en-US" smtClean="0"/>
              <a:t>2</a:t>
            </a:fld>
            <a:endParaRPr lang="en-US"/>
          </a:p>
        </p:txBody>
      </p:sp>
    </p:spTree>
    <p:extLst>
      <p:ext uri="{BB962C8B-B14F-4D97-AF65-F5344CB8AC3E}">
        <p14:creationId xmlns:p14="http://schemas.microsoft.com/office/powerpoint/2010/main" val="2295189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TALKING POINTS: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summary, pregnancy-related deaths are more accurately identified when surveillance methodologies</a:t>
            </a: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widen the time interval to one year after the end of pregnancy, </a:t>
            </a: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a wide range of data sources to identify deaths that might be pregnancy-related, and </a:t>
            </a: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rely on subject matter experts to determine the underlying causes and their relationship to pregnancy.</a:t>
            </a:r>
          </a:p>
        </p:txBody>
      </p:sp>
      <p:sp>
        <p:nvSpPr>
          <p:cNvPr id="4" name="Slide Number Placeholder 3"/>
          <p:cNvSpPr>
            <a:spLocks noGrp="1"/>
          </p:cNvSpPr>
          <p:nvPr>
            <p:ph type="sldNum" sz="quarter" idx="5"/>
          </p:nvPr>
        </p:nvSpPr>
        <p:spPr/>
        <p:txBody>
          <a:bodyPr/>
          <a:lstStyle/>
          <a:p>
            <a:fld id="{3E798137-902F-4875-8458-FEE9E0DA5FBD}" type="slidenum">
              <a:rPr lang="en-US" smtClean="0"/>
              <a:t>20</a:t>
            </a:fld>
            <a:endParaRPr lang="en-US"/>
          </a:p>
        </p:txBody>
      </p:sp>
    </p:spTree>
    <p:extLst>
      <p:ext uri="{BB962C8B-B14F-4D97-AF65-F5344CB8AC3E}">
        <p14:creationId xmlns:p14="http://schemas.microsoft.com/office/powerpoint/2010/main" val="93318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98137-902F-4875-8458-FEE9E0DA5FBD}" type="slidenum">
              <a:rPr lang="en-US" smtClean="0"/>
              <a:t>3</a:t>
            </a:fld>
            <a:endParaRPr lang="en-US"/>
          </a:p>
        </p:txBody>
      </p:sp>
    </p:spTree>
    <p:extLst>
      <p:ext uri="{BB962C8B-B14F-4D97-AF65-F5344CB8AC3E}">
        <p14:creationId xmlns:p14="http://schemas.microsoft.com/office/powerpoint/2010/main" val="133181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The term “maternal mortality” can mean different things, so it is important to know how maternal mortality is defined and measured.</a:t>
            </a:r>
          </a:p>
          <a:p>
            <a:pPr marL="171450" indent="-171450">
              <a:buFont typeface="Arial" panose="020B0604020202020204" pitchFamily="34" charset="0"/>
              <a:buChar char="•"/>
            </a:pPr>
            <a:r>
              <a:rPr lang="en-US" b="0" dirty="0"/>
              <a:t>There are three commonly used terms when we talk about maternal mortality:</a:t>
            </a:r>
          </a:p>
          <a:p>
            <a:pPr marL="628650" lvl="1" indent="-171450">
              <a:buFont typeface="Arial" panose="020B0604020202020204" pitchFamily="34" charset="0"/>
              <a:buChar char="•"/>
            </a:pPr>
            <a:r>
              <a:rPr lang="en-US" b="1" dirty="0"/>
              <a:t>Pregnancy-associated mortality/deaths </a:t>
            </a:r>
            <a:r>
              <a:rPr lang="en-US" b="0" dirty="0"/>
              <a:t>refers to all deaths from any cause that occurred during pregnancy and up to one year after the end of pregnancy, regardless of the pregnancy outcome. </a:t>
            </a:r>
            <a:r>
              <a:rPr lang="en-US" b="0" i="0" dirty="0">
                <a:solidFill>
                  <a:srgbClr val="202124"/>
                </a:solidFill>
                <a:effectLst/>
                <a:latin typeface="Roboto" panose="02000000000000000000" pitchFamily="2" charset="0"/>
              </a:rPr>
              <a:t>Types of pregnancy outcomes include live birth (full term or preterm birth), stillbirth, spontaneous abortion, and induced abortion</a:t>
            </a:r>
            <a:r>
              <a:rPr lang="en-US" b="0" dirty="0"/>
              <a:t>. Pregnancy-associated deaths include those that are related to pregnancy (such as a death from a pregnancy complication) and those that are not related to pregnancy (such as a death from a motor vehicle crash). </a:t>
            </a:r>
          </a:p>
          <a:p>
            <a:pPr marL="628650" lvl="1" indent="-171450">
              <a:buFont typeface="Arial" panose="020B0604020202020204" pitchFamily="34" charset="0"/>
              <a:buChar char="•"/>
            </a:pPr>
            <a:r>
              <a:rPr lang="en-US" b="1" dirty="0"/>
              <a:t>Pregnancy-related mortality/deaths </a:t>
            </a:r>
            <a:r>
              <a:rPr lang="en-US" b="0" dirty="0"/>
              <a:t>is a subset of pregnancy-associated deaths. The Centers for Disease Control and Prevention (CDC) defines a pregnancy-related death as “a death </a:t>
            </a:r>
            <a:r>
              <a:rPr lang="en-US" b="0" i="0" dirty="0">
                <a:solidFill>
                  <a:srgbClr val="000000"/>
                </a:solidFill>
                <a:effectLst/>
                <a:latin typeface="Open Sans" panose="020B0606030504020204" pitchFamily="34" charset="0"/>
              </a:rPr>
              <a:t>during pregnancy or within one year of the end of pregnancy from a </a:t>
            </a:r>
            <a:r>
              <a:rPr lang="en-US" b="0" i="0" u="sng" dirty="0">
                <a:solidFill>
                  <a:srgbClr val="075290"/>
                </a:solidFill>
                <a:effectLst/>
                <a:latin typeface="Open Sans" panose="020B0606030504020204" pitchFamily="34" charset="0"/>
                <a:hlinkClick r:id="rId3"/>
              </a:rPr>
              <a:t>pregnancy complication</a:t>
            </a:r>
            <a:r>
              <a:rPr lang="en-US" b="0" i="0" dirty="0">
                <a:solidFill>
                  <a:srgbClr val="000000"/>
                </a:solidFill>
                <a:effectLst/>
                <a:latin typeface="Open Sans" panose="020B0606030504020204" pitchFamily="34" charset="0"/>
              </a:rPr>
              <a:t>, a chain of events initiated by pregnancy, or the aggravation of an unrelated condition by the physiologic effects of pregnancy.” </a:t>
            </a:r>
          </a:p>
          <a:p>
            <a:pPr marL="628650" lvl="1" indent="-171450">
              <a:buFont typeface="Arial" panose="020B0604020202020204" pitchFamily="34" charset="0"/>
              <a:buChar char="•"/>
            </a:pPr>
            <a:r>
              <a:rPr lang="en-US" b="1" i="0" dirty="0">
                <a:solidFill>
                  <a:srgbClr val="000000"/>
                </a:solidFill>
                <a:effectLst/>
                <a:latin typeface="Open Sans" panose="020B0606030504020204" pitchFamily="34" charset="0"/>
              </a:rPr>
              <a:t>Maternal mortality/deaths </a:t>
            </a:r>
            <a:r>
              <a:rPr lang="en-US" b="0" i="0" dirty="0">
                <a:solidFill>
                  <a:srgbClr val="000000"/>
                </a:solidFill>
                <a:effectLst/>
                <a:latin typeface="Open Sans" panose="020B0606030504020204" pitchFamily="34" charset="0"/>
              </a:rPr>
              <a:t>is a subset of pregnancy-related deaths that occurred during pregnancy or within 42 days of the end of pregnancy. The World Health Organization (WHO) defines a maternal death as “a death </a:t>
            </a:r>
            <a:r>
              <a:rPr lang="en-US" b="0" i="0" dirty="0">
                <a:solidFill>
                  <a:srgbClr val="3C4245"/>
                </a:solidFill>
                <a:effectLst/>
                <a:latin typeface="Arial" panose="020B0604020202020204" pitchFamily="34" charset="0"/>
              </a:rPr>
              <a:t>from any cause related to or aggravated by pregnancy or its management (excluding accidental or incidental causes) during pregnancy and childbirth or within 42 days of termination of pregnancy, irrespective of the duration and site of the pregnancy.”</a:t>
            </a:r>
            <a:endParaRPr lang="en-US" b="0" dirty="0"/>
          </a:p>
        </p:txBody>
      </p:sp>
      <p:sp>
        <p:nvSpPr>
          <p:cNvPr id="4" name="Slide Number Placeholder 3"/>
          <p:cNvSpPr>
            <a:spLocks noGrp="1"/>
          </p:cNvSpPr>
          <p:nvPr>
            <p:ph type="sldNum" sz="quarter" idx="5"/>
          </p:nvPr>
        </p:nvSpPr>
        <p:spPr/>
        <p:txBody>
          <a:bodyPr/>
          <a:lstStyle/>
          <a:p>
            <a:fld id="{3E798137-902F-4875-8458-FEE9E0DA5FBD}" type="slidenum">
              <a:rPr lang="en-US" smtClean="0"/>
              <a:t>4</a:t>
            </a:fld>
            <a:endParaRPr lang="en-US"/>
          </a:p>
        </p:txBody>
      </p:sp>
    </p:spTree>
    <p:extLst>
      <p:ext uri="{BB962C8B-B14F-4D97-AF65-F5344CB8AC3E}">
        <p14:creationId xmlns:p14="http://schemas.microsoft.com/office/powerpoint/2010/main" val="212592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Both </a:t>
            </a:r>
            <a:r>
              <a:rPr lang="en-US" b="0" dirty="0"/>
              <a:t>Maternal Mortality Ratio (MMR) and Pregnancy-Related Mortality Ratio (PRMR) </a:t>
            </a:r>
            <a:r>
              <a:rPr lang="en-US" dirty="0"/>
              <a:t>are widely used indicators of maternal health. MMR is the most widely used measure worldwide for surveillance of maternal deaths due to the ready availability of death certificate data and consistency in defining maternal deaths based on ICD-10 codes for obstetric deaths. BUT data quality issues (and narrow time frame) can lead to significant underestimations or overestimations of the true burden of pregnancy-related deaths.</a:t>
            </a:r>
          </a:p>
          <a:p>
            <a:pPr marL="171450" indent="-171450">
              <a:buFont typeface="Arial" panose="020B0604020202020204" pitchFamily="34" charset="0"/>
              <a:buChar char="•"/>
            </a:pPr>
            <a:r>
              <a:rPr lang="en-US" dirty="0"/>
              <a:t>PRMR is based on expert committee determinations; deaths are identified using multiple source; and the time frame includes deaths up to one year after pregnancy, resulting in more accurate counts of pregnancy-related deaths.</a:t>
            </a:r>
          </a:p>
        </p:txBody>
      </p:sp>
      <p:sp>
        <p:nvSpPr>
          <p:cNvPr id="4" name="Slide Number Placeholder 3"/>
          <p:cNvSpPr>
            <a:spLocks noGrp="1"/>
          </p:cNvSpPr>
          <p:nvPr>
            <p:ph type="sldNum" sz="quarter" idx="5"/>
          </p:nvPr>
        </p:nvSpPr>
        <p:spPr/>
        <p:txBody>
          <a:bodyPr/>
          <a:lstStyle/>
          <a:p>
            <a:fld id="{3E798137-902F-4875-8458-FEE9E0DA5FBD}" type="slidenum">
              <a:rPr lang="en-US" smtClean="0"/>
              <a:t>5</a:t>
            </a:fld>
            <a:endParaRPr lang="en-US"/>
          </a:p>
        </p:txBody>
      </p:sp>
    </p:spTree>
    <p:extLst>
      <p:ext uri="{BB962C8B-B14F-4D97-AF65-F5344CB8AC3E}">
        <p14:creationId xmlns:p14="http://schemas.microsoft.com/office/powerpoint/2010/main" val="120740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Maternal Mortality Ratio (MMR) and Pregnancy-Related Mortality Ratio (PRMR) are the two most widely used measures of maternal mortality and are indicators of maternal health in a population. </a:t>
            </a:r>
          </a:p>
          <a:p>
            <a:pPr marL="171450" indent="-171450">
              <a:buFont typeface="Arial" panose="020B0604020202020204" pitchFamily="34" charset="0"/>
              <a:buChar char="•"/>
            </a:pPr>
            <a:r>
              <a:rPr lang="en-US" b="0" dirty="0"/>
              <a:t>These measures are defined as the number of maternal deaths per 100,000 live births for an MMR – or pregnancy-related deaths per 100,000 live births for a PRMR – in a given time period, for example, one year. (More specifically, the MMR or PRMR is calculated as the number of deaths (maternal deaths or pregnancy-related deaths) divided by the number of live births in the same period and multiplied by 100,000.)</a:t>
            </a:r>
          </a:p>
          <a:p>
            <a:pPr marL="171450" indent="-171450">
              <a:buFont typeface="Arial" panose="020B0604020202020204" pitchFamily="34" charset="0"/>
              <a:buChar char="•"/>
            </a:pPr>
            <a:r>
              <a:rPr lang="en-US" b="0" dirty="0"/>
              <a:t>The number of deaths captured in the numerator of the maternal mortality measure varies depending on our surveillance methodology: (1) whether we are using WHO’s maternal death definition and calculating a MMR or CDC’s pregnancy-related death definition and calculating a PRMR and (2) what data sources we are using to identify the deaths. </a:t>
            </a:r>
          </a:p>
          <a:p>
            <a:pPr marL="171450" indent="-171450">
              <a:buFont typeface="Arial" panose="020B0604020202020204" pitchFamily="34" charset="0"/>
              <a:buChar char="•"/>
            </a:pPr>
            <a:r>
              <a:rPr lang="en-US" b="0" dirty="0"/>
              <a:t>Enhanced surveillance methodology via the California Pregnancy Mortality Surveillance System (CA-PMSS) makes PRMR a more accurate measure of maternal mortality than MMR. </a:t>
            </a:r>
          </a:p>
          <a:p>
            <a:pPr marL="628650" lvl="1" indent="-171450">
              <a:buFont typeface="Arial" panose="020B0604020202020204" pitchFamily="34" charset="0"/>
              <a:buChar char="•"/>
            </a:pPr>
            <a:r>
              <a:rPr lang="en-US" b="0" dirty="0"/>
              <a:t>Enhanced surveillance captures more deaths with an expanded time frame up to one year after pregnancy and uses more data sources to identify and verify deaths. Subject matter experts review each death to determine the cause of death and whether it was related to pregnancy.</a:t>
            </a:r>
          </a:p>
          <a:p>
            <a:pPr marL="628650" lvl="1" indent="-171450">
              <a:buFont typeface="Arial" panose="020B0604020202020204" pitchFamily="34" charset="0"/>
              <a:buChar char="•"/>
            </a:pPr>
            <a:r>
              <a:rPr lang="en-US" b="0" dirty="0"/>
              <a:t>MMR is based on death certificate data alone for identification of maternal deaths. This surveillance methodology is more susceptible to missing or misclassifying deaths due to the narrower time frame (up to 42 days after pregnancy) and data quality issues. </a:t>
            </a:r>
          </a:p>
          <a:p>
            <a:endParaRPr lang="en-US" b="1" dirty="0"/>
          </a:p>
          <a:p>
            <a:endParaRPr lang="en-US" dirty="0"/>
          </a:p>
        </p:txBody>
      </p:sp>
      <p:sp>
        <p:nvSpPr>
          <p:cNvPr id="4" name="Slide Number Placeholder 3"/>
          <p:cNvSpPr>
            <a:spLocks noGrp="1"/>
          </p:cNvSpPr>
          <p:nvPr>
            <p:ph type="sldNum" sz="quarter" idx="5"/>
          </p:nvPr>
        </p:nvSpPr>
        <p:spPr/>
        <p:txBody>
          <a:bodyPr/>
          <a:lstStyle/>
          <a:p>
            <a:fld id="{3E798137-902F-4875-8458-FEE9E0DA5FBD}" type="slidenum">
              <a:rPr lang="en-US" smtClean="0"/>
              <a:t>6</a:t>
            </a:fld>
            <a:endParaRPr lang="en-US"/>
          </a:p>
        </p:txBody>
      </p:sp>
    </p:spTree>
    <p:extLst>
      <p:ext uri="{BB962C8B-B14F-4D97-AF65-F5344CB8AC3E}">
        <p14:creationId xmlns:p14="http://schemas.microsoft.com/office/powerpoint/2010/main" val="336909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98137-902F-4875-8458-FEE9E0DA5FBD}" type="slidenum">
              <a:rPr lang="en-US" smtClean="0"/>
              <a:t>7</a:t>
            </a:fld>
            <a:endParaRPr lang="en-US"/>
          </a:p>
        </p:txBody>
      </p:sp>
    </p:spTree>
    <p:extLst>
      <p:ext uri="{BB962C8B-B14F-4D97-AF65-F5344CB8AC3E}">
        <p14:creationId xmlns:p14="http://schemas.microsoft.com/office/powerpoint/2010/main" val="312916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California conducts statewide surveillance of pregnancy-related mortality (up to one year after the end of pregnancy) through the California Pregnancy Mortality Surveillance System (CA-PMSS).</a:t>
            </a:r>
          </a:p>
          <a:p>
            <a:pPr marL="171450" indent="-171450">
              <a:buFont typeface="Arial" panose="020B0604020202020204" pitchFamily="34" charset="0"/>
              <a:buChar char="•"/>
            </a:pPr>
            <a:r>
              <a:rPr lang="en-US" dirty="0"/>
              <a:t>The goal of CA-PMSS is to provide timely and accurate statewide surveillance data on pregnancy-related deaths.</a:t>
            </a:r>
          </a:p>
          <a:p>
            <a:pPr marL="171450" indent="-171450">
              <a:buFont typeface="Arial" panose="020B0604020202020204" pitchFamily="34" charset="0"/>
              <a:buChar char="•"/>
            </a:pPr>
            <a:r>
              <a:rPr lang="en-US" dirty="0"/>
              <a:t>CA-PMSS aims to </a:t>
            </a:r>
          </a:p>
          <a:p>
            <a:pPr marL="628650" lvl="1" indent="-171450">
              <a:buFont typeface="Arial" panose="020B0604020202020204" pitchFamily="34" charset="0"/>
              <a:buChar char="•"/>
            </a:pPr>
            <a:r>
              <a:rPr lang="en-US" dirty="0"/>
              <a:t>Identify the cause of and timing to death</a:t>
            </a:r>
          </a:p>
          <a:p>
            <a:pPr marL="628650" lvl="1" indent="-171450">
              <a:buFont typeface="Arial" panose="020B0604020202020204" pitchFamily="34" charset="0"/>
              <a:buChar char="•"/>
            </a:pPr>
            <a:r>
              <a:rPr lang="en-US" dirty="0"/>
              <a:t>Determine whether the death was related to pregnancy</a:t>
            </a:r>
          </a:p>
          <a:p>
            <a:pPr marL="628650" lvl="1" indent="-171450">
              <a:buFont typeface="Arial" panose="020B0604020202020204" pitchFamily="34" charset="0"/>
              <a:buChar char="•"/>
            </a:pPr>
            <a:r>
              <a:rPr lang="en-US" dirty="0"/>
              <a:t>Serve as timely and highly accurate method for enhanced maternal mortality surveillance</a:t>
            </a:r>
          </a:p>
          <a:p>
            <a:pPr marL="628650" lvl="1" indent="-171450">
              <a:buFont typeface="Arial" panose="020B0604020202020204" pitchFamily="34" charset="0"/>
              <a:buChar char="•"/>
            </a:pPr>
            <a:r>
              <a:rPr lang="en-US" dirty="0"/>
              <a:t>Inform directions for focused in-depth case reviews of deaths suspected to be pregnancy-related through the California Pregnancy-Associated Mortality Review (CA-PAMR)</a:t>
            </a:r>
          </a:p>
        </p:txBody>
      </p:sp>
      <p:sp>
        <p:nvSpPr>
          <p:cNvPr id="4" name="Slide Number Placeholder 3"/>
          <p:cNvSpPr>
            <a:spLocks noGrp="1"/>
          </p:cNvSpPr>
          <p:nvPr>
            <p:ph type="sldNum" sz="quarter" idx="5"/>
          </p:nvPr>
        </p:nvSpPr>
        <p:spPr/>
        <p:txBody>
          <a:bodyPr/>
          <a:lstStyle/>
          <a:p>
            <a:fld id="{3E798137-902F-4875-8458-FEE9E0DA5FBD}" type="slidenum">
              <a:rPr lang="en-US" smtClean="0"/>
              <a:t>8</a:t>
            </a:fld>
            <a:endParaRPr lang="en-US"/>
          </a:p>
        </p:txBody>
      </p:sp>
    </p:spTree>
    <p:extLst>
      <p:ext uri="{BB962C8B-B14F-4D97-AF65-F5344CB8AC3E}">
        <p14:creationId xmlns:p14="http://schemas.microsoft.com/office/powerpoint/2010/main" val="152116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CA-PMSS case review process begins with the identification of all pregnancy-associated deaths – including deaths among women who were less than 20 weeks pregnant – through a series of complex data linkage steps. Pregnancy-associated death cohorts are defined by the year of death.</a:t>
            </a:r>
          </a:p>
        </p:txBody>
      </p:sp>
      <p:sp>
        <p:nvSpPr>
          <p:cNvPr id="4" name="Slide Number Placeholder 3"/>
          <p:cNvSpPr>
            <a:spLocks noGrp="1"/>
          </p:cNvSpPr>
          <p:nvPr>
            <p:ph type="sldNum" sz="quarter" idx="5"/>
          </p:nvPr>
        </p:nvSpPr>
        <p:spPr/>
        <p:txBody>
          <a:bodyPr/>
          <a:lstStyle/>
          <a:p>
            <a:fld id="{E0A63BDC-96C0-2D47-952F-ABC11D3883B4}" type="slidenum">
              <a:rPr lang="en-US" smtClean="0"/>
              <a:t>9</a:t>
            </a:fld>
            <a:endParaRPr lang="en-US"/>
          </a:p>
        </p:txBody>
      </p:sp>
    </p:spTree>
    <p:extLst>
      <p:ext uri="{BB962C8B-B14F-4D97-AF65-F5344CB8AC3E}">
        <p14:creationId xmlns:p14="http://schemas.microsoft.com/office/powerpoint/2010/main" val="3565754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5000">
              <a:srgbClr val="DDF1FB"/>
            </a:gs>
            <a:gs pos="84000">
              <a:srgbClr val="10587D"/>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255713"/>
            <a:ext cx="10420350" cy="2387600"/>
          </a:xfrm>
        </p:spPr>
        <p:txBody>
          <a:bodyPr anchor="b"/>
          <a:lstStyle>
            <a:lvl1pPr algn="l">
              <a:defRPr sz="60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3655178"/>
            <a:ext cx="8242147" cy="777545"/>
          </a:xfrm>
        </p:spPr>
        <p:txBody>
          <a:bodyPr>
            <a:normAutofit/>
          </a:bodyPr>
          <a:lstStyle>
            <a:lvl1pPr marL="0" indent="0" algn="l">
              <a:buNone/>
              <a:defRPr sz="3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0" name="Rectangle 9"/>
          <p:cNvSpPr/>
          <p:nvPr userDrawn="1"/>
        </p:nvSpPr>
        <p:spPr>
          <a:xfrm>
            <a:off x="0" y="5657014"/>
            <a:ext cx="12192000" cy="1200988"/>
          </a:xfrm>
          <a:prstGeom prst="rect">
            <a:avLst/>
          </a:prstGeom>
          <a:solidFill>
            <a:srgbClr val="E1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hasCustomPrompt="1"/>
          </p:nvPr>
        </p:nvSpPr>
        <p:spPr>
          <a:xfrm>
            <a:off x="838201" y="758825"/>
            <a:ext cx="4059152" cy="496888"/>
          </a:xfrm>
        </p:spPr>
        <p:txBody>
          <a:bodyPr/>
          <a:lstStyle>
            <a:lvl1pPr marL="0" indent="0">
              <a:buNone/>
              <a:defRPr baseline="0">
                <a:solidFill>
                  <a:schemeClr val="bg1"/>
                </a:solidFill>
                <a:latin typeface="+mj-lt"/>
              </a:defRPr>
            </a:lvl1pPr>
          </a:lstStyle>
          <a:p>
            <a:pPr lvl="0"/>
            <a:r>
              <a:rPr lang="en-US" dirty="0"/>
              <a:t>Date</a:t>
            </a:r>
          </a:p>
        </p:txBody>
      </p:sp>
      <p:sp>
        <p:nvSpPr>
          <p:cNvPr id="15" name="Text Placeholder 13"/>
          <p:cNvSpPr>
            <a:spLocks noGrp="1"/>
          </p:cNvSpPr>
          <p:nvPr>
            <p:ph type="body" sz="quarter" idx="11" hasCustomPrompt="1"/>
          </p:nvPr>
        </p:nvSpPr>
        <p:spPr>
          <a:xfrm>
            <a:off x="5559424" y="4689214"/>
            <a:ext cx="6021304" cy="496888"/>
          </a:xfrm>
        </p:spPr>
        <p:txBody>
          <a:bodyPr/>
          <a:lstStyle>
            <a:lvl1pPr marL="0" indent="0" algn="r">
              <a:buNone/>
              <a:defRPr baseline="0">
                <a:solidFill>
                  <a:schemeClr val="tx1">
                    <a:lumMod val="65000"/>
                    <a:lumOff val="35000"/>
                  </a:schemeClr>
                </a:solidFill>
                <a:latin typeface="+mj-lt"/>
              </a:defRPr>
            </a:lvl1pPr>
          </a:lstStyle>
          <a:p>
            <a:pPr lvl="0"/>
            <a:r>
              <a:rPr lang="en-US" dirty="0"/>
              <a:t>Program name</a:t>
            </a:r>
          </a:p>
        </p:txBody>
      </p:sp>
      <p:sp>
        <p:nvSpPr>
          <p:cNvPr id="16" name="Text Placeholder 13"/>
          <p:cNvSpPr>
            <a:spLocks noGrp="1"/>
          </p:cNvSpPr>
          <p:nvPr>
            <p:ph type="body" sz="quarter" idx="12" hasCustomPrompt="1"/>
          </p:nvPr>
        </p:nvSpPr>
        <p:spPr>
          <a:xfrm>
            <a:off x="4043947" y="5113037"/>
            <a:ext cx="7536782" cy="496888"/>
          </a:xfrm>
        </p:spPr>
        <p:txBody>
          <a:bodyPr>
            <a:normAutofit/>
          </a:bodyPr>
          <a:lstStyle>
            <a:lvl1pPr marL="0" indent="0" algn="r">
              <a:buNone/>
              <a:defRPr sz="2750" b="0" i="0" baseline="0">
                <a:solidFill>
                  <a:schemeClr val="tx1">
                    <a:lumMod val="65000"/>
                    <a:lumOff val="35000"/>
                  </a:schemeClr>
                </a:solidFill>
                <a:latin typeface="+mj-lt"/>
              </a:defRPr>
            </a:lvl1pPr>
          </a:lstStyle>
          <a:p>
            <a:pPr lvl="0"/>
            <a:r>
              <a:rPr lang="en-US" dirty="0"/>
              <a:t>Division name </a:t>
            </a:r>
          </a:p>
        </p:txBody>
      </p:sp>
      <p:sp>
        <p:nvSpPr>
          <p:cNvPr id="17" name="Text Placeholder 13"/>
          <p:cNvSpPr>
            <a:spLocks noGrp="1"/>
          </p:cNvSpPr>
          <p:nvPr>
            <p:ph type="body" sz="quarter" idx="13" hasCustomPrompt="1"/>
          </p:nvPr>
        </p:nvSpPr>
        <p:spPr>
          <a:xfrm>
            <a:off x="838199" y="5782419"/>
            <a:ext cx="4695825" cy="472449"/>
          </a:xfrm>
        </p:spPr>
        <p:txBody>
          <a:bodyPr>
            <a:noAutofit/>
          </a:bodyPr>
          <a:lstStyle>
            <a:lvl1pPr marL="0" indent="0" algn="l">
              <a:spcBef>
                <a:spcPts val="0"/>
              </a:spcBef>
              <a:buNone/>
              <a:defRPr sz="3600" b="1" baseline="0">
                <a:solidFill>
                  <a:schemeClr val="tx1">
                    <a:lumMod val="65000"/>
                    <a:lumOff val="35000"/>
                  </a:schemeClr>
                </a:solidFill>
              </a:defRPr>
            </a:lvl1pPr>
          </a:lstStyle>
          <a:p>
            <a:pPr lvl="0"/>
            <a:r>
              <a:rPr lang="en-US" dirty="0"/>
              <a:t>Name</a:t>
            </a:r>
          </a:p>
        </p:txBody>
      </p:sp>
      <p:sp>
        <p:nvSpPr>
          <p:cNvPr id="19" name="Text Placeholder 13"/>
          <p:cNvSpPr>
            <a:spLocks noGrp="1"/>
          </p:cNvSpPr>
          <p:nvPr>
            <p:ph type="body" sz="quarter" idx="15" hasCustomPrompt="1"/>
          </p:nvPr>
        </p:nvSpPr>
        <p:spPr>
          <a:xfrm>
            <a:off x="838198" y="6215352"/>
            <a:ext cx="4695825" cy="496888"/>
          </a:xfrm>
        </p:spPr>
        <p:txBody>
          <a:bodyPr/>
          <a:lstStyle>
            <a:lvl1pPr marL="0" indent="0" algn="l">
              <a:buNone/>
              <a:defRPr baseline="0">
                <a:solidFill>
                  <a:schemeClr val="tx1">
                    <a:lumMod val="65000"/>
                    <a:lumOff val="35000"/>
                  </a:schemeClr>
                </a:solidFill>
                <a:latin typeface="+mj-lt"/>
              </a:defRPr>
            </a:lvl1pPr>
          </a:lstStyle>
          <a:p>
            <a:pPr lvl="0"/>
            <a:r>
              <a:rPr lang="en-US" dirty="0"/>
              <a:t>Credentials </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71605" y="5685265"/>
            <a:ext cx="1115270" cy="9336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56775" y="6087399"/>
            <a:ext cx="1234443" cy="624841"/>
          </a:xfrm>
          <a:prstGeom prst="rect">
            <a:avLst/>
          </a:prstGeom>
        </p:spPr>
      </p:pic>
      <p:cxnSp>
        <p:nvCxnSpPr>
          <p:cNvPr id="21" name="Straight Connector 20"/>
          <p:cNvCxnSpPr/>
          <p:nvPr userDrawn="1"/>
        </p:nvCxnSpPr>
        <p:spPr>
          <a:xfrm>
            <a:off x="10208279" y="6142003"/>
            <a:ext cx="0" cy="4686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4336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Chart,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a:solidFill>
                  <a:srgbClr val="10587D"/>
                </a:solidFill>
              </a:defRPr>
            </a:lvl1pPr>
          </a:lstStyle>
          <a:p>
            <a:r>
              <a:rPr lang="en-US" dirty="0"/>
              <a:t>Title (Data/chart with sidebar info)  </a:t>
            </a:r>
          </a:p>
        </p:txBody>
      </p:sp>
      <p:sp>
        <p:nvSpPr>
          <p:cNvPr id="3" name="Content Placeholder 2"/>
          <p:cNvSpPr>
            <a:spLocks noGrp="1"/>
          </p:cNvSpPr>
          <p:nvPr>
            <p:ph idx="1"/>
          </p:nvPr>
        </p:nvSpPr>
        <p:spPr>
          <a:xfrm>
            <a:off x="609600" y="1825624"/>
            <a:ext cx="7780256" cy="444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8540750" y="1828800"/>
            <a:ext cx="3041650" cy="3760788"/>
          </a:xfrm>
          <a:solidFill>
            <a:srgbClr val="EAF6FC"/>
          </a:solidFill>
        </p:spPr>
        <p:txBody>
          <a:bodyPr/>
          <a:lstStyle>
            <a:lvl1pPr marL="0" indent="0">
              <a:buNone/>
              <a:defRPr>
                <a:solidFill>
                  <a:srgbClr val="10587D"/>
                </a:solidFill>
              </a:defRPr>
            </a:lvl1pPr>
            <a:lvl2pPr marL="457200" indent="0">
              <a:buNone/>
              <a:defRPr>
                <a:solidFill>
                  <a:srgbClr val="10587D"/>
                </a:solidFill>
              </a:defRPr>
            </a:lvl2pPr>
            <a:lvl3pPr marL="914400" indent="0">
              <a:buNone/>
              <a:defRPr>
                <a:solidFill>
                  <a:srgbClr val="10587D"/>
                </a:solidFill>
              </a:defRPr>
            </a:lvl3pPr>
            <a:lvl4pPr marL="1371600" indent="0">
              <a:buNone/>
              <a:defRPr>
                <a:solidFill>
                  <a:srgbClr val="10587D"/>
                </a:solidFill>
              </a:defRPr>
            </a:lvl4pPr>
            <a:lvl5pPr marL="1828800" indent="0">
              <a:buNone/>
              <a:defRPr>
                <a:solidFill>
                  <a:srgbClr val="10587D"/>
                </a:solidFill>
              </a:defRPr>
            </a:lvl5p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179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ta &amp; Image, 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(Data with supporting image, arrow) </a:t>
            </a:r>
          </a:p>
        </p:txBody>
      </p:sp>
      <p:sp>
        <p:nvSpPr>
          <p:cNvPr id="3" name="Content Placeholder 2"/>
          <p:cNvSpPr>
            <a:spLocks noGrp="1"/>
          </p:cNvSpPr>
          <p:nvPr>
            <p:ph idx="1"/>
          </p:nvPr>
        </p:nvSpPr>
        <p:spPr>
          <a:xfrm>
            <a:off x="609600" y="1825624"/>
            <a:ext cx="7780256" cy="4441825"/>
          </a:xfrm>
        </p:spPr>
        <p:txBody>
          <a:bodyPr/>
          <a:lstStyle>
            <a:lvl1pPr marL="228600" indent="-228600">
              <a:buClr>
                <a:srgbClr val="10587D"/>
              </a:buClr>
              <a:buFont typeface="Wingdings 3" panose="05040102010807070707" pitchFamily="18" charset="2"/>
              <a:buChar char="ê"/>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descr="decorative image"/>
          <p:cNvSpPr>
            <a:spLocks noGrp="1"/>
          </p:cNvSpPr>
          <p:nvPr>
            <p:ph type="pic" sz="quarter" idx="10"/>
          </p:nvPr>
        </p:nvSpPr>
        <p:spPr>
          <a:xfrm>
            <a:off x="8588375" y="1825625"/>
            <a:ext cx="2927350" cy="3698875"/>
          </a:xfrm>
        </p:spPr>
        <p:txBody>
          <a:bodyPr/>
          <a:lstStyle/>
          <a:p>
            <a:r>
              <a:rPr lang="en-US"/>
              <a:t>Click icon to add picture</a:t>
            </a:r>
          </a:p>
        </p:txBody>
      </p:sp>
      <p:grpSp>
        <p:nvGrpSpPr>
          <p:cNvPr id="7" name="Group 6"/>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amp; Image,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(Data with supporting image, bullet) </a:t>
            </a:r>
          </a:p>
        </p:txBody>
      </p:sp>
      <p:sp>
        <p:nvSpPr>
          <p:cNvPr id="3" name="Content Placeholder 2"/>
          <p:cNvSpPr>
            <a:spLocks noGrp="1"/>
          </p:cNvSpPr>
          <p:nvPr>
            <p:ph idx="1"/>
          </p:nvPr>
        </p:nvSpPr>
        <p:spPr>
          <a:xfrm>
            <a:off x="609600" y="1825624"/>
            <a:ext cx="7780256" cy="4441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descr="decorative image"/>
          <p:cNvSpPr>
            <a:spLocks noGrp="1"/>
          </p:cNvSpPr>
          <p:nvPr>
            <p:ph type="pic" sz="quarter" idx="10"/>
          </p:nvPr>
        </p:nvSpPr>
        <p:spPr>
          <a:xfrm>
            <a:off x="8588375" y="1825625"/>
            <a:ext cx="2927350" cy="3698875"/>
          </a:xfrm>
        </p:spPr>
        <p:txBody>
          <a:bodyPr/>
          <a:lstStyle/>
          <a:p>
            <a:r>
              <a:rPr lang="en-US"/>
              <a:t>Click icon to add picture</a:t>
            </a:r>
          </a:p>
        </p:txBody>
      </p:sp>
      <p:grpSp>
        <p:nvGrpSpPr>
          <p:cNvPr id="7" name="Group 6"/>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2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(video link slide) </a:t>
            </a:r>
          </a:p>
        </p:txBody>
      </p:sp>
      <p:sp>
        <p:nvSpPr>
          <p:cNvPr id="7" name="Media Placeholder 6" descr="video"/>
          <p:cNvSpPr>
            <a:spLocks noGrp="1"/>
          </p:cNvSpPr>
          <p:nvPr>
            <p:ph type="media" sz="quarter" idx="11" hasCustomPrompt="1"/>
          </p:nvPr>
        </p:nvSpPr>
        <p:spPr>
          <a:xfrm>
            <a:off x="609600" y="1750209"/>
            <a:ext cx="7478713" cy="4441825"/>
          </a:xfrm>
        </p:spPr>
        <p:txBody>
          <a:bodyPr/>
          <a:lstStyle>
            <a:lvl1pPr>
              <a:defRPr baseline="0"/>
            </a:lvl1pPr>
          </a:lstStyle>
          <a:p>
            <a:r>
              <a:rPr lang="en-US" dirty="0"/>
              <a:t>Video thumbnail with hyperlink </a:t>
            </a:r>
          </a:p>
        </p:txBody>
      </p:sp>
      <p:grpSp>
        <p:nvGrpSpPr>
          <p:cNvPr id="8" name="Group 7"/>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638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amp;A, 1 image">
    <p:bg>
      <p:bgPr>
        <a:solidFill>
          <a:srgbClr val="10587D"/>
        </a:solidFill>
        <a:effectLst/>
      </p:bgPr>
    </p:bg>
    <p:spTree>
      <p:nvGrpSpPr>
        <p:cNvPr id="1" name=""/>
        <p:cNvGrpSpPr/>
        <p:nvPr/>
      </p:nvGrpSpPr>
      <p:grpSpPr>
        <a:xfrm>
          <a:off x="0" y="0"/>
          <a:ext cx="0" cy="0"/>
          <a:chOff x="0" y="0"/>
          <a:chExt cx="0" cy="0"/>
        </a:xfrm>
      </p:grpSpPr>
      <p:sp>
        <p:nvSpPr>
          <p:cNvPr id="10" name="Picture Placeholder 9" descr="decorative image"/>
          <p:cNvSpPr>
            <a:spLocks noGrp="1"/>
          </p:cNvSpPr>
          <p:nvPr>
            <p:ph type="pic" sz="quarter" idx="11"/>
          </p:nvPr>
        </p:nvSpPr>
        <p:spPr>
          <a:xfrm>
            <a:off x="3533091" y="605124"/>
            <a:ext cx="4946484" cy="3604742"/>
          </a:xfrm>
        </p:spPr>
        <p:txBody>
          <a:bodyPr/>
          <a:lstStyle/>
          <a:p>
            <a:r>
              <a:rPr lang="en-US"/>
              <a:t>Click icon to add picture</a:t>
            </a:r>
            <a:endParaRPr lang="en-US" dirty="0"/>
          </a:p>
        </p:txBody>
      </p:sp>
      <p:sp>
        <p:nvSpPr>
          <p:cNvPr id="3" name="TextBox 2"/>
          <p:cNvSpPr txBox="1"/>
          <p:nvPr userDrawn="1"/>
        </p:nvSpPr>
        <p:spPr>
          <a:xfrm>
            <a:off x="4449452" y="4172158"/>
            <a:ext cx="3299382" cy="1015663"/>
          </a:xfrm>
          <a:prstGeom prst="rect">
            <a:avLst/>
          </a:prstGeom>
          <a:noFill/>
        </p:spPr>
        <p:txBody>
          <a:bodyPr wrap="square" rtlCol="0">
            <a:spAutoFit/>
          </a:bodyPr>
          <a:lstStyle/>
          <a:p>
            <a:pPr algn="ctr"/>
            <a:r>
              <a:rPr lang="en-US" sz="6000" dirty="0">
                <a:solidFill>
                  <a:schemeClr val="bg1"/>
                </a:solidFill>
                <a:latin typeface="+mj-lt"/>
              </a:rPr>
              <a:t>Q &amp; A </a:t>
            </a:r>
          </a:p>
        </p:txBody>
      </p:sp>
      <p:sp>
        <p:nvSpPr>
          <p:cNvPr id="4" name="TextBox 3"/>
          <p:cNvSpPr txBox="1"/>
          <p:nvPr userDrawn="1"/>
        </p:nvSpPr>
        <p:spPr>
          <a:xfrm>
            <a:off x="4283943" y="5151531"/>
            <a:ext cx="364817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mj-lt"/>
              </a:rPr>
              <a:t>Question and Answer</a:t>
            </a:r>
          </a:p>
          <a:p>
            <a:endParaRPr lang="en-US" dirty="0"/>
          </a:p>
        </p:txBody>
      </p:sp>
      <p:grpSp>
        <p:nvGrpSpPr>
          <p:cNvPr id="6" name="Group 5"/>
          <p:cNvGrpSpPr/>
          <p:nvPr userDrawn="1"/>
        </p:nvGrpSpPr>
        <p:grpSpPr>
          <a:xfrm>
            <a:off x="10044699" y="6056938"/>
            <a:ext cx="1641858" cy="614585"/>
            <a:chOff x="6983999" y="6056938"/>
            <a:chExt cx="1641858" cy="614585"/>
          </a:xfrm>
        </p:grpSpPr>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9" name="Straight Connector 8"/>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2237281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s, 1 image">
    <p:bg>
      <p:bgPr>
        <a:solidFill>
          <a:srgbClr val="10587D"/>
        </a:solidFill>
        <a:effectLst/>
      </p:bgPr>
    </p:bg>
    <p:spTree>
      <p:nvGrpSpPr>
        <p:cNvPr id="1" name=""/>
        <p:cNvGrpSpPr/>
        <p:nvPr/>
      </p:nvGrpSpPr>
      <p:grpSpPr>
        <a:xfrm>
          <a:off x="0" y="0"/>
          <a:ext cx="0" cy="0"/>
          <a:chOff x="0" y="0"/>
          <a:chExt cx="0" cy="0"/>
        </a:xfrm>
      </p:grpSpPr>
      <p:sp>
        <p:nvSpPr>
          <p:cNvPr id="10" name="Picture Placeholder 9" descr="decorative image"/>
          <p:cNvSpPr>
            <a:spLocks noGrp="1"/>
          </p:cNvSpPr>
          <p:nvPr>
            <p:ph type="pic" sz="quarter" idx="11"/>
          </p:nvPr>
        </p:nvSpPr>
        <p:spPr>
          <a:xfrm>
            <a:off x="3533091" y="605124"/>
            <a:ext cx="4946484" cy="3604742"/>
          </a:xfrm>
        </p:spPr>
        <p:txBody>
          <a:bodyPr/>
          <a:lstStyle/>
          <a:p>
            <a:r>
              <a:rPr lang="en-US"/>
              <a:t>Click icon to add picture</a:t>
            </a:r>
            <a:endParaRPr lang="en-US" dirty="0"/>
          </a:p>
        </p:txBody>
      </p:sp>
      <p:sp>
        <p:nvSpPr>
          <p:cNvPr id="6" name="TextBox 5"/>
          <p:cNvSpPr txBox="1"/>
          <p:nvPr userDrawn="1"/>
        </p:nvSpPr>
        <p:spPr>
          <a:xfrm>
            <a:off x="624136" y="4165937"/>
            <a:ext cx="10900296" cy="1015663"/>
          </a:xfrm>
          <a:prstGeom prst="rect">
            <a:avLst/>
          </a:prstGeom>
          <a:noFill/>
        </p:spPr>
        <p:txBody>
          <a:bodyPr wrap="square" rtlCol="0">
            <a:spAutoFit/>
          </a:bodyPr>
          <a:lstStyle/>
          <a:p>
            <a:pPr algn="ctr"/>
            <a:r>
              <a:rPr lang="en-US" sz="6000" dirty="0">
                <a:solidFill>
                  <a:schemeClr val="bg1"/>
                </a:solidFill>
                <a:latin typeface="+mj-lt"/>
              </a:rPr>
              <a:t>THANK</a:t>
            </a:r>
            <a:r>
              <a:rPr lang="en-US" sz="6000" baseline="0" dirty="0">
                <a:solidFill>
                  <a:schemeClr val="bg1"/>
                </a:solidFill>
                <a:latin typeface="+mj-lt"/>
              </a:rPr>
              <a:t> YOU!</a:t>
            </a:r>
            <a:endParaRPr lang="en-US" sz="6000" dirty="0">
              <a:solidFill>
                <a:schemeClr val="bg1"/>
              </a:solidFill>
              <a:latin typeface="+mj-lt"/>
            </a:endParaRPr>
          </a:p>
        </p:txBody>
      </p:sp>
      <p:sp>
        <p:nvSpPr>
          <p:cNvPr id="5" name="Text Placeholder 2"/>
          <p:cNvSpPr>
            <a:spLocks noGrp="1"/>
          </p:cNvSpPr>
          <p:nvPr>
            <p:ph type="body" idx="1" hasCustomPrompt="1"/>
          </p:nvPr>
        </p:nvSpPr>
        <p:spPr>
          <a:xfrm>
            <a:off x="625641" y="5181600"/>
            <a:ext cx="10964779" cy="908050"/>
          </a:xfrm>
        </p:spPr>
        <p:txBody>
          <a:bodyPr>
            <a:normAutofit/>
          </a:bodyPr>
          <a:lstStyle>
            <a:lvl1pPr marL="0" indent="0" algn="ctr">
              <a:buNone/>
              <a:defRPr sz="28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First.last@cdph.ca.gov </a:t>
            </a:r>
          </a:p>
        </p:txBody>
      </p:sp>
      <p:grpSp>
        <p:nvGrpSpPr>
          <p:cNvPr id="7" name="Group 6"/>
          <p:cNvGrpSpPr/>
          <p:nvPr userDrawn="1"/>
        </p:nvGrpSpPr>
        <p:grpSpPr>
          <a:xfrm>
            <a:off x="10044699" y="6056938"/>
            <a:ext cx="1641858" cy="614585"/>
            <a:chOff x="6983999" y="6056938"/>
            <a:chExt cx="1641858" cy="614585"/>
          </a:xfrm>
        </p:grpSpPr>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2631542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4 images">
    <p:bg>
      <p:bgPr>
        <a:solidFill>
          <a:srgbClr val="10587D"/>
        </a:solidFill>
        <a:effectLst/>
      </p:bgPr>
    </p:bg>
    <p:spTree>
      <p:nvGrpSpPr>
        <p:cNvPr id="1" name=""/>
        <p:cNvGrpSpPr/>
        <p:nvPr/>
      </p:nvGrpSpPr>
      <p:grpSpPr>
        <a:xfrm>
          <a:off x="0" y="0"/>
          <a:ext cx="0" cy="0"/>
          <a:chOff x="0" y="0"/>
          <a:chExt cx="0" cy="0"/>
        </a:xfrm>
      </p:grpSpPr>
      <p:sp>
        <p:nvSpPr>
          <p:cNvPr id="12" name="TextBox 11"/>
          <p:cNvSpPr txBox="1"/>
          <p:nvPr userDrawn="1"/>
        </p:nvSpPr>
        <p:spPr>
          <a:xfrm>
            <a:off x="4449452" y="4172158"/>
            <a:ext cx="3299382" cy="1015663"/>
          </a:xfrm>
          <a:prstGeom prst="rect">
            <a:avLst/>
          </a:prstGeom>
          <a:noFill/>
        </p:spPr>
        <p:txBody>
          <a:bodyPr wrap="square" rtlCol="0">
            <a:spAutoFit/>
          </a:bodyPr>
          <a:lstStyle/>
          <a:p>
            <a:pPr algn="ctr"/>
            <a:r>
              <a:rPr lang="en-US" sz="6000" dirty="0">
                <a:solidFill>
                  <a:schemeClr val="bg1"/>
                </a:solidFill>
                <a:latin typeface="+mj-lt"/>
              </a:rPr>
              <a:t>Q &amp; A </a:t>
            </a:r>
          </a:p>
        </p:txBody>
      </p:sp>
      <p:sp>
        <p:nvSpPr>
          <p:cNvPr id="13" name="TextBox 12"/>
          <p:cNvSpPr txBox="1"/>
          <p:nvPr userDrawn="1"/>
        </p:nvSpPr>
        <p:spPr>
          <a:xfrm>
            <a:off x="4283943" y="5151531"/>
            <a:ext cx="3648174"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mj-lt"/>
              </a:rPr>
              <a:t>Question and Answer</a:t>
            </a:r>
          </a:p>
          <a:p>
            <a:endParaRPr lang="en-US" dirty="0"/>
          </a:p>
        </p:txBody>
      </p:sp>
      <p:sp>
        <p:nvSpPr>
          <p:cNvPr id="10" name="Picture Placeholder 9" descr="decorative image"/>
          <p:cNvSpPr>
            <a:spLocks noGrp="1"/>
          </p:cNvSpPr>
          <p:nvPr>
            <p:ph type="pic" sz="quarter" idx="11"/>
          </p:nvPr>
        </p:nvSpPr>
        <p:spPr>
          <a:xfrm>
            <a:off x="361691" y="661687"/>
            <a:ext cx="2804546" cy="2043808"/>
          </a:xfrm>
        </p:spPr>
        <p:txBody>
          <a:bodyPr/>
          <a:lstStyle/>
          <a:p>
            <a:r>
              <a:rPr lang="en-US"/>
              <a:t>Click icon to add picture</a:t>
            </a:r>
            <a:endParaRPr lang="en-US" dirty="0"/>
          </a:p>
        </p:txBody>
      </p:sp>
      <p:sp>
        <p:nvSpPr>
          <p:cNvPr id="7" name="Picture Placeholder 9" descr="decorative image"/>
          <p:cNvSpPr>
            <a:spLocks noGrp="1"/>
          </p:cNvSpPr>
          <p:nvPr>
            <p:ph type="pic" sz="quarter" idx="12"/>
          </p:nvPr>
        </p:nvSpPr>
        <p:spPr>
          <a:xfrm>
            <a:off x="3266718" y="661687"/>
            <a:ext cx="2804546" cy="2043808"/>
          </a:xfrm>
        </p:spPr>
        <p:txBody>
          <a:bodyPr/>
          <a:lstStyle/>
          <a:p>
            <a:r>
              <a:rPr lang="en-US"/>
              <a:t>Click icon to add picture</a:t>
            </a:r>
            <a:endParaRPr lang="en-US" dirty="0"/>
          </a:p>
        </p:txBody>
      </p:sp>
      <p:sp>
        <p:nvSpPr>
          <p:cNvPr id="9" name="Picture Placeholder 9" descr="decorative image"/>
          <p:cNvSpPr>
            <a:spLocks noGrp="1"/>
          </p:cNvSpPr>
          <p:nvPr>
            <p:ph type="pic" sz="quarter" idx="13"/>
          </p:nvPr>
        </p:nvSpPr>
        <p:spPr>
          <a:xfrm>
            <a:off x="6171745" y="661687"/>
            <a:ext cx="2804546" cy="2043808"/>
          </a:xfrm>
        </p:spPr>
        <p:txBody>
          <a:bodyPr/>
          <a:lstStyle/>
          <a:p>
            <a:r>
              <a:rPr lang="en-US"/>
              <a:t>Click icon to add picture</a:t>
            </a:r>
            <a:endParaRPr lang="en-US" dirty="0"/>
          </a:p>
        </p:txBody>
      </p:sp>
      <p:sp>
        <p:nvSpPr>
          <p:cNvPr id="11" name="Picture Placeholder 9" descr="decorative image"/>
          <p:cNvSpPr>
            <a:spLocks noGrp="1"/>
          </p:cNvSpPr>
          <p:nvPr>
            <p:ph type="pic" sz="quarter" idx="14"/>
          </p:nvPr>
        </p:nvSpPr>
        <p:spPr>
          <a:xfrm>
            <a:off x="9076772" y="661687"/>
            <a:ext cx="2804546" cy="2043808"/>
          </a:xfrm>
        </p:spPr>
        <p:txBody>
          <a:bodyPr/>
          <a:lstStyle/>
          <a:p>
            <a:r>
              <a:rPr lang="en-US"/>
              <a:t>Click icon to add picture</a:t>
            </a:r>
            <a:endParaRPr lang="en-US" dirty="0"/>
          </a:p>
        </p:txBody>
      </p:sp>
      <p:grpSp>
        <p:nvGrpSpPr>
          <p:cNvPr id="14" name="Group 13"/>
          <p:cNvGrpSpPr/>
          <p:nvPr userDrawn="1"/>
        </p:nvGrpSpPr>
        <p:grpSpPr>
          <a:xfrm>
            <a:off x="10044699" y="6056938"/>
            <a:ext cx="1641858" cy="614585"/>
            <a:chOff x="6983999" y="6056938"/>
            <a:chExt cx="1641858" cy="614585"/>
          </a:xfrm>
        </p:grpSpPr>
        <p:pic>
          <p:nvPicPr>
            <p:cNvPr id="15" name="Picture 14"/>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16" name="Straight Connector 15"/>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155981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s, 4 images">
    <p:bg>
      <p:bgPr>
        <a:solidFill>
          <a:srgbClr val="10587D"/>
        </a:solidFill>
        <a:effectLst/>
      </p:bgPr>
    </p:bg>
    <p:spTree>
      <p:nvGrpSpPr>
        <p:cNvPr id="1" name=""/>
        <p:cNvGrpSpPr/>
        <p:nvPr/>
      </p:nvGrpSpPr>
      <p:grpSpPr>
        <a:xfrm>
          <a:off x="0" y="0"/>
          <a:ext cx="0" cy="0"/>
          <a:chOff x="0" y="0"/>
          <a:chExt cx="0" cy="0"/>
        </a:xfrm>
      </p:grpSpPr>
      <p:sp>
        <p:nvSpPr>
          <p:cNvPr id="10" name="TextBox 9"/>
          <p:cNvSpPr txBox="1"/>
          <p:nvPr userDrawn="1"/>
        </p:nvSpPr>
        <p:spPr>
          <a:xfrm>
            <a:off x="624136" y="4172158"/>
            <a:ext cx="10966284" cy="1015663"/>
          </a:xfrm>
          <a:prstGeom prst="rect">
            <a:avLst/>
          </a:prstGeom>
          <a:noFill/>
        </p:spPr>
        <p:txBody>
          <a:bodyPr wrap="square" rtlCol="0">
            <a:spAutoFit/>
          </a:bodyPr>
          <a:lstStyle/>
          <a:p>
            <a:pPr algn="ctr"/>
            <a:r>
              <a:rPr lang="en-US" sz="6000" dirty="0">
                <a:solidFill>
                  <a:schemeClr val="bg1"/>
                </a:solidFill>
                <a:latin typeface="+mj-lt"/>
              </a:rPr>
              <a:t>THANK</a:t>
            </a:r>
            <a:r>
              <a:rPr lang="en-US" sz="6000" baseline="0" dirty="0">
                <a:solidFill>
                  <a:schemeClr val="bg1"/>
                </a:solidFill>
                <a:latin typeface="+mj-lt"/>
              </a:rPr>
              <a:t> YOU!</a:t>
            </a:r>
            <a:endParaRPr lang="en-US" sz="6000" dirty="0">
              <a:solidFill>
                <a:schemeClr val="bg1"/>
              </a:solidFill>
              <a:latin typeface="+mj-lt"/>
            </a:endParaRPr>
          </a:p>
        </p:txBody>
      </p:sp>
      <p:sp>
        <p:nvSpPr>
          <p:cNvPr id="5" name="Text Placeholder 2"/>
          <p:cNvSpPr>
            <a:spLocks noGrp="1"/>
          </p:cNvSpPr>
          <p:nvPr>
            <p:ph type="body" idx="1" hasCustomPrompt="1"/>
          </p:nvPr>
        </p:nvSpPr>
        <p:spPr>
          <a:xfrm>
            <a:off x="625641" y="5181600"/>
            <a:ext cx="10964779" cy="908050"/>
          </a:xfrm>
        </p:spPr>
        <p:txBody>
          <a:bodyPr>
            <a:normAutofit/>
          </a:bodyPr>
          <a:lstStyle>
            <a:lvl1pPr marL="0" indent="0" algn="ctr">
              <a:buNone/>
              <a:defRPr sz="28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First.last@cdph.ca.gov </a:t>
            </a:r>
          </a:p>
        </p:txBody>
      </p:sp>
      <p:sp>
        <p:nvSpPr>
          <p:cNvPr id="6" name="Picture Placeholder 9" descr="decorative image"/>
          <p:cNvSpPr>
            <a:spLocks noGrp="1"/>
          </p:cNvSpPr>
          <p:nvPr>
            <p:ph type="pic" sz="quarter" idx="11"/>
          </p:nvPr>
        </p:nvSpPr>
        <p:spPr>
          <a:xfrm>
            <a:off x="361691" y="661687"/>
            <a:ext cx="2804546" cy="2043808"/>
          </a:xfrm>
        </p:spPr>
        <p:txBody>
          <a:bodyPr/>
          <a:lstStyle/>
          <a:p>
            <a:r>
              <a:rPr lang="en-US"/>
              <a:t>Click icon to add picture</a:t>
            </a:r>
            <a:endParaRPr lang="en-US" dirty="0"/>
          </a:p>
        </p:txBody>
      </p:sp>
      <p:sp>
        <p:nvSpPr>
          <p:cNvPr id="7" name="Picture Placeholder 9" descr="decorative image"/>
          <p:cNvSpPr>
            <a:spLocks noGrp="1"/>
          </p:cNvSpPr>
          <p:nvPr>
            <p:ph type="pic" sz="quarter" idx="12"/>
          </p:nvPr>
        </p:nvSpPr>
        <p:spPr>
          <a:xfrm>
            <a:off x="3266718" y="661687"/>
            <a:ext cx="2804546" cy="2043808"/>
          </a:xfrm>
        </p:spPr>
        <p:txBody>
          <a:bodyPr/>
          <a:lstStyle/>
          <a:p>
            <a:r>
              <a:rPr lang="en-US"/>
              <a:t>Click icon to add picture</a:t>
            </a:r>
            <a:endParaRPr lang="en-US" dirty="0"/>
          </a:p>
        </p:txBody>
      </p:sp>
      <p:sp>
        <p:nvSpPr>
          <p:cNvPr id="9" name="Picture Placeholder 9" descr="decorative image"/>
          <p:cNvSpPr>
            <a:spLocks noGrp="1"/>
          </p:cNvSpPr>
          <p:nvPr>
            <p:ph type="pic" sz="quarter" idx="13"/>
          </p:nvPr>
        </p:nvSpPr>
        <p:spPr>
          <a:xfrm>
            <a:off x="6171745" y="661687"/>
            <a:ext cx="2804546" cy="2043808"/>
          </a:xfrm>
        </p:spPr>
        <p:txBody>
          <a:bodyPr/>
          <a:lstStyle/>
          <a:p>
            <a:r>
              <a:rPr lang="en-US"/>
              <a:t>Click icon to add picture</a:t>
            </a:r>
            <a:endParaRPr lang="en-US" dirty="0"/>
          </a:p>
        </p:txBody>
      </p:sp>
      <p:sp>
        <p:nvSpPr>
          <p:cNvPr id="11" name="Picture Placeholder 9" descr="decorative image"/>
          <p:cNvSpPr>
            <a:spLocks noGrp="1"/>
          </p:cNvSpPr>
          <p:nvPr>
            <p:ph type="pic" sz="quarter" idx="14"/>
          </p:nvPr>
        </p:nvSpPr>
        <p:spPr>
          <a:xfrm>
            <a:off x="9076772" y="661687"/>
            <a:ext cx="2804546" cy="2043808"/>
          </a:xfrm>
        </p:spPr>
        <p:txBody>
          <a:bodyPr/>
          <a:lstStyle/>
          <a:p>
            <a:r>
              <a:rPr lang="en-US"/>
              <a:t>Click icon to add picture</a:t>
            </a:r>
            <a:endParaRPr lang="en-US" dirty="0"/>
          </a:p>
        </p:txBody>
      </p:sp>
      <p:grpSp>
        <p:nvGrpSpPr>
          <p:cNvPr id="12" name="Group 11"/>
          <p:cNvGrpSpPr/>
          <p:nvPr userDrawn="1"/>
        </p:nvGrpSpPr>
        <p:grpSpPr>
          <a:xfrm>
            <a:off x="10044699" y="6056938"/>
            <a:ext cx="1641858" cy="614585"/>
            <a:chOff x="6983999" y="6056938"/>
            <a:chExt cx="1641858" cy="614585"/>
          </a:xfrm>
        </p:grpSpPr>
        <p:pic>
          <p:nvPicPr>
            <p:cNvPr id="13" name="Picture 12"/>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14" name="Straight Connector 13"/>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342143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in Blue">
    <p:bg>
      <p:bgPr>
        <a:solidFill>
          <a:srgbClr val="10587D"/>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0044699" y="6056938"/>
            <a:ext cx="1641858" cy="614585"/>
            <a:chOff x="6983999" y="6056938"/>
            <a:chExt cx="1641858" cy="614585"/>
          </a:xfrm>
        </p:grpSpPr>
        <p:pic>
          <p:nvPicPr>
            <p:cNvPr id="4" name="Picture 3"/>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5" name="Straight Connector 4"/>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1060998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 White">
    <p:spTree>
      <p:nvGrpSpPr>
        <p:cNvPr id="1" name=""/>
        <p:cNvGrpSpPr/>
        <p:nvPr/>
      </p:nvGrpSpPr>
      <p:grpSpPr>
        <a:xfrm>
          <a:off x="0" y="0"/>
          <a:ext cx="0" cy="0"/>
          <a:chOff x="0" y="0"/>
          <a:chExt cx="0" cy="0"/>
        </a:xfrm>
      </p:grpSpPr>
      <p:grpSp>
        <p:nvGrpSpPr>
          <p:cNvPr id="3" name="Group 2"/>
          <p:cNvGrpSpPr/>
          <p:nvPr userDrawn="1"/>
        </p:nvGrpSpPr>
        <p:grpSpPr>
          <a:xfrm>
            <a:off x="10087424" y="6056938"/>
            <a:ext cx="1624533" cy="614585"/>
            <a:chOff x="7001324" y="6056938"/>
            <a:chExt cx="1624533" cy="614585"/>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7" name="Straight Connector 6"/>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701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 Objectives">
    <p:spTree>
      <p:nvGrpSpPr>
        <p:cNvPr id="1" name=""/>
        <p:cNvGrpSpPr/>
        <p:nvPr/>
      </p:nvGrpSpPr>
      <p:grpSpPr>
        <a:xfrm>
          <a:off x="0" y="0"/>
          <a:ext cx="0" cy="0"/>
          <a:chOff x="0" y="0"/>
          <a:chExt cx="0" cy="0"/>
        </a:xfrm>
      </p:grpSpPr>
      <p:sp>
        <p:nvSpPr>
          <p:cNvPr id="2" name="Title 1" descr="title (meeting objectives)"/>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(Meeting Objectives) </a:t>
            </a:r>
          </a:p>
        </p:txBody>
      </p:sp>
      <p:sp>
        <p:nvSpPr>
          <p:cNvPr id="7" name="Picture Placeholder 6" descr="decorative image"/>
          <p:cNvSpPr>
            <a:spLocks noGrp="1"/>
          </p:cNvSpPr>
          <p:nvPr>
            <p:ph type="pic" sz="quarter" idx="10"/>
          </p:nvPr>
        </p:nvSpPr>
        <p:spPr>
          <a:xfrm>
            <a:off x="8710367" y="772998"/>
            <a:ext cx="2881558" cy="1951152"/>
          </a:xfrm>
        </p:spPr>
        <p:txBody>
          <a:bodyPr/>
          <a:lstStyle/>
          <a:p>
            <a:r>
              <a:rPr lang="en-US"/>
              <a:t>Click icon to add picture</a:t>
            </a:r>
          </a:p>
        </p:txBody>
      </p:sp>
      <p:sp>
        <p:nvSpPr>
          <p:cNvPr id="9" name="Text Placeholder 8" descr="objective"/>
          <p:cNvSpPr>
            <a:spLocks noGrp="1"/>
          </p:cNvSpPr>
          <p:nvPr>
            <p:ph type="body" sz="quarter" idx="11" hasCustomPrompt="1"/>
          </p:nvPr>
        </p:nvSpPr>
        <p:spPr>
          <a:xfrm>
            <a:off x="609600" y="1800520"/>
            <a:ext cx="10982325" cy="4506618"/>
          </a:xfrm>
        </p:spPr>
        <p:txBody>
          <a:bodyPr/>
          <a:lstStyle>
            <a:lvl1pPr marL="228600" indent="-228600">
              <a:buClr>
                <a:srgbClr val="10587D"/>
              </a:buClr>
              <a:buFont typeface="Wingdings 3" panose="05040102010807070707" pitchFamily="18" charset="2"/>
              <a:buChar char="ê"/>
              <a:defRPr/>
            </a:lvl1pPr>
          </a:lstStyle>
          <a:p>
            <a:pPr lvl="0"/>
            <a:r>
              <a:rPr lang="en-US" dirty="0"/>
              <a:t>Objective here</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0087424" y="6056938"/>
            <a:ext cx="1624533" cy="614585"/>
            <a:chOff x="7001324" y="6056938"/>
            <a:chExt cx="1624533" cy="614585"/>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2" name="Straight Connector 11"/>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624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10587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641" y="4118086"/>
            <a:ext cx="10964779" cy="1063513"/>
          </a:xfrm>
        </p:spPr>
        <p:txBody>
          <a:bodyPr anchor="b"/>
          <a:lstStyle>
            <a:lvl1pPr>
              <a:defRPr sz="6000">
                <a:solidFill>
                  <a:schemeClr val="bg1"/>
                </a:solidFill>
              </a:defRPr>
            </a:lvl1pPr>
          </a:lstStyle>
          <a:p>
            <a:r>
              <a:rPr lang="en-US" dirty="0"/>
              <a:t>Section Title</a:t>
            </a:r>
          </a:p>
        </p:txBody>
      </p:sp>
      <p:sp>
        <p:nvSpPr>
          <p:cNvPr id="3" name="Text Placeholder 2"/>
          <p:cNvSpPr>
            <a:spLocks noGrp="1"/>
          </p:cNvSpPr>
          <p:nvPr>
            <p:ph type="body" idx="1" hasCustomPrompt="1"/>
          </p:nvPr>
        </p:nvSpPr>
        <p:spPr>
          <a:xfrm>
            <a:off x="625641" y="5181600"/>
            <a:ext cx="10964779" cy="908050"/>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grpSp>
        <p:nvGrpSpPr>
          <p:cNvPr id="6" name="Group 5"/>
          <p:cNvGrpSpPr/>
          <p:nvPr userDrawn="1"/>
        </p:nvGrpSpPr>
        <p:grpSpPr>
          <a:xfrm>
            <a:off x="10044699" y="6056938"/>
            <a:ext cx="1641858" cy="614585"/>
            <a:chOff x="6983999" y="6056938"/>
            <a:chExt cx="1641858" cy="614585"/>
          </a:xfrm>
        </p:grpSpPr>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9" name="Straight Connector 8"/>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13801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0587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5641" y="4118086"/>
            <a:ext cx="10964779" cy="1063513"/>
          </a:xfrm>
        </p:spPr>
        <p:txBody>
          <a:bodyPr anchor="b"/>
          <a:lstStyle>
            <a:lvl1pPr>
              <a:defRPr sz="6000">
                <a:solidFill>
                  <a:schemeClr val="bg1"/>
                </a:solidFill>
              </a:defRPr>
            </a:lvl1pPr>
          </a:lstStyle>
          <a:p>
            <a:r>
              <a:rPr lang="en-US" dirty="0"/>
              <a:t>Section Title</a:t>
            </a:r>
          </a:p>
        </p:txBody>
      </p:sp>
      <p:sp>
        <p:nvSpPr>
          <p:cNvPr id="3" name="Text Placeholder 2"/>
          <p:cNvSpPr>
            <a:spLocks noGrp="1"/>
          </p:cNvSpPr>
          <p:nvPr>
            <p:ph type="body" idx="1" hasCustomPrompt="1"/>
          </p:nvPr>
        </p:nvSpPr>
        <p:spPr>
          <a:xfrm>
            <a:off x="625641" y="5181600"/>
            <a:ext cx="10964779" cy="908050"/>
          </a:xfrm>
        </p:spPr>
        <p:txBody>
          <a:bodyPr>
            <a:normAutofit/>
          </a:bodyPr>
          <a:lstStyle>
            <a:lvl1pPr marL="0" indent="0">
              <a:buNone/>
              <a:defRPr sz="2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
        <p:nvSpPr>
          <p:cNvPr id="10" name="Picture Placeholder 9" descr="decorative image"/>
          <p:cNvSpPr>
            <a:spLocks noGrp="1"/>
          </p:cNvSpPr>
          <p:nvPr>
            <p:ph type="pic" sz="quarter" idx="11"/>
          </p:nvPr>
        </p:nvSpPr>
        <p:spPr>
          <a:xfrm>
            <a:off x="6643936" y="623978"/>
            <a:ext cx="4946484" cy="3604742"/>
          </a:xfrm>
        </p:spPr>
        <p:txBody>
          <a:bodyPr/>
          <a:lstStyle/>
          <a:p>
            <a:r>
              <a:rPr lang="en-US"/>
              <a:t>Click icon to add picture</a:t>
            </a:r>
            <a:endParaRPr lang="en-US" dirty="0"/>
          </a:p>
        </p:txBody>
      </p:sp>
      <p:grpSp>
        <p:nvGrpSpPr>
          <p:cNvPr id="6" name="Group 5"/>
          <p:cNvGrpSpPr/>
          <p:nvPr userDrawn="1"/>
        </p:nvGrpSpPr>
        <p:grpSpPr>
          <a:xfrm>
            <a:off x="10044699" y="6056938"/>
            <a:ext cx="1641858" cy="614585"/>
            <a:chOff x="6983999" y="6056938"/>
            <a:chExt cx="1641858" cy="614585"/>
          </a:xfrm>
        </p:grpSpPr>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cxnSp>
          <p:nvCxnSpPr>
            <p:cNvPr id="9" name="Straight Connector 8"/>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3999" y="6056938"/>
              <a:ext cx="733979" cy="614585"/>
            </a:xfrm>
            <a:prstGeom prst="rect">
              <a:avLst/>
            </a:prstGeom>
          </p:spPr>
        </p:pic>
      </p:grpSp>
    </p:spTree>
    <p:extLst>
      <p:ext uri="{BB962C8B-B14F-4D97-AF65-F5344CB8AC3E}">
        <p14:creationId xmlns:p14="http://schemas.microsoft.com/office/powerpoint/2010/main" val="70094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a:t>
            </a:r>
          </a:p>
        </p:txBody>
      </p:sp>
      <p:sp>
        <p:nvSpPr>
          <p:cNvPr id="8" name="Text Placeholder 7"/>
          <p:cNvSpPr>
            <a:spLocks noGrp="1"/>
          </p:cNvSpPr>
          <p:nvPr>
            <p:ph type="body" sz="quarter" idx="10"/>
          </p:nvPr>
        </p:nvSpPr>
        <p:spPr>
          <a:xfrm>
            <a:off x="681037" y="1848552"/>
            <a:ext cx="10829925" cy="4308475"/>
          </a:xfrm>
        </p:spPr>
        <p:txBody>
          <a:bodyPr/>
          <a:lstStyle>
            <a:lvl1pPr marL="0" indent="0">
              <a:buClr>
                <a:srgbClr val="10587D"/>
              </a:buClr>
              <a:buFont typeface="Wingdings 3" panose="05040102010807070707" pitchFamily="18" charset="2"/>
              <a:buNone/>
              <a:defRPr/>
            </a:lvl1pPr>
          </a:lstStyle>
          <a:p>
            <a:pPr lvl="0"/>
            <a:r>
              <a:rPr lang="en-US"/>
              <a:t>Click to edit Master text styles</a:t>
            </a:r>
          </a:p>
        </p:txBody>
      </p:sp>
      <p:grpSp>
        <p:nvGrpSpPr>
          <p:cNvPr id="7" name="Group 6"/>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18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Heavy, 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(Data-heavy slide, arrow) </a:t>
            </a:r>
          </a:p>
        </p:txBody>
      </p:sp>
      <p:sp>
        <p:nvSpPr>
          <p:cNvPr id="8" name="Text Placeholder 7"/>
          <p:cNvSpPr>
            <a:spLocks noGrp="1"/>
          </p:cNvSpPr>
          <p:nvPr>
            <p:ph type="body" sz="quarter" idx="10" hasCustomPrompt="1"/>
          </p:nvPr>
        </p:nvSpPr>
        <p:spPr>
          <a:xfrm>
            <a:off x="681037" y="1848552"/>
            <a:ext cx="10829925" cy="4308475"/>
          </a:xfrm>
        </p:spPr>
        <p:txBody>
          <a:bodyPr/>
          <a:lstStyle>
            <a:lvl1pPr marL="228600" indent="-228600">
              <a:buClr>
                <a:srgbClr val="10587D"/>
              </a:buClr>
              <a:buFont typeface="Wingdings 3" panose="05040102010807070707" pitchFamily="18" charset="2"/>
              <a:buChar char="ê"/>
              <a:defRPr/>
            </a:lvl1pPr>
          </a:lstStyle>
          <a:p>
            <a:pPr lvl="0"/>
            <a:r>
              <a:rPr lang="en-US" dirty="0"/>
              <a:t>Data</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13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ta Heavy,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(Data-heavy slide, bullet) </a:t>
            </a:r>
          </a:p>
        </p:txBody>
      </p:sp>
      <p:sp>
        <p:nvSpPr>
          <p:cNvPr id="7" name="Text Placeholder 6"/>
          <p:cNvSpPr>
            <a:spLocks noGrp="1"/>
          </p:cNvSpPr>
          <p:nvPr>
            <p:ph type="body" sz="quarter" idx="10" hasCustomPrompt="1"/>
          </p:nvPr>
        </p:nvSpPr>
        <p:spPr>
          <a:xfrm>
            <a:off x="685800" y="1809750"/>
            <a:ext cx="10896600" cy="4572000"/>
          </a:xfrm>
        </p:spPr>
        <p:txBody>
          <a:bodyPr/>
          <a:lstStyle>
            <a:lvl1pPr>
              <a:defRPr/>
            </a:lvl1pPr>
          </a:lstStyle>
          <a:p>
            <a:pPr lvl="0"/>
            <a:r>
              <a:rPr lang="en-US" dirty="0"/>
              <a:t>Data</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54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CA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(Graph with sources, CA box) </a:t>
            </a:r>
          </a:p>
        </p:txBody>
      </p:sp>
      <p:sp>
        <p:nvSpPr>
          <p:cNvPr id="9" name="Chart Placeholder 8"/>
          <p:cNvSpPr>
            <a:spLocks noGrp="1"/>
          </p:cNvSpPr>
          <p:nvPr>
            <p:ph type="chart" sz="quarter" idx="10"/>
          </p:nvPr>
        </p:nvSpPr>
        <p:spPr>
          <a:xfrm>
            <a:off x="685800" y="1597179"/>
            <a:ext cx="10174288" cy="4332281"/>
          </a:xfrm>
        </p:spPr>
        <p:txBody>
          <a:bodyPr/>
          <a:lstStyle/>
          <a:p>
            <a:r>
              <a:rPr lang="en-US"/>
              <a:t>Click icon to add chart</a:t>
            </a:r>
          </a:p>
        </p:txBody>
      </p:sp>
      <p:sp>
        <p:nvSpPr>
          <p:cNvPr id="11" name="Text Placeholder 10"/>
          <p:cNvSpPr>
            <a:spLocks noGrp="1"/>
          </p:cNvSpPr>
          <p:nvPr>
            <p:ph type="body" sz="quarter" idx="11" hasCustomPrompt="1"/>
          </p:nvPr>
        </p:nvSpPr>
        <p:spPr>
          <a:xfrm>
            <a:off x="685800" y="6052040"/>
            <a:ext cx="8118475" cy="552450"/>
          </a:xfrm>
        </p:spPr>
        <p:txBody>
          <a:bodyPr>
            <a:normAutofit/>
          </a:bodyPr>
          <a:lstStyle>
            <a:lvl1pPr marL="0" indent="0">
              <a:buFontTx/>
              <a:buNone/>
              <a:defRPr sz="1000" baseline="0">
                <a:solidFill>
                  <a:schemeClr val="tx1">
                    <a:lumMod val="75000"/>
                    <a:lumOff val="25000"/>
                  </a:schemeClr>
                </a:solidFill>
                <a:latin typeface="+mj-lt"/>
              </a:defRPr>
            </a:lvl1pPr>
          </a:lstStyle>
          <a:p>
            <a:pPr lvl="0"/>
            <a:r>
              <a:rPr lang="en-US" sz="1000" dirty="0"/>
              <a:t>SOURCE: (here) </a:t>
            </a:r>
            <a:endParaRPr lang="en-US" dirty="0"/>
          </a:p>
        </p:txBody>
      </p:sp>
      <p:sp>
        <p:nvSpPr>
          <p:cNvPr id="13" name="Text Placeholder 3"/>
          <p:cNvSpPr>
            <a:spLocks noGrp="1"/>
          </p:cNvSpPr>
          <p:nvPr>
            <p:ph type="body" sz="quarter" idx="12" hasCustomPrompt="1"/>
          </p:nvPr>
        </p:nvSpPr>
        <p:spPr>
          <a:xfrm>
            <a:off x="9954705" y="1735138"/>
            <a:ext cx="1561020" cy="894940"/>
          </a:xfrm>
          <a:solidFill>
            <a:srgbClr val="EAF6FC"/>
          </a:solidFill>
        </p:spPr>
        <p:txBody>
          <a:bodyPr>
            <a:normAutofit/>
          </a:bodyPr>
          <a:lstStyle>
            <a:lvl1pPr marL="0" indent="0" algn="r">
              <a:buFontTx/>
              <a:buNone/>
              <a:defRPr sz="1800" b="1" baseline="0"/>
            </a:lvl1pPr>
          </a:lstStyle>
          <a:p>
            <a:pPr lvl="0"/>
            <a:r>
              <a:rPr lang="en-US" dirty="0"/>
              <a:t>California:</a:t>
            </a:r>
          </a:p>
          <a:p>
            <a:pPr lvl="0"/>
            <a:r>
              <a:rPr lang="en-US" dirty="0"/>
              <a:t>## </a:t>
            </a:r>
          </a:p>
        </p:txBody>
      </p:sp>
      <p:grpSp>
        <p:nvGrpSpPr>
          <p:cNvPr id="8" name="Group 7"/>
          <p:cNvGrpSpPr/>
          <p:nvPr userDrawn="1"/>
        </p:nvGrpSpPr>
        <p:grpSpPr>
          <a:xfrm>
            <a:off x="10087424" y="6056938"/>
            <a:ext cx="1624533" cy="614585"/>
            <a:chOff x="7001324" y="6056938"/>
            <a:chExt cx="1624533" cy="614585"/>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4" name="Straight Connector 13"/>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187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 na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(Graph with sources, national box) </a:t>
            </a:r>
          </a:p>
        </p:txBody>
      </p:sp>
      <p:sp>
        <p:nvSpPr>
          <p:cNvPr id="10" name="Chart Placeholder 8"/>
          <p:cNvSpPr>
            <a:spLocks noGrp="1"/>
          </p:cNvSpPr>
          <p:nvPr>
            <p:ph type="chart" sz="quarter" idx="10"/>
          </p:nvPr>
        </p:nvSpPr>
        <p:spPr>
          <a:xfrm>
            <a:off x="685800" y="1597179"/>
            <a:ext cx="10174288" cy="4332281"/>
          </a:xfrm>
        </p:spPr>
        <p:txBody>
          <a:bodyPr/>
          <a:lstStyle/>
          <a:p>
            <a:r>
              <a:rPr lang="en-US"/>
              <a:t>Click icon to add chart</a:t>
            </a:r>
            <a:endParaRPr lang="en-US" dirty="0"/>
          </a:p>
        </p:txBody>
      </p:sp>
      <p:sp>
        <p:nvSpPr>
          <p:cNvPr id="4" name="Text Placeholder 3"/>
          <p:cNvSpPr>
            <a:spLocks noGrp="1"/>
          </p:cNvSpPr>
          <p:nvPr>
            <p:ph type="body" sz="quarter" idx="11" hasCustomPrompt="1"/>
          </p:nvPr>
        </p:nvSpPr>
        <p:spPr>
          <a:xfrm>
            <a:off x="9018588" y="1735138"/>
            <a:ext cx="2497137" cy="1498600"/>
          </a:xfrm>
          <a:solidFill>
            <a:srgbClr val="EAF6FC"/>
          </a:solidFill>
        </p:spPr>
        <p:txBody>
          <a:bodyPr>
            <a:normAutofit/>
          </a:bodyPr>
          <a:lstStyle>
            <a:lvl1pPr marL="0" indent="0" algn="r">
              <a:buFontTx/>
              <a:buNone/>
              <a:defRPr sz="1800" b="1" baseline="0"/>
            </a:lvl1pPr>
          </a:lstStyle>
          <a:p>
            <a:pPr lvl="0"/>
            <a:r>
              <a:rPr lang="en-US" dirty="0"/>
              <a:t>National IM Rate, YYYY:</a:t>
            </a:r>
          </a:p>
          <a:p>
            <a:pPr lvl="0"/>
            <a:r>
              <a:rPr lang="en-US" dirty="0"/>
              <a:t>Black: </a:t>
            </a:r>
          </a:p>
          <a:p>
            <a:pPr lvl="0"/>
            <a:r>
              <a:rPr lang="en-US" dirty="0"/>
              <a:t>Hispanic: </a:t>
            </a:r>
          </a:p>
          <a:p>
            <a:pPr lvl="0"/>
            <a:r>
              <a:rPr lang="en-US" dirty="0"/>
              <a:t>White: </a:t>
            </a:r>
          </a:p>
        </p:txBody>
      </p:sp>
      <p:sp>
        <p:nvSpPr>
          <p:cNvPr id="11" name="Text Placeholder 10"/>
          <p:cNvSpPr>
            <a:spLocks noGrp="1"/>
          </p:cNvSpPr>
          <p:nvPr>
            <p:ph type="body" sz="quarter" idx="12" hasCustomPrompt="1"/>
          </p:nvPr>
        </p:nvSpPr>
        <p:spPr>
          <a:xfrm>
            <a:off x="685800" y="6052040"/>
            <a:ext cx="8118475" cy="552450"/>
          </a:xfrm>
        </p:spPr>
        <p:txBody>
          <a:bodyPr>
            <a:normAutofit/>
          </a:bodyPr>
          <a:lstStyle>
            <a:lvl1pPr marL="0" indent="0">
              <a:buFontTx/>
              <a:buNone/>
              <a:defRPr sz="1000" baseline="0">
                <a:solidFill>
                  <a:schemeClr val="tx1">
                    <a:lumMod val="65000"/>
                    <a:lumOff val="35000"/>
                  </a:schemeClr>
                </a:solidFill>
                <a:latin typeface="+mj-lt"/>
              </a:defRPr>
            </a:lvl1pPr>
          </a:lstStyle>
          <a:p>
            <a:pPr lvl="0"/>
            <a:r>
              <a:rPr lang="en-US" sz="1000" dirty="0"/>
              <a:t>SOURCE: (here) </a:t>
            </a:r>
            <a:endParaRPr lang="en-US" dirty="0"/>
          </a:p>
        </p:txBody>
      </p:sp>
      <p:grpSp>
        <p:nvGrpSpPr>
          <p:cNvPr id="8" name="Group 7"/>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3" name="Straight Connector 12"/>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47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omplishm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3375"/>
            <a:ext cx="10972800" cy="1107921"/>
          </a:xfrm>
          <a:noFill/>
          <a:ln>
            <a:noFill/>
          </a:ln>
        </p:spPr>
        <p:txBody>
          <a:bodyPr anchor="b"/>
          <a:lstStyle>
            <a:lvl1pPr>
              <a:defRPr b="1" baseline="0">
                <a:solidFill>
                  <a:srgbClr val="10587D"/>
                </a:solidFill>
              </a:defRPr>
            </a:lvl1pPr>
          </a:lstStyle>
          <a:p>
            <a:r>
              <a:rPr lang="en-US" dirty="0"/>
              <a:t>Title (Accomplishments) </a:t>
            </a:r>
          </a:p>
        </p:txBody>
      </p:sp>
      <p:sp>
        <p:nvSpPr>
          <p:cNvPr id="7" name="Text Placeholder 6"/>
          <p:cNvSpPr>
            <a:spLocks noGrp="1"/>
          </p:cNvSpPr>
          <p:nvPr>
            <p:ph type="body" sz="quarter" idx="10" hasCustomPrompt="1"/>
          </p:nvPr>
        </p:nvSpPr>
        <p:spPr>
          <a:xfrm>
            <a:off x="685800" y="1790700"/>
            <a:ext cx="10829925" cy="4402138"/>
          </a:xfrm>
        </p:spPr>
        <p:txBody>
          <a:bodyPr/>
          <a:lstStyle>
            <a:lvl1pPr marL="228600" indent="-228600">
              <a:buClr>
                <a:schemeClr val="accent6"/>
              </a:buClr>
              <a:buFont typeface="Wingdings" panose="05000000000000000000" pitchFamily="2" charset="2"/>
              <a:buChar char="ü"/>
              <a:defRPr/>
            </a:lvl1pPr>
          </a:lstStyle>
          <a:p>
            <a:pPr lvl="0"/>
            <a:r>
              <a:rPr lang="en-US" dirty="0"/>
              <a:t>Accomplishment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userDrawn="1"/>
        </p:nvGrpSpPr>
        <p:grpSpPr>
          <a:xfrm>
            <a:off x="10087424" y="6056938"/>
            <a:ext cx="1624533" cy="614585"/>
            <a:chOff x="7001324" y="6056938"/>
            <a:chExt cx="1624533" cy="614585"/>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413" y="6330656"/>
              <a:ext cx="662444" cy="33430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324" y="6056938"/>
              <a:ext cx="733979" cy="614585"/>
            </a:xfrm>
            <a:prstGeom prst="rect">
              <a:avLst/>
            </a:prstGeom>
          </p:spPr>
        </p:pic>
        <p:cxnSp>
          <p:nvCxnSpPr>
            <p:cNvPr id="11" name="Straight Connector 10"/>
            <p:cNvCxnSpPr/>
            <p:nvPr userDrawn="1"/>
          </p:nvCxnSpPr>
          <p:spPr>
            <a:xfrm>
              <a:off x="7833594" y="6330656"/>
              <a:ext cx="0" cy="279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a:off x="681037" y="1482860"/>
            <a:ext cx="10829925" cy="45719"/>
          </a:xfrm>
          <a:prstGeom prst="rect">
            <a:avLst/>
          </a:prstGeom>
          <a:gradFill flip="none" rotWithShape="1">
            <a:gsLst>
              <a:gs pos="0">
                <a:srgbClr val="10587D"/>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17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127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8FB80-774E-4BBB-8406-E3C853F10720}" type="datetimeFigureOut">
              <a:rPr lang="en-US" smtClean="0"/>
              <a:t>12/21/2022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6C9A-6C39-45C9-B7D5-8433FDE9D8B4}" type="slidenum">
              <a:rPr lang="en-US" smtClean="0"/>
              <a:t>‹#›</a:t>
            </a:fld>
            <a:endParaRPr lang="en-US"/>
          </a:p>
        </p:txBody>
      </p:sp>
    </p:spTree>
    <p:extLst>
      <p:ext uri="{BB962C8B-B14F-4D97-AF65-F5344CB8AC3E}">
        <p14:creationId xmlns:p14="http://schemas.microsoft.com/office/powerpoint/2010/main" val="40046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71" r:id="rId5"/>
    <p:sldLayoutId id="2147483662" r:id="rId6"/>
    <p:sldLayoutId id="2147483661" r:id="rId7"/>
    <p:sldLayoutId id="2147483666" r:id="rId8"/>
    <p:sldLayoutId id="2147483663" r:id="rId9"/>
    <p:sldLayoutId id="2147483656" r:id="rId10"/>
    <p:sldLayoutId id="2147483657" r:id="rId11"/>
    <p:sldLayoutId id="2147483668" r:id="rId12"/>
    <p:sldLayoutId id="2147483658" r:id="rId13"/>
    <p:sldLayoutId id="2147483659" r:id="rId14"/>
    <p:sldLayoutId id="2147483660" r:id="rId15"/>
    <p:sldLayoutId id="2147483664" r:id="rId16"/>
    <p:sldLayoutId id="2147483665" r:id="rId17"/>
    <p:sldLayoutId id="2147483669" r:id="rId18"/>
    <p:sldLayoutId id="2147483670" r:id="rId19"/>
    <p:sldLayoutId id="214748367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onder.cdc.gov/"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onder.cdc.gov/"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hyperlink" Target="http://wonder.cdc.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reproductivehealth/maternal-mortality/pregnancy-mortality-surveillance-system.htm"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hyperlink" Target="http://www.cdph.ca.gov/pms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MCAHDataHelp@cdph.ca.gov"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www.cdph.ca.gov/ca-pms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A254-55E8-4173-B39C-16D8899951F3}"/>
              </a:ext>
            </a:extLst>
          </p:cNvPr>
          <p:cNvSpPr>
            <a:spLocks noGrp="1"/>
          </p:cNvSpPr>
          <p:nvPr>
            <p:ph type="title"/>
          </p:nvPr>
        </p:nvSpPr>
        <p:spPr/>
        <p:txBody>
          <a:bodyPr>
            <a:normAutofit fontScale="90000"/>
          </a:bodyPr>
          <a:lstStyle/>
          <a:p>
            <a:r>
              <a:rPr lang="en-US" sz="5300" dirty="0"/>
              <a:t>How California is Tracking Maternal Deaths:   </a:t>
            </a:r>
            <a:br>
              <a:rPr lang="en-US" dirty="0"/>
            </a:br>
            <a:endParaRPr lang="en-US" dirty="0"/>
          </a:p>
        </p:txBody>
      </p:sp>
      <p:sp>
        <p:nvSpPr>
          <p:cNvPr id="5" name="Text Placeholder 4">
            <a:extLst>
              <a:ext uri="{FF2B5EF4-FFF2-40B4-BE49-F238E27FC236}">
                <a16:creationId xmlns:a16="http://schemas.microsoft.com/office/drawing/2014/main" id="{2260B26C-51C2-C841-AEB3-8565DCFB2D46}"/>
              </a:ext>
            </a:extLst>
          </p:cNvPr>
          <p:cNvSpPr>
            <a:spLocks noGrp="1"/>
          </p:cNvSpPr>
          <p:nvPr>
            <p:ph type="body" idx="1"/>
          </p:nvPr>
        </p:nvSpPr>
        <p:spPr>
          <a:xfrm>
            <a:off x="625641" y="4477265"/>
            <a:ext cx="10964779" cy="908050"/>
          </a:xfrm>
        </p:spPr>
        <p:txBody>
          <a:bodyPr/>
          <a:lstStyle/>
          <a:p>
            <a:r>
              <a:rPr lang="en-US" dirty="0"/>
              <a:t>Pregnancy Mortality Surveillance System (CA-PMSS)</a:t>
            </a:r>
          </a:p>
        </p:txBody>
      </p:sp>
    </p:spTree>
    <p:extLst>
      <p:ext uri="{BB962C8B-B14F-4D97-AF65-F5344CB8AC3E}">
        <p14:creationId xmlns:p14="http://schemas.microsoft.com/office/powerpoint/2010/main" val="117164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358D-27A6-C44C-A999-E4AB7C3BB8E0}"/>
              </a:ext>
            </a:extLst>
          </p:cNvPr>
          <p:cNvSpPr>
            <a:spLocks noGrp="1"/>
          </p:cNvSpPr>
          <p:nvPr>
            <p:ph type="title" idx="4294967295"/>
          </p:nvPr>
        </p:nvSpPr>
        <p:spPr>
          <a:xfrm>
            <a:off x="645928" y="333376"/>
            <a:ext cx="10326871" cy="814392"/>
          </a:xfrm>
        </p:spPr>
        <p:txBody>
          <a:bodyPr>
            <a:noAutofit/>
          </a:bodyPr>
          <a:lstStyle/>
          <a:p>
            <a:r>
              <a:rPr lang="en-US" sz="3400" b="1" u="sng" dirty="0">
                <a:solidFill>
                  <a:srgbClr val="10587D"/>
                </a:solidFill>
              </a:rPr>
              <a:t>Case Selection &amp; Review</a:t>
            </a:r>
            <a:r>
              <a:rPr lang="en-US" sz="3400" b="1" dirty="0">
                <a:solidFill>
                  <a:srgbClr val="10587D"/>
                </a:solidFill>
              </a:rPr>
              <a:t>: CA-PMSS uses a structured case selection algorithm* to identify deaths for review</a:t>
            </a:r>
          </a:p>
        </p:txBody>
      </p:sp>
      <p:grpSp>
        <p:nvGrpSpPr>
          <p:cNvPr id="19" name="Canvas 64" descr="This Case Identification Flow Diagram shows the data linkage process for identifying pregnancy-associated deaths. Death records are linked to birth and fetal death records by probabilistic linkage. Death records are linked to patient discharge, emergency department, and ambulatory surgery center data by deterministic linkage. Unlinked obstetric deaths are also included in the initial pregnancy-associated death cohort.">
            <a:extLst>
              <a:ext uri="{FF2B5EF4-FFF2-40B4-BE49-F238E27FC236}">
                <a16:creationId xmlns:a16="http://schemas.microsoft.com/office/drawing/2014/main" id="{A2C6624C-2CE7-1546-824B-92629750F2F8}"/>
              </a:ext>
            </a:extLst>
          </p:cNvPr>
          <p:cNvGrpSpPr/>
          <p:nvPr/>
        </p:nvGrpSpPr>
        <p:grpSpPr>
          <a:xfrm>
            <a:off x="491707" y="1311195"/>
            <a:ext cx="7260744" cy="3721166"/>
            <a:chOff x="0" y="0"/>
            <a:chExt cx="6011545" cy="2797175"/>
          </a:xfrm>
        </p:grpSpPr>
        <p:sp>
          <p:nvSpPr>
            <p:cNvPr id="20" name="Rectangle 19">
              <a:extLst>
                <a:ext uri="{FF2B5EF4-FFF2-40B4-BE49-F238E27FC236}">
                  <a16:creationId xmlns:a16="http://schemas.microsoft.com/office/drawing/2014/main" id="{44F27044-309C-1C46-BE7C-F06FB03CC8C1}"/>
                </a:ext>
              </a:extLst>
            </p:cNvPr>
            <p:cNvSpPr/>
            <p:nvPr/>
          </p:nvSpPr>
          <p:spPr>
            <a:xfrm>
              <a:off x="0" y="0"/>
              <a:ext cx="6011545" cy="2797175"/>
            </a:xfrm>
            <a:prstGeom prst="rect">
              <a:avLst/>
            </a:prstGeom>
            <a:solidFill>
              <a:prstClr val="white"/>
            </a:solidFill>
          </p:spPr>
        </p:sp>
        <p:sp>
          <p:nvSpPr>
            <p:cNvPr id="28" name="Text Box 105">
              <a:extLst>
                <a:ext uri="{FF2B5EF4-FFF2-40B4-BE49-F238E27FC236}">
                  <a16:creationId xmlns:a16="http://schemas.microsoft.com/office/drawing/2014/main" id="{1FD1A7EF-8639-D343-99A4-89C723528E43}"/>
                </a:ext>
              </a:extLst>
            </p:cNvPr>
            <p:cNvSpPr txBox="1"/>
            <p:nvPr/>
          </p:nvSpPr>
          <p:spPr>
            <a:xfrm>
              <a:off x="221634" y="206787"/>
              <a:ext cx="2098853" cy="891297"/>
            </a:xfrm>
            <a:prstGeom prst="rect">
              <a:avLst/>
            </a:prstGeom>
            <a:solidFill>
              <a:srgbClr val="10587D"/>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Confirmed pregnancy-associated</a:t>
              </a:r>
            </a:p>
            <a:p>
              <a:pPr marL="0" marR="0" algn="ctr">
                <a:spcBef>
                  <a:spcPts val="0"/>
                </a:spcBef>
                <a:spcAft>
                  <a:spcPts val="0"/>
                </a:spcAft>
              </a:pPr>
              <a:r>
                <a:rPr lang="en-US" sz="19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death cohort</a:t>
              </a:r>
            </a:p>
          </p:txBody>
        </p:sp>
      </p:grpSp>
      <p:sp>
        <p:nvSpPr>
          <p:cNvPr id="37" name="Rectangle 36">
            <a:extLst>
              <a:ext uri="{FF2B5EF4-FFF2-40B4-BE49-F238E27FC236}">
                <a16:creationId xmlns:a16="http://schemas.microsoft.com/office/drawing/2014/main" id="{B335653F-D8E6-4543-92CF-85C6357BD9C6}"/>
              </a:ext>
            </a:extLst>
          </p:cNvPr>
          <p:cNvSpPr>
            <a:spLocks noChangeArrowheads="1"/>
          </p:cNvSpPr>
          <p:nvPr/>
        </p:nvSpPr>
        <p:spPr bwMode="auto">
          <a:xfrm>
            <a:off x="8250364" y="1583425"/>
            <a:ext cx="2974636" cy="1185719"/>
          </a:xfrm>
          <a:prstGeom prst="rect">
            <a:avLst/>
          </a:prstGeom>
          <a:solidFill>
            <a:srgbClr val="10587D"/>
          </a:solidFill>
          <a:ln w="9525">
            <a:noFill/>
            <a:miter lim="800000"/>
            <a:headEnd/>
            <a:tailEnd/>
          </a:ln>
        </p:spPr>
        <p:txBody>
          <a:bodyPr rot="0" vert="horz" wrap="square" lIns="91440" tIns="91440" rIns="91440" bIns="91440" anchor="ctr" anchorCtr="0" upright="1">
            <a:noAutofit/>
          </a:bodyPr>
          <a:lstStyle/>
          <a:p>
            <a:pPr algn="ctr"/>
            <a:r>
              <a:rPr lang="en-CA" sz="1900" b="1" dirty="0">
                <a:solidFill>
                  <a:schemeClr val="bg1"/>
                </a:solidFill>
                <a:latin typeface="Calibri" panose="020F0502020204030204" pitchFamily="34" charset="0"/>
                <a:cs typeface="Times New Roman" panose="02020603050405020304" pitchFamily="18" charset="0"/>
              </a:rPr>
              <a:t>Deaths selected for committee review: </a:t>
            </a:r>
          </a:p>
          <a:p>
            <a:pPr algn="ctr"/>
            <a:r>
              <a:rPr lang="en-CA" sz="1700" dirty="0">
                <a:solidFill>
                  <a:schemeClr val="bg1"/>
                </a:solidFill>
                <a:latin typeface="Calibri" panose="020F0502020204030204" pitchFamily="34" charset="0"/>
                <a:cs typeface="Times New Roman" panose="02020603050405020304" pitchFamily="18" charset="0"/>
              </a:rPr>
              <a:t>all medical causes suspected to be pregnancy-related </a:t>
            </a:r>
            <a:endParaRPr lang="en-US" sz="1700" dirty="0">
              <a:solidFill>
                <a:schemeClr val="bg1"/>
              </a:solidFill>
              <a:latin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049D96BE-24D3-4221-902F-E015DA2C6F4A}"/>
              </a:ext>
              <a:ext uri="{C183D7F6-B498-43B3-948B-1728B52AA6E4}">
                <adec:decorative xmlns:adec="http://schemas.microsoft.com/office/drawing/2017/decorative" val="1"/>
              </a:ext>
            </a:extLst>
          </p:cNvPr>
          <p:cNvCxnSpPr>
            <a:cxnSpLocks/>
          </p:cNvCxnSpPr>
          <p:nvPr/>
        </p:nvCxnSpPr>
        <p:spPr>
          <a:xfrm>
            <a:off x="8690052" y="2769144"/>
            <a:ext cx="0" cy="2521030"/>
          </a:xfrm>
          <a:prstGeom prst="line">
            <a:avLst/>
          </a:prstGeom>
          <a:ln w="25400">
            <a:solidFill>
              <a:srgbClr val="10587D"/>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960766C-0407-4289-BA23-40196E071256}"/>
              </a:ext>
            </a:extLst>
          </p:cNvPr>
          <p:cNvSpPr>
            <a:spLocks noChangeArrowheads="1"/>
          </p:cNvSpPr>
          <p:nvPr/>
        </p:nvSpPr>
        <p:spPr bwMode="auto">
          <a:xfrm>
            <a:off x="8979317" y="2993578"/>
            <a:ext cx="2167006" cy="706174"/>
          </a:xfrm>
          <a:prstGeom prst="rect">
            <a:avLst/>
          </a:prstGeom>
          <a:solidFill>
            <a:srgbClr val="10587D"/>
          </a:solidFill>
          <a:ln w="9525">
            <a:noFill/>
            <a:miter lim="800000"/>
            <a:headEnd/>
            <a:tailEnd/>
          </a:ln>
        </p:spPr>
        <p:txBody>
          <a:bodyPr rot="0" vert="horz" wrap="square" lIns="91440" tIns="91440" rIns="91440" bIns="91440" anchor="ctr" anchorCtr="0" upright="1">
            <a:noAutofit/>
          </a:bodyPr>
          <a:lstStyle/>
          <a:p>
            <a:pPr marR="365760" algn="ctr">
              <a:lnSpc>
                <a:spcPct val="107000"/>
              </a:lnSpc>
            </a:pPr>
            <a:r>
              <a:rPr lang="en-US" sz="1700" dirty="0">
                <a:solidFill>
                  <a:schemeClr val="bg1"/>
                </a:solidFill>
                <a:latin typeface="Calibri" panose="020F0502020204030204" pitchFamily="34" charset="0"/>
                <a:cs typeface="Times New Roman" panose="02020603050405020304" pitchFamily="18" charset="0"/>
              </a:rPr>
              <a:t>Pregnancy-related</a:t>
            </a:r>
          </a:p>
        </p:txBody>
      </p:sp>
      <p:sp>
        <p:nvSpPr>
          <p:cNvPr id="39" name="Rectangle 38">
            <a:extLst>
              <a:ext uri="{FF2B5EF4-FFF2-40B4-BE49-F238E27FC236}">
                <a16:creationId xmlns:a16="http://schemas.microsoft.com/office/drawing/2014/main" id="{C316DD6C-07DD-4FC5-A213-2164281B17B7}"/>
              </a:ext>
            </a:extLst>
          </p:cNvPr>
          <p:cNvSpPr>
            <a:spLocks noChangeArrowheads="1"/>
          </p:cNvSpPr>
          <p:nvPr/>
        </p:nvSpPr>
        <p:spPr bwMode="auto">
          <a:xfrm>
            <a:off x="9000569" y="3957556"/>
            <a:ext cx="2145754" cy="682798"/>
          </a:xfrm>
          <a:prstGeom prst="rect">
            <a:avLst/>
          </a:prstGeom>
          <a:solidFill>
            <a:srgbClr val="B7CDD8"/>
          </a:solidFill>
          <a:ln w="9525">
            <a:noFill/>
            <a:miter lim="800000"/>
            <a:headEnd/>
            <a:tailEnd/>
          </a:ln>
        </p:spPr>
        <p:txBody>
          <a:bodyPr rot="0" vert="horz" wrap="square" lIns="91440" tIns="91440" rIns="91440" bIns="91440" anchor="ctr" anchorCtr="0" upright="1">
            <a:noAutofit/>
          </a:bodyPr>
          <a:lstStyle/>
          <a:p>
            <a:pPr marL="0" marR="365760" algn="ctr">
              <a:lnSpc>
                <a:spcPct val="107000"/>
              </a:lnSpc>
            </a:pPr>
            <a:r>
              <a:rPr lang="en-CA" sz="1700" dirty="0">
                <a:latin typeface="Calibri" panose="020F0502020204030204" pitchFamily="34" charset="0"/>
                <a:cs typeface="Times New Roman" panose="02020603050405020304" pitchFamily="18" charset="0"/>
              </a:rPr>
              <a:t>Not pregnancy-related</a:t>
            </a:r>
            <a:endParaRPr lang="en-US" sz="1700" dirty="0">
              <a:latin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701E3902-F0AD-4AF3-BAF3-D651C37B0B0C}"/>
              </a:ext>
            </a:extLst>
          </p:cNvPr>
          <p:cNvSpPr>
            <a:spLocks noChangeArrowheads="1"/>
          </p:cNvSpPr>
          <p:nvPr/>
        </p:nvSpPr>
        <p:spPr bwMode="auto">
          <a:xfrm>
            <a:off x="9000570" y="4933176"/>
            <a:ext cx="2167004" cy="682798"/>
          </a:xfrm>
          <a:prstGeom prst="rect">
            <a:avLst/>
          </a:prstGeom>
          <a:solidFill>
            <a:srgbClr val="B7CDD8"/>
          </a:solidFill>
          <a:ln w="9525">
            <a:noFill/>
            <a:miter lim="800000"/>
            <a:headEnd/>
            <a:tailEnd/>
          </a:ln>
        </p:spPr>
        <p:txBody>
          <a:bodyPr rot="0" vert="horz" wrap="square" lIns="91440" tIns="91440" rIns="91440" bIns="91440" anchor="ctr" anchorCtr="0" upright="1">
            <a:noAutofit/>
          </a:bodyPr>
          <a:lstStyle/>
          <a:p>
            <a:pPr marL="0" marR="365760" algn="ctr">
              <a:lnSpc>
                <a:spcPct val="107000"/>
              </a:lnSpc>
            </a:pPr>
            <a:r>
              <a:rPr lang="en-US" sz="1700" dirty="0">
                <a:latin typeface="Calibri" panose="020F0502020204030204" pitchFamily="34" charset="0"/>
                <a:cs typeface="Times New Roman" panose="02020603050405020304" pitchFamily="18" charset="0"/>
              </a:rPr>
              <a:t>Unable to determine</a:t>
            </a:r>
          </a:p>
        </p:txBody>
      </p:sp>
      <p:cxnSp>
        <p:nvCxnSpPr>
          <p:cNvPr id="15" name="Straight Arrow Connector 14">
            <a:extLst>
              <a:ext uri="{FF2B5EF4-FFF2-40B4-BE49-F238E27FC236}">
                <a16:creationId xmlns:a16="http://schemas.microsoft.com/office/drawing/2014/main" id="{7D17293D-7EDA-4F61-8172-637416DA4DA0}"/>
              </a:ext>
              <a:ext uri="{C183D7F6-B498-43B3-948B-1728B52AA6E4}">
                <adec:decorative xmlns:adec="http://schemas.microsoft.com/office/drawing/2017/decorative" val="1"/>
              </a:ext>
            </a:extLst>
          </p:cNvPr>
          <p:cNvCxnSpPr>
            <a:cxnSpLocks/>
          </p:cNvCxnSpPr>
          <p:nvPr/>
        </p:nvCxnSpPr>
        <p:spPr>
          <a:xfrm>
            <a:off x="8678871" y="3346665"/>
            <a:ext cx="300446" cy="0"/>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CD117DD-0932-4E2E-BCEF-F2BC5AD2BC2E}"/>
              </a:ext>
              <a:ext uri="{C183D7F6-B498-43B3-948B-1728B52AA6E4}">
                <adec:decorative xmlns:adec="http://schemas.microsoft.com/office/drawing/2017/decorative" val="1"/>
              </a:ext>
            </a:extLst>
          </p:cNvPr>
          <p:cNvCxnSpPr>
            <a:cxnSpLocks/>
            <a:endCxn id="39" idx="1"/>
          </p:cNvCxnSpPr>
          <p:nvPr/>
        </p:nvCxnSpPr>
        <p:spPr>
          <a:xfrm>
            <a:off x="8678871" y="4298955"/>
            <a:ext cx="321698" cy="0"/>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15FFAF8-B424-40CE-B87E-C151EC71318C}"/>
              </a:ext>
              <a:ext uri="{C183D7F6-B498-43B3-948B-1728B52AA6E4}">
                <adec:decorative xmlns:adec="http://schemas.microsoft.com/office/drawing/2017/decorative" val="1"/>
              </a:ext>
            </a:extLst>
          </p:cNvPr>
          <p:cNvCxnSpPr>
            <a:cxnSpLocks/>
            <a:endCxn id="40" idx="1"/>
          </p:cNvCxnSpPr>
          <p:nvPr/>
        </p:nvCxnSpPr>
        <p:spPr>
          <a:xfrm>
            <a:off x="8692635" y="5274575"/>
            <a:ext cx="307935" cy="0"/>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CD701D5-3F4D-4A10-9790-7620B4594CC0}"/>
              </a:ext>
              <a:ext uri="{C183D7F6-B498-43B3-948B-1728B52AA6E4}">
                <adec:decorative xmlns:adec="http://schemas.microsoft.com/office/drawing/2017/decorative" val="1"/>
              </a:ext>
            </a:extLst>
          </p:cNvPr>
          <p:cNvCxnSpPr>
            <a:cxnSpLocks/>
          </p:cNvCxnSpPr>
          <p:nvPr/>
        </p:nvCxnSpPr>
        <p:spPr>
          <a:xfrm flipH="1">
            <a:off x="6675012" y="3171778"/>
            <a:ext cx="1" cy="349775"/>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105">
            <a:extLst>
              <a:ext uri="{FF2B5EF4-FFF2-40B4-BE49-F238E27FC236}">
                <a16:creationId xmlns:a16="http://schemas.microsoft.com/office/drawing/2014/main" id="{C013336B-BF42-490F-B22E-BC49107246EF}"/>
              </a:ext>
            </a:extLst>
          </p:cNvPr>
          <p:cNvSpPr txBox="1"/>
          <p:nvPr/>
        </p:nvSpPr>
        <p:spPr>
          <a:xfrm>
            <a:off x="3724773" y="2592983"/>
            <a:ext cx="4168964" cy="2367556"/>
          </a:xfrm>
          <a:prstGeom prst="rect">
            <a:avLst/>
          </a:prstGeom>
          <a:solidFill>
            <a:srgbClr val="D7BCD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Deaths (currently) excluded from committee reviews:</a:t>
            </a:r>
          </a:p>
          <a:p>
            <a:pPr marL="285750" marR="0" indent="-285750">
              <a:spcBef>
                <a:spcPts val="0"/>
              </a:spcBef>
              <a:spcAft>
                <a:spcPts val="0"/>
              </a:spcAft>
              <a:buFont typeface="Arial" panose="020B0604020202020204" pitchFamily="34" charset="0"/>
              <a:buChar char="•"/>
            </a:pPr>
            <a:r>
              <a:rPr lang="en-US" sz="1700" dirty="0">
                <a:latin typeface="Calibri" panose="020F0502020204030204" pitchFamily="34" charset="0"/>
                <a:ea typeface="Calibri" panose="020F0502020204030204" pitchFamily="34" charset="0"/>
                <a:cs typeface="Times New Roman" panose="02020603050405020304" pitchFamily="18" charset="0"/>
              </a:rPr>
              <a:t>All deaths from injury or violence, except injury due to medical procedures or treatment</a:t>
            </a:r>
          </a:p>
          <a:p>
            <a:pPr marL="285750" marR="0" indent="-285750">
              <a:spcBef>
                <a:spcPts val="0"/>
              </a:spcBef>
              <a:spcAft>
                <a:spcPts val="0"/>
              </a:spcAft>
              <a:buFont typeface="Arial" panose="020B0604020202020204" pitchFamily="34" charset="0"/>
              <a:buChar char="•"/>
            </a:pPr>
            <a:r>
              <a:rPr lang="en-US" sz="1700" dirty="0">
                <a:latin typeface="Calibri" panose="020F0502020204030204" pitchFamily="34" charset="0"/>
                <a:ea typeface="Calibri" panose="020F0502020204030204" pitchFamily="34" charset="0"/>
                <a:cs typeface="Times New Roman" panose="02020603050405020304" pitchFamily="18" charset="0"/>
              </a:rPr>
              <a:t>Deaths from medical causes unrelated to pregnancy</a:t>
            </a:r>
          </a:p>
        </p:txBody>
      </p:sp>
      <p:sp>
        <p:nvSpPr>
          <p:cNvPr id="72" name="TextBox 71">
            <a:extLst>
              <a:ext uri="{FF2B5EF4-FFF2-40B4-BE49-F238E27FC236}">
                <a16:creationId xmlns:a16="http://schemas.microsoft.com/office/drawing/2014/main" id="{F2E6C7FA-EB41-46D5-AA89-5B9BFD2479AF}"/>
              </a:ext>
            </a:extLst>
          </p:cNvPr>
          <p:cNvSpPr txBox="1"/>
          <p:nvPr/>
        </p:nvSpPr>
        <p:spPr>
          <a:xfrm>
            <a:off x="491707" y="5785960"/>
            <a:ext cx="5195862" cy="738664"/>
          </a:xfrm>
          <a:prstGeom prst="rect">
            <a:avLst/>
          </a:prstGeom>
          <a:noFill/>
        </p:spPr>
        <p:txBody>
          <a:bodyPr wrap="square" rtlCol="0">
            <a:spAutoFit/>
          </a:bodyPr>
          <a:lstStyle/>
          <a:p>
            <a:r>
              <a:rPr lang="en-US" sz="1400" dirty="0"/>
              <a:t>*Petersen EE et al. Vital Signs: Pregnancy-Related Deaths, United States, 2011-2015, and Strategies for Prevention, 13 States, 2013-2017. MMWR </a:t>
            </a:r>
            <a:r>
              <a:rPr lang="en-US" sz="1400" dirty="0" err="1"/>
              <a:t>Morb</a:t>
            </a:r>
            <a:r>
              <a:rPr lang="en-US" sz="1400" dirty="0"/>
              <a:t> Mortal </a:t>
            </a:r>
            <a:r>
              <a:rPr lang="en-US" sz="1400" dirty="0" err="1"/>
              <a:t>Wkly</a:t>
            </a:r>
            <a:r>
              <a:rPr lang="en-US" sz="1400" dirty="0"/>
              <a:t> Rep 2019;68-423</a:t>
            </a:r>
          </a:p>
        </p:txBody>
      </p:sp>
      <p:cxnSp>
        <p:nvCxnSpPr>
          <p:cNvPr id="6" name="Straight Arrow Connector 5">
            <a:extLst>
              <a:ext uri="{FF2B5EF4-FFF2-40B4-BE49-F238E27FC236}">
                <a16:creationId xmlns:a16="http://schemas.microsoft.com/office/drawing/2014/main" id="{31C30B05-C23E-4B8F-8CBC-E776CAA69942}"/>
              </a:ext>
              <a:ext uri="{C183D7F6-B498-43B3-948B-1728B52AA6E4}">
                <adec:decorative xmlns:adec="http://schemas.microsoft.com/office/drawing/2017/decorative" val="1"/>
              </a:ext>
            </a:extLst>
          </p:cNvPr>
          <p:cNvCxnSpPr>
            <a:cxnSpLocks/>
          </p:cNvCxnSpPr>
          <p:nvPr/>
        </p:nvCxnSpPr>
        <p:spPr>
          <a:xfrm>
            <a:off x="3294392" y="2207453"/>
            <a:ext cx="4955972" cy="0"/>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A33C2A4-402A-4D1C-A8D9-2A6C312EB880}"/>
              </a:ext>
              <a:ext uri="{C183D7F6-B498-43B3-948B-1728B52AA6E4}">
                <adec:decorative xmlns:adec="http://schemas.microsoft.com/office/drawing/2017/decorative" val="1"/>
              </a:ext>
            </a:extLst>
          </p:cNvPr>
          <p:cNvCxnSpPr/>
          <p:nvPr/>
        </p:nvCxnSpPr>
        <p:spPr>
          <a:xfrm>
            <a:off x="5809255" y="2207453"/>
            <a:ext cx="0" cy="385530"/>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9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a:t>Maternal Deaths in California</a:t>
            </a:r>
          </a:p>
        </p:txBody>
      </p:sp>
      <p:sp>
        <p:nvSpPr>
          <p:cNvPr id="3" name="Text Placeholder 2"/>
          <p:cNvSpPr>
            <a:spLocks noGrp="1"/>
          </p:cNvSpPr>
          <p:nvPr>
            <p:ph type="body" idx="1"/>
          </p:nvPr>
        </p:nvSpPr>
        <p:spPr/>
        <p:txBody>
          <a:bodyPr>
            <a:normAutofit fontScale="92500" lnSpcReduction="10000"/>
          </a:bodyPr>
          <a:lstStyle/>
          <a:p>
            <a:r>
              <a:rPr lang="en-US" dirty="0"/>
              <a:t>Maternal Mortality Ratio (MMR) in U.S. and California, 1999-2019</a:t>
            </a:r>
          </a:p>
          <a:p>
            <a:r>
              <a:rPr lang="en-US" dirty="0"/>
              <a:t>Pregnancy-Related Mortality Ratio (PRMR) in U.S. and California, 2009-2019</a:t>
            </a:r>
          </a:p>
        </p:txBody>
      </p:sp>
    </p:spTree>
    <p:extLst>
      <p:ext uri="{BB962C8B-B14F-4D97-AF65-F5344CB8AC3E}">
        <p14:creationId xmlns:p14="http://schemas.microsoft.com/office/powerpoint/2010/main" val="368039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75"/>
            <a:ext cx="10972800" cy="1107921"/>
          </a:xfrm>
        </p:spPr>
        <p:txBody>
          <a:bodyPr vert="horz" lIns="91440" tIns="45720" rIns="91440" bIns="45720" rtlCol="0" anchor="b">
            <a:normAutofit/>
          </a:bodyPr>
          <a:lstStyle/>
          <a:p>
            <a:r>
              <a:rPr lang="en-US" sz="3400" kern="1200" baseline="0" dirty="0">
                <a:effectLst/>
                <a:ea typeface="+mj-ea"/>
                <a:cs typeface="+mj-cs"/>
              </a:rPr>
              <a:t>Maternal Mortality Ratio in U.S. and California, 1999-2019</a:t>
            </a:r>
            <a:endParaRPr lang="en-US" sz="3400" kern="1200" baseline="0" dirty="0">
              <a:ea typeface="+mj-ea"/>
              <a:cs typeface="+mj-cs"/>
            </a:endParaRPr>
          </a:p>
        </p:txBody>
      </p:sp>
      <p:sp>
        <p:nvSpPr>
          <p:cNvPr id="8" name="TextBox 7">
            <a:extLst>
              <a:ext uri="{FF2B5EF4-FFF2-40B4-BE49-F238E27FC236}">
                <a16:creationId xmlns:a16="http://schemas.microsoft.com/office/drawing/2014/main" id="{EADEEFC5-2592-4DFF-BF95-AADF62272F11}"/>
              </a:ext>
            </a:extLst>
          </p:cNvPr>
          <p:cNvSpPr txBox="1"/>
          <p:nvPr/>
        </p:nvSpPr>
        <p:spPr>
          <a:xfrm>
            <a:off x="609600" y="5709685"/>
            <a:ext cx="10972800" cy="817226"/>
          </a:xfrm>
          <a:prstGeom prst="rect">
            <a:avLst/>
          </a:prstGeom>
        </p:spPr>
        <p:txBody>
          <a:bodyPr vert="horz" lIns="91440" tIns="45720" rIns="91440" bIns="45720" rtlCol="0">
            <a:noAutofit/>
          </a:bodyPr>
          <a:lstStyle/>
          <a:p>
            <a:pPr>
              <a:lnSpc>
                <a:spcPct val="90000"/>
              </a:lnSpc>
              <a:spcBef>
                <a:spcPts val="1000"/>
              </a:spcBef>
            </a:pPr>
            <a:r>
              <a:rPr lang="en-US" sz="1300" dirty="0">
                <a:solidFill>
                  <a:schemeClr val="tx1">
                    <a:lumMod val="75000"/>
                    <a:lumOff val="25000"/>
                  </a:schemeClr>
                </a:solidFill>
                <a:effectLst/>
                <a:latin typeface="+mj-lt"/>
              </a:rPr>
              <a:t>Maternal mortality ratio (MMR) = Number of maternal deaths per 100,000 live births, up to 42 days after the end of pregnancy. Maternal deaths in California were identified using ICD-10 cause of death classification for obstetric deaths (codes A34, O00-O95, O98-O99) from the California death certificate data (1999-2013) and the California pregnancy status errata file (2014-2019). Data on U.S. maternal deaths are published by the National Center for Health Statistics and found in the CDC WONDER Database for years 1999 or later (accessed at </a:t>
            </a:r>
            <a:r>
              <a:rPr lang="en-US" sz="1300" u="none" strike="noStrike" dirty="0">
                <a:solidFill>
                  <a:schemeClr val="tx1">
                    <a:lumMod val="75000"/>
                    <a:lumOff val="25000"/>
                  </a:schemeClr>
                </a:solidFill>
                <a:effectLst/>
                <a:latin typeface="+mj-lt"/>
                <a:hlinkClick r:id="rId3"/>
              </a:rPr>
              <a:t>http://wonder.cdc.gov</a:t>
            </a:r>
            <a:r>
              <a:rPr lang="en-US" sz="1300" dirty="0">
                <a:solidFill>
                  <a:schemeClr val="tx1">
                    <a:lumMod val="75000"/>
                    <a:lumOff val="25000"/>
                  </a:schemeClr>
                </a:solidFill>
                <a:effectLst/>
                <a:latin typeface="+mj-lt"/>
              </a:rPr>
              <a:t> on April 14, 2022).</a:t>
            </a:r>
            <a:endParaRPr lang="en-US" sz="1300" dirty="0">
              <a:solidFill>
                <a:schemeClr val="tx1">
                  <a:lumMod val="75000"/>
                  <a:lumOff val="25000"/>
                </a:schemeClr>
              </a:solidFill>
              <a:latin typeface="+mj-lt"/>
            </a:endParaRPr>
          </a:p>
        </p:txBody>
      </p:sp>
      <p:graphicFrame>
        <p:nvGraphicFramePr>
          <p:cNvPr id="10" name="Chart 9" descr="Line graph showing maternal mortality ratios (MMR) in the U.S. and California from 1999 through 2019. The US MMR continued to rise up to 2019 while California's MMR declined in 2009 and remained significantly lower than the U.S. MMR for all years from 2009 through 2019.  In 2019, California’s MMR was 10.5 deaths per 100,000 live births. The US MMR was 20.1 deaths per 100,000 live births.">
            <a:extLst>
              <a:ext uri="{FF2B5EF4-FFF2-40B4-BE49-F238E27FC236}">
                <a16:creationId xmlns:a16="http://schemas.microsoft.com/office/drawing/2014/main" id="{0B4CBB64-072B-447B-8246-30A6A925DCD7}"/>
              </a:ext>
            </a:extLst>
          </p:cNvPr>
          <p:cNvGraphicFramePr>
            <a:graphicFrameLocks/>
          </p:cNvGraphicFramePr>
          <p:nvPr>
            <p:extLst>
              <p:ext uri="{D42A27DB-BD31-4B8C-83A1-F6EECF244321}">
                <p14:modId xmlns:p14="http://schemas.microsoft.com/office/powerpoint/2010/main" val="3290326828"/>
              </p:ext>
            </p:extLst>
          </p:nvPr>
        </p:nvGraphicFramePr>
        <p:xfrm>
          <a:off x="685800" y="1597180"/>
          <a:ext cx="8604849" cy="418480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1">
            <a:extLst>
              <a:ext uri="{FF2B5EF4-FFF2-40B4-BE49-F238E27FC236}">
                <a16:creationId xmlns:a16="http://schemas.microsoft.com/office/drawing/2014/main" id="{7EED076F-1C73-48D0-824B-31E7F01FE0B9}"/>
              </a:ext>
            </a:extLst>
          </p:cNvPr>
          <p:cNvSpPr txBox="1"/>
          <p:nvPr/>
        </p:nvSpPr>
        <p:spPr>
          <a:xfrm>
            <a:off x="9366849" y="1597180"/>
            <a:ext cx="2291751" cy="4112505"/>
          </a:xfrm>
          <a:prstGeom prst="rect">
            <a:avLst/>
          </a:prstGeom>
          <a:ln w="38100">
            <a:solidFill>
              <a:srgbClr val="FBEFF8"/>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en-US" sz="1600" dirty="0"/>
              <a:t>MMR is based on death certificate data alone.</a:t>
            </a:r>
          </a:p>
          <a:p>
            <a:r>
              <a:rPr lang="en-US" sz="1600" dirty="0"/>
              <a:t>Missing or inaccurate information about</a:t>
            </a:r>
          </a:p>
          <a:p>
            <a:pPr marL="173038" indent="-173038">
              <a:buFont typeface="Arial" panose="020B0604020202020204" pitchFamily="34" charset="0"/>
              <a:buChar char="•"/>
            </a:pPr>
            <a:r>
              <a:rPr lang="en-US" sz="1600" dirty="0"/>
              <a:t>Pregnancy status</a:t>
            </a:r>
          </a:p>
          <a:p>
            <a:pPr marL="173038" indent="-173038">
              <a:buFont typeface="Arial" panose="020B0604020202020204" pitchFamily="34" charset="0"/>
              <a:buChar char="•"/>
            </a:pPr>
            <a:r>
              <a:rPr lang="en-US" sz="1600" dirty="0"/>
              <a:t>When the death occurred</a:t>
            </a:r>
          </a:p>
          <a:p>
            <a:pPr marL="173038" indent="-173038">
              <a:spcAft>
                <a:spcPts val="300"/>
              </a:spcAft>
              <a:buFont typeface="Arial" panose="020B0604020202020204" pitchFamily="34" charset="0"/>
              <a:buChar char="•"/>
            </a:pPr>
            <a:r>
              <a:rPr lang="en-US" sz="1600" dirty="0"/>
              <a:t>Causes of death</a:t>
            </a:r>
          </a:p>
          <a:p>
            <a:pPr>
              <a:spcAft>
                <a:spcPts val="1200"/>
              </a:spcAft>
            </a:pPr>
            <a:r>
              <a:rPr lang="en-US" sz="1600" dirty="0"/>
              <a:t>Leads to missed maternal deaths that occurred up to 42 days after pregnancy ended.</a:t>
            </a:r>
          </a:p>
          <a:p>
            <a:r>
              <a:rPr lang="en-US" sz="1600" dirty="0"/>
              <a:t>CA-PMSS identified more deaths in the same time frame.</a:t>
            </a:r>
          </a:p>
        </p:txBody>
      </p:sp>
    </p:spTree>
    <p:extLst>
      <p:ext uri="{BB962C8B-B14F-4D97-AF65-F5344CB8AC3E}">
        <p14:creationId xmlns:p14="http://schemas.microsoft.com/office/powerpoint/2010/main" val="204188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4EB3-ABA5-4726-8DA3-0B0FC42CB929}"/>
              </a:ext>
            </a:extLst>
          </p:cNvPr>
          <p:cNvSpPr>
            <a:spLocks noGrp="1"/>
          </p:cNvSpPr>
          <p:nvPr>
            <p:ph type="title"/>
          </p:nvPr>
        </p:nvSpPr>
        <p:spPr/>
        <p:txBody>
          <a:bodyPr>
            <a:normAutofit/>
          </a:bodyPr>
          <a:lstStyle/>
          <a:p>
            <a:r>
              <a:rPr lang="en-US" sz="3400" dirty="0">
                <a:effectLst/>
                <a:ea typeface="Calibri" panose="020F0502020204030204" pitchFamily="34" charset="0"/>
                <a:cs typeface="Times New Roman" panose="02020603050405020304" pitchFamily="18" charset="0"/>
              </a:rPr>
              <a:t>Pregnancy-Related Mortality Ratio in U.S. and California, </a:t>
            </a:r>
            <a:br>
              <a:rPr lang="en-US" sz="3400" dirty="0">
                <a:effectLst/>
                <a:ea typeface="Calibri" panose="020F0502020204030204" pitchFamily="34" charset="0"/>
                <a:cs typeface="Times New Roman" panose="02020603050405020304" pitchFamily="18" charset="0"/>
              </a:rPr>
            </a:br>
            <a:r>
              <a:rPr lang="en-US" sz="3400" dirty="0">
                <a:effectLst/>
                <a:ea typeface="Calibri" panose="020F0502020204030204" pitchFamily="34" charset="0"/>
                <a:cs typeface="Times New Roman" panose="02020603050405020304" pitchFamily="18" charset="0"/>
              </a:rPr>
              <a:t>2009-2019</a:t>
            </a:r>
            <a:endParaRPr lang="en-US" sz="3400" dirty="0"/>
          </a:p>
        </p:txBody>
      </p:sp>
      <p:sp>
        <p:nvSpPr>
          <p:cNvPr id="6" name="TextBox 5">
            <a:extLst>
              <a:ext uri="{FF2B5EF4-FFF2-40B4-BE49-F238E27FC236}">
                <a16:creationId xmlns:a16="http://schemas.microsoft.com/office/drawing/2014/main" id="{3B46B9EE-0B0C-4453-90C1-9EBCA28B523F}"/>
              </a:ext>
            </a:extLst>
          </p:cNvPr>
          <p:cNvSpPr txBox="1"/>
          <p:nvPr/>
        </p:nvSpPr>
        <p:spPr>
          <a:xfrm>
            <a:off x="609600" y="5835224"/>
            <a:ext cx="10871233" cy="830997"/>
          </a:xfrm>
          <a:prstGeom prst="rect">
            <a:avLst/>
          </a:prstGeom>
          <a:noFill/>
        </p:spPr>
        <p:txBody>
          <a:bodyPr wrap="square" rtlCol="0">
            <a:spAutoFit/>
          </a:bodyPr>
          <a:lstStyle/>
          <a:p>
            <a:pPr marR="0" algn="just">
              <a:spcBef>
                <a:spcPts val="1800"/>
              </a:spcBef>
              <a:spcAft>
                <a:spcPts val="0"/>
              </a:spcAft>
            </a:pPr>
            <a:r>
              <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Pregnancy-related mortality ratio (PRMR) = Number of pregnancy-related deaths per 100,000 live births, up to one year after the end of pregnancy. Pregnancy-relatedness determinations were made through a structured expert committee case review process. </a:t>
            </a:r>
            <a:r>
              <a:rPr lang="en-US" sz="1200" dirty="0">
                <a:solidFill>
                  <a:schemeClr val="tx1">
                    <a:lumMod val="75000"/>
                    <a:lumOff val="25000"/>
                  </a:schemeClr>
                </a:solidFill>
                <a:effectLst/>
                <a:latin typeface="+mj-lt"/>
              </a:rPr>
              <a:t>Ratios of U.S. pregnancy-related mortality are published by the Centers for Disease Control and </a:t>
            </a:r>
            <a:r>
              <a:rPr lang="en-US" sz="1200" dirty="0">
                <a:solidFill>
                  <a:schemeClr val="tx1">
                    <a:lumMod val="75000"/>
                    <a:lumOff val="25000"/>
                  </a:schemeClr>
                </a:solidFill>
                <a:latin typeface="+mj-lt"/>
              </a:rPr>
              <a:t>Pr</a:t>
            </a:r>
            <a:r>
              <a:rPr lang="en-US" sz="1200" dirty="0">
                <a:solidFill>
                  <a:schemeClr val="tx1">
                    <a:lumMod val="75000"/>
                    <a:lumOff val="25000"/>
                  </a:schemeClr>
                </a:solidFill>
                <a:effectLst/>
                <a:latin typeface="+mj-lt"/>
              </a:rPr>
              <a:t>evention (accessed </a:t>
            </a:r>
            <a:r>
              <a:rPr lang="en-US" sz="1200" dirty="0">
                <a:hlinkClick r:id="rId3"/>
              </a:rPr>
              <a:t>Pregnancy Mortality Surveillance System | Maternal and Infant Health | CDC </a:t>
            </a:r>
            <a:r>
              <a:rPr lang="en-US" sz="1200" dirty="0">
                <a:solidFill>
                  <a:schemeClr val="tx1">
                    <a:lumMod val="75000"/>
                    <a:lumOff val="25000"/>
                  </a:schemeClr>
                </a:solidFill>
                <a:effectLst/>
                <a:latin typeface="+mj-lt"/>
              </a:rPr>
              <a:t>on Aug 10, 2022).</a:t>
            </a:r>
            <a:endPar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en-US" sz="1200" i="1"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 The 2009 and 2012 PRMRs were significantly different (p&lt;0.05); no statistically significant differences were detected for any other years.</a:t>
            </a:r>
            <a:endPar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5" name="Chart 4" descr="Line graph showing pregnancy-related mortality ratios (PRMR) in the U.S. and California from 2009 through 2019. The US PRMR was consistently higher than California's PRMR. In 2019, California's PRMR was 12.8 deaths per 100,000 live births.">
            <a:extLst>
              <a:ext uri="{FF2B5EF4-FFF2-40B4-BE49-F238E27FC236}">
                <a16:creationId xmlns:a16="http://schemas.microsoft.com/office/drawing/2014/main" id="{65C66190-D84B-40D7-97E7-923CA6EE2733}"/>
              </a:ext>
            </a:extLst>
          </p:cNvPr>
          <p:cNvGraphicFramePr>
            <a:graphicFrameLocks/>
          </p:cNvGraphicFramePr>
          <p:nvPr>
            <p:extLst>
              <p:ext uri="{D42A27DB-BD31-4B8C-83A1-F6EECF244321}">
                <p14:modId xmlns:p14="http://schemas.microsoft.com/office/powerpoint/2010/main" val="725277592"/>
              </p:ext>
            </p:extLst>
          </p:nvPr>
        </p:nvGraphicFramePr>
        <p:xfrm>
          <a:off x="711166" y="1671638"/>
          <a:ext cx="8615713" cy="416358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1">
            <a:extLst>
              <a:ext uri="{FF2B5EF4-FFF2-40B4-BE49-F238E27FC236}">
                <a16:creationId xmlns:a16="http://schemas.microsoft.com/office/drawing/2014/main" id="{10B1CC9D-BC3E-4DED-8D0E-EB0200948B0B}"/>
              </a:ext>
            </a:extLst>
          </p:cNvPr>
          <p:cNvSpPr txBox="1"/>
          <p:nvPr/>
        </p:nvSpPr>
        <p:spPr>
          <a:xfrm>
            <a:off x="9221792" y="1671637"/>
            <a:ext cx="2360608" cy="3174683"/>
          </a:xfrm>
          <a:prstGeom prst="rect">
            <a:avLst/>
          </a:prstGeom>
          <a:ln w="38100">
            <a:solidFill>
              <a:srgbClr val="FBEFF8"/>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600"/>
              </a:spcAft>
            </a:pPr>
            <a:r>
              <a:rPr lang="en-US" sz="1600" dirty="0"/>
              <a:t>CDC-PMSS and CA-PMSS both produce CA-PRMRs, but methodologies differ. </a:t>
            </a:r>
          </a:p>
          <a:p>
            <a:r>
              <a:rPr lang="en-US" sz="1600" dirty="0"/>
              <a:t>In CA-PMSS compared to CDC-PMSS</a:t>
            </a:r>
          </a:p>
          <a:p>
            <a:pPr marL="171450" indent="-171450">
              <a:buFont typeface="Arial" panose="020B0604020202020204" pitchFamily="34" charset="0"/>
              <a:buChar char="•"/>
            </a:pPr>
            <a:r>
              <a:rPr lang="en-US" sz="1600" dirty="0"/>
              <a:t>More data sources are used to identify and verify deaths</a:t>
            </a:r>
          </a:p>
          <a:p>
            <a:pPr marL="171450" indent="-171450">
              <a:spcAft>
                <a:spcPts val="300"/>
              </a:spcAft>
              <a:buFont typeface="Arial" panose="020B0604020202020204" pitchFamily="34" charset="0"/>
              <a:buChar char="•"/>
            </a:pPr>
            <a:r>
              <a:rPr lang="en-US" sz="1600" dirty="0"/>
              <a:t>Deaths are reviewed by an expert committee </a:t>
            </a:r>
          </a:p>
          <a:p>
            <a:pPr>
              <a:spcAft>
                <a:spcPts val="600"/>
              </a:spcAft>
            </a:pPr>
            <a:r>
              <a:rPr lang="en-US" sz="1600" dirty="0"/>
              <a:t>Results in fewer missed deaths.</a:t>
            </a:r>
          </a:p>
        </p:txBody>
      </p:sp>
    </p:spTree>
    <p:extLst>
      <p:ext uri="{BB962C8B-B14F-4D97-AF65-F5344CB8AC3E}">
        <p14:creationId xmlns:p14="http://schemas.microsoft.com/office/powerpoint/2010/main" val="36653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4EB3-ABA5-4726-8DA3-0B0FC42CB929}"/>
              </a:ext>
            </a:extLst>
          </p:cNvPr>
          <p:cNvSpPr>
            <a:spLocks noGrp="1"/>
          </p:cNvSpPr>
          <p:nvPr>
            <p:ph type="title"/>
          </p:nvPr>
        </p:nvSpPr>
        <p:spPr/>
        <p:txBody>
          <a:bodyPr>
            <a:normAutofit/>
          </a:bodyPr>
          <a:lstStyle/>
          <a:p>
            <a:r>
              <a:rPr lang="en-US" sz="3400" dirty="0">
                <a:effectLst/>
                <a:ea typeface="Calibri" panose="020F0502020204030204" pitchFamily="34" charset="0"/>
                <a:cs typeface="Times New Roman" panose="02020603050405020304" pitchFamily="18" charset="0"/>
              </a:rPr>
              <a:t>Pregnancy-Related Mortality Ratio vs. Maternal Mortality Ratio in California, 2009-2019</a:t>
            </a:r>
            <a:endParaRPr lang="en-US" sz="2400" dirty="0">
              <a:solidFill>
                <a:srgbClr val="FF0000"/>
              </a:solidFill>
            </a:endParaRPr>
          </a:p>
        </p:txBody>
      </p:sp>
      <p:graphicFrame>
        <p:nvGraphicFramePr>
          <p:cNvPr id="8" name="Chart 7" descr="Line graph comparing maternal mortality measures - the MMR and PRMR - in California from 2009 through 2019. The PRMRs from CA-PMSS were higher compared with PRMRs from CDC's PMSS and MMRs. CA-PMSS methodology identified pregnancy-related deaths more accurately than CDC's PMSS or the MMR from death certificate data.">
            <a:extLst>
              <a:ext uri="{FF2B5EF4-FFF2-40B4-BE49-F238E27FC236}">
                <a16:creationId xmlns:a16="http://schemas.microsoft.com/office/drawing/2014/main" id="{E4DFB820-4140-4B7E-9838-EEC71B8C3E21}"/>
              </a:ext>
            </a:extLst>
          </p:cNvPr>
          <p:cNvGraphicFramePr>
            <a:graphicFrameLocks/>
          </p:cNvGraphicFramePr>
          <p:nvPr>
            <p:extLst>
              <p:ext uri="{D42A27DB-BD31-4B8C-83A1-F6EECF244321}">
                <p14:modId xmlns:p14="http://schemas.microsoft.com/office/powerpoint/2010/main" val="1117104077"/>
              </p:ext>
            </p:extLst>
          </p:nvPr>
        </p:nvGraphicFramePr>
        <p:xfrm>
          <a:off x="711167" y="1588770"/>
          <a:ext cx="8387113" cy="40981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1A2B0F94-B8FA-4BEB-A0A6-D3953D809A62}"/>
              </a:ext>
            </a:extLst>
          </p:cNvPr>
          <p:cNvSpPr txBox="1"/>
          <p:nvPr/>
        </p:nvSpPr>
        <p:spPr>
          <a:xfrm>
            <a:off x="9215438" y="1762634"/>
            <a:ext cx="2500312" cy="3395154"/>
          </a:xfrm>
          <a:prstGeom prst="rect">
            <a:avLst/>
          </a:prstGeom>
          <a:ln w="38100">
            <a:solidFill>
              <a:srgbClr val="FBEFF8"/>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Pregnancy-related deaths are more accurately captured when</a:t>
            </a:r>
          </a:p>
          <a:p>
            <a:pPr marL="173038" indent="-173038">
              <a:buFont typeface="Arial" panose="020B0604020202020204" pitchFamily="34" charset="0"/>
              <a:buChar char="•"/>
            </a:pPr>
            <a:r>
              <a:rPr lang="en-US" sz="1600" dirty="0"/>
              <a:t>widening the time interval to one year after pregnancy</a:t>
            </a:r>
          </a:p>
          <a:p>
            <a:pPr marL="173038" indent="-173038">
              <a:buFont typeface="Arial" panose="020B0604020202020204" pitchFamily="34" charset="0"/>
              <a:buChar char="•"/>
            </a:pPr>
            <a:r>
              <a:rPr lang="en-US" sz="1600" dirty="0"/>
              <a:t>using more data sources to identify and verify deaths</a:t>
            </a:r>
          </a:p>
          <a:p>
            <a:pPr marL="173038" indent="-173038">
              <a:buFont typeface="Arial" panose="020B0604020202020204" pitchFamily="34" charset="0"/>
              <a:buChar char="•"/>
            </a:pPr>
            <a:r>
              <a:rPr lang="en-US" sz="1600" dirty="0"/>
              <a:t>relying on subject matter experts to determine causes of death and their relationship to pregnancy</a:t>
            </a:r>
          </a:p>
        </p:txBody>
      </p:sp>
      <p:sp>
        <p:nvSpPr>
          <p:cNvPr id="6" name="TextBox 5">
            <a:extLst>
              <a:ext uri="{FF2B5EF4-FFF2-40B4-BE49-F238E27FC236}">
                <a16:creationId xmlns:a16="http://schemas.microsoft.com/office/drawing/2014/main" id="{3B46B9EE-0B0C-4453-90C1-9EBCA28B523F}"/>
              </a:ext>
            </a:extLst>
          </p:cNvPr>
          <p:cNvSpPr txBox="1"/>
          <p:nvPr/>
        </p:nvSpPr>
        <p:spPr>
          <a:xfrm>
            <a:off x="609601" y="5686969"/>
            <a:ext cx="10657114" cy="1092607"/>
          </a:xfrm>
          <a:prstGeom prst="rect">
            <a:avLst/>
          </a:prstGeom>
          <a:noFill/>
        </p:spPr>
        <p:txBody>
          <a:bodyPr wrap="square" rtlCol="0">
            <a:spAutoFit/>
          </a:bodyPr>
          <a:lstStyle/>
          <a:p>
            <a:pPr marR="0" algn="just">
              <a:spcBef>
                <a:spcPts val="1800"/>
              </a:spcBef>
              <a:spcAft>
                <a:spcPts val="0"/>
              </a:spcAft>
            </a:pPr>
            <a:r>
              <a:rPr lang="en-US" sz="1300" dirty="0">
                <a:effectLst/>
                <a:latin typeface="+mj-lt"/>
                <a:ea typeface="Calibri" panose="020F0502020204030204" pitchFamily="34" charset="0"/>
                <a:cs typeface="Times New Roman" panose="02020603050405020304" pitchFamily="18" charset="0"/>
              </a:rPr>
              <a:t>Pregnancy-related mortality ratio (PRMR) = Number of pregnancy-related deaths per 100,000 live births, up to one year after the end of pregnancy. Pregnancy-relatedness determinations were made through a structured expert committee case review process.  Maternal mortality ratio (MMR) = Number of obstetric deaths (up to 42 days after the end of pregnancy) per 100,000 live births, identified using ICD-10 cause of death classification for obstetric deaths (codes A34, O00-O95, O98-O99) from the California death certificate data (2008-2013) and California pregnancy status errata file (2014-2019). </a:t>
            </a:r>
          </a:p>
          <a:p>
            <a:pPr marR="0" algn="just">
              <a:spcAft>
                <a:spcPts val="0"/>
              </a:spcAft>
            </a:pPr>
            <a:r>
              <a:rPr lang="en-US" sz="1300" i="1" dirty="0">
                <a:effectLst/>
                <a:latin typeface="+mj-lt"/>
                <a:ea typeface="Calibri" panose="020F0502020204030204" pitchFamily="34" charset="0"/>
                <a:cs typeface="Times New Roman" panose="02020603050405020304" pitchFamily="18" charset="0"/>
              </a:rPr>
              <a:t>† The 2009 and 2012 PRMRs were significantly different (p&lt;0.05); no statistically significant differences were detected for any other years.</a:t>
            </a:r>
            <a:endParaRPr lang="en-US" sz="13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77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00" dirty="0"/>
              <a:t>Data Slides without text insets</a:t>
            </a:r>
          </a:p>
        </p:txBody>
      </p:sp>
      <p:sp>
        <p:nvSpPr>
          <p:cNvPr id="3" name="Text Placeholder 2"/>
          <p:cNvSpPr>
            <a:spLocks noGrp="1"/>
          </p:cNvSpPr>
          <p:nvPr>
            <p:ph type="body" idx="1"/>
          </p:nvPr>
        </p:nvSpPr>
        <p:spPr/>
        <p:txBody>
          <a:bodyPr>
            <a:normAutofit fontScale="92500" lnSpcReduction="10000"/>
          </a:bodyPr>
          <a:lstStyle/>
          <a:p>
            <a:r>
              <a:rPr lang="en-US" dirty="0"/>
              <a:t>Maternal Mortality Ratio (MMR) in U.S. and California, 1999-2019</a:t>
            </a:r>
          </a:p>
          <a:p>
            <a:r>
              <a:rPr lang="en-US" dirty="0"/>
              <a:t>Pregnancy-Related Mortality Ratio (PRMR) in U.S. and California, 2009-2019</a:t>
            </a:r>
          </a:p>
        </p:txBody>
      </p:sp>
    </p:spTree>
    <p:extLst>
      <p:ext uri="{BB962C8B-B14F-4D97-AF65-F5344CB8AC3E}">
        <p14:creationId xmlns:p14="http://schemas.microsoft.com/office/powerpoint/2010/main" val="68610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75"/>
            <a:ext cx="10972800" cy="1107921"/>
          </a:xfrm>
        </p:spPr>
        <p:txBody>
          <a:bodyPr vert="horz" lIns="91440" tIns="45720" rIns="91440" bIns="45720" rtlCol="0" anchor="b">
            <a:normAutofit/>
          </a:bodyPr>
          <a:lstStyle/>
          <a:p>
            <a:r>
              <a:rPr lang="en-US" sz="3400" kern="1200" baseline="0" dirty="0">
                <a:effectLst/>
                <a:ea typeface="+mj-ea"/>
                <a:cs typeface="+mj-cs"/>
              </a:rPr>
              <a:t>Maternal Mortality Ratio in U.S. and California, 1999-2019 </a:t>
            </a:r>
            <a:r>
              <a:rPr lang="en-US" sz="100" kern="1200" baseline="0" dirty="0">
                <a:solidFill>
                  <a:schemeClr val="bg1"/>
                </a:solidFill>
                <a:effectLst/>
                <a:ea typeface="+mj-ea"/>
                <a:cs typeface="+mj-cs"/>
              </a:rPr>
              <a:t>slide 2 of 3</a:t>
            </a:r>
            <a:endParaRPr lang="en-US" sz="100" kern="1200" baseline="0" dirty="0">
              <a:solidFill>
                <a:schemeClr val="bg1"/>
              </a:solidFill>
              <a:ea typeface="+mj-ea"/>
              <a:cs typeface="+mj-cs"/>
            </a:endParaRPr>
          </a:p>
        </p:txBody>
      </p:sp>
      <p:sp>
        <p:nvSpPr>
          <p:cNvPr id="8" name="TextBox 7">
            <a:extLst>
              <a:ext uri="{FF2B5EF4-FFF2-40B4-BE49-F238E27FC236}">
                <a16:creationId xmlns:a16="http://schemas.microsoft.com/office/drawing/2014/main" id="{EADEEFC5-2592-4DFF-BF95-AADF62272F11}"/>
              </a:ext>
            </a:extLst>
          </p:cNvPr>
          <p:cNvSpPr txBox="1"/>
          <p:nvPr/>
        </p:nvSpPr>
        <p:spPr>
          <a:xfrm>
            <a:off x="609600" y="5709685"/>
            <a:ext cx="10972800" cy="817226"/>
          </a:xfrm>
          <a:prstGeom prst="rect">
            <a:avLst/>
          </a:prstGeom>
        </p:spPr>
        <p:txBody>
          <a:bodyPr vert="horz" lIns="91440" tIns="45720" rIns="91440" bIns="45720" rtlCol="0">
            <a:noAutofit/>
          </a:bodyPr>
          <a:lstStyle/>
          <a:p>
            <a:pPr>
              <a:lnSpc>
                <a:spcPct val="90000"/>
              </a:lnSpc>
              <a:spcBef>
                <a:spcPts val="1000"/>
              </a:spcBef>
            </a:pPr>
            <a:r>
              <a:rPr lang="en-US" sz="1300" dirty="0">
                <a:solidFill>
                  <a:schemeClr val="tx1">
                    <a:lumMod val="75000"/>
                    <a:lumOff val="25000"/>
                  </a:schemeClr>
                </a:solidFill>
                <a:effectLst/>
                <a:latin typeface="+mj-lt"/>
              </a:rPr>
              <a:t>Maternal mortality ratio (MMR) = Number of maternal deaths per 100,000 live births, up to 42 days after the end of pregnancy. Maternal deaths in California were identified using ICD-10 cause of death classification for obstetric deaths (codes A34, O00-O95, O98-O99) from the California death certificate data (1999-2013) and the California pregnancy status errata file (2014-2019). Data on U.S. maternal deaths are published by the National Center for Health Statistics and found in the CDC WONDER Database for years 1999 or later (accessed at </a:t>
            </a:r>
            <a:r>
              <a:rPr lang="en-US" sz="1300" u="none" strike="noStrike" dirty="0">
                <a:solidFill>
                  <a:schemeClr val="tx1">
                    <a:lumMod val="75000"/>
                    <a:lumOff val="25000"/>
                  </a:schemeClr>
                </a:solidFill>
                <a:effectLst/>
                <a:latin typeface="+mj-lt"/>
                <a:hlinkClick r:id="rId3"/>
              </a:rPr>
              <a:t>http://wonder.cdc.gov</a:t>
            </a:r>
            <a:r>
              <a:rPr lang="en-US" sz="1300" dirty="0">
                <a:solidFill>
                  <a:schemeClr val="tx1">
                    <a:lumMod val="75000"/>
                    <a:lumOff val="25000"/>
                  </a:schemeClr>
                </a:solidFill>
                <a:effectLst/>
                <a:latin typeface="+mj-lt"/>
              </a:rPr>
              <a:t> on April 14, 2022).</a:t>
            </a:r>
            <a:endParaRPr lang="en-US" sz="1300" dirty="0">
              <a:solidFill>
                <a:schemeClr val="tx1">
                  <a:lumMod val="75000"/>
                  <a:lumOff val="25000"/>
                </a:schemeClr>
              </a:solidFill>
              <a:latin typeface="+mj-lt"/>
            </a:endParaRPr>
          </a:p>
        </p:txBody>
      </p:sp>
      <p:graphicFrame>
        <p:nvGraphicFramePr>
          <p:cNvPr id="10" name="Chart 9" descr="Line graph showing maternal mortality ratios (MMR) in the U.S. and California from 1999 through 2019. The US MMR continued to rise up to 2019 while California's MMR declined in 2009 and remained significantly lower than the U.S. MMR for all years from 2009 through 2019.  In 2019, California’s MMR was 10.5 deaths per 100,000 live births. The US MMR was 20.1 deaths per 100,000 live births.">
            <a:extLst>
              <a:ext uri="{FF2B5EF4-FFF2-40B4-BE49-F238E27FC236}">
                <a16:creationId xmlns:a16="http://schemas.microsoft.com/office/drawing/2014/main" id="{0B4CBB64-072B-447B-8246-30A6A925DCD7}"/>
              </a:ext>
            </a:extLst>
          </p:cNvPr>
          <p:cNvGraphicFramePr>
            <a:graphicFrameLocks/>
          </p:cNvGraphicFramePr>
          <p:nvPr>
            <p:extLst>
              <p:ext uri="{D42A27DB-BD31-4B8C-83A1-F6EECF244321}">
                <p14:modId xmlns:p14="http://schemas.microsoft.com/office/powerpoint/2010/main" val="2129041808"/>
              </p:ext>
            </p:extLst>
          </p:nvPr>
        </p:nvGraphicFramePr>
        <p:xfrm>
          <a:off x="685800" y="1597180"/>
          <a:ext cx="10896600" cy="4184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51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3375"/>
            <a:ext cx="10972800" cy="1107921"/>
          </a:xfrm>
        </p:spPr>
        <p:txBody>
          <a:bodyPr vert="horz" lIns="91440" tIns="45720" rIns="91440" bIns="45720" rtlCol="0" anchor="b">
            <a:normAutofit/>
          </a:bodyPr>
          <a:lstStyle/>
          <a:p>
            <a:r>
              <a:rPr lang="en-US" sz="3400" kern="1200" baseline="0" dirty="0">
                <a:effectLst/>
                <a:ea typeface="+mj-ea"/>
                <a:cs typeface="+mj-cs"/>
              </a:rPr>
              <a:t>Maternal Mortality Ratio in U.S. and California, 1999-2019</a:t>
            </a:r>
            <a:r>
              <a:rPr lang="en-US" sz="800" kern="1200" baseline="0" dirty="0">
                <a:solidFill>
                  <a:schemeClr val="bg1"/>
                </a:solidFill>
                <a:effectLst/>
                <a:ea typeface="+mj-ea"/>
                <a:cs typeface="+mj-cs"/>
              </a:rPr>
              <a:t> slide 3 of 3</a:t>
            </a:r>
            <a:endParaRPr lang="en-US" sz="3400" kern="1200" baseline="0" dirty="0">
              <a:ea typeface="+mj-ea"/>
              <a:cs typeface="+mj-cs"/>
            </a:endParaRPr>
          </a:p>
        </p:txBody>
      </p:sp>
      <p:sp>
        <p:nvSpPr>
          <p:cNvPr id="8" name="TextBox 7">
            <a:extLst>
              <a:ext uri="{FF2B5EF4-FFF2-40B4-BE49-F238E27FC236}">
                <a16:creationId xmlns:a16="http://schemas.microsoft.com/office/drawing/2014/main" id="{EADEEFC5-2592-4DFF-BF95-AADF62272F11}"/>
              </a:ext>
            </a:extLst>
          </p:cNvPr>
          <p:cNvSpPr txBox="1"/>
          <p:nvPr/>
        </p:nvSpPr>
        <p:spPr>
          <a:xfrm>
            <a:off x="609600" y="5709685"/>
            <a:ext cx="10972800" cy="817226"/>
          </a:xfrm>
          <a:prstGeom prst="rect">
            <a:avLst/>
          </a:prstGeom>
        </p:spPr>
        <p:txBody>
          <a:bodyPr vert="horz" lIns="91440" tIns="45720" rIns="91440" bIns="45720" rtlCol="0">
            <a:noAutofit/>
          </a:bodyPr>
          <a:lstStyle/>
          <a:p>
            <a:pPr>
              <a:lnSpc>
                <a:spcPct val="90000"/>
              </a:lnSpc>
              <a:spcBef>
                <a:spcPts val="1000"/>
              </a:spcBef>
            </a:pPr>
            <a:r>
              <a:rPr lang="en-US" sz="1300" dirty="0">
                <a:solidFill>
                  <a:schemeClr val="tx1">
                    <a:lumMod val="75000"/>
                    <a:lumOff val="25000"/>
                  </a:schemeClr>
                </a:solidFill>
                <a:effectLst/>
                <a:latin typeface="+mj-lt"/>
              </a:rPr>
              <a:t>Maternal mortality ratio (MMR) = Number of maternal deaths per 100,000 live births, up to 42 days after the end of pregnancy. Maternal deaths in California were identified using ICD-10 cause of death classification for obstetric deaths (codes A34, O00-O95, O98-O99) from the California death certificate data (1999-2013) and the California pregnancy status errata file (2014-2019). Data on U.S. maternal deaths are published by the National Center for Health Statistics and found in the CDC WONDER Database for years 1999 or later (accessed at </a:t>
            </a:r>
            <a:r>
              <a:rPr lang="en-US" sz="1300" u="none" strike="noStrike" dirty="0">
                <a:solidFill>
                  <a:schemeClr val="tx1">
                    <a:lumMod val="75000"/>
                    <a:lumOff val="25000"/>
                  </a:schemeClr>
                </a:solidFill>
                <a:effectLst/>
                <a:latin typeface="+mj-lt"/>
                <a:hlinkClick r:id="rId3"/>
              </a:rPr>
              <a:t>http://wonder.cdc.gov</a:t>
            </a:r>
            <a:r>
              <a:rPr lang="en-US" sz="1300" dirty="0">
                <a:solidFill>
                  <a:schemeClr val="tx1">
                    <a:lumMod val="75000"/>
                    <a:lumOff val="25000"/>
                  </a:schemeClr>
                </a:solidFill>
                <a:effectLst/>
                <a:latin typeface="+mj-lt"/>
              </a:rPr>
              <a:t> on April 14, 2022).</a:t>
            </a:r>
            <a:endParaRPr lang="en-US" sz="1300" dirty="0">
              <a:solidFill>
                <a:schemeClr val="tx1">
                  <a:lumMod val="75000"/>
                  <a:lumOff val="25000"/>
                </a:schemeClr>
              </a:solidFill>
              <a:latin typeface="+mj-lt"/>
            </a:endParaRPr>
          </a:p>
        </p:txBody>
      </p:sp>
      <p:graphicFrame>
        <p:nvGraphicFramePr>
          <p:cNvPr id="10" name="Chart 9" descr="Line graph showing maternal mortality ratios (MMR) in the U.S. and California from 1999 through 2019. The US MMR continued to rise up to 2019 while California's MMR declined in 2009 and remained significantly lower than the U.S. MMR for all years from 2009 through 2019.  In 2019, California’s MMR was 10.5 deaths per 100,000 live births. The US MMR was 20.1 deaths per 100,000 live births.">
            <a:extLst>
              <a:ext uri="{FF2B5EF4-FFF2-40B4-BE49-F238E27FC236}">
                <a16:creationId xmlns:a16="http://schemas.microsoft.com/office/drawing/2014/main" id="{0B4CBB64-072B-447B-8246-30A6A925DCD7}"/>
              </a:ext>
            </a:extLst>
          </p:cNvPr>
          <p:cNvGraphicFramePr>
            <a:graphicFrameLocks/>
          </p:cNvGraphicFramePr>
          <p:nvPr>
            <p:extLst>
              <p:ext uri="{D42A27DB-BD31-4B8C-83A1-F6EECF244321}">
                <p14:modId xmlns:p14="http://schemas.microsoft.com/office/powerpoint/2010/main" val="388519964"/>
              </p:ext>
            </p:extLst>
          </p:nvPr>
        </p:nvGraphicFramePr>
        <p:xfrm>
          <a:off x="685800" y="1597180"/>
          <a:ext cx="10896600" cy="4184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894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4EB3-ABA5-4726-8DA3-0B0FC42CB929}"/>
              </a:ext>
            </a:extLst>
          </p:cNvPr>
          <p:cNvSpPr>
            <a:spLocks noGrp="1"/>
          </p:cNvSpPr>
          <p:nvPr>
            <p:ph type="title"/>
          </p:nvPr>
        </p:nvSpPr>
        <p:spPr/>
        <p:txBody>
          <a:bodyPr>
            <a:normAutofit/>
          </a:bodyPr>
          <a:lstStyle/>
          <a:p>
            <a:r>
              <a:rPr lang="en-US" sz="3400" dirty="0">
                <a:effectLst/>
                <a:ea typeface="Calibri" panose="020F0502020204030204" pitchFamily="34" charset="0"/>
                <a:cs typeface="Times New Roman" panose="02020603050405020304" pitchFamily="18" charset="0"/>
              </a:rPr>
              <a:t>Pregnancy-Related Mortality Ratio in U.S. and California, </a:t>
            </a:r>
            <a:br>
              <a:rPr lang="en-US" sz="3400" dirty="0">
                <a:effectLst/>
                <a:ea typeface="Calibri" panose="020F0502020204030204" pitchFamily="34" charset="0"/>
                <a:cs typeface="Times New Roman" panose="02020603050405020304" pitchFamily="18" charset="0"/>
              </a:rPr>
            </a:br>
            <a:r>
              <a:rPr lang="en-US" sz="3400" dirty="0">
                <a:effectLst/>
                <a:ea typeface="Calibri" panose="020F0502020204030204" pitchFamily="34" charset="0"/>
                <a:cs typeface="Times New Roman" panose="02020603050405020304" pitchFamily="18" charset="0"/>
              </a:rPr>
              <a:t>2009-2019 </a:t>
            </a:r>
            <a:r>
              <a:rPr lang="en-US" sz="100" dirty="0">
                <a:solidFill>
                  <a:schemeClr val="bg1"/>
                </a:solidFill>
                <a:cs typeface="Times New Roman" panose="02020603050405020304" pitchFamily="18" charset="0"/>
              </a:rPr>
              <a:t>slide 2 of 4</a:t>
            </a:r>
          </a:p>
        </p:txBody>
      </p:sp>
      <p:sp>
        <p:nvSpPr>
          <p:cNvPr id="6" name="TextBox 5">
            <a:extLst>
              <a:ext uri="{FF2B5EF4-FFF2-40B4-BE49-F238E27FC236}">
                <a16:creationId xmlns:a16="http://schemas.microsoft.com/office/drawing/2014/main" id="{3B46B9EE-0B0C-4453-90C1-9EBCA28B523F}"/>
              </a:ext>
            </a:extLst>
          </p:cNvPr>
          <p:cNvSpPr txBox="1"/>
          <p:nvPr/>
        </p:nvSpPr>
        <p:spPr>
          <a:xfrm>
            <a:off x="609600" y="5835224"/>
            <a:ext cx="10871233" cy="830997"/>
          </a:xfrm>
          <a:prstGeom prst="rect">
            <a:avLst/>
          </a:prstGeom>
          <a:noFill/>
        </p:spPr>
        <p:txBody>
          <a:bodyPr wrap="square" rtlCol="0">
            <a:spAutoFit/>
          </a:bodyPr>
          <a:lstStyle/>
          <a:p>
            <a:pPr marR="0" algn="just">
              <a:spcBef>
                <a:spcPts val="1800"/>
              </a:spcBef>
              <a:spcAft>
                <a:spcPts val="0"/>
              </a:spcAft>
            </a:pPr>
            <a:r>
              <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Pregnancy-related mortality ratio (PRMR) = Number of pregnancy-related deaths per 100,000 live births, up to one year after the end of pregnancy. Pregnancy-relatedness determinations were made through a structured expert committee case review process. </a:t>
            </a:r>
            <a:r>
              <a:rPr lang="en-US" sz="1200" dirty="0">
                <a:solidFill>
                  <a:schemeClr val="tx1">
                    <a:lumMod val="75000"/>
                    <a:lumOff val="25000"/>
                  </a:schemeClr>
                </a:solidFill>
                <a:effectLst/>
                <a:latin typeface="+mj-lt"/>
              </a:rPr>
              <a:t>Ratios of U.S. pregnancy-related mortality are published by the Centers for Disease Control and </a:t>
            </a:r>
            <a:r>
              <a:rPr lang="en-US" sz="1200" dirty="0">
                <a:solidFill>
                  <a:schemeClr val="tx1">
                    <a:lumMod val="75000"/>
                    <a:lumOff val="25000"/>
                  </a:schemeClr>
                </a:solidFill>
                <a:latin typeface="+mj-lt"/>
              </a:rPr>
              <a:t>Pr</a:t>
            </a:r>
            <a:r>
              <a:rPr lang="en-US" sz="1200" dirty="0">
                <a:solidFill>
                  <a:schemeClr val="tx1">
                    <a:lumMod val="75000"/>
                    <a:lumOff val="25000"/>
                  </a:schemeClr>
                </a:solidFill>
                <a:effectLst/>
                <a:latin typeface="+mj-lt"/>
              </a:rPr>
              <a:t>evention (accessed </a:t>
            </a:r>
            <a:r>
              <a:rPr lang="en-US" sz="1200" dirty="0">
                <a:hlinkClick r:id="rId3"/>
              </a:rPr>
              <a:t>Pregnancy Mortality Surveillance System | Maternal and Infant Health | CDC </a:t>
            </a:r>
            <a:r>
              <a:rPr lang="en-US" sz="1200" dirty="0">
                <a:solidFill>
                  <a:schemeClr val="tx1">
                    <a:lumMod val="75000"/>
                    <a:lumOff val="25000"/>
                  </a:schemeClr>
                </a:solidFill>
                <a:effectLst/>
                <a:latin typeface="+mj-lt"/>
              </a:rPr>
              <a:t>on Aug 10, 2022).</a:t>
            </a:r>
            <a:endPar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en-US" sz="1200" i="1"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 The 2009 and 2012 PRMRs were significantly different (p&lt;0.05); no statistically significant differences were detected for any other years.</a:t>
            </a:r>
            <a:endPar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5" name="Chart 4" descr="Line graph showing pregnancy-related mortality ratios (PRMR) in the U.S. and California from 2009 through 2019. The US PRMR was consistently higher than California's PRMR. In 2019, California's PRMR was 12.8 deaths per 100,000 live births.">
            <a:extLst>
              <a:ext uri="{FF2B5EF4-FFF2-40B4-BE49-F238E27FC236}">
                <a16:creationId xmlns:a16="http://schemas.microsoft.com/office/drawing/2014/main" id="{65C66190-D84B-40D7-97E7-923CA6EE2733}"/>
              </a:ext>
            </a:extLst>
          </p:cNvPr>
          <p:cNvGraphicFramePr>
            <a:graphicFrameLocks/>
          </p:cNvGraphicFramePr>
          <p:nvPr>
            <p:extLst>
              <p:ext uri="{D42A27DB-BD31-4B8C-83A1-F6EECF244321}">
                <p14:modId xmlns:p14="http://schemas.microsoft.com/office/powerpoint/2010/main" val="752315734"/>
              </p:ext>
            </p:extLst>
          </p:nvPr>
        </p:nvGraphicFramePr>
        <p:xfrm>
          <a:off x="711166" y="1671638"/>
          <a:ext cx="10769667" cy="41635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139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4EB3-ABA5-4726-8DA3-0B0FC42CB929}"/>
              </a:ext>
            </a:extLst>
          </p:cNvPr>
          <p:cNvSpPr>
            <a:spLocks noGrp="1"/>
          </p:cNvSpPr>
          <p:nvPr>
            <p:ph type="title"/>
          </p:nvPr>
        </p:nvSpPr>
        <p:spPr/>
        <p:txBody>
          <a:bodyPr>
            <a:normAutofit/>
          </a:bodyPr>
          <a:lstStyle/>
          <a:p>
            <a:r>
              <a:rPr lang="en-US" sz="3400" dirty="0">
                <a:effectLst/>
                <a:ea typeface="Calibri" panose="020F0502020204030204" pitchFamily="34" charset="0"/>
                <a:cs typeface="Times New Roman" panose="02020603050405020304" pitchFamily="18" charset="0"/>
              </a:rPr>
              <a:t>Pregnancy-Related Mortality Ratio in U.S. and California, </a:t>
            </a:r>
            <a:br>
              <a:rPr lang="en-US" sz="3400" dirty="0">
                <a:effectLst/>
                <a:ea typeface="Calibri" panose="020F0502020204030204" pitchFamily="34" charset="0"/>
                <a:cs typeface="Times New Roman" panose="02020603050405020304" pitchFamily="18" charset="0"/>
              </a:rPr>
            </a:br>
            <a:r>
              <a:rPr lang="en-US" sz="3400" dirty="0">
                <a:effectLst/>
                <a:ea typeface="Calibri" panose="020F0502020204030204" pitchFamily="34" charset="0"/>
                <a:cs typeface="Times New Roman" panose="02020603050405020304" pitchFamily="18" charset="0"/>
              </a:rPr>
              <a:t>2009-2019 </a:t>
            </a:r>
            <a:r>
              <a:rPr lang="en-US" sz="100" dirty="0">
                <a:solidFill>
                  <a:schemeClr val="bg1"/>
                </a:solidFill>
                <a:cs typeface="Times New Roman" panose="02020603050405020304" pitchFamily="18" charset="0"/>
              </a:rPr>
              <a:t>slide 3 of 4</a:t>
            </a:r>
          </a:p>
        </p:txBody>
      </p:sp>
      <p:sp>
        <p:nvSpPr>
          <p:cNvPr id="6" name="TextBox 5">
            <a:extLst>
              <a:ext uri="{FF2B5EF4-FFF2-40B4-BE49-F238E27FC236}">
                <a16:creationId xmlns:a16="http://schemas.microsoft.com/office/drawing/2014/main" id="{3B46B9EE-0B0C-4453-90C1-9EBCA28B523F}"/>
              </a:ext>
            </a:extLst>
          </p:cNvPr>
          <p:cNvSpPr txBox="1"/>
          <p:nvPr/>
        </p:nvSpPr>
        <p:spPr>
          <a:xfrm>
            <a:off x="609600" y="5835224"/>
            <a:ext cx="10871233" cy="830997"/>
          </a:xfrm>
          <a:prstGeom prst="rect">
            <a:avLst/>
          </a:prstGeom>
          <a:noFill/>
        </p:spPr>
        <p:txBody>
          <a:bodyPr wrap="square" rtlCol="0">
            <a:spAutoFit/>
          </a:bodyPr>
          <a:lstStyle/>
          <a:p>
            <a:pPr marR="0" algn="just">
              <a:spcBef>
                <a:spcPts val="1800"/>
              </a:spcBef>
              <a:spcAft>
                <a:spcPts val="0"/>
              </a:spcAft>
            </a:pPr>
            <a:r>
              <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Pregnancy-related mortality ratio (PRMR) = Number of pregnancy-related deaths per 100,000 live births, up to one year after the end of pregnancy. Pregnancy-relatedness determinations were made through a structured expert committee case review process. </a:t>
            </a:r>
            <a:r>
              <a:rPr lang="en-US" sz="1200" dirty="0">
                <a:solidFill>
                  <a:schemeClr val="tx1">
                    <a:lumMod val="75000"/>
                    <a:lumOff val="25000"/>
                  </a:schemeClr>
                </a:solidFill>
                <a:effectLst/>
                <a:latin typeface="+mj-lt"/>
              </a:rPr>
              <a:t>Ratios of U.S. pregnancy-related mortality are published by the Centers for Disease Control and </a:t>
            </a:r>
            <a:r>
              <a:rPr lang="en-US" sz="1200" dirty="0">
                <a:solidFill>
                  <a:schemeClr val="tx1">
                    <a:lumMod val="75000"/>
                    <a:lumOff val="25000"/>
                  </a:schemeClr>
                </a:solidFill>
                <a:latin typeface="+mj-lt"/>
              </a:rPr>
              <a:t>Pr</a:t>
            </a:r>
            <a:r>
              <a:rPr lang="en-US" sz="1200" dirty="0">
                <a:solidFill>
                  <a:schemeClr val="tx1">
                    <a:lumMod val="75000"/>
                    <a:lumOff val="25000"/>
                  </a:schemeClr>
                </a:solidFill>
                <a:effectLst/>
                <a:latin typeface="+mj-lt"/>
              </a:rPr>
              <a:t>evention (accessed </a:t>
            </a:r>
            <a:r>
              <a:rPr lang="en-US" sz="1200" dirty="0">
                <a:hlinkClick r:id="rId3"/>
              </a:rPr>
              <a:t>Pregnancy Mortality Surveillance System | Maternal and Infant Health | CDC </a:t>
            </a:r>
            <a:r>
              <a:rPr lang="en-US" sz="1200" dirty="0">
                <a:solidFill>
                  <a:schemeClr val="tx1">
                    <a:lumMod val="75000"/>
                    <a:lumOff val="25000"/>
                  </a:schemeClr>
                </a:solidFill>
                <a:effectLst/>
                <a:latin typeface="+mj-lt"/>
              </a:rPr>
              <a:t>on Aug 10, 2022).</a:t>
            </a:r>
            <a:endPar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a:p>
            <a:pPr marR="0" algn="just">
              <a:spcBef>
                <a:spcPts val="0"/>
              </a:spcBef>
              <a:spcAft>
                <a:spcPts val="0"/>
              </a:spcAft>
            </a:pPr>
            <a:r>
              <a:rPr lang="en-US" sz="1200" i="1"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rPr>
              <a:t>† The 2009 and 2012 PRMRs were significantly different (p&lt;0.05); no statistically significant differences were detected for any other years.</a:t>
            </a:r>
            <a:endParaRPr lang="en-US" sz="1200" dirty="0">
              <a:solidFill>
                <a:srgbClr val="595959"/>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5" name="Chart 4" descr="Line graph showing pregnancy-related mortality ratios (PRMR) in the U.S. and California from 2009 through 2019. The US PRMR was consistently higher than California's PRMR. In 2019, California's PRMR was 12.8 deaths per 100,000 live births.">
            <a:extLst>
              <a:ext uri="{FF2B5EF4-FFF2-40B4-BE49-F238E27FC236}">
                <a16:creationId xmlns:a16="http://schemas.microsoft.com/office/drawing/2014/main" id="{65C66190-D84B-40D7-97E7-923CA6EE2733}"/>
              </a:ext>
            </a:extLst>
          </p:cNvPr>
          <p:cNvGraphicFramePr>
            <a:graphicFrameLocks/>
          </p:cNvGraphicFramePr>
          <p:nvPr>
            <p:extLst>
              <p:ext uri="{D42A27DB-BD31-4B8C-83A1-F6EECF244321}">
                <p14:modId xmlns:p14="http://schemas.microsoft.com/office/powerpoint/2010/main" val="1674255620"/>
              </p:ext>
            </p:extLst>
          </p:nvPr>
        </p:nvGraphicFramePr>
        <p:xfrm>
          <a:off x="711166" y="1671638"/>
          <a:ext cx="10769667" cy="41635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981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001E-0263-42A1-BA9C-6F78C51ACA0D}"/>
              </a:ext>
            </a:extLst>
          </p:cNvPr>
          <p:cNvSpPr>
            <a:spLocks noGrp="1"/>
          </p:cNvSpPr>
          <p:nvPr>
            <p:ph type="title"/>
          </p:nvPr>
        </p:nvSpPr>
        <p:spPr/>
        <p:txBody>
          <a:bodyPr/>
          <a:lstStyle/>
          <a:p>
            <a:r>
              <a:rPr lang="en-US" dirty="0"/>
              <a:t>Instructions</a:t>
            </a:r>
          </a:p>
        </p:txBody>
      </p:sp>
      <p:sp>
        <p:nvSpPr>
          <p:cNvPr id="3" name="Text Placeholder 2">
            <a:extLst>
              <a:ext uri="{FF2B5EF4-FFF2-40B4-BE49-F238E27FC236}">
                <a16:creationId xmlns:a16="http://schemas.microsoft.com/office/drawing/2014/main" id="{E7DC67B3-5444-48FD-A702-E0EADA71E9FE}"/>
              </a:ext>
            </a:extLst>
          </p:cNvPr>
          <p:cNvSpPr>
            <a:spLocks noGrp="1"/>
          </p:cNvSpPr>
          <p:nvPr>
            <p:ph type="body" sz="quarter" idx="10"/>
          </p:nvPr>
        </p:nvSpPr>
        <p:spPr/>
        <p:txBody>
          <a:bodyPr>
            <a:normAutofit fontScale="77500" lnSpcReduction="20000"/>
          </a:bodyPr>
          <a:lstStyle/>
          <a:p>
            <a:pPr>
              <a:lnSpc>
                <a:spcPct val="120000"/>
              </a:lnSpc>
            </a:pPr>
            <a:r>
              <a:rPr lang="en-US" dirty="0"/>
              <a:t>These slides are copyrighted and approved for use by the California Department of Public Health. However, you are welcome to use any of the slides provided for educational purposes. If you want to change a slide, please do so only after consultation and permission from the MCAH Data Help center at the email below.</a:t>
            </a:r>
          </a:p>
          <a:p>
            <a:pPr>
              <a:lnSpc>
                <a:spcPct val="120000"/>
              </a:lnSpc>
            </a:pPr>
            <a:endParaRPr lang="en-US" dirty="0"/>
          </a:p>
          <a:p>
            <a:pPr>
              <a:lnSpc>
                <a:spcPct val="120000"/>
              </a:lnSpc>
            </a:pPr>
            <a:r>
              <a:rPr lang="en-US" dirty="0"/>
              <a:t>Suggested citation: </a:t>
            </a:r>
          </a:p>
          <a:p>
            <a:pPr>
              <a:lnSpc>
                <a:spcPct val="120000"/>
              </a:lnSpc>
            </a:pPr>
            <a:r>
              <a:rPr lang="en-US" sz="2400" i="1" dirty="0"/>
              <a:t>How California is Tracking Maternal Deaths: Pregnancy Mortality Surveillance System (CA-PMSS). </a:t>
            </a:r>
            <a:r>
              <a:rPr lang="en-US" sz="2400" dirty="0">
                <a:effectLst/>
                <a:ea typeface="Calibri" panose="020F0502020204030204" pitchFamily="34" charset="0"/>
                <a:cs typeface="Calibri" panose="020F0502020204030204" pitchFamily="34" charset="0"/>
              </a:rPr>
              <a:t>California Department of Public Health; Maternal, Child and Adolescent Health Division. 2022. </a:t>
            </a:r>
            <a:r>
              <a:rPr lang="en-US" sz="2400" dirty="0">
                <a:hlinkClick r:id="rId3" tooltip="CA P M S S webpage"/>
              </a:rPr>
              <a:t>www.cdph.ca.gov/pmss</a:t>
            </a:r>
            <a:r>
              <a:rPr lang="en-US" sz="2400" dirty="0"/>
              <a:t> </a:t>
            </a:r>
          </a:p>
          <a:p>
            <a:pPr>
              <a:lnSpc>
                <a:spcPct val="120000"/>
              </a:lnSpc>
            </a:pPr>
            <a:endParaRPr lang="en-US" dirty="0"/>
          </a:p>
          <a:p>
            <a:pPr>
              <a:lnSpc>
                <a:spcPct val="120000"/>
              </a:lnSpc>
            </a:pPr>
            <a:r>
              <a:rPr lang="en-US" dirty="0"/>
              <a:t>Questions? Contact us at </a:t>
            </a:r>
            <a:r>
              <a:rPr lang="en-US" dirty="0">
                <a:hlinkClick r:id="rId4" tooltip="M C A H Data Help email"/>
              </a:rPr>
              <a:t>MCAHDataHelp@cdph.ca.gov</a:t>
            </a:r>
            <a:r>
              <a:rPr lang="en-US" dirty="0"/>
              <a:t> </a:t>
            </a:r>
          </a:p>
        </p:txBody>
      </p:sp>
    </p:spTree>
    <p:extLst>
      <p:ext uri="{BB962C8B-B14F-4D97-AF65-F5344CB8AC3E}">
        <p14:creationId xmlns:p14="http://schemas.microsoft.com/office/powerpoint/2010/main" val="1930734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4EB3-ABA5-4726-8DA3-0B0FC42CB929}"/>
              </a:ext>
            </a:extLst>
          </p:cNvPr>
          <p:cNvSpPr>
            <a:spLocks noGrp="1"/>
          </p:cNvSpPr>
          <p:nvPr>
            <p:ph type="title"/>
          </p:nvPr>
        </p:nvSpPr>
        <p:spPr/>
        <p:txBody>
          <a:bodyPr>
            <a:normAutofit/>
          </a:bodyPr>
          <a:lstStyle/>
          <a:p>
            <a:r>
              <a:rPr lang="en-US" sz="3400" dirty="0">
                <a:effectLst/>
                <a:ea typeface="Calibri" panose="020F0502020204030204" pitchFamily="34" charset="0"/>
                <a:cs typeface="Times New Roman" panose="02020603050405020304" pitchFamily="18" charset="0"/>
              </a:rPr>
              <a:t>Pregnancy-Related Mortality Ratio vs. Maternal Mortality Ratio in California, 2009-2019</a:t>
            </a:r>
            <a:r>
              <a:rPr lang="en-US" sz="100" dirty="0">
                <a:solidFill>
                  <a:schemeClr val="bg1"/>
                </a:solidFill>
                <a:effectLst/>
                <a:ea typeface="Calibri" panose="020F0502020204030204" pitchFamily="34" charset="0"/>
                <a:cs typeface="Times New Roman" panose="02020603050405020304" pitchFamily="18" charset="0"/>
              </a:rPr>
              <a:t> slide 4 of 4</a:t>
            </a:r>
            <a:endParaRPr lang="en-US" sz="100" dirty="0">
              <a:solidFill>
                <a:schemeClr val="bg1"/>
              </a:solidFill>
            </a:endParaRPr>
          </a:p>
        </p:txBody>
      </p:sp>
      <p:sp>
        <p:nvSpPr>
          <p:cNvPr id="6" name="TextBox 5">
            <a:extLst>
              <a:ext uri="{FF2B5EF4-FFF2-40B4-BE49-F238E27FC236}">
                <a16:creationId xmlns:a16="http://schemas.microsoft.com/office/drawing/2014/main" id="{3B46B9EE-0B0C-4453-90C1-9EBCA28B523F}"/>
              </a:ext>
            </a:extLst>
          </p:cNvPr>
          <p:cNvSpPr txBox="1"/>
          <p:nvPr/>
        </p:nvSpPr>
        <p:spPr>
          <a:xfrm>
            <a:off x="609600" y="5686968"/>
            <a:ext cx="10871233" cy="1092607"/>
          </a:xfrm>
          <a:prstGeom prst="rect">
            <a:avLst/>
          </a:prstGeom>
          <a:noFill/>
        </p:spPr>
        <p:txBody>
          <a:bodyPr wrap="square" rtlCol="0">
            <a:spAutoFit/>
          </a:bodyPr>
          <a:lstStyle/>
          <a:p>
            <a:pPr marR="0" algn="just">
              <a:spcBef>
                <a:spcPts val="1800"/>
              </a:spcBef>
              <a:spcAft>
                <a:spcPts val="0"/>
              </a:spcAft>
            </a:pPr>
            <a:r>
              <a:rPr lang="en-US" sz="1300" dirty="0">
                <a:effectLst/>
                <a:latin typeface="+mj-lt"/>
                <a:ea typeface="Calibri" panose="020F0502020204030204" pitchFamily="34" charset="0"/>
                <a:cs typeface="Times New Roman" panose="02020603050405020304" pitchFamily="18" charset="0"/>
              </a:rPr>
              <a:t>Pregnancy-related mortality ratio (PRMR) = Number of pregnancy-related deaths per 100,000 live births, up to one year after the end of pregnancy. Pregnancy-relatedness determinations were made through a structured expert committee case review process.  Maternal mortality ratio (MMR) = Number of obstetric deaths (up to 42 days after the end of pregnancy) per 100,000 live births, identified using ICD-10 cause of death classification for obstetric deaths (codes A34, O00-O95, O98-O99) from the California death certificate data (2008-2013) and California pregnancy status errata file (2014-2019). </a:t>
            </a:r>
          </a:p>
          <a:p>
            <a:pPr marR="0" algn="just">
              <a:spcAft>
                <a:spcPts val="0"/>
              </a:spcAft>
            </a:pPr>
            <a:r>
              <a:rPr lang="en-US" sz="1300" i="1" dirty="0">
                <a:effectLst/>
                <a:latin typeface="+mj-lt"/>
                <a:ea typeface="Calibri" panose="020F0502020204030204" pitchFamily="34" charset="0"/>
                <a:cs typeface="Times New Roman" panose="02020603050405020304" pitchFamily="18" charset="0"/>
              </a:rPr>
              <a:t>† The 2009 and 2012 PRMRs were significantly different (p&lt;0.05); no statistically significant differences were detected for any other years.</a:t>
            </a:r>
            <a:endParaRPr lang="en-US" sz="1300" dirty="0">
              <a:effectLst/>
              <a:latin typeface="+mj-lt"/>
              <a:ea typeface="Calibri" panose="020F0502020204030204" pitchFamily="34" charset="0"/>
              <a:cs typeface="Times New Roman" panose="02020603050405020304" pitchFamily="18" charset="0"/>
            </a:endParaRPr>
          </a:p>
        </p:txBody>
      </p:sp>
      <p:graphicFrame>
        <p:nvGraphicFramePr>
          <p:cNvPr id="8" name="Chart 7" descr="Line graph comparing maternal mortality measures - the MMR and PRMR - in California from 2009 through 2019. The PRMRs from CA-PMSS were higher compared with PRMRs from CDC's PMSS and MMRs. CA-PMSS methodology identified pregnancy-related deaths more accurately than CDC's PMSS or the MMR from death certificate data.">
            <a:extLst>
              <a:ext uri="{FF2B5EF4-FFF2-40B4-BE49-F238E27FC236}">
                <a16:creationId xmlns:a16="http://schemas.microsoft.com/office/drawing/2014/main" id="{E4DFB820-4140-4B7E-9838-EEC71B8C3E21}"/>
              </a:ext>
            </a:extLst>
          </p:cNvPr>
          <p:cNvGraphicFramePr>
            <a:graphicFrameLocks/>
          </p:cNvGraphicFramePr>
          <p:nvPr>
            <p:extLst>
              <p:ext uri="{D42A27DB-BD31-4B8C-83A1-F6EECF244321}">
                <p14:modId xmlns:p14="http://schemas.microsoft.com/office/powerpoint/2010/main" val="2556927512"/>
              </p:ext>
            </p:extLst>
          </p:nvPr>
        </p:nvGraphicFramePr>
        <p:xfrm>
          <a:off x="711167" y="1588770"/>
          <a:ext cx="10769666" cy="4098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04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200" dirty="0"/>
              <a:t>California Tracks These Measures:</a:t>
            </a:r>
            <a:br>
              <a:rPr lang="en-US" sz="5200" dirty="0"/>
            </a:br>
            <a:r>
              <a:rPr lang="en-US" sz="3100" dirty="0"/>
              <a:t>Maternal Mortality </a:t>
            </a:r>
            <a:br>
              <a:rPr lang="en-US" sz="3100" dirty="0"/>
            </a:br>
            <a:r>
              <a:rPr lang="en-US" sz="3100" dirty="0"/>
              <a:t>Pregnancy-Related Mortality </a:t>
            </a:r>
            <a:br>
              <a:rPr lang="en-US" sz="3100" dirty="0"/>
            </a:br>
            <a:r>
              <a:rPr lang="en-US" sz="3100" dirty="0"/>
              <a:t>Pregnancy-Associated Mortality</a:t>
            </a:r>
          </a:p>
        </p:txBody>
      </p:sp>
    </p:spTree>
    <p:extLst>
      <p:ext uri="{BB962C8B-B14F-4D97-AF65-F5344CB8AC3E}">
        <p14:creationId xmlns:p14="http://schemas.microsoft.com/office/powerpoint/2010/main" val="339136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6BA0-6133-4A34-8874-90D42F02697B}"/>
              </a:ext>
            </a:extLst>
          </p:cNvPr>
          <p:cNvSpPr>
            <a:spLocks noGrp="1"/>
          </p:cNvSpPr>
          <p:nvPr>
            <p:ph type="title" idx="4294967295"/>
          </p:nvPr>
        </p:nvSpPr>
        <p:spPr>
          <a:xfrm>
            <a:off x="931024" y="350960"/>
            <a:ext cx="10651371" cy="1108075"/>
          </a:xfrm>
        </p:spPr>
        <p:txBody>
          <a:bodyPr>
            <a:normAutofit/>
          </a:bodyPr>
          <a:lstStyle/>
          <a:p>
            <a:r>
              <a:rPr lang="en-US" sz="3400" b="1" u="sng" dirty="0">
                <a:solidFill>
                  <a:srgbClr val="10587D"/>
                </a:solidFill>
              </a:rPr>
              <a:t>Different ways to measure “maternal mortality”</a:t>
            </a:r>
            <a:endParaRPr lang="en-US" sz="3400" b="1" dirty="0">
              <a:solidFill>
                <a:srgbClr val="10587D"/>
              </a:solidFill>
            </a:endParaRPr>
          </a:p>
        </p:txBody>
      </p:sp>
      <p:graphicFrame>
        <p:nvGraphicFramePr>
          <p:cNvPr id="4" name="Diagram 3">
            <a:extLst>
              <a:ext uri="{FF2B5EF4-FFF2-40B4-BE49-F238E27FC236}">
                <a16:creationId xmlns:a16="http://schemas.microsoft.com/office/drawing/2014/main" id="{F98416C3-D58C-470F-9A6C-E2D54B4B126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5361152"/>
              </p:ext>
            </p:extLst>
          </p:nvPr>
        </p:nvGraphicFramePr>
        <p:xfrm>
          <a:off x="609600" y="1527858"/>
          <a:ext cx="10972800" cy="4996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descr="Pregnancy-associated &#10;mortality &#10;(1 year)&#10;&#10;">
            <a:extLst>
              <a:ext uri="{FF2B5EF4-FFF2-40B4-BE49-F238E27FC236}">
                <a16:creationId xmlns:a16="http://schemas.microsoft.com/office/drawing/2014/main" id="{37B0B162-4129-42F0-AC0B-06508715183B}"/>
              </a:ext>
            </a:extLst>
          </p:cNvPr>
          <p:cNvSpPr txBox="1"/>
          <p:nvPr/>
        </p:nvSpPr>
        <p:spPr>
          <a:xfrm>
            <a:off x="2065860" y="2459069"/>
            <a:ext cx="3093091" cy="1231106"/>
          </a:xfrm>
          <a:prstGeom prst="rect">
            <a:avLst/>
          </a:prstGeom>
          <a:noFill/>
        </p:spPr>
        <p:txBody>
          <a:bodyPr wrap="none" rtlCol="0">
            <a:spAutoFit/>
          </a:bodyPr>
          <a:lstStyle/>
          <a:p>
            <a:pPr algn="ctr"/>
            <a:r>
              <a:rPr lang="en-US" sz="2000" b="1" dirty="0"/>
              <a:t>Pregnancy-associated </a:t>
            </a:r>
          </a:p>
          <a:p>
            <a:pPr algn="ctr"/>
            <a:r>
              <a:rPr lang="en-US" sz="2000" b="1" dirty="0"/>
              <a:t>mortality</a:t>
            </a:r>
            <a:r>
              <a:rPr lang="en-US" sz="2000" dirty="0"/>
              <a:t> </a:t>
            </a:r>
          </a:p>
          <a:p>
            <a:pPr algn="ctr"/>
            <a:r>
              <a:rPr lang="en-US" sz="1600" dirty="0"/>
              <a:t>(1 year)</a:t>
            </a:r>
          </a:p>
          <a:p>
            <a:endParaRPr lang="en-US" dirty="0"/>
          </a:p>
        </p:txBody>
      </p:sp>
      <p:cxnSp>
        <p:nvCxnSpPr>
          <p:cNvPr id="21" name="Straight Connector 20">
            <a:extLst>
              <a:ext uri="{FF2B5EF4-FFF2-40B4-BE49-F238E27FC236}">
                <a16:creationId xmlns:a16="http://schemas.microsoft.com/office/drawing/2014/main" id="{FF97573C-25B3-4AF0-BCFB-BEEE9A856B9D}"/>
              </a:ext>
              <a:ext uri="{C183D7F6-B498-43B3-948B-1728B52AA6E4}">
                <adec:decorative xmlns:adec="http://schemas.microsoft.com/office/drawing/2017/decorative" val="1"/>
              </a:ext>
            </a:extLst>
          </p:cNvPr>
          <p:cNvCxnSpPr>
            <a:cxnSpLocks/>
          </p:cNvCxnSpPr>
          <p:nvPr/>
        </p:nvCxnSpPr>
        <p:spPr>
          <a:xfrm flipH="1">
            <a:off x="5549900" y="2686767"/>
            <a:ext cx="1607110" cy="0"/>
          </a:xfrm>
          <a:prstGeom prst="line">
            <a:avLst/>
          </a:prstGeom>
          <a:ln w="38100">
            <a:solidFill>
              <a:srgbClr val="B7CDD8"/>
            </a:solidFill>
          </a:ln>
        </p:spPr>
        <p:style>
          <a:lnRef idx="1">
            <a:schemeClr val="accent1"/>
          </a:lnRef>
          <a:fillRef idx="0">
            <a:schemeClr val="accent1"/>
          </a:fillRef>
          <a:effectRef idx="0">
            <a:schemeClr val="accent1"/>
          </a:effectRef>
          <a:fontRef idx="minor">
            <a:schemeClr val="tx1"/>
          </a:fontRef>
        </p:style>
      </p:cxnSp>
      <p:sp>
        <p:nvSpPr>
          <p:cNvPr id="12" name="Rectangle 11" descr="Pregnancy-associated mortality: &#10;Deaths due to any cause during pregnancy and up to one year after pregnancy (includes deaths not related to pregnancy)&#10;">
            <a:extLst>
              <a:ext uri="{FF2B5EF4-FFF2-40B4-BE49-F238E27FC236}">
                <a16:creationId xmlns:a16="http://schemas.microsoft.com/office/drawing/2014/main" id="{6EB1ED9D-BA3D-49EE-8CA1-24B27CBF9BC5}"/>
              </a:ext>
            </a:extLst>
          </p:cNvPr>
          <p:cNvSpPr/>
          <p:nvPr/>
        </p:nvSpPr>
        <p:spPr>
          <a:xfrm>
            <a:off x="7157009" y="1572909"/>
            <a:ext cx="4425386" cy="1119526"/>
          </a:xfrm>
          <a:prstGeom prst="rect">
            <a:avLst/>
          </a:prstGeom>
          <a:noFill/>
          <a:ln w="38100">
            <a:solidFill>
              <a:srgbClr val="B7C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rPr>
              <a:t>Pregnancy-associated mortality: </a:t>
            </a:r>
            <a:br>
              <a:rPr kumimoji="0" lang="en-US" b="1" i="0" u="none" strike="noStrike" kern="0" cap="none" spc="0" normalizeH="0" baseline="0" noProof="0" dirty="0">
                <a:ln>
                  <a:noFill/>
                </a:ln>
                <a:solidFill>
                  <a:prstClr val="black"/>
                </a:solidFill>
                <a:effectLst/>
                <a:uLnTx/>
                <a:uFillTx/>
              </a:rPr>
            </a:br>
            <a:r>
              <a:rPr kumimoji="0" lang="en-US" b="0" i="0" u="none" strike="noStrike" kern="0" cap="none" spc="0" normalizeH="0" baseline="0" noProof="0" dirty="0">
                <a:ln>
                  <a:noFill/>
                </a:ln>
                <a:solidFill>
                  <a:prstClr val="black"/>
                </a:solidFill>
                <a:effectLst/>
                <a:uLnTx/>
                <a:uFillTx/>
              </a:rPr>
              <a:t>Deaths due to </a:t>
            </a:r>
            <a:r>
              <a:rPr kumimoji="0" lang="en-US" b="0" i="0" u="sng" strike="noStrike" kern="0" cap="none" spc="0" normalizeH="0" baseline="0" noProof="0" dirty="0">
                <a:ln>
                  <a:noFill/>
                </a:ln>
                <a:solidFill>
                  <a:prstClr val="black"/>
                </a:solidFill>
                <a:effectLst/>
                <a:uLnTx/>
                <a:uFillTx/>
              </a:rPr>
              <a:t>any</a:t>
            </a:r>
            <a:r>
              <a:rPr kumimoji="0" lang="en-US" b="0" i="0" u="none" strike="noStrike" kern="0" cap="none" spc="0" normalizeH="0" baseline="0" noProof="0" dirty="0">
                <a:ln>
                  <a:noFill/>
                </a:ln>
                <a:solidFill>
                  <a:prstClr val="black"/>
                </a:solidFill>
                <a:effectLst/>
                <a:uLnTx/>
                <a:uFillTx/>
              </a:rPr>
              <a:t> cause during pregnancy and up to one year after pregnancy (includes deaths </a:t>
            </a:r>
            <a:r>
              <a:rPr kumimoji="0" lang="en-US" b="0" i="0" strike="noStrike" kern="0" cap="none" spc="0" normalizeH="0" baseline="0" noProof="0" dirty="0">
                <a:ln>
                  <a:noFill/>
                </a:ln>
                <a:solidFill>
                  <a:prstClr val="black"/>
                </a:solidFill>
                <a:effectLst/>
                <a:uLnTx/>
                <a:uFillTx/>
              </a:rPr>
              <a:t>not</a:t>
            </a:r>
            <a:r>
              <a:rPr kumimoji="0" lang="en-US" b="0" i="0" u="none" strike="noStrike" kern="0" cap="none" spc="0" normalizeH="0" baseline="0" noProof="0" dirty="0">
                <a:ln>
                  <a:noFill/>
                </a:ln>
                <a:solidFill>
                  <a:prstClr val="black"/>
                </a:solidFill>
                <a:effectLst/>
                <a:uLnTx/>
                <a:uFillTx/>
              </a:rPr>
              <a:t> related to pregnancy)</a:t>
            </a:r>
          </a:p>
        </p:txBody>
      </p:sp>
      <p:sp>
        <p:nvSpPr>
          <p:cNvPr id="5" name="TextBox 4" descr="Pregnancy-related &#10;mortality &#10;(1 year)&#10;">
            <a:extLst>
              <a:ext uri="{FF2B5EF4-FFF2-40B4-BE49-F238E27FC236}">
                <a16:creationId xmlns:a16="http://schemas.microsoft.com/office/drawing/2014/main" id="{FC5BFF49-66CD-4319-805A-FCED6E2F18A4}"/>
              </a:ext>
            </a:extLst>
          </p:cNvPr>
          <p:cNvSpPr txBox="1"/>
          <p:nvPr/>
        </p:nvSpPr>
        <p:spPr>
          <a:xfrm>
            <a:off x="2488856" y="3814975"/>
            <a:ext cx="2247096" cy="984885"/>
          </a:xfrm>
          <a:prstGeom prst="rect">
            <a:avLst/>
          </a:prstGeom>
          <a:noFill/>
        </p:spPr>
        <p:txBody>
          <a:bodyPr wrap="square" rtlCol="0">
            <a:spAutoFit/>
          </a:bodyPr>
          <a:lstStyle/>
          <a:p>
            <a:pPr algn="ctr"/>
            <a:r>
              <a:rPr lang="en-US" sz="2000" b="1" dirty="0">
                <a:solidFill>
                  <a:schemeClr val="bg1"/>
                </a:solidFill>
              </a:rPr>
              <a:t>Pregnancy-related </a:t>
            </a:r>
          </a:p>
          <a:p>
            <a:pPr algn="ctr"/>
            <a:r>
              <a:rPr lang="en-US" sz="2000" b="1" dirty="0">
                <a:solidFill>
                  <a:schemeClr val="bg1"/>
                </a:solidFill>
              </a:rPr>
              <a:t>mortality </a:t>
            </a:r>
          </a:p>
          <a:p>
            <a:pPr algn="ctr"/>
            <a:r>
              <a:rPr lang="en-US" sz="1600" dirty="0">
                <a:solidFill>
                  <a:schemeClr val="bg1"/>
                </a:solidFill>
              </a:rPr>
              <a:t>(1 year)</a:t>
            </a:r>
          </a:p>
        </p:txBody>
      </p:sp>
      <p:cxnSp>
        <p:nvCxnSpPr>
          <p:cNvPr id="18" name="Straight Connector 17">
            <a:extLst>
              <a:ext uri="{FF2B5EF4-FFF2-40B4-BE49-F238E27FC236}">
                <a16:creationId xmlns:a16="http://schemas.microsoft.com/office/drawing/2014/main" id="{59F9A47E-CDDA-477B-BEE4-58F2615D1778}"/>
              </a:ext>
              <a:ext uri="{C183D7F6-B498-43B3-948B-1728B52AA6E4}">
                <adec:decorative xmlns:adec="http://schemas.microsoft.com/office/drawing/2017/decorative" val="1"/>
              </a:ext>
            </a:extLst>
          </p:cNvPr>
          <p:cNvCxnSpPr/>
          <p:nvPr/>
        </p:nvCxnSpPr>
        <p:spPr>
          <a:xfrm flipH="1">
            <a:off x="4710896" y="4235510"/>
            <a:ext cx="2446113" cy="0"/>
          </a:xfrm>
          <a:prstGeom prst="line">
            <a:avLst/>
          </a:prstGeom>
          <a:ln w="38100">
            <a:solidFill>
              <a:srgbClr val="588AA4"/>
            </a:solidFill>
          </a:ln>
        </p:spPr>
        <p:style>
          <a:lnRef idx="1">
            <a:schemeClr val="accent1"/>
          </a:lnRef>
          <a:fillRef idx="0">
            <a:schemeClr val="accent1"/>
          </a:fillRef>
          <a:effectRef idx="0">
            <a:schemeClr val="accent1"/>
          </a:effectRef>
          <a:fontRef idx="minor">
            <a:schemeClr val="tx1"/>
          </a:fontRef>
        </p:style>
      </p:cxnSp>
      <p:sp>
        <p:nvSpPr>
          <p:cNvPr id="13" name="Rectangle 12" descr="Pregnancy-related mortality (CDC): &#10;Deaths during pregnancy and up to one year after pregnancy that are related to pregnancy&#10;">
            <a:extLst>
              <a:ext uri="{FF2B5EF4-FFF2-40B4-BE49-F238E27FC236}">
                <a16:creationId xmlns:a16="http://schemas.microsoft.com/office/drawing/2014/main" id="{4185411F-CDE2-4980-B701-CAEC544AE2FA}"/>
              </a:ext>
            </a:extLst>
          </p:cNvPr>
          <p:cNvSpPr/>
          <p:nvPr/>
        </p:nvSpPr>
        <p:spPr>
          <a:xfrm>
            <a:off x="7157009" y="3119043"/>
            <a:ext cx="4425387" cy="1148158"/>
          </a:xfrm>
          <a:prstGeom prst="rect">
            <a:avLst/>
          </a:prstGeom>
          <a:solidFill>
            <a:srgbClr val="588AA4"/>
          </a:solidFill>
          <a:ln>
            <a:solidFill>
              <a:srgbClr val="588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rPr>
              <a:t>Pregnancy-related mortality (CDC): </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effectLst/>
                <a:uLnTx/>
                <a:uFillTx/>
              </a:rPr>
              <a:t>Deaths during pregnancy and up to one year after pregnancy that are related to pregnancy</a:t>
            </a:r>
          </a:p>
        </p:txBody>
      </p:sp>
      <p:sp>
        <p:nvSpPr>
          <p:cNvPr id="6" name="TextBox 5" descr="Maternal &#10;mortality &#10;(42 days)&#10;&#10;">
            <a:extLst>
              <a:ext uri="{FF2B5EF4-FFF2-40B4-BE49-F238E27FC236}">
                <a16:creationId xmlns:a16="http://schemas.microsoft.com/office/drawing/2014/main" id="{F13419AB-C151-4C58-A477-6DAE72533AFC}"/>
              </a:ext>
            </a:extLst>
          </p:cNvPr>
          <p:cNvSpPr txBox="1"/>
          <p:nvPr/>
        </p:nvSpPr>
        <p:spPr>
          <a:xfrm>
            <a:off x="2998742" y="5205864"/>
            <a:ext cx="1227324" cy="1261884"/>
          </a:xfrm>
          <a:prstGeom prst="rect">
            <a:avLst/>
          </a:prstGeom>
          <a:noFill/>
        </p:spPr>
        <p:txBody>
          <a:bodyPr wrap="none" rtlCol="0">
            <a:spAutoFit/>
          </a:bodyPr>
          <a:lstStyle/>
          <a:p>
            <a:pPr lvl="0" algn="ctr">
              <a:lnSpc>
                <a:spcPct val="100000"/>
              </a:lnSpc>
              <a:spcAft>
                <a:spcPts val="0"/>
              </a:spcAft>
            </a:pPr>
            <a:r>
              <a:rPr lang="en-US" sz="2000" b="1" dirty="0">
                <a:solidFill>
                  <a:schemeClr val="bg1"/>
                </a:solidFill>
              </a:rPr>
              <a:t>Maternal </a:t>
            </a:r>
          </a:p>
          <a:p>
            <a:pPr lvl="0" algn="ctr">
              <a:lnSpc>
                <a:spcPct val="100000"/>
              </a:lnSpc>
              <a:spcAft>
                <a:spcPts val="0"/>
              </a:spcAft>
            </a:pPr>
            <a:r>
              <a:rPr lang="en-US" sz="2000" b="1" dirty="0">
                <a:solidFill>
                  <a:schemeClr val="bg1"/>
                </a:solidFill>
              </a:rPr>
              <a:t>mortality </a:t>
            </a:r>
          </a:p>
          <a:p>
            <a:pPr lvl="0" algn="ctr">
              <a:lnSpc>
                <a:spcPct val="100000"/>
              </a:lnSpc>
              <a:spcAft>
                <a:spcPts val="0"/>
              </a:spcAft>
            </a:pPr>
            <a:r>
              <a:rPr lang="en-US" sz="1600" dirty="0">
                <a:solidFill>
                  <a:schemeClr val="bg1"/>
                </a:solidFill>
              </a:rPr>
              <a:t>(42 days)</a:t>
            </a:r>
          </a:p>
          <a:p>
            <a:endParaRPr lang="en-US" dirty="0"/>
          </a:p>
        </p:txBody>
      </p:sp>
      <p:cxnSp>
        <p:nvCxnSpPr>
          <p:cNvPr id="16" name="Straight Connector 15">
            <a:extLst>
              <a:ext uri="{FF2B5EF4-FFF2-40B4-BE49-F238E27FC236}">
                <a16:creationId xmlns:a16="http://schemas.microsoft.com/office/drawing/2014/main" id="{9C326BC4-22DF-4E52-B103-799319437605}"/>
              </a:ext>
              <a:ext uri="{C183D7F6-B498-43B3-948B-1728B52AA6E4}">
                <adec:decorative xmlns:adec="http://schemas.microsoft.com/office/drawing/2017/decorative" val="1"/>
              </a:ext>
            </a:extLst>
          </p:cNvPr>
          <p:cNvCxnSpPr>
            <a:cxnSpLocks/>
          </p:cNvCxnSpPr>
          <p:nvPr/>
        </p:nvCxnSpPr>
        <p:spPr>
          <a:xfrm flipH="1" flipV="1">
            <a:off x="4487679" y="5913257"/>
            <a:ext cx="2892545" cy="1"/>
          </a:xfrm>
          <a:prstGeom prst="line">
            <a:avLst/>
          </a:prstGeom>
          <a:ln w="47625">
            <a:solidFill>
              <a:srgbClr val="10587D"/>
            </a:solidFill>
          </a:ln>
        </p:spPr>
        <p:style>
          <a:lnRef idx="1">
            <a:schemeClr val="accent1"/>
          </a:lnRef>
          <a:fillRef idx="0">
            <a:schemeClr val="accent1"/>
          </a:fillRef>
          <a:effectRef idx="0">
            <a:schemeClr val="accent1"/>
          </a:effectRef>
          <a:fontRef idx="minor">
            <a:schemeClr val="tx1"/>
          </a:fontRef>
        </p:style>
      </p:cxnSp>
      <p:sp>
        <p:nvSpPr>
          <p:cNvPr id="14" name="Rectangle 13" descr="Maternal mortality (WHO / NCHS): &#10;Deaths during pregnancy and up to 42 days after pregnancy that are related to pregnancy&#10;">
            <a:extLst>
              <a:ext uri="{FF2B5EF4-FFF2-40B4-BE49-F238E27FC236}">
                <a16:creationId xmlns:a16="http://schemas.microsoft.com/office/drawing/2014/main" id="{D65CF3BC-4EC5-4B36-937C-DCCECF792728}"/>
              </a:ext>
            </a:extLst>
          </p:cNvPr>
          <p:cNvSpPr/>
          <p:nvPr/>
        </p:nvSpPr>
        <p:spPr>
          <a:xfrm>
            <a:off x="7157010" y="4699476"/>
            <a:ext cx="4425387" cy="1230830"/>
          </a:xfrm>
          <a:prstGeom prst="rect">
            <a:avLst/>
          </a:prstGeom>
          <a:solidFill>
            <a:srgbClr val="10587D"/>
          </a:solidFill>
          <a:ln>
            <a:solidFill>
              <a:srgbClr val="105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white"/>
                </a:solidFill>
                <a:effectLst/>
                <a:uLnTx/>
                <a:uFillTx/>
              </a:rPr>
              <a:t>Maternal mortality (WHO / NCHS): </a:t>
            </a:r>
            <a:br>
              <a:rPr kumimoji="0" lang="en-US" b="1" i="0" u="none" strike="noStrike" kern="0" cap="none" spc="0" normalizeH="0" baseline="0" noProof="0" dirty="0">
                <a:ln>
                  <a:noFill/>
                </a:ln>
                <a:solidFill>
                  <a:prstClr val="white"/>
                </a:solidFill>
                <a:effectLst/>
                <a:uLnTx/>
                <a:uFillTx/>
              </a:rPr>
            </a:br>
            <a:r>
              <a:rPr kumimoji="0" lang="en-US" b="0" i="0" u="none" strike="noStrike" kern="0" cap="none" spc="0" normalizeH="0" baseline="0" noProof="0" dirty="0">
                <a:ln>
                  <a:noFill/>
                </a:ln>
                <a:solidFill>
                  <a:prstClr val="white"/>
                </a:solidFill>
                <a:effectLst/>
                <a:uLnTx/>
                <a:uFillTx/>
              </a:rPr>
              <a:t>Deaths during pregnancy and up to 42 days after pregnancy that are related to pregnancy</a:t>
            </a:r>
          </a:p>
        </p:txBody>
      </p:sp>
      <p:sp>
        <p:nvSpPr>
          <p:cNvPr id="26" name="TextBox 25">
            <a:extLst>
              <a:ext uri="{FF2B5EF4-FFF2-40B4-BE49-F238E27FC236}">
                <a16:creationId xmlns:a16="http://schemas.microsoft.com/office/drawing/2014/main" id="{F2B37D0E-F122-496E-94A6-DBE6F02A1892}"/>
              </a:ext>
            </a:extLst>
          </p:cNvPr>
          <p:cNvSpPr txBox="1"/>
          <p:nvPr/>
        </p:nvSpPr>
        <p:spPr>
          <a:xfrm>
            <a:off x="6096000" y="6101796"/>
            <a:ext cx="4305300" cy="646331"/>
          </a:xfrm>
          <a:prstGeom prst="rect">
            <a:avLst/>
          </a:prstGeom>
          <a:noFill/>
        </p:spPr>
        <p:txBody>
          <a:bodyPr wrap="square" rtlCol="0">
            <a:spAutoFit/>
          </a:bodyPr>
          <a:lstStyle/>
          <a:p>
            <a:r>
              <a:rPr lang="en-US" sz="1200" dirty="0">
                <a:solidFill>
                  <a:schemeClr val="tx1">
                    <a:lumMod val="65000"/>
                    <a:lumOff val="35000"/>
                  </a:schemeClr>
                </a:solidFill>
              </a:rPr>
              <a:t>CDC = Centers for Disease Control and Prevention</a:t>
            </a:r>
          </a:p>
          <a:p>
            <a:r>
              <a:rPr lang="en-US" sz="1200" dirty="0">
                <a:solidFill>
                  <a:schemeClr val="tx1">
                    <a:lumMod val="65000"/>
                    <a:lumOff val="35000"/>
                  </a:schemeClr>
                </a:solidFill>
              </a:rPr>
              <a:t>NCHS = National Center for Health Statistics</a:t>
            </a:r>
          </a:p>
          <a:p>
            <a:r>
              <a:rPr lang="en-US" sz="1200" dirty="0">
                <a:solidFill>
                  <a:schemeClr val="tx1">
                    <a:lumMod val="65000"/>
                    <a:lumOff val="35000"/>
                  </a:schemeClr>
                </a:solidFill>
              </a:rPr>
              <a:t>WHO = World Health Organization</a:t>
            </a:r>
          </a:p>
        </p:txBody>
      </p:sp>
    </p:spTree>
    <p:extLst>
      <p:ext uri="{BB962C8B-B14F-4D97-AF65-F5344CB8AC3E}">
        <p14:creationId xmlns:p14="http://schemas.microsoft.com/office/powerpoint/2010/main" val="315389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7E31-90B6-40BA-9799-2023385B7AC1}"/>
              </a:ext>
            </a:extLst>
          </p:cNvPr>
          <p:cNvSpPr>
            <a:spLocks noGrp="1"/>
          </p:cNvSpPr>
          <p:nvPr>
            <p:ph type="title" idx="4294967295"/>
          </p:nvPr>
        </p:nvSpPr>
        <p:spPr>
          <a:xfrm>
            <a:off x="810443" y="435084"/>
            <a:ext cx="10972800" cy="1083165"/>
          </a:xfrm>
        </p:spPr>
        <p:txBody>
          <a:bodyPr>
            <a:normAutofit/>
          </a:bodyPr>
          <a:lstStyle/>
          <a:p>
            <a:pPr>
              <a:spcBef>
                <a:spcPts val="600"/>
              </a:spcBef>
            </a:pPr>
            <a:r>
              <a:rPr lang="en-US" sz="3400" b="1" u="sng" dirty="0">
                <a:solidFill>
                  <a:srgbClr val="10587D"/>
                </a:solidFill>
              </a:rPr>
              <a:t>Measures</a:t>
            </a:r>
            <a:r>
              <a:rPr lang="en-US" sz="3400" b="1" dirty="0">
                <a:solidFill>
                  <a:srgbClr val="10587D"/>
                </a:solidFill>
              </a:rPr>
              <a:t>: Maternal Mortality Ratio (MMR) vs. </a:t>
            </a:r>
            <a:br>
              <a:rPr lang="en-US" sz="3400" b="1" dirty="0">
                <a:solidFill>
                  <a:srgbClr val="10587D"/>
                </a:solidFill>
              </a:rPr>
            </a:br>
            <a:r>
              <a:rPr lang="en-US" sz="3400" b="1" dirty="0">
                <a:solidFill>
                  <a:srgbClr val="10587D"/>
                </a:solidFill>
              </a:rPr>
              <a:t>		 Pregnancy-Related Mortality Ratio (PRMR)</a:t>
            </a:r>
            <a:endParaRPr lang="en-US" sz="2200" b="1" dirty="0">
              <a:solidFill>
                <a:srgbClr val="10587D"/>
              </a:solidFill>
            </a:endParaRPr>
          </a:p>
        </p:txBody>
      </p:sp>
      <p:sp>
        <p:nvSpPr>
          <p:cNvPr id="22" name="Oval 21" descr="Pregnancy&#10;">
            <a:extLst>
              <a:ext uri="{FF2B5EF4-FFF2-40B4-BE49-F238E27FC236}">
                <a16:creationId xmlns:a16="http://schemas.microsoft.com/office/drawing/2014/main" id="{033F0652-5415-4A1C-8A90-D3796E0D1DBC}"/>
              </a:ext>
              <a:ext uri="{C183D7F6-B498-43B3-948B-1728B52AA6E4}">
                <adec:decorative xmlns:adec="http://schemas.microsoft.com/office/drawing/2017/decorative" val="0"/>
              </a:ext>
            </a:extLst>
          </p:cNvPr>
          <p:cNvSpPr/>
          <p:nvPr/>
        </p:nvSpPr>
        <p:spPr>
          <a:xfrm>
            <a:off x="150326" y="1956730"/>
            <a:ext cx="2295862" cy="2210321"/>
          </a:xfrm>
          <a:prstGeom prst="ellipse">
            <a:avLst/>
          </a:prstGeom>
          <a:solidFill>
            <a:srgbClr val="10587D"/>
          </a:solidFill>
          <a:ln>
            <a:solidFill>
              <a:srgbClr val="105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Pregnancy</a:t>
            </a:r>
          </a:p>
        </p:txBody>
      </p:sp>
      <p:sp>
        <p:nvSpPr>
          <p:cNvPr id="24" name="Callout: Up Arrow 23" descr="&#10;Death certificates only&#10;&#10;ICD-10* codes for obstetric deaths&#10;">
            <a:extLst>
              <a:ext uri="{FF2B5EF4-FFF2-40B4-BE49-F238E27FC236}">
                <a16:creationId xmlns:a16="http://schemas.microsoft.com/office/drawing/2014/main" id="{7250CF0F-60A1-4BCF-8DB4-600D877E78B4}"/>
              </a:ext>
            </a:extLst>
          </p:cNvPr>
          <p:cNvSpPr/>
          <p:nvPr/>
        </p:nvSpPr>
        <p:spPr>
          <a:xfrm>
            <a:off x="2210952" y="3224637"/>
            <a:ext cx="2454895" cy="2807236"/>
          </a:xfrm>
          <a:prstGeom prst="upArrowCallout">
            <a:avLst>
              <a:gd name="adj1" fmla="val 12376"/>
              <a:gd name="adj2" fmla="val 13954"/>
              <a:gd name="adj3" fmla="val 19214"/>
              <a:gd name="adj4" fmla="val 80171"/>
            </a:avLst>
          </a:prstGeom>
          <a:solidFill>
            <a:srgbClr val="10587D"/>
          </a:solidFill>
          <a:ln w="38100">
            <a:solidFill>
              <a:srgbClr val="105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endParaRPr>
          </a:p>
          <a:p>
            <a:pPr algn="ctr"/>
            <a:r>
              <a:rPr lang="en-US" sz="2400" dirty="0">
                <a:solidFill>
                  <a:schemeClr val="bg1"/>
                </a:solidFill>
              </a:rPr>
              <a:t>Death certificates only</a:t>
            </a:r>
          </a:p>
          <a:p>
            <a:pPr algn="ctr"/>
            <a:endParaRPr lang="en-US" sz="1000" dirty="0">
              <a:solidFill>
                <a:schemeClr val="bg1"/>
              </a:solidFill>
            </a:endParaRPr>
          </a:p>
          <a:p>
            <a:pPr algn="ctr"/>
            <a:r>
              <a:rPr lang="en-US" sz="2400" dirty="0">
                <a:solidFill>
                  <a:schemeClr val="bg1"/>
                </a:solidFill>
              </a:rPr>
              <a:t>ICD-10* codes for obstetric deaths</a:t>
            </a:r>
          </a:p>
        </p:txBody>
      </p:sp>
      <p:sp>
        <p:nvSpPr>
          <p:cNvPr id="3" name="TextBox 2" descr="MMR: &#10;up to 42 days&#10;">
            <a:extLst>
              <a:ext uri="{FF2B5EF4-FFF2-40B4-BE49-F238E27FC236}">
                <a16:creationId xmlns:a16="http://schemas.microsoft.com/office/drawing/2014/main" id="{86155D54-46EB-514F-80AD-97504922BF1D}"/>
              </a:ext>
            </a:extLst>
          </p:cNvPr>
          <p:cNvSpPr txBox="1"/>
          <p:nvPr/>
        </p:nvSpPr>
        <p:spPr>
          <a:xfrm>
            <a:off x="2605512" y="2128966"/>
            <a:ext cx="1881349" cy="830997"/>
          </a:xfrm>
          <a:prstGeom prst="rect">
            <a:avLst/>
          </a:prstGeom>
          <a:solidFill>
            <a:srgbClr val="10587D"/>
          </a:solidFill>
        </p:spPr>
        <p:txBody>
          <a:bodyPr wrap="none" rtlCol="0">
            <a:spAutoFit/>
          </a:bodyPr>
          <a:lstStyle/>
          <a:p>
            <a:r>
              <a:rPr lang="en-US" sz="2400" b="1" dirty="0">
                <a:solidFill>
                  <a:schemeClr val="bg1"/>
                </a:solidFill>
              </a:rPr>
              <a:t>MMR: </a:t>
            </a:r>
          </a:p>
          <a:p>
            <a:r>
              <a:rPr lang="en-US" sz="2400" b="1" dirty="0">
                <a:solidFill>
                  <a:schemeClr val="bg1"/>
                </a:solidFill>
              </a:rPr>
              <a:t>up to 42 days</a:t>
            </a:r>
          </a:p>
        </p:txBody>
      </p:sp>
      <p:sp>
        <p:nvSpPr>
          <p:cNvPr id="49" name="Arrow: Pentagon 48">
            <a:extLst>
              <a:ext uri="{FF2B5EF4-FFF2-40B4-BE49-F238E27FC236}">
                <a16:creationId xmlns:a16="http://schemas.microsoft.com/office/drawing/2014/main" id="{9B3B6FF9-44C6-4C48-B437-FB0540C34159}"/>
              </a:ext>
              <a:ext uri="{C183D7F6-B498-43B3-948B-1728B52AA6E4}">
                <adec:decorative xmlns:adec="http://schemas.microsoft.com/office/drawing/2017/decorative" val="1"/>
              </a:ext>
            </a:extLst>
          </p:cNvPr>
          <p:cNvSpPr/>
          <p:nvPr/>
        </p:nvSpPr>
        <p:spPr>
          <a:xfrm>
            <a:off x="2364565" y="3049270"/>
            <a:ext cx="678555" cy="101709"/>
          </a:xfrm>
          <a:prstGeom prst="homePlate">
            <a:avLst/>
          </a:prstGeom>
          <a:solidFill>
            <a:srgbClr val="10587D"/>
          </a:solidFill>
          <a:ln>
            <a:solidFill>
              <a:srgbClr val="105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row: Pentagon 67">
            <a:extLst>
              <a:ext uri="{FF2B5EF4-FFF2-40B4-BE49-F238E27FC236}">
                <a16:creationId xmlns:a16="http://schemas.microsoft.com/office/drawing/2014/main" id="{5CA41DAA-6779-4EF8-B8B6-B19620A365C6}"/>
              </a:ext>
              <a:ext uri="{C183D7F6-B498-43B3-948B-1728B52AA6E4}">
                <adec:decorative xmlns:adec="http://schemas.microsoft.com/office/drawing/2017/decorative" val="1"/>
              </a:ext>
            </a:extLst>
          </p:cNvPr>
          <p:cNvSpPr/>
          <p:nvPr/>
        </p:nvSpPr>
        <p:spPr>
          <a:xfrm>
            <a:off x="3100748" y="3054472"/>
            <a:ext cx="337652" cy="86981"/>
          </a:xfrm>
          <a:prstGeom prst="homePlate">
            <a:avLst/>
          </a:prstGeom>
          <a:solidFill>
            <a:srgbClr val="10587D"/>
          </a:solidFill>
          <a:ln>
            <a:solidFill>
              <a:srgbClr val="105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Pentagon 49">
            <a:extLst>
              <a:ext uri="{FF2B5EF4-FFF2-40B4-BE49-F238E27FC236}">
                <a16:creationId xmlns:a16="http://schemas.microsoft.com/office/drawing/2014/main" id="{2FA86E9C-D679-4E72-BD41-8DD24BA3B646}"/>
              </a:ext>
              <a:ext uri="{C183D7F6-B498-43B3-948B-1728B52AA6E4}">
                <adec:decorative xmlns:adec="http://schemas.microsoft.com/office/drawing/2017/decorative" val="1"/>
              </a:ext>
            </a:extLst>
          </p:cNvPr>
          <p:cNvSpPr/>
          <p:nvPr/>
        </p:nvSpPr>
        <p:spPr>
          <a:xfrm>
            <a:off x="3086525" y="3052372"/>
            <a:ext cx="678555" cy="89081"/>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Pentagon 50">
            <a:extLst>
              <a:ext uri="{FF2B5EF4-FFF2-40B4-BE49-F238E27FC236}">
                <a16:creationId xmlns:a16="http://schemas.microsoft.com/office/drawing/2014/main" id="{928758A2-3E5E-4571-A31F-CF8EBF795D92}"/>
              </a:ext>
              <a:ext uri="{C183D7F6-B498-43B3-948B-1728B52AA6E4}">
                <adec:decorative xmlns:adec="http://schemas.microsoft.com/office/drawing/2017/decorative" val="1"/>
              </a:ext>
            </a:extLst>
          </p:cNvPr>
          <p:cNvSpPr/>
          <p:nvPr/>
        </p:nvSpPr>
        <p:spPr>
          <a:xfrm>
            <a:off x="3820167" y="3049998"/>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Pentagon 28">
            <a:extLst>
              <a:ext uri="{FF2B5EF4-FFF2-40B4-BE49-F238E27FC236}">
                <a16:creationId xmlns:a16="http://schemas.microsoft.com/office/drawing/2014/main" id="{FB77C176-49E2-4681-82A5-DBC77EB48834}"/>
              </a:ext>
              <a:ext uri="{C183D7F6-B498-43B3-948B-1728B52AA6E4}">
                <adec:decorative xmlns:adec="http://schemas.microsoft.com/office/drawing/2017/decorative" val="1"/>
              </a:ext>
            </a:extLst>
          </p:cNvPr>
          <p:cNvSpPr/>
          <p:nvPr/>
        </p:nvSpPr>
        <p:spPr>
          <a:xfrm>
            <a:off x="4537386" y="3052234"/>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Pentagon 29">
            <a:extLst>
              <a:ext uri="{FF2B5EF4-FFF2-40B4-BE49-F238E27FC236}">
                <a16:creationId xmlns:a16="http://schemas.microsoft.com/office/drawing/2014/main" id="{B7A25701-55D2-41AE-AF92-25F42AA4DF8B}"/>
              </a:ext>
              <a:ext uri="{C183D7F6-B498-43B3-948B-1728B52AA6E4}">
                <adec:decorative xmlns:adec="http://schemas.microsoft.com/office/drawing/2017/decorative" val="1"/>
              </a:ext>
            </a:extLst>
          </p:cNvPr>
          <p:cNvSpPr/>
          <p:nvPr/>
        </p:nvSpPr>
        <p:spPr>
          <a:xfrm>
            <a:off x="5254605" y="3052234"/>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extLst>
              <a:ext uri="{FF2B5EF4-FFF2-40B4-BE49-F238E27FC236}">
                <a16:creationId xmlns:a16="http://schemas.microsoft.com/office/drawing/2014/main" id="{2C95400F-A53A-431D-A007-C05211EEA078}"/>
              </a:ext>
              <a:ext uri="{C183D7F6-B498-43B3-948B-1728B52AA6E4}">
                <adec:decorative xmlns:adec="http://schemas.microsoft.com/office/drawing/2017/decorative" val="1"/>
              </a:ext>
            </a:extLst>
          </p:cNvPr>
          <p:cNvSpPr/>
          <p:nvPr/>
        </p:nvSpPr>
        <p:spPr>
          <a:xfrm>
            <a:off x="5984914" y="3058916"/>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2" name="Arrow: Pentagon 31">
            <a:extLst>
              <a:ext uri="{FF2B5EF4-FFF2-40B4-BE49-F238E27FC236}">
                <a16:creationId xmlns:a16="http://schemas.microsoft.com/office/drawing/2014/main" id="{42D646A0-C2F8-49C3-ACD7-BCE06EE877BE}"/>
              </a:ext>
              <a:ext uri="{C183D7F6-B498-43B3-948B-1728B52AA6E4}">
                <adec:decorative xmlns:adec="http://schemas.microsoft.com/office/drawing/2017/decorative" val="1"/>
              </a:ext>
            </a:extLst>
          </p:cNvPr>
          <p:cNvSpPr/>
          <p:nvPr/>
        </p:nvSpPr>
        <p:spPr>
          <a:xfrm>
            <a:off x="6723132" y="3058916"/>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3" name="Arrow: Pentagon 32">
            <a:extLst>
              <a:ext uri="{FF2B5EF4-FFF2-40B4-BE49-F238E27FC236}">
                <a16:creationId xmlns:a16="http://schemas.microsoft.com/office/drawing/2014/main" id="{C6018AA6-9022-4B65-846D-22A254142B88}"/>
              </a:ext>
              <a:ext uri="{C183D7F6-B498-43B3-948B-1728B52AA6E4}">
                <adec:decorative xmlns:adec="http://schemas.microsoft.com/office/drawing/2017/decorative" val="1"/>
              </a:ext>
            </a:extLst>
          </p:cNvPr>
          <p:cNvSpPr/>
          <p:nvPr/>
        </p:nvSpPr>
        <p:spPr>
          <a:xfrm>
            <a:off x="7461389" y="3058916"/>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Pentagon 33">
            <a:extLst>
              <a:ext uri="{FF2B5EF4-FFF2-40B4-BE49-F238E27FC236}">
                <a16:creationId xmlns:a16="http://schemas.microsoft.com/office/drawing/2014/main" id="{BABEC955-C5A5-483F-B403-F636B5D05AB3}"/>
              </a:ext>
              <a:ext uri="{C183D7F6-B498-43B3-948B-1728B52AA6E4}">
                <adec:decorative xmlns:adec="http://schemas.microsoft.com/office/drawing/2017/decorative" val="1"/>
              </a:ext>
            </a:extLst>
          </p:cNvPr>
          <p:cNvSpPr/>
          <p:nvPr/>
        </p:nvSpPr>
        <p:spPr>
          <a:xfrm>
            <a:off x="8196399" y="3058916"/>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5" name="Arrow: Pentagon 34">
            <a:extLst>
              <a:ext uri="{FF2B5EF4-FFF2-40B4-BE49-F238E27FC236}">
                <a16:creationId xmlns:a16="http://schemas.microsoft.com/office/drawing/2014/main" id="{B2E5E1B7-4925-4E78-A63C-8D57192D5470}"/>
              </a:ext>
              <a:ext uri="{C183D7F6-B498-43B3-948B-1728B52AA6E4}">
                <adec:decorative xmlns:adec="http://schemas.microsoft.com/office/drawing/2017/decorative" val="1"/>
              </a:ext>
            </a:extLst>
          </p:cNvPr>
          <p:cNvSpPr/>
          <p:nvPr/>
        </p:nvSpPr>
        <p:spPr>
          <a:xfrm>
            <a:off x="8933417" y="3058916"/>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70834576-A3CE-47A5-A30E-FB1DD3143B56}"/>
              </a:ext>
              <a:ext uri="{C183D7F6-B498-43B3-948B-1728B52AA6E4}">
                <adec:decorative xmlns:adec="http://schemas.microsoft.com/office/drawing/2017/decorative" val="1"/>
              </a:ext>
            </a:extLst>
          </p:cNvPr>
          <p:cNvSpPr/>
          <p:nvPr/>
        </p:nvSpPr>
        <p:spPr>
          <a:xfrm>
            <a:off x="9667291" y="3058916"/>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BEB36135-0852-41B2-8F3B-54B44DE24B2F}"/>
              </a:ext>
              <a:ext uri="{C183D7F6-B498-43B3-948B-1728B52AA6E4}">
                <adec:decorative xmlns:adec="http://schemas.microsoft.com/office/drawing/2017/decorative" val="1"/>
              </a:ext>
            </a:extLst>
          </p:cNvPr>
          <p:cNvSpPr/>
          <p:nvPr/>
        </p:nvSpPr>
        <p:spPr>
          <a:xfrm>
            <a:off x="10401165" y="3067157"/>
            <a:ext cx="678555" cy="91456"/>
          </a:xfrm>
          <a:prstGeom prst="homePlate">
            <a:avLst/>
          </a:prstGeom>
          <a:solidFill>
            <a:srgbClr val="599DBF"/>
          </a:solidFill>
          <a:ln>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PRMR: &#10;up to 365 days&#10;">
            <a:extLst>
              <a:ext uri="{FF2B5EF4-FFF2-40B4-BE49-F238E27FC236}">
                <a16:creationId xmlns:a16="http://schemas.microsoft.com/office/drawing/2014/main" id="{CC20FAA2-924A-FF40-8677-FCE85E4D7A6C}"/>
              </a:ext>
            </a:extLst>
          </p:cNvPr>
          <p:cNvSpPr txBox="1"/>
          <p:nvPr/>
        </p:nvSpPr>
        <p:spPr>
          <a:xfrm>
            <a:off x="9121306" y="2128967"/>
            <a:ext cx="2036840" cy="830997"/>
          </a:xfrm>
          <a:prstGeom prst="rect">
            <a:avLst/>
          </a:prstGeom>
          <a:solidFill>
            <a:srgbClr val="599DC0"/>
          </a:solidFill>
        </p:spPr>
        <p:txBody>
          <a:bodyPr wrap="none" rtlCol="0">
            <a:spAutoFit/>
          </a:bodyPr>
          <a:lstStyle/>
          <a:p>
            <a:r>
              <a:rPr lang="en-US" sz="2400" b="1" dirty="0"/>
              <a:t>PRMR: </a:t>
            </a:r>
          </a:p>
          <a:p>
            <a:r>
              <a:rPr lang="en-US" sz="2400" b="1" dirty="0"/>
              <a:t>up to 365 days</a:t>
            </a:r>
          </a:p>
        </p:txBody>
      </p:sp>
      <p:sp>
        <p:nvSpPr>
          <p:cNvPr id="25" name="Callout: Up Arrow 24">
            <a:extLst>
              <a:ext uri="{FF2B5EF4-FFF2-40B4-BE49-F238E27FC236}">
                <a16:creationId xmlns:a16="http://schemas.microsoft.com/office/drawing/2014/main" id="{9ABEECE6-33E2-4978-BA47-0058602A66E4}"/>
              </a:ext>
              <a:ext uri="{C183D7F6-B498-43B3-948B-1728B52AA6E4}">
                <adec:decorative xmlns:adec="http://schemas.microsoft.com/office/drawing/2017/decorative" val="1"/>
              </a:ext>
            </a:extLst>
          </p:cNvPr>
          <p:cNvSpPr/>
          <p:nvPr/>
        </p:nvSpPr>
        <p:spPr>
          <a:xfrm>
            <a:off x="8335688" y="3183914"/>
            <a:ext cx="3608077" cy="2847959"/>
          </a:xfrm>
          <a:custGeom>
            <a:avLst/>
            <a:gdLst>
              <a:gd name="connsiteX0" fmla="*/ 0 w 3241538"/>
              <a:gd name="connsiteY0" fmla="*/ 692600 h 3068403"/>
              <a:gd name="connsiteX1" fmla="*/ 1398279 w 3241538"/>
              <a:gd name="connsiteY1" fmla="*/ 692600 h 3068403"/>
              <a:gd name="connsiteX2" fmla="*/ 1398279 w 3241538"/>
              <a:gd name="connsiteY2" fmla="*/ 692600 h 3068403"/>
              <a:gd name="connsiteX3" fmla="*/ 1142252 w 3241538"/>
              <a:gd name="connsiteY3" fmla="*/ 692600 h 3068403"/>
              <a:gd name="connsiteX4" fmla="*/ 1620769 w 3241538"/>
              <a:gd name="connsiteY4" fmla="*/ 0 h 3068403"/>
              <a:gd name="connsiteX5" fmla="*/ 2099286 w 3241538"/>
              <a:gd name="connsiteY5" fmla="*/ 692600 h 3068403"/>
              <a:gd name="connsiteX6" fmla="*/ 1843259 w 3241538"/>
              <a:gd name="connsiteY6" fmla="*/ 692600 h 3068403"/>
              <a:gd name="connsiteX7" fmla="*/ 1843259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558785 h 3068403"/>
              <a:gd name="connsiteX3" fmla="*/ 1142252 w 3241538"/>
              <a:gd name="connsiteY3" fmla="*/ 692600 h 3068403"/>
              <a:gd name="connsiteX4" fmla="*/ 1620769 w 3241538"/>
              <a:gd name="connsiteY4" fmla="*/ 0 h 3068403"/>
              <a:gd name="connsiteX5" fmla="*/ 2099286 w 3241538"/>
              <a:gd name="connsiteY5" fmla="*/ 692600 h 3068403"/>
              <a:gd name="connsiteX6" fmla="*/ 1843259 w 3241538"/>
              <a:gd name="connsiteY6" fmla="*/ 692600 h 3068403"/>
              <a:gd name="connsiteX7" fmla="*/ 1843259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558785 h 3068403"/>
              <a:gd name="connsiteX3" fmla="*/ 1142252 w 3241538"/>
              <a:gd name="connsiteY3" fmla="*/ 692600 h 3068403"/>
              <a:gd name="connsiteX4" fmla="*/ 1620769 w 3241538"/>
              <a:gd name="connsiteY4" fmla="*/ 0 h 3068403"/>
              <a:gd name="connsiteX5" fmla="*/ 2099286 w 3241538"/>
              <a:gd name="connsiteY5" fmla="*/ 692600 h 3068403"/>
              <a:gd name="connsiteX6" fmla="*/ 1843259 w 3241538"/>
              <a:gd name="connsiteY6" fmla="*/ 692600 h 3068403"/>
              <a:gd name="connsiteX7" fmla="*/ 1832108 w 3241538"/>
              <a:gd name="connsiteY7" fmla="*/ 882171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558785 h 3068403"/>
              <a:gd name="connsiteX3" fmla="*/ 1142252 w 3241538"/>
              <a:gd name="connsiteY3" fmla="*/ 692600 h 3068403"/>
              <a:gd name="connsiteX4" fmla="*/ 1620769 w 3241538"/>
              <a:gd name="connsiteY4" fmla="*/ 0 h 3068403"/>
              <a:gd name="connsiteX5" fmla="*/ 2099286 w 3241538"/>
              <a:gd name="connsiteY5" fmla="*/ 692600 h 3068403"/>
              <a:gd name="connsiteX6" fmla="*/ 1798654 w 3241538"/>
              <a:gd name="connsiteY6" fmla="*/ 491878 h 3068403"/>
              <a:gd name="connsiteX7" fmla="*/ 1832108 w 3241538"/>
              <a:gd name="connsiteY7" fmla="*/ 882171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558785 h 3068403"/>
              <a:gd name="connsiteX3" fmla="*/ 1142252 w 3241538"/>
              <a:gd name="connsiteY3" fmla="*/ 692600 h 3068403"/>
              <a:gd name="connsiteX4" fmla="*/ 1620769 w 3241538"/>
              <a:gd name="connsiteY4" fmla="*/ 0 h 3068403"/>
              <a:gd name="connsiteX5" fmla="*/ 2099286 w 3241538"/>
              <a:gd name="connsiteY5" fmla="*/ 692600 h 3068403"/>
              <a:gd name="connsiteX6" fmla="*/ 1798654 w 3241538"/>
              <a:gd name="connsiteY6" fmla="*/ 491878 h 3068403"/>
              <a:gd name="connsiteX7" fmla="*/ 1832108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458424 h 3068403"/>
              <a:gd name="connsiteX3" fmla="*/ 1142252 w 3241538"/>
              <a:gd name="connsiteY3" fmla="*/ 692600 h 3068403"/>
              <a:gd name="connsiteX4" fmla="*/ 1620769 w 3241538"/>
              <a:gd name="connsiteY4" fmla="*/ 0 h 3068403"/>
              <a:gd name="connsiteX5" fmla="*/ 2099286 w 3241538"/>
              <a:gd name="connsiteY5" fmla="*/ 692600 h 3068403"/>
              <a:gd name="connsiteX6" fmla="*/ 1798654 w 3241538"/>
              <a:gd name="connsiteY6" fmla="*/ 491878 h 3068403"/>
              <a:gd name="connsiteX7" fmla="*/ 1832108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458424 h 3068403"/>
              <a:gd name="connsiteX3" fmla="*/ 1142252 w 3241538"/>
              <a:gd name="connsiteY3" fmla="*/ 692600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832108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458424 h 3068403"/>
              <a:gd name="connsiteX3" fmla="*/ 1153403 w 3241538"/>
              <a:gd name="connsiteY3" fmla="*/ 525331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832108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503029 h 3068403"/>
              <a:gd name="connsiteX3" fmla="*/ 1153403 w 3241538"/>
              <a:gd name="connsiteY3" fmla="*/ 525331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832108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398279 w 3241538"/>
              <a:gd name="connsiteY1" fmla="*/ 692600 h 3068403"/>
              <a:gd name="connsiteX2" fmla="*/ 1420582 w 3241538"/>
              <a:gd name="connsiteY2" fmla="*/ 503029 h 3068403"/>
              <a:gd name="connsiteX3" fmla="*/ 1153403 w 3241538"/>
              <a:gd name="connsiteY3" fmla="*/ 525331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68408 w 3241538"/>
              <a:gd name="connsiteY1" fmla="*/ 692600 h 3068403"/>
              <a:gd name="connsiteX2" fmla="*/ 1420582 w 3241538"/>
              <a:gd name="connsiteY2" fmla="*/ 503029 h 3068403"/>
              <a:gd name="connsiteX3" fmla="*/ 1153403 w 3241538"/>
              <a:gd name="connsiteY3" fmla="*/ 525331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53403 w 3241538"/>
              <a:gd name="connsiteY3" fmla="*/ 525331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88135 w 3241538"/>
              <a:gd name="connsiteY5" fmla="*/ 491878 h 3068403"/>
              <a:gd name="connsiteX6" fmla="*/ 1798654 w 3241538"/>
              <a:gd name="connsiteY6" fmla="*/ 491878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98654 w 3241538"/>
              <a:gd name="connsiteY6" fmla="*/ 491878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98654 w 3241538"/>
              <a:gd name="connsiteY6" fmla="*/ 525331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78618 w 3241538"/>
              <a:gd name="connsiteY6" fmla="*/ 491877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95732 w 3241538"/>
              <a:gd name="connsiteY6" fmla="*/ 491877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95732 w 3241538"/>
              <a:gd name="connsiteY6" fmla="*/ 510927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95732 w 3241538"/>
              <a:gd name="connsiteY6" fmla="*/ 491877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92600 h 3068403"/>
              <a:gd name="connsiteX1" fmla="*/ 1428334 w 3241538"/>
              <a:gd name="connsiteY1" fmla="*/ 692600 h 3068403"/>
              <a:gd name="connsiteX2" fmla="*/ 1420582 w 3241538"/>
              <a:gd name="connsiteY2" fmla="*/ 503029 h 3068403"/>
              <a:gd name="connsiteX3" fmla="*/ 1193477 w 3241538"/>
              <a:gd name="connsiteY3" fmla="*/ 503029 h 3068403"/>
              <a:gd name="connsiteX4" fmla="*/ 1620769 w 3241538"/>
              <a:gd name="connsiteY4" fmla="*/ 0 h 3068403"/>
              <a:gd name="connsiteX5" fmla="*/ 2007988 w 3241538"/>
              <a:gd name="connsiteY5" fmla="*/ 503029 h 3068403"/>
              <a:gd name="connsiteX6" fmla="*/ 1795732 w 3241538"/>
              <a:gd name="connsiteY6" fmla="*/ 504577 h 3068403"/>
              <a:gd name="connsiteX7" fmla="*/ 1792035 w 3241538"/>
              <a:gd name="connsiteY7" fmla="*/ 692600 h 3068403"/>
              <a:gd name="connsiteX8" fmla="*/ 3241538 w 3241538"/>
              <a:gd name="connsiteY8" fmla="*/ 692600 h 3068403"/>
              <a:gd name="connsiteX9" fmla="*/ 3241538 w 3241538"/>
              <a:gd name="connsiteY9" fmla="*/ 3068403 h 3068403"/>
              <a:gd name="connsiteX10" fmla="*/ 0 w 3241538"/>
              <a:gd name="connsiteY10" fmla="*/ 3068403 h 3068403"/>
              <a:gd name="connsiteX11" fmla="*/ 0 w 3241538"/>
              <a:gd name="connsiteY11" fmla="*/ 692600 h 3068403"/>
              <a:gd name="connsiteX0" fmla="*/ 0 w 3241538"/>
              <a:gd name="connsiteY0" fmla="*/ 678978 h 3054781"/>
              <a:gd name="connsiteX1" fmla="*/ 1428334 w 3241538"/>
              <a:gd name="connsiteY1" fmla="*/ 678978 h 3054781"/>
              <a:gd name="connsiteX2" fmla="*/ 1420582 w 3241538"/>
              <a:gd name="connsiteY2" fmla="*/ 489407 h 3054781"/>
              <a:gd name="connsiteX3" fmla="*/ 1193477 w 3241538"/>
              <a:gd name="connsiteY3" fmla="*/ 489407 h 3054781"/>
              <a:gd name="connsiteX4" fmla="*/ 2465097 w 3241538"/>
              <a:gd name="connsiteY4" fmla="*/ 0 h 3054781"/>
              <a:gd name="connsiteX5" fmla="*/ 2007988 w 3241538"/>
              <a:gd name="connsiteY5" fmla="*/ 489407 h 3054781"/>
              <a:gd name="connsiteX6" fmla="*/ 1795732 w 3241538"/>
              <a:gd name="connsiteY6" fmla="*/ 490955 h 3054781"/>
              <a:gd name="connsiteX7" fmla="*/ 1792035 w 3241538"/>
              <a:gd name="connsiteY7" fmla="*/ 678978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1428334 w 3241538"/>
              <a:gd name="connsiteY1" fmla="*/ 678978 h 3054781"/>
              <a:gd name="connsiteX2" fmla="*/ 1420582 w 3241538"/>
              <a:gd name="connsiteY2" fmla="*/ 489407 h 3054781"/>
              <a:gd name="connsiteX3" fmla="*/ 1193477 w 3241538"/>
              <a:gd name="connsiteY3" fmla="*/ 489407 h 3054781"/>
              <a:gd name="connsiteX4" fmla="*/ 2465097 w 3241538"/>
              <a:gd name="connsiteY4" fmla="*/ 0 h 3054781"/>
              <a:gd name="connsiteX5" fmla="*/ 2629824 w 3241538"/>
              <a:gd name="connsiteY5" fmla="*/ 503029 h 3054781"/>
              <a:gd name="connsiteX6" fmla="*/ 1795732 w 3241538"/>
              <a:gd name="connsiteY6" fmla="*/ 490955 h 3054781"/>
              <a:gd name="connsiteX7" fmla="*/ 1792035 w 3241538"/>
              <a:gd name="connsiteY7" fmla="*/ 678978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1428334 w 3241538"/>
              <a:gd name="connsiteY1" fmla="*/ 678978 h 3054781"/>
              <a:gd name="connsiteX2" fmla="*/ 1420582 w 3241538"/>
              <a:gd name="connsiteY2" fmla="*/ 489407 h 3054781"/>
              <a:gd name="connsiteX3" fmla="*/ 1193477 w 3241538"/>
              <a:gd name="connsiteY3" fmla="*/ 489407 h 3054781"/>
              <a:gd name="connsiteX4" fmla="*/ 2465097 w 3241538"/>
              <a:gd name="connsiteY4" fmla="*/ 0 h 3054781"/>
              <a:gd name="connsiteX5" fmla="*/ 2629824 w 3241538"/>
              <a:gd name="connsiteY5" fmla="*/ 503029 h 3054781"/>
              <a:gd name="connsiteX6" fmla="*/ 2303470 w 3241538"/>
              <a:gd name="connsiteY6" fmla="*/ 490955 h 3054781"/>
              <a:gd name="connsiteX7" fmla="*/ 1792035 w 3241538"/>
              <a:gd name="connsiteY7" fmla="*/ 678978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1428334 w 3241538"/>
              <a:gd name="connsiteY1" fmla="*/ 678978 h 3054781"/>
              <a:gd name="connsiteX2" fmla="*/ 1420582 w 3241538"/>
              <a:gd name="connsiteY2" fmla="*/ 489407 h 3054781"/>
              <a:gd name="connsiteX3" fmla="*/ 1193477 w 3241538"/>
              <a:gd name="connsiteY3" fmla="*/ 489407 h 3054781"/>
              <a:gd name="connsiteX4" fmla="*/ 2465097 w 3241538"/>
              <a:gd name="connsiteY4" fmla="*/ 0 h 3054781"/>
              <a:gd name="connsiteX5" fmla="*/ 2629824 w 3241538"/>
              <a:gd name="connsiteY5" fmla="*/ 503029 h 3054781"/>
              <a:gd name="connsiteX6" fmla="*/ 2303470 w 3241538"/>
              <a:gd name="connsiteY6" fmla="*/ 490955 h 3054781"/>
              <a:gd name="connsiteX7" fmla="*/ 2396756 w 3241538"/>
              <a:gd name="connsiteY7" fmla="*/ 685789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1428334 w 3241538"/>
              <a:gd name="connsiteY1" fmla="*/ 678978 h 3054781"/>
              <a:gd name="connsiteX2" fmla="*/ 1420582 w 3241538"/>
              <a:gd name="connsiteY2" fmla="*/ 489407 h 3054781"/>
              <a:gd name="connsiteX3" fmla="*/ 1193477 w 3241538"/>
              <a:gd name="connsiteY3" fmla="*/ 489407 h 3054781"/>
              <a:gd name="connsiteX4" fmla="*/ 2465097 w 3241538"/>
              <a:gd name="connsiteY4" fmla="*/ 0 h 3054781"/>
              <a:gd name="connsiteX5" fmla="*/ 2629824 w 3241538"/>
              <a:gd name="connsiteY5" fmla="*/ 503029 h 3054781"/>
              <a:gd name="connsiteX6" fmla="*/ 2394748 w 3241538"/>
              <a:gd name="connsiteY6" fmla="*/ 490955 h 3054781"/>
              <a:gd name="connsiteX7" fmla="*/ 2396756 w 3241538"/>
              <a:gd name="connsiteY7" fmla="*/ 685789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719845 h 3054781"/>
              <a:gd name="connsiteX2" fmla="*/ 1420582 w 3241538"/>
              <a:gd name="connsiteY2" fmla="*/ 489407 h 3054781"/>
              <a:gd name="connsiteX3" fmla="*/ 1193477 w 3241538"/>
              <a:gd name="connsiteY3" fmla="*/ 489407 h 3054781"/>
              <a:gd name="connsiteX4" fmla="*/ 2465097 w 3241538"/>
              <a:gd name="connsiteY4" fmla="*/ 0 h 3054781"/>
              <a:gd name="connsiteX5" fmla="*/ 2629824 w 3241538"/>
              <a:gd name="connsiteY5" fmla="*/ 503029 h 3054781"/>
              <a:gd name="connsiteX6" fmla="*/ 2394748 w 3241538"/>
              <a:gd name="connsiteY6" fmla="*/ 490955 h 3054781"/>
              <a:gd name="connsiteX7" fmla="*/ 2396756 w 3241538"/>
              <a:gd name="connsiteY7" fmla="*/ 685789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719845 h 3054781"/>
              <a:gd name="connsiteX2" fmla="*/ 2036712 w 3241538"/>
              <a:gd name="connsiteY2" fmla="*/ 489407 h 3054781"/>
              <a:gd name="connsiteX3" fmla="*/ 1193477 w 3241538"/>
              <a:gd name="connsiteY3" fmla="*/ 489407 h 3054781"/>
              <a:gd name="connsiteX4" fmla="*/ 2465097 w 3241538"/>
              <a:gd name="connsiteY4" fmla="*/ 0 h 3054781"/>
              <a:gd name="connsiteX5" fmla="*/ 2629824 w 3241538"/>
              <a:gd name="connsiteY5" fmla="*/ 503029 h 3054781"/>
              <a:gd name="connsiteX6" fmla="*/ 2394748 w 3241538"/>
              <a:gd name="connsiteY6" fmla="*/ 490955 h 3054781"/>
              <a:gd name="connsiteX7" fmla="*/ 2396756 w 3241538"/>
              <a:gd name="connsiteY7" fmla="*/ 685789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719845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629824 w 3241538"/>
              <a:gd name="connsiteY5" fmla="*/ 503029 h 3054781"/>
              <a:gd name="connsiteX6" fmla="*/ 2394748 w 3241538"/>
              <a:gd name="connsiteY6" fmla="*/ 490955 h 3054781"/>
              <a:gd name="connsiteX7" fmla="*/ 2396756 w 3241538"/>
              <a:gd name="connsiteY7" fmla="*/ 685789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719845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629824 w 3241538"/>
              <a:gd name="connsiteY5" fmla="*/ 503029 h 3054781"/>
              <a:gd name="connsiteX6" fmla="*/ 2394748 w 3241538"/>
              <a:gd name="connsiteY6" fmla="*/ 490955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719845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829496 w 3241538"/>
              <a:gd name="connsiteY5" fmla="*/ 503029 h 3054781"/>
              <a:gd name="connsiteX6" fmla="*/ 2394748 w 3241538"/>
              <a:gd name="connsiteY6" fmla="*/ 490955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719845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672167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067284 w 3241538"/>
              <a:gd name="connsiteY1" fmla="*/ 672167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036712 w 3241538"/>
              <a:gd name="connsiteY2" fmla="*/ 489407 h 3054781"/>
              <a:gd name="connsiteX3" fmla="*/ 178108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299138 w 3241538"/>
              <a:gd name="connsiteY2" fmla="*/ 503029 h 3054781"/>
              <a:gd name="connsiteX3" fmla="*/ 178108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299138 w 3241538"/>
              <a:gd name="connsiteY2" fmla="*/ 503029 h 3054781"/>
              <a:gd name="connsiteX3" fmla="*/ 209485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03029 h 3054781"/>
              <a:gd name="connsiteX3" fmla="*/ 209485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094853 w 3241538"/>
              <a:gd name="connsiteY3" fmla="*/ 489407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094853 w 3241538"/>
              <a:gd name="connsiteY3" fmla="*/ 523463 h 3054781"/>
              <a:gd name="connsiteX4" fmla="*/ 2465097 w 3241538"/>
              <a:gd name="connsiteY4" fmla="*/ 0 h 3054781"/>
              <a:gd name="connsiteX5" fmla="*/ 2829496 w 3241538"/>
              <a:gd name="connsiteY5" fmla="*/ 503029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094853 w 3241538"/>
              <a:gd name="connsiteY3" fmla="*/ 523463 h 3054781"/>
              <a:gd name="connsiteX4" fmla="*/ 2465097 w 3241538"/>
              <a:gd name="connsiteY4" fmla="*/ 0 h 3054781"/>
              <a:gd name="connsiteX5" fmla="*/ 2835201 w 3241538"/>
              <a:gd name="connsiteY5" fmla="*/ 550707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094853 w 3241538"/>
              <a:gd name="connsiteY3" fmla="*/ 523463 h 3054781"/>
              <a:gd name="connsiteX4" fmla="*/ 2465097 w 3241538"/>
              <a:gd name="connsiteY4" fmla="*/ 0 h 3054781"/>
              <a:gd name="connsiteX5" fmla="*/ 2835201 w 3241538"/>
              <a:gd name="connsiteY5" fmla="*/ 543896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094853 w 3241538"/>
              <a:gd name="connsiteY3" fmla="*/ 523463 h 3054781"/>
              <a:gd name="connsiteX4" fmla="*/ 2465097 w 3241538"/>
              <a:gd name="connsiteY4" fmla="*/ 0 h 3054781"/>
              <a:gd name="connsiteX5" fmla="*/ 2829496 w 3241538"/>
              <a:gd name="connsiteY5" fmla="*/ 523463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129083 w 3241538"/>
              <a:gd name="connsiteY3" fmla="*/ 523463 h 3054781"/>
              <a:gd name="connsiteX4" fmla="*/ 2465097 w 3241538"/>
              <a:gd name="connsiteY4" fmla="*/ 0 h 3054781"/>
              <a:gd name="connsiteX5" fmla="*/ 2829496 w 3241538"/>
              <a:gd name="connsiteY5" fmla="*/ 523463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 name="connsiteX0" fmla="*/ 0 w 3241538"/>
              <a:gd name="connsiteY0" fmla="*/ 678978 h 3054781"/>
              <a:gd name="connsiteX1" fmla="*/ 2329710 w 3241538"/>
              <a:gd name="connsiteY1" fmla="*/ 665355 h 3054781"/>
              <a:gd name="connsiteX2" fmla="*/ 2327663 w 3241538"/>
              <a:gd name="connsiteY2" fmla="*/ 523463 h 3054781"/>
              <a:gd name="connsiteX3" fmla="*/ 2129083 w 3241538"/>
              <a:gd name="connsiteY3" fmla="*/ 523463 h 3054781"/>
              <a:gd name="connsiteX4" fmla="*/ 2465097 w 3241538"/>
              <a:gd name="connsiteY4" fmla="*/ 0 h 3054781"/>
              <a:gd name="connsiteX5" fmla="*/ 2795266 w 3241538"/>
              <a:gd name="connsiteY5" fmla="*/ 523463 h 3054781"/>
              <a:gd name="connsiteX6" fmla="*/ 2605830 w 3241538"/>
              <a:gd name="connsiteY6" fmla="*/ 531822 h 3054781"/>
              <a:gd name="connsiteX7" fmla="*/ 2607838 w 3241538"/>
              <a:gd name="connsiteY7" fmla="*/ 672167 h 3054781"/>
              <a:gd name="connsiteX8" fmla="*/ 3241538 w 3241538"/>
              <a:gd name="connsiteY8" fmla="*/ 678978 h 3054781"/>
              <a:gd name="connsiteX9" fmla="*/ 3241538 w 3241538"/>
              <a:gd name="connsiteY9" fmla="*/ 3054781 h 3054781"/>
              <a:gd name="connsiteX10" fmla="*/ 0 w 3241538"/>
              <a:gd name="connsiteY10" fmla="*/ 3054781 h 3054781"/>
              <a:gd name="connsiteX11" fmla="*/ 0 w 3241538"/>
              <a:gd name="connsiteY11" fmla="*/ 678978 h 30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1538" h="3054781">
                <a:moveTo>
                  <a:pt x="0" y="678978"/>
                </a:moveTo>
                <a:lnTo>
                  <a:pt x="2329710" y="665355"/>
                </a:lnTo>
                <a:cubicBezTo>
                  <a:pt x="2329028" y="611246"/>
                  <a:pt x="2328345" y="577572"/>
                  <a:pt x="2327663" y="523463"/>
                </a:cubicBezTo>
                <a:lnTo>
                  <a:pt x="2129083" y="523463"/>
                </a:lnTo>
                <a:lnTo>
                  <a:pt x="2465097" y="0"/>
                </a:lnTo>
                <a:lnTo>
                  <a:pt x="2795266" y="523463"/>
                </a:lnTo>
                <a:lnTo>
                  <a:pt x="2605830" y="531822"/>
                </a:lnTo>
                <a:cubicBezTo>
                  <a:pt x="2604598" y="598730"/>
                  <a:pt x="2609070" y="605259"/>
                  <a:pt x="2607838" y="672167"/>
                </a:cubicBezTo>
                <a:lnTo>
                  <a:pt x="3241538" y="678978"/>
                </a:lnTo>
                <a:lnTo>
                  <a:pt x="3241538" y="3054781"/>
                </a:lnTo>
                <a:lnTo>
                  <a:pt x="0" y="3054781"/>
                </a:lnTo>
                <a:lnTo>
                  <a:pt x="0" y="678978"/>
                </a:lnTo>
                <a:close/>
              </a:path>
            </a:pathLst>
          </a:custGeom>
          <a:solidFill>
            <a:srgbClr val="599DC0"/>
          </a:solidFill>
          <a:ln w="38100">
            <a:solidFill>
              <a:srgbClr val="599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6" name="TextBox 5" descr="Vital statistics, hospital, ED**, ambulatory surgery data, medical records, coroner reports&#10;Expert committee determinations&#10;">
            <a:extLst>
              <a:ext uri="{FF2B5EF4-FFF2-40B4-BE49-F238E27FC236}">
                <a16:creationId xmlns:a16="http://schemas.microsoft.com/office/drawing/2014/main" id="{CAC47DF9-B1E9-4695-A6ED-C2F72D324EDD}"/>
              </a:ext>
              <a:ext uri="{C183D7F6-B498-43B3-948B-1728B52AA6E4}">
                <adec:decorative xmlns:adec="http://schemas.microsoft.com/office/drawing/2017/decorative" val="0"/>
              </a:ext>
            </a:extLst>
          </p:cNvPr>
          <p:cNvSpPr txBox="1"/>
          <p:nvPr/>
        </p:nvSpPr>
        <p:spPr>
          <a:xfrm>
            <a:off x="8335688" y="3825084"/>
            <a:ext cx="3608077" cy="2292935"/>
          </a:xfrm>
          <a:prstGeom prst="rect">
            <a:avLst/>
          </a:prstGeom>
          <a:noFill/>
        </p:spPr>
        <p:txBody>
          <a:bodyPr wrap="square" rtlCol="0">
            <a:spAutoFit/>
          </a:bodyPr>
          <a:lstStyle/>
          <a:p>
            <a:pPr algn="ctr">
              <a:spcAft>
                <a:spcPts val="600"/>
              </a:spcAft>
            </a:pPr>
            <a:r>
              <a:rPr lang="en-US" sz="2300" dirty="0">
                <a:solidFill>
                  <a:schemeClr val="tx1"/>
                </a:solidFill>
              </a:rPr>
              <a:t>Vital statistics, hospital, ED**, ambulatory surgery data, medical records, coroner reports</a:t>
            </a:r>
          </a:p>
          <a:p>
            <a:pPr algn="ctr"/>
            <a:r>
              <a:rPr lang="en-US" sz="2300" dirty="0">
                <a:solidFill>
                  <a:schemeClr val="tx1"/>
                </a:solidFill>
              </a:rPr>
              <a:t>Expert committee determinations</a:t>
            </a:r>
            <a:endParaRPr lang="en-US" sz="2300" dirty="0"/>
          </a:p>
        </p:txBody>
      </p:sp>
      <p:sp>
        <p:nvSpPr>
          <p:cNvPr id="19" name="TextBox 18" descr="NOTE: The denominator for both measures is deaths per 100,000 live births&#10;">
            <a:extLst>
              <a:ext uri="{FF2B5EF4-FFF2-40B4-BE49-F238E27FC236}">
                <a16:creationId xmlns:a16="http://schemas.microsoft.com/office/drawing/2014/main" id="{B2A1A3FE-302F-45C4-8493-5BE8CBFE7186}"/>
              </a:ext>
            </a:extLst>
          </p:cNvPr>
          <p:cNvSpPr txBox="1"/>
          <p:nvPr/>
        </p:nvSpPr>
        <p:spPr>
          <a:xfrm>
            <a:off x="5197996" y="4002055"/>
            <a:ext cx="2930946" cy="1938992"/>
          </a:xfrm>
          <a:prstGeom prst="rect">
            <a:avLst/>
          </a:prstGeom>
          <a:noFill/>
        </p:spPr>
        <p:txBody>
          <a:bodyPr wrap="square" rtlCol="0">
            <a:spAutoFit/>
          </a:bodyPr>
          <a:lstStyle/>
          <a:p>
            <a:pPr algn="ctr"/>
            <a:r>
              <a:rPr lang="en-US" sz="2400" dirty="0"/>
              <a:t>NOTE: The denominator for both measures is deaths per 100,000 live births</a:t>
            </a:r>
          </a:p>
        </p:txBody>
      </p:sp>
      <p:sp>
        <p:nvSpPr>
          <p:cNvPr id="20" name="TextBox 19">
            <a:extLst>
              <a:ext uri="{FF2B5EF4-FFF2-40B4-BE49-F238E27FC236}">
                <a16:creationId xmlns:a16="http://schemas.microsoft.com/office/drawing/2014/main" id="{3DDAC209-7480-43F9-90D3-415D31878E5A}"/>
              </a:ext>
            </a:extLst>
          </p:cNvPr>
          <p:cNvSpPr txBox="1"/>
          <p:nvPr/>
        </p:nvSpPr>
        <p:spPr>
          <a:xfrm>
            <a:off x="626141" y="6204166"/>
            <a:ext cx="9289774" cy="523220"/>
          </a:xfrm>
          <a:prstGeom prst="rect">
            <a:avLst/>
          </a:prstGeom>
          <a:noFill/>
        </p:spPr>
        <p:txBody>
          <a:bodyPr wrap="square" rtlCol="0">
            <a:spAutoFit/>
          </a:bodyPr>
          <a:lstStyle/>
          <a:p>
            <a:r>
              <a:rPr lang="en-US" sz="1400" dirty="0"/>
              <a:t>*ICD-10 = </a:t>
            </a:r>
            <a:r>
              <a:rPr lang="en-US" sz="1400" b="0" i="0" dirty="0">
                <a:solidFill>
                  <a:srgbClr val="202124"/>
                </a:solidFill>
                <a:effectLst/>
              </a:rPr>
              <a:t>International Classification of Diseases, 10</a:t>
            </a:r>
            <a:r>
              <a:rPr lang="en-US" sz="1400" b="0" i="0" baseline="30000" dirty="0">
                <a:solidFill>
                  <a:srgbClr val="202124"/>
                </a:solidFill>
                <a:effectLst/>
              </a:rPr>
              <a:t>th</a:t>
            </a:r>
            <a:r>
              <a:rPr lang="en-US" sz="1400" b="0" i="0" dirty="0">
                <a:solidFill>
                  <a:srgbClr val="202124"/>
                </a:solidFill>
                <a:effectLst/>
              </a:rPr>
              <a:t> edition</a:t>
            </a:r>
          </a:p>
          <a:p>
            <a:r>
              <a:rPr lang="en-US" sz="1400" dirty="0">
                <a:solidFill>
                  <a:srgbClr val="202124"/>
                </a:solidFill>
              </a:rPr>
              <a:t>** ED = Emergency Department</a:t>
            </a:r>
            <a:endParaRPr lang="en-US" sz="1400" dirty="0"/>
          </a:p>
        </p:txBody>
      </p:sp>
    </p:spTree>
    <p:extLst>
      <p:ext uri="{BB962C8B-B14F-4D97-AF65-F5344CB8AC3E}">
        <p14:creationId xmlns:p14="http://schemas.microsoft.com/office/powerpoint/2010/main" val="2818792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B5DD-1A4C-4784-9E8E-7B06A0CC464D}"/>
              </a:ext>
            </a:extLst>
          </p:cNvPr>
          <p:cNvSpPr>
            <a:spLocks noGrp="1"/>
          </p:cNvSpPr>
          <p:nvPr>
            <p:ph type="title"/>
          </p:nvPr>
        </p:nvSpPr>
        <p:spPr/>
        <p:txBody>
          <a:bodyPr>
            <a:normAutofit/>
          </a:bodyPr>
          <a:lstStyle/>
          <a:p>
            <a:r>
              <a:rPr lang="en-US" sz="3400" dirty="0"/>
              <a:t>MMR and PRMR: A side-by-side comparison</a:t>
            </a:r>
          </a:p>
        </p:txBody>
      </p:sp>
      <p:graphicFrame>
        <p:nvGraphicFramePr>
          <p:cNvPr id="5" name="Content Placeholder 4">
            <a:extLst>
              <a:ext uri="{FF2B5EF4-FFF2-40B4-BE49-F238E27FC236}">
                <a16:creationId xmlns:a16="http://schemas.microsoft.com/office/drawing/2014/main" id="{9DB875F4-2C5B-4C01-B1BF-A47E0D488C97}"/>
              </a:ext>
            </a:extLst>
          </p:cNvPr>
          <p:cNvGraphicFramePr>
            <a:graphicFrameLocks noGrp="1"/>
          </p:cNvGraphicFramePr>
          <p:nvPr>
            <p:ph idx="1"/>
            <p:extLst>
              <p:ext uri="{D42A27DB-BD31-4B8C-83A1-F6EECF244321}">
                <p14:modId xmlns:p14="http://schemas.microsoft.com/office/powerpoint/2010/main" val="2315051446"/>
              </p:ext>
            </p:extLst>
          </p:nvPr>
        </p:nvGraphicFramePr>
        <p:xfrm>
          <a:off x="609600" y="1463104"/>
          <a:ext cx="10972799" cy="4841328"/>
        </p:xfrm>
        <a:graphic>
          <a:graphicData uri="http://schemas.openxmlformats.org/drawingml/2006/table">
            <a:tbl>
              <a:tblPr firstRow="1" firstCol="1" bandRow="1">
                <a:tableStyleId>{5C22544A-7EE6-4342-B048-85BDC9FD1C3A}</a:tableStyleId>
              </a:tblPr>
              <a:tblGrid>
                <a:gridCol w="1452113">
                  <a:extLst>
                    <a:ext uri="{9D8B030D-6E8A-4147-A177-3AD203B41FA5}">
                      <a16:colId xmlns:a16="http://schemas.microsoft.com/office/drawing/2014/main" val="1496846123"/>
                    </a:ext>
                  </a:extLst>
                </a:gridCol>
                <a:gridCol w="4468483">
                  <a:extLst>
                    <a:ext uri="{9D8B030D-6E8A-4147-A177-3AD203B41FA5}">
                      <a16:colId xmlns:a16="http://schemas.microsoft.com/office/drawing/2014/main" val="2294128884"/>
                    </a:ext>
                  </a:extLst>
                </a:gridCol>
                <a:gridCol w="5052203">
                  <a:extLst>
                    <a:ext uri="{9D8B030D-6E8A-4147-A177-3AD203B41FA5}">
                      <a16:colId xmlns:a16="http://schemas.microsoft.com/office/drawing/2014/main" val="645549739"/>
                    </a:ext>
                  </a:extLst>
                </a:gridCol>
              </a:tblGrid>
              <a:tr h="440660">
                <a:tc>
                  <a:txBody>
                    <a:bodyPr/>
                    <a:lstStyle/>
                    <a:p>
                      <a:pPr marL="0" marR="0">
                        <a:spcBef>
                          <a:spcPts val="0"/>
                        </a:spcBef>
                        <a:spcAft>
                          <a:spcPts val="600"/>
                        </a:spcAft>
                      </a:pPr>
                      <a:endParaRPr lang="en-US" sz="2000" dirty="0">
                        <a:solidFill>
                          <a:srgbClr val="FFFFFF"/>
                        </a:solidFill>
                        <a:effectLst/>
                        <a:latin typeface="+mj-lt"/>
                        <a:ea typeface="Calibri" panose="020F0502020204030204" pitchFamily="34" charset="0"/>
                        <a:cs typeface="Times New Roman" panose="02020603050405020304" pitchFamily="18" charset="0"/>
                      </a:endParaRPr>
                    </a:p>
                  </a:txBody>
                  <a:tcPr marL="73025" marR="73025" marT="73025" marB="73025">
                    <a:solidFill>
                      <a:srgbClr val="10587D"/>
                    </a:solidFill>
                  </a:tcPr>
                </a:tc>
                <a:tc>
                  <a:txBody>
                    <a:bodyPr/>
                    <a:lstStyle/>
                    <a:p>
                      <a:pPr marL="0" marR="0">
                        <a:spcBef>
                          <a:spcPts val="0"/>
                        </a:spcBef>
                        <a:spcAft>
                          <a:spcPts val="600"/>
                        </a:spcAft>
                      </a:pPr>
                      <a:r>
                        <a:rPr lang="en-US" sz="2200" dirty="0">
                          <a:effectLst/>
                          <a:latin typeface="+mj-lt"/>
                        </a:rPr>
                        <a:t>Maternal Mortality Ratio (MMR)</a:t>
                      </a:r>
                    </a:p>
                  </a:txBody>
                  <a:tcPr marL="73025" marR="73025" marT="73025" marB="73025">
                    <a:solidFill>
                      <a:srgbClr val="10587D"/>
                    </a:solidFill>
                  </a:tcPr>
                </a:tc>
                <a:tc>
                  <a:txBody>
                    <a:bodyPr/>
                    <a:lstStyle/>
                    <a:p>
                      <a:pPr marL="0" marR="0">
                        <a:spcBef>
                          <a:spcPts val="0"/>
                        </a:spcBef>
                        <a:spcAft>
                          <a:spcPts val="600"/>
                        </a:spcAft>
                      </a:pPr>
                      <a:r>
                        <a:rPr lang="en-US" sz="2200" dirty="0">
                          <a:effectLst/>
                          <a:latin typeface="+mj-lt"/>
                        </a:rPr>
                        <a:t>Pregnancy-Related Mortality Ratio (PRMR)</a:t>
                      </a:r>
                    </a:p>
                  </a:txBody>
                  <a:tcPr marL="73025" marR="73025" marT="73025" marB="73025">
                    <a:solidFill>
                      <a:srgbClr val="10587D"/>
                    </a:solidFill>
                  </a:tcPr>
                </a:tc>
                <a:extLst>
                  <a:ext uri="{0D108BD9-81ED-4DB2-BD59-A6C34878D82A}">
                    <a16:rowId xmlns:a16="http://schemas.microsoft.com/office/drawing/2014/main" val="1035504005"/>
                  </a:ext>
                </a:extLst>
              </a:tr>
              <a:tr h="445083">
                <a:tc>
                  <a:txBody>
                    <a:bodyPr/>
                    <a:lstStyle/>
                    <a:p>
                      <a:pPr marL="0" marR="0">
                        <a:spcBef>
                          <a:spcPts val="0"/>
                        </a:spcBef>
                        <a:spcAft>
                          <a:spcPts val="600"/>
                        </a:spcAft>
                      </a:pPr>
                      <a:r>
                        <a:rPr lang="en-US" sz="1900" dirty="0">
                          <a:effectLst/>
                          <a:latin typeface="+mj-lt"/>
                        </a:rPr>
                        <a:t>Time frame:</a:t>
                      </a:r>
                      <a:endParaRPr lang="en-US" sz="1900" dirty="0">
                        <a:solidFill>
                          <a:srgbClr val="FFFFFF"/>
                        </a:solidFill>
                        <a:effectLst/>
                        <a:latin typeface="+mj-lt"/>
                        <a:ea typeface="Calibri" panose="020F0502020204030204" pitchFamily="34" charset="0"/>
                        <a:cs typeface="Times New Roman" panose="02020603050405020304" pitchFamily="18" charset="0"/>
                      </a:endParaRPr>
                    </a:p>
                  </a:txBody>
                  <a:tcPr marL="73025" marR="73025" marT="73025" marB="73025">
                    <a:solidFill>
                      <a:srgbClr val="10587D"/>
                    </a:solidFill>
                  </a:tcPr>
                </a:tc>
                <a:tc>
                  <a:txBody>
                    <a:bodyPr/>
                    <a:lstStyle/>
                    <a:p>
                      <a:pPr marL="0" marR="0">
                        <a:spcBef>
                          <a:spcPts val="0"/>
                        </a:spcBef>
                        <a:spcAft>
                          <a:spcPts val="600"/>
                        </a:spcAft>
                      </a:pPr>
                      <a:r>
                        <a:rPr lang="en-US" sz="1800" strike="noStrike" baseline="0" dirty="0">
                          <a:solidFill>
                            <a:schemeClr val="tx1"/>
                          </a:solidFill>
                          <a:effectLst/>
                        </a:rPr>
                        <a:t>Up to </a:t>
                      </a:r>
                      <a:r>
                        <a:rPr lang="en-US" sz="1800" b="1" strike="noStrike" baseline="0" dirty="0">
                          <a:solidFill>
                            <a:schemeClr val="tx1"/>
                          </a:solidFill>
                          <a:effectLst/>
                        </a:rPr>
                        <a:t>42 days </a:t>
                      </a:r>
                      <a:r>
                        <a:rPr lang="en-US" sz="1800" strike="noStrike" baseline="0" dirty="0">
                          <a:solidFill>
                            <a:schemeClr val="tx1"/>
                          </a:solidFill>
                          <a:effectLst/>
                        </a:rPr>
                        <a:t>after the end of pregnancy</a:t>
                      </a:r>
                      <a:endParaRPr lang="en-US" sz="1800" strike="noStrik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spcBef>
                          <a:spcPts val="0"/>
                        </a:spcBef>
                        <a:spcAft>
                          <a:spcPts val="600"/>
                        </a:spcAft>
                      </a:pPr>
                      <a:r>
                        <a:rPr lang="en-US" sz="1800" strike="noStrike" baseline="0" dirty="0">
                          <a:solidFill>
                            <a:schemeClr val="tx1"/>
                          </a:solidFill>
                          <a:effectLst/>
                        </a:rPr>
                        <a:t>Up to </a:t>
                      </a:r>
                      <a:r>
                        <a:rPr lang="en-US" sz="1800" b="1" strike="noStrike" baseline="0" dirty="0">
                          <a:solidFill>
                            <a:schemeClr val="tx1"/>
                          </a:solidFill>
                          <a:effectLst/>
                        </a:rPr>
                        <a:t>365 days </a:t>
                      </a:r>
                      <a:r>
                        <a:rPr lang="en-US" sz="1800" strike="noStrike" baseline="0" dirty="0">
                          <a:solidFill>
                            <a:schemeClr val="tx1"/>
                          </a:solidFill>
                          <a:effectLst/>
                        </a:rPr>
                        <a:t>after the end of pregnancy</a:t>
                      </a:r>
                      <a:endParaRPr lang="en-US" sz="1800" strike="noStrike"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471783619"/>
                  </a:ext>
                </a:extLst>
              </a:tr>
              <a:tr h="663896">
                <a:tc>
                  <a:txBody>
                    <a:bodyPr/>
                    <a:lstStyle/>
                    <a:p>
                      <a:pPr marL="0" marR="0">
                        <a:spcBef>
                          <a:spcPts val="0"/>
                        </a:spcBef>
                        <a:spcAft>
                          <a:spcPts val="600"/>
                        </a:spcAft>
                      </a:pPr>
                      <a:r>
                        <a:rPr lang="en-US" sz="1900" dirty="0">
                          <a:effectLst/>
                          <a:latin typeface="+mj-lt"/>
                        </a:rPr>
                        <a:t>Defined by:</a:t>
                      </a:r>
                      <a:endParaRPr lang="en-US" sz="1900" dirty="0">
                        <a:solidFill>
                          <a:srgbClr val="FFFFFF"/>
                        </a:solidFill>
                        <a:effectLst/>
                        <a:latin typeface="+mj-lt"/>
                        <a:ea typeface="Calibri" panose="020F0502020204030204" pitchFamily="34" charset="0"/>
                        <a:cs typeface="Times New Roman" panose="02020603050405020304" pitchFamily="18" charset="0"/>
                      </a:endParaRPr>
                    </a:p>
                  </a:txBody>
                  <a:tcPr marL="73025" marR="73025" marT="73025" marB="73025">
                    <a:solidFill>
                      <a:srgbClr val="10587D"/>
                    </a:solidFill>
                  </a:tcPr>
                </a:tc>
                <a:tc>
                  <a:txBody>
                    <a:bodyPr/>
                    <a:lstStyle/>
                    <a:p>
                      <a:pPr marL="0" marR="0">
                        <a:spcBef>
                          <a:spcPts val="0"/>
                        </a:spcBef>
                        <a:spcAft>
                          <a:spcPts val="0"/>
                        </a:spcAft>
                      </a:pPr>
                      <a:r>
                        <a:rPr lang="es-MX" sz="1800" b="1" dirty="0">
                          <a:solidFill>
                            <a:schemeClr val="tx1"/>
                          </a:solidFill>
                          <a:effectLst/>
                        </a:rPr>
                        <a:t>ICD-10* </a:t>
                      </a:r>
                      <a:r>
                        <a:rPr lang="es-MX" sz="1800" b="1" dirty="0" err="1">
                          <a:solidFill>
                            <a:schemeClr val="tx1"/>
                          </a:solidFill>
                          <a:effectLst/>
                        </a:rPr>
                        <a:t>codes</a:t>
                      </a:r>
                      <a:r>
                        <a:rPr lang="es-MX" sz="1800" b="1" dirty="0">
                          <a:solidFill>
                            <a:schemeClr val="tx1"/>
                          </a:solidFill>
                          <a:effectLst/>
                        </a:rPr>
                        <a:t> </a:t>
                      </a:r>
                      <a:r>
                        <a:rPr lang="es-MX" sz="1800" dirty="0" err="1">
                          <a:effectLst/>
                        </a:rPr>
                        <a:t>for</a:t>
                      </a:r>
                      <a:r>
                        <a:rPr lang="es-MX" sz="1800" dirty="0">
                          <a:effectLst/>
                        </a:rPr>
                        <a:t> </a:t>
                      </a:r>
                      <a:r>
                        <a:rPr lang="es-MX" sz="1800" b="0" dirty="0" err="1">
                          <a:effectLst/>
                        </a:rPr>
                        <a:t>obstetric</a:t>
                      </a:r>
                      <a:r>
                        <a:rPr lang="es-MX" sz="1800" b="0" dirty="0">
                          <a:effectLst/>
                        </a:rPr>
                        <a:t> </a:t>
                      </a:r>
                      <a:r>
                        <a:rPr lang="es-MX" sz="1800" dirty="0" err="1">
                          <a:effectLst/>
                        </a:rPr>
                        <a:t>deaths</a:t>
                      </a:r>
                      <a:r>
                        <a:rPr lang="es-MX" sz="1800" dirty="0">
                          <a:effectLst/>
                        </a:rPr>
                        <a:t>, per WHO </a:t>
                      </a:r>
                      <a:r>
                        <a:rPr lang="es-MX" sz="1800" dirty="0" err="1">
                          <a:effectLst/>
                        </a:rPr>
                        <a:t>definition</a:t>
                      </a:r>
                      <a:endParaRPr lang="en-US" sz="1800" dirty="0">
                        <a:effectLst/>
                      </a:endParaRPr>
                    </a:p>
                  </a:txBody>
                  <a:tcPr marL="73025" marR="73025" marT="73025" marB="73025"/>
                </a:tc>
                <a:tc>
                  <a:txBody>
                    <a:bodyPr/>
                    <a:lstStyle/>
                    <a:p>
                      <a:pPr marL="0" marR="0">
                        <a:spcBef>
                          <a:spcPts val="0"/>
                        </a:spcBef>
                        <a:spcAft>
                          <a:spcPts val="600"/>
                        </a:spcAft>
                      </a:pPr>
                      <a:r>
                        <a:rPr lang="en-US" sz="1800" b="1" dirty="0">
                          <a:solidFill>
                            <a:schemeClr val="tx1"/>
                          </a:solidFill>
                          <a:effectLst/>
                        </a:rPr>
                        <a:t>Expert committee </a:t>
                      </a:r>
                      <a:r>
                        <a:rPr lang="en-US" sz="1800" b="0" dirty="0">
                          <a:solidFill>
                            <a:schemeClr val="tx1"/>
                          </a:solidFill>
                          <a:effectLst/>
                        </a:rPr>
                        <a:t>determines cause and whether pregnancy related, per CDC definition</a:t>
                      </a:r>
                    </a:p>
                  </a:txBody>
                  <a:tcPr marL="73025" marR="73025" marT="73025" marB="73025"/>
                </a:tc>
                <a:extLst>
                  <a:ext uri="{0D108BD9-81ED-4DB2-BD59-A6C34878D82A}">
                    <a16:rowId xmlns:a16="http://schemas.microsoft.com/office/drawing/2014/main" val="1995740523"/>
                  </a:ext>
                </a:extLst>
              </a:tr>
              <a:tr h="928990">
                <a:tc>
                  <a:txBody>
                    <a:bodyPr/>
                    <a:lstStyle/>
                    <a:p>
                      <a:pPr marL="0" marR="0">
                        <a:spcBef>
                          <a:spcPts val="0"/>
                        </a:spcBef>
                        <a:spcAft>
                          <a:spcPts val="600"/>
                        </a:spcAft>
                      </a:pPr>
                      <a:r>
                        <a:rPr lang="en-US" sz="1900" dirty="0">
                          <a:effectLst/>
                          <a:latin typeface="+mj-lt"/>
                        </a:rPr>
                        <a:t>Source data:</a:t>
                      </a:r>
                      <a:endParaRPr lang="en-US" sz="1900" dirty="0">
                        <a:solidFill>
                          <a:srgbClr val="FFFFFF"/>
                        </a:solidFill>
                        <a:effectLst/>
                        <a:latin typeface="+mj-lt"/>
                        <a:ea typeface="Calibri" panose="020F0502020204030204" pitchFamily="34" charset="0"/>
                        <a:cs typeface="Times New Roman" panose="02020603050405020304" pitchFamily="18" charset="0"/>
                      </a:endParaRPr>
                    </a:p>
                  </a:txBody>
                  <a:tcPr marL="73025" marR="73025" marT="73025" marB="73025">
                    <a:solidFill>
                      <a:srgbClr val="10587D"/>
                    </a:solidFill>
                  </a:tcPr>
                </a:tc>
                <a:tc>
                  <a:txBody>
                    <a:bodyPr/>
                    <a:lstStyle/>
                    <a:p>
                      <a:pPr marL="0" marR="0">
                        <a:spcBef>
                          <a:spcPts val="0"/>
                        </a:spcBef>
                        <a:spcAft>
                          <a:spcPts val="600"/>
                        </a:spcAft>
                      </a:pPr>
                      <a:r>
                        <a:rPr lang="en-US" sz="1800" b="1" dirty="0">
                          <a:solidFill>
                            <a:schemeClr val="tx1"/>
                          </a:solidFill>
                          <a:effectLst/>
                        </a:rPr>
                        <a:t>Death certificate data </a:t>
                      </a:r>
                      <a:r>
                        <a:rPr lang="en-US" sz="1800" b="0" dirty="0">
                          <a:solidFill>
                            <a:schemeClr val="tx1"/>
                          </a:solidFill>
                          <a:effectLst/>
                        </a:rPr>
                        <a:t>(widely available)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a:spcBef>
                          <a:spcPts val="0"/>
                        </a:spcBef>
                        <a:spcAft>
                          <a:spcPts val="600"/>
                        </a:spcAft>
                      </a:pPr>
                      <a:r>
                        <a:rPr lang="en-US" sz="1800" b="1" dirty="0">
                          <a:solidFill>
                            <a:schemeClr val="tx1"/>
                          </a:solidFill>
                          <a:effectLst/>
                        </a:rPr>
                        <a:t>Vital records</a:t>
                      </a:r>
                      <a:r>
                        <a:rPr lang="en-US" sz="1800" dirty="0">
                          <a:solidFill>
                            <a:schemeClr val="tx1"/>
                          </a:solidFill>
                          <a:effectLst/>
                        </a:rPr>
                        <a:t>, </a:t>
                      </a:r>
                      <a:r>
                        <a:rPr lang="en-US" sz="1800" b="1" dirty="0">
                          <a:solidFill>
                            <a:schemeClr val="tx1"/>
                          </a:solidFill>
                          <a:effectLst/>
                        </a:rPr>
                        <a:t>patient diagnosis/procedure data, medical records, coroner/autopsy reports, obituaries, LexisNexis queries </a:t>
                      </a:r>
                      <a:r>
                        <a:rPr lang="en-US" sz="1800" b="0" dirty="0">
                          <a:solidFill>
                            <a:schemeClr val="tx1"/>
                          </a:solidFill>
                          <a:effectLst/>
                        </a:rPr>
                        <a:t>(source data vary by state)</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05738087"/>
                  </a:ext>
                </a:extLst>
              </a:tr>
              <a:tr h="1007885">
                <a:tc>
                  <a:txBody>
                    <a:bodyPr/>
                    <a:lstStyle/>
                    <a:p>
                      <a:pPr marL="0" marR="0">
                        <a:spcBef>
                          <a:spcPts val="0"/>
                        </a:spcBef>
                        <a:spcAft>
                          <a:spcPts val="600"/>
                        </a:spcAft>
                      </a:pPr>
                      <a:r>
                        <a:rPr lang="en-US" sz="1900" dirty="0">
                          <a:solidFill>
                            <a:srgbClr val="FFFFFF"/>
                          </a:solidFill>
                          <a:effectLst/>
                          <a:latin typeface="+mj-lt"/>
                          <a:ea typeface="Calibri" panose="020F0502020204030204" pitchFamily="34" charset="0"/>
                          <a:cs typeface="Times New Roman" panose="02020603050405020304" pitchFamily="18" charset="0"/>
                        </a:rPr>
                        <a:t>Strengths:</a:t>
                      </a:r>
                    </a:p>
                  </a:txBody>
                  <a:tcPr marL="73025" marR="73025" marT="73025" marB="73025">
                    <a:solidFill>
                      <a:srgbClr val="10587D"/>
                    </a:solidFill>
                  </a:tcPr>
                </a:tc>
                <a:tc>
                  <a:txBody>
                    <a:bodyPr/>
                    <a:lstStyle/>
                    <a:p>
                      <a:pPr marL="0" marR="0">
                        <a:spcBef>
                          <a:spcPts val="0"/>
                        </a:spcBef>
                        <a:spcAft>
                          <a:spcPts val="600"/>
                        </a:spcAft>
                      </a:pPr>
                      <a:r>
                        <a:rPr lang="en-US" sz="1800" b="0" i="0" dirty="0">
                          <a:effectLst/>
                        </a:rPr>
                        <a:t>Use of </a:t>
                      </a:r>
                      <a:r>
                        <a:rPr lang="en-US" sz="1800" b="1" i="0" dirty="0">
                          <a:effectLst/>
                        </a:rPr>
                        <a:t>standard definition and source data</a:t>
                      </a:r>
                      <a:r>
                        <a:rPr lang="en-US" sz="1800" b="1" dirty="0"/>
                        <a:t> </a:t>
                      </a:r>
                      <a:r>
                        <a:rPr lang="en-US" sz="1800" dirty="0"/>
                        <a:t>make comparison of MMR by country, state, or province possible</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Rigorous case identification methodology and review of deaths by expert committee produce </a:t>
                      </a:r>
                      <a:r>
                        <a:rPr lang="en-US" sz="1800" b="1"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highly accurate surveillance </a:t>
                      </a:r>
                      <a:r>
                        <a:rPr lang="en-US" sz="18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data</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extLst>
                  <a:ext uri="{0D108BD9-81ED-4DB2-BD59-A6C34878D82A}">
                    <a16:rowId xmlns:a16="http://schemas.microsoft.com/office/drawing/2014/main" val="2651796234"/>
                  </a:ext>
                </a:extLst>
              </a:tr>
              <a:tr h="821886">
                <a:tc>
                  <a:txBody>
                    <a:bodyPr/>
                    <a:lstStyle/>
                    <a:p>
                      <a:pPr marL="0" marR="0">
                        <a:spcBef>
                          <a:spcPts val="0"/>
                        </a:spcBef>
                        <a:spcAft>
                          <a:spcPts val="600"/>
                        </a:spcAft>
                      </a:pPr>
                      <a:r>
                        <a:rPr lang="en-US" sz="1900" dirty="0">
                          <a:solidFill>
                            <a:srgbClr val="FFFFFF"/>
                          </a:solidFill>
                          <a:effectLst/>
                          <a:latin typeface="+mj-lt"/>
                          <a:ea typeface="Calibri" panose="020F0502020204030204" pitchFamily="34" charset="0"/>
                          <a:cs typeface="Times New Roman" panose="02020603050405020304" pitchFamily="18" charset="0"/>
                        </a:rPr>
                        <a:t>Limitations:</a:t>
                      </a:r>
                    </a:p>
                  </a:txBody>
                  <a:tcPr marL="73025" marR="73025" marT="73025" marB="73025">
                    <a:solidFill>
                      <a:srgbClr val="10587D"/>
                    </a:solidFill>
                  </a:tcPr>
                </a:tc>
                <a:tc>
                  <a:txBody>
                    <a:bodyPr/>
                    <a:lstStyle/>
                    <a:p>
                      <a:pPr marL="0" marR="0">
                        <a:spcBef>
                          <a:spcPts val="0"/>
                        </a:spcBef>
                        <a:spcAft>
                          <a:spcPts val="600"/>
                        </a:spcAft>
                      </a:pPr>
                      <a:r>
                        <a:rPr lang="en-US" sz="1800" b="1" i="0" dirty="0">
                          <a:effectLst/>
                        </a:rPr>
                        <a:t>Data quality problems exist </a:t>
                      </a:r>
                      <a:r>
                        <a:rPr lang="en-US" sz="1800" b="0" i="0" dirty="0">
                          <a:effectLst/>
                        </a:rPr>
                        <a:t>and lead to under/overreporting due to </a:t>
                      </a:r>
                      <a:r>
                        <a:rPr lang="en-US" sz="1800" dirty="0"/>
                        <a:t>misclassification </a:t>
                      </a:r>
                      <a:r>
                        <a:rPr lang="en-US" sz="1800" b="0" i="0" dirty="0">
                          <a:effectLst/>
                        </a:rPr>
                        <a:t>of maternal deaths </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73025" marB="7302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i="0" dirty="0">
                          <a:effectLst/>
                        </a:rPr>
                        <a:t>Different methodologies </a:t>
                      </a:r>
                      <a:r>
                        <a:rPr lang="en-US" sz="1800" b="0" i="0" dirty="0">
                          <a:effectLst/>
                        </a:rPr>
                        <a:t>for identifying deaths </a:t>
                      </a:r>
                      <a:r>
                        <a:rPr lang="en-US" sz="1800" dirty="0"/>
                        <a:t>make comparison of PRMR across states or with national data more challenging</a:t>
                      </a:r>
                    </a:p>
                  </a:txBody>
                  <a:tcPr marL="73025" marR="73025" marT="73025" marB="73025"/>
                </a:tc>
                <a:extLst>
                  <a:ext uri="{0D108BD9-81ED-4DB2-BD59-A6C34878D82A}">
                    <a16:rowId xmlns:a16="http://schemas.microsoft.com/office/drawing/2014/main" val="1787490303"/>
                  </a:ext>
                </a:extLst>
              </a:tr>
            </a:tbl>
          </a:graphicData>
        </a:graphic>
      </p:graphicFrame>
      <p:sp>
        <p:nvSpPr>
          <p:cNvPr id="9" name="TextBox 8">
            <a:extLst>
              <a:ext uri="{FF2B5EF4-FFF2-40B4-BE49-F238E27FC236}">
                <a16:creationId xmlns:a16="http://schemas.microsoft.com/office/drawing/2014/main" id="{66E426E8-4F63-4F2A-B75E-3309EC52B50E}"/>
              </a:ext>
            </a:extLst>
          </p:cNvPr>
          <p:cNvSpPr txBox="1"/>
          <p:nvPr/>
        </p:nvSpPr>
        <p:spPr>
          <a:xfrm>
            <a:off x="609600" y="6401218"/>
            <a:ext cx="9289774" cy="307777"/>
          </a:xfrm>
          <a:prstGeom prst="rect">
            <a:avLst/>
          </a:prstGeom>
          <a:noFill/>
        </p:spPr>
        <p:txBody>
          <a:bodyPr wrap="square" rtlCol="0">
            <a:spAutoFit/>
          </a:bodyPr>
          <a:lstStyle/>
          <a:p>
            <a:r>
              <a:rPr lang="en-US" sz="1400" dirty="0"/>
              <a:t>*ICD-10 = </a:t>
            </a:r>
            <a:r>
              <a:rPr lang="en-US" sz="1400" b="0" i="0" dirty="0">
                <a:solidFill>
                  <a:srgbClr val="202124"/>
                </a:solidFill>
                <a:effectLst/>
              </a:rPr>
              <a:t>International Classification of Diseases, 10</a:t>
            </a:r>
            <a:r>
              <a:rPr lang="en-US" sz="1400" b="0" i="0" baseline="30000" dirty="0">
                <a:solidFill>
                  <a:srgbClr val="202124"/>
                </a:solidFill>
                <a:effectLst/>
              </a:rPr>
              <a:t>th</a:t>
            </a:r>
            <a:r>
              <a:rPr lang="en-US" sz="1400" b="0" i="0" dirty="0">
                <a:solidFill>
                  <a:srgbClr val="202124"/>
                </a:solidFill>
                <a:effectLst/>
              </a:rPr>
              <a:t> edition</a:t>
            </a:r>
            <a:endParaRPr lang="en-US" sz="1400" dirty="0"/>
          </a:p>
        </p:txBody>
      </p:sp>
    </p:spTree>
    <p:extLst>
      <p:ext uri="{BB962C8B-B14F-4D97-AF65-F5344CB8AC3E}">
        <p14:creationId xmlns:p14="http://schemas.microsoft.com/office/powerpoint/2010/main" val="278007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How California Tracks Maternal Deaths</a:t>
            </a:r>
          </a:p>
        </p:txBody>
      </p:sp>
      <p:sp>
        <p:nvSpPr>
          <p:cNvPr id="3" name="Text Placeholder 2"/>
          <p:cNvSpPr>
            <a:spLocks noGrp="1"/>
          </p:cNvSpPr>
          <p:nvPr>
            <p:ph type="body" idx="1"/>
          </p:nvPr>
        </p:nvSpPr>
        <p:spPr/>
        <p:txBody>
          <a:bodyPr>
            <a:normAutofit/>
          </a:bodyPr>
          <a:lstStyle/>
          <a:p>
            <a:r>
              <a:rPr lang="en-US" dirty="0"/>
              <a:t>California Pregnancy Mortality Surveillance System (CA-PMSS)</a:t>
            </a:r>
          </a:p>
        </p:txBody>
      </p:sp>
    </p:spTree>
    <p:extLst>
      <p:ext uri="{BB962C8B-B14F-4D97-AF65-F5344CB8AC3E}">
        <p14:creationId xmlns:p14="http://schemas.microsoft.com/office/powerpoint/2010/main" val="60153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6062-5DE8-40EE-90B2-A4FBBA7512EE}"/>
              </a:ext>
            </a:extLst>
          </p:cNvPr>
          <p:cNvSpPr>
            <a:spLocks noGrp="1"/>
          </p:cNvSpPr>
          <p:nvPr>
            <p:ph type="title"/>
          </p:nvPr>
        </p:nvSpPr>
        <p:spPr/>
        <p:txBody>
          <a:bodyPr>
            <a:normAutofit fontScale="90000"/>
          </a:bodyPr>
          <a:lstStyle/>
          <a:p>
            <a:r>
              <a:rPr lang="en-US" dirty="0"/>
              <a:t>California Pregnancy Mortality Surveillance System</a:t>
            </a:r>
          </a:p>
        </p:txBody>
      </p:sp>
      <p:sp>
        <p:nvSpPr>
          <p:cNvPr id="3" name="Content Placeholder 2">
            <a:extLst>
              <a:ext uri="{FF2B5EF4-FFF2-40B4-BE49-F238E27FC236}">
                <a16:creationId xmlns:a16="http://schemas.microsoft.com/office/drawing/2014/main" id="{740CDE37-3ECF-49F2-9A15-8011E37CD337}"/>
              </a:ext>
            </a:extLst>
          </p:cNvPr>
          <p:cNvSpPr>
            <a:spLocks noGrp="1"/>
          </p:cNvSpPr>
          <p:nvPr>
            <p:ph idx="1"/>
          </p:nvPr>
        </p:nvSpPr>
        <p:spPr>
          <a:xfrm>
            <a:off x="609599" y="1825624"/>
            <a:ext cx="8229601" cy="4441825"/>
          </a:xfrm>
        </p:spPr>
        <p:txBody>
          <a:bodyPr>
            <a:normAutofit/>
          </a:bodyPr>
          <a:lstStyle/>
          <a:p>
            <a:pPr lvl="0">
              <a:lnSpc>
                <a:spcPct val="100000"/>
              </a:lnSpc>
            </a:pPr>
            <a:r>
              <a:rPr lang="en-US" dirty="0"/>
              <a:t>GOAL: To provide timely and accurate statewide surveillance data on </a:t>
            </a:r>
            <a:r>
              <a:rPr lang="en-US" b="1" dirty="0"/>
              <a:t>pregnancy-related deaths</a:t>
            </a:r>
          </a:p>
          <a:p>
            <a:pPr lvl="0">
              <a:lnSpc>
                <a:spcPct val="100000"/>
              </a:lnSpc>
            </a:pPr>
            <a:r>
              <a:rPr lang="en-US" dirty="0"/>
              <a:t>AIMS:</a:t>
            </a:r>
          </a:p>
          <a:p>
            <a:pPr lvl="1">
              <a:lnSpc>
                <a:spcPct val="100000"/>
              </a:lnSpc>
            </a:pPr>
            <a:r>
              <a:rPr lang="en-US" dirty="0"/>
              <a:t>identify the cause of and timing to death</a:t>
            </a:r>
          </a:p>
          <a:p>
            <a:pPr lvl="1">
              <a:lnSpc>
                <a:spcPct val="100000"/>
              </a:lnSpc>
            </a:pPr>
            <a:r>
              <a:rPr lang="en-US" dirty="0"/>
              <a:t>determine if the death was related to pregnancy</a:t>
            </a:r>
          </a:p>
          <a:p>
            <a:pPr lvl="1">
              <a:lnSpc>
                <a:spcPct val="100000"/>
              </a:lnSpc>
            </a:pPr>
            <a:r>
              <a:rPr lang="en-US" dirty="0"/>
              <a:t>serve as a timely and highly accurate method for enhanced maternal mortality surveillance</a:t>
            </a:r>
            <a:endParaRPr lang="en-US" sz="2000" dirty="0"/>
          </a:p>
          <a:p>
            <a:pPr lvl="1">
              <a:lnSpc>
                <a:spcPct val="100000"/>
              </a:lnSpc>
            </a:pPr>
            <a:r>
              <a:rPr lang="en-US" dirty="0"/>
              <a:t>inform goals for more </a:t>
            </a:r>
            <a:r>
              <a:rPr lang="en-US" b="1" dirty="0"/>
              <a:t>in-depth</a:t>
            </a:r>
            <a:r>
              <a:rPr lang="en-US" dirty="0"/>
              <a:t> case reviews of pregnancy-related deaths</a:t>
            </a:r>
            <a:endParaRPr lang="en-US" sz="1800" dirty="0"/>
          </a:p>
        </p:txBody>
      </p:sp>
      <p:pic>
        <p:nvPicPr>
          <p:cNvPr id="6" name="Picture 5">
            <a:extLst>
              <a:ext uri="{FF2B5EF4-FFF2-40B4-BE49-F238E27FC236}">
                <a16:creationId xmlns:a16="http://schemas.microsoft.com/office/drawing/2014/main" id="{71694DCB-05D2-48C4-BB77-24345CF1D799}"/>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tretch>
            <a:fillRect/>
          </a:stretch>
        </p:blipFill>
        <p:spPr>
          <a:xfrm>
            <a:off x="8854109" y="1825624"/>
            <a:ext cx="2514600" cy="1179830"/>
          </a:xfrm>
          <a:prstGeom prst="rect">
            <a:avLst/>
          </a:prstGeom>
        </p:spPr>
      </p:pic>
      <p:sp>
        <p:nvSpPr>
          <p:cNvPr id="4" name="TextBox 3">
            <a:extLst>
              <a:ext uri="{FF2B5EF4-FFF2-40B4-BE49-F238E27FC236}">
                <a16:creationId xmlns:a16="http://schemas.microsoft.com/office/drawing/2014/main" id="{FBFA7907-9017-4F85-B1BC-4C430DA6C6F3}"/>
              </a:ext>
            </a:extLst>
          </p:cNvPr>
          <p:cNvSpPr txBox="1"/>
          <p:nvPr/>
        </p:nvSpPr>
        <p:spPr>
          <a:xfrm>
            <a:off x="8839200" y="3005454"/>
            <a:ext cx="2618421" cy="353943"/>
          </a:xfrm>
          <a:prstGeom prst="rect">
            <a:avLst/>
          </a:prstGeom>
          <a:noFill/>
        </p:spPr>
        <p:txBody>
          <a:bodyPr wrap="square" rtlCol="0">
            <a:spAutoFit/>
          </a:bodyPr>
          <a:lstStyle/>
          <a:p>
            <a:r>
              <a:rPr lang="en-US" sz="1700" dirty="0">
                <a:hlinkClick r:id="rId4"/>
              </a:rPr>
              <a:t>www.cdph.ca.gov/pmss</a:t>
            </a:r>
            <a:endParaRPr lang="en-US" sz="1700" dirty="0"/>
          </a:p>
        </p:txBody>
      </p:sp>
      <p:pic>
        <p:nvPicPr>
          <p:cNvPr id="7" name="Picture 6">
            <a:extLst>
              <a:ext uri="{FF2B5EF4-FFF2-40B4-BE49-F238E27FC236}">
                <a16:creationId xmlns:a16="http://schemas.microsoft.com/office/drawing/2014/main" id="{8BA8D31C-801B-4D07-8608-FEEFB26CA7F0}"/>
              </a:ext>
              <a:ext uri="{C183D7F6-B498-43B3-948B-1728B52AA6E4}">
                <adec:decorative xmlns:adec="http://schemas.microsoft.com/office/drawing/2017/decorative" val="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4109" y="3429000"/>
            <a:ext cx="2514600" cy="2493335"/>
          </a:xfrm>
          <a:prstGeom prst="rect">
            <a:avLst/>
          </a:prstGeom>
          <a:noFill/>
          <a:ln>
            <a:noFill/>
          </a:ln>
        </p:spPr>
      </p:pic>
    </p:spTree>
    <p:extLst>
      <p:ext uri="{BB962C8B-B14F-4D97-AF65-F5344CB8AC3E}">
        <p14:creationId xmlns:p14="http://schemas.microsoft.com/office/powerpoint/2010/main" val="129317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A358D-27A6-C44C-A999-E4AB7C3BB8E0}"/>
              </a:ext>
            </a:extLst>
          </p:cNvPr>
          <p:cNvSpPr>
            <a:spLocks noGrp="1"/>
          </p:cNvSpPr>
          <p:nvPr>
            <p:ph type="title" idx="4294967295"/>
          </p:nvPr>
        </p:nvSpPr>
        <p:spPr>
          <a:xfrm>
            <a:off x="645928" y="333376"/>
            <a:ext cx="10326871" cy="814392"/>
          </a:xfrm>
        </p:spPr>
        <p:txBody>
          <a:bodyPr>
            <a:noAutofit/>
          </a:bodyPr>
          <a:lstStyle/>
          <a:p>
            <a:r>
              <a:rPr lang="en-US" sz="3400" b="1" u="sng" dirty="0">
                <a:solidFill>
                  <a:srgbClr val="10587D"/>
                </a:solidFill>
              </a:rPr>
              <a:t>Case Identification</a:t>
            </a:r>
            <a:r>
              <a:rPr lang="en-US" sz="3400" b="1" dirty="0">
                <a:solidFill>
                  <a:srgbClr val="10587D"/>
                </a:solidFill>
              </a:rPr>
              <a:t>: CA-PMSS identifies maternal deaths through a series of complex data linkage steps</a:t>
            </a:r>
          </a:p>
        </p:txBody>
      </p:sp>
      <p:grpSp>
        <p:nvGrpSpPr>
          <p:cNvPr id="19" name="Canvas 64" descr="This Case Identification Flow Diagram shows the data linkage process for identifying pregnancy-associated deaths. Death records are linked to birth and fetal death records by probabilistic linkage. Death records are linked to patient discharge, emergency department, and ambulatory surgery center data by deterministic linkage. Unlinked obstetric deaths are also included in the initial pregnancy-associated death cohort.">
            <a:extLst>
              <a:ext uri="{FF2B5EF4-FFF2-40B4-BE49-F238E27FC236}">
                <a16:creationId xmlns:a16="http://schemas.microsoft.com/office/drawing/2014/main" id="{A2C6624C-2CE7-1546-824B-92629750F2F8}"/>
              </a:ext>
            </a:extLst>
          </p:cNvPr>
          <p:cNvGrpSpPr/>
          <p:nvPr/>
        </p:nvGrpSpPr>
        <p:grpSpPr>
          <a:xfrm>
            <a:off x="1582543" y="1771512"/>
            <a:ext cx="9026914" cy="3721166"/>
            <a:chOff x="0" y="0"/>
            <a:chExt cx="7473848" cy="2797175"/>
          </a:xfrm>
        </p:grpSpPr>
        <p:sp>
          <p:nvSpPr>
            <p:cNvPr id="20" name="Rectangle 19">
              <a:extLst>
                <a:ext uri="{FF2B5EF4-FFF2-40B4-BE49-F238E27FC236}">
                  <a16:creationId xmlns:a16="http://schemas.microsoft.com/office/drawing/2014/main" id="{44F27044-309C-1C46-BE7C-F06FB03CC8C1}"/>
                </a:ext>
              </a:extLst>
            </p:cNvPr>
            <p:cNvSpPr/>
            <p:nvPr/>
          </p:nvSpPr>
          <p:spPr>
            <a:xfrm>
              <a:off x="0" y="0"/>
              <a:ext cx="6011545" cy="2797175"/>
            </a:xfrm>
            <a:prstGeom prst="rect">
              <a:avLst/>
            </a:prstGeom>
            <a:solidFill>
              <a:prstClr val="white"/>
            </a:solidFill>
          </p:spPr>
        </p:sp>
        <p:cxnSp>
          <p:nvCxnSpPr>
            <p:cNvPr id="21" name="Straight Arrow Connector 20">
              <a:extLst>
                <a:ext uri="{FF2B5EF4-FFF2-40B4-BE49-F238E27FC236}">
                  <a16:creationId xmlns:a16="http://schemas.microsoft.com/office/drawing/2014/main" id="{F1D5ACA2-5BE5-8C42-8D23-A1247BFBA7B5}"/>
                </a:ext>
              </a:extLst>
            </p:cNvPr>
            <p:cNvCxnSpPr>
              <a:cxnSpLocks/>
              <a:stCxn id="25" idx="3"/>
              <a:endCxn id="28" idx="1"/>
            </p:cNvCxnSpPr>
            <p:nvPr/>
          </p:nvCxnSpPr>
          <p:spPr>
            <a:xfrm>
              <a:off x="4059245" y="400351"/>
              <a:ext cx="1536191" cy="853578"/>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D641E28-3235-7641-9B7B-3C26B094C6F4}"/>
                </a:ext>
              </a:extLst>
            </p:cNvPr>
            <p:cNvCxnSpPr>
              <a:cxnSpLocks/>
              <a:stCxn id="24" idx="3"/>
              <a:endCxn id="28" idx="1"/>
            </p:cNvCxnSpPr>
            <p:nvPr/>
          </p:nvCxnSpPr>
          <p:spPr>
            <a:xfrm flipV="1">
              <a:off x="4083399" y="1253929"/>
              <a:ext cx="1512037" cy="4485"/>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7AF764-940E-4642-85E1-419881E5423F}"/>
                </a:ext>
              </a:extLst>
            </p:cNvPr>
            <p:cNvCxnSpPr>
              <a:cxnSpLocks/>
              <a:stCxn id="26" idx="3"/>
              <a:endCxn id="28" idx="1"/>
            </p:cNvCxnSpPr>
            <p:nvPr/>
          </p:nvCxnSpPr>
          <p:spPr>
            <a:xfrm flipV="1">
              <a:off x="4059245" y="1253929"/>
              <a:ext cx="1536191" cy="1101921"/>
            </a:xfrm>
            <a:prstGeom prst="straightConnector1">
              <a:avLst/>
            </a:prstGeom>
            <a:ln w="28575">
              <a:solidFill>
                <a:srgbClr val="10587D"/>
              </a:solidFill>
              <a:tailEnd type="triangle"/>
            </a:ln>
          </p:spPr>
          <p:style>
            <a:lnRef idx="1">
              <a:schemeClr val="accent1"/>
            </a:lnRef>
            <a:fillRef idx="0">
              <a:schemeClr val="accent1"/>
            </a:fillRef>
            <a:effectRef idx="0">
              <a:schemeClr val="accent1"/>
            </a:effectRef>
            <a:fontRef idx="minor">
              <a:schemeClr val="tx1"/>
            </a:fontRef>
          </p:style>
        </p:cxnSp>
        <p:sp>
          <p:nvSpPr>
            <p:cNvPr id="24" name="Text Box 102">
              <a:extLst>
                <a:ext uri="{FF2B5EF4-FFF2-40B4-BE49-F238E27FC236}">
                  <a16:creationId xmlns:a16="http://schemas.microsoft.com/office/drawing/2014/main" id="{336E461F-85E5-2646-A734-5BC2605FA315}"/>
                </a:ext>
              </a:extLst>
            </p:cNvPr>
            <p:cNvSpPr txBox="1"/>
            <p:nvPr/>
          </p:nvSpPr>
          <p:spPr>
            <a:xfrm>
              <a:off x="1818909" y="905989"/>
              <a:ext cx="2264490" cy="704850"/>
            </a:xfrm>
            <a:prstGeom prst="rect">
              <a:avLst/>
            </a:prstGeom>
            <a:solidFill>
              <a:srgbClr val="10587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Patient discharge data</a:t>
              </a:r>
            </a:p>
            <a:p>
              <a:pPr marL="0" marR="0" algn="ctr">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Emergency department data</a:t>
              </a:r>
            </a:p>
            <a:p>
              <a:pPr marL="0" marR="0" algn="ctr">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Ambulatory surgery data</a:t>
              </a:r>
            </a:p>
            <a:p>
              <a:pPr marL="0" marR="0" algn="ctr">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5" name="Text Box 101">
              <a:extLst>
                <a:ext uri="{FF2B5EF4-FFF2-40B4-BE49-F238E27FC236}">
                  <a16:creationId xmlns:a16="http://schemas.microsoft.com/office/drawing/2014/main" id="{47F1068B-952A-0F40-A2D6-57D0CD893495}"/>
                </a:ext>
              </a:extLst>
            </p:cNvPr>
            <p:cNvSpPr txBox="1"/>
            <p:nvPr/>
          </p:nvSpPr>
          <p:spPr>
            <a:xfrm>
              <a:off x="1826414" y="139011"/>
              <a:ext cx="2232831" cy="522679"/>
            </a:xfrm>
            <a:prstGeom prst="rect">
              <a:avLst/>
            </a:prstGeom>
            <a:solidFill>
              <a:srgbClr val="10587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365760" algn="ctr">
                <a:lnSpc>
                  <a:spcPct val="107000"/>
                </a:lnSpc>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Birth records</a:t>
              </a:r>
            </a:p>
            <a:p>
              <a:pPr marL="548640" marR="365760" indent="-320040" algn="ctr">
                <a:lnSpc>
                  <a:spcPct val="107000"/>
                </a:lnSpc>
                <a:spcBef>
                  <a:spcPts val="0"/>
                </a:spcBef>
                <a:spcAft>
                  <a:spcPts val="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Fetal death records</a:t>
              </a:r>
            </a:p>
          </p:txBody>
        </p:sp>
        <p:sp>
          <p:nvSpPr>
            <p:cNvPr id="26" name="Text Box 103">
              <a:extLst>
                <a:ext uri="{FF2B5EF4-FFF2-40B4-BE49-F238E27FC236}">
                  <a16:creationId xmlns:a16="http://schemas.microsoft.com/office/drawing/2014/main" id="{17066C64-4A70-124F-9104-37C3617B3C60}"/>
                </a:ext>
              </a:extLst>
            </p:cNvPr>
            <p:cNvSpPr txBox="1"/>
            <p:nvPr/>
          </p:nvSpPr>
          <p:spPr>
            <a:xfrm>
              <a:off x="1818908" y="1914525"/>
              <a:ext cx="2240337" cy="882650"/>
            </a:xfrm>
            <a:prstGeom prst="rect">
              <a:avLst/>
            </a:prstGeom>
            <a:solidFill>
              <a:srgbClr val="10587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Unlinked:</a:t>
              </a:r>
            </a:p>
            <a:p>
              <a:pPr marL="0" marR="0" algn="ctr">
                <a:spcBef>
                  <a:spcPts val="0"/>
                </a:spcBef>
                <a:spcAft>
                  <a:spcPts val="0"/>
                </a:spcAft>
              </a:pPr>
              <a:r>
                <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ICD-10* codes for obstetric deaths + Pregnancy checkbox </a:t>
              </a:r>
            </a:p>
            <a:p>
              <a:pPr marL="0" marR="0" algn="ctr">
                <a:spcBef>
                  <a:spcPts val="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100">
              <a:extLst>
                <a:ext uri="{FF2B5EF4-FFF2-40B4-BE49-F238E27FC236}">
                  <a16:creationId xmlns:a16="http://schemas.microsoft.com/office/drawing/2014/main" id="{113EDDCB-1FF2-344B-9FE2-55995507A242}"/>
                </a:ext>
              </a:extLst>
            </p:cNvPr>
            <p:cNvSpPr txBox="1"/>
            <p:nvPr/>
          </p:nvSpPr>
          <p:spPr>
            <a:xfrm>
              <a:off x="127689" y="98335"/>
              <a:ext cx="801075" cy="563926"/>
            </a:xfrm>
            <a:prstGeom prst="rect">
              <a:avLst/>
            </a:prstGeom>
            <a:solidFill>
              <a:srgbClr val="10587D"/>
            </a:solidFill>
            <a:ln w="6350">
              <a:solidFill>
                <a:srgbClr val="10587D"/>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6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Death records</a:t>
              </a:r>
            </a:p>
          </p:txBody>
        </p:sp>
        <p:sp>
          <p:nvSpPr>
            <p:cNvPr id="28" name="Text Box 105">
              <a:extLst>
                <a:ext uri="{FF2B5EF4-FFF2-40B4-BE49-F238E27FC236}">
                  <a16:creationId xmlns:a16="http://schemas.microsoft.com/office/drawing/2014/main" id="{1FD1A7EF-8639-D343-99A4-89C723528E43}"/>
                </a:ext>
              </a:extLst>
            </p:cNvPr>
            <p:cNvSpPr txBox="1"/>
            <p:nvPr/>
          </p:nvSpPr>
          <p:spPr>
            <a:xfrm>
              <a:off x="5595435" y="477814"/>
              <a:ext cx="1878413" cy="1552230"/>
            </a:xfrm>
            <a:prstGeom prst="rect">
              <a:avLst/>
            </a:prstGeom>
            <a:solidFill>
              <a:srgbClr val="10587D"/>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Pregnancy-associated</a:t>
              </a:r>
            </a:p>
            <a:p>
              <a:pPr marL="0" marR="0" algn="ctr">
                <a:spcBef>
                  <a:spcPts val="0"/>
                </a:spcBef>
                <a:spcAft>
                  <a:spcPts val="0"/>
                </a:spcAft>
              </a:pPr>
              <a:r>
                <a:rPr lang="en-US"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death cohort</a:t>
              </a:r>
            </a:p>
            <a:p>
              <a:pPr marL="0" marR="0" algn="ctr">
                <a:spcBef>
                  <a:spcPts val="0"/>
                </a:spcBef>
                <a:spcAft>
                  <a:spcPts val="0"/>
                </a:spcAft>
              </a:pPr>
              <a:endParaRPr lang="en-US"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chemeClr val="bg1"/>
                  </a:solidFill>
                </a:rPr>
                <a:t>Pregnancy status &amp; timing confirmed via Coroner Report / Medical Records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0B74CAA9-7A2D-2D44-88F5-A7300F9FC409}"/>
                </a:ext>
              </a:extLst>
            </p:cNvPr>
            <p:cNvCxnSpPr>
              <a:cxnSpLocks/>
            </p:cNvCxnSpPr>
            <p:nvPr/>
          </p:nvCxnSpPr>
          <p:spPr>
            <a:xfrm flipV="1">
              <a:off x="943238" y="369859"/>
              <a:ext cx="875670" cy="142"/>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43EC68-23E2-A64F-8773-E945C81BB650}"/>
                </a:ext>
              </a:extLst>
            </p:cNvPr>
            <p:cNvCxnSpPr>
              <a:cxnSpLocks/>
              <a:endCxn id="24" idx="1"/>
            </p:cNvCxnSpPr>
            <p:nvPr/>
          </p:nvCxnSpPr>
          <p:spPr>
            <a:xfrm>
              <a:off x="943238" y="388095"/>
              <a:ext cx="875671" cy="870319"/>
            </a:xfrm>
            <a:prstGeom prst="straightConnector1">
              <a:avLst/>
            </a:prstGeom>
            <a:ln w="25400">
              <a:solidFill>
                <a:srgbClr val="10587D"/>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 Box 132">
            <a:extLst>
              <a:ext uri="{FF2B5EF4-FFF2-40B4-BE49-F238E27FC236}">
                <a16:creationId xmlns:a16="http://schemas.microsoft.com/office/drawing/2014/main" id="{F7282E2F-44AD-9F4C-B09C-E26237569FF6}"/>
              </a:ext>
            </a:extLst>
          </p:cNvPr>
          <p:cNvSpPr txBox="1"/>
          <p:nvPr/>
        </p:nvSpPr>
        <p:spPr>
          <a:xfrm rot="2866419">
            <a:off x="2682012" y="2663155"/>
            <a:ext cx="1230044" cy="4946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Deterministic Linkage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114">
            <a:extLst>
              <a:ext uri="{FF2B5EF4-FFF2-40B4-BE49-F238E27FC236}">
                <a16:creationId xmlns:a16="http://schemas.microsoft.com/office/drawing/2014/main" id="{63E0322F-9118-5A43-859B-6AC814B6F543}"/>
              </a:ext>
            </a:extLst>
          </p:cNvPr>
          <p:cNvSpPr txBox="1"/>
          <p:nvPr/>
        </p:nvSpPr>
        <p:spPr>
          <a:xfrm>
            <a:off x="2777374" y="2036249"/>
            <a:ext cx="1001395" cy="6638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Probabilistic</a:t>
            </a: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Linkage</a:t>
            </a:r>
          </a:p>
        </p:txBody>
      </p:sp>
      <p:sp>
        <p:nvSpPr>
          <p:cNvPr id="72" name="TextBox 71">
            <a:extLst>
              <a:ext uri="{FF2B5EF4-FFF2-40B4-BE49-F238E27FC236}">
                <a16:creationId xmlns:a16="http://schemas.microsoft.com/office/drawing/2014/main" id="{F2E6C7FA-EB41-46D5-AA89-5B9BFD2479AF}"/>
              </a:ext>
            </a:extLst>
          </p:cNvPr>
          <p:cNvSpPr txBox="1"/>
          <p:nvPr/>
        </p:nvSpPr>
        <p:spPr>
          <a:xfrm>
            <a:off x="491707" y="5785960"/>
            <a:ext cx="5195862" cy="738664"/>
          </a:xfrm>
          <a:prstGeom prst="rect">
            <a:avLst/>
          </a:prstGeom>
          <a:noFill/>
        </p:spPr>
        <p:txBody>
          <a:bodyPr wrap="square" rtlCol="0">
            <a:spAutoFit/>
          </a:bodyPr>
          <a:lstStyle/>
          <a:p>
            <a:r>
              <a:rPr lang="en-US" sz="1400" dirty="0"/>
              <a:t>*ICD-10 = </a:t>
            </a:r>
            <a:r>
              <a:rPr lang="en-US" sz="1400" b="0" i="0" dirty="0">
                <a:solidFill>
                  <a:srgbClr val="202124"/>
                </a:solidFill>
                <a:effectLst/>
              </a:rPr>
              <a:t>International Classification of Diseases, 10</a:t>
            </a:r>
            <a:r>
              <a:rPr lang="en-US" sz="1400" b="0" i="0" baseline="30000" dirty="0">
                <a:solidFill>
                  <a:srgbClr val="202124"/>
                </a:solidFill>
                <a:effectLst/>
              </a:rPr>
              <a:t>th</a:t>
            </a:r>
            <a:r>
              <a:rPr lang="en-US" sz="1400" b="0" i="0" dirty="0">
                <a:solidFill>
                  <a:srgbClr val="202124"/>
                </a:solidFill>
                <a:effectLst/>
              </a:rPr>
              <a:t> edition. The following ICD-10 codes are used to identify obstetric deaths: A34, </a:t>
            </a:r>
            <a:r>
              <a:rPr lang="en-US" sz="1400" b="0" i="0" dirty="0">
                <a:effectLst/>
              </a:rPr>
              <a:t>O00-O95, O96, O98</a:t>
            </a:r>
            <a:r>
              <a:rPr lang="en-US" sz="1400" b="0" i="0" dirty="0">
                <a:solidFill>
                  <a:srgbClr val="202124"/>
                </a:solidFill>
                <a:effectLst/>
              </a:rPr>
              <a:t>, O99</a:t>
            </a:r>
            <a:endParaRPr lang="en-US" sz="1400" dirty="0"/>
          </a:p>
        </p:txBody>
      </p:sp>
      <p:cxnSp>
        <p:nvCxnSpPr>
          <p:cNvPr id="4" name="Straight Arrow Connector 3">
            <a:extLst>
              <a:ext uri="{FF2B5EF4-FFF2-40B4-BE49-F238E27FC236}">
                <a16:creationId xmlns:a16="http://schemas.microsoft.com/office/drawing/2014/main" id="{0845EA18-B35A-4C26-AC60-4A17AF7DAADF}"/>
              </a:ext>
              <a:ext uri="{C183D7F6-B498-43B3-948B-1728B52AA6E4}">
                <adec:decorative xmlns:adec="http://schemas.microsoft.com/office/drawing/2017/decorative" val="1"/>
              </a:ext>
            </a:extLst>
          </p:cNvPr>
          <p:cNvCxnSpPr>
            <a:stCxn id="27" idx="3"/>
          </p:cNvCxnSpPr>
          <p:nvPr/>
        </p:nvCxnSpPr>
        <p:spPr>
          <a:xfrm>
            <a:off x="2704304" y="2277434"/>
            <a:ext cx="1075116" cy="2564700"/>
          </a:xfrm>
          <a:prstGeom prst="straightConnector1">
            <a:avLst/>
          </a:prstGeom>
          <a:ln w="25400">
            <a:solidFill>
              <a:srgbClr val="10587D"/>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1339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AH PowerPoint Template_WIDE_draft 7.17" id="{6E91FB23-6984-4B62-B34E-B411F95326E9}" vid="{B407B585-0AD6-4AAF-9071-5E5B4BB6DC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BEDAAE4683A3444B80BFC104683D7E46" ma:contentTypeVersion="4" ma:contentTypeDescription="Create a new document." ma:contentTypeScope="" ma:versionID="df0771c97eefd8693ef5d07f0e3cc713">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e9c831bc6aeaea9f93218678c0eaef2d"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off2d280d04f435e8ad65f64297220d7>
    <PublishingExpirationDate xmlns="http://schemas.microsoft.com/sharepoint/v3" xsi:nil="true"/>
    <TaxCatchAll xmlns="a48324c4-7d20-48d3-8188-32763737222b">
      <Value>97</Value>
    </TaxCatchAll>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documentManagement>
</p:properties>
</file>

<file path=customXml/itemProps1.xml><?xml version="1.0" encoding="utf-8"?>
<ds:datastoreItem xmlns:ds="http://schemas.openxmlformats.org/officeDocument/2006/customXml" ds:itemID="{03044AC7-8CDE-4753-88C5-E5F3835D5270}"/>
</file>

<file path=customXml/itemProps2.xml><?xml version="1.0" encoding="utf-8"?>
<ds:datastoreItem xmlns:ds="http://schemas.openxmlformats.org/officeDocument/2006/customXml" ds:itemID="{37837BF0-FF6D-468C-8A2F-FA7BEA4A7F96}"/>
</file>

<file path=customXml/itemProps3.xml><?xml version="1.0" encoding="utf-8"?>
<ds:datastoreItem xmlns:ds="http://schemas.openxmlformats.org/officeDocument/2006/customXml" ds:itemID="{CDB73E83-3997-4A4C-8656-C376956A0760}"/>
</file>

<file path=docProps/app.xml><?xml version="1.0" encoding="utf-8"?>
<Properties xmlns="http://schemas.openxmlformats.org/officeDocument/2006/extended-properties" xmlns:vt="http://schemas.openxmlformats.org/officeDocument/2006/docPropsVTypes">
  <Template>MCAH PowerPoint Template_WIDE_August2020</Template>
  <TotalTime>12542</TotalTime>
  <Words>4582</Words>
  <Application>Microsoft Office PowerPoint</Application>
  <PresentationFormat>Widescreen</PresentationFormat>
  <Paragraphs>322</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Open Sans</vt:lpstr>
      <vt:lpstr>Roboto</vt:lpstr>
      <vt:lpstr>Segoe UI</vt:lpstr>
      <vt:lpstr>Wingdings</vt:lpstr>
      <vt:lpstr>Wingdings 3</vt:lpstr>
      <vt:lpstr>Office Theme</vt:lpstr>
      <vt:lpstr>How California is Tracking Maternal Deaths:    </vt:lpstr>
      <vt:lpstr>Instructions</vt:lpstr>
      <vt:lpstr>California Tracks These Measures: Maternal Mortality  Pregnancy-Related Mortality  Pregnancy-Associated Mortality</vt:lpstr>
      <vt:lpstr>Different ways to measure “maternal mortality”</vt:lpstr>
      <vt:lpstr>Measures: Maternal Mortality Ratio (MMR) vs.     Pregnancy-Related Mortality Ratio (PRMR)</vt:lpstr>
      <vt:lpstr>MMR and PRMR: A side-by-side comparison</vt:lpstr>
      <vt:lpstr>How California Tracks Maternal Deaths</vt:lpstr>
      <vt:lpstr>California Pregnancy Mortality Surveillance System</vt:lpstr>
      <vt:lpstr>Case Identification: CA-PMSS identifies maternal deaths through a series of complex data linkage steps</vt:lpstr>
      <vt:lpstr>Case Selection &amp; Review: CA-PMSS uses a structured case selection algorithm* to identify deaths for review</vt:lpstr>
      <vt:lpstr>Maternal Deaths in California</vt:lpstr>
      <vt:lpstr>Maternal Mortality Ratio in U.S. and California, 1999-2019</vt:lpstr>
      <vt:lpstr>Pregnancy-Related Mortality Ratio in U.S. and California,  2009-2019</vt:lpstr>
      <vt:lpstr>Pregnancy-Related Mortality Ratio vs. Maternal Mortality Ratio in California, 2009-2019</vt:lpstr>
      <vt:lpstr>Data Slides without text insets</vt:lpstr>
      <vt:lpstr>Maternal Mortality Ratio in U.S. and California, 1999-2019 slide 2 of 3</vt:lpstr>
      <vt:lpstr>Maternal Mortality Ratio in U.S. and California, 1999-2019 slide 3 of 3</vt:lpstr>
      <vt:lpstr>Pregnancy-Related Mortality Ratio in U.S. and California,  2009-2019 slide 2 of 4</vt:lpstr>
      <vt:lpstr>Pregnancy-Related Mortality Ratio in U.S. and California,  2009-2019 slide 3 of 4</vt:lpstr>
      <vt:lpstr>Pregnancy-Related Mortality Ratio vs. Maternal Mortality Ratio in California, 2009-2019 slide 4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California is Tracking Maternal Deaths: Pregnancy Mortality Surveillance System</dc:title>
  <dc:creator>Krakowiak, Paula@CDPH</dc:creator>
  <cp:lastModifiedBy>Lee, Stefanie@CDPH</cp:lastModifiedBy>
  <cp:revision>122</cp:revision>
  <cp:lastPrinted>2019-05-21T22:24:44Z</cp:lastPrinted>
  <dcterms:created xsi:type="dcterms:W3CDTF">2022-07-28T15:38:17Z</dcterms:created>
  <dcterms:modified xsi:type="dcterms:W3CDTF">2022-12-21T23:40:03Z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0x0101002CC577673628EB48993F371F1850BF7D00BEDAAE4683A3444B80BFC104683D7E46</vt:lpwstr>
  </property>
  <property fmtid="{D5CDD505-2E9C-101B-9397-08002B2CF9AE}" pid="3" name="Content Language">
    <vt:lpwstr>97;#English|25e340a5-d50c-48d7-adc0-a905fb7bff5c</vt:lpwstr>
  </property>
  <property fmtid="{D5CDD505-2E9C-101B-9397-08002B2CF9AE}" pid="4" name="CDPH Audience">
    <vt:lpwstr/>
  </property>
  <property fmtid="{D5CDD505-2E9C-101B-9397-08002B2CF9AE}" pid="5" name="Topic">
    <vt:lpwstr/>
  </property>
  <property fmtid="{D5CDD505-2E9C-101B-9397-08002B2CF9AE}" pid="6" name="Program">
    <vt:lpwstr/>
  </property>
</Properties>
</file>