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301" r:id="rId5"/>
    <p:sldId id="261" r:id="rId6"/>
    <p:sldId id="492" r:id="rId7"/>
    <p:sldId id="298" r:id="rId8"/>
    <p:sldId id="483" r:id="rId9"/>
    <p:sldId id="480" r:id="rId10"/>
    <p:sldId id="378" r:id="rId11"/>
    <p:sldId id="373" r:id="rId12"/>
    <p:sldId id="381" r:id="rId13"/>
    <p:sldId id="393" r:id="rId14"/>
    <p:sldId id="415" r:id="rId15"/>
    <p:sldId id="417" r:id="rId16"/>
    <p:sldId id="384" r:id="rId17"/>
    <p:sldId id="448" r:id="rId18"/>
    <p:sldId id="382" r:id="rId19"/>
    <p:sldId id="385" r:id="rId20"/>
    <p:sldId id="340" r:id="rId21"/>
    <p:sldId id="342" r:id="rId22"/>
    <p:sldId id="346" r:id="rId23"/>
    <p:sldId id="421" r:id="rId24"/>
    <p:sldId id="422" r:id="rId25"/>
    <p:sldId id="368" r:id="rId26"/>
    <p:sldId id="369" r:id="rId27"/>
    <p:sldId id="418" r:id="rId28"/>
    <p:sldId id="4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57806D-F98E-8A89-6ABF-B316C390F335}" name="Smith, Allison@CDPH" initials="AS" userId="S::Allison.Smith@cdph.ca.gov::8003b2e3-ad82-42ff-8465-85913e52cdf2" providerId="AD"/>
  <p188:author id="{469510D8-30A3-1632-B25A-017257CE81C2}" name="Smith, Allie@CDPH" initials="SA" userId="S::allie.smith@cdph.ca.gov::8003b2e3-ad82-42ff-8465-85913e52cdf2" providerId="AD"/>
  <p188:author id="{A0CE35DD-2402-2807-95FD-4BAB920334B2}" name="Polakoff, Judy@CDPH" initials="JP" userId="S::Judy.Polakoff@cdph.ca.gov::62ea0ae9-a701-4ef8-8234-87d0d60eae77" providerId="AD"/>
  <p188:author id="{0B20DAEF-7866-8B25-A294-458D0164728E}" name="Dominguez-Voong, Constancia@CDPH" initials="CD" userId="S::Constancia.Dominguez-Voong@cdph.ca.gov::4c5aed23-55ab-446b-9d58-668abe6660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1F68"/>
    <a:srgbClr val="A8D3C9"/>
    <a:srgbClr val="E9D4E9"/>
    <a:srgbClr val="002495"/>
    <a:srgbClr val="77787C"/>
    <a:srgbClr val="FFFFFF"/>
    <a:srgbClr val="000000"/>
    <a:srgbClr val="FF0000"/>
    <a:srgbClr val="FC6F64"/>
    <a:srgbClr val="FB5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58824" autoAdjust="0"/>
  </p:normalViewPr>
  <p:slideViewPr>
    <p:cSldViewPr snapToGrid="0">
      <p:cViewPr varScale="1">
        <p:scale>
          <a:sx n="93" d="100"/>
          <a:sy n="93" d="100"/>
        </p:scale>
        <p:origin x="2394" y="90"/>
      </p:cViewPr>
      <p:guideLst/>
    </p:cSldViewPr>
  </p:slideViewPr>
  <p:outlineViewPr>
    <p:cViewPr>
      <p:scale>
        <a:sx n="33" d="100"/>
        <a:sy n="33" d="100"/>
      </p:scale>
      <p:origin x="0" y="-1133"/>
    </p:cViewPr>
  </p:outlineViewPr>
  <p:notesTextViewPr>
    <p:cViewPr>
      <p:scale>
        <a:sx n="1" d="1"/>
        <a:sy n="1" d="1"/>
      </p:scale>
      <p:origin x="0" y="0"/>
    </p:cViewPr>
  </p:notesTextViewPr>
  <p:notesViewPr>
    <p:cSldViewPr snapToGrid="0">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akoff, Judy@CDPH" userId="62ea0ae9-a701-4ef8-8234-87d0d60eae77" providerId="ADAL" clId="{6F24A7AE-48CE-4417-BB08-383C3B51FD33}"/>
    <pc:docChg chg="modSld">
      <pc:chgData name="Polakoff, Judy@CDPH" userId="62ea0ae9-a701-4ef8-8234-87d0d60eae77" providerId="ADAL" clId="{6F24A7AE-48CE-4417-BB08-383C3B51FD33}" dt="2025-08-05T18:54:07.853" v="79" actId="20577"/>
      <pc:docMkLst>
        <pc:docMk/>
      </pc:docMkLst>
      <pc:sldChg chg="modNotesTx">
        <pc:chgData name="Polakoff, Judy@CDPH" userId="62ea0ae9-a701-4ef8-8234-87d0d60eae77" providerId="ADAL" clId="{6F24A7AE-48CE-4417-BB08-383C3B51FD33}" dt="2025-08-05T18:53:45.343" v="39" actId="20577"/>
        <pc:sldMkLst>
          <pc:docMk/>
          <pc:sldMk cId="294509944" sldId="393"/>
        </pc:sldMkLst>
      </pc:sldChg>
      <pc:sldChg chg="modNotesTx">
        <pc:chgData name="Polakoff, Judy@CDPH" userId="62ea0ae9-a701-4ef8-8234-87d0d60eae77" providerId="ADAL" clId="{6F24A7AE-48CE-4417-BB08-383C3B51FD33}" dt="2025-08-05T18:54:07.853" v="79" actId="20577"/>
        <pc:sldMkLst>
          <pc:docMk/>
          <pc:sldMk cId="327310438"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92FC75-38A3-2FB6-F74D-DF294C6DC5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7E266EE-7168-42D5-9406-ABBD25E4E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F7C64-297E-4584-AB21-CF3596F33241}" type="datetimeFigureOut">
              <a:rPr lang="en-IN" smtClean="0"/>
              <a:t>05-08-2025</a:t>
            </a:fld>
            <a:endParaRPr lang="en-IN"/>
          </a:p>
        </p:txBody>
      </p:sp>
      <p:sp>
        <p:nvSpPr>
          <p:cNvPr id="4" name="Footer Placeholder 3">
            <a:extLst>
              <a:ext uri="{FF2B5EF4-FFF2-40B4-BE49-F238E27FC236}">
                <a16:creationId xmlns:a16="http://schemas.microsoft.com/office/drawing/2014/main" id="{654C3BF8-0DF1-415C-500B-F5A3DDEAE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D04E206-F6A7-D9C2-ADA5-5E87F8441F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1BF1B6-0BFF-4D1C-A8C9-1AE12106C1F6}" type="slidenum">
              <a:rPr lang="en-IN" smtClean="0"/>
              <a:t>‹#›</a:t>
            </a:fld>
            <a:endParaRPr lang="en-IN"/>
          </a:p>
        </p:txBody>
      </p:sp>
    </p:spTree>
    <p:extLst>
      <p:ext uri="{BB962C8B-B14F-4D97-AF65-F5344CB8AC3E}">
        <p14:creationId xmlns:p14="http://schemas.microsoft.com/office/powerpoint/2010/main" val="21846566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6"/>
    </inkml:context>
    <inkml:brush xml:id="br0">
      <inkml:brushProperty name="width" value="0.2" units="cm"/>
      <inkml:brushProperty name="height" value="0.2" units="cm"/>
      <inkml:brushProperty name="color" value="#FFFFFF"/>
    </inkml:brush>
  </inkml:definitions>
  <inkml:trace contextRef="#ctx0" brushRef="#br0">202 1 24575,'1'0'0,"0"0"0,-1 0 0,0 0 0,1-1 0,1 1 0,-1 0 0,1 0 0,-1 0 0,1 1 0,-2-1 0,1 0 0,0 0 0,-1 0 0,2 1 0,0-1 0,-1 0 0,0 3 0,1-3 0,-2 1 0,0-1 0,2 0 0,-1 0 0,-1 1 0,1 0 0,1 0 0,-2 1 0,0 0 0,0-1 0,-2 0 0,2 0 0,0-1 0,-1 2 0,1-1 0,-1-1 0,1 2 0,-2-1 0,2 0 0,0 1 0,-2-2 0,2 1 0,-1-1 0,0 0 0,1 1 0,-5 2 0,-64 39 0,58-35 0,4 0 0,0-2 0,-1 2 0,1 0 0,1 0 0,1 1 0,-2-1 0,3 0 0,-2 1 0,3 2 0,-3-3 0,4 1 0,-2 1 0,-1-1 0,3 2 0,-1 10 0,-3-4 0,1 2 0,0-3 0,-12 17 0,15-26 0,1 1 0,-2-1 0,1 0 0,1 2 0,-1-1 0,1 0 0,1 0 0,0 0 0,0-1 0,0 1 0,0 0 0,1 0 0,1 0 0,1 0 0,-2 0 0,1-2 0,0 2 0,2 0 0,0-2 0,-2 2 0,2-2 0,0 2 0,0-1 0,7 6 0,-6 2 0,-12-14 0,-18-19 0,20 11 0,2 1 0,1-1 0,-2-1 0,1 1 0,2 0 0,-1 0 0,0-3 0,1 3 0,1 0 0,0 0 0,0-12 0,17-104 0,-11 93 0,0-1-455,0 2 0,19-51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7"/>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8"/>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9"/>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50"/>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51"/>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52"/>
    </inkml:context>
    <inkml:brush xml:id="br0">
      <inkml:brushProperty name="width" value="0.2" units="cm"/>
      <inkml:brushProperty name="height" value="0.2" units="cm"/>
      <inkml:brushProperty name="color" value="#FFFFFF"/>
    </inkml:brush>
  </inkml:definitions>
  <inkml:trace contextRef="#ctx0" brushRef="#br0">1 279 24575,'1'-13'0,"1"0"0,0-1 0,0 3 0,1-2 0,2 0 0,-2 0 0,4 0 0,-3 2 0,11-16 0,50-111-1365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C77C2-516E-4646-9B9C-E9DC24CA8343}"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2F182-08E6-1645-ABBF-2D59D86DFF5D}" type="slidenum">
              <a:rPr lang="en-US" smtClean="0"/>
              <a:t>‹#›</a:t>
            </a:fld>
            <a:endParaRPr lang="en-US"/>
          </a:p>
        </p:txBody>
      </p:sp>
    </p:spTree>
    <p:extLst>
      <p:ext uri="{BB962C8B-B14F-4D97-AF65-F5344CB8AC3E}">
        <p14:creationId xmlns:p14="http://schemas.microsoft.com/office/powerpoint/2010/main" val="256167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Roboto"/>
              <a:ea typeface="Roboto"/>
              <a:cs typeface="Roboto"/>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a:t>
            </a:fld>
            <a:endParaRPr lang="en-US"/>
          </a:p>
        </p:txBody>
      </p:sp>
    </p:spTree>
    <p:extLst>
      <p:ext uri="{BB962C8B-B14F-4D97-AF65-F5344CB8AC3E}">
        <p14:creationId xmlns:p14="http://schemas.microsoft.com/office/powerpoint/2010/main" val="77901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Calibri" panose="020F0502020204030204" pitchFamily="34" charset="0"/>
              </a:rPr>
              <a:t>[NOTE: this slide gives an opportunity for interactive discussion, or back and forth conversation with the group, allowing participants to use the information they have learned and apply it to real-life situations.]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Let’s talk about some examples. Imagine your child loves to play soccer. You notice that today’s AQI is 75 (which means the AQI is in the yellow.)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Can you help us think about this situation? Would you let your child play soccer today? Why or why not?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Pause and allow for interactive discussion. Remember, when the AQI is yellow, the air is unhealthy for </a:t>
            </a:r>
            <a:r>
              <a:rPr lang="en-US" sz="1800" u="sng" kern="0" dirty="0">
                <a:effectLst/>
                <a:latin typeface="Aptos" panose="020B0004020202020204" pitchFamily="34" charset="0"/>
                <a:ea typeface="Times New Roman" panose="02020603050405020304" pitchFamily="18" charset="0"/>
                <a:cs typeface="Times New Roman" panose="02020603050405020304" pitchFamily="18" charset="0"/>
              </a:rPr>
              <a:t>very sensitive</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groups.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For most of us, it's still a good day to be active outdoors. Most children are sensitive, but not necessarily very sensitive to wildfire smoke. If this is a healthy child, it may be fine for him or her to play outside.]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171450" indent="-171450">
              <a:buFont typeface="Arial"/>
              <a:buChar char="•"/>
            </a:pPr>
            <a:endParaRPr lang="en-US" b="0" i="0" dirty="0">
              <a:latin typeface="Arial"/>
              <a:cs typeface="Arial"/>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10</a:t>
            </a:fld>
            <a:endParaRPr lang="en-US"/>
          </a:p>
        </p:txBody>
      </p:sp>
    </p:spTree>
    <p:extLst>
      <p:ext uri="{BB962C8B-B14F-4D97-AF65-F5344CB8AC3E}">
        <p14:creationId xmlns:p14="http://schemas.microsoft.com/office/powerpoint/2010/main" val="29286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Calibri" panose="020F0502020204030204" pitchFamily="34" charset="0"/>
              </a:rPr>
              <a:t>[NOTE: this slide continues the group discussion.]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Now imagine that your child has asthma. Can you help us think about this? Would you let your child (who has asthma) play soccer today? Why or Why not?</a:t>
            </a:r>
            <a:r>
              <a:rPr lang="en-US" sz="1800" i="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[Pause and allow for interactive discussion. In this scenario, the child has asthma, which means they are in more than one sensitive group. If someone falls into more than one sensitive group, smoke can be even more dangerous to their health. When the AQI is yellow, this means that the air quality is unhealthy for very sensitive groups.</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For most of us, it's still a good day to be active outdoors. However, some people who are very sensitive to smoke need to be more careful. They should spend less time outside and avoid doing strenuous outdoor activities.]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solidFill>
                <a:srgbClr val="3C4043"/>
              </a:solidFill>
              <a:latin typeface="Roboto"/>
              <a:ea typeface="Roboto"/>
              <a:cs typeface="Roboto"/>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11</a:t>
            </a:fld>
            <a:endParaRPr lang="en-US"/>
          </a:p>
        </p:txBody>
      </p:sp>
      <p:sp>
        <p:nvSpPr>
          <p:cNvPr id="5" name="Date Placeholder 4">
            <a:extLst>
              <a:ext uri="{FF2B5EF4-FFF2-40B4-BE49-F238E27FC236}">
                <a16:creationId xmlns:a16="http://schemas.microsoft.com/office/drawing/2014/main" id="{77256E4B-04E0-5D15-2893-7954F873359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7827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Calibri" panose="020F0502020204030204" pitchFamily="34" charset="0"/>
              </a:rPr>
              <a:t>[NOTE: this slide continues the group discussion.]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Now, let's imagine that your child has asthma and has been to the emergency room several times this year for his asthma. Does this change your decision about letting him or her play outside?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[Pause and allow for interactive discussion. The difference in this scenario is that the child has been to the doctor several times this year for his asthma. This tells us that he is having difficulty with his asthma. It isn’t under control and is triggered more easily. He may need to take extra steps, like not playing outside on smoky days, to avoid asthma symptoms.]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Remember:</a:t>
            </a:r>
            <a:r>
              <a:rPr lang="en-US" sz="1800" kern="100" dirty="0">
                <a:effectLst/>
                <a:latin typeface="Aptos" panose="020B0004020202020204" pitchFamily="34" charset="0"/>
                <a:ea typeface="Times New Roman" panose="02020603050405020304" pitchFamily="18" charset="0"/>
                <a:cs typeface="Arial" panose="020B0604020202020204" pitchFamily="34" charset="0"/>
              </a:rPr>
              <a:t> </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All children are sensitive to smoke and are at higher risk than adults for developing lung problems from breathing smoky air.</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In addition, c</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hildren with asthma are very sensitive and have to take extra steps to avoid asthma symptoms.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Because children are sensitive to smoke, schools in California follow public health guidelines to improve air quality in classrooms. If you would like to know more about how your child's school cleans the air during smoke events, you can talk to the school principal at your child's school.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Arial"/>
              <a:cs typeface="Arial"/>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12</a:t>
            </a:fld>
            <a:endParaRPr lang="en-US"/>
          </a:p>
        </p:txBody>
      </p:sp>
      <p:sp>
        <p:nvSpPr>
          <p:cNvPr id="5" name="Date Placeholder 4">
            <a:extLst>
              <a:ext uri="{FF2B5EF4-FFF2-40B4-BE49-F238E27FC236}">
                <a16:creationId xmlns:a16="http://schemas.microsoft.com/office/drawing/2014/main" id="{8BADA572-BBEA-D4B8-E716-28BC2364E1C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2623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Let’s continue looking at the AQI colors and what they mean. When the air quality index is orange, or between 101 and 150, the air quality is </a:t>
            </a: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unhealthy for people in sensitive groups</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Ideally, people in sensitive groups should limit their time outdoors and avoid strenuous activities like running or heavy labor, if possible. Some people who are sensitive to smoke are unable to reduce their time outside due to their work or other commitments. We know that it is not possible for everyone to simply stay home. For sensitive people, protecting themselves with a good mask is the next best option if they need to spend long periods of time outdoors. We will talk more about masks later in the presentation.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13</a:t>
            </a:fld>
            <a:endParaRPr lang="en-US"/>
          </a:p>
        </p:txBody>
      </p:sp>
    </p:spTree>
    <p:extLst>
      <p:ext uri="{BB962C8B-B14F-4D97-AF65-F5344CB8AC3E}">
        <p14:creationId xmlns:p14="http://schemas.microsoft.com/office/powerpoint/2010/main" val="427103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D5EB-8B21-1070-9A1A-E33A9FBF9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97430-8239-5C2B-91E4-CA6962CA3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598B-720A-C149-B541-45636F8792C5}"/>
              </a:ext>
            </a:extLst>
          </p:cNvPr>
          <p:cNvSpPr>
            <a:spLocks noGrp="1"/>
          </p:cNvSpPr>
          <p:nvPr>
            <p:ph type="body" idx="1"/>
          </p:nvPr>
        </p:nvSpPr>
        <p:spPr/>
        <p:txBody>
          <a:bodyPr/>
          <a:lstStyle/>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Can anyone tell me, what are some actions a sensitive person (for example, someone with heart problems), could take to reduce their outdoor activities?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[After participants have shared examples] This is such a great discussion, thank you everyone for sharing. [Briefly summarize the conversation and add the following ideas, if needed]: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Arial" panose="020B0604020202020204" pitchFamily="34" charset="0"/>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1. Move planned gatherings and parties from outside to inside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2. Plan indoor activities for your kids, either at home or at a local library or community center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3. If someone has to work outside, there are some things they can do to help protect themselves from the smoke.  For example, they can wear a mask</a:t>
            </a: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 t</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ake frequent breaks during the day</a:t>
            </a: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 t</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ry to avoid strenuous activities</a:t>
            </a: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 a</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fter work stay in a place with clean air.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a:defRPr/>
            </a:pPr>
            <a:endParaRPr lang="en-US" dirty="0"/>
          </a:p>
        </p:txBody>
      </p:sp>
      <p:sp>
        <p:nvSpPr>
          <p:cNvPr id="4" name="Slide Number Placeholder 3">
            <a:extLst>
              <a:ext uri="{FF2B5EF4-FFF2-40B4-BE49-F238E27FC236}">
                <a16:creationId xmlns:a16="http://schemas.microsoft.com/office/drawing/2014/main" id="{CF41C44E-CACA-D262-7CC2-29C17611F62F}"/>
              </a:ext>
            </a:extLst>
          </p:cNvPr>
          <p:cNvSpPr>
            <a:spLocks noGrp="1"/>
          </p:cNvSpPr>
          <p:nvPr>
            <p:ph type="sldNum" sz="quarter" idx="5"/>
          </p:nvPr>
        </p:nvSpPr>
        <p:spPr/>
        <p:txBody>
          <a:bodyPr/>
          <a:lstStyle/>
          <a:p>
            <a:fld id="{DB32F182-08E6-1645-ABBF-2D59D86DFF5D}" type="slidenum">
              <a:rPr lang="en-US" smtClean="0"/>
              <a:t>14</a:t>
            </a:fld>
            <a:endParaRPr lang="en-US"/>
          </a:p>
        </p:txBody>
      </p:sp>
    </p:spTree>
    <p:extLst>
      <p:ext uri="{BB962C8B-B14F-4D97-AF65-F5344CB8AC3E}">
        <p14:creationId xmlns:p14="http://schemas.microsoft.com/office/powerpoint/2010/main" val="81520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When the AQI is between 151 to 200 (marked in red) – this means that the air quality is dangerous for everyone. Everyone should reduce the amount of time spent outside as much as they are able to. Everyone should try to use a mask when they are outside.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People who are in sensitive groups are even more at risk when they go outside and breathe this unhealthy air. Whenever possible, people in sensitive groups should reduce their time outside even more.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15</a:t>
            </a:fld>
            <a:endParaRPr lang="en-US"/>
          </a:p>
        </p:txBody>
      </p:sp>
    </p:spTree>
    <p:extLst>
      <p:ext uri="{BB962C8B-B14F-4D97-AF65-F5344CB8AC3E}">
        <p14:creationId xmlns:p14="http://schemas.microsoft.com/office/powerpoint/2010/main" val="165817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Here we combined the two AQI levels of purple and maroon, because the interpretation is very similar.</a:t>
            </a:r>
            <a:r>
              <a:rPr lang="en-US" sz="1800" kern="100" dirty="0">
                <a:effectLst/>
                <a:latin typeface="Aptos" panose="020B0004020202020204" pitchFamily="34" charset="0"/>
                <a:ea typeface="Times New Roman" panose="02020603050405020304" pitchFamily="18" charset="0"/>
                <a:cs typeface="Arial" panose="020B0604020202020204" pitchFamily="34" charset="0"/>
              </a:rPr>
              <a:t> </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When the air quality index numbers are between 201-300 or marked purple, this indicates very unhealthy air quality.</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Any air quality index over 300, marked maroon, indicates very dangerous air quality, and is an emergency situation.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At both of these levels, the air is unhealthy for everyone. The higher this number, the more unhealthy the air. As much as possible, </a:t>
            </a: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everyone </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should avoid outdoor activities and wear a mask when outside.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defRPr/>
            </a:pPr>
            <a:endParaRPr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16</a:t>
            </a:fld>
            <a:endParaRPr lang="en-US"/>
          </a:p>
        </p:txBody>
      </p:sp>
    </p:spTree>
    <p:extLst>
      <p:ext uri="{BB962C8B-B14F-4D97-AF65-F5344CB8AC3E}">
        <p14:creationId xmlns:p14="http://schemas.microsoft.com/office/powerpoint/2010/main" val="283016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Now that we understand </a:t>
            </a:r>
            <a:r>
              <a:rPr lang="en-US" sz="1800" u="sng" kern="0" dirty="0">
                <a:effectLst/>
                <a:latin typeface="Aptos" panose="020B0004020202020204" pitchFamily="34" charset="0"/>
                <a:ea typeface="Times New Roman" panose="02020603050405020304" pitchFamily="18" charset="0"/>
                <a:cs typeface="Times New Roman" panose="02020603050405020304" pitchFamily="18" charset="0"/>
              </a:rPr>
              <a:t>what</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the AQI is and how to use it, let’s take a closer look at </a:t>
            </a:r>
            <a:r>
              <a:rPr lang="en-US" sz="1800" u="sng" kern="0" dirty="0">
                <a:effectLst/>
                <a:latin typeface="Aptos" panose="020B0004020202020204" pitchFamily="34" charset="0"/>
                <a:ea typeface="Times New Roman" panose="02020603050405020304" pitchFamily="18" charset="0"/>
                <a:cs typeface="Times New Roman" panose="02020603050405020304" pitchFamily="18" charset="0"/>
              </a:rPr>
              <a:t>where</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to find the AQI when we want to know about the air quality around us. There are many places to check air quality.</a:t>
            </a: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Arial" panose="020B0604020202020204" pitchFamily="34" charset="0"/>
              <a:buNone/>
              <a:tabLst>
                <a:tab pos="457200" algn="l"/>
              </a:tabLs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Cell phones: many people use the weather app on their cell phones to check the air quality. There are also other apps (other than the weather app) that report air quality.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endParaRPr lang="en-US"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Television: often when there is wildfire smoke in the area, the AQI is reported along with the weather on the news, or in special news reports.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endParaRPr lang="en-US"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Computer: there are many websites that report the AQI including local county and air district websites, and other government websites.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Regardless of where we look for information on air quality, the information is based on the AQI. In the next few slides, we will take a closer look at the different places where the AQI is reported.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17</a:t>
            </a:fld>
            <a:endParaRPr lang="en-US"/>
          </a:p>
        </p:txBody>
      </p:sp>
    </p:spTree>
    <p:extLst>
      <p:ext uri="{BB962C8B-B14F-4D97-AF65-F5344CB8AC3E}">
        <p14:creationId xmlns:p14="http://schemas.microsoft.com/office/powerpoint/2010/main" val="344673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One of the easiest ways to check air quality is through the weather app that comes with </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some </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cell phones. The layout of the weather app is different depending on the type of cell phone you have (for example, iPhone or Android.)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Activity 2: How to find the Air Quality Index (AQI) using the weather app on cell phones.</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800" kern="100" dirty="0">
                <a:effectLst/>
                <a:latin typeface="Aptos" panose="020B0004020202020204" pitchFamily="34" charset="0"/>
                <a:ea typeface="Aptos" panose="020B0004020202020204" pitchFamily="34" charset="0"/>
                <a:cs typeface="Arial" panose="020B0604020202020204" pitchFamily="34" charset="0"/>
              </a:rPr>
              <a:t> </a:t>
            </a:r>
          </a:p>
          <a:p>
            <a:pPr marL="0" marR="0">
              <a:lnSpc>
                <a:spcPct val="107000"/>
              </a:lnSpc>
              <a:spcAft>
                <a:spcPts val="800"/>
              </a:spcAft>
              <a:buNone/>
            </a:pPr>
            <a:r>
              <a:rPr lang="en-US" sz="800" i="0" kern="100" dirty="0">
                <a:effectLst/>
                <a:latin typeface="Aptos" panose="020B0004020202020204" pitchFamily="34" charset="0"/>
                <a:ea typeface="Times New Roman" panose="02020603050405020304" pitchFamily="18" charset="0"/>
                <a:cs typeface="Arial" panose="020B0604020202020204" pitchFamily="34" charset="0"/>
              </a:rPr>
              <a:t>[NOTE: </a:t>
            </a:r>
            <a:r>
              <a:rPr lang="en-US" sz="1200" i="0" kern="0" dirty="0">
                <a:effectLst/>
                <a:latin typeface="Aptos" panose="020B0004020202020204" pitchFamily="34" charset="0"/>
                <a:ea typeface="Times New Roman" panose="02020603050405020304" pitchFamily="18" charset="0"/>
                <a:cs typeface="Times New Roman" panose="02020603050405020304" pitchFamily="18" charset="0"/>
              </a:rPr>
              <a:t>The following activity works best with small groups. If possible, have participants work in groups of 4-6 people.]</a:t>
            </a:r>
          </a:p>
          <a:p>
            <a:pPr marL="0" marR="0">
              <a:lnSpc>
                <a:spcPct val="107000"/>
              </a:lnSpc>
              <a:spcAft>
                <a:spcPts val="800"/>
              </a:spcAft>
              <a:buNone/>
            </a:pPr>
            <a:endParaRPr lang="en-US" sz="1200" b="1" i="0" kern="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i="0" kern="0" dirty="0">
                <a:effectLst/>
                <a:latin typeface="Aptos" panose="020B0004020202020204" pitchFamily="34" charset="0"/>
                <a:ea typeface="Aptos" panose="020B0004020202020204" pitchFamily="34" charset="0"/>
                <a:cs typeface="Times New Roman" panose="02020603050405020304" pitchFamily="18" charset="0"/>
              </a:rPr>
              <a:t>Instructions:</a:t>
            </a:r>
            <a:endParaRPr lang="en-US" sz="1100" b="1"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Segoe UI Symbol" panose="020B0502040204020203" pitchFamily="34" charset="0"/>
                <a:ea typeface="Times New Roman" panose="02020603050405020304" pitchFamily="18" charset="0"/>
                <a:cs typeface="Times New Roman" panose="02020603050405020304" pitchFamily="18" charset="0"/>
              </a:rPr>
              <a:t>1. </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Ask everyone at the table to take out their cell phones.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2. Ask: What do you usually do in the morning to find out the weather for the day?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3. Find the weather app. Some participants with android phones need to take the following steps:</a:t>
            </a:r>
            <a:r>
              <a:rPr lang="en-US" sz="1100" kern="100" dirty="0">
                <a:effectLst/>
                <a:latin typeface="Aptos" panose="020B0004020202020204" pitchFamily="34" charset="0"/>
                <a:ea typeface="Times New Roman" panose="02020603050405020304" pitchFamily="18" charset="0"/>
                <a:cs typeface="Arial" panose="020B0604020202020204" pitchFamily="34" charset="0"/>
              </a:rPr>
              <a:t> First, e</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nter the app store (may be called "App Store", "Galaxy Store", or "Play Store" on your phone.) Then, search for "weather" and download.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4. Ask: What do you see when you open the app? If you scroll down, what do you see?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5. The AQI may be the first thing you see on the screen. If not, scroll down past the weather information until you see the section that says Air Quality.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6. What is the AQI color and number today? Note that the color may not be obvious. Try to find both the AQI color and the number.</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7. If you tap on the map, you can see more information about the AQI color and the AQI in nearby locations.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8. If there are both Android and iPhone users at the table, give everyone a chance to see both.</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i="1"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i="0" kern="0" dirty="0">
                <a:effectLst/>
                <a:latin typeface="Aptos" panose="020B0004020202020204" pitchFamily="34" charset="0"/>
                <a:ea typeface="Times New Roman" panose="02020603050405020304" pitchFamily="18" charset="0"/>
                <a:cs typeface="Times New Roman" panose="02020603050405020304" pitchFamily="18" charset="0"/>
              </a:rPr>
              <a:t>[After the groups have completed the activity, bring all of the participants back together.]</a:t>
            </a:r>
            <a:endParaRPr lang="en-US" sz="1100" i="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endParaRPr lang="en-US" sz="12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What did you think? How easy was it to find the AQI in the weather app?</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18</a:t>
            </a:fld>
            <a:endParaRPr lang="en-US"/>
          </a:p>
        </p:txBody>
      </p:sp>
    </p:spTree>
    <p:extLst>
      <p:ext uri="{BB962C8B-B14F-4D97-AF65-F5344CB8AC3E}">
        <p14:creationId xmlns:p14="http://schemas.microsoft.com/office/powerpoint/2010/main" val="100197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Another place to find information about air quality and the AQI is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is a government program, led by the Environmental Protection Agency, and other national and local government agencies. Both the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website and the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mobile app allow you to check the AQI for cities and counties around the country, and places around the world.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is often recommended as the most accurate resource to use during wildfire smoke events.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reports the current AQI. It also often reports a forecast of the expected AQI for the day. The AQI forecast can be used to help you plan your day. Much like a weather forecast lets you know whether to pack an umbrella or raincoat, an air quality forecast lets you know when you may want to change your outdoor activities, if you can, to reduce the amount of air pollution you breathe in.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also has maps so that you can see where the fires and the smoke are.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b="0" i="0" dirty="0">
              <a:solidFill>
                <a:srgbClr val="000000"/>
              </a:solidFill>
              <a:effectLst/>
              <a:latin typeface="Aptos" panose="02110004020202020204"/>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19</a:t>
            </a:fld>
            <a:endParaRPr lang="en-US"/>
          </a:p>
        </p:txBody>
      </p:sp>
    </p:spTree>
    <p:extLst>
      <p:ext uri="{BB962C8B-B14F-4D97-AF65-F5344CB8AC3E}">
        <p14:creationId xmlns:p14="http://schemas.microsoft.com/office/powerpoint/2010/main" val="243875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Here is a question for the group: In past smoke events, how have you been able to tell how bad the air quality is?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(Pause and allow participants to respond.)</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200" kern="1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Many people use their senses to tell if the air quality is good or bad, which is valid. In the next section we will talk about different tools and resources that we can use to check the air quality.</a:t>
            </a: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2</a:t>
            </a:fld>
            <a:endParaRPr lang="en-US"/>
          </a:p>
        </p:txBody>
      </p:sp>
    </p:spTree>
    <p:extLst>
      <p:ext uri="{BB962C8B-B14F-4D97-AF65-F5344CB8AC3E}">
        <p14:creationId xmlns:p14="http://schemas.microsoft.com/office/powerpoint/2010/main" val="360253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Let's learn how to use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Can you find the AQI??</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Activity 3:</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Using the </a:t>
            </a:r>
            <a:r>
              <a:rPr lang="en-US" sz="1800" b="1"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b="1" kern="0" dirty="0">
                <a:effectLst/>
                <a:latin typeface="Aptos" panose="020B0004020202020204" pitchFamily="34" charset="0"/>
                <a:ea typeface="Times New Roman" panose="02020603050405020304" pitchFamily="18" charset="0"/>
                <a:cs typeface="Times New Roman" panose="02020603050405020304" pitchFamily="18" charset="0"/>
              </a:rPr>
              <a:t> mobile app.</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p>
          <a:p>
            <a:pPr marL="0" marR="0">
              <a:lnSpc>
                <a:spcPct val="107000"/>
              </a:lnSpc>
              <a:spcAft>
                <a:spcPts val="800"/>
              </a:spcAft>
              <a:buNone/>
            </a:pPr>
            <a:r>
              <a:rPr lang="en-US" sz="1800" i="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[NOTE: </a:t>
            </a:r>
            <a:r>
              <a:rPr lang="en-US" sz="1800" i="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It is helpful if some or all of the participants have the app downloaded on their cell phones. Take a few minutes for everyone to find the app, or to partner with someone who has the app on their phone</a:t>
            </a:r>
            <a:r>
              <a:rPr lang="en-US" sz="1800" i="0" kern="0" dirty="0">
                <a:effectLst/>
                <a:latin typeface="Aptos" panose="020B0004020202020204" pitchFamily="34" charset="0"/>
                <a:ea typeface="Times New Roman" panose="02020603050405020304" pitchFamily="18" charset="0"/>
                <a:cs typeface="Times New Roman" panose="02020603050405020304" pitchFamily="18" charset="0"/>
              </a:rPr>
              <a:t>.]</a:t>
            </a:r>
          </a:p>
          <a:p>
            <a:pPr marL="0" marR="0">
              <a:lnSpc>
                <a:spcPct val="107000"/>
              </a:lnSpc>
              <a:spcAft>
                <a:spcPts val="800"/>
              </a:spcAft>
              <a:buNone/>
            </a:pPr>
            <a:endParaRPr lang="en-US" sz="1800" i="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sz="1800" b="1" i="0" kern="0" dirty="0">
                <a:effectLst/>
                <a:latin typeface="Aptos" panose="020B0004020202020204" pitchFamily="34" charset="0"/>
                <a:ea typeface="Times New Roman" panose="02020603050405020304" pitchFamily="18" charset="0"/>
                <a:cs typeface="Times New Roman" panose="02020603050405020304" pitchFamily="18" charset="0"/>
              </a:rPr>
              <a:t>Instructions:</a:t>
            </a:r>
            <a:endParaRPr lang="en-US" sz="1800" b="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1. Open the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app on your phone. If someone doesn't have the app, please work with someone who does.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2. The first time you use the app, you'll see the following message: “Learn about the air quality where you live. Enter your location.”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buFont typeface="Symbol" panose="05050102010706020507" pitchFamily="18" charset="2"/>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Enter your zip code or the name of your city.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Symbol" panose="05050102010706020507" pitchFamily="18" charset="2"/>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You can also use the compass icon in the search bar to find the AQI at your current location. The compass icon is marked with a red circle in step 2 of the slide.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NOTE: the screen shots shown in this slide and the following slide were taken in April 2025.  The screens may look different as software is updated.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20</a:t>
            </a:fld>
            <a:endParaRPr lang="en-US"/>
          </a:p>
        </p:txBody>
      </p:sp>
    </p:spTree>
    <p:extLst>
      <p:ext uri="{BB962C8B-B14F-4D97-AF65-F5344CB8AC3E}">
        <p14:creationId xmlns:p14="http://schemas.microsoft.com/office/powerpoint/2010/main" val="331606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A8F3E-F192-F5BE-8B1A-B4F731F5D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A7716-7F3D-3FD8-D758-203212A81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7D03D-0CD5-8C13-5801-A64A7E0B226E}"/>
              </a:ext>
            </a:extLst>
          </p:cNvPr>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Using the menu bar at the bottom of the screen, select “places” to add locations</a:t>
            </a:r>
            <a:r>
              <a:rPr lang="en-US" sz="1800" i="0" kern="0" dirty="0">
                <a:effectLst/>
                <a:latin typeface="Aptos" panose="020B0004020202020204" pitchFamily="34" charset="0"/>
                <a:ea typeface="Times New Roman" panose="02020603050405020304" pitchFamily="18" charset="0"/>
                <a:cs typeface="Times New Roman" panose="02020603050405020304" pitchFamily="18" charset="0"/>
              </a:rPr>
              <a:t>. [NOTE: see the red boxes marked on the slide.] </a:t>
            </a: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Try adding a location using a city name or zip code. Sometimes you will need to look up the zip code if you are in an unfamiliar place.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Take a few minutes to practice adding 3 new locations and finding the AQI at each location. At each location, scroll down to find the AQI forecast for the upcoming week. You may find that the AQI forecast is not always available in every location.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What do you think of the app? Is it easy to use? Would you ever use it to look up the AQI?</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i="1"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After using the weather app and </a:t>
            </a:r>
            <a:r>
              <a:rPr lang="en-US" sz="1800"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what do you think of these two apps? How do they compare? Which one do you like better?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AE8BBD7-FE83-A760-819A-3CECDB6D9751}"/>
              </a:ext>
            </a:extLst>
          </p:cNvPr>
          <p:cNvSpPr>
            <a:spLocks noGrp="1"/>
          </p:cNvSpPr>
          <p:nvPr>
            <p:ph type="sldNum" sz="quarter" idx="5"/>
          </p:nvPr>
        </p:nvSpPr>
        <p:spPr/>
        <p:txBody>
          <a:bodyPr/>
          <a:lstStyle/>
          <a:p>
            <a:fld id="{DB32F182-08E6-1645-ABBF-2D59D86DFF5D}" type="slidenum">
              <a:rPr lang="en-US" smtClean="0"/>
              <a:t>21</a:t>
            </a:fld>
            <a:endParaRPr lang="en-US"/>
          </a:p>
        </p:txBody>
      </p:sp>
    </p:spTree>
    <p:extLst>
      <p:ext uri="{BB962C8B-B14F-4D97-AF65-F5344CB8AC3E}">
        <p14:creationId xmlns:p14="http://schemas.microsoft.com/office/powerpoint/2010/main" val="362980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You can also find the AQI on local air district websites and from community air monitoring programs. Sometimes when you check different sources, you may find different AQI numbers for the same location. </a:t>
            </a:r>
          </a:p>
          <a:p>
            <a:pPr marL="0" marR="0">
              <a:lnSpc>
                <a:spcPct val="107000"/>
              </a:lnSpc>
              <a:spcAft>
                <a:spcPts val="800"/>
              </a:spcAft>
              <a:buNone/>
            </a:pPr>
            <a:endParaRPr lang="en-US"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Why is that? Because sometimes local air districts and others take the AQI and adjust it based on local weather patterns and other information.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For the best protection, always check the highest AQI recorded for the area.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22</a:t>
            </a:fld>
            <a:endParaRPr lang="en-US"/>
          </a:p>
        </p:txBody>
      </p:sp>
    </p:spTree>
    <p:extLst>
      <p:ext uri="{BB962C8B-B14F-4D97-AF65-F5344CB8AC3E}">
        <p14:creationId xmlns:p14="http://schemas.microsoft.com/office/powerpoint/2010/main" val="3987286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The AQI is just one of the tools we have to help us understand if the air is healthy to breathe. We can also look outside. Do you see smoke or ash? Do you smell smoke? How are you feeling? Do you have any symptoms?</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23</a:t>
            </a:fld>
            <a:endParaRPr lang="en-US"/>
          </a:p>
        </p:txBody>
      </p:sp>
    </p:spTree>
    <p:extLst>
      <p:ext uri="{BB962C8B-B14F-4D97-AF65-F5344CB8AC3E}">
        <p14:creationId xmlns:p14="http://schemas.microsoft.com/office/powerpoint/2010/main" val="2842407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Let's review what we have learned so far today: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1. Smoke is dangerous to everyone's health, but for some of us it is more dangerous.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2. The AQI tells us how safe it is to breathe the air around us. The AQI uses colors and numbers to report air quality. The AQI ranges from green (when the air quality is good) to maroon (when the air quality is very dangerous). The higher the AQI value, the higher the level of concern for your health.</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3. Let's review what each color indicates</a:t>
            </a:r>
            <a:r>
              <a:rPr lang="en-US" sz="1200" i="0" kern="0" dirty="0">
                <a:effectLst/>
                <a:latin typeface="Aptos" panose="020B0004020202020204" pitchFamily="34" charset="0"/>
                <a:ea typeface="Times New Roman" panose="02020603050405020304" pitchFamily="18" charset="0"/>
                <a:cs typeface="Times New Roman" panose="02020603050405020304" pitchFamily="18" charset="0"/>
              </a:rPr>
              <a:t>… [ask the audience to help you finish the following sentences].</a:t>
            </a:r>
            <a:endParaRPr lang="en-US" sz="1100" i="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mj-lt"/>
              <a:buNone/>
              <a:tabLst>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Green is… [Good]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mj-lt"/>
              <a:buNone/>
              <a:tabLst>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Yellow is… [Unhealthy for very sensitive groups]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mj-lt"/>
              <a:buNone/>
              <a:tabLst>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Orange is… [Unhealthy for sensitive groups]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mj-lt"/>
              <a:buNone/>
              <a:tabLst>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Red is… [Unhealthy for everyone]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mj-lt"/>
              <a:buNone/>
              <a:tabLst>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Purple and maroon are… [Very unhealthy and dangerous for everyone]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4. Use all your tools to help you understand how safe the air is to breathe, and if you need to take actions to protect yourself from wildfire smoke.  </a:t>
            </a: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Check the </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AQI using the weather app or the </a:t>
            </a:r>
            <a:r>
              <a:rPr lang="en-US" sz="1200" b="1"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 app. </a:t>
            </a:r>
          </a:p>
          <a:p>
            <a:pPr marL="0" marR="0" lvl="0" indent="0">
              <a:lnSpc>
                <a:spcPct val="107000"/>
              </a:lnSpc>
              <a:spcAft>
                <a:spcPts val="800"/>
              </a:spcAft>
              <a:buFont typeface="+mj-lt"/>
              <a:buNone/>
              <a:tabLst>
                <a:tab pos="457200" algn="l"/>
              </a:tabLst>
            </a:pPr>
            <a:r>
              <a:rPr lang="en-US" sz="1200" b="0" kern="0" dirty="0">
                <a:effectLst/>
                <a:latin typeface="Aptos" panose="020B0004020202020204" pitchFamily="34" charset="0"/>
                <a:ea typeface="Times New Roman" panose="02020603050405020304" pitchFamily="18" charset="0"/>
                <a:cs typeface="Times New Roman" panose="02020603050405020304" pitchFamily="18" charset="0"/>
              </a:rPr>
              <a:t>	D</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o you </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see smoke or ash</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Do you </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smell smoke</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100" kern="100" dirty="0">
                <a:effectLst/>
                <a:latin typeface="Aptos" panose="020B0004020202020204" pitchFamily="34" charset="0"/>
                <a:ea typeface="Times New Roman" panose="02020603050405020304" pitchFamily="18" charset="0"/>
                <a:cs typeface="Arial" panose="020B0604020202020204" pitchFamily="34" charset="0"/>
              </a:rPr>
              <a:t> </a:t>
            </a:r>
          </a:p>
          <a:p>
            <a:pPr marL="0" marR="0" lvl="0" indent="0">
              <a:lnSpc>
                <a:spcPct val="107000"/>
              </a:lnSpc>
              <a:spcAft>
                <a:spcPts val="800"/>
              </a:spcAft>
              <a:buFont typeface="+mj-lt"/>
              <a:buNone/>
              <a:tabLst>
                <a:tab pos="4572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How are you feeling? Do you have any </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symptoms</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232410" indent="-232410">
              <a:buFont typeface="+mj-lt"/>
              <a:buAutoNum type="arabicPeriod"/>
            </a:pPr>
            <a:endParaRPr lang="es-ES" dirty="0"/>
          </a:p>
        </p:txBody>
      </p:sp>
      <p:sp>
        <p:nvSpPr>
          <p:cNvPr id="4" name="Slide Number Placeholder 3"/>
          <p:cNvSpPr>
            <a:spLocks noGrp="1"/>
          </p:cNvSpPr>
          <p:nvPr>
            <p:ph type="sldNum" sz="quarter" idx="5"/>
          </p:nvPr>
        </p:nvSpPr>
        <p:spPr/>
        <p:txBody>
          <a:bodyPr/>
          <a:lstStyle/>
          <a:p>
            <a:fld id="{DB32F182-08E6-1645-ABBF-2D59D86DFF5D}" type="slidenum">
              <a:rPr lang="en-US" smtClean="0"/>
              <a:t>24</a:t>
            </a:fld>
            <a:endParaRPr lang="en-US"/>
          </a:p>
        </p:txBody>
      </p:sp>
      <p:sp>
        <p:nvSpPr>
          <p:cNvPr id="5" name="Date Placeholder 4">
            <a:extLst>
              <a:ext uri="{FF2B5EF4-FFF2-40B4-BE49-F238E27FC236}">
                <a16:creationId xmlns:a16="http://schemas.microsoft.com/office/drawing/2014/main" id="{3C379238-601B-EE8D-C240-8917CEA1B4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251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75DA-7884-43D6-6CC6-641F978B0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85A6A-363C-CD34-2386-BC3EBA412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F238C-C965-5536-3161-EB0B6751B02F}"/>
              </a:ext>
            </a:extLst>
          </p:cNvPr>
          <p:cNvSpPr>
            <a:spLocks noGrp="1"/>
          </p:cNvSpPr>
          <p:nvPr>
            <p:ph type="body" idx="1"/>
          </p:nvPr>
        </p:nvSpPr>
        <p:spPr/>
        <p:txBody>
          <a:bodyPr/>
          <a:lstStyle/>
          <a:p>
            <a:r>
              <a:rPr lang="en-US" dirty="0"/>
              <a:t>We’d like to take a few minutes to reflect on what we learned in this module about air quality and wildfire smoke.</a:t>
            </a:r>
          </a:p>
          <a:p>
            <a:endParaRPr lang="en-US" dirty="0"/>
          </a:p>
          <a:p>
            <a:r>
              <a:rPr lang="en-US" dirty="0"/>
              <a:t>What information was the most interesting to you?</a:t>
            </a:r>
          </a:p>
          <a:p>
            <a:r>
              <a:rPr lang="en-US" dirty="0"/>
              <a:t>How does this information relate to your experiences?</a:t>
            </a:r>
          </a:p>
          <a:p>
            <a:r>
              <a:rPr lang="en-US" dirty="0"/>
              <a:t>How will use this information in your work?</a:t>
            </a:r>
          </a:p>
          <a:p>
            <a:r>
              <a:rPr lang="en-US" dirty="0"/>
              <a:t>What challenges do you think you might have in presenting this information in your community?</a:t>
            </a:r>
          </a:p>
          <a:p>
            <a:endParaRPr lang="en-US" dirty="0"/>
          </a:p>
        </p:txBody>
      </p:sp>
      <p:sp>
        <p:nvSpPr>
          <p:cNvPr id="4" name="Slide Number Placeholder 3">
            <a:extLst>
              <a:ext uri="{FF2B5EF4-FFF2-40B4-BE49-F238E27FC236}">
                <a16:creationId xmlns:a16="http://schemas.microsoft.com/office/drawing/2014/main" id="{ACFCA009-2CE6-995B-7FB8-C63CEBFBC7CC}"/>
              </a:ext>
            </a:extLst>
          </p:cNvPr>
          <p:cNvSpPr>
            <a:spLocks noGrp="1"/>
          </p:cNvSpPr>
          <p:nvPr>
            <p:ph type="sldNum" sz="quarter" idx="5"/>
          </p:nvPr>
        </p:nvSpPr>
        <p:spPr/>
        <p:txBody>
          <a:bodyPr/>
          <a:lstStyle/>
          <a:p>
            <a:fld id="{DB32F182-08E6-1645-ABBF-2D59D86DFF5D}" type="slidenum">
              <a:rPr lang="en-US" smtClean="0"/>
              <a:t>25</a:t>
            </a:fld>
            <a:endParaRPr lang="en-US"/>
          </a:p>
        </p:txBody>
      </p:sp>
    </p:spTree>
    <p:extLst>
      <p:ext uri="{BB962C8B-B14F-4D97-AF65-F5344CB8AC3E}">
        <p14:creationId xmlns:p14="http://schemas.microsoft.com/office/powerpoint/2010/main" val="86142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Aptos" panose="020B0004020202020204" pitchFamily="34" charset="0"/>
                <a:ea typeface="Aptos" panose="020B0004020202020204" pitchFamily="34" charset="0"/>
                <a:cs typeface="Calibri" panose="020F0502020204030204" pitchFamily="34" charset="0"/>
              </a:rPr>
              <a:t>In this module we are going to explore different ways to check air quality. We’re going to learn about the Air Quality Index (also called the AQI) and how to use it. We’re going to find the AQI using our cell phones, and on the </a:t>
            </a:r>
            <a:r>
              <a:rPr lang="en-US" sz="1800" dirty="0" err="1">
                <a:effectLst/>
                <a:latin typeface="Aptos" panose="020B0004020202020204" pitchFamily="34" charset="0"/>
                <a:ea typeface="Aptos" panose="020B0004020202020204" pitchFamily="34" charset="0"/>
                <a:cs typeface="Calibri" panose="020F0502020204030204" pitchFamily="34" charset="0"/>
              </a:rPr>
              <a:t>AirNow</a:t>
            </a:r>
            <a:r>
              <a:rPr lang="en-US" sz="1800" dirty="0">
                <a:effectLst/>
                <a:latin typeface="Aptos" panose="020B0004020202020204" pitchFamily="34" charset="0"/>
                <a:ea typeface="Aptos" panose="020B0004020202020204" pitchFamily="34" charset="0"/>
                <a:cs typeface="Calibri" panose="020F0502020204030204" pitchFamily="34" charset="0"/>
              </a:rPr>
              <a:t> website and mobile app.</a:t>
            </a:r>
            <a:endParaRPr lang="en-US" sz="1800" dirty="0"/>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3</a:t>
            </a:fld>
            <a:endParaRPr lang="en-US"/>
          </a:p>
        </p:txBody>
      </p:sp>
    </p:spTree>
    <p:extLst>
      <p:ext uri="{BB962C8B-B14F-4D97-AF65-F5344CB8AC3E}">
        <p14:creationId xmlns:p14="http://schemas.microsoft.com/office/powerpoint/2010/main" val="407376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What is the Air Quality Index (AQI)? The Air Quality Index (or AQI) is a tool used to report air quality. It tells us how safe the air is to breathe. You may hear about the AQI on TV or see it on your phone's weather app.</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The AQI uses colors and numbers to describe the air quality. For example, look at the image on the screen. In the middle of the circle, there is a number. It says 145 and the color that accompanies it is orange, which means the air is unhealthy for sensitive groups. The higher the AQI value, the greater the amount of smoke pollution in the air, and the greater harm to your health.</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4</a:t>
            </a:fld>
            <a:endParaRPr lang="en-US"/>
          </a:p>
        </p:txBody>
      </p:sp>
    </p:spTree>
    <p:extLst>
      <p:ext uri="{BB962C8B-B14F-4D97-AF65-F5344CB8AC3E}">
        <p14:creationId xmlns:p14="http://schemas.microsoft.com/office/powerpoint/2010/main" val="55873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7EC5-AB7D-6F27-05C5-5CB022960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68A2F-94FB-668F-6EFA-153B4BD68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BD531-D96E-00FB-A775-4633FBEC0915}"/>
              </a:ext>
            </a:extLst>
          </p:cNvPr>
          <p:cNvSpPr>
            <a:spLocks noGrp="1"/>
          </p:cNvSpPr>
          <p:nvPr>
            <p:ph type="body" idx="1"/>
          </p:nvPr>
        </p:nvSpPr>
        <p:spPr/>
        <p:txBody>
          <a:bodyPr/>
          <a:lstStyle/>
          <a:p>
            <a:pPr marL="0" marR="0">
              <a:lnSpc>
                <a:spcPct val="90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Smoke from wildfires makes the air dangerous and can harm your health. The more smoke that is in the air, the higher the AQI. In this slide, the dots in the clouds represent smoke particles in the air.  We can see the relationship between the amount of smoke and the colors of the Air Quality Index:</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90000"/>
              </a:lnSpc>
              <a:buFont typeface="Symbol" panose="05050102010706020507" pitchFamily="18" charset="2"/>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1. When there is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very little smoke</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in the air, the air is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good</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and the AQI is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green</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Aft>
                <a:spcPts val="800"/>
              </a:spcAft>
              <a:buFont typeface="Symbol" panose="05050102010706020507" pitchFamily="18" charset="2"/>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2. When there is a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large amount of smoke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in the air, the air is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hazardous</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to breathe and the AQI is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maroon.</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171450" indent="-171450">
              <a:lnSpc>
                <a:spcPct val="90000"/>
              </a:lnSpc>
              <a:spcBef>
                <a:spcPts val="1000"/>
              </a:spcBef>
              <a:buFont typeface="Arial"/>
              <a:buChar char="•"/>
            </a:pPr>
            <a:endParaRPr lang="en-US" b="1" dirty="0"/>
          </a:p>
        </p:txBody>
      </p:sp>
      <p:sp>
        <p:nvSpPr>
          <p:cNvPr id="4" name="Slide Number Placeholder 3">
            <a:extLst>
              <a:ext uri="{FF2B5EF4-FFF2-40B4-BE49-F238E27FC236}">
                <a16:creationId xmlns:a16="http://schemas.microsoft.com/office/drawing/2014/main" id="{713AE066-28A5-8583-1287-D7FBCEB43B34}"/>
              </a:ext>
            </a:extLst>
          </p:cNvPr>
          <p:cNvSpPr>
            <a:spLocks noGrp="1"/>
          </p:cNvSpPr>
          <p:nvPr>
            <p:ph type="sldNum" sz="quarter" idx="5"/>
          </p:nvPr>
        </p:nvSpPr>
        <p:spPr/>
        <p:txBody>
          <a:bodyPr/>
          <a:lstStyle/>
          <a:p>
            <a:fld id="{DB32F182-08E6-1645-ABBF-2D59D86DFF5D}" type="slidenum">
              <a:rPr lang="en-US" smtClean="0"/>
              <a:t>5</a:t>
            </a:fld>
            <a:endParaRPr lang="en-US"/>
          </a:p>
        </p:txBody>
      </p:sp>
    </p:spTree>
    <p:extLst>
      <p:ext uri="{BB962C8B-B14F-4D97-AF65-F5344CB8AC3E}">
        <p14:creationId xmlns:p14="http://schemas.microsoft.com/office/powerpoint/2010/main" val="363153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0166-142E-0116-5495-B867B4980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908C5-B788-E74A-8946-49175B42B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B48FD-DFC0-D6BD-4216-2E48DAB954C8}"/>
              </a:ext>
            </a:extLst>
          </p:cNvPr>
          <p:cNvSpPr>
            <a:spLocks noGrp="1"/>
          </p:cNvSpPr>
          <p:nvPr>
            <p:ph type="body" idx="1"/>
          </p:nvPr>
        </p:nvSpPr>
        <p:spPr/>
        <p:txBody>
          <a:bodyPr/>
          <a:lstStyle/>
          <a:p>
            <a:pPr marL="0" marR="0">
              <a:lnSpc>
                <a:spcPct val="90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The AQI categories are based on the Environmental Protection Agency's standards for healthy air. There are hundreds of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air quality monitors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across California. Some air quality monitors are set up by the government (including the federal Environmental Protection Agency, the California Air Resources Board, and local air districts), and some are set up by community groups, businesses, and individuals.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spcAft>
                <a:spcPts val="800"/>
              </a:spcAft>
              <a:buNone/>
            </a:pP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spcAft>
                <a:spcPts val="800"/>
              </a:spcAft>
              <a:buNone/>
            </a:pP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Air quality monitors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measure what is in the air, and how harmful the air is. On this slide is a map of Sacramento. The green circles show different air quality monitors and the AQI at those locations. Look closely and you’ll see that the AQI is not always the same, since the air is different in each location.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The air monitors </a:t>
            </a:r>
            <a:r>
              <a:rPr lang="en-U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near you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determine the AQI in your community.</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171450" indent="-171450">
              <a:lnSpc>
                <a:spcPct val="90000"/>
              </a:lnSpc>
              <a:spcBef>
                <a:spcPts val="1000"/>
              </a:spcBef>
              <a:buFont typeface="Arial,Sans-Serif"/>
              <a:buChar char="•"/>
            </a:pPr>
            <a:endParaRPr lang="en-US" dirty="0"/>
          </a:p>
        </p:txBody>
      </p:sp>
      <p:sp>
        <p:nvSpPr>
          <p:cNvPr id="4" name="Slide Number Placeholder 3">
            <a:extLst>
              <a:ext uri="{FF2B5EF4-FFF2-40B4-BE49-F238E27FC236}">
                <a16:creationId xmlns:a16="http://schemas.microsoft.com/office/drawing/2014/main" id="{C920B70D-A0DB-07DE-B9CD-443BFAC19914}"/>
              </a:ext>
            </a:extLst>
          </p:cNvPr>
          <p:cNvSpPr>
            <a:spLocks noGrp="1"/>
          </p:cNvSpPr>
          <p:nvPr>
            <p:ph type="sldNum" sz="quarter" idx="5"/>
          </p:nvPr>
        </p:nvSpPr>
        <p:spPr/>
        <p:txBody>
          <a:bodyPr/>
          <a:lstStyle/>
          <a:p>
            <a:fld id="{DB32F182-08E6-1645-ABBF-2D59D86DFF5D}" type="slidenum">
              <a:rPr lang="en-US" smtClean="0"/>
              <a:t>6</a:t>
            </a:fld>
            <a:endParaRPr lang="en-US"/>
          </a:p>
        </p:txBody>
      </p:sp>
    </p:spTree>
    <p:extLst>
      <p:ext uri="{BB962C8B-B14F-4D97-AF65-F5344CB8AC3E}">
        <p14:creationId xmlns:p14="http://schemas.microsoft.com/office/powerpoint/2010/main" val="276273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Here's another way to look at the AQI colors and numbers.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The AQI ranges from green (when air quality is good) to maroon (when air quality is extremely dangerous). As we said, the AQI uses colors and numbers to describe air quality. The numbers range from 0 to 500.</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In the slides that follow, we'll look at what the AQI numbers mean. We will learn what they tell us about air quality and what we should do to protect ourselves.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7</a:t>
            </a:fld>
            <a:endParaRPr lang="en-US"/>
          </a:p>
        </p:txBody>
      </p:sp>
    </p:spTree>
    <p:extLst>
      <p:ext uri="{BB962C8B-B14F-4D97-AF65-F5344CB8AC3E}">
        <p14:creationId xmlns:p14="http://schemas.microsoft.com/office/powerpoint/2010/main" val="82847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When the AQI is between 0-50 (marked in green), this indicates good air quality – there is no danger to your health. It’s a great day to be active outside.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8</a:t>
            </a:fld>
            <a:endParaRPr lang="en-US"/>
          </a:p>
        </p:txBody>
      </p:sp>
    </p:spTree>
    <p:extLst>
      <p:ext uri="{BB962C8B-B14F-4D97-AF65-F5344CB8AC3E}">
        <p14:creationId xmlns:p14="http://schemas.microsoft.com/office/powerpoint/2010/main" val="360171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When the AQI is between </a:t>
            </a:r>
            <a:r>
              <a:rPr lang="en-US" sz="12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51-100</a:t>
            </a: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(marked in yellow) – this means that the air quality is unhealthy for </a:t>
            </a:r>
            <a:r>
              <a:rPr lang="en-US" sz="12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very sensitive groups</a:t>
            </a: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For most of us, it's still a good day to be active outdoors. However, some people who are very sensitive to smoke need to be more careful. They should spend less time outside and avoid doing strenuous outdoor activities.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u="none" strike="noStrike"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b="1" u="sng"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Interactive Discussion: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b="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Ask the group the following questions: </a:t>
            </a:r>
            <a:endParaRPr lang="en-US" sz="1100" b="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1. Earlier we talked about who is considered "sensitive" to smoke. Can anyone remind us who falls into these groups?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Aft>
                <a:spcPts val="800"/>
              </a:spcAft>
              <a:buFont typeface="+mj-lt"/>
              <a:buAutoNum type="alphaLcPeriod"/>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Response: </a:t>
            </a:r>
            <a:r>
              <a:rPr lang="en-US" sz="1200" kern="100" dirty="0">
                <a:effectLst/>
                <a:latin typeface="Aptos" panose="020B0004020202020204" pitchFamily="34" charset="0"/>
                <a:ea typeface="Aptos" panose="020B0004020202020204" pitchFamily="34" charset="0"/>
                <a:cs typeface="Arial" panose="020B0604020202020204" pitchFamily="34" charset="0"/>
              </a:rPr>
              <a:t>Sensitive groups include children, older adults, pregnant women, people with heart and lung disease, outdoor workers, and people experiencing homelessness.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2. If someone falls into more than one sensitive group, smoke can be even more dangerous to their health. Can anyone remind us of an example of a very sensitive person?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Aft>
                <a:spcPts val="800"/>
              </a:spcAft>
              <a:buFont typeface="+mj-lt"/>
              <a:buAutoNum type="alphaLcPeriod"/>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Response: </a:t>
            </a:r>
            <a:r>
              <a:rPr lang="en-US" sz="1200" kern="100" dirty="0">
                <a:effectLst/>
                <a:latin typeface="Aptos" panose="020B0004020202020204" pitchFamily="34" charset="0"/>
                <a:ea typeface="Aptos" panose="020B0004020202020204" pitchFamily="34" charset="0"/>
                <a:cs typeface="Arial" panose="020B0604020202020204" pitchFamily="34" charset="0"/>
              </a:rPr>
              <a:t>An example of “very sensitive” would be a child with asthma, or a farm worker with high blood pressure. Another example is someone who has more serious heart problems or lung problems may be very sensitive to smoke.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When the AQI is between 51-100, or is marked in yellow, people who are very sensitive to wildfire smoke need to watch for symptoms and take appropriate action.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9</a:t>
            </a:fld>
            <a:endParaRPr lang="en-US"/>
          </a:p>
        </p:txBody>
      </p:sp>
    </p:spTree>
    <p:extLst>
      <p:ext uri="{BB962C8B-B14F-4D97-AF65-F5344CB8AC3E}">
        <p14:creationId xmlns:p14="http://schemas.microsoft.com/office/powerpoint/2010/main" val="2032419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ph.c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FDC776-411E-D410-64CB-F81B6BDCC2E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330D1A-B1C7-4D50-528A-6FC01A4AF7BF}"/>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9450A934-4000-1FE1-2845-E46DBCF43E48}"/>
              </a:ext>
            </a:extLst>
          </p:cNvPr>
          <p:cNvSpPr>
            <a:spLocks noGrp="1"/>
          </p:cNvSpPr>
          <p:nvPr>
            <p:ph type="subTitle" idx="1"/>
          </p:nvPr>
        </p:nvSpPr>
        <p:spPr>
          <a:xfrm>
            <a:off x="576942" y="4042911"/>
            <a:ext cx="7358744" cy="101894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E65554-94AF-4104-9631-1DBCC83B8EEA}"/>
              </a:ext>
            </a:extLst>
          </p:cNvPr>
          <p:cNvSpPr>
            <a:spLocks noGrp="1"/>
          </p:cNvSpPr>
          <p:nvPr>
            <p:ph type="dt" sz="half" idx="10"/>
          </p:nvPr>
        </p:nvSpPr>
        <p:spPr>
          <a:xfrm>
            <a:off x="318721" y="6180982"/>
            <a:ext cx="2743200" cy="365125"/>
          </a:xfrm>
          <a:prstGeom prst="rect">
            <a:avLst/>
          </a:prstGeom>
        </p:spPr>
        <p:txBody>
          <a:bodyPr/>
          <a:lstStyle>
            <a:lvl1pPr>
              <a:defRPr>
                <a:solidFill>
                  <a:schemeClr val="bg1"/>
                </a:solidFill>
              </a:defRPr>
            </a:lvl1pPr>
          </a:lstStyle>
          <a:p>
            <a:endParaRPr lang="en-US"/>
          </a:p>
        </p:txBody>
      </p:sp>
      <p:pic>
        <p:nvPicPr>
          <p:cNvPr id="6" name="Picture 5" descr="The California Department of Public Health Logo.">
            <a:extLst>
              <a:ext uri="{FF2B5EF4-FFF2-40B4-BE49-F238E27FC236}">
                <a16:creationId xmlns:a16="http://schemas.microsoft.com/office/drawing/2014/main" id="{BA960E11-0E6F-471E-5035-5887659A0A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2668" y="310705"/>
            <a:ext cx="2063967" cy="914400"/>
          </a:xfrm>
          <a:prstGeom prst="rect">
            <a:avLst/>
          </a:prstGeom>
        </p:spPr>
      </p:pic>
    </p:spTree>
    <p:extLst>
      <p:ext uri="{BB962C8B-B14F-4D97-AF65-F5344CB8AC3E}">
        <p14:creationId xmlns:p14="http://schemas.microsoft.com/office/powerpoint/2010/main" val="202888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7 - Photo">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CDC37-3AB4-77ED-87F4-93A27D8D16A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408446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8 - Phot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4F039-A79D-8676-939F-C5C433623A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35731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9 - Photo">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10EA5-008C-F9EE-3D99-2780D55420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307890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0 - Photo">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9E362-4677-A63B-E965-1F8C1CBE7A7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26073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8B1A7-67A6-4784-1E1F-4B01DB9856B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3">
            <a:extLst>
              <a:ext uri="{FF2B5EF4-FFF2-40B4-BE49-F238E27FC236}">
                <a16:creationId xmlns:a16="http://schemas.microsoft.com/office/drawing/2014/main" id="{194C8196-46CC-131B-2850-E5CA6E0251AD}"/>
              </a:ext>
            </a:extLst>
          </p:cNvPr>
          <p:cNvSpPr>
            <a:spLocks noGrp="1"/>
          </p:cNvSpPr>
          <p:nvPr>
            <p:ph sz="half" idx="13"/>
          </p:nvPr>
        </p:nvSpPr>
        <p:spPr>
          <a:xfrm>
            <a:off x="680356" y="1767014"/>
            <a:ext cx="10831285" cy="4263081"/>
          </a:xfrm>
        </p:spPr>
        <p:txBody>
          <a:bodyPr/>
          <a:lstStyle>
            <a:lvl1pPr>
              <a:spcBef>
                <a:spcPts val="1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a:extLst>
              <a:ext uri="{FF2B5EF4-FFF2-40B4-BE49-F238E27FC236}">
                <a16:creationId xmlns:a16="http://schemas.microsoft.com/office/drawing/2014/main" id="{12729927-9666-2E9E-3BF8-41B4A2693F42}"/>
              </a:ext>
            </a:extLst>
          </p:cNvPr>
          <p:cNvSpPr>
            <a:spLocks noGrp="1"/>
          </p:cNvSpPr>
          <p:nvPr>
            <p:ph type="title"/>
          </p:nvPr>
        </p:nvSpPr>
        <p:spPr>
          <a:xfrm>
            <a:off x="680356" y="489634"/>
            <a:ext cx="10831285" cy="993178"/>
          </a:xfrm>
          <a:prstGeom prst="rect">
            <a:avLst/>
          </a:prstGeom>
        </p:spPr>
        <p:txBody>
          <a:bodyPr vert="horz" lIns="91440" tIns="45720" rIns="91440" bIns="45720" rtlCol="0" anchor="b">
            <a:normAutofit/>
          </a:bodyPr>
          <a:lstStyle/>
          <a:p>
            <a:r>
              <a:rPr lang="en-US"/>
              <a:t>Click to edit Master title style</a:t>
            </a:r>
          </a:p>
        </p:txBody>
      </p:sp>
      <p:sp>
        <p:nvSpPr>
          <p:cNvPr id="20" name="Slide Number Placeholder 5">
            <a:extLst>
              <a:ext uri="{FF2B5EF4-FFF2-40B4-BE49-F238E27FC236}">
                <a16:creationId xmlns:a16="http://schemas.microsoft.com/office/drawing/2014/main" id="{2234ED4D-D82C-7974-398E-9876D0F0DD1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4FC38216-CE61-338F-E871-EDEC31ACF11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3159" y="6337046"/>
            <a:ext cx="1154663" cy="274194"/>
          </a:xfrm>
          <a:prstGeom prst="rect">
            <a:avLst/>
          </a:prstGeom>
        </p:spPr>
      </p:pic>
      <p:sp>
        <p:nvSpPr>
          <p:cNvPr id="60" name="Text Placeholder 59">
            <a:extLst>
              <a:ext uri="{FF2B5EF4-FFF2-40B4-BE49-F238E27FC236}">
                <a16:creationId xmlns:a16="http://schemas.microsoft.com/office/drawing/2014/main" id="{1ECDD708-BEAC-D36D-7305-A5D4248F95E4}"/>
              </a:ext>
            </a:extLst>
          </p:cNvPr>
          <p:cNvSpPr>
            <a:spLocks noGrp="1"/>
          </p:cNvSpPr>
          <p:nvPr>
            <p:ph type="body" sz="quarter" idx="14"/>
          </p:nvPr>
        </p:nvSpPr>
        <p:spPr>
          <a:xfrm>
            <a:off x="1039813" y="40005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2" name="Text Placeholder 61">
            <a:extLst>
              <a:ext uri="{FF2B5EF4-FFF2-40B4-BE49-F238E27FC236}">
                <a16:creationId xmlns:a16="http://schemas.microsoft.com/office/drawing/2014/main" id="{CEB3E677-7941-0FD6-A8A2-BC859C981DD4}"/>
              </a:ext>
            </a:extLst>
          </p:cNvPr>
          <p:cNvSpPr>
            <a:spLocks noGrp="1"/>
          </p:cNvSpPr>
          <p:nvPr>
            <p:ph type="body" sz="quarter" idx="15"/>
          </p:nvPr>
        </p:nvSpPr>
        <p:spPr>
          <a:xfrm>
            <a:off x="3097213" y="45720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4" name="Text Placeholder 63">
            <a:extLst>
              <a:ext uri="{FF2B5EF4-FFF2-40B4-BE49-F238E27FC236}">
                <a16:creationId xmlns:a16="http://schemas.microsoft.com/office/drawing/2014/main" id="{AF9DD035-B1F2-DAC6-8D73-8F300A39ACAF}"/>
              </a:ext>
            </a:extLst>
          </p:cNvPr>
          <p:cNvSpPr>
            <a:spLocks noGrp="1"/>
          </p:cNvSpPr>
          <p:nvPr>
            <p:ph type="body" sz="quarter" idx="16"/>
          </p:nvPr>
        </p:nvSpPr>
        <p:spPr>
          <a:xfrm>
            <a:off x="4768850" y="46974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51483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ubhead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8F051-D59E-CB02-C877-1B2BD41F32B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9745C3A6-838D-C38D-0FBC-541FEDDADE1B}"/>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2">
            <a:extLst>
              <a:ext uri="{FF2B5EF4-FFF2-40B4-BE49-F238E27FC236}">
                <a16:creationId xmlns:a16="http://schemas.microsoft.com/office/drawing/2014/main" id="{7A0B1472-4AB9-A8B0-BA1D-567E746FC0A9}"/>
              </a:ext>
            </a:extLst>
          </p:cNvPr>
          <p:cNvSpPr>
            <a:spLocks noGrp="1"/>
          </p:cNvSpPr>
          <p:nvPr>
            <p:ph type="body" idx="1"/>
          </p:nvPr>
        </p:nvSpPr>
        <p:spPr>
          <a:xfrm>
            <a:off x="680356" y="1767015"/>
            <a:ext cx="10839447"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47F9DEF9-C2EB-67B2-9454-E88FFA4BAEB6}"/>
              </a:ext>
            </a:extLst>
          </p:cNvPr>
          <p:cNvSpPr>
            <a:spLocks noGrp="1"/>
          </p:cNvSpPr>
          <p:nvPr>
            <p:ph sz="half" idx="13"/>
          </p:nvPr>
        </p:nvSpPr>
        <p:spPr>
          <a:xfrm>
            <a:off x="680356" y="2348089"/>
            <a:ext cx="10831285"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EC58D88-3502-A2F5-DC01-8C3A8E7716AE}"/>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E652FC50-666B-2FEE-DFAB-BEF6AA5A961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3159" y="6337046"/>
            <a:ext cx="1154663" cy="274194"/>
          </a:xfrm>
          <a:prstGeom prst="rect">
            <a:avLst/>
          </a:prstGeom>
        </p:spPr>
      </p:pic>
    </p:spTree>
    <p:extLst>
      <p:ext uri="{BB962C8B-B14F-4D97-AF65-F5344CB8AC3E}">
        <p14:creationId xmlns:p14="http://schemas.microsoft.com/office/powerpoint/2010/main" val="155267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08CD-9CDA-91BC-AD38-84493D2714D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5181600"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BB590-967C-C199-49DB-2ED803A6E305}"/>
              </a:ext>
            </a:extLst>
          </p:cNvPr>
          <p:cNvSpPr>
            <a:spLocks noGrp="1"/>
          </p:cNvSpPr>
          <p:nvPr>
            <p:ph sz="half" idx="2"/>
          </p:nvPr>
        </p:nvSpPr>
        <p:spPr>
          <a:xfrm>
            <a:off x="6330043" y="1767014"/>
            <a:ext cx="5181600" cy="4263081"/>
          </a:xfrm>
        </p:spPr>
        <p:txBody>
          <a:bodyPr/>
          <a:lstStyle>
            <a:lvl1pPr>
              <a:spcBef>
                <a:spcPts val="1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5EF6EBFF-B3F0-4B25-37D7-65A0379C13B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8C344827-BBCB-9C0C-9229-6F4DA961843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3159" y="6337046"/>
            <a:ext cx="1154663" cy="274194"/>
          </a:xfrm>
          <a:prstGeom prst="rect">
            <a:avLst/>
          </a:prstGeom>
        </p:spPr>
      </p:pic>
      <p:sp>
        <p:nvSpPr>
          <p:cNvPr id="61" name="Text Placeholder 60">
            <a:extLst>
              <a:ext uri="{FF2B5EF4-FFF2-40B4-BE49-F238E27FC236}">
                <a16:creationId xmlns:a16="http://schemas.microsoft.com/office/drawing/2014/main" id="{0B8B0CA3-8CBF-467A-6FAB-E4429632109B}"/>
              </a:ext>
            </a:extLst>
          </p:cNvPr>
          <p:cNvSpPr>
            <a:spLocks noGrp="1"/>
          </p:cNvSpPr>
          <p:nvPr>
            <p:ph type="body" sz="quarter" idx="14"/>
          </p:nvPr>
        </p:nvSpPr>
        <p:spPr>
          <a:xfrm>
            <a:off x="1662113" y="43640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3" name="Text Placeholder 62">
            <a:extLst>
              <a:ext uri="{FF2B5EF4-FFF2-40B4-BE49-F238E27FC236}">
                <a16:creationId xmlns:a16="http://schemas.microsoft.com/office/drawing/2014/main" id="{830A552C-F8A6-5454-4BBB-20F8E78119C5}"/>
              </a:ext>
            </a:extLst>
          </p:cNvPr>
          <p:cNvSpPr>
            <a:spLocks noGrp="1"/>
          </p:cNvSpPr>
          <p:nvPr>
            <p:ph type="body" sz="quarter" idx="15"/>
          </p:nvPr>
        </p:nvSpPr>
        <p:spPr>
          <a:xfrm>
            <a:off x="3325813" y="45926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5" name="Text Placeholder 64">
            <a:extLst>
              <a:ext uri="{FF2B5EF4-FFF2-40B4-BE49-F238E27FC236}">
                <a16:creationId xmlns:a16="http://schemas.microsoft.com/office/drawing/2014/main" id="{B9162C02-B061-8E9A-DCC3-9EBF2B923067}"/>
              </a:ext>
            </a:extLst>
          </p:cNvPr>
          <p:cNvSpPr>
            <a:spLocks noGrp="1"/>
          </p:cNvSpPr>
          <p:nvPr>
            <p:ph type="body" sz="quarter" idx="16"/>
          </p:nvPr>
        </p:nvSpPr>
        <p:spPr>
          <a:xfrm>
            <a:off x="4832350" y="45926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7" name="Text Placeholder 66">
            <a:extLst>
              <a:ext uri="{FF2B5EF4-FFF2-40B4-BE49-F238E27FC236}">
                <a16:creationId xmlns:a16="http://schemas.microsoft.com/office/drawing/2014/main" id="{465604DD-AD93-8A18-D648-8457509E28DE}"/>
              </a:ext>
            </a:extLst>
          </p:cNvPr>
          <p:cNvSpPr>
            <a:spLocks noGrp="1"/>
          </p:cNvSpPr>
          <p:nvPr>
            <p:ph type="body" sz="quarter" idx="17"/>
          </p:nvPr>
        </p:nvSpPr>
        <p:spPr>
          <a:xfrm>
            <a:off x="6764338" y="48625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9" name="Text Placeholder 68">
            <a:extLst>
              <a:ext uri="{FF2B5EF4-FFF2-40B4-BE49-F238E27FC236}">
                <a16:creationId xmlns:a16="http://schemas.microsoft.com/office/drawing/2014/main" id="{CBD231F1-CF54-BA3D-45DF-2B34C8A0E6E3}"/>
              </a:ext>
            </a:extLst>
          </p:cNvPr>
          <p:cNvSpPr>
            <a:spLocks noGrp="1"/>
          </p:cNvSpPr>
          <p:nvPr>
            <p:ph type="body" sz="quarter" idx="18"/>
          </p:nvPr>
        </p:nvSpPr>
        <p:spPr>
          <a:xfrm>
            <a:off x="8115300" y="50704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1" name="Text Placeholder 70">
            <a:extLst>
              <a:ext uri="{FF2B5EF4-FFF2-40B4-BE49-F238E27FC236}">
                <a16:creationId xmlns:a16="http://schemas.microsoft.com/office/drawing/2014/main" id="{E4B8328D-6DB3-EFD7-ECF3-46B0DE83BF7F}"/>
              </a:ext>
            </a:extLst>
          </p:cNvPr>
          <p:cNvSpPr>
            <a:spLocks noGrp="1"/>
          </p:cNvSpPr>
          <p:nvPr>
            <p:ph type="body" sz="quarter" idx="19"/>
          </p:nvPr>
        </p:nvSpPr>
        <p:spPr>
          <a:xfrm>
            <a:off x="9590088" y="49879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229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ubhead - 2 Column">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029F703-8396-FD41-535C-3D4A53974793}"/>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19" name="Text Placeholder 2">
            <a:extLst>
              <a:ext uri="{FF2B5EF4-FFF2-40B4-BE49-F238E27FC236}">
                <a16:creationId xmlns:a16="http://schemas.microsoft.com/office/drawing/2014/main" id="{B8D311B9-E25A-8BDD-6B75-49F2C8A71BA5}"/>
              </a:ext>
            </a:extLst>
          </p:cNvPr>
          <p:cNvSpPr>
            <a:spLocks noGrp="1"/>
          </p:cNvSpPr>
          <p:nvPr>
            <p:ph type="body" idx="1"/>
          </p:nvPr>
        </p:nvSpPr>
        <p:spPr>
          <a:xfrm>
            <a:off x="680357" y="1767015"/>
            <a:ext cx="5185505"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1E693342-C3AE-3116-22EF-8A41D9DC0A21}"/>
              </a:ext>
            </a:extLst>
          </p:cNvPr>
          <p:cNvSpPr>
            <a:spLocks noGrp="1"/>
          </p:cNvSpPr>
          <p:nvPr>
            <p:ph sz="half" idx="13"/>
          </p:nvPr>
        </p:nvSpPr>
        <p:spPr>
          <a:xfrm>
            <a:off x="680357" y="2348089"/>
            <a:ext cx="5181600"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42342-41F5-D931-AE08-CDFE32DC69B4}"/>
              </a:ext>
            </a:extLst>
          </p:cNvPr>
          <p:cNvSpPr>
            <a:spLocks noGrp="1"/>
          </p:cNvSpPr>
          <p:nvPr>
            <p:ph type="body" sz="quarter" idx="3"/>
          </p:nvPr>
        </p:nvSpPr>
        <p:spPr>
          <a:xfrm>
            <a:off x="6328456" y="1767015"/>
            <a:ext cx="5183188"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2003C91E-806F-F65F-2E9B-1A6B60AB30C2}"/>
              </a:ext>
            </a:extLst>
          </p:cNvPr>
          <p:cNvSpPr>
            <a:spLocks noGrp="1"/>
          </p:cNvSpPr>
          <p:nvPr>
            <p:ph sz="half" idx="2"/>
          </p:nvPr>
        </p:nvSpPr>
        <p:spPr>
          <a:xfrm>
            <a:off x="6330043" y="2348089"/>
            <a:ext cx="5181600" cy="3682007"/>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F139B76-4239-077A-ABCF-41105ACA8D5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79"/>
            <a:ext cx="12192000" cy="469702"/>
          </a:xfrm>
          <a:prstGeom prst="rect">
            <a:avLst/>
          </a:prstGeom>
        </p:spPr>
      </p:pic>
      <p:sp>
        <p:nvSpPr>
          <p:cNvPr id="23" name="Slide Number Placeholder 5">
            <a:extLst>
              <a:ext uri="{FF2B5EF4-FFF2-40B4-BE49-F238E27FC236}">
                <a16:creationId xmlns:a16="http://schemas.microsoft.com/office/drawing/2014/main" id="{CFD80724-7C39-0219-8A5A-E13CBB8FEDA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A38CF2F4-CBDA-6D82-0371-0BB84347078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3159" y="6337046"/>
            <a:ext cx="1154663" cy="274194"/>
          </a:xfrm>
          <a:prstGeom prst="rect">
            <a:avLst/>
          </a:prstGeom>
        </p:spPr>
      </p:pic>
    </p:spTree>
    <p:extLst>
      <p:ext uri="{BB962C8B-B14F-4D97-AF65-F5344CB8AC3E}">
        <p14:creationId xmlns:p14="http://schemas.microsoft.com/office/powerpoint/2010/main" val="381036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F1E6AB-FDEC-0089-F740-A045FA133A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547B261-077C-EFE5-579B-B6F4C86D1F0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4" name="Picture 3">
            <a:extLst>
              <a:ext uri="{FF2B5EF4-FFF2-40B4-BE49-F238E27FC236}">
                <a16:creationId xmlns:a16="http://schemas.microsoft.com/office/drawing/2014/main" id="{D2CC7594-97CE-7694-3540-6F896718CBC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3159" y="6337046"/>
            <a:ext cx="1154663" cy="274194"/>
          </a:xfrm>
          <a:prstGeom prst="rect">
            <a:avLst/>
          </a:prstGeom>
        </p:spPr>
      </p:pic>
    </p:spTree>
    <p:extLst>
      <p:ext uri="{BB962C8B-B14F-4D97-AF65-F5344CB8AC3E}">
        <p14:creationId xmlns:p14="http://schemas.microsoft.com/office/powerpoint/2010/main" val="247618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ubhead - 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C67C5E5-0289-B72A-E325-87F85E29D2E5}"/>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4" name="Text Placeholder 2">
            <a:extLst>
              <a:ext uri="{FF2B5EF4-FFF2-40B4-BE49-F238E27FC236}">
                <a16:creationId xmlns:a16="http://schemas.microsoft.com/office/drawing/2014/main" id="{B24A44B2-D17E-52C8-AEB7-457ADCA5A3ED}"/>
              </a:ext>
            </a:extLst>
          </p:cNvPr>
          <p:cNvSpPr>
            <a:spLocks noGrp="1"/>
          </p:cNvSpPr>
          <p:nvPr>
            <p:ph type="body" idx="1"/>
          </p:nvPr>
        </p:nvSpPr>
        <p:spPr>
          <a:xfrm>
            <a:off x="680357" y="1760767"/>
            <a:ext cx="3393804"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D0B1E6F-BDE5-15A4-67E5-7E47DF3AB255}"/>
              </a:ext>
            </a:extLst>
          </p:cNvPr>
          <p:cNvSpPr>
            <a:spLocks noGrp="1"/>
          </p:cNvSpPr>
          <p:nvPr>
            <p:ph type="body" idx="16"/>
          </p:nvPr>
        </p:nvSpPr>
        <p:spPr>
          <a:xfrm>
            <a:off x="4395355" y="1767015"/>
            <a:ext cx="3401288"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3F5CF3D5-79ED-747C-8FD1-E4B100F1A2AC}"/>
              </a:ext>
            </a:extLst>
          </p:cNvPr>
          <p:cNvSpPr>
            <a:spLocks noGrp="1"/>
          </p:cNvSpPr>
          <p:nvPr>
            <p:ph type="body" idx="17"/>
          </p:nvPr>
        </p:nvSpPr>
        <p:spPr>
          <a:xfrm>
            <a:off x="8117165" y="1760767"/>
            <a:ext cx="3401288" cy="478380"/>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9120C38-7D0D-9945-C483-78E911E1153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Slide Number Placeholder 5">
            <a:extLst>
              <a:ext uri="{FF2B5EF4-FFF2-40B4-BE49-F238E27FC236}">
                <a16:creationId xmlns:a16="http://schemas.microsoft.com/office/drawing/2014/main" id="{72C94239-BEA7-133A-FEB5-F96641AC1CD4}"/>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136304E4-B8FC-62DB-1E94-266E5903D0B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3159" y="6337046"/>
            <a:ext cx="1154663" cy="274194"/>
          </a:xfrm>
          <a:prstGeom prst="rect">
            <a:avLst/>
          </a:prstGeom>
        </p:spPr>
      </p:pic>
    </p:spTree>
    <p:extLst>
      <p:ext uri="{BB962C8B-B14F-4D97-AF65-F5344CB8AC3E}">
        <p14:creationId xmlns:p14="http://schemas.microsoft.com/office/powerpoint/2010/main" val="23949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11588-8DE0-2C60-4C52-57EE93265F2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8D8295C-3B12-BD00-49BF-F88BD17E781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988629" y="0"/>
            <a:ext cx="5203372" cy="6858000"/>
          </a:xfrm>
          <a:prstGeom prst="rect">
            <a:avLst/>
          </a:prstGeom>
        </p:spPr>
      </p:pic>
      <p:sp>
        <p:nvSpPr>
          <p:cNvPr id="9" name="Title 1">
            <a:extLst>
              <a:ext uri="{FF2B5EF4-FFF2-40B4-BE49-F238E27FC236}">
                <a16:creationId xmlns:a16="http://schemas.microsoft.com/office/drawing/2014/main" id="{2E1D6F7D-FB65-9CDE-FFB6-2047ADD211F6}"/>
              </a:ext>
            </a:extLst>
          </p:cNvPr>
          <p:cNvSpPr>
            <a:spLocks noGrp="1"/>
          </p:cNvSpPr>
          <p:nvPr>
            <p:ph type="ctrTitle"/>
          </p:nvPr>
        </p:nvSpPr>
        <p:spPr>
          <a:xfrm>
            <a:off x="1701538" y="3131820"/>
            <a:ext cx="6050541" cy="2316368"/>
          </a:xfrm>
        </p:spPr>
        <p:txBody>
          <a:bodyPr anchor="t"/>
          <a:lstStyle>
            <a:lvl1pPr algn="l">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C68CFE7-ED88-7FD9-0C9D-C15C3BD41D3C}"/>
              </a:ext>
            </a:extLst>
          </p:cNvPr>
          <p:cNvSpPr>
            <a:spLocks noGrp="1"/>
          </p:cNvSpPr>
          <p:nvPr>
            <p:ph type="subTitle" idx="1"/>
          </p:nvPr>
        </p:nvSpPr>
        <p:spPr>
          <a:xfrm>
            <a:off x="1701538" y="2163826"/>
            <a:ext cx="6050541" cy="877657"/>
          </a:xfrm>
        </p:spPr>
        <p:txBody>
          <a:bodyPr anchor="b"/>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3">
            <a:extLst>
              <a:ext uri="{FF2B5EF4-FFF2-40B4-BE49-F238E27FC236}">
                <a16:creationId xmlns:a16="http://schemas.microsoft.com/office/drawing/2014/main" id="{BEED605B-CDC6-A4AA-10B8-ED8A09854157}"/>
              </a:ext>
            </a:extLst>
          </p:cNvPr>
          <p:cNvSpPr>
            <a:spLocks noGrp="1"/>
          </p:cNvSpPr>
          <p:nvPr>
            <p:ph type="dt" sz="half" idx="10"/>
          </p:nvPr>
        </p:nvSpPr>
        <p:spPr>
          <a:xfrm>
            <a:off x="982916" y="6180982"/>
            <a:ext cx="2743200" cy="365125"/>
          </a:xfrm>
          <a:prstGeom prst="rect">
            <a:avLst/>
          </a:prstGeom>
        </p:spPr>
        <p:txBody>
          <a:bodyPr/>
          <a:lstStyle>
            <a:lvl1pPr>
              <a:defRPr>
                <a:solidFill>
                  <a:schemeClr val="bg1"/>
                </a:solidFill>
              </a:defRPr>
            </a:lvl1pPr>
          </a:lstStyle>
          <a:p>
            <a:endParaRPr lang="en-US"/>
          </a:p>
        </p:txBody>
      </p:sp>
      <p:pic>
        <p:nvPicPr>
          <p:cNvPr id="2" name="Picture 1" descr="The California Department of Public Health Logo.">
            <a:extLst>
              <a:ext uri="{FF2B5EF4-FFF2-40B4-BE49-F238E27FC236}">
                <a16:creationId xmlns:a16="http://schemas.microsoft.com/office/drawing/2014/main" id="{7C875843-90F9-D1E8-445D-8DD55A9D44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99835" y="338415"/>
            <a:ext cx="2063967" cy="914400"/>
          </a:xfrm>
          <a:prstGeom prst="rect">
            <a:avLst/>
          </a:prstGeom>
        </p:spPr>
      </p:pic>
      <p:sp>
        <p:nvSpPr>
          <p:cNvPr id="5" name="Text Placeholder 4">
            <a:extLst>
              <a:ext uri="{FF2B5EF4-FFF2-40B4-BE49-F238E27FC236}">
                <a16:creationId xmlns:a16="http://schemas.microsoft.com/office/drawing/2014/main" id="{1B25DDC6-D609-E43C-DC13-05ABC61ABD9F}"/>
              </a:ext>
            </a:extLst>
          </p:cNvPr>
          <p:cNvSpPr>
            <a:spLocks noGrp="1"/>
          </p:cNvSpPr>
          <p:nvPr>
            <p:ph type="body" sz="quarter" idx="11"/>
          </p:nvPr>
        </p:nvSpPr>
        <p:spPr>
          <a:xfrm>
            <a:off x="4064000" y="57038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9283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plit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049D8-A9E2-A8D8-CAF5-B5838ED037B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83FAAE7-E1B6-DC51-5C1F-380359A19D14}"/>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3C8C549F-A6A2-6853-7414-F490C10B053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5" name="Picture 4">
            <a:extLst>
              <a:ext uri="{FF2B5EF4-FFF2-40B4-BE49-F238E27FC236}">
                <a16:creationId xmlns:a16="http://schemas.microsoft.com/office/drawing/2014/main" id="{382E9B19-6B1D-16A2-BE57-CD4647ADA08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3097" y="6361139"/>
            <a:ext cx="1169514" cy="277150"/>
          </a:xfrm>
          <a:prstGeom prst="rect">
            <a:avLst/>
          </a:prstGeom>
        </p:spPr>
      </p:pic>
    </p:spTree>
    <p:extLst>
      <p:ext uri="{BB962C8B-B14F-4D97-AF65-F5344CB8AC3E}">
        <p14:creationId xmlns:p14="http://schemas.microsoft.com/office/powerpoint/2010/main" val="3655301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5E2A0-43A4-D942-3680-D6EF866188D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6D4D3435-6FA3-147F-A367-A8873462E669}"/>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8D6B6542-57A8-7DE2-7791-2FCAD8BCAB7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3C4A673F-4CF7-43C6-856C-ACA4F0F54B9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3097" y="6361139"/>
            <a:ext cx="1169514" cy="277150"/>
          </a:xfrm>
          <a:prstGeom prst="rect">
            <a:avLst/>
          </a:prstGeom>
        </p:spPr>
      </p:pic>
    </p:spTree>
    <p:extLst>
      <p:ext uri="{BB962C8B-B14F-4D97-AF65-F5344CB8AC3E}">
        <p14:creationId xmlns:p14="http://schemas.microsoft.com/office/powerpoint/2010/main" val="38547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79AAB-F736-C851-A23D-6F14EBD973B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F0F36AEF-A1B1-9990-4D78-94FD75328523}"/>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4BEBFE7-843C-BE4B-4AD9-C1ADE20C76B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53D07183-B4AA-5B3F-1BA5-F653929E420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3097" y="6361139"/>
            <a:ext cx="1169514" cy="277150"/>
          </a:xfrm>
          <a:prstGeom prst="rect">
            <a:avLst/>
          </a:prstGeom>
        </p:spPr>
      </p:pic>
    </p:spTree>
    <p:extLst>
      <p:ext uri="{BB962C8B-B14F-4D97-AF65-F5344CB8AC3E}">
        <p14:creationId xmlns:p14="http://schemas.microsoft.com/office/powerpoint/2010/main" val="3019253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2CE6BF-293E-3B7A-E34D-F67BEB6C89B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C0B9F782-BA46-0AC0-6D9E-E2DA688F3ED1}"/>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31640326-6C2B-C264-2732-AE8ECCA2B55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D2BB78CF-4734-C38F-4521-AAB13BBC5B7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3097" y="6361139"/>
            <a:ext cx="1169514" cy="277150"/>
          </a:xfrm>
          <a:prstGeom prst="rect">
            <a:avLst/>
          </a:prstGeom>
        </p:spPr>
      </p:pic>
    </p:spTree>
    <p:extLst>
      <p:ext uri="{BB962C8B-B14F-4D97-AF65-F5344CB8AC3E}">
        <p14:creationId xmlns:p14="http://schemas.microsoft.com/office/powerpoint/2010/main" val="2192409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928F-06ED-FE82-30A6-BDB0C12633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22061C47-9C17-A628-B8BC-1FA7D2A74758}"/>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0EADDD4-954A-B7E6-5051-AAC38FC7414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88CB4BEB-A967-3D1F-B2D7-5A048E0C1DC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3097" y="6361139"/>
            <a:ext cx="1169514" cy="277150"/>
          </a:xfrm>
          <a:prstGeom prst="rect">
            <a:avLst/>
          </a:prstGeom>
        </p:spPr>
      </p:pic>
    </p:spTree>
    <p:extLst>
      <p:ext uri="{BB962C8B-B14F-4D97-AF65-F5344CB8AC3E}">
        <p14:creationId xmlns:p14="http://schemas.microsoft.com/office/powerpoint/2010/main" val="2418472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Logo">
    <p:bg>
      <p:bgPr>
        <a:solidFill>
          <a:schemeClr val="accent6"/>
        </a:solidFill>
        <a:effectLst/>
      </p:bgPr>
    </p:bg>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40B9CEF-C9E4-8404-BE49-FC0BFBFC954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1836" y="2186550"/>
            <a:ext cx="4720535" cy="2091340"/>
          </a:xfrm>
          <a:prstGeom prst="rect">
            <a:avLst/>
          </a:prstGeom>
        </p:spPr>
      </p:pic>
    </p:spTree>
    <p:extLst>
      <p:ext uri="{BB962C8B-B14F-4D97-AF65-F5344CB8AC3E}">
        <p14:creationId xmlns:p14="http://schemas.microsoft.com/office/powerpoint/2010/main" val="35383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4289F0-6F38-B13B-7701-340C9714D764}"/>
              </a:ext>
              <a:ext uri="{C183D7F6-B498-43B3-948B-1728B52AA6E4}">
                <adec:decorative xmlns:adec="http://schemas.microsoft.com/office/drawing/2017/decorative" val="1"/>
              </a:ext>
            </a:extLst>
          </p:cNvPr>
          <p:cNvSpPr/>
          <p:nvPr userDrawn="1"/>
        </p:nvSpPr>
        <p:spPr>
          <a:xfrm>
            <a:off x="-1" y="0"/>
            <a:ext cx="358832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86EC5-891A-A7AA-060B-80B7F74A2E02}"/>
              </a:ext>
            </a:extLst>
          </p:cNvPr>
          <p:cNvSpPr>
            <a:spLocks noGrp="1"/>
          </p:cNvSpPr>
          <p:nvPr>
            <p:ph type="title" hasCustomPrompt="1"/>
          </p:nvPr>
        </p:nvSpPr>
        <p:spPr>
          <a:xfrm>
            <a:off x="451013" y="1782671"/>
            <a:ext cx="2686298" cy="3292658"/>
          </a:xfrm>
        </p:spPr>
        <p:txBody>
          <a:bodyPr anchor="ctr"/>
          <a:lstStyle>
            <a:lvl1pPr>
              <a:defRPr>
                <a:solidFill>
                  <a:schemeClr val="bg1"/>
                </a:solidFill>
              </a:defRPr>
            </a:lvl1pPr>
          </a:lstStyle>
          <a:p>
            <a:r>
              <a:rPr lang="en-US"/>
              <a:t>Table of Contents</a:t>
            </a:r>
          </a:p>
        </p:txBody>
      </p:sp>
      <p:sp>
        <p:nvSpPr>
          <p:cNvPr id="3" name="Content Placeholder 2">
            <a:extLst>
              <a:ext uri="{FF2B5EF4-FFF2-40B4-BE49-F238E27FC236}">
                <a16:creationId xmlns:a16="http://schemas.microsoft.com/office/drawing/2014/main" id="{B2756CFC-83C1-3F8B-170F-0454A0930B2D}"/>
              </a:ext>
            </a:extLst>
          </p:cNvPr>
          <p:cNvSpPr>
            <a:spLocks noGrp="1"/>
          </p:cNvSpPr>
          <p:nvPr>
            <p:ph idx="1"/>
          </p:nvPr>
        </p:nvSpPr>
        <p:spPr>
          <a:xfrm>
            <a:off x="4039340" y="988081"/>
            <a:ext cx="5644987" cy="4881838"/>
          </a:xfrm>
        </p:spPr>
        <p:txBody>
          <a:bodyPr/>
          <a:lstStyle>
            <a:lvl1pPr>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1D34C23-14EC-62D1-506D-4D62513D228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56" y="-1507"/>
            <a:ext cx="12172944" cy="6847281"/>
          </a:xfrm>
          <a:prstGeom prst="rect">
            <a:avLst/>
          </a:prstGeom>
        </p:spPr>
      </p:pic>
      <p:sp>
        <p:nvSpPr>
          <p:cNvPr id="6" name="Text Placeholder 5">
            <a:extLst>
              <a:ext uri="{FF2B5EF4-FFF2-40B4-BE49-F238E27FC236}">
                <a16:creationId xmlns:a16="http://schemas.microsoft.com/office/drawing/2014/main" id="{6489A499-D991-4FDD-553B-D1B90B9E839F}"/>
              </a:ext>
            </a:extLst>
          </p:cNvPr>
          <p:cNvSpPr>
            <a:spLocks noGrp="1"/>
          </p:cNvSpPr>
          <p:nvPr>
            <p:ph type="body" sz="quarter" idx="10"/>
          </p:nvPr>
        </p:nvSpPr>
        <p:spPr>
          <a:xfrm>
            <a:off x="3824288" y="47593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a:extLst>
              <a:ext uri="{FF2B5EF4-FFF2-40B4-BE49-F238E27FC236}">
                <a16:creationId xmlns:a16="http://schemas.microsoft.com/office/drawing/2014/main" id="{7F3035A1-0E32-135C-D585-A729C752D93A}"/>
              </a:ext>
            </a:extLst>
          </p:cNvPr>
          <p:cNvSpPr>
            <a:spLocks noGrp="1"/>
          </p:cNvSpPr>
          <p:nvPr>
            <p:ph type="body" sz="quarter" idx="11"/>
          </p:nvPr>
        </p:nvSpPr>
        <p:spPr>
          <a:xfrm>
            <a:off x="5568950" y="52990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Text Placeholder 9">
            <a:extLst>
              <a:ext uri="{FF2B5EF4-FFF2-40B4-BE49-F238E27FC236}">
                <a16:creationId xmlns:a16="http://schemas.microsoft.com/office/drawing/2014/main" id="{D49EA27F-3B00-C916-4DC5-9E0FC0992752}"/>
              </a:ext>
            </a:extLst>
          </p:cNvPr>
          <p:cNvSpPr>
            <a:spLocks noGrp="1"/>
          </p:cNvSpPr>
          <p:nvPr>
            <p:ph type="body" sz="quarter" idx="12"/>
          </p:nvPr>
        </p:nvSpPr>
        <p:spPr>
          <a:xfrm>
            <a:off x="7761288" y="54038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ext Placeholder 12">
            <a:extLst>
              <a:ext uri="{FF2B5EF4-FFF2-40B4-BE49-F238E27FC236}">
                <a16:creationId xmlns:a16="http://schemas.microsoft.com/office/drawing/2014/main" id="{9192BF7F-5C5B-149A-E7AB-35BF101FD4E8}"/>
              </a:ext>
            </a:extLst>
          </p:cNvPr>
          <p:cNvSpPr>
            <a:spLocks noGrp="1"/>
          </p:cNvSpPr>
          <p:nvPr>
            <p:ph type="body" sz="quarter" idx="13"/>
          </p:nvPr>
        </p:nvSpPr>
        <p:spPr>
          <a:xfrm>
            <a:off x="8012113" y="45402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2478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172E2-A49B-BBA5-BB66-D5B2B6EBE35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238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644737-5D69-9A86-2FA4-C12421DBF94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425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284617-2E4B-AA60-D7EA-5326915CC1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dirty="0"/>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88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CCA334-B766-660F-8C57-4F113AFA9D2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4313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CFBF-681B-9535-651E-1C28691998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89500" y="0"/>
            <a:ext cx="73025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38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6 - Photo">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8A7EE-23CB-7834-F00C-41957665084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87784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60E4B-757A-55AA-F002-1FBC8F6D11BE}"/>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84E101B-EDF9-A972-7FA4-476169D640DF}"/>
              </a:ext>
            </a:extLst>
          </p:cNvPr>
          <p:cNvSpPr>
            <a:spLocks noGrp="1"/>
          </p:cNvSpPr>
          <p:nvPr>
            <p:ph type="body" idx="1"/>
          </p:nvPr>
        </p:nvSpPr>
        <p:spPr>
          <a:xfrm>
            <a:off x="680357" y="1767015"/>
            <a:ext cx="10831286" cy="42630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9D4898C-8E32-65AD-40F0-DCA81BB95EB5}"/>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sp>
        <p:nvSpPr>
          <p:cNvPr id="5" name="TextBox 4">
            <a:extLst>
              <a:ext uri="{FF2B5EF4-FFF2-40B4-BE49-F238E27FC236}">
                <a16:creationId xmlns:a16="http://schemas.microsoft.com/office/drawing/2014/main" id="{6DCE3C91-5E82-86C9-6AF7-667C12CC1626}"/>
              </a:ext>
            </a:extLst>
          </p:cNvPr>
          <p:cNvSpPr txBox="1"/>
          <p:nvPr>
            <p:extLst>
              <p:ext uri="{1162E1C5-73C7-4A58-AE30-91384D911F3F}">
                <p184:classification xmlns:p184="http://schemas.microsoft.com/office/powerpoint/2018/4/main" val="ftr"/>
              </p:ext>
            </p:extLst>
          </p:nvPr>
        </p:nvSpPr>
        <p:spPr>
          <a:xfrm>
            <a:off x="5630037" y="6642100"/>
            <a:ext cx="960438"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Confidential - Low</a:t>
            </a:r>
          </a:p>
        </p:txBody>
      </p:sp>
    </p:spTree>
    <p:extLst>
      <p:ext uri="{BB962C8B-B14F-4D97-AF65-F5344CB8AC3E}">
        <p14:creationId xmlns:p14="http://schemas.microsoft.com/office/powerpoint/2010/main" val="19479972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69" r:id="rId9"/>
    <p:sldLayoutId id="2147483668" r:id="rId10"/>
    <p:sldLayoutId id="2147483667" r:id="rId11"/>
    <p:sldLayoutId id="2147483666" r:id="rId12"/>
    <p:sldLayoutId id="2147483665" r:id="rId13"/>
    <p:sldLayoutId id="2147483654" r:id="rId14"/>
    <p:sldLayoutId id="2147483655" r:id="rId15"/>
    <p:sldLayoutId id="2147483652" r:id="rId16"/>
    <p:sldLayoutId id="2147483653" r:id="rId17"/>
    <p:sldLayoutId id="2147483675" r:id="rId18"/>
    <p:sldLayoutId id="2147483676" r:id="rId19"/>
    <p:sldLayoutId id="2147483656" r:id="rId20"/>
    <p:sldLayoutId id="2147483671" r:id="rId21"/>
    <p:sldLayoutId id="2147483672" r:id="rId22"/>
    <p:sldLayoutId id="2147483673" r:id="rId23"/>
    <p:sldLayoutId id="2147483674" r:id="rId24"/>
    <p:sldLayoutId id="2147483677" r:id="rId25"/>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6A707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6A707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6A707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6A70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6A70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irnow.gov/"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customXml" Target="../ink/ink7.xml"/><Relationship Id="rId3" Type="http://schemas.openxmlformats.org/officeDocument/2006/relationships/image" Target="../media/image40.jpeg"/><Relationship Id="rId12" Type="http://schemas.openxmlformats.org/officeDocument/2006/relationships/customXml" Target="../ink/ink6.xml"/><Relationship Id="rId2" Type="http://schemas.openxmlformats.org/officeDocument/2006/relationships/notesSlide" Target="../notesSlides/notesSlide24.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70.png"/><Relationship Id="rId15" Type="http://schemas.openxmlformats.org/officeDocument/2006/relationships/image" Target="../media/image4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3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alifornia Department of Public Health">
            <a:extLst>
              <a:ext uri="{FF2B5EF4-FFF2-40B4-BE49-F238E27FC236}">
                <a16:creationId xmlns:a16="http://schemas.microsoft.com/office/drawing/2014/main" id="{72254506-8338-9896-579A-9954872B6FB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555" y="0"/>
            <a:ext cx="5230368" cy="6858000"/>
          </a:xfrm>
          <a:prstGeom prst="rect">
            <a:avLst/>
          </a:prstGeom>
        </p:spPr>
      </p:pic>
      <p:sp>
        <p:nvSpPr>
          <p:cNvPr id="3" name="Subtitle 2">
            <a:extLst>
              <a:ext uri="{FF2B5EF4-FFF2-40B4-BE49-F238E27FC236}">
                <a16:creationId xmlns:a16="http://schemas.microsoft.com/office/drawing/2014/main" id="{968F38EE-3EEB-6E7C-80F8-CCDF116F85E9}"/>
              </a:ext>
              <a:ext uri="{C183D7F6-B498-43B3-948B-1728B52AA6E4}">
                <adec:decorative xmlns:adec="http://schemas.microsoft.com/office/drawing/2017/decorative" val="0"/>
              </a:ext>
            </a:extLst>
          </p:cNvPr>
          <p:cNvSpPr>
            <a:spLocks noGrp="1"/>
          </p:cNvSpPr>
          <p:nvPr>
            <p:ph type="subTitle" idx="1"/>
          </p:nvPr>
        </p:nvSpPr>
        <p:spPr>
          <a:xfrm>
            <a:off x="1254934" y="2883628"/>
            <a:ext cx="6050541" cy="877657"/>
          </a:xfrm>
        </p:spPr>
        <p:txBody>
          <a:bodyPr>
            <a:normAutofit/>
          </a:bodyPr>
          <a:lstStyle/>
          <a:p>
            <a:r>
              <a:rPr lang="en-US" sz="3200" dirty="0">
                <a:ea typeface="Calibri"/>
              </a:rPr>
              <a:t>Community Health:</a:t>
            </a:r>
          </a:p>
        </p:txBody>
      </p:sp>
      <p:sp>
        <p:nvSpPr>
          <p:cNvPr id="2" name="Title 1">
            <a:extLst>
              <a:ext uri="{FF2B5EF4-FFF2-40B4-BE49-F238E27FC236}">
                <a16:creationId xmlns:a16="http://schemas.microsoft.com/office/drawing/2014/main" id="{A4709287-431D-6045-6E3A-40F7BC64DFCC}"/>
              </a:ext>
              <a:ext uri="{C183D7F6-B498-43B3-948B-1728B52AA6E4}">
                <adec:decorative xmlns:adec="http://schemas.microsoft.com/office/drawing/2017/decorative" val="0"/>
              </a:ext>
            </a:extLst>
          </p:cNvPr>
          <p:cNvSpPr>
            <a:spLocks noGrp="1"/>
          </p:cNvSpPr>
          <p:nvPr>
            <p:ph type="ctrTitle"/>
          </p:nvPr>
        </p:nvSpPr>
        <p:spPr>
          <a:xfrm>
            <a:off x="1254934" y="3761285"/>
            <a:ext cx="6050541" cy="1888046"/>
          </a:xfrm>
        </p:spPr>
        <p:txBody>
          <a:bodyPr>
            <a:normAutofit/>
          </a:bodyPr>
          <a:lstStyle/>
          <a:p>
            <a:r>
              <a:rPr lang="en-US" sz="4800" dirty="0">
                <a:ea typeface="Calibri"/>
              </a:rPr>
              <a:t>Wildfire Smoke Education Toolkit</a:t>
            </a:r>
          </a:p>
        </p:txBody>
      </p:sp>
      <p:sp>
        <p:nvSpPr>
          <p:cNvPr id="6" name="Text Placeholder 4">
            <a:extLst>
              <a:ext uri="{FF2B5EF4-FFF2-40B4-BE49-F238E27FC236}">
                <a16:creationId xmlns:a16="http://schemas.microsoft.com/office/drawing/2014/main" id="{B5D998C4-6BAB-5D33-859A-0BD81A1DB7EC}"/>
              </a:ext>
              <a:ext uri="{C183D7F6-B498-43B3-948B-1728B52AA6E4}">
                <adec:decorative xmlns:adec="http://schemas.microsoft.com/office/drawing/2017/decorative" val="0"/>
              </a:ext>
            </a:extLst>
          </p:cNvPr>
          <p:cNvSpPr>
            <a:spLocks noGrp="1"/>
          </p:cNvSpPr>
          <p:nvPr>
            <p:ph type="body" sz="quarter" idx="11"/>
          </p:nvPr>
        </p:nvSpPr>
        <p:spPr>
          <a:xfrm>
            <a:off x="1254934" y="5392891"/>
            <a:ext cx="1960880" cy="914400"/>
          </a:xfrm>
        </p:spPr>
        <p:txBody>
          <a:bodyPr>
            <a:normAutofit/>
          </a:bodyPr>
          <a:lstStyle/>
          <a:p>
            <a:pPr marL="0" indent="0">
              <a:buNone/>
            </a:pPr>
            <a:r>
              <a:rPr lang="en-US" sz="2800" dirty="0">
                <a:solidFill>
                  <a:srgbClr val="A8D3C9"/>
                </a:solidFill>
                <a:ea typeface="Calibri"/>
              </a:rPr>
              <a:t>Module 2</a:t>
            </a:r>
          </a:p>
          <a:p>
            <a:pPr marL="0" indent="0">
              <a:buNone/>
            </a:pPr>
            <a:r>
              <a:rPr lang="en-US" sz="2000" dirty="0">
                <a:solidFill>
                  <a:srgbClr val="A8D3C9"/>
                </a:solidFill>
                <a:ea typeface="Calibri"/>
              </a:rPr>
              <a:t>May 2025</a:t>
            </a:r>
          </a:p>
        </p:txBody>
      </p:sp>
    </p:spTree>
    <p:extLst>
      <p:ext uri="{BB962C8B-B14F-4D97-AF65-F5344CB8AC3E}">
        <p14:creationId xmlns:p14="http://schemas.microsoft.com/office/powerpoint/2010/main" val="137048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680357" y="817968"/>
            <a:ext cx="10831285" cy="993178"/>
          </a:xfrm>
        </p:spPr>
        <p:txBody>
          <a:bodyPr>
            <a:normAutofit fontScale="90000"/>
          </a:bodyPr>
          <a:lstStyle/>
          <a:p>
            <a:r>
              <a:rPr lang="en-US" dirty="0"/>
              <a:t>Would you let your child play soccer today? </a:t>
            </a:r>
            <a:br>
              <a:rPr lang="en-US" dirty="0"/>
            </a:br>
            <a:r>
              <a:rPr lang="en-US" dirty="0"/>
              <a:t>Why or why not?</a:t>
            </a:r>
          </a:p>
        </p:txBody>
      </p:sp>
      <p:pic>
        <p:nvPicPr>
          <p:cNvPr id="2" name="Picture 2" descr="Graphic showing today's AQI is 75 which is in the yellow range.">
            <a:extLst>
              <a:ext uri="{FF2B5EF4-FFF2-40B4-BE49-F238E27FC236}">
                <a16:creationId xmlns:a16="http://schemas.microsoft.com/office/drawing/2014/main" id="{43760455-6F1C-2788-5AE5-E289ECA39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5" t="6064" r="45438" b="50000"/>
          <a:stretch/>
        </p:blipFill>
        <p:spPr bwMode="auto">
          <a:xfrm>
            <a:off x="1905183" y="2338716"/>
            <a:ext cx="4846320" cy="2397543"/>
          </a:xfrm>
          <a:prstGeom prst="rect">
            <a:avLst/>
          </a:prstGeom>
          <a:extLst>
            <a:ext uri="{909E8E84-426E-40DD-AFC4-6F175D3DCCD1}">
              <a14:hiddenFill xmlns:a14="http://schemas.microsoft.com/office/drawing/2010/main">
                <a:solidFill>
                  <a:srgbClr val="FFFFFF"/>
                </a:solidFill>
              </a14:hiddenFill>
            </a:ext>
          </a:extLst>
        </p:spPr>
      </p:pic>
      <p:pic>
        <p:nvPicPr>
          <p:cNvPr id="9" name="Picture 8" descr="Girl playing soccer.">
            <a:extLst>
              <a:ext uri="{FF2B5EF4-FFF2-40B4-BE49-F238E27FC236}">
                <a16:creationId xmlns:a16="http://schemas.microsoft.com/office/drawing/2014/main" id="{02B81FFF-A1F1-AB84-CA34-B7DB61B4280F}"/>
              </a:ext>
            </a:extLst>
          </p:cNvPr>
          <p:cNvPicPr>
            <a:picLocks noChangeAspect="1"/>
          </p:cNvPicPr>
          <p:nvPr/>
        </p:nvPicPr>
        <p:blipFill>
          <a:blip r:embed="rId4"/>
          <a:stretch>
            <a:fillRect/>
          </a:stretch>
        </p:blipFill>
        <p:spPr>
          <a:xfrm>
            <a:off x="7345693" y="1476647"/>
            <a:ext cx="2941124" cy="4974111"/>
          </a:xfrm>
          <a:prstGeom prst="rect">
            <a:avLst/>
          </a:prstGeom>
          <a:ln>
            <a:solidFill>
              <a:srgbClr val="002495"/>
            </a:solidFill>
          </a:ln>
        </p:spPr>
      </p:pic>
      <p:sp>
        <p:nvSpPr>
          <p:cNvPr id="8" name="Slide Number Placeholder 6">
            <a:extLst>
              <a:ext uri="{FF2B5EF4-FFF2-40B4-BE49-F238E27FC236}">
                <a16:creationId xmlns:a16="http://schemas.microsoft.com/office/drawing/2014/main" id="{676F68C1-330D-A52A-7358-85AA96A9469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p:spPr>
        <p:txBody>
          <a:bodyPr/>
          <a:lstStyle/>
          <a:p>
            <a:r>
              <a:rPr lang="en-US" dirty="0"/>
              <a:t>Module 2, slide 9</a:t>
            </a:r>
          </a:p>
        </p:txBody>
      </p:sp>
    </p:spTree>
    <p:extLst>
      <p:ext uri="{BB962C8B-B14F-4D97-AF65-F5344CB8AC3E}">
        <p14:creationId xmlns:p14="http://schemas.microsoft.com/office/powerpoint/2010/main" val="29450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FF33337-EFFA-3D0E-D27C-EBF14DD03B73}"/>
              </a:ext>
            </a:extLst>
          </p:cNvPr>
          <p:cNvSpPr>
            <a:spLocks noGrp="1"/>
          </p:cNvSpPr>
          <p:nvPr>
            <p:ph type="title"/>
          </p:nvPr>
        </p:nvSpPr>
        <p:spPr>
          <a:xfrm>
            <a:off x="665662" y="625737"/>
            <a:ext cx="10250483" cy="928124"/>
          </a:xfrm>
        </p:spPr>
        <p:txBody>
          <a:bodyPr>
            <a:normAutofit/>
          </a:bodyPr>
          <a:lstStyle/>
          <a:p>
            <a:r>
              <a:rPr lang="en-US" dirty="0"/>
              <a:t>Your child has asthma</a:t>
            </a:r>
          </a:p>
        </p:txBody>
      </p:sp>
      <p:sp>
        <p:nvSpPr>
          <p:cNvPr id="5" name="Rounded Rectangle 4">
            <a:extLst>
              <a:ext uri="{FF2B5EF4-FFF2-40B4-BE49-F238E27FC236}">
                <a16:creationId xmlns:a16="http://schemas.microsoft.com/office/drawing/2014/main" id="{7008C80E-D434-17E6-8762-C9FBA6555FC9}"/>
              </a:ext>
              <a:ext uri="{C183D7F6-B498-43B3-948B-1728B52AA6E4}">
                <adec:decorative xmlns:adec="http://schemas.microsoft.com/office/drawing/2017/decorative" val="1"/>
              </a:ext>
            </a:extLst>
          </p:cNvPr>
          <p:cNvSpPr/>
          <p:nvPr/>
        </p:nvSpPr>
        <p:spPr>
          <a:xfrm>
            <a:off x="665662" y="1701094"/>
            <a:ext cx="5125241" cy="1685200"/>
          </a:xfrm>
          <a:prstGeom prst="roundRect">
            <a:avLst>
              <a:gd name="adj" fmla="val 87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 name="Text Placeholder 35">
            <a:extLst>
              <a:ext uri="{FF2B5EF4-FFF2-40B4-BE49-F238E27FC236}">
                <a16:creationId xmlns:a16="http://schemas.microsoft.com/office/drawing/2014/main" id="{F291C1E6-79D1-0719-2295-FEBBD223AF6B}"/>
              </a:ext>
            </a:extLst>
          </p:cNvPr>
          <p:cNvSpPr>
            <a:spLocks noGrp="1"/>
          </p:cNvSpPr>
          <p:nvPr>
            <p:ph type="body" sz="quarter" idx="4294967295"/>
          </p:nvPr>
        </p:nvSpPr>
        <p:spPr>
          <a:xfrm>
            <a:off x="667614" y="1961080"/>
            <a:ext cx="5150584" cy="1136962"/>
          </a:xfrm>
        </p:spPr>
        <p:txBody>
          <a:bodyPr>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Does this change your decision about letting them play outside today? Why or why not?</a:t>
            </a:r>
            <a:endParaRPr kumimoji="0" lang="es-E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6" name="Picture 2" descr="Graphic showing today's AQI is 75 which is in the yellow range.">
            <a:extLst>
              <a:ext uri="{FF2B5EF4-FFF2-40B4-BE49-F238E27FC236}">
                <a16:creationId xmlns:a16="http://schemas.microsoft.com/office/drawing/2014/main" id="{E17C4A81-6004-564F-1E55-6E83F2AF85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5" t="6064" r="45438" b="50000"/>
          <a:stretch/>
        </p:blipFill>
        <p:spPr bwMode="auto">
          <a:xfrm>
            <a:off x="665661" y="3533527"/>
            <a:ext cx="5125241" cy="2535529"/>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Boy using an inhaler">
            <a:extLst>
              <a:ext uri="{FF2B5EF4-FFF2-40B4-BE49-F238E27FC236}">
                <a16:creationId xmlns:a16="http://schemas.microsoft.com/office/drawing/2014/main" id="{50D02749-A1C7-83CD-9F00-669FD5A4E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1098" y="1701094"/>
            <a:ext cx="5544601" cy="3760754"/>
          </a:xfrm>
          <a:prstGeom prst="rect">
            <a:avLst/>
          </a:prstGeom>
          <a:ln>
            <a:solidFill>
              <a:srgbClr val="002495"/>
            </a:solidFill>
          </a:ln>
        </p:spPr>
      </p:pic>
      <p:sp>
        <p:nvSpPr>
          <p:cNvPr id="8" name="Slide Number Placeholder 6">
            <a:extLst>
              <a:ext uri="{FF2B5EF4-FFF2-40B4-BE49-F238E27FC236}">
                <a16:creationId xmlns:a16="http://schemas.microsoft.com/office/drawing/2014/main" id="{676F68C1-330D-A52A-7358-85AA96A9469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p:spPr>
        <p:txBody>
          <a:bodyPr/>
          <a:lstStyle/>
          <a:p>
            <a:r>
              <a:rPr lang="en-US" dirty="0"/>
              <a:t>Module 2, slide 10</a:t>
            </a:r>
          </a:p>
        </p:txBody>
      </p:sp>
    </p:spTree>
    <p:extLst>
      <p:ext uri="{BB962C8B-B14F-4D97-AF65-F5344CB8AC3E}">
        <p14:creationId xmlns:p14="http://schemas.microsoft.com/office/powerpoint/2010/main" val="32731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714285" y="732831"/>
            <a:ext cx="10763430" cy="1318014"/>
          </a:xfrm>
        </p:spPr>
        <p:txBody>
          <a:bodyPr>
            <a:normAutofit fontScale="90000"/>
          </a:bodyPr>
          <a:lstStyle/>
          <a:p>
            <a:r>
              <a:rPr lang="en-US" dirty="0"/>
              <a:t>Your child has asthma and has gone to the emergency room several times this year</a:t>
            </a:r>
          </a:p>
        </p:txBody>
      </p:sp>
      <p:sp>
        <p:nvSpPr>
          <p:cNvPr id="2" name="Rounded Rectangle 4">
            <a:extLst>
              <a:ext uri="{FF2B5EF4-FFF2-40B4-BE49-F238E27FC236}">
                <a16:creationId xmlns:a16="http://schemas.microsoft.com/office/drawing/2014/main" id="{9A841D0C-6BF6-E529-E81C-59E59CDCE27D}"/>
              </a:ext>
              <a:ext uri="{C183D7F6-B498-43B3-948B-1728B52AA6E4}">
                <adec:decorative xmlns:adec="http://schemas.microsoft.com/office/drawing/2017/decorative" val="1"/>
              </a:ext>
            </a:extLst>
          </p:cNvPr>
          <p:cNvSpPr/>
          <p:nvPr/>
        </p:nvSpPr>
        <p:spPr>
          <a:xfrm>
            <a:off x="943453" y="2331186"/>
            <a:ext cx="5106867" cy="1318013"/>
          </a:xfrm>
          <a:prstGeom prst="roundRect">
            <a:avLst>
              <a:gd name="adj" fmla="val 87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1000"/>
              </a:spcBef>
              <a:defRPr/>
            </a:pPr>
            <a:endParaRPr kumimoji="0" lang="es-E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Text Placeholder 37">
            <a:extLst>
              <a:ext uri="{FF2B5EF4-FFF2-40B4-BE49-F238E27FC236}">
                <a16:creationId xmlns:a16="http://schemas.microsoft.com/office/drawing/2014/main" id="{C854BF92-9D19-DA1F-2A3C-C6C4B79E7E54}"/>
              </a:ext>
            </a:extLst>
          </p:cNvPr>
          <p:cNvSpPr>
            <a:spLocks noGrp="1"/>
          </p:cNvSpPr>
          <p:nvPr>
            <p:ph type="body" sz="quarter" idx="4294967295"/>
          </p:nvPr>
        </p:nvSpPr>
        <p:spPr>
          <a:xfrm>
            <a:off x="789926" y="2425079"/>
            <a:ext cx="5413920" cy="1224119"/>
          </a:xfrm>
        </p:spPr>
        <p:txBody>
          <a:bodyPr>
            <a:noAutofit/>
          </a:bodyPr>
          <a:lstStyle/>
          <a:p>
            <a:pPr marL="0" indent="0" algn="ctr">
              <a:lnSpc>
                <a:spcPct val="100000"/>
              </a:lnSpc>
              <a:spcBef>
                <a:spcPts val="1000"/>
              </a:spcBef>
              <a:buNone/>
              <a:defRPr/>
            </a:pPr>
            <a:r>
              <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Does this change your decision about letting them play outside today? Why or why not?</a:t>
            </a:r>
            <a:endParaRPr kumimoji="0" lang="es-E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2" descr="Graphic showing today's AQI is 75 which is in the yellow range.">
            <a:extLst>
              <a:ext uri="{FF2B5EF4-FFF2-40B4-BE49-F238E27FC236}">
                <a16:creationId xmlns:a16="http://schemas.microsoft.com/office/drawing/2014/main" id="{1ADD3969-3333-26D1-6B21-00FB6FDAA0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5" t="6064" r="45438" b="50000"/>
          <a:stretch/>
        </p:blipFill>
        <p:spPr bwMode="auto">
          <a:xfrm>
            <a:off x="943453" y="3741011"/>
            <a:ext cx="5106866" cy="2526438"/>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Doctor helping a boy use an inhaler.">
            <a:extLst>
              <a:ext uri="{FF2B5EF4-FFF2-40B4-BE49-F238E27FC236}">
                <a16:creationId xmlns:a16="http://schemas.microsoft.com/office/drawing/2014/main" id="{62225C71-CD09-9AFA-9770-8CDF36D80CAF}"/>
              </a:ext>
            </a:extLst>
          </p:cNvPr>
          <p:cNvPicPr>
            <a:picLocks noChangeAspect="1"/>
          </p:cNvPicPr>
          <p:nvPr/>
        </p:nvPicPr>
        <p:blipFill>
          <a:blip r:embed="rId4"/>
          <a:stretch>
            <a:fillRect/>
          </a:stretch>
        </p:blipFill>
        <p:spPr>
          <a:xfrm>
            <a:off x="6539583" y="2331186"/>
            <a:ext cx="4938132" cy="3294362"/>
          </a:xfrm>
          <a:prstGeom prst="rect">
            <a:avLst/>
          </a:prstGeom>
        </p:spPr>
      </p:pic>
      <p:sp>
        <p:nvSpPr>
          <p:cNvPr id="8" name="Slide Number Placeholder 6">
            <a:extLst>
              <a:ext uri="{FF2B5EF4-FFF2-40B4-BE49-F238E27FC236}">
                <a16:creationId xmlns:a16="http://schemas.microsoft.com/office/drawing/2014/main" id="{676F68C1-330D-A52A-7358-85AA96A9469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p:spPr>
        <p:txBody>
          <a:bodyPr/>
          <a:lstStyle/>
          <a:p>
            <a:r>
              <a:rPr lang="en-US" dirty="0"/>
              <a:t>Module 2, slide 11</a:t>
            </a:r>
          </a:p>
        </p:txBody>
      </p:sp>
    </p:spTree>
    <p:extLst>
      <p:ext uri="{BB962C8B-B14F-4D97-AF65-F5344CB8AC3E}">
        <p14:creationId xmlns:p14="http://schemas.microsoft.com/office/powerpoint/2010/main" val="333000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t>What does it mean when the AQI is orange?</a:t>
            </a:r>
          </a:p>
        </p:txBody>
      </p:sp>
      <p:grpSp>
        <p:nvGrpSpPr>
          <p:cNvPr id="10" name="Group 9">
            <a:extLst>
              <a:ext uri="{FF2B5EF4-FFF2-40B4-BE49-F238E27FC236}">
                <a16:creationId xmlns:a16="http://schemas.microsoft.com/office/drawing/2014/main" id="{AFC07987-404D-5F42-E11F-AEECCF426168}"/>
              </a:ext>
              <a:ext uri="{C183D7F6-B498-43B3-948B-1728B52AA6E4}">
                <adec:decorative xmlns:adec="http://schemas.microsoft.com/office/drawing/2017/decorative" val="1"/>
              </a:ext>
            </a:extLst>
          </p:cNvPr>
          <p:cNvGrpSpPr/>
          <p:nvPr/>
        </p:nvGrpSpPr>
        <p:grpSpPr>
          <a:xfrm>
            <a:off x="681037" y="1767365"/>
            <a:ext cx="3059690" cy="4296723"/>
            <a:chOff x="681037" y="1767365"/>
            <a:chExt cx="3059690" cy="4296723"/>
          </a:xfrm>
        </p:grpSpPr>
        <p:sp>
          <p:nvSpPr>
            <p:cNvPr id="11" name="Freeform: Shape 10" descr="Colors of the AQI with orange highlighted">
              <a:extLst>
                <a:ext uri="{FF2B5EF4-FFF2-40B4-BE49-F238E27FC236}">
                  <a16:creationId xmlns:a16="http://schemas.microsoft.com/office/drawing/2014/main" id="{CCACB7D6-C715-C350-2434-223355FAA23A}"/>
                </a:ext>
              </a:extLst>
            </p:cNvPr>
            <p:cNvSpPr/>
            <p:nvPr/>
          </p:nvSpPr>
          <p:spPr>
            <a:xfrm>
              <a:off x="681037" y="1767365"/>
              <a:ext cx="3059690" cy="559244"/>
            </a:xfrm>
            <a:custGeom>
              <a:avLst/>
              <a:gdLst>
                <a:gd name="connsiteX0" fmla="*/ 0 w 3059690"/>
                <a:gd name="connsiteY0" fmla="*/ 0 h 559244"/>
                <a:gd name="connsiteX1" fmla="*/ 3059690 w 3059690"/>
                <a:gd name="connsiteY1" fmla="*/ 0 h 559244"/>
                <a:gd name="connsiteX2" fmla="*/ 3059690 w 3059690"/>
                <a:gd name="connsiteY2" fmla="*/ 559244 h 559244"/>
                <a:gd name="connsiteX3" fmla="*/ 0 w 3059690"/>
                <a:gd name="connsiteY3" fmla="*/ 559244 h 559244"/>
                <a:gd name="connsiteX4" fmla="*/ 0 w 3059690"/>
                <a:gd name="connsiteY4" fmla="*/ 0 h 5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90" h="559244">
                  <a:moveTo>
                    <a:pt x="0" y="0"/>
                  </a:moveTo>
                  <a:lnTo>
                    <a:pt x="3059690" y="0"/>
                  </a:lnTo>
                  <a:lnTo>
                    <a:pt x="3059690" y="559244"/>
                  </a:lnTo>
                  <a:lnTo>
                    <a:pt x="0" y="559244"/>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C499420E-D4C0-04D2-38E9-944817DBA009}"/>
                </a:ext>
              </a:extLst>
            </p:cNvPr>
            <p:cNvSpPr/>
            <p:nvPr/>
          </p:nvSpPr>
          <p:spPr>
            <a:xfrm>
              <a:off x="681037" y="2373172"/>
              <a:ext cx="3059690" cy="559244"/>
            </a:xfrm>
            <a:custGeom>
              <a:avLst/>
              <a:gdLst>
                <a:gd name="connsiteX0" fmla="*/ 0 w 3059690"/>
                <a:gd name="connsiteY0" fmla="*/ 0 h 559244"/>
                <a:gd name="connsiteX1" fmla="*/ 3059690 w 3059690"/>
                <a:gd name="connsiteY1" fmla="*/ 0 h 559244"/>
                <a:gd name="connsiteX2" fmla="*/ 3059690 w 3059690"/>
                <a:gd name="connsiteY2" fmla="*/ 559244 h 559244"/>
                <a:gd name="connsiteX3" fmla="*/ 0 w 3059690"/>
                <a:gd name="connsiteY3" fmla="*/ 559244 h 559244"/>
                <a:gd name="connsiteX4" fmla="*/ 0 w 3059690"/>
                <a:gd name="connsiteY4" fmla="*/ 0 h 5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90" h="559244">
                  <a:moveTo>
                    <a:pt x="0" y="0"/>
                  </a:moveTo>
                  <a:lnTo>
                    <a:pt x="3059690" y="0"/>
                  </a:lnTo>
                  <a:lnTo>
                    <a:pt x="3059690" y="559244"/>
                  </a:lnTo>
                  <a:lnTo>
                    <a:pt x="0" y="559244"/>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1"/>
                </a:solidFill>
                <a:latin typeface="Calibri" panose="020F0502020204030204" pitchFamily="34" charset="0"/>
                <a:cs typeface="Calibri" panose="020F0502020204030204" pitchFamily="34" charset="0"/>
              </a:endParaRPr>
            </a:p>
          </p:txBody>
        </p:sp>
        <p:sp>
          <p:nvSpPr>
            <p:cNvPr id="13" name="Freeform: Shape 12" descr="Orange is for AQI values between 101-150">
              <a:extLst>
                <a:ext uri="{FF2B5EF4-FFF2-40B4-BE49-F238E27FC236}">
                  <a16:creationId xmlns:a16="http://schemas.microsoft.com/office/drawing/2014/main" id="{BA520C4A-41F9-F7DA-04C3-CAA6BAC9C0AF}"/>
                </a:ext>
              </a:extLst>
            </p:cNvPr>
            <p:cNvSpPr/>
            <p:nvPr/>
          </p:nvSpPr>
          <p:spPr>
            <a:xfrm>
              <a:off x="681037" y="2943772"/>
              <a:ext cx="3059690" cy="1360690"/>
            </a:xfrm>
            <a:custGeom>
              <a:avLst/>
              <a:gdLst>
                <a:gd name="connsiteX0" fmla="*/ 0 w 3059690"/>
                <a:gd name="connsiteY0" fmla="*/ 0 h 1360690"/>
                <a:gd name="connsiteX1" fmla="*/ 3059690 w 3059690"/>
                <a:gd name="connsiteY1" fmla="*/ 0 h 1360690"/>
                <a:gd name="connsiteX2" fmla="*/ 3059690 w 3059690"/>
                <a:gd name="connsiteY2" fmla="*/ 1360690 h 1360690"/>
                <a:gd name="connsiteX3" fmla="*/ 0 w 3059690"/>
                <a:gd name="connsiteY3" fmla="*/ 1360690 h 1360690"/>
                <a:gd name="connsiteX4" fmla="*/ 0 w 3059690"/>
                <a:gd name="connsiteY4" fmla="*/ 0 h 136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90" h="1360690">
                  <a:moveTo>
                    <a:pt x="0" y="0"/>
                  </a:moveTo>
                  <a:lnTo>
                    <a:pt x="3059690" y="0"/>
                  </a:lnTo>
                  <a:lnTo>
                    <a:pt x="3059690" y="1360690"/>
                  </a:lnTo>
                  <a:lnTo>
                    <a:pt x="0" y="1360690"/>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CB5CF9FC-4EB0-7D38-EDB6-31351B6360DC}"/>
                </a:ext>
              </a:extLst>
            </p:cNvPr>
            <p:cNvSpPr/>
            <p:nvPr/>
          </p:nvSpPr>
          <p:spPr>
            <a:xfrm>
              <a:off x="681037" y="4330967"/>
              <a:ext cx="3059690" cy="559244"/>
            </a:xfrm>
            <a:custGeom>
              <a:avLst/>
              <a:gdLst>
                <a:gd name="connsiteX0" fmla="*/ 0 w 3059690"/>
                <a:gd name="connsiteY0" fmla="*/ 0 h 559244"/>
                <a:gd name="connsiteX1" fmla="*/ 3059690 w 3059690"/>
                <a:gd name="connsiteY1" fmla="*/ 0 h 559244"/>
                <a:gd name="connsiteX2" fmla="*/ 3059690 w 3059690"/>
                <a:gd name="connsiteY2" fmla="*/ 559244 h 559244"/>
                <a:gd name="connsiteX3" fmla="*/ 0 w 3059690"/>
                <a:gd name="connsiteY3" fmla="*/ 559244 h 559244"/>
                <a:gd name="connsiteX4" fmla="*/ 0 w 3059690"/>
                <a:gd name="connsiteY4" fmla="*/ 0 h 5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90" h="559244">
                  <a:moveTo>
                    <a:pt x="0" y="0"/>
                  </a:moveTo>
                  <a:lnTo>
                    <a:pt x="3059690" y="0"/>
                  </a:lnTo>
                  <a:lnTo>
                    <a:pt x="3059690" y="559244"/>
                  </a:lnTo>
                  <a:lnTo>
                    <a:pt x="0" y="559244"/>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B5A59AC9-3A56-65CD-448C-D4C69E14FD45}"/>
                </a:ext>
              </a:extLst>
            </p:cNvPr>
            <p:cNvSpPr/>
            <p:nvPr/>
          </p:nvSpPr>
          <p:spPr>
            <a:xfrm>
              <a:off x="681037" y="4917637"/>
              <a:ext cx="3059690" cy="559244"/>
            </a:xfrm>
            <a:custGeom>
              <a:avLst/>
              <a:gdLst>
                <a:gd name="connsiteX0" fmla="*/ 0 w 3059690"/>
                <a:gd name="connsiteY0" fmla="*/ 0 h 559244"/>
                <a:gd name="connsiteX1" fmla="*/ 3059690 w 3059690"/>
                <a:gd name="connsiteY1" fmla="*/ 0 h 559244"/>
                <a:gd name="connsiteX2" fmla="*/ 3059690 w 3059690"/>
                <a:gd name="connsiteY2" fmla="*/ 559244 h 559244"/>
                <a:gd name="connsiteX3" fmla="*/ 0 w 3059690"/>
                <a:gd name="connsiteY3" fmla="*/ 559244 h 559244"/>
                <a:gd name="connsiteX4" fmla="*/ 0 w 3059690"/>
                <a:gd name="connsiteY4" fmla="*/ 0 h 5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90" h="559244">
                  <a:moveTo>
                    <a:pt x="0" y="0"/>
                  </a:moveTo>
                  <a:lnTo>
                    <a:pt x="3059690" y="0"/>
                  </a:lnTo>
                  <a:lnTo>
                    <a:pt x="3059690" y="559244"/>
                  </a:lnTo>
                  <a:lnTo>
                    <a:pt x="0" y="559244"/>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B13FA905-E716-70FE-9505-C44B1F4C184D}"/>
                </a:ext>
              </a:extLst>
            </p:cNvPr>
            <p:cNvSpPr/>
            <p:nvPr/>
          </p:nvSpPr>
          <p:spPr>
            <a:xfrm>
              <a:off x="681037" y="5504844"/>
              <a:ext cx="3059690" cy="559244"/>
            </a:xfrm>
            <a:custGeom>
              <a:avLst/>
              <a:gdLst>
                <a:gd name="connsiteX0" fmla="*/ 0 w 3059690"/>
                <a:gd name="connsiteY0" fmla="*/ 0 h 559244"/>
                <a:gd name="connsiteX1" fmla="*/ 3059690 w 3059690"/>
                <a:gd name="connsiteY1" fmla="*/ 0 h 559244"/>
                <a:gd name="connsiteX2" fmla="*/ 3059690 w 3059690"/>
                <a:gd name="connsiteY2" fmla="*/ 559244 h 559244"/>
                <a:gd name="connsiteX3" fmla="*/ 0 w 3059690"/>
                <a:gd name="connsiteY3" fmla="*/ 559244 h 559244"/>
                <a:gd name="connsiteX4" fmla="*/ 0 w 3059690"/>
                <a:gd name="connsiteY4" fmla="*/ 0 h 55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90" h="559244">
                  <a:moveTo>
                    <a:pt x="0" y="0"/>
                  </a:moveTo>
                  <a:lnTo>
                    <a:pt x="3059690" y="0"/>
                  </a:lnTo>
                  <a:lnTo>
                    <a:pt x="3059690" y="559244"/>
                  </a:lnTo>
                  <a:lnTo>
                    <a:pt x="0" y="559244"/>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grpSp>
      <p:sp>
        <p:nvSpPr>
          <p:cNvPr id="5" name="Text Placeholder 30">
            <a:extLst>
              <a:ext uri="{FF2B5EF4-FFF2-40B4-BE49-F238E27FC236}">
                <a16:creationId xmlns:a16="http://schemas.microsoft.com/office/drawing/2014/main" id="{13ABFDD3-A703-B780-0B00-BBDA77E5D55D}"/>
              </a:ext>
            </a:extLst>
          </p:cNvPr>
          <p:cNvSpPr>
            <a:spLocks noGrp="1"/>
          </p:cNvSpPr>
          <p:nvPr>
            <p:ph type="body" sz="quarter" idx="4294967295"/>
          </p:nvPr>
        </p:nvSpPr>
        <p:spPr>
          <a:xfrm>
            <a:off x="721320" y="3093500"/>
            <a:ext cx="2962071" cy="1041772"/>
          </a:xfrm>
        </p:spPr>
        <p:txBody>
          <a:bodyPr>
            <a:noAutofit/>
          </a:bodyPr>
          <a:lstStyle/>
          <a:p>
            <a:pPr marL="0" indent="0" algn="ctr">
              <a:spcBef>
                <a:spcPts val="0"/>
              </a:spcBef>
              <a:spcAft>
                <a:spcPts val="1008"/>
              </a:spcAft>
              <a:buNone/>
            </a:pPr>
            <a:r>
              <a:rPr lang="en-US" b="1" dirty="0">
                <a:solidFill>
                  <a:schemeClr val="tx1"/>
                </a:solidFill>
                <a:latin typeface="Arial" panose="020B0604020202020204" pitchFamily="34" charset="0"/>
                <a:cs typeface="Arial" panose="020B0604020202020204" pitchFamily="34" charset="0"/>
              </a:rPr>
              <a:t>Unhealthy for sensitive groups (101 – 150)</a:t>
            </a:r>
          </a:p>
        </p:txBody>
      </p:sp>
      <p:graphicFrame>
        <p:nvGraphicFramePr>
          <p:cNvPr id="2" name="Table 1">
            <a:extLst>
              <a:ext uri="{FF2B5EF4-FFF2-40B4-BE49-F238E27FC236}">
                <a16:creationId xmlns:a16="http://schemas.microsoft.com/office/drawing/2014/main" id="{EEA68B46-D3F2-315E-05D3-03189CA66B06}"/>
              </a:ext>
            </a:extLst>
          </p:cNvPr>
          <p:cNvGraphicFramePr>
            <a:graphicFrameLocks noGrp="1"/>
          </p:cNvGraphicFramePr>
          <p:nvPr>
            <p:extLst>
              <p:ext uri="{D42A27DB-BD31-4B8C-83A1-F6EECF244321}">
                <p14:modId xmlns:p14="http://schemas.microsoft.com/office/powerpoint/2010/main" val="3394045089"/>
              </p:ext>
            </p:extLst>
          </p:nvPr>
        </p:nvGraphicFramePr>
        <p:xfrm>
          <a:off x="4025258" y="1766886"/>
          <a:ext cx="7730838" cy="3030531"/>
        </p:xfrm>
        <a:graphic>
          <a:graphicData uri="http://schemas.openxmlformats.org/drawingml/2006/table">
            <a:tbl>
              <a:tblPr firstRow="1" bandRow="1">
                <a:tableStyleId>{5C22544A-7EE6-4342-B048-85BDC9FD1C3A}</a:tableStyleId>
              </a:tblPr>
              <a:tblGrid>
                <a:gridCol w="3971867">
                  <a:extLst>
                    <a:ext uri="{9D8B030D-6E8A-4147-A177-3AD203B41FA5}">
                      <a16:colId xmlns:a16="http://schemas.microsoft.com/office/drawing/2014/main" val="3189089527"/>
                    </a:ext>
                  </a:extLst>
                </a:gridCol>
                <a:gridCol w="3758971">
                  <a:extLst>
                    <a:ext uri="{9D8B030D-6E8A-4147-A177-3AD203B41FA5}">
                      <a16:colId xmlns:a16="http://schemas.microsoft.com/office/drawing/2014/main" val="3634693054"/>
                    </a:ext>
                  </a:extLst>
                </a:gridCol>
              </a:tblGrid>
              <a:tr h="1218105">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7E00"/>
                    </a:solidFill>
                  </a:tcPr>
                </a:tc>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7E00"/>
                    </a:solidFill>
                  </a:tcPr>
                </a:tc>
                <a:extLst>
                  <a:ext uri="{0D108BD9-81ED-4DB2-BD59-A6C34878D82A}">
                    <a16:rowId xmlns:a16="http://schemas.microsoft.com/office/drawing/2014/main" val="1635855099"/>
                  </a:ext>
                </a:extLst>
              </a:tr>
              <a:tr h="1812426">
                <a:tc>
                  <a:txBody>
                    <a:bodyPr/>
                    <a:lstStyle/>
                    <a:p>
                      <a:pPr algn="ct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81713"/>
                  </a:ext>
                </a:extLst>
              </a:tr>
            </a:tbl>
          </a:graphicData>
        </a:graphic>
      </p:graphicFrame>
      <p:sp>
        <p:nvSpPr>
          <p:cNvPr id="6" name="Text Placeholder 32">
            <a:extLst>
              <a:ext uri="{FF2B5EF4-FFF2-40B4-BE49-F238E27FC236}">
                <a16:creationId xmlns:a16="http://schemas.microsoft.com/office/drawing/2014/main" id="{45EC856A-1E3C-5879-06CE-3A7D5403FA67}"/>
              </a:ext>
            </a:extLst>
          </p:cNvPr>
          <p:cNvSpPr>
            <a:spLocks noGrp="1"/>
          </p:cNvSpPr>
          <p:nvPr>
            <p:ph type="body" sz="quarter" idx="4294967295"/>
          </p:nvPr>
        </p:nvSpPr>
        <p:spPr>
          <a:xfrm>
            <a:off x="4265271" y="2189538"/>
            <a:ext cx="3437200" cy="684243"/>
          </a:xfrm>
        </p:spPr>
        <p:txBody>
          <a:bodyPr>
            <a:normAutofit/>
          </a:bodyPr>
          <a:lstStyle/>
          <a:p>
            <a:pPr marL="0" indent="0" algn="ctr">
              <a:buNone/>
            </a:pPr>
            <a:r>
              <a:rPr lang="en-US" sz="2400" b="1" dirty="0">
                <a:solidFill>
                  <a:schemeClr val="tx1"/>
                </a:solidFill>
                <a:latin typeface="Arial" panose="020B0604020202020204" pitchFamily="34" charset="0"/>
                <a:cs typeface="Arial" panose="020B0604020202020204" pitchFamily="34" charset="0"/>
              </a:rPr>
              <a:t>What does this mean?</a:t>
            </a:r>
          </a:p>
        </p:txBody>
      </p:sp>
      <p:sp>
        <p:nvSpPr>
          <p:cNvPr id="7" name="Text Placeholder 34">
            <a:extLst>
              <a:ext uri="{FF2B5EF4-FFF2-40B4-BE49-F238E27FC236}">
                <a16:creationId xmlns:a16="http://schemas.microsoft.com/office/drawing/2014/main" id="{94B33A46-F454-4789-529C-B8A3666F179A}"/>
              </a:ext>
            </a:extLst>
          </p:cNvPr>
          <p:cNvSpPr>
            <a:spLocks noGrp="1"/>
          </p:cNvSpPr>
          <p:nvPr>
            <p:ph type="body" sz="quarter" idx="4294967295"/>
          </p:nvPr>
        </p:nvSpPr>
        <p:spPr>
          <a:xfrm>
            <a:off x="8671114" y="2189538"/>
            <a:ext cx="2451811" cy="632085"/>
          </a:xfrm>
        </p:spPr>
        <p:txBody>
          <a:bodyPr>
            <a:noAutofit/>
          </a:bodyPr>
          <a:lstStyle/>
          <a:p>
            <a:pPr marL="0" indent="0" algn="ctr">
              <a:buNone/>
            </a:pPr>
            <a:r>
              <a:rPr lang="en-US" b="1" dirty="0">
                <a:solidFill>
                  <a:schemeClr val="tx1"/>
                </a:solidFill>
                <a:latin typeface="Arial" panose="020B0604020202020204" pitchFamily="34" charset="0"/>
                <a:cs typeface="Arial" panose="020B0604020202020204" pitchFamily="34" charset="0"/>
              </a:rPr>
              <a:t>Actions to take</a:t>
            </a:r>
          </a:p>
        </p:txBody>
      </p:sp>
      <p:sp>
        <p:nvSpPr>
          <p:cNvPr id="8" name="Text Placeholder 36">
            <a:extLst>
              <a:ext uri="{FF2B5EF4-FFF2-40B4-BE49-F238E27FC236}">
                <a16:creationId xmlns:a16="http://schemas.microsoft.com/office/drawing/2014/main" id="{C8F4BC97-B8F5-8591-545F-4F92907FD80F}"/>
              </a:ext>
            </a:extLst>
          </p:cNvPr>
          <p:cNvSpPr>
            <a:spLocks noGrp="1"/>
          </p:cNvSpPr>
          <p:nvPr>
            <p:ph type="body" sz="quarter" idx="4294967295"/>
          </p:nvPr>
        </p:nvSpPr>
        <p:spPr>
          <a:xfrm>
            <a:off x="4460853" y="3296433"/>
            <a:ext cx="3059689" cy="1111794"/>
          </a:xfrm>
        </p:spPr>
        <p:txBody>
          <a:bodyPr>
            <a:noAutofit/>
          </a:bodyPr>
          <a:lstStyle/>
          <a:p>
            <a:pPr marL="0" indent="0" algn="ctr">
              <a:lnSpc>
                <a:spcPct val="100000"/>
              </a:lnSpc>
              <a:spcBef>
                <a:spcPts val="0"/>
              </a:spcBef>
              <a:buNone/>
            </a:pPr>
            <a:r>
              <a:rPr lang="en-US" dirty="0">
                <a:solidFill>
                  <a:srgbClr val="141F68"/>
                </a:solidFill>
                <a:latin typeface="Arial" panose="020B0604020202020204" pitchFamily="34" charset="0"/>
                <a:cs typeface="Arial" panose="020B0604020202020204" pitchFamily="34" charset="0"/>
              </a:rPr>
              <a:t>Air quality can be dangerous for </a:t>
            </a:r>
            <a:br>
              <a:rPr lang="en-US" dirty="0">
                <a:solidFill>
                  <a:srgbClr val="141F68"/>
                </a:solidFill>
                <a:latin typeface="Arial" panose="020B0604020202020204" pitchFamily="34" charset="0"/>
                <a:cs typeface="Arial" panose="020B0604020202020204" pitchFamily="34" charset="0"/>
              </a:rPr>
            </a:br>
            <a:r>
              <a:rPr lang="en-US" b="1" dirty="0">
                <a:solidFill>
                  <a:srgbClr val="141F68"/>
                </a:solidFill>
                <a:latin typeface="Arial" panose="020B0604020202020204" pitchFamily="34" charset="0"/>
                <a:cs typeface="Arial" panose="020B0604020202020204" pitchFamily="34" charset="0"/>
              </a:rPr>
              <a:t>sensitive groups</a:t>
            </a:r>
            <a:r>
              <a:rPr lang="en-US" dirty="0">
                <a:latin typeface="Arial" panose="020B0604020202020204" pitchFamily="34" charset="0"/>
                <a:cs typeface="Arial" panose="020B0604020202020204" pitchFamily="34" charset="0"/>
              </a:rPr>
              <a:t>.</a:t>
            </a:r>
          </a:p>
        </p:txBody>
      </p:sp>
      <p:sp>
        <p:nvSpPr>
          <p:cNvPr id="9" name="Text Placeholder 38">
            <a:extLst>
              <a:ext uri="{FF2B5EF4-FFF2-40B4-BE49-F238E27FC236}">
                <a16:creationId xmlns:a16="http://schemas.microsoft.com/office/drawing/2014/main" id="{C1137BBD-333D-7F27-36F4-564E4D7053A6}"/>
              </a:ext>
            </a:extLst>
          </p:cNvPr>
          <p:cNvSpPr>
            <a:spLocks noGrp="1"/>
          </p:cNvSpPr>
          <p:nvPr>
            <p:ph type="body" sz="quarter" idx="4294967295"/>
          </p:nvPr>
        </p:nvSpPr>
        <p:spPr>
          <a:xfrm>
            <a:off x="7853113" y="3309593"/>
            <a:ext cx="4087812" cy="1058178"/>
          </a:xfrm>
        </p:spPr>
        <p:txBody>
          <a:bodyPr>
            <a:noAutofit/>
          </a:bodyPr>
          <a:lstStyle/>
          <a:p>
            <a:pPr marL="0" indent="0" algn="ctr">
              <a:lnSpc>
                <a:spcPct val="100000"/>
              </a:lnSpc>
              <a:spcBef>
                <a:spcPts val="0"/>
              </a:spcBef>
              <a:buNone/>
            </a:pPr>
            <a:r>
              <a:rPr lang="en-US" b="1" dirty="0">
                <a:solidFill>
                  <a:srgbClr val="141F68"/>
                </a:solidFill>
                <a:latin typeface="Arial" panose="020B0604020202020204" pitchFamily="34" charset="0"/>
                <a:cs typeface="Arial" panose="020B0604020202020204" pitchFamily="34" charset="0"/>
              </a:rPr>
              <a:t>Sensitive groups: </a:t>
            </a:r>
            <a:br>
              <a:rPr lang="en-US" b="1" dirty="0">
                <a:solidFill>
                  <a:srgbClr val="141F68"/>
                </a:solidFill>
                <a:latin typeface="Arial" panose="020B0604020202020204" pitchFamily="34" charset="0"/>
                <a:cs typeface="Arial" panose="020B0604020202020204" pitchFamily="34" charset="0"/>
              </a:rPr>
            </a:br>
            <a:r>
              <a:rPr lang="en-US" dirty="0">
                <a:solidFill>
                  <a:srgbClr val="141F68"/>
                </a:solidFill>
                <a:latin typeface="Arial" panose="020B0604020202020204" pitchFamily="34" charset="0"/>
                <a:cs typeface="Arial" panose="020B0604020202020204" pitchFamily="34" charset="0"/>
              </a:rPr>
              <a:t>Reduce outdoor activities. Wear a mask outside.  </a:t>
            </a:r>
          </a:p>
        </p:txBody>
      </p:sp>
      <p:sp>
        <p:nvSpPr>
          <p:cNvPr id="4" name="Slide Number Placeholder 3">
            <a:extLst>
              <a:ext uri="{FF2B5EF4-FFF2-40B4-BE49-F238E27FC236}">
                <a16:creationId xmlns:a16="http://schemas.microsoft.com/office/drawing/2014/main" id="{F1A91E75-F1B3-6C0D-B2D7-84DC35DBF22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12</a:t>
            </a:r>
          </a:p>
        </p:txBody>
      </p:sp>
    </p:spTree>
    <p:extLst>
      <p:ext uri="{BB962C8B-B14F-4D97-AF65-F5344CB8AC3E}">
        <p14:creationId xmlns:p14="http://schemas.microsoft.com/office/powerpoint/2010/main" val="20836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49CE-3E5B-005F-6EFC-D38401A225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BA5CFE-03F9-98BC-C9FF-D6754492F835}"/>
              </a:ext>
            </a:extLst>
          </p:cNvPr>
          <p:cNvSpPr>
            <a:spLocks noGrp="1"/>
          </p:cNvSpPr>
          <p:nvPr>
            <p:ph type="title"/>
          </p:nvPr>
        </p:nvSpPr>
        <p:spPr>
          <a:xfrm>
            <a:off x="680356" y="302729"/>
            <a:ext cx="11276984" cy="1467632"/>
          </a:xfrm>
        </p:spPr>
        <p:txBody>
          <a:bodyPr>
            <a:normAutofit fontScale="90000"/>
          </a:bodyPr>
          <a:lstStyle/>
          <a:p>
            <a:r>
              <a:rPr lang="en-US" dirty="0">
                <a:solidFill>
                  <a:srgbClr val="002495"/>
                </a:solidFill>
                <a:ea typeface="Calibri"/>
              </a:rPr>
              <a:t>What can someone with heart problems do to protect themselves from smoke?</a:t>
            </a:r>
            <a:endParaRPr lang="en-US" dirty="0"/>
          </a:p>
        </p:txBody>
      </p:sp>
      <p:grpSp>
        <p:nvGrpSpPr>
          <p:cNvPr id="5" name="Group 4">
            <a:extLst>
              <a:ext uri="{FF2B5EF4-FFF2-40B4-BE49-F238E27FC236}">
                <a16:creationId xmlns:a16="http://schemas.microsoft.com/office/drawing/2014/main" id="{7FAD1E1C-0E46-793D-2EDF-B2D1BD72297C}"/>
              </a:ext>
              <a:ext uri="{C183D7F6-B498-43B3-948B-1728B52AA6E4}">
                <adec:decorative xmlns:adec="http://schemas.microsoft.com/office/drawing/2017/decorative" val="1"/>
              </a:ext>
            </a:extLst>
          </p:cNvPr>
          <p:cNvGrpSpPr/>
          <p:nvPr/>
        </p:nvGrpSpPr>
        <p:grpSpPr>
          <a:xfrm>
            <a:off x="1176982" y="1963603"/>
            <a:ext cx="3286530" cy="4110757"/>
            <a:chOff x="1176982" y="1963603"/>
            <a:chExt cx="3286530" cy="4110757"/>
          </a:xfrm>
        </p:grpSpPr>
        <p:sp>
          <p:nvSpPr>
            <p:cNvPr id="6" name="Freeform: Shape 5" descr="Colors of the AQI with orange highlighted">
              <a:extLst>
                <a:ext uri="{FF2B5EF4-FFF2-40B4-BE49-F238E27FC236}">
                  <a16:creationId xmlns:a16="http://schemas.microsoft.com/office/drawing/2014/main" id="{AE5BCFB6-C5B3-1A52-BCDD-081420B40B0A}"/>
                </a:ext>
              </a:extLst>
            </p:cNvPr>
            <p:cNvSpPr/>
            <p:nvPr/>
          </p:nvSpPr>
          <p:spPr>
            <a:xfrm>
              <a:off x="1176982" y="1963603"/>
              <a:ext cx="3286530" cy="541473"/>
            </a:xfrm>
            <a:custGeom>
              <a:avLst/>
              <a:gdLst>
                <a:gd name="connsiteX0" fmla="*/ 0 w 3286530"/>
                <a:gd name="connsiteY0" fmla="*/ 0 h 541473"/>
                <a:gd name="connsiteX1" fmla="*/ 3286530 w 3286530"/>
                <a:gd name="connsiteY1" fmla="*/ 0 h 541473"/>
                <a:gd name="connsiteX2" fmla="*/ 3286530 w 3286530"/>
                <a:gd name="connsiteY2" fmla="*/ 541473 h 541473"/>
                <a:gd name="connsiteX3" fmla="*/ 0 w 3286530"/>
                <a:gd name="connsiteY3" fmla="*/ 541473 h 541473"/>
                <a:gd name="connsiteX4" fmla="*/ 0 w 3286530"/>
                <a:gd name="connsiteY4" fmla="*/ 0 h 54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530" h="541473">
                  <a:moveTo>
                    <a:pt x="0" y="0"/>
                  </a:moveTo>
                  <a:lnTo>
                    <a:pt x="3286530" y="0"/>
                  </a:lnTo>
                  <a:lnTo>
                    <a:pt x="3286530" y="541473"/>
                  </a:lnTo>
                  <a:lnTo>
                    <a:pt x="0" y="541473"/>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latin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0AAEA95A-E228-ED76-E80E-E961AD9DEEFB}"/>
                </a:ext>
              </a:extLst>
            </p:cNvPr>
            <p:cNvSpPr/>
            <p:nvPr/>
          </p:nvSpPr>
          <p:spPr>
            <a:xfrm>
              <a:off x="1176982" y="2550005"/>
              <a:ext cx="3286530" cy="541473"/>
            </a:xfrm>
            <a:custGeom>
              <a:avLst/>
              <a:gdLst>
                <a:gd name="connsiteX0" fmla="*/ 0 w 3286530"/>
                <a:gd name="connsiteY0" fmla="*/ 0 h 541473"/>
                <a:gd name="connsiteX1" fmla="*/ 3286530 w 3286530"/>
                <a:gd name="connsiteY1" fmla="*/ 0 h 541473"/>
                <a:gd name="connsiteX2" fmla="*/ 3286530 w 3286530"/>
                <a:gd name="connsiteY2" fmla="*/ 541473 h 541473"/>
                <a:gd name="connsiteX3" fmla="*/ 0 w 3286530"/>
                <a:gd name="connsiteY3" fmla="*/ 541473 h 541473"/>
                <a:gd name="connsiteX4" fmla="*/ 0 w 3286530"/>
                <a:gd name="connsiteY4" fmla="*/ 0 h 54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530" h="541473">
                  <a:moveTo>
                    <a:pt x="0" y="0"/>
                  </a:moveTo>
                  <a:lnTo>
                    <a:pt x="3286530" y="0"/>
                  </a:lnTo>
                  <a:lnTo>
                    <a:pt x="3286530" y="541473"/>
                  </a:lnTo>
                  <a:lnTo>
                    <a:pt x="0" y="541473"/>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1"/>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9FA1C221-1758-3DD0-117F-A2B54465CBEA}"/>
                </a:ext>
              </a:extLst>
            </p:cNvPr>
            <p:cNvSpPr/>
            <p:nvPr/>
          </p:nvSpPr>
          <p:spPr>
            <a:xfrm>
              <a:off x="1176982" y="3102474"/>
              <a:ext cx="3286530" cy="1268175"/>
            </a:xfrm>
            <a:custGeom>
              <a:avLst/>
              <a:gdLst>
                <a:gd name="connsiteX0" fmla="*/ 0 w 3286530"/>
                <a:gd name="connsiteY0" fmla="*/ 0 h 1268175"/>
                <a:gd name="connsiteX1" fmla="*/ 3286530 w 3286530"/>
                <a:gd name="connsiteY1" fmla="*/ 0 h 1268175"/>
                <a:gd name="connsiteX2" fmla="*/ 3286530 w 3286530"/>
                <a:gd name="connsiteY2" fmla="*/ 1268175 h 1268175"/>
                <a:gd name="connsiteX3" fmla="*/ 0 w 3286530"/>
                <a:gd name="connsiteY3" fmla="*/ 1268175 h 1268175"/>
                <a:gd name="connsiteX4" fmla="*/ 0 w 3286530"/>
                <a:gd name="connsiteY4" fmla="*/ 0 h 126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530" h="1268175">
                  <a:moveTo>
                    <a:pt x="0" y="0"/>
                  </a:moveTo>
                  <a:lnTo>
                    <a:pt x="3286530" y="0"/>
                  </a:lnTo>
                  <a:lnTo>
                    <a:pt x="3286530" y="1268175"/>
                  </a:lnTo>
                  <a:lnTo>
                    <a:pt x="0" y="1268175"/>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D9802F5-120A-1748-E664-5F9D816ABA31}"/>
                </a:ext>
              </a:extLst>
            </p:cNvPr>
            <p:cNvSpPr/>
            <p:nvPr/>
          </p:nvSpPr>
          <p:spPr>
            <a:xfrm>
              <a:off x="1176982" y="4396311"/>
              <a:ext cx="3286530" cy="541473"/>
            </a:xfrm>
            <a:custGeom>
              <a:avLst/>
              <a:gdLst>
                <a:gd name="connsiteX0" fmla="*/ 0 w 3286530"/>
                <a:gd name="connsiteY0" fmla="*/ 0 h 541473"/>
                <a:gd name="connsiteX1" fmla="*/ 3286530 w 3286530"/>
                <a:gd name="connsiteY1" fmla="*/ 0 h 541473"/>
                <a:gd name="connsiteX2" fmla="*/ 3286530 w 3286530"/>
                <a:gd name="connsiteY2" fmla="*/ 541473 h 541473"/>
                <a:gd name="connsiteX3" fmla="*/ 0 w 3286530"/>
                <a:gd name="connsiteY3" fmla="*/ 541473 h 541473"/>
                <a:gd name="connsiteX4" fmla="*/ 0 w 3286530"/>
                <a:gd name="connsiteY4" fmla="*/ 0 h 54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530" h="541473">
                  <a:moveTo>
                    <a:pt x="0" y="0"/>
                  </a:moveTo>
                  <a:lnTo>
                    <a:pt x="3286530" y="0"/>
                  </a:lnTo>
                  <a:lnTo>
                    <a:pt x="3286530" y="541473"/>
                  </a:lnTo>
                  <a:lnTo>
                    <a:pt x="0" y="541473"/>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ACDBB62A-B4AD-E8F1-E0B3-5753E44AF529}"/>
                </a:ext>
              </a:extLst>
            </p:cNvPr>
            <p:cNvSpPr/>
            <p:nvPr/>
          </p:nvSpPr>
          <p:spPr>
            <a:xfrm>
              <a:off x="1176982" y="4964340"/>
              <a:ext cx="3286530" cy="541473"/>
            </a:xfrm>
            <a:custGeom>
              <a:avLst/>
              <a:gdLst>
                <a:gd name="connsiteX0" fmla="*/ 0 w 3286530"/>
                <a:gd name="connsiteY0" fmla="*/ 0 h 541473"/>
                <a:gd name="connsiteX1" fmla="*/ 3286530 w 3286530"/>
                <a:gd name="connsiteY1" fmla="*/ 0 h 541473"/>
                <a:gd name="connsiteX2" fmla="*/ 3286530 w 3286530"/>
                <a:gd name="connsiteY2" fmla="*/ 541473 h 541473"/>
                <a:gd name="connsiteX3" fmla="*/ 0 w 3286530"/>
                <a:gd name="connsiteY3" fmla="*/ 541473 h 541473"/>
                <a:gd name="connsiteX4" fmla="*/ 0 w 3286530"/>
                <a:gd name="connsiteY4" fmla="*/ 0 h 54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530" h="541473">
                  <a:moveTo>
                    <a:pt x="0" y="0"/>
                  </a:moveTo>
                  <a:lnTo>
                    <a:pt x="3286530" y="0"/>
                  </a:lnTo>
                  <a:lnTo>
                    <a:pt x="3286530" y="541473"/>
                  </a:lnTo>
                  <a:lnTo>
                    <a:pt x="0" y="541473"/>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9FA3B286-0B3A-A8DC-1080-67E1D9A8316B}"/>
                </a:ext>
              </a:extLst>
            </p:cNvPr>
            <p:cNvSpPr/>
            <p:nvPr/>
          </p:nvSpPr>
          <p:spPr>
            <a:xfrm>
              <a:off x="1176982" y="5532887"/>
              <a:ext cx="3286530" cy="541473"/>
            </a:xfrm>
            <a:custGeom>
              <a:avLst/>
              <a:gdLst>
                <a:gd name="connsiteX0" fmla="*/ 0 w 3286530"/>
                <a:gd name="connsiteY0" fmla="*/ 0 h 541473"/>
                <a:gd name="connsiteX1" fmla="*/ 3286530 w 3286530"/>
                <a:gd name="connsiteY1" fmla="*/ 0 h 541473"/>
                <a:gd name="connsiteX2" fmla="*/ 3286530 w 3286530"/>
                <a:gd name="connsiteY2" fmla="*/ 541473 h 541473"/>
                <a:gd name="connsiteX3" fmla="*/ 0 w 3286530"/>
                <a:gd name="connsiteY3" fmla="*/ 541473 h 541473"/>
                <a:gd name="connsiteX4" fmla="*/ 0 w 3286530"/>
                <a:gd name="connsiteY4" fmla="*/ 0 h 54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530" h="541473">
                  <a:moveTo>
                    <a:pt x="0" y="0"/>
                  </a:moveTo>
                  <a:lnTo>
                    <a:pt x="3286530" y="0"/>
                  </a:lnTo>
                  <a:lnTo>
                    <a:pt x="3286530" y="541473"/>
                  </a:lnTo>
                  <a:lnTo>
                    <a:pt x="0" y="541473"/>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grpSp>
      <p:sp>
        <p:nvSpPr>
          <p:cNvPr id="2" name="Text Placeholder 40">
            <a:extLst>
              <a:ext uri="{FF2B5EF4-FFF2-40B4-BE49-F238E27FC236}">
                <a16:creationId xmlns:a16="http://schemas.microsoft.com/office/drawing/2014/main" id="{B699356F-7DD1-EAF8-CF67-874DF2D68B02}"/>
              </a:ext>
            </a:extLst>
          </p:cNvPr>
          <p:cNvSpPr>
            <a:spLocks noGrp="1"/>
          </p:cNvSpPr>
          <p:nvPr>
            <p:ph type="body" sz="quarter" idx="4294967295"/>
          </p:nvPr>
        </p:nvSpPr>
        <p:spPr>
          <a:xfrm>
            <a:off x="1337601" y="3203526"/>
            <a:ext cx="2965291" cy="914400"/>
          </a:xfrm>
        </p:spPr>
        <p:txBody>
          <a:bodyPr>
            <a:noAutofit/>
          </a:bodyPr>
          <a:lstStyle/>
          <a:p>
            <a:pPr marL="0" lvl="0" indent="0" algn="ctr">
              <a:spcBef>
                <a:spcPts val="0"/>
              </a:spcBef>
              <a:spcAft>
                <a:spcPts val="1008"/>
              </a:spcAft>
              <a:buNone/>
            </a:pPr>
            <a:r>
              <a:rPr lang="en-US" b="1" dirty="0">
                <a:solidFill>
                  <a:schemeClr val="tx1"/>
                </a:solidFill>
                <a:latin typeface="Arial" panose="020B0604020202020204" pitchFamily="34" charset="0"/>
                <a:cs typeface="Arial" panose="020B0604020202020204" pitchFamily="34" charset="0"/>
              </a:rPr>
              <a:t>Unhealthy for sensitive groups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(101 – 150)</a:t>
            </a:r>
          </a:p>
        </p:txBody>
      </p:sp>
      <p:pic>
        <p:nvPicPr>
          <p:cNvPr id="20" name="Picture 19" descr="Man gripping his chest">
            <a:extLst>
              <a:ext uri="{FF2B5EF4-FFF2-40B4-BE49-F238E27FC236}">
                <a16:creationId xmlns:a16="http://schemas.microsoft.com/office/drawing/2014/main" id="{9D15271A-117F-56C2-8C36-32D0FC3FE9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6667" y="2040761"/>
            <a:ext cx="4964732" cy="3714689"/>
          </a:xfrm>
          <a:prstGeom prst="rect">
            <a:avLst/>
          </a:prstGeom>
        </p:spPr>
      </p:pic>
      <p:sp>
        <p:nvSpPr>
          <p:cNvPr id="4" name="Slide Number Placeholder 3">
            <a:extLst>
              <a:ext uri="{FF2B5EF4-FFF2-40B4-BE49-F238E27FC236}">
                <a16:creationId xmlns:a16="http://schemas.microsoft.com/office/drawing/2014/main" id="{87E12B27-F45B-E546-02AA-10789BC8F233}"/>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13</a:t>
            </a:r>
          </a:p>
        </p:txBody>
      </p:sp>
    </p:spTree>
    <p:extLst>
      <p:ext uri="{BB962C8B-B14F-4D97-AF65-F5344CB8AC3E}">
        <p14:creationId xmlns:p14="http://schemas.microsoft.com/office/powerpoint/2010/main" val="293276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t>What does it mean when the AQI is red?</a:t>
            </a:r>
          </a:p>
        </p:txBody>
      </p:sp>
      <p:grpSp>
        <p:nvGrpSpPr>
          <p:cNvPr id="10" name="Group 9">
            <a:extLst>
              <a:ext uri="{FF2B5EF4-FFF2-40B4-BE49-F238E27FC236}">
                <a16:creationId xmlns:a16="http://schemas.microsoft.com/office/drawing/2014/main" id="{28C82C4D-D268-DF88-0FB4-CC8314C6406D}"/>
              </a:ext>
              <a:ext uri="{C183D7F6-B498-43B3-948B-1728B52AA6E4}">
                <adec:decorative xmlns:adec="http://schemas.microsoft.com/office/drawing/2017/decorative" val="1"/>
              </a:ext>
            </a:extLst>
          </p:cNvPr>
          <p:cNvGrpSpPr/>
          <p:nvPr/>
        </p:nvGrpSpPr>
        <p:grpSpPr>
          <a:xfrm>
            <a:off x="681038" y="1769260"/>
            <a:ext cx="3085050" cy="4257691"/>
            <a:chOff x="681038" y="1769260"/>
            <a:chExt cx="3085050" cy="4257691"/>
          </a:xfrm>
        </p:grpSpPr>
        <p:sp>
          <p:nvSpPr>
            <p:cNvPr id="11" name="Freeform: Shape 10" descr="Colors of the AQI with red highlighted">
              <a:extLst>
                <a:ext uri="{FF2B5EF4-FFF2-40B4-BE49-F238E27FC236}">
                  <a16:creationId xmlns:a16="http://schemas.microsoft.com/office/drawing/2014/main" id="{22C5A82C-A659-A849-8D72-6E9A0816600D}"/>
                </a:ext>
              </a:extLst>
            </p:cNvPr>
            <p:cNvSpPr/>
            <p:nvPr/>
          </p:nvSpPr>
          <p:spPr>
            <a:xfrm>
              <a:off x="681038" y="1769260"/>
              <a:ext cx="3085050" cy="623339"/>
            </a:xfrm>
            <a:custGeom>
              <a:avLst/>
              <a:gdLst>
                <a:gd name="connsiteX0" fmla="*/ 0 w 3085050"/>
                <a:gd name="connsiteY0" fmla="*/ 0 h 623339"/>
                <a:gd name="connsiteX1" fmla="*/ 3085050 w 3085050"/>
                <a:gd name="connsiteY1" fmla="*/ 0 h 623339"/>
                <a:gd name="connsiteX2" fmla="*/ 3085050 w 3085050"/>
                <a:gd name="connsiteY2" fmla="*/ 623339 h 623339"/>
                <a:gd name="connsiteX3" fmla="*/ 0 w 3085050"/>
                <a:gd name="connsiteY3" fmla="*/ 623339 h 623339"/>
                <a:gd name="connsiteX4" fmla="*/ 0 w 3085050"/>
                <a:gd name="connsiteY4" fmla="*/ 0 h 62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050" h="623339">
                  <a:moveTo>
                    <a:pt x="0" y="0"/>
                  </a:moveTo>
                  <a:lnTo>
                    <a:pt x="3085050" y="0"/>
                  </a:lnTo>
                  <a:lnTo>
                    <a:pt x="3085050" y="623339"/>
                  </a:lnTo>
                  <a:lnTo>
                    <a:pt x="0" y="623339"/>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B3D44F3B-AA6E-ED07-881C-322D6AA3815C}"/>
                </a:ext>
              </a:extLst>
            </p:cNvPr>
            <p:cNvSpPr/>
            <p:nvPr/>
          </p:nvSpPr>
          <p:spPr>
            <a:xfrm>
              <a:off x="681038" y="2444500"/>
              <a:ext cx="3085050" cy="623339"/>
            </a:xfrm>
            <a:custGeom>
              <a:avLst/>
              <a:gdLst>
                <a:gd name="connsiteX0" fmla="*/ 0 w 3085050"/>
                <a:gd name="connsiteY0" fmla="*/ 0 h 623339"/>
                <a:gd name="connsiteX1" fmla="*/ 3085050 w 3085050"/>
                <a:gd name="connsiteY1" fmla="*/ 0 h 623339"/>
                <a:gd name="connsiteX2" fmla="*/ 3085050 w 3085050"/>
                <a:gd name="connsiteY2" fmla="*/ 623339 h 623339"/>
                <a:gd name="connsiteX3" fmla="*/ 0 w 3085050"/>
                <a:gd name="connsiteY3" fmla="*/ 623339 h 623339"/>
                <a:gd name="connsiteX4" fmla="*/ 0 w 3085050"/>
                <a:gd name="connsiteY4" fmla="*/ 0 h 62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050" h="623339">
                  <a:moveTo>
                    <a:pt x="0" y="0"/>
                  </a:moveTo>
                  <a:lnTo>
                    <a:pt x="3085050" y="0"/>
                  </a:lnTo>
                  <a:lnTo>
                    <a:pt x="3085050" y="623339"/>
                  </a:lnTo>
                  <a:lnTo>
                    <a:pt x="0" y="623339"/>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1"/>
                </a:solidFill>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557EB782-6202-C4B6-8658-8B4A4119AFC8}"/>
                </a:ext>
              </a:extLst>
            </p:cNvPr>
            <p:cNvSpPr/>
            <p:nvPr/>
          </p:nvSpPr>
          <p:spPr>
            <a:xfrm>
              <a:off x="681038" y="3080496"/>
              <a:ext cx="3085050" cy="623339"/>
            </a:xfrm>
            <a:custGeom>
              <a:avLst/>
              <a:gdLst>
                <a:gd name="connsiteX0" fmla="*/ 0 w 3085050"/>
                <a:gd name="connsiteY0" fmla="*/ 0 h 623339"/>
                <a:gd name="connsiteX1" fmla="*/ 3085050 w 3085050"/>
                <a:gd name="connsiteY1" fmla="*/ 0 h 623339"/>
                <a:gd name="connsiteX2" fmla="*/ 3085050 w 3085050"/>
                <a:gd name="connsiteY2" fmla="*/ 623339 h 623339"/>
                <a:gd name="connsiteX3" fmla="*/ 0 w 3085050"/>
                <a:gd name="connsiteY3" fmla="*/ 623339 h 623339"/>
                <a:gd name="connsiteX4" fmla="*/ 0 w 3085050"/>
                <a:gd name="connsiteY4" fmla="*/ 0 h 62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050" h="623339">
                  <a:moveTo>
                    <a:pt x="0" y="0"/>
                  </a:moveTo>
                  <a:lnTo>
                    <a:pt x="3085050" y="0"/>
                  </a:lnTo>
                  <a:lnTo>
                    <a:pt x="3085050" y="623339"/>
                  </a:lnTo>
                  <a:lnTo>
                    <a:pt x="0" y="623339"/>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solidFill>
                  <a:schemeClr val="tx1"/>
                </a:solidFill>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B187D3C3-17F0-4353-1579-D025B1292E2A}"/>
                </a:ext>
              </a:extLst>
            </p:cNvPr>
            <p:cNvSpPr/>
            <p:nvPr/>
          </p:nvSpPr>
          <p:spPr>
            <a:xfrm>
              <a:off x="681038" y="3733378"/>
              <a:ext cx="3085050" cy="985157"/>
            </a:xfrm>
            <a:custGeom>
              <a:avLst/>
              <a:gdLst>
                <a:gd name="connsiteX0" fmla="*/ 0 w 3085050"/>
                <a:gd name="connsiteY0" fmla="*/ 0 h 985157"/>
                <a:gd name="connsiteX1" fmla="*/ 3085050 w 3085050"/>
                <a:gd name="connsiteY1" fmla="*/ 0 h 985157"/>
                <a:gd name="connsiteX2" fmla="*/ 3085050 w 3085050"/>
                <a:gd name="connsiteY2" fmla="*/ 985157 h 985157"/>
                <a:gd name="connsiteX3" fmla="*/ 0 w 3085050"/>
                <a:gd name="connsiteY3" fmla="*/ 985157 h 985157"/>
                <a:gd name="connsiteX4" fmla="*/ 0 w 3085050"/>
                <a:gd name="connsiteY4" fmla="*/ 0 h 985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050" h="985157">
                  <a:moveTo>
                    <a:pt x="0" y="0"/>
                  </a:moveTo>
                  <a:lnTo>
                    <a:pt x="3085050" y="0"/>
                  </a:lnTo>
                  <a:lnTo>
                    <a:pt x="3085050" y="985157"/>
                  </a:lnTo>
                  <a:lnTo>
                    <a:pt x="0" y="985157"/>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3CBDCC5D-9CFA-26FA-6DFF-9079C45A6E6D}"/>
                </a:ext>
              </a:extLst>
            </p:cNvPr>
            <p:cNvSpPr/>
            <p:nvPr/>
          </p:nvSpPr>
          <p:spPr>
            <a:xfrm>
              <a:off x="681038" y="4749105"/>
              <a:ext cx="3085050" cy="623339"/>
            </a:xfrm>
            <a:custGeom>
              <a:avLst/>
              <a:gdLst>
                <a:gd name="connsiteX0" fmla="*/ 0 w 3085050"/>
                <a:gd name="connsiteY0" fmla="*/ 0 h 623339"/>
                <a:gd name="connsiteX1" fmla="*/ 3085050 w 3085050"/>
                <a:gd name="connsiteY1" fmla="*/ 0 h 623339"/>
                <a:gd name="connsiteX2" fmla="*/ 3085050 w 3085050"/>
                <a:gd name="connsiteY2" fmla="*/ 623339 h 623339"/>
                <a:gd name="connsiteX3" fmla="*/ 0 w 3085050"/>
                <a:gd name="connsiteY3" fmla="*/ 623339 h 623339"/>
                <a:gd name="connsiteX4" fmla="*/ 0 w 3085050"/>
                <a:gd name="connsiteY4" fmla="*/ 0 h 62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050" h="623339">
                  <a:moveTo>
                    <a:pt x="0" y="0"/>
                  </a:moveTo>
                  <a:lnTo>
                    <a:pt x="3085050" y="0"/>
                  </a:lnTo>
                  <a:lnTo>
                    <a:pt x="3085050" y="623339"/>
                  </a:lnTo>
                  <a:lnTo>
                    <a:pt x="0" y="623339"/>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429070B6-9D10-1299-974A-8629959E3BB8}"/>
                </a:ext>
              </a:extLst>
            </p:cNvPr>
            <p:cNvSpPr/>
            <p:nvPr/>
          </p:nvSpPr>
          <p:spPr>
            <a:xfrm>
              <a:off x="681038" y="5403612"/>
              <a:ext cx="3085050" cy="623339"/>
            </a:xfrm>
            <a:custGeom>
              <a:avLst/>
              <a:gdLst>
                <a:gd name="connsiteX0" fmla="*/ 0 w 3085050"/>
                <a:gd name="connsiteY0" fmla="*/ 0 h 623339"/>
                <a:gd name="connsiteX1" fmla="*/ 3085050 w 3085050"/>
                <a:gd name="connsiteY1" fmla="*/ 0 h 623339"/>
                <a:gd name="connsiteX2" fmla="*/ 3085050 w 3085050"/>
                <a:gd name="connsiteY2" fmla="*/ 623339 h 623339"/>
                <a:gd name="connsiteX3" fmla="*/ 0 w 3085050"/>
                <a:gd name="connsiteY3" fmla="*/ 623339 h 623339"/>
                <a:gd name="connsiteX4" fmla="*/ 0 w 3085050"/>
                <a:gd name="connsiteY4" fmla="*/ 0 h 62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050" h="623339">
                  <a:moveTo>
                    <a:pt x="0" y="0"/>
                  </a:moveTo>
                  <a:lnTo>
                    <a:pt x="3085050" y="0"/>
                  </a:lnTo>
                  <a:lnTo>
                    <a:pt x="3085050" y="623339"/>
                  </a:lnTo>
                  <a:lnTo>
                    <a:pt x="0" y="623339"/>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grpSp>
      <p:sp>
        <p:nvSpPr>
          <p:cNvPr id="5" name="Text Placeholder 42">
            <a:extLst>
              <a:ext uri="{FF2B5EF4-FFF2-40B4-BE49-F238E27FC236}">
                <a16:creationId xmlns:a16="http://schemas.microsoft.com/office/drawing/2014/main" id="{223C7C03-053C-4341-9A1B-8AB2596FB193}"/>
              </a:ext>
            </a:extLst>
          </p:cNvPr>
          <p:cNvSpPr>
            <a:spLocks noGrp="1"/>
          </p:cNvSpPr>
          <p:nvPr>
            <p:ph type="body" sz="quarter" idx="4294967295"/>
          </p:nvPr>
        </p:nvSpPr>
        <p:spPr>
          <a:xfrm>
            <a:off x="774869" y="3862024"/>
            <a:ext cx="2897388" cy="914400"/>
          </a:xfrm>
        </p:spPr>
        <p:txBody>
          <a:bodyPr>
            <a:noAutofit/>
          </a:bodyPr>
          <a:lstStyle/>
          <a:p>
            <a:pPr marL="0" lvl="0" indent="0" algn="ctr">
              <a:spcBef>
                <a:spcPts val="0"/>
              </a:spcBef>
              <a:spcAft>
                <a:spcPts val="1008"/>
              </a:spcAft>
              <a:buNone/>
            </a:pPr>
            <a:r>
              <a:rPr lang="en-US" b="1" dirty="0">
                <a:solidFill>
                  <a:schemeClr val="bg1"/>
                </a:solidFill>
                <a:latin typeface="Arial" panose="020B0604020202020204" pitchFamily="34" charset="0"/>
                <a:cs typeface="Arial" panose="020B0604020202020204" pitchFamily="34" charset="0"/>
              </a:rPr>
              <a:t>Unhealthy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(151-200)</a:t>
            </a:r>
          </a:p>
        </p:txBody>
      </p:sp>
      <p:graphicFrame>
        <p:nvGraphicFramePr>
          <p:cNvPr id="2" name="Table 1">
            <a:extLst>
              <a:ext uri="{FF2B5EF4-FFF2-40B4-BE49-F238E27FC236}">
                <a16:creationId xmlns:a16="http://schemas.microsoft.com/office/drawing/2014/main" id="{EEA68B46-D3F2-315E-05D3-03189CA66B06}"/>
              </a:ext>
            </a:extLst>
          </p:cNvPr>
          <p:cNvGraphicFramePr>
            <a:graphicFrameLocks noGrp="1"/>
          </p:cNvGraphicFramePr>
          <p:nvPr>
            <p:extLst>
              <p:ext uri="{D42A27DB-BD31-4B8C-83A1-F6EECF244321}">
                <p14:modId xmlns:p14="http://schemas.microsoft.com/office/powerpoint/2010/main" val="334266415"/>
              </p:ext>
            </p:extLst>
          </p:nvPr>
        </p:nvGraphicFramePr>
        <p:xfrm>
          <a:off x="3967436" y="1766888"/>
          <a:ext cx="7730838" cy="2449390"/>
        </p:xfrm>
        <a:graphic>
          <a:graphicData uri="http://schemas.openxmlformats.org/drawingml/2006/table">
            <a:tbl>
              <a:tblPr firstRow="1" bandRow="1">
                <a:tableStyleId>{5C22544A-7EE6-4342-B048-85BDC9FD1C3A}</a:tableStyleId>
              </a:tblPr>
              <a:tblGrid>
                <a:gridCol w="4160016">
                  <a:extLst>
                    <a:ext uri="{9D8B030D-6E8A-4147-A177-3AD203B41FA5}">
                      <a16:colId xmlns:a16="http://schemas.microsoft.com/office/drawing/2014/main" val="3189089527"/>
                    </a:ext>
                  </a:extLst>
                </a:gridCol>
                <a:gridCol w="3570822">
                  <a:extLst>
                    <a:ext uri="{9D8B030D-6E8A-4147-A177-3AD203B41FA5}">
                      <a16:colId xmlns:a16="http://schemas.microsoft.com/office/drawing/2014/main" val="3634693054"/>
                    </a:ext>
                  </a:extLst>
                </a:gridCol>
              </a:tblGrid>
              <a:tr h="1115797">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1635855099"/>
                  </a:ext>
                </a:extLst>
              </a:tr>
              <a:tr h="1333593">
                <a:tc>
                  <a:txBody>
                    <a:bodyPr/>
                    <a:lstStyle/>
                    <a:p>
                      <a:pPr algn="ct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413909"/>
                  </a:ext>
                </a:extLst>
              </a:tr>
            </a:tbl>
          </a:graphicData>
        </a:graphic>
      </p:graphicFrame>
      <p:sp>
        <p:nvSpPr>
          <p:cNvPr id="6" name="Text Placeholder 44">
            <a:extLst>
              <a:ext uri="{FF2B5EF4-FFF2-40B4-BE49-F238E27FC236}">
                <a16:creationId xmlns:a16="http://schemas.microsoft.com/office/drawing/2014/main" id="{964814D9-B631-C377-22CF-B6A7FBABF31A}"/>
              </a:ext>
            </a:extLst>
          </p:cNvPr>
          <p:cNvSpPr>
            <a:spLocks noGrp="1"/>
          </p:cNvSpPr>
          <p:nvPr>
            <p:ph type="body" sz="quarter" idx="4294967295"/>
          </p:nvPr>
        </p:nvSpPr>
        <p:spPr>
          <a:xfrm>
            <a:off x="4035676" y="2132998"/>
            <a:ext cx="4009599" cy="696206"/>
          </a:xfrm>
        </p:spPr>
        <p:txBody>
          <a:bodyPr>
            <a:noAutofit/>
          </a:bodyPr>
          <a:lstStyle/>
          <a:p>
            <a:pPr marL="0" indent="0" algn="ctr">
              <a:buNone/>
            </a:pPr>
            <a:r>
              <a:rPr lang="en-US" b="1" dirty="0">
                <a:solidFill>
                  <a:schemeClr val="bg1"/>
                </a:solidFill>
                <a:latin typeface="Arial" panose="020B0604020202020204" pitchFamily="34" charset="0"/>
                <a:cs typeface="Arial" panose="020B0604020202020204" pitchFamily="34" charset="0"/>
              </a:rPr>
              <a:t>What does this mean?</a:t>
            </a:r>
          </a:p>
        </p:txBody>
      </p:sp>
      <p:sp>
        <p:nvSpPr>
          <p:cNvPr id="7" name="Text Placeholder 46">
            <a:extLst>
              <a:ext uri="{FF2B5EF4-FFF2-40B4-BE49-F238E27FC236}">
                <a16:creationId xmlns:a16="http://schemas.microsoft.com/office/drawing/2014/main" id="{F188CDE8-2FBA-AC28-F79E-FD5863B79447}"/>
              </a:ext>
            </a:extLst>
          </p:cNvPr>
          <p:cNvSpPr>
            <a:spLocks noGrp="1"/>
          </p:cNvSpPr>
          <p:nvPr>
            <p:ph type="body" sz="quarter" idx="4294967295"/>
          </p:nvPr>
        </p:nvSpPr>
        <p:spPr>
          <a:xfrm>
            <a:off x="8597679" y="2132998"/>
            <a:ext cx="2575487" cy="508976"/>
          </a:xfrm>
        </p:spPr>
        <p:txBody>
          <a:bodyPr>
            <a:noAutofit/>
          </a:bodyPr>
          <a:lstStyle/>
          <a:p>
            <a:pPr marL="0" indent="0" algn="ctr">
              <a:buNone/>
            </a:pPr>
            <a:r>
              <a:rPr lang="en-US" b="1" dirty="0">
                <a:solidFill>
                  <a:schemeClr val="bg1"/>
                </a:solidFill>
                <a:latin typeface="Arial" panose="020B0604020202020204" pitchFamily="34" charset="0"/>
                <a:cs typeface="Arial" panose="020B0604020202020204" pitchFamily="34" charset="0"/>
              </a:rPr>
              <a:t>Actions to take</a:t>
            </a:r>
          </a:p>
        </p:txBody>
      </p:sp>
      <p:sp>
        <p:nvSpPr>
          <p:cNvPr id="8" name="Text Placeholder 48">
            <a:extLst>
              <a:ext uri="{FF2B5EF4-FFF2-40B4-BE49-F238E27FC236}">
                <a16:creationId xmlns:a16="http://schemas.microsoft.com/office/drawing/2014/main" id="{40A3B7CB-7D27-BE4B-483F-7514036333BB}"/>
              </a:ext>
            </a:extLst>
          </p:cNvPr>
          <p:cNvSpPr>
            <a:spLocks noGrp="1"/>
          </p:cNvSpPr>
          <p:nvPr>
            <p:ph type="body" sz="quarter" idx="4294967295"/>
          </p:nvPr>
        </p:nvSpPr>
        <p:spPr>
          <a:xfrm>
            <a:off x="3800098" y="3114397"/>
            <a:ext cx="4480754" cy="914400"/>
          </a:xfrm>
        </p:spPr>
        <p:txBody>
          <a:bodyPr>
            <a:noAutofit/>
          </a:bodyPr>
          <a:lstStyle/>
          <a:p>
            <a:pPr marL="0" indent="0" algn="ctr">
              <a:lnSpc>
                <a:spcPct val="100000"/>
              </a:lnSpc>
              <a:spcBef>
                <a:spcPts val="0"/>
              </a:spcBef>
              <a:buNone/>
            </a:pPr>
            <a:r>
              <a:rPr lang="en-US" b="1" dirty="0">
                <a:solidFill>
                  <a:srgbClr val="141F68"/>
                </a:solidFill>
                <a:latin typeface="Arial" panose="020B0604020202020204" pitchFamily="34" charset="0"/>
                <a:cs typeface="Arial" panose="020B0604020202020204" pitchFamily="34" charset="0"/>
              </a:rPr>
              <a:t>Everyone</a:t>
            </a:r>
            <a:r>
              <a:rPr lang="en-US" dirty="0">
                <a:solidFill>
                  <a:srgbClr val="141F68"/>
                </a:solidFill>
                <a:latin typeface="Arial" panose="020B0604020202020204" pitchFamily="34" charset="0"/>
                <a:cs typeface="Arial" panose="020B0604020202020204" pitchFamily="34" charset="0"/>
              </a:rPr>
              <a:t> can experience </a:t>
            </a:r>
            <a:br>
              <a:rPr lang="en-US" dirty="0">
                <a:solidFill>
                  <a:srgbClr val="141F68"/>
                </a:solidFill>
                <a:latin typeface="Arial" panose="020B0604020202020204" pitchFamily="34" charset="0"/>
                <a:cs typeface="Arial" panose="020B0604020202020204" pitchFamily="34" charset="0"/>
              </a:rPr>
            </a:br>
            <a:r>
              <a:rPr lang="en-US" dirty="0">
                <a:solidFill>
                  <a:srgbClr val="141F68"/>
                </a:solidFill>
                <a:latin typeface="Arial" panose="020B0604020202020204" pitchFamily="34" charset="0"/>
                <a:cs typeface="Arial" panose="020B0604020202020204" pitchFamily="34" charset="0"/>
              </a:rPr>
              <a:t>some health problems. </a:t>
            </a:r>
          </a:p>
        </p:txBody>
      </p:sp>
      <p:sp>
        <p:nvSpPr>
          <p:cNvPr id="9" name="Text Placeholder 50">
            <a:extLst>
              <a:ext uri="{FF2B5EF4-FFF2-40B4-BE49-F238E27FC236}">
                <a16:creationId xmlns:a16="http://schemas.microsoft.com/office/drawing/2014/main" id="{E5BC9A7C-FEF5-2035-E1A7-05E5E7319766}"/>
              </a:ext>
            </a:extLst>
          </p:cNvPr>
          <p:cNvSpPr>
            <a:spLocks noGrp="1"/>
          </p:cNvSpPr>
          <p:nvPr>
            <p:ph type="body" sz="quarter" idx="4294967295"/>
          </p:nvPr>
        </p:nvSpPr>
        <p:spPr>
          <a:xfrm>
            <a:off x="8169599" y="2953492"/>
            <a:ext cx="3528675" cy="1114152"/>
          </a:xfrm>
        </p:spPr>
        <p:txBody>
          <a:bodyPr>
            <a:noAutofit/>
          </a:bodyPr>
          <a:lstStyle/>
          <a:p>
            <a:pPr marL="0" indent="0" algn="ctr">
              <a:lnSpc>
                <a:spcPct val="100000"/>
              </a:lnSpc>
              <a:spcBef>
                <a:spcPts val="0"/>
              </a:spcBef>
              <a:buNone/>
            </a:pPr>
            <a:r>
              <a:rPr lang="en-US" dirty="0">
                <a:solidFill>
                  <a:srgbClr val="141F68"/>
                </a:solidFill>
                <a:latin typeface="Arial" panose="020B0604020202020204" pitchFamily="34" charset="0"/>
                <a:cs typeface="Arial" panose="020B0604020202020204" pitchFamily="34" charset="0"/>
              </a:rPr>
              <a:t>Reduce outdoor activities. Wear a mask outside. </a:t>
            </a:r>
          </a:p>
        </p:txBody>
      </p:sp>
      <p:sp>
        <p:nvSpPr>
          <p:cNvPr id="4" name="Slide Number Placeholder 3">
            <a:extLst>
              <a:ext uri="{FF2B5EF4-FFF2-40B4-BE49-F238E27FC236}">
                <a16:creationId xmlns:a16="http://schemas.microsoft.com/office/drawing/2014/main" id="{F1A91E75-F1B3-6C0D-B2D7-84DC35DBF22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14</a:t>
            </a:r>
          </a:p>
        </p:txBody>
      </p:sp>
    </p:spTree>
    <p:extLst>
      <p:ext uri="{BB962C8B-B14F-4D97-AF65-F5344CB8AC3E}">
        <p14:creationId xmlns:p14="http://schemas.microsoft.com/office/powerpoint/2010/main" val="168666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a:xfrm>
            <a:off x="680357" y="616924"/>
            <a:ext cx="10831286" cy="993178"/>
          </a:xfrm>
        </p:spPr>
        <p:txBody>
          <a:bodyPr>
            <a:normAutofit fontScale="90000"/>
          </a:bodyPr>
          <a:lstStyle/>
          <a:p>
            <a:r>
              <a:rPr lang="en-US" sz="4000" dirty="0"/>
              <a:t>What does it mean when the AQI is purple or maroon?</a:t>
            </a:r>
          </a:p>
        </p:txBody>
      </p:sp>
      <p:grpSp>
        <p:nvGrpSpPr>
          <p:cNvPr id="15" name="Group 14">
            <a:extLst>
              <a:ext uri="{FF2B5EF4-FFF2-40B4-BE49-F238E27FC236}">
                <a16:creationId xmlns:a16="http://schemas.microsoft.com/office/drawing/2014/main" id="{723D92B8-78C3-7B2B-7BC0-5205B6E34687}"/>
              </a:ext>
              <a:ext uri="{C183D7F6-B498-43B3-948B-1728B52AA6E4}">
                <adec:decorative xmlns:adec="http://schemas.microsoft.com/office/drawing/2017/decorative" val="1"/>
              </a:ext>
            </a:extLst>
          </p:cNvPr>
          <p:cNvGrpSpPr/>
          <p:nvPr/>
        </p:nvGrpSpPr>
        <p:grpSpPr>
          <a:xfrm>
            <a:off x="681038" y="1990397"/>
            <a:ext cx="2742294" cy="4038695"/>
            <a:chOff x="681038" y="1990397"/>
            <a:chExt cx="2742294" cy="4038695"/>
          </a:xfrm>
        </p:grpSpPr>
        <p:sp>
          <p:nvSpPr>
            <p:cNvPr id="21" name="Freeform: Shape 20">
              <a:extLst>
                <a:ext uri="{FF2B5EF4-FFF2-40B4-BE49-F238E27FC236}">
                  <a16:creationId xmlns:a16="http://schemas.microsoft.com/office/drawing/2014/main" id="{670166F2-6E02-D3E9-859A-70BF138B6FBF}"/>
                </a:ext>
              </a:extLst>
            </p:cNvPr>
            <p:cNvSpPr/>
            <p:nvPr/>
          </p:nvSpPr>
          <p:spPr>
            <a:xfrm>
              <a:off x="681038" y="5126652"/>
              <a:ext cx="2742294" cy="902440"/>
            </a:xfrm>
            <a:custGeom>
              <a:avLst/>
              <a:gdLst>
                <a:gd name="connsiteX0" fmla="*/ 0 w 2742294"/>
                <a:gd name="connsiteY0" fmla="*/ 0 h 902440"/>
                <a:gd name="connsiteX1" fmla="*/ 2742294 w 2742294"/>
                <a:gd name="connsiteY1" fmla="*/ 0 h 902440"/>
                <a:gd name="connsiteX2" fmla="*/ 2742294 w 2742294"/>
                <a:gd name="connsiteY2" fmla="*/ 902440 h 902440"/>
                <a:gd name="connsiteX3" fmla="*/ 0 w 2742294"/>
                <a:gd name="connsiteY3" fmla="*/ 902440 h 902440"/>
                <a:gd name="connsiteX4" fmla="*/ 0 w 2742294"/>
                <a:gd name="connsiteY4" fmla="*/ 0 h 90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94" h="902440">
                  <a:moveTo>
                    <a:pt x="0" y="0"/>
                  </a:moveTo>
                  <a:lnTo>
                    <a:pt x="2742294" y="0"/>
                  </a:lnTo>
                  <a:lnTo>
                    <a:pt x="2742294" y="902440"/>
                  </a:lnTo>
                  <a:lnTo>
                    <a:pt x="0" y="902440"/>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16" name="Freeform: Shape 15" descr="Colors of the AQI with purple and maroon highlighted">
              <a:extLst>
                <a:ext uri="{FF2B5EF4-FFF2-40B4-BE49-F238E27FC236}">
                  <a16:creationId xmlns:a16="http://schemas.microsoft.com/office/drawing/2014/main" id="{7405A251-19F7-ADAE-E89B-0A3404CBE753}"/>
                </a:ext>
              </a:extLst>
            </p:cNvPr>
            <p:cNvSpPr/>
            <p:nvPr/>
          </p:nvSpPr>
          <p:spPr>
            <a:xfrm>
              <a:off x="681038" y="1990397"/>
              <a:ext cx="2742294" cy="525603"/>
            </a:xfrm>
            <a:custGeom>
              <a:avLst/>
              <a:gdLst>
                <a:gd name="connsiteX0" fmla="*/ 0 w 2742294"/>
                <a:gd name="connsiteY0" fmla="*/ 0 h 525603"/>
                <a:gd name="connsiteX1" fmla="*/ 2742294 w 2742294"/>
                <a:gd name="connsiteY1" fmla="*/ 0 h 525603"/>
                <a:gd name="connsiteX2" fmla="*/ 2742294 w 2742294"/>
                <a:gd name="connsiteY2" fmla="*/ 525603 h 525603"/>
                <a:gd name="connsiteX3" fmla="*/ 0 w 2742294"/>
                <a:gd name="connsiteY3" fmla="*/ 525603 h 525603"/>
                <a:gd name="connsiteX4" fmla="*/ 0 w 2742294"/>
                <a:gd name="connsiteY4" fmla="*/ 0 h 52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94" h="525603">
                  <a:moveTo>
                    <a:pt x="0" y="0"/>
                  </a:moveTo>
                  <a:lnTo>
                    <a:pt x="2742294" y="0"/>
                  </a:lnTo>
                  <a:lnTo>
                    <a:pt x="2742294" y="525603"/>
                  </a:lnTo>
                  <a:lnTo>
                    <a:pt x="0" y="525603"/>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6507C907-8BCB-B4F0-CE1B-5D80F7E7B5B0}"/>
                </a:ext>
              </a:extLst>
            </p:cNvPr>
            <p:cNvSpPr/>
            <p:nvPr/>
          </p:nvSpPr>
          <p:spPr>
            <a:xfrm>
              <a:off x="681038" y="2559762"/>
              <a:ext cx="2742294" cy="525603"/>
            </a:xfrm>
            <a:custGeom>
              <a:avLst/>
              <a:gdLst>
                <a:gd name="connsiteX0" fmla="*/ 0 w 2742294"/>
                <a:gd name="connsiteY0" fmla="*/ 0 h 525603"/>
                <a:gd name="connsiteX1" fmla="*/ 2742294 w 2742294"/>
                <a:gd name="connsiteY1" fmla="*/ 0 h 525603"/>
                <a:gd name="connsiteX2" fmla="*/ 2742294 w 2742294"/>
                <a:gd name="connsiteY2" fmla="*/ 525603 h 525603"/>
                <a:gd name="connsiteX3" fmla="*/ 0 w 2742294"/>
                <a:gd name="connsiteY3" fmla="*/ 525603 h 525603"/>
                <a:gd name="connsiteX4" fmla="*/ 0 w 2742294"/>
                <a:gd name="connsiteY4" fmla="*/ 0 h 52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94" h="525603">
                  <a:moveTo>
                    <a:pt x="0" y="0"/>
                  </a:moveTo>
                  <a:lnTo>
                    <a:pt x="2742294" y="0"/>
                  </a:lnTo>
                  <a:lnTo>
                    <a:pt x="2742294" y="525603"/>
                  </a:lnTo>
                  <a:lnTo>
                    <a:pt x="0" y="525603"/>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1"/>
                </a:solidFill>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757114B4-CB90-80A5-C3C2-C6A0BC4778E4}"/>
                </a:ext>
              </a:extLst>
            </p:cNvPr>
            <p:cNvSpPr/>
            <p:nvPr/>
          </p:nvSpPr>
          <p:spPr>
            <a:xfrm>
              <a:off x="681038" y="3096038"/>
              <a:ext cx="2742294" cy="525603"/>
            </a:xfrm>
            <a:custGeom>
              <a:avLst/>
              <a:gdLst>
                <a:gd name="connsiteX0" fmla="*/ 0 w 2742294"/>
                <a:gd name="connsiteY0" fmla="*/ 0 h 525603"/>
                <a:gd name="connsiteX1" fmla="*/ 2742294 w 2742294"/>
                <a:gd name="connsiteY1" fmla="*/ 0 h 525603"/>
                <a:gd name="connsiteX2" fmla="*/ 2742294 w 2742294"/>
                <a:gd name="connsiteY2" fmla="*/ 525603 h 525603"/>
                <a:gd name="connsiteX3" fmla="*/ 0 w 2742294"/>
                <a:gd name="connsiteY3" fmla="*/ 525603 h 525603"/>
                <a:gd name="connsiteX4" fmla="*/ 0 w 2742294"/>
                <a:gd name="connsiteY4" fmla="*/ 0 h 52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94" h="525603">
                  <a:moveTo>
                    <a:pt x="0" y="0"/>
                  </a:moveTo>
                  <a:lnTo>
                    <a:pt x="2742294" y="0"/>
                  </a:lnTo>
                  <a:lnTo>
                    <a:pt x="2742294" y="525603"/>
                  </a:lnTo>
                  <a:lnTo>
                    <a:pt x="0" y="525603"/>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solidFill>
                  <a:schemeClr val="tx1"/>
                </a:solidFill>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D7E09D53-658D-7EA8-AC17-42D981A4436A}"/>
                </a:ext>
              </a:extLst>
            </p:cNvPr>
            <p:cNvSpPr/>
            <p:nvPr/>
          </p:nvSpPr>
          <p:spPr>
            <a:xfrm>
              <a:off x="681038" y="3646552"/>
              <a:ext cx="2742294" cy="525603"/>
            </a:xfrm>
            <a:custGeom>
              <a:avLst/>
              <a:gdLst>
                <a:gd name="connsiteX0" fmla="*/ 0 w 2742294"/>
                <a:gd name="connsiteY0" fmla="*/ 0 h 525603"/>
                <a:gd name="connsiteX1" fmla="*/ 2742294 w 2742294"/>
                <a:gd name="connsiteY1" fmla="*/ 0 h 525603"/>
                <a:gd name="connsiteX2" fmla="*/ 2742294 w 2742294"/>
                <a:gd name="connsiteY2" fmla="*/ 525603 h 525603"/>
                <a:gd name="connsiteX3" fmla="*/ 0 w 2742294"/>
                <a:gd name="connsiteY3" fmla="*/ 525603 h 525603"/>
                <a:gd name="connsiteX4" fmla="*/ 0 w 2742294"/>
                <a:gd name="connsiteY4" fmla="*/ 0 h 52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94" h="525603">
                  <a:moveTo>
                    <a:pt x="0" y="0"/>
                  </a:moveTo>
                  <a:lnTo>
                    <a:pt x="2742294" y="0"/>
                  </a:lnTo>
                  <a:lnTo>
                    <a:pt x="2742294" y="525603"/>
                  </a:lnTo>
                  <a:lnTo>
                    <a:pt x="0" y="525603"/>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0BBE1631-44EB-2507-0882-69F7E4BC1EE1}"/>
                </a:ext>
              </a:extLst>
            </p:cNvPr>
            <p:cNvSpPr/>
            <p:nvPr/>
          </p:nvSpPr>
          <p:spPr>
            <a:xfrm>
              <a:off x="681038" y="4197932"/>
              <a:ext cx="2742294" cy="902440"/>
            </a:xfrm>
            <a:custGeom>
              <a:avLst/>
              <a:gdLst>
                <a:gd name="connsiteX0" fmla="*/ 0 w 2742294"/>
                <a:gd name="connsiteY0" fmla="*/ 0 h 902440"/>
                <a:gd name="connsiteX1" fmla="*/ 2742294 w 2742294"/>
                <a:gd name="connsiteY1" fmla="*/ 0 h 902440"/>
                <a:gd name="connsiteX2" fmla="*/ 2742294 w 2742294"/>
                <a:gd name="connsiteY2" fmla="*/ 902440 h 902440"/>
                <a:gd name="connsiteX3" fmla="*/ 0 w 2742294"/>
                <a:gd name="connsiteY3" fmla="*/ 902440 h 902440"/>
                <a:gd name="connsiteX4" fmla="*/ 0 w 2742294"/>
                <a:gd name="connsiteY4" fmla="*/ 0 h 90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94" h="902440">
                  <a:moveTo>
                    <a:pt x="0" y="0"/>
                  </a:moveTo>
                  <a:lnTo>
                    <a:pt x="2742294" y="0"/>
                  </a:lnTo>
                  <a:lnTo>
                    <a:pt x="2742294" y="902440"/>
                  </a:lnTo>
                  <a:lnTo>
                    <a:pt x="0" y="902440"/>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grpSp>
      <p:sp>
        <p:nvSpPr>
          <p:cNvPr id="9" name="Text Placeholder 60">
            <a:extLst>
              <a:ext uri="{FF2B5EF4-FFF2-40B4-BE49-F238E27FC236}">
                <a16:creationId xmlns:a16="http://schemas.microsoft.com/office/drawing/2014/main" id="{35C59E69-E4C6-3784-DF1A-E57C1B56B906}"/>
              </a:ext>
            </a:extLst>
          </p:cNvPr>
          <p:cNvSpPr>
            <a:spLocks noGrp="1"/>
          </p:cNvSpPr>
          <p:nvPr>
            <p:ph type="body" sz="quarter" idx="14"/>
          </p:nvPr>
        </p:nvSpPr>
        <p:spPr>
          <a:xfrm>
            <a:off x="759733" y="4284822"/>
            <a:ext cx="2584903" cy="914400"/>
          </a:xfrm>
        </p:spPr>
        <p:txBody>
          <a:bodyPr>
            <a:noAutofit/>
          </a:bodyPr>
          <a:lstStyle/>
          <a:p>
            <a:pPr marL="0" lvl="0" indent="0" algn="ctr">
              <a:spcBef>
                <a:spcPts val="0"/>
              </a:spcBef>
              <a:spcAft>
                <a:spcPts val="1008"/>
              </a:spcAft>
              <a:buNone/>
            </a:pPr>
            <a:r>
              <a:rPr lang="en-US" b="1" dirty="0">
                <a:solidFill>
                  <a:schemeClr val="bg1"/>
                </a:solidFill>
              </a:rPr>
              <a:t>Very unhealthy (201-300)</a:t>
            </a:r>
          </a:p>
        </p:txBody>
      </p:sp>
      <p:sp>
        <p:nvSpPr>
          <p:cNvPr id="10" name="Text Placeholder 62">
            <a:extLst>
              <a:ext uri="{FF2B5EF4-FFF2-40B4-BE49-F238E27FC236}">
                <a16:creationId xmlns:a16="http://schemas.microsoft.com/office/drawing/2014/main" id="{BE149CF7-763D-B040-1BE4-CFD7B4E372EC}"/>
              </a:ext>
            </a:extLst>
          </p:cNvPr>
          <p:cNvSpPr>
            <a:spLocks noGrp="1"/>
          </p:cNvSpPr>
          <p:nvPr>
            <p:ph type="body" sz="quarter" idx="15"/>
          </p:nvPr>
        </p:nvSpPr>
        <p:spPr>
          <a:xfrm>
            <a:off x="575869" y="5199222"/>
            <a:ext cx="2952630" cy="793449"/>
          </a:xfrm>
        </p:spPr>
        <p:txBody>
          <a:bodyPr>
            <a:noAutofit/>
          </a:bodyPr>
          <a:lstStyle/>
          <a:p>
            <a:pPr marL="0" lvl="0" indent="0" algn="ctr">
              <a:spcBef>
                <a:spcPts val="0"/>
              </a:spcBef>
              <a:spcAft>
                <a:spcPts val="1008"/>
              </a:spcAft>
              <a:buNone/>
            </a:pPr>
            <a:r>
              <a:rPr lang="en-US" b="1" dirty="0">
                <a:solidFill>
                  <a:schemeClr val="bg1"/>
                </a:solidFill>
              </a:rPr>
              <a:t>Dangerous </a:t>
            </a:r>
            <a:br>
              <a:rPr lang="en-US" b="1" dirty="0">
                <a:solidFill>
                  <a:schemeClr val="bg1"/>
                </a:solidFill>
              </a:rPr>
            </a:br>
            <a:r>
              <a:rPr lang="en-US" b="1" dirty="0">
                <a:solidFill>
                  <a:schemeClr val="bg1"/>
                </a:solidFill>
              </a:rPr>
              <a:t>(301-500)</a:t>
            </a:r>
          </a:p>
        </p:txBody>
      </p:sp>
      <p:graphicFrame>
        <p:nvGraphicFramePr>
          <p:cNvPr id="5" name="Table 4">
            <a:extLst>
              <a:ext uri="{FF2B5EF4-FFF2-40B4-BE49-F238E27FC236}">
                <a16:creationId xmlns:a16="http://schemas.microsoft.com/office/drawing/2014/main" id="{643F2016-D7E2-232B-7586-47F3ADD5FC9B}"/>
              </a:ext>
            </a:extLst>
          </p:cNvPr>
          <p:cNvGraphicFramePr>
            <a:graphicFrameLocks noGrp="1"/>
          </p:cNvGraphicFramePr>
          <p:nvPr>
            <p:extLst>
              <p:ext uri="{D42A27DB-BD31-4B8C-83A1-F6EECF244321}">
                <p14:modId xmlns:p14="http://schemas.microsoft.com/office/powerpoint/2010/main" val="3255798612"/>
              </p:ext>
            </p:extLst>
          </p:nvPr>
        </p:nvGraphicFramePr>
        <p:xfrm>
          <a:off x="3917975" y="1990165"/>
          <a:ext cx="7730838" cy="3517157"/>
        </p:xfrm>
        <a:graphic>
          <a:graphicData uri="http://schemas.openxmlformats.org/drawingml/2006/table">
            <a:tbl>
              <a:tblPr firstRow="1" bandRow="1">
                <a:tableStyleId>{5C22544A-7EE6-4342-B048-85BDC9FD1C3A}</a:tableStyleId>
              </a:tblPr>
              <a:tblGrid>
                <a:gridCol w="4004090">
                  <a:extLst>
                    <a:ext uri="{9D8B030D-6E8A-4147-A177-3AD203B41FA5}">
                      <a16:colId xmlns:a16="http://schemas.microsoft.com/office/drawing/2014/main" val="3189089527"/>
                    </a:ext>
                  </a:extLst>
                </a:gridCol>
                <a:gridCol w="3726748">
                  <a:extLst>
                    <a:ext uri="{9D8B030D-6E8A-4147-A177-3AD203B41FA5}">
                      <a16:colId xmlns:a16="http://schemas.microsoft.com/office/drawing/2014/main" val="3634693054"/>
                    </a:ext>
                  </a:extLst>
                </a:gridCol>
              </a:tblGrid>
              <a:tr h="930308">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F3F97"/>
                    </a:solidFill>
                  </a:tcPr>
                </a:tc>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8F3F97"/>
                    </a:solidFill>
                  </a:tcPr>
                </a:tc>
                <a:extLst>
                  <a:ext uri="{0D108BD9-81ED-4DB2-BD59-A6C34878D82A}">
                    <a16:rowId xmlns:a16="http://schemas.microsoft.com/office/drawing/2014/main" val="1635855099"/>
                  </a:ext>
                </a:extLst>
              </a:tr>
              <a:tr h="836909">
                <a:tc>
                  <a:txBody>
                    <a:bodyPr/>
                    <a:lstStyle/>
                    <a:p>
                      <a:pPr algn="ctr"/>
                      <a:endParaRPr lang="en-US" sz="24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E0023"/>
                    </a:solidFill>
                  </a:tcPr>
                </a:tc>
                <a:tc>
                  <a:txBody>
                    <a:bodyPr/>
                    <a:lstStyle/>
                    <a:p>
                      <a:pPr algn="ctr"/>
                      <a:endParaRPr lang="en-US" sz="2400"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E0023"/>
                    </a:solidFill>
                  </a:tcPr>
                </a:tc>
                <a:extLst>
                  <a:ext uri="{0D108BD9-81ED-4DB2-BD59-A6C34878D82A}">
                    <a16:rowId xmlns:a16="http://schemas.microsoft.com/office/drawing/2014/main" val="882197323"/>
                  </a:ext>
                </a:extLst>
              </a:tr>
              <a:tr h="1749940">
                <a:tc>
                  <a:txBody>
                    <a:bodyPr/>
                    <a:lstStyle/>
                    <a:p>
                      <a:pPr algn="ctr"/>
                      <a:endParaRPr lang="en-US" sz="2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810776"/>
                  </a:ext>
                </a:extLst>
              </a:tr>
            </a:tbl>
          </a:graphicData>
        </a:graphic>
      </p:graphicFrame>
      <p:sp>
        <p:nvSpPr>
          <p:cNvPr id="11" name="Text Placeholder 64">
            <a:extLst>
              <a:ext uri="{FF2B5EF4-FFF2-40B4-BE49-F238E27FC236}">
                <a16:creationId xmlns:a16="http://schemas.microsoft.com/office/drawing/2014/main" id="{F5BC236F-C2AE-F6DE-93B1-D91806DD32E4}"/>
              </a:ext>
            </a:extLst>
          </p:cNvPr>
          <p:cNvSpPr>
            <a:spLocks noGrp="1"/>
          </p:cNvSpPr>
          <p:nvPr>
            <p:ph type="body" sz="quarter" idx="16"/>
          </p:nvPr>
        </p:nvSpPr>
        <p:spPr>
          <a:xfrm>
            <a:off x="4018658" y="2245360"/>
            <a:ext cx="3824862" cy="589280"/>
          </a:xfrm>
        </p:spPr>
        <p:txBody>
          <a:bodyPr>
            <a:noAutofit/>
          </a:bodyPr>
          <a:lstStyle/>
          <a:p>
            <a:pPr marL="0" indent="0" algn="ctr">
              <a:buNone/>
            </a:pPr>
            <a:r>
              <a:rPr lang="en-US" b="1" dirty="0">
                <a:solidFill>
                  <a:schemeClr val="bg1"/>
                </a:solidFill>
              </a:rPr>
              <a:t>What does this mean?</a:t>
            </a:r>
          </a:p>
        </p:txBody>
      </p:sp>
      <p:sp>
        <p:nvSpPr>
          <p:cNvPr id="12" name="Text Placeholder 66">
            <a:extLst>
              <a:ext uri="{FF2B5EF4-FFF2-40B4-BE49-F238E27FC236}">
                <a16:creationId xmlns:a16="http://schemas.microsoft.com/office/drawing/2014/main" id="{A8387265-0F9A-2FC0-D10C-FFFEB199DB81}"/>
              </a:ext>
            </a:extLst>
          </p:cNvPr>
          <p:cNvSpPr>
            <a:spLocks noGrp="1"/>
          </p:cNvSpPr>
          <p:nvPr>
            <p:ph type="body" sz="quarter" idx="17"/>
          </p:nvPr>
        </p:nvSpPr>
        <p:spPr>
          <a:xfrm>
            <a:off x="8277203" y="2244407"/>
            <a:ext cx="2999445" cy="713106"/>
          </a:xfrm>
        </p:spPr>
        <p:txBody>
          <a:bodyPr>
            <a:noAutofit/>
          </a:bodyPr>
          <a:lstStyle/>
          <a:p>
            <a:pPr marL="0" indent="0" algn="ctr">
              <a:lnSpc>
                <a:spcPct val="100000"/>
              </a:lnSpc>
              <a:spcBef>
                <a:spcPts val="0"/>
              </a:spcBef>
              <a:buNone/>
            </a:pPr>
            <a:r>
              <a:rPr lang="en-US" b="1" dirty="0">
                <a:solidFill>
                  <a:schemeClr val="bg1"/>
                </a:solidFill>
              </a:rPr>
              <a:t>Actions to take</a:t>
            </a:r>
          </a:p>
        </p:txBody>
      </p:sp>
      <p:sp>
        <p:nvSpPr>
          <p:cNvPr id="13" name="Text Placeholder 68">
            <a:extLst>
              <a:ext uri="{FF2B5EF4-FFF2-40B4-BE49-F238E27FC236}">
                <a16:creationId xmlns:a16="http://schemas.microsoft.com/office/drawing/2014/main" id="{696F7CCB-C753-5412-16BC-EF74C11E017C}"/>
              </a:ext>
            </a:extLst>
          </p:cNvPr>
          <p:cNvSpPr>
            <a:spLocks noGrp="1"/>
          </p:cNvSpPr>
          <p:nvPr>
            <p:ph type="body" sz="quarter" idx="18"/>
          </p:nvPr>
        </p:nvSpPr>
        <p:spPr>
          <a:xfrm>
            <a:off x="4050695" y="4055250"/>
            <a:ext cx="3760788" cy="1221424"/>
          </a:xfrm>
        </p:spPr>
        <p:txBody>
          <a:bodyPr>
            <a:noAutofit/>
          </a:bodyPr>
          <a:lstStyle/>
          <a:p>
            <a:pPr marL="0" indent="0" algn="ctr">
              <a:lnSpc>
                <a:spcPct val="100000"/>
              </a:lnSpc>
              <a:spcBef>
                <a:spcPts val="0"/>
              </a:spcBef>
              <a:buNone/>
            </a:pPr>
            <a:r>
              <a:rPr lang="es-ES" dirty="0" err="1">
                <a:solidFill>
                  <a:srgbClr val="141F68"/>
                </a:solidFill>
              </a:rPr>
              <a:t>The</a:t>
            </a:r>
            <a:r>
              <a:rPr lang="es-ES" dirty="0">
                <a:solidFill>
                  <a:srgbClr val="141F68"/>
                </a:solidFill>
              </a:rPr>
              <a:t> air </a:t>
            </a:r>
            <a:r>
              <a:rPr lang="es-ES" dirty="0" err="1">
                <a:solidFill>
                  <a:srgbClr val="141F68"/>
                </a:solidFill>
              </a:rPr>
              <a:t>is</a:t>
            </a:r>
            <a:r>
              <a:rPr lang="es-ES" dirty="0">
                <a:solidFill>
                  <a:srgbClr val="141F68"/>
                </a:solidFill>
              </a:rPr>
              <a:t> </a:t>
            </a:r>
            <a:r>
              <a:rPr lang="es-ES" dirty="0" err="1">
                <a:solidFill>
                  <a:srgbClr val="141F68"/>
                </a:solidFill>
              </a:rPr>
              <a:t>very</a:t>
            </a:r>
            <a:r>
              <a:rPr lang="es-ES" dirty="0">
                <a:solidFill>
                  <a:srgbClr val="141F68"/>
                </a:solidFill>
              </a:rPr>
              <a:t> </a:t>
            </a:r>
            <a:r>
              <a:rPr lang="es-ES" dirty="0" err="1">
                <a:solidFill>
                  <a:srgbClr val="141F68"/>
                </a:solidFill>
              </a:rPr>
              <a:t>unhealthy</a:t>
            </a:r>
            <a:r>
              <a:rPr lang="es-ES" dirty="0">
                <a:solidFill>
                  <a:srgbClr val="141F68"/>
                </a:solidFill>
              </a:rPr>
              <a:t> </a:t>
            </a:r>
            <a:br>
              <a:rPr lang="es-ES" dirty="0">
                <a:solidFill>
                  <a:srgbClr val="141F68"/>
                </a:solidFill>
              </a:rPr>
            </a:br>
            <a:r>
              <a:rPr lang="es-ES" dirty="0">
                <a:solidFill>
                  <a:srgbClr val="141F68"/>
                </a:solidFill>
              </a:rPr>
              <a:t>and </a:t>
            </a:r>
            <a:r>
              <a:rPr lang="es-ES" dirty="0" err="1">
                <a:solidFill>
                  <a:srgbClr val="141F68"/>
                </a:solidFill>
              </a:rPr>
              <a:t>dangerous</a:t>
            </a:r>
            <a:r>
              <a:rPr lang="es-ES" dirty="0">
                <a:solidFill>
                  <a:srgbClr val="141F68"/>
                </a:solidFill>
              </a:rPr>
              <a:t> </a:t>
            </a:r>
            <a:r>
              <a:rPr lang="es-ES" dirty="0" err="1">
                <a:solidFill>
                  <a:srgbClr val="141F68"/>
                </a:solidFill>
              </a:rPr>
              <a:t>for</a:t>
            </a:r>
            <a:r>
              <a:rPr lang="es-ES" dirty="0">
                <a:solidFill>
                  <a:srgbClr val="141F68"/>
                </a:solidFill>
              </a:rPr>
              <a:t> </a:t>
            </a:r>
            <a:r>
              <a:rPr lang="es-ES" b="1" dirty="0" err="1">
                <a:solidFill>
                  <a:srgbClr val="141F68"/>
                </a:solidFill>
              </a:rPr>
              <a:t>everyone</a:t>
            </a:r>
            <a:r>
              <a:rPr lang="es-ES" dirty="0">
                <a:solidFill>
                  <a:srgbClr val="141F68"/>
                </a:solidFill>
              </a:rPr>
              <a:t>. </a:t>
            </a:r>
            <a:endParaRPr lang="en-US" dirty="0">
              <a:solidFill>
                <a:srgbClr val="141F68"/>
              </a:solidFill>
            </a:endParaRPr>
          </a:p>
        </p:txBody>
      </p:sp>
      <p:sp>
        <p:nvSpPr>
          <p:cNvPr id="14" name="Text Placeholder 70">
            <a:extLst>
              <a:ext uri="{FF2B5EF4-FFF2-40B4-BE49-F238E27FC236}">
                <a16:creationId xmlns:a16="http://schemas.microsoft.com/office/drawing/2014/main" id="{ED7E975B-340B-9C98-15DD-BA217F71A70A}"/>
              </a:ext>
            </a:extLst>
          </p:cNvPr>
          <p:cNvSpPr>
            <a:spLocks noGrp="1"/>
          </p:cNvSpPr>
          <p:nvPr>
            <p:ph type="body" sz="quarter" idx="19"/>
          </p:nvPr>
        </p:nvSpPr>
        <p:spPr>
          <a:xfrm>
            <a:off x="7963269" y="4045090"/>
            <a:ext cx="3627312" cy="1206519"/>
          </a:xfrm>
        </p:spPr>
        <p:txBody>
          <a:bodyPr>
            <a:noAutofit/>
          </a:bodyPr>
          <a:lstStyle/>
          <a:p>
            <a:pPr marL="0" indent="0" algn="ctr">
              <a:lnSpc>
                <a:spcPct val="100000"/>
              </a:lnSpc>
              <a:spcBef>
                <a:spcPts val="0"/>
              </a:spcBef>
              <a:buNone/>
            </a:pPr>
            <a:r>
              <a:rPr lang="es-ES" dirty="0" err="1">
                <a:solidFill>
                  <a:srgbClr val="141F68"/>
                </a:solidFill>
              </a:rPr>
              <a:t>Avoid</a:t>
            </a:r>
            <a:r>
              <a:rPr lang="es-ES" dirty="0">
                <a:solidFill>
                  <a:srgbClr val="141F68"/>
                </a:solidFill>
              </a:rPr>
              <a:t> </a:t>
            </a:r>
            <a:r>
              <a:rPr lang="es-ES" dirty="0" err="1">
                <a:solidFill>
                  <a:srgbClr val="141F68"/>
                </a:solidFill>
              </a:rPr>
              <a:t>outdoor</a:t>
            </a:r>
            <a:r>
              <a:rPr lang="es-ES" dirty="0">
                <a:solidFill>
                  <a:srgbClr val="141F68"/>
                </a:solidFill>
              </a:rPr>
              <a:t> </a:t>
            </a:r>
            <a:r>
              <a:rPr lang="es-ES" dirty="0" err="1">
                <a:solidFill>
                  <a:srgbClr val="141F68"/>
                </a:solidFill>
              </a:rPr>
              <a:t>activities</a:t>
            </a:r>
            <a:r>
              <a:rPr lang="es-ES" dirty="0">
                <a:solidFill>
                  <a:srgbClr val="141F68"/>
                </a:solidFill>
              </a:rPr>
              <a:t>. Use a </a:t>
            </a:r>
            <a:r>
              <a:rPr lang="es-ES" dirty="0" err="1">
                <a:solidFill>
                  <a:srgbClr val="141F68"/>
                </a:solidFill>
              </a:rPr>
              <a:t>mask</a:t>
            </a:r>
            <a:r>
              <a:rPr lang="es-ES" dirty="0">
                <a:solidFill>
                  <a:srgbClr val="141F68"/>
                </a:solidFill>
              </a:rPr>
              <a:t> </a:t>
            </a:r>
            <a:r>
              <a:rPr lang="es-ES" dirty="0" err="1">
                <a:solidFill>
                  <a:srgbClr val="141F68"/>
                </a:solidFill>
              </a:rPr>
              <a:t>when</a:t>
            </a:r>
            <a:r>
              <a:rPr lang="es-ES" dirty="0">
                <a:solidFill>
                  <a:srgbClr val="141F68"/>
                </a:solidFill>
              </a:rPr>
              <a:t> </a:t>
            </a:r>
            <a:r>
              <a:rPr lang="es-ES" dirty="0" err="1">
                <a:solidFill>
                  <a:srgbClr val="141F68"/>
                </a:solidFill>
              </a:rPr>
              <a:t>outside</a:t>
            </a:r>
            <a:r>
              <a:rPr lang="es-ES" dirty="0">
                <a:solidFill>
                  <a:srgbClr val="141F68"/>
                </a:solidFill>
              </a:rPr>
              <a:t>. </a:t>
            </a:r>
            <a:endParaRPr lang="en-US" dirty="0">
              <a:solidFill>
                <a:srgbClr val="141F68"/>
              </a:solidFill>
            </a:endParaRPr>
          </a:p>
        </p:txBody>
      </p:sp>
      <p:sp>
        <p:nvSpPr>
          <p:cNvPr id="4" name="Slide Number Placeholder 3">
            <a:extLst>
              <a:ext uri="{FF2B5EF4-FFF2-40B4-BE49-F238E27FC236}">
                <a16:creationId xmlns:a16="http://schemas.microsoft.com/office/drawing/2014/main" id="{F1A91E75-F1B3-6C0D-B2D7-84DC35DBF22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15</a:t>
            </a:r>
          </a:p>
        </p:txBody>
      </p:sp>
    </p:spTree>
    <p:extLst>
      <p:ext uri="{BB962C8B-B14F-4D97-AF65-F5344CB8AC3E}">
        <p14:creationId xmlns:p14="http://schemas.microsoft.com/office/powerpoint/2010/main" val="274115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74B17-C0A9-F789-C93A-6163E0A54586}"/>
              </a:ext>
            </a:extLst>
          </p:cNvPr>
          <p:cNvSpPr>
            <a:spLocks noGrp="1"/>
          </p:cNvSpPr>
          <p:nvPr>
            <p:ph type="title"/>
          </p:nvPr>
        </p:nvSpPr>
        <p:spPr/>
        <p:txBody>
          <a:bodyPr>
            <a:normAutofit/>
          </a:bodyPr>
          <a:lstStyle/>
          <a:p>
            <a:r>
              <a:rPr lang="en-US" sz="4000" dirty="0"/>
              <a:t>Ways to check air quality</a:t>
            </a:r>
          </a:p>
        </p:txBody>
      </p:sp>
      <p:pic>
        <p:nvPicPr>
          <p:cNvPr id="6" name="Picture 5" descr="Icon of a hand holding a cell phone">
            <a:extLst>
              <a:ext uri="{FF2B5EF4-FFF2-40B4-BE49-F238E27FC236}">
                <a16:creationId xmlns:a16="http://schemas.microsoft.com/office/drawing/2014/main" id="{57410B34-39D0-8025-6333-F2E7E75D6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356" y="2123179"/>
            <a:ext cx="2042067" cy="2722756"/>
          </a:xfrm>
          <a:prstGeom prst="rect">
            <a:avLst/>
          </a:prstGeom>
        </p:spPr>
      </p:pic>
      <p:sp>
        <p:nvSpPr>
          <p:cNvPr id="8" name="Text Placeholder 39">
            <a:extLst>
              <a:ext uri="{FF2B5EF4-FFF2-40B4-BE49-F238E27FC236}">
                <a16:creationId xmlns:a16="http://schemas.microsoft.com/office/drawing/2014/main" id="{153781E0-6E9E-9BDD-C4D0-9DD9E25976AA}"/>
              </a:ext>
            </a:extLst>
          </p:cNvPr>
          <p:cNvSpPr>
            <a:spLocks noGrp="1"/>
          </p:cNvSpPr>
          <p:nvPr>
            <p:ph type="body" sz="quarter" idx="4294967295"/>
          </p:nvPr>
        </p:nvSpPr>
        <p:spPr>
          <a:xfrm>
            <a:off x="863652" y="5153246"/>
            <a:ext cx="1798778" cy="461665"/>
          </a:xfrm>
        </p:spPr>
        <p:txBody>
          <a:bodyPr>
            <a:noAutofit/>
          </a:bodyPr>
          <a:lstStyle/>
          <a:p>
            <a:pPr marL="0" indent="0" algn="ctr">
              <a:lnSpc>
                <a:spcPct val="100000"/>
              </a:lnSpc>
              <a:spcBef>
                <a:spcPts val="0"/>
              </a:spcBef>
              <a:buNone/>
            </a:pPr>
            <a:r>
              <a:rPr lang="en-US" dirty="0">
                <a:solidFill>
                  <a:srgbClr val="141F68"/>
                </a:solidFill>
              </a:rPr>
              <a:t>Cell phone</a:t>
            </a:r>
          </a:p>
        </p:txBody>
      </p:sp>
      <p:pic>
        <p:nvPicPr>
          <p:cNvPr id="2058" name="Picture 10" descr="Icon of a television">
            <a:extLst>
              <a:ext uri="{FF2B5EF4-FFF2-40B4-BE49-F238E27FC236}">
                <a16:creationId xmlns:a16="http://schemas.microsoft.com/office/drawing/2014/main" id="{54B2D861-67F7-1A66-377D-F371D9FA77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5147" y="2064335"/>
            <a:ext cx="3342952" cy="318427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1">
            <a:extLst>
              <a:ext uri="{FF2B5EF4-FFF2-40B4-BE49-F238E27FC236}">
                <a16:creationId xmlns:a16="http://schemas.microsoft.com/office/drawing/2014/main" id="{A8AE0712-C116-2F57-D8C1-1BAFA01EE03B}"/>
              </a:ext>
            </a:extLst>
          </p:cNvPr>
          <p:cNvSpPr>
            <a:spLocks noGrp="1"/>
          </p:cNvSpPr>
          <p:nvPr>
            <p:ph type="body" sz="quarter" idx="4294967295"/>
          </p:nvPr>
        </p:nvSpPr>
        <p:spPr>
          <a:xfrm>
            <a:off x="3982283" y="5153246"/>
            <a:ext cx="2128677" cy="594416"/>
          </a:xfrm>
        </p:spPr>
        <p:txBody>
          <a:bodyPr>
            <a:normAutofit/>
          </a:bodyPr>
          <a:lstStyle/>
          <a:p>
            <a:pPr marL="0" indent="0" algn="ctr">
              <a:lnSpc>
                <a:spcPct val="100000"/>
              </a:lnSpc>
              <a:spcBef>
                <a:spcPts val="0"/>
              </a:spcBef>
              <a:buNone/>
            </a:pPr>
            <a:r>
              <a:rPr lang="en-US" dirty="0">
                <a:solidFill>
                  <a:srgbClr val="141F68"/>
                </a:solidFill>
              </a:rPr>
              <a:t>Television</a:t>
            </a:r>
          </a:p>
        </p:txBody>
      </p:sp>
      <p:pic>
        <p:nvPicPr>
          <p:cNvPr id="2050" name="Picture 2" descr="Graphic of a computer">
            <a:extLst>
              <a:ext uri="{FF2B5EF4-FFF2-40B4-BE49-F238E27FC236}">
                <a16:creationId xmlns:a16="http://schemas.microsoft.com/office/drawing/2014/main" id="{90955161-A1E9-0070-4BA1-E9DE7CF736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70824" y="2467008"/>
            <a:ext cx="4320189" cy="2378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3">
            <a:extLst>
              <a:ext uri="{FF2B5EF4-FFF2-40B4-BE49-F238E27FC236}">
                <a16:creationId xmlns:a16="http://schemas.microsoft.com/office/drawing/2014/main" id="{87391BC6-3333-AB8D-5BD0-982D091697FF}"/>
              </a:ext>
            </a:extLst>
          </p:cNvPr>
          <p:cNvSpPr>
            <a:spLocks noGrp="1"/>
          </p:cNvSpPr>
          <p:nvPr>
            <p:ph type="body" sz="quarter" idx="4294967295"/>
          </p:nvPr>
        </p:nvSpPr>
        <p:spPr>
          <a:xfrm>
            <a:off x="8615525" y="5156428"/>
            <a:ext cx="1830786" cy="461665"/>
          </a:xfrm>
        </p:spPr>
        <p:txBody>
          <a:bodyPr>
            <a:normAutofit/>
          </a:bodyPr>
          <a:lstStyle/>
          <a:p>
            <a:pPr marL="0" indent="0" algn="ctr">
              <a:lnSpc>
                <a:spcPct val="100000"/>
              </a:lnSpc>
              <a:spcBef>
                <a:spcPts val="0"/>
              </a:spcBef>
              <a:buNone/>
            </a:pPr>
            <a:r>
              <a:rPr lang="en-US" dirty="0">
                <a:solidFill>
                  <a:srgbClr val="141F68"/>
                </a:solidFill>
              </a:rPr>
              <a:t>Computer</a:t>
            </a:r>
          </a:p>
        </p:txBody>
      </p:sp>
      <p:sp>
        <p:nvSpPr>
          <p:cNvPr id="4" name="Slide Number Placeholder 3">
            <a:extLst>
              <a:ext uri="{FF2B5EF4-FFF2-40B4-BE49-F238E27FC236}">
                <a16:creationId xmlns:a16="http://schemas.microsoft.com/office/drawing/2014/main" id="{EBF870DE-6C34-6A77-4E93-3CEAB11C443F}"/>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16</a:t>
            </a:r>
          </a:p>
        </p:txBody>
      </p:sp>
    </p:spTree>
    <p:extLst>
      <p:ext uri="{BB962C8B-B14F-4D97-AF65-F5344CB8AC3E}">
        <p14:creationId xmlns:p14="http://schemas.microsoft.com/office/powerpoint/2010/main" val="167481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7079C-0452-84B6-5405-BB1B273A11D8}"/>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4000" dirty="0"/>
              <a:t>Finding the AQI on cell phones</a:t>
            </a:r>
          </a:p>
        </p:txBody>
      </p:sp>
      <p:sp>
        <p:nvSpPr>
          <p:cNvPr id="2" name="Content Placeholder 1">
            <a:extLst>
              <a:ext uri="{FF2B5EF4-FFF2-40B4-BE49-F238E27FC236}">
                <a16:creationId xmlns:a16="http://schemas.microsoft.com/office/drawing/2014/main" id="{7DD4634F-EEA9-820F-EBF9-3B67CDD8E9AC}"/>
              </a:ext>
            </a:extLst>
          </p:cNvPr>
          <p:cNvSpPr>
            <a:spLocks noGrp="1"/>
          </p:cNvSpPr>
          <p:nvPr>
            <p:ph sz="half" idx="13"/>
          </p:nvPr>
        </p:nvSpPr>
        <p:spPr>
          <a:xfrm>
            <a:off x="957429" y="2004368"/>
            <a:ext cx="6388767" cy="3707023"/>
          </a:xfrm>
        </p:spPr>
        <p:txBody>
          <a:bodyPr>
            <a:normAutofit/>
          </a:bodyPr>
          <a:lstStyle/>
          <a:p>
            <a:pPr>
              <a:spcBef>
                <a:spcPts val="2400"/>
              </a:spcBef>
            </a:pPr>
            <a:r>
              <a:rPr lang="en-US" dirty="0"/>
              <a:t>The AQI is reported on the weather app.</a:t>
            </a:r>
          </a:p>
          <a:p>
            <a:pPr>
              <a:spcBef>
                <a:spcPts val="2400"/>
              </a:spcBef>
            </a:pPr>
            <a:r>
              <a:rPr lang="en-US" dirty="0"/>
              <a:t>The weather app may look different on an iPhone or an Android phone.</a:t>
            </a:r>
          </a:p>
          <a:p>
            <a:pPr>
              <a:spcBef>
                <a:spcPts val="2400"/>
              </a:spcBef>
            </a:pPr>
            <a:r>
              <a:rPr lang="en-US" dirty="0"/>
              <a:t>Can you find the AQI on the weather app?  </a:t>
            </a:r>
            <a:br>
              <a:rPr lang="en-US" dirty="0"/>
            </a:br>
            <a:r>
              <a:rPr lang="en-US" dirty="0"/>
              <a:t>Is there another app you like to use to find the AQI?</a:t>
            </a:r>
          </a:p>
        </p:txBody>
      </p:sp>
      <p:pic>
        <p:nvPicPr>
          <p:cNvPr id="5" name="Picture 4" descr="Graphic of a hand holding a cell phone">
            <a:extLst>
              <a:ext uri="{FF2B5EF4-FFF2-40B4-BE49-F238E27FC236}">
                <a16:creationId xmlns:a16="http://schemas.microsoft.com/office/drawing/2014/main" id="{CB4A62D0-632E-2ECF-ABCC-0D5E4AEB69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0543" y="1516652"/>
            <a:ext cx="3146054" cy="4194739"/>
          </a:xfrm>
          <a:prstGeom prst="rect">
            <a:avLst/>
          </a:prstGeom>
        </p:spPr>
      </p:pic>
      <p:sp>
        <p:nvSpPr>
          <p:cNvPr id="4" name="Slide Number Placeholder 3">
            <a:extLst>
              <a:ext uri="{FF2B5EF4-FFF2-40B4-BE49-F238E27FC236}">
                <a16:creationId xmlns:a16="http://schemas.microsoft.com/office/drawing/2014/main" id="{45587879-6453-83CF-C387-1221F4064129}"/>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17</a:t>
            </a:r>
          </a:p>
        </p:txBody>
      </p:sp>
    </p:spTree>
    <p:extLst>
      <p:ext uri="{BB962C8B-B14F-4D97-AF65-F5344CB8AC3E}">
        <p14:creationId xmlns:p14="http://schemas.microsoft.com/office/powerpoint/2010/main" val="378548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E40E9-B4AB-F1BB-E26C-367B39C01498}"/>
              </a:ext>
            </a:extLst>
          </p:cNvPr>
          <p:cNvSpPr>
            <a:spLocks noGrp="1"/>
          </p:cNvSpPr>
          <p:nvPr>
            <p:ph type="title"/>
          </p:nvPr>
        </p:nvSpPr>
        <p:spPr>
          <a:xfrm>
            <a:off x="403619" y="0"/>
            <a:ext cx="10977144" cy="1589649"/>
          </a:xfrm>
        </p:spPr>
        <p:txBody>
          <a:bodyPr>
            <a:normAutofit/>
          </a:bodyPr>
          <a:lstStyle/>
          <a:p>
            <a:r>
              <a:rPr lang="en-US" sz="4000" dirty="0"/>
              <a:t>The </a:t>
            </a:r>
            <a:r>
              <a:rPr lang="en-US" sz="4000" dirty="0" err="1"/>
              <a:t>AirNow</a:t>
            </a:r>
            <a:r>
              <a:rPr lang="en-US" sz="4000" dirty="0"/>
              <a:t> website and mobile app</a:t>
            </a:r>
          </a:p>
        </p:txBody>
      </p:sp>
      <p:sp>
        <p:nvSpPr>
          <p:cNvPr id="11" name="Rounded Rectangle 8">
            <a:extLst>
              <a:ext uri="{FF2B5EF4-FFF2-40B4-BE49-F238E27FC236}">
                <a16:creationId xmlns:a16="http://schemas.microsoft.com/office/drawing/2014/main" id="{5FD54435-F21E-E98F-3948-A63EEFDC762D}"/>
              </a:ext>
              <a:ext uri="{C183D7F6-B498-43B3-948B-1728B52AA6E4}">
                <adec:decorative xmlns:adec="http://schemas.microsoft.com/office/drawing/2017/decorative" val="1"/>
              </a:ext>
            </a:extLst>
          </p:cNvPr>
          <p:cNvSpPr/>
          <p:nvPr/>
        </p:nvSpPr>
        <p:spPr>
          <a:xfrm>
            <a:off x="811238" y="1731296"/>
            <a:ext cx="6534960" cy="4170421"/>
          </a:xfrm>
          <a:prstGeom prst="roundRect">
            <a:avLst>
              <a:gd name="adj" fmla="val 3199"/>
            </a:avLst>
          </a:prstGeom>
          <a:solidFill>
            <a:schemeClr val="accent5">
              <a:lumMod val="60000"/>
              <a:lumOff val="40000"/>
              <a:alpha val="2009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90000"/>
              </a:lnSpc>
              <a:spcBef>
                <a:spcPts val="2400"/>
              </a:spcBef>
              <a:spcAft>
                <a:spcPts val="0"/>
              </a:spcAft>
              <a:buClr>
                <a:srgbClr val="0077CF"/>
              </a:buClr>
              <a:buSzTx/>
              <a:tabLst/>
              <a:defRPr/>
            </a:pPr>
            <a:endParaRPr kumimoji="0" lang="en-US" sz="2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 name="Text Placeholder 45">
            <a:extLst>
              <a:ext uri="{FF2B5EF4-FFF2-40B4-BE49-F238E27FC236}">
                <a16:creationId xmlns:a16="http://schemas.microsoft.com/office/drawing/2014/main" id="{609F88A4-D4B0-36CE-0E78-1A5025BBAF45}"/>
              </a:ext>
            </a:extLst>
          </p:cNvPr>
          <p:cNvSpPr>
            <a:spLocks noGrp="1"/>
          </p:cNvSpPr>
          <p:nvPr>
            <p:ph type="body" sz="quarter" idx="4294967295"/>
          </p:nvPr>
        </p:nvSpPr>
        <p:spPr>
          <a:xfrm>
            <a:off x="852182" y="2007391"/>
            <a:ext cx="5983335" cy="3869612"/>
          </a:xfrm>
        </p:spPr>
        <p:txBody>
          <a:bodyPr>
            <a:noAutofit/>
          </a:bodyPr>
          <a:lstStyle/>
          <a:p>
            <a:pPr marL="228600" marR="0" lvl="0" indent="-228600" algn="l" defTabSz="914400" rtl="0" eaLnBrk="1" fontAlgn="auto" latinLnBrk="0" hangingPunct="1">
              <a:lnSpc>
                <a:spcPct val="90000"/>
              </a:lnSpc>
              <a:spcBef>
                <a:spcPts val="2400"/>
              </a:spcBef>
              <a:spcAft>
                <a:spcPts val="0"/>
              </a:spcAft>
              <a:buClr>
                <a:srgbClr val="0077CF"/>
              </a:buClr>
              <a:buSzTx/>
              <a:buFont typeface="Arial" panose="020B0604020202020204" pitchFamily="34" charset="0"/>
              <a:buChar char="•"/>
              <a:tabLst/>
              <a:defRPr/>
            </a:pPr>
            <a:r>
              <a:rPr kumimoji="0" lang="en-US" b="0" i="0" u="none" strike="noStrike" kern="1200" cap="none" spc="0" normalizeH="0" baseline="0" noProof="0" dirty="0" err="1">
                <a:ln>
                  <a:noFill/>
                </a:ln>
                <a:solidFill>
                  <a:srgbClr val="6A7073"/>
                </a:solidFill>
                <a:effectLst/>
                <a:uLnTx/>
                <a:uFillTx/>
                <a:latin typeface="Arial" panose="020B0604020202020204" pitchFamily="34" charset="0"/>
                <a:cs typeface="Arial" panose="020B0604020202020204" pitchFamily="34" charset="0"/>
              </a:rPr>
              <a:t>AirNow</a:t>
            </a:r>
            <a:r>
              <a:rPr kumimoji="0" lang="en-US" b="0" i="0" u="none" strike="noStrike" kern="1200" cap="none" spc="0" normalizeH="0" baseline="0" noProof="0" dirty="0">
                <a:ln>
                  <a:noFill/>
                </a:ln>
                <a:solidFill>
                  <a:srgbClr val="6A7073"/>
                </a:solidFill>
                <a:effectLst/>
                <a:uLnTx/>
                <a:uFillTx/>
                <a:latin typeface="Arial" panose="020B0604020202020204" pitchFamily="34" charset="0"/>
                <a:cs typeface="Arial" panose="020B0604020202020204" pitchFamily="34" charset="0"/>
              </a:rPr>
              <a:t> reports the AQI for places around the country and around the world.</a:t>
            </a:r>
          </a:p>
          <a:p>
            <a:pPr marL="228600" indent="-228600">
              <a:lnSpc>
                <a:spcPct val="90000"/>
              </a:lnSpc>
              <a:spcBef>
                <a:spcPts val="2400"/>
              </a:spcBef>
              <a:buClr>
                <a:srgbClr val="0077CF"/>
              </a:buClr>
              <a:buFont typeface="Arial" panose="020B0604020202020204" pitchFamily="34" charset="0"/>
              <a:buChar char="•"/>
              <a:defRPr/>
            </a:pPr>
            <a:r>
              <a:rPr kumimoji="0" lang="en-US" b="0" i="0" u="none" strike="noStrike" kern="1200" cap="none" spc="0" normalizeH="0" baseline="0" noProof="0" dirty="0">
                <a:ln>
                  <a:noFill/>
                </a:ln>
                <a:solidFill>
                  <a:srgbClr val="6A7073"/>
                </a:solidFill>
                <a:effectLst/>
                <a:uLnTx/>
                <a:uFillTx/>
                <a:latin typeface="Arial" panose="020B0604020202020204" pitchFamily="34" charset="0"/>
                <a:cs typeface="Arial" panose="020B0604020202020204" pitchFamily="34" charset="0"/>
              </a:rPr>
              <a:t>Oft</a:t>
            </a:r>
            <a:r>
              <a:rPr lang="en-US" dirty="0" err="1">
                <a:solidFill>
                  <a:srgbClr val="6A7073"/>
                </a:solidFill>
                <a:latin typeface="Arial" panose="020B0604020202020204" pitchFamily="34" charset="0"/>
                <a:cs typeface="Arial" panose="020B0604020202020204" pitchFamily="34" charset="0"/>
              </a:rPr>
              <a:t>en</a:t>
            </a:r>
            <a:r>
              <a:rPr kumimoji="0" lang="en-US" b="0" i="0" u="none" strike="noStrike" kern="1200" cap="none" spc="0" normalizeH="0" baseline="0" noProof="0" dirty="0">
                <a:ln>
                  <a:noFill/>
                </a:ln>
                <a:solidFill>
                  <a:srgbClr val="6A7073"/>
                </a:solidFill>
                <a:effectLst/>
                <a:uLnTx/>
                <a:uFillTx/>
                <a:latin typeface="Arial" panose="020B0604020202020204" pitchFamily="34" charset="0"/>
                <a:cs typeface="Arial" panose="020B0604020202020204" pitchFamily="34" charset="0"/>
              </a:rPr>
              <a:t> recommended by government and public health officials.</a:t>
            </a:r>
          </a:p>
          <a:p>
            <a:pPr marL="228600" marR="0" lvl="0" indent="-228600" algn="l" defTabSz="914400" rtl="0" eaLnBrk="1" fontAlgn="auto" latinLnBrk="0" hangingPunct="1">
              <a:lnSpc>
                <a:spcPct val="90000"/>
              </a:lnSpc>
              <a:spcBef>
                <a:spcPts val="2400"/>
              </a:spcBef>
              <a:spcAft>
                <a:spcPts val="0"/>
              </a:spcAft>
              <a:buClr>
                <a:srgbClr val="0077CF"/>
              </a:buClr>
              <a:buSzTx/>
              <a:buFont typeface="Arial" panose="020B0604020202020204" pitchFamily="34" charset="0"/>
              <a:buChar char="•"/>
              <a:tabLst/>
              <a:defRPr/>
            </a:pPr>
            <a:r>
              <a:rPr kumimoji="0" lang="en-US" b="0" i="0" u="none" strike="noStrike" kern="1200" cap="none" spc="0" normalizeH="0" baseline="0" noProof="0" dirty="0" err="1">
                <a:ln>
                  <a:noFill/>
                </a:ln>
                <a:solidFill>
                  <a:srgbClr val="6A7073"/>
                </a:solidFill>
                <a:effectLst/>
                <a:uLnTx/>
                <a:uFillTx/>
                <a:latin typeface="Arial" panose="020B0604020202020204" pitchFamily="34" charset="0"/>
                <a:cs typeface="Arial" panose="020B0604020202020204" pitchFamily="34" charset="0"/>
              </a:rPr>
              <a:t>AirNow</a:t>
            </a:r>
            <a:r>
              <a:rPr kumimoji="0" lang="en-US" b="0" i="0" u="none" strike="noStrike" kern="1200" cap="none" spc="0" normalizeH="0" baseline="0" noProof="0" dirty="0">
                <a:ln>
                  <a:noFill/>
                </a:ln>
                <a:solidFill>
                  <a:srgbClr val="6A7073"/>
                </a:solidFill>
                <a:effectLst/>
                <a:uLnTx/>
                <a:uFillTx/>
                <a:latin typeface="Arial" panose="020B0604020202020204" pitchFamily="34" charset="0"/>
                <a:cs typeface="Arial" panose="020B0604020202020204" pitchFamily="34" charset="0"/>
              </a:rPr>
              <a:t> reports the current AQI and a forecast of the AQI for the next day.</a:t>
            </a:r>
          </a:p>
          <a:p>
            <a:pPr marL="228600" marR="0" lvl="0" indent="-228600" algn="l" defTabSz="914400" rtl="0" eaLnBrk="1" fontAlgn="auto" latinLnBrk="0" hangingPunct="1">
              <a:lnSpc>
                <a:spcPct val="90000"/>
              </a:lnSpc>
              <a:spcBef>
                <a:spcPts val="2400"/>
              </a:spcBef>
              <a:spcAft>
                <a:spcPts val="0"/>
              </a:spcAft>
              <a:buClr>
                <a:srgbClr val="0077CF"/>
              </a:buClr>
              <a:buSzTx/>
              <a:buFont typeface="Arial" panose="020B0604020202020204" pitchFamily="34" charset="0"/>
              <a:buChar char="•"/>
              <a:tabLst/>
              <a:defRPr/>
            </a:pPr>
            <a:r>
              <a:rPr lang="en-US" dirty="0">
                <a:solidFill>
                  <a:srgbClr val="6A7073"/>
                </a:solidFill>
                <a:latin typeface="Arial" panose="020B0604020202020204" pitchFamily="34" charset="0"/>
                <a:cs typeface="Arial" panose="020B0604020202020204" pitchFamily="34" charset="0"/>
              </a:rPr>
              <a:t>You can find </a:t>
            </a:r>
            <a:r>
              <a:rPr lang="en-US" dirty="0" err="1">
                <a:solidFill>
                  <a:srgbClr val="6A7073"/>
                </a:solidFill>
                <a:latin typeface="Arial" panose="020B0604020202020204" pitchFamily="34" charset="0"/>
                <a:cs typeface="Arial" panose="020B0604020202020204" pitchFamily="34" charset="0"/>
              </a:rPr>
              <a:t>AirNow</a:t>
            </a:r>
            <a:r>
              <a:rPr lang="en-US" dirty="0">
                <a:solidFill>
                  <a:srgbClr val="6A7073"/>
                </a:solidFill>
                <a:latin typeface="Arial" panose="020B0604020202020204" pitchFamily="34" charset="0"/>
                <a:cs typeface="Arial" panose="020B0604020202020204" pitchFamily="34" charset="0"/>
              </a:rPr>
              <a:t> here:  </a:t>
            </a:r>
            <a:r>
              <a:rPr lang="en-US" dirty="0">
                <a:solidFill>
                  <a:schemeClr val="accent1"/>
                </a:solidFill>
                <a:latin typeface="Arial" panose="020B0604020202020204" pitchFamily="34" charset="0"/>
                <a:cs typeface="Arial" panose="020B0604020202020204" pitchFamily="34" charset="0"/>
                <a:hlinkClick r:id="rId3" tooltip="https://www.airnow.gov"/>
              </a:rPr>
              <a:t>https://www.airnow.gov</a:t>
            </a:r>
            <a:endParaRPr kumimoji="0" lang="en-US"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pic>
        <p:nvPicPr>
          <p:cNvPr id="6" name="Picture 6" descr="AirNow logo">
            <a:extLst>
              <a:ext uri="{FF2B5EF4-FFF2-40B4-BE49-F238E27FC236}">
                <a16:creationId xmlns:a16="http://schemas.microsoft.com/office/drawing/2014/main" id="{D10117DF-3B15-BA13-C554-87C39D9C9D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0216" y="1731296"/>
            <a:ext cx="3626560" cy="31374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D4B2108-1BAD-88C4-AA42-C581129A4172}"/>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18</a:t>
            </a:r>
          </a:p>
        </p:txBody>
      </p:sp>
    </p:spTree>
    <p:extLst>
      <p:ext uri="{BB962C8B-B14F-4D97-AF65-F5344CB8AC3E}">
        <p14:creationId xmlns:p14="http://schemas.microsoft.com/office/powerpoint/2010/main" val="345207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8365-2BA5-A732-69DC-C5F1B275C16B}"/>
              </a:ext>
            </a:extLst>
          </p:cNvPr>
          <p:cNvSpPr>
            <a:spLocks noGrp="1"/>
          </p:cNvSpPr>
          <p:nvPr>
            <p:ph type="ctrTitle"/>
          </p:nvPr>
        </p:nvSpPr>
        <p:spPr>
          <a:xfrm>
            <a:off x="576942" y="1563236"/>
            <a:ext cx="8201298" cy="2387600"/>
          </a:xfrm>
        </p:spPr>
        <p:txBody>
          <a:bodyPr>
            <a:normAutofit/>
          </a:bodyPr>
          <a:lstStyle/>
          <a:p>
            <a:r>
              <a:rPr lang="en-US" dirty="0"/>
              <a:t>Module 2</a:t>
            </a:r>
          </a:p>
        </p:txBody>
      </p:sp>
      <p:sp>
        <p:nvSpPr>
          <p:cNvPr id="4" name="Subtitle 3">
            <a:extLst>
              <a:ext uri="{FF2B5EF4-FFF2-40B4-BE49-F238E27FC236}">
                <a16:creationId xmlns:a16="http://schemas.microsoft.com/office/drawing/2014/main" id="{0F558160-B890-6984-45EB-6F91803DA6BD}"/>
              </a:ext>
            </a:extLst>
          </p:cNvPr>
          <p:cNvSpPr>
            <a:spLocks noGrp="1"/>
          </p:cNvSpPr>
          <p:nvPr>
            <p:ph type="subTitle" idx="1"/>
          </p:nvPr>
        </p:nvSpPr>
        <p:spPr/>
        <p:txBody>
          <a:bodyPr>
            <a:normAutofit/>
          </a:bodyPr>
          <a:lstStyle/>
          <a:p>
            <a:r>
              <a:rPr lang="en-US" sz="4800" dirty="0"/>
              <a:t>Air quality and wildfires</a:t>
            </a:r>
            <a:endParaRPr lang="en-US" sz="2000" b="1" dirty="0"/>
          </a:p>
        </p:txBody>
      </p:sp>
      <p:sp>
        <p:nvSpPr>
          <p:cNvPr id="3" name="Slide Number Placeholder 2">
            <a:extLst>
              <a:ext uri="{FF2B5EF4-FFF2-40B4-BE49-F238E27FC236}">
                <a16:creationId xmlns:a16="http://schemas.microsoft.com/office/drawing/2014/main" id="{BD4CD5C0-9518-64FC-9B65-76A6C0DA8D1C}"/>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Module 2, slide 1</a:t>
            </a:r>
          </a:p>
        </p:txBody>
      </p:sp>
    </p:spTree>
    <p:extLst>
      <p:ext uri="{BB962C8B-B14F-4D97-AF65-F5344CB8AC3E}">
        <p14:creationId xmlns:p14="http://schemas.microsoft.com/office/powerpoint/2010/main" val="297345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C825D-31DF-A264-B7F4-F78AE9A3BEC4}"/>
              </a:ext>
            </a:extLst>
          </p:cNvPr>
          <p:cNvSpPr>
            <a:spLocks noGrp="1"/>
          </p:cNvSpPr>
          <p:nvPr>
            <p:ph type="title"/>
          </p:nvPr>
        </p:nvSpPr>
        <p:spPr>
          <a:xfrm>
            <a:off x="798799" y="345473"/>
            <a:ext cx="10831285" cy="993178"/>
          </a:xfrm>
        </p:spPr>
        <p:txBody>
          <a:bodyPr>
            <a:normAutofit/>
          </a:bodyPr>
          <a:lstStyle/>
          <a:p>
            <a:r>
              <a:rPr lang="en-US" sz="4000" dirty="0"/>
              <a:t>Steps for using the </a:t>
            </a:r>
            <a:r>
              <a:rPr lang="en-US" sz="4000" dirty="0" err="1"/>
              <a:t>AirNow</a:t>
            </a:r>
            <a:r>
              <a:rPr lang="en-US" sz="4000" dirty="0"/>
              <a:t> App</a:t>
            </a:r>
          </a:p>
        </p:txBody>
      </p:sp>
      <p:grpSp>
        <p:nvGrpSpPr>
          <p:cNvPr id="11" name="Group 10">
            <a:extLst>
              <a:ext uri="{FF2B5EF4-FFF2-40B4-BE49-F238E27FC236}">
                <a16:creationId xmlns:a16="http://schemas.microsoft.com/office/drawing/2014/main" id="{8AEE3B05-26D9-FC86-E7C8-799E24E3AE4F}"/>
              </a:ext>
              <a:ext uri="{C183D7F6-B498-43B3-948B-1728B52AA6E4}">
                <adec:decorative xmlns:adec="http://schemas.microsoft.com/office/drawing/2017/decorative" val="1"/>
              </a:ext>
            </a:extLst>
          </p:cNvPr>
          <p:cNvGrpSpPr/>
          <p:nvPr/>
        </p:nvGrpSpPr>
        <p:grpSpPr>
          <a:xfrm>
            <a:off x="1103533" y="1418776"/>
            <a:ext cx="2280810" cy="4260648"/>
            <a:chOff x="2010420" y="1580382"/>
            <a:chExt cx="2280810" cy="4260648"/>
          </a:xfrm>
        </p:grpSpPr>
        <p:sp>
          <p:nvSpPr>
            <p:cNvPr id="15" name="Rectangle: Rounded Corners 14">
              <a:extLst>
                <a:ext uri="{FF2B5EF4-FFF2-40B4-BE49-F238E27FC236}">
                  <a16:creationId xmlns:a16="http://schemas.microsoft.com/office/drawing/2014/main" id="{53035AAC-3350-3E20-A5CE-7BEC49C5471B}"/>
                </a:ext>
              </a:extLst>
            </p:cNvPr>
            <p:cNvSpPr/>
            <p:nvPr/>
          </p:nvSpPr>
          <p:spPr>
            <a:xfrm>
              <a:off x="2010420" y="1580382"/>
              <a:ext cx="2280810" cy="4260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857BEF9-1C63-60E4-76FB-8D9BFC241AB3}"/>
                </a:ext>
              </a:extLst>
            </p:cNvPr>
            <p:cNvCxnSpPr/>
            <p:nvPr/>
          </p:nvCxnSpPr>
          <p:spPr>
            <a:xfrm>
              <a:off x="2892107" y="1698786"/>
              <a:ext cx="493232"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0" name="Content Placeholder 9">
            <a:extLst>
              <a:ext uri="{FF2B5EF4-FFF2-40B4-BE49-F238E27FC236}">
                <a16:creationId xmlns:a16="http://schemas.microsoft.com/office/drawing/2014/main" id="{358FD68B-0105-7AAC-6851-5A1D4AC69A4F}"/>
              </a:ext>
              <a:ext uri="{C183D7F6-B498-43B3-948B-1728B52AA6E4}">
                <adec:decorative xmlns:adec="http://schemas.microsoft.com/office/drawing/2017/decorative" val="1"/>
              </a:ext>
            </a:extLst>
          </p:cNvPr>
          <p:cNvPicPr>
            <a:picLocks noGrp="1" noChangeAspect="1"/>
          </p:cNvPicPr>
          <p:nvPr>
            <p:ph sz="half" idx="13"/>
          </p:nvPr>
        </p:nvPicPr>
        <p:blipFill>
          <a:blip r:embed="rId3"/>
          <a:srcRect t="7430" r="559" b="258"/>
          <a:stretch/>
        </p:blipFill>
        <p:spPr>
          <a:xfrm>
            <a:off x="1270491" y="1672569"/>
            <a:ext cx="1922689" cy="3858917"/>
          </a:xfrm>
          <a:prstGeom prst="roundRect">
            <a:avLst/>
          </a:prstGeom>
        </p:spPr>
      </p:pic>
      <p:sp>
        <p:nvSpPr>
          <p:cNvPr id="2" name="Text Placeholder 47">
            <a:extLst>
              <a:ext uri="{FF2B5EF4-FFF2-40B4-BE49-F238E27FC236}">
                <a16:creationId xmlns:a16="http://schemas.microsoft.com/office/drawing/2014/main" id="{1CF729F1-6A19-84FF-AAF1-7252C970A38B}"/>
              </a:ext>
            </a:extLst>
          </p:cNvPr>
          <p:cNvSpPr>
            <a:spLocks noGrp="1"/>
          </p:cNvSpPr>
          <p:nvPr>
            <p:ph type="body" sz="quarter" idx="4294967295"/>
          </p:nvPr>
        </p:nvSpPr>
        <p:spPr>
          <a:xfrm>
            <a:off x="1039494" y="5814812"/>
            <a:ext cx="2372373" cy="914400"/>
          </a:xfrm>
        </p:spPr>
        <p:txBody>
          <a:bodyPr>
            <a:noAutofit/>
          </a:bodyPr>
          <a:lstStyle/>
          <a:p>
            <a:pPr marL="0" indent="0" algn="ctr">
              <a:lnSpc>
                <a:spcPct val="100000"/>
              </a:lnSpc>
              <a:spcBef>
                <a:spcPts val="0"/>
              </a:spcBef>
              <a:buNone/>
            </a:pPr>
            <a:r>
              <a:rPr lang="es-MX" b="1" dirty="0">
                <a:solidFill>
                  <a:srgbClr val="141F68"/>
                </a:solidFill>
              </a:rPr>
              <a:t>1. Open </a:t>
            </a:r>
            <a:r>
              <a:rPr lang="es-MX" b="1" dirty="0" err="1">
                <a:solidFill>
                  <a:srgbClr val="141F68"/>
                </a:solidFill>
              </a:rPr>
              <a:t>the</a:t>
            </a:r>
            <a:r>
              <a:rPr lang="es-MX" b="1" dirty="0">
                <a:solidFill>
                  <a:srgbClr val="141F68"/>
                </a:solidFill>
              </a:rPr>
              <a:t> </a:t>
            </a:r>
            <a:r>
              <a:rPr lang="es-MX" b="1" dirty="0" err="1">
                <a:solidFill>
                  <a:srgbClr val="141F68"/>
                </a:solidFill>
              </a:rPr>
              <a:t>AirNow</a:t>
            </a:r>
            <a:r>
              <a:rPr lang="es-MX" b="1" dirty="0">
                <a:solidFill>
                  <a:srgbClr val="141F68"/>
                </a:solidFill>
              </a:rPr>
              <a:t> app</a:t>
            </a:r>
          </a:p>
        </p:txBody>
      </p:sp>
      <p:grpSp>
        <p:nvGrpSpPr>
          <p:cNvPr id="30" name="Group 29">
            <a:extLst>
              <a:ext uri="{FF2B5EF4-FFF2-40B4-BE49-F238E27FC236}">
                <a16:creationId xmlns:a16="http://schemas.microsoft.com/office/drawing/2014/main" id="{AAD04912-EA24-91F2-5EC2-73BDE4912771}"/>
              </a:ext>
              <a:ext uri="{C183D7F6-B498-43B3-948B-1728B52AA6E4}">
                <adec:decorative xmlns:adec="http://schemas.microsoft.com/office/drawing/2017/decorative" val="1"/>
              </a:ext>
            </a:extLst>
          </p:cNvPr>
          <p:cNvGrpSpPr/>
          <p:nvPr/>
        </p:nvGrpSpPr>
        <p:grpSpPr>
          <a:xfrm>
            <a:off x="4673640" y="1468230"/>
            <a:ext cx="2280809" cy="4260648"/>
            <a:chOff x="4573223" y="1503521"/>
            <a:chExt cx="2618004" cy="4998880"/>
          </a:xfrm>
        </p:grpSpPr>
        <p:grpSp>
          <p:nvGrpSpPr>
            <p:cNvPr id="23" name="Group 22">
              <a:extLst>
                <a:ext uri="{FF2B5EF4-FFF2-40B4-BE49-F238E27FC236}">
                  <a16:creationId xmlns:a16="http://schemas.microsoft.com/office/drawing/2014/main" id="{07692547-7F35-AF97-E549-6F7D54489DF4}"/>
                </a:ext>
              </a:extLst>
            </p:cNvPr>
            <p:cNvGrpSpPr/>
            <p:nvPr/>
          </p:nvGrpSpPr>
          <p:grpSpPr>
            <a:xfrm>
              <a:off x="4573223" y="1503521"/>
              <a:ext cx="2618004" cy="4998880"/>
              <a:chOff x="1559110" y="1573712"/>
              <a:chExt cx="2950448" cy="5430905"/>
            </a:xfrm>
          </p:grpSpPr>
          <p:sp>
            <p:nvSpPr>
              <p:cNvPr id="24" name="Rectangle: Rounded Corners 23">
                <a:extLst>
                  <a:ext uri="{FF2B5EF4-FFF2-40B4-BE49-F238E27FC236}">
                    <a16:creationId xmlns:a16="http://schemas.microsoft.com/office/drawing/2014/main" id="{3C1908C5-FC5C-18C4-33DC-5DCDF82E4B27}"/>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BDC9371-D84B-8851-4F2A-6C4D332FA7F8}"/>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6" name="Picture 5">
              <a:extLst>
                <a:ext uri="{FF2B5EF4-FFF2-40B4-BE49-F238E27FC236}">
                  <a16:creationId xmlns:a16="http://schemas.microsoft.com/office/drawing/2014/main" id="{CBA4DE43-4B19-E591-C7BF-2C7CE0C60B10}"/>
                </a:ext>
              </a:extLst>
            </p:cNvPr>
            <p:cNvPicPr>
              <a:picLocks noChangeAspect="1"/>
            </p:cNvPicPr>
            <p:nvPr/>
          </p:nvPicPr>
          <p:blipFill>
            <a:blip r:embed="rId4"/>
            <a:srcRect t="7300" r="1117" b="279"/>
            <a:stretch/>
          </p:blipFill>
          <p:spPr>
            <a:xfrm>
              <a:off x="4759831" y="1820835"/>
              <a:ext cx="2309197" cy="4545255"/>
            </a:xfrm>
            <a:prstGeom prst="roundRect">
              <a:avLst/>
            </a:prstGeom>
          </p:spPr>
        </p:pic>
        <p:sp>
          <p:nvSpPr>
            <p:cNvPr id="5" name="Oval 4">
              <a:extLst>
                <a:ext uri="{FF2B5EF4-FFF2-40B4-BE49-F238E27FC236}">
                  <a16:creationId xmlns:a16="http://schemas.microsoft.com/office/drawing/2014/main" id="{1EFDA790-9192-5781-C8AA-278C1C641802}"/>
                </a:ext>
              </a:extLst>
            </p:cNvPr>
            <p:cNvSpPr/>
            <p:nvPr/>
          </p:nvSpPr>
          <p:spPr>
            <a:xfrm>
              <a:off x="6394037" y="2590382"/>
              <a:ext cx="602959" cy="52829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49">
            <a:extLst>
              <a:ext uri="{FF2B5EF4-FFF2-40B4-BE49-F238E27FC236}">
                <a16:creationId xmlns:a16="http://schemas.microsoft.com/office/drawing/2014/main" id="{E7246B6C-C450-E89B-2BF7-46CF4EF7605F}"/>
              </a:ext>
            </a:extLst>
          </p:cNvPr>
          <p:cNvSpPr>
            <a:spLocks noGrp="1"/>
          </p:cNvSpPr>
          <p:nvPr>
            <p:ph type="body" sz="quarter" idx="4294967295"/>
          </p:nvPr>
        </p:nvSpPr>
        <p:spPr>
          <a:xfrm>
            <a:off x="4187704" y="5809625"/>
            <a:ext cx="3076001" cy="914400"/>
          </a:xfrm>
        </p:spPr>
        <p:txBody>
          <a:bodyPr>
            <a:noAutofit/>
          </a:bodyPr>
          <a:lstStyle/>
          <a:p>
            <a:pPr marL="0" indent="0" algn="ctr">
              <a:lnSpc>
                <a:spcPct val="100000"/>
              </a:lnSpc>
              <a:spcBef>
                <a:spcPts val="0"/>
              </a:spcBef>
              <a:buNone/>
            </a:pPr>
            <a:r>
              <a:rPr lang="es-MX" b="1" dirty="0">
                <a:solidFill>
                  <a:srgbClr val="141F68"/>
                </a:solidFill>
              </a:rPr>
              <a:t>2. </a:t>
            </a:r>
            <a:r>
              <a:rPr lang="es-MX" b="1" dirty="0" err="1">
                <a:solidFill>
                  <a:srgbClr val="141F68"/>
                </a:solidFill>
              </a:rPr>
              <a:t>Enter</a:t>
            </a:r>
            <a:r>
              <a:rPr lang="es-MX" b="1" dirty="0">
                <a:solidFill>
                  <a:srgbClr val="141F68"/>
                </a:solidFill>
              </a:rPr>
              <a:t> </a:t>
            </a:r>
            <a:r>
              <a:rPr lang="es-MX" b="1" dirty="0" err="1">
                <a:solidFill>
                  <a:srgbClr val="141F68"/>
                </a:solidFill>
              </a:rPr>
              <a:t>your</a:t>
            </a:r>
            <a:r>
              <a:rPr lang="es-MX" b="1" dirty="0">
                <a:solidFill>
                  <a:srgbClr val="141F68"/>
                </a:solidFill>
              </a:rPr>
              <a:t> </a:t>
            </a:r>
            <a:r>
              <a:rPr lang="es-MX" b="1" dirty="0" err="1">
                <a:solidFill>
                  <a:srgbClr val="141F68"/>
                </a:solidFill>
              </a:rPr>
              <a:t>location</a:t>
            </a:r>
            <a:endParaRPr lang="es-MX" b="1" dirty="0">
              <a:solidFill>
                <a:srgbClr val="141F68"/>
              </a:solidFill>
            </a:endParaRPr>
          </a:p>
        </p:txBody>
      </p:sp>
      <p:grpSp>
        <p:nvGrpSpPr>
          <p:cNvPr id="31" name="Group 30">
            <a:extLst>
              <a:ext uri="{FF2B5EF4-FFF2-40B4-BE49-F238E27FC236}">
                <a16:creationId xmlns:a16="http://schemas.microsoft.com/office/drawing/2014/main" id="{D206827B-05DD-1DA1-8FE5-005A62F96417}"/>
              </a:ext>
              <a:ext uri="{C183D7F6-B498-43B3-948B-1728B52AA6E4}">
                <adec:decorative xmlns:adec="http://schemas.microsoft.com/office/drawing/2017/decorative" val="1"/>
              </a:ext>
            </a:extLst>
          </p:cNvPr>
          <p:cNvGrpSpPr/>
          <p:nvPr/>
        </p:nvGrpSpPr>
        <p:grpSpPr>
          <a:xfrm>
            <a:off x="8243746" y="1418776"/>
            <a:ext cx="2294612" cy="4260648"/>
            <a:chOff x="7476650" y="1499652"/>
            <a:chExt cx="2618005" cy="5022926"/>
          </a:xfrm>
        </p:grpSpPr>
        <p:grpSp>
          <p:nvGrpSpPr>
            <p:cNvPr id="26" name="Group 25">
              <a:extLst>
                <a:ext uri="{FF2B5EF4-FFF2-40B4-BE49-F238E27FC236}">
                  <a16:creationId xmlns:a16="http://schemas.microsoft.com/office/drawing/2014/main" id="{42AF2649-B3FD-2DA2-60BA-ACA50B9A0F47}"/>
                </a:ext>
              </a:extLst>
            </p:cNvPr>
            <p:cNvGrpSpPr/>
            <p:nvPr/>
          </p:nvGrpSpPr>
          <p:grpSpPr>
            <a:xfrm>
              <a:off x="7476650" y="1499652"/>
              <a:ext cx="2618005" cy="5022926"/>
              <a:chOff x="1559111" y="1573712"/>
              <a:chExt cx="2950449" cy="5457029"/>
            </a:xfrm>
          </p:grpSpPr>
          <p:sp>
            <p:nvSpPr>
              <p:cNvPr id="27" name="Rectangle: Rounded Corners 26">
                <a:extLst>
                  <a:ext uri="{FF2B5EF4-FFF2-40B4-BE49-F238E27FC236}">
                    <a16:creationId xmlns:a16="http://schemas.microsoft.com/office/drawing/2014/main" id="{BB24E808-2161-0D1C-55B1-87FD1CD88388}"/>
                  </a:ext>
                </a:extLst>
              </p:cNvPr>
              <p:cNvSpPr/>
              <p:nvPr/>
            </p:nvSpPr>
            <p:spPr>
              <a:xfrm>
                <a:off x="1559111" y="1573712"/>
                <a:ext cx="2950449" cy="54570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F3B8A145-A6E9-4567-AEE1-DE6D02146BBB}"/>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7" name="Picture 6">
              <a:extLst>
                <a:ext uri="{FF2B5EF4-FFF2-40B4-BE49-F238E27FC236}">
                  <a16:creationId xmlns:a16="http://schemas.microsoft.com/office/drawing/2014/main" id="{4B5984EA-EE44-E169-E843-B405DCF9A87B}"/>
                </a:ext>
              </a:extLst>
            </p:cNvPr>
            <p:cNvPicPr>
              <a:picLocks noChangeAspect="1"/>
            </p:cNvPicPr>
            <p:nvPr/>
          </p:nvPicPr>
          <p:blipFill>
            <a:blip r:embed="rId5"/>
            <a:srcRect l="713" t="7421" r="559" b="263"/>
            <a:stretch/>
          </p:blipFill>
          <p:spPr>
            <a:xfrm>
              <a:off x="7635702" y="1777492"/>
              <a:ext cx="2299900" cy="4549122"/>
            </a:xfrm>
            <a:prstGeom prst="roundRect">
              <a:avLst/>
            </a:prstGeom>
          </p:spPr>
        </p:pic>
      </p:grpSp>
      <p:sp>
        <p:nvSpPr>
          <p:cNvPr id="16" name="Text Placeholder 51">
            <a:extLst>
              <a:ext uri="{FF2B5EF4-FFF2-40B4-BE49-F238E27FC236}">
                <a16:creationId xmlns:a16="http://schemas.microsoft.com/office/drawing/2014/main" id="{F80B69B6-7385-C442-839F-56143AFF2479}"/>
              </a:ext>
            </a:extLst>
          </p:cNvPr>
          <p:cNvSpPr>
            <a:spLocks noGrp="1"/>
          </p:cNvSpPr>
          <p:nvPr>
            <p:ph type="body" sz="quarter" idx="4294967295"/>
          </p:nvPr>
        </p:nvSpPr>
        <p:spPr>
          <a:xfrm>
            <a:off x="8292571" y="5728878"/>
            <a:ext cx="2172605" cy="1012503"/>
          </a:xfrm>
        </p:spPr>
        <p:txBody>
          <a:bodyPr>
            <a:noAutofit/>
          </a:bodyPr>
          <a:lstStyle/>
          <a:p>
            <a:pPr marL="0" indent="0" algn="ctr">
              <a:lnSpc>
                <a:spcPct val="100000"/>
              </a:lnSpc>
              <a:spcBef>
                <a:spcPts val="0"/>
              </a:spcBef>
              <a:buNone/>
            </a:pPr>
            <a:r>
              <a:rPr lang="es-MX" b="1" dirty="0">
                <a:solidFill>
                  <a:srgbClr val="141F68"/>
                </a:solidFill>
              </a:rPr>
              <a:t>3. View </a:t>
            </a:r>
            <a:r>
              <a:rPr lang="es-MX" b="1" dirty="0" err="1">
                <a:solidFill>
                  <a:srgbClr val="141F68"/>
                </a:solidFill>
              </a:rPr>
              <a:t>the</a:t>
            </a:r>
            <a:br>
              <a:rPr lang="es-MX" b="1" dirty="0">
                <a:solidFill>
                  <a:srgbClr val="141F68"/>
                </a:solidFill>
              </a:rPr>
            </a:br>
            <a:r>
              <a:rPr lang="es-MX" b="1" dirty="0">
                <a:solidFill>
                  <a:srgbClr val="141F68"/>
                </a:solidFill>
              </a:rPr>
              <a:t> AQI </a:t>
            </a:r>
            <a:r>
              <a:rPr lang="es-MX" b="1" dirty="0" err="1">
                <a:solidFill>
                  <a:srgbClr val="141F68"/>
                </a:solidFill>
              </a:rPr>
              <a:t>forecast</a:t>
            </a:r>
            <a:endParaRPr lang="es-MX" b="1" dirty="0">
              <a:solidFill>
                <a:srgbClr val="141F68"/>
              </a:solidFill>
            </a:endParaRPr>
          </a:p>
        </p:txBody>
      </p:sp>
      <p:sp>
        <p:nvSpPr>
          <p:cNvPr id="8" name="Rectangle 7">
            <a:extLst>
              <a:ext uri="{FF2B5EF4-FFF2-40B4-BE49-F238E27FC236}">
                <a16:creationId xmlns:a16="http://schemas.microsoft.com/office/drawing/2014/main" id="{3198067F-FE20-1EFA-B0A6-B821EBC317BE}"/>
              </a:ext>
              <a:ext uri="{C183D7F6-B498-43B3-948B-1728B52AA6E4}">
                <adec:decorative xmlns:adec="http://schemas.microsoft.com/office/drawing/2017/decorative" val="1"/>
              </a:ext>
            </a:extLst>
          </p:cNvPr>
          <p:cNvSpPr/>
          <p:nvPr/>
        </p:nvSpPr>
        <p:spPr>
          <a:xfrm>
            <a:off x="170480" y="6013342"/>
            <a:ext cx="1206499" cy="7156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23C851-651A-BD21-7DBA-89C281863526}"/>
              </a:ext>
              <a:ext uri="{C183D7F6-B498-43B3-948B-1728B52AA6E4}">
                <adec:decorative xmlns:adec="http://schemas.microsoft.com/office/drawing/2017/decorative" val="1"/>
              </a:ext>
            </a:extLst>
          </p:cNvPr>
          <p:cNvSpPr>
            <a:spLocks noGrp="1"/>
          </p:cNvSpPr>
          <p:nvPr>
            <p:ph type="sldNum" sz="quarter" idx="4"/>
          </p:nvPr>
        </p:nvSpPr>
        <p:spPr>
          <a:xfrm>
            <a:off x="9384822" y="6363888"/>
            <a:ext cx="2743200" cy="365125"/>
          </a:xfrm>
        </p:spPr>
        <p:txBody>
          <a:bodyPr/>
          <a:lstStyle/>
          <a:p>
            <a:r>
              <a:rPr lang="en-US" dirty="0"/>
              <a:t>Module 2, slide 19</a:t>
            </a:r>
          </a:p>
        </p:txBody>
      </p:sp>
    </p:spTree>
    <p:extLst>
      <p:ext uri="{BB962C8B-B14F-4D97-AF65-F5344CB8AC3E}">
        <p14:creationId xmlns:p14="http://schemas.microsoft.com/office/powerpoint/2010/main" val="372439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2919-2E7D-DD27-6A65-FF6D6905B4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E75DA7-43E6-79B9-BED8-200DE19F8ED5}"/>
              </a:ext>
            </a:extLst>
          </p:cNvPr>
          <p:cNvSpPr>
            <a:spLocks noGrp="1"/>
          </p:cNvSpPr>
          <p:nvPr>
            <p:ph type="title"/>
          </p:nvPr>
        </p:nvSpPr>
        <p:spPr>
          <a:xfrm>
            <a:off x="581295" y="154394"/>
            <a:ext cx="10831285" cy="993178"/>
          </a:xfrm>
        </p:spPr>
        <p:txBody>
          <a:bodyPr>
            <a:normAutofit/>
          </a:bodyPr>
          <a:lstStyle/>
          <a:p>
            <a:r>
              <a:rPr lang="en-US" sz="4000" dirty="0"/>
              <a:t>Bonus activity: adding locations</a:t>
            </a:r>
          </a:p>
        </p:txBody>
      </p:sp>
      <p:grpSp>
        <p:nvGrpSpPr>
          <p:cNvPr id="22" name="Group 21">
            <a:extLst>
              <a:ext uri="{FF2B5EF4-FFF2-40B4-BE49-F238E27FC236}">
                <a16:creationId xmlns:a16="http://schemas.microsoft.com/office/drawing/2014/main" id="{07DE98C8-647E-A33A-CD50-103ECFF24911}"/>
              </a:ext>
              <a:ext uri="{C183D7F6-B498-43B3-948B-1728B52AA6E4}">
                <adec:decorative xmlns:adec="http://schemas.microsoft.com/office/drawing/2017/decorative" val="1"/>
              </a:ext>
            </a:extLst>
          </p:cNvPr>
          <p:cNvGrpSpPr/>
          <p:nvPr/>
        </p:nvGrpSpPr>
        <p:grpSpPr>
          <a:xfrm>
            <a:off x="1214292" y="1270570"/>
            <a:ext cx="2359178" cy="4347566"/>
            <a:chOff x="1582589" y="1503521"/>
            <a:chExt cx="2618004" cy="4998880"/>
          </a:xfrm>
        </p:grpSpPr>
        <p:grpSp>
          <p:nvGrpSpPr>
            <p:cNvPr id="2" name="Group 1">
              <a:extLst>
                <a:ext uri="{FF2B5EF4-FFF2-40B4-BE49-F238E27FC236}">
                  <a16:creationId xmlns:a16="http://schemas.microsoft.com/office/drawing/2014/main" id="{26104C1C-17CE-61B9-A165-3EC9FB99402E}"/>
                </a:ext>
              </a:extLst>
            </p:cNvPr>
            <p:cNvGrpSpPr/>
            <p:nvPr/>
          </p:nvGrpSpPr>
          <p:grpSpPr>
            <a:xfrm>
              <a:off x="1582589" y="1503521"/>
              <a:ext cx="2618004" cy="4998880"/>
              <a:chOff x="1559110" y="1573712"/>
              <a:chExt cx="2950448" cy="5430905"/>
            </a:xfrm>
          </p:grpSpPr>
          <p:sp>
            <p:nvSpPr>
              <p:cNvPr id="5" name="Rectangle: Rounded Corners 4">
                <a:extLst>
                  <a:ext uri="{FF2B5EF4-FFF2-40B4-BE49-F238E27FC236}">
                    <a16:creationId xmlns:a16="http://schemas.microsoft.com/office/drawing/2014/main" id="{6366D91A-45A2-24FE-8E44-766713A2D34A}"/>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E0C067-3AB5-7654-8192-575EEE15F733}"/>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09F8CA98-A2EF-49B5-7514-FFA35B973C5C}"/>
                </a:ext>
              </a:extLst>
            </p:cNvPr>
            <p:cNvGrpSpPr/>
            <p:nvPr/>
          </p:nvGrpSpPr>
          <p:grpSpPr>
            <a:xfrm>
              <a:off x="1801695" y="1781362"/>
              <a:ext cx="2175220" cy="4627322"/>
              <a:chOff x="1940466" y="1770302"/>
              <a:chExt cx="2526983" cy="5123215"/>
            </a:xfrm>
          </p:grpSpPr>
          <p:pic>
            <p:nvPicPr>
              <p:cNvPr id="20" name="Picture 19">
                <a:extLst>
                  <a:ext uri="{FF2B5EF4-FFF2-40B4-BE49-F238E27FC236}">
                    <a16:creationId xmlns:a16="http://schemas.microsoft.com/office/drawing/2014/main" id="{F8C67FF2-E302-305B-5F88-E3B1A112B13C}"/>
                  </a:ext>
                </a:extLst>
              </p:cNvPr>
              <p:cNvPicPr>
                <a:picLocks noChangeAspect="1"/>
              </p:cNvPicPr>
              <p:nvPr/>
            </p:nvPicPr>
            <p:blipFill>
              <a:blip r:embed="rId3"/>
              <a:srcRect l="713" t="7421" r="559" b="263"/>
              <a:stretch/>
            </p:blipFill>
            <p:spPr>
              <a:xfrm>
                <a:off x="1940466" y="1770302"/>
                <a:ext cx="2526983" cy="5123215"/>
              </a:xfrm>
              <a:prstGeom prst="roundRect">
                <a:avLst/>
              </a:prstGeom>
            </p:spPr>
          </p:pic>
          <p:sp>
            <p:nvSpPr>
              <p:cNvPr id="14" name="Rectangle 13">
                <a:extLst>
                  <a:ext uri="{FF2B5EF4-FFF2-40B4-BE49-F238E27FC236}">
                    <a16:creationId xmlns:a16="http://schemas.microsoft.com/office/drawing/2014/main" id="{074AC977-C209-C859-E7FB-E67C94A9CEBD}"/>
                  </a:ext>
                </a:extLst>
              </p:cNvPr>
              <p:cNvSpPr/>
              <p:nvPr/>
            </p:nvSpPr>
            <p:spPr>
              <a:xfrm>
                <a:off x="2586632" y="6265663"/>
                <a:ext cx="616149" cy="4732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 Placeholder 53">
            <a:extLst>
              <a:ext uri="{FF2B5EF4-FFF2-40B4-BE49-F238E27FC236}">
                <a16:creationId xmlns:a16="http://schemas.microsoft.com/office/drawing/2014/main" id="{C28D139C-5456-CB9D-CE7B-B5C55745371A}"/>
              </a:ext>
            </a:extLst>
          </p:cNvPr>
          <p:cNvSpPr>
            <a:spLocks noGrp="1"/>
          </p:cNvSpPr>
          <p:nvPr>
            <p:ph type="body" sz="quarter" idx="4294967295"/>
          </p:nvPr>
        </p:nvSpPr>
        <p:spPr>
          <a:xfrm>
            <a:off x="624241" y="5917388"/>
            <a:ext cx="3533334" cy="60349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4. </a:t>
            </a:r>
            <a:r>
              <a:rPr lang="es-MX" b="1" dirty="0" err="1">
                <a:solidFill>
                  <a:srgbClr val="141F68"/>
                </a:solidFill>
                <a:latin typeface="Arial" panose="020B0604020202020204" pitchFamily="34" charset="0"/>
                <a:cs typeface="Arial" panose="020B0604020202020204" pitchFamily="34" charset="0"/>
              </a:rPr>
              <a:t>Select</a:t>
            </a:r>
            <a:r>
              <a:rPr lang="es-MX" b="1" dirty="0">
                <a:solidFill>
                  <a:srgbClr val="141F68"/>
                </a:solidFill>
                <a:latin typeface="Arial" panose="020B0604020202020204" pitchFamily="34" charset="0"/>
                <a:cs typeface="Arial" panose="020B0604020202020204" pitchFamily="34" charset="0"/>
              </a:rPr>
              <a:t> “Places”</a:t>
            </a:r>
          </a:p>
        </p:txBody>
      </p:sp>
      <p:grpSp>
        <p:nvGrpSpPr>
          <p:cNvPr id="23" name="Group 22">
            <a:extLst>
              <a:ext uri="{FF2B5EF4-FFF2-40B4-BE49-F238E27FC236}">
                <a16:creationId xmlns:a16="http://schemas.microsoft.com/office/drawing/2014/main" id="{7A0347FC-88DC-C07C-1054-0067911792FD}"/>
              </a:ext>
              <a:ext uri="{C183D7F6-B498-43B3-948B-1728B52AA6E4}">
                <adec:decorative xmlns:adec="http://schemas.microsoft.com/office/drawing/2017/decorative" val="1"/>
              </a:ext>
            </a:extLst>
          </p:cNvPr>
          <p:cNvGrpSpPr/>
          <p:nvPr/>
        </p:nvGrpSpPr>
        <p:grpSpPr>
          <a:xfrm>
            <a:off x="4690544" y="1221495"/>
            <a:ext cx="2359178" cy="4347566"/>
            <a:chOff x="4756811" y="1503521"/>
            <a:chExt cx="2618004" cy="4998880"/>
          </a:xfrm>
        </p:grpSpPr>
        <p:grpSp>
          <p:nvGrpSpPr>
            <p:cNvPr id="11" name="Group 10">
              <a:extLst>
                <a:ext uri="{FF2B5EF4-FFF2-40B4-BE49-F238E27FC236}">
                  <a16:creationId xmlns:a16="http://schemas.microsoft.com/office/drawing/2014/main" id="{723B74A7-E7BF-ED25-8A8E-B9A2017EC9A8}"/>
                </a:ext>
              </a:extLst>
            </p:cNvPr>
            <p:cNvGrpSpPr/>
            <p:nvPr/>
          </p:nvGrpSpPr>
          <p:grpSpPr>
            <a:xfrm>
              <a:off x="4756811" y="1503521"/>
              <a:ext cx="2618004" cy="4998880"/>
              <a:chOff x="1559110" y="1573712"/>
              <a:chExt cx="2950448" cy="5430905"/>
            </a:xfrm>
          </p:grpSpPr>
          <p:sp>
            <p:nvSpPr>
              <p:cNvPr id="13" name="Rectangle: Rounded Corners 12">
                <a:extLst>
                  <a:ext uri="{FF2B5EF4-FFF2-40B4-BE49-F238E27FC236}">
                    <a16:creationId xmlns:a16="http://schemas.microsoft.com/office/drawing/2014/main" id="{8EB3D2F5-B152-1F3A-E8EC-C6440236C376}"/>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170E6DF-CFC0-0CBC-B16C-E044D65B3FDA}"/>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6AB6009B-673E-D86F-3B64-755632975F07}"/>
                </a:ext>
              </a:extLst>
            </p:cNvPr>
            <p:cNvGrpSpPr/>
            <p:nvPr/>
          </p:nvGrpSpPr>
          <p:grpSpPr>
            <a:xfrm>
              <a:off x="4979533" y="1758989"/>
              <a:ext cx="2176272" cy="4626864"/>
              <a:chOff x="5098452" y="1813130"/>
              <a:chExt cx="2444506" cy="5065948"/>
            </a:xfrm>
          </p:grpSpPr>
          <p:pic>
            <p:nvPicPr>
              <p:cNvPr id="9" name="Picture 8">
                <a:extLst>
                  <a:ext uri="{FF2B5EF4-FFF2-40B4-BE49-F238E27FC236}">
                    <a16:creationId xmlns:a16="http://schemas.microsoft.com/office/drawing/2014/main" id="{52FFAC4B-873C-8D95-592F-A76F53B25A46}"/>
                  </a:ext>
                </a:extLst>
              </p:cNvPr>
              <p:cNvPicPr>
                <a:picLocks noChangeAspect="1"/>
              </p:cNvPicPr>
              <p:nvPr/>
            </p:nvPicPr>
            <p:blipFill>
              <a:blip r:embed="rId4"/>
              <a:srcRect t="5329" b="-48"/>
              <a:stretch/>
            </p:blipFill>
            <p:spPr>
              <a:xfrm>
                <a:off x="5098452" y="1813130"/>
                <a:ext cx="2444506" cy="5065948"/>
              </a:xfrm>
              <a:prstGeom prst="roundRect">
                <a:avLst/>
              </a:prstGeom>
            </p:spPr>
          </p:pic>
          <p:sp>
            <p:nvSpPr>
              <p:cNvPr id="15" name="Rectangle 14">
                <a:extLst>
                  <a:ext uri="{FF2B5EF4-FFF2-40B4-BE49-F238E27FC236}">
                    <a16:creationId xmlns:a16="http://schemas.microsoft.com/office/drawing/2014/main" id="{DE7387D0-3CE3-D556-D6EC-155357FCF1E0}"/>
                  </a:ext>
                </a:extLst>
              </p:cNvPr>
              <p:cNvSpPr/>
              <p:nvPr/>
            </p:nvSpPr>
            <p:spPr>
              <a:xfrm>
                <a:off x="6325193" y="3074787"/>
                <a:ext cx="878087" cy="6042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 Placeholder 55">
            <a:extLst>
              <a:ext uri="{FF2B5EF4-FFF2-40B4-BE49-F238E27FC236}">
                <a16:creationId xmlns:a16="http://schemas.microsoft.com/office/drawing/2014/main" id="{64AD0FA0-EE28-2207-241B-085647E855B3}"/>
              </a:ext>
            </a:extLst>
          </p:cNvPr>
          <p:cNvSpPr>
            <a:spLocks noGrp="1"/>
          </p:cNvSpPr>
          <p:nvPr>
            <p:ph type="body" sz="quarter" idx="4294967295"/>
          </p:nvPr>
        </p:nvSpPr>
        <p:spPr>
          <a:xfrm>
            <a:off x="4499933" y="5689881"/>
            <a:ext cx="2606615"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5. </a:t>
            </a:r>
            <a:r>
              <a:rPr lang="es-MX" b="1" dirty="0" err="1">
                <a:solidFill>
                  <a:srgbClr val="141F68"/>
                </a:solidFill>
                <a:latin typeface="Arial" panose="020B0604020202020204" pitchFamily="34" charset="0"/>
                <a:cs typeface="Arial" panose="020B0604020202020204" pitchFamily="34" charset="0"/>
              </a:rPr>
              <a:t>Select</a:t>
            </a:r>
            <a:br>
              <a:rPr lang="es-MX" b="1" dirty="0">
                <a:solidFill>
                  <a:srgbClr val="141F68"/>
                </a:solidFill>
                <a:latin typeface="Arial" panose="020B0604020202020204" pitchFamily="34" charset="0"/>
                <a:cs typeface="Arial" panose="020B0604020202020204" pitchFamily="34" charset="0"/>
              </a:rPr>
            </a:br>
            <a:r>
              <a:rPr lang="es-MX" b="1" dirty="0">
                <a:solidFill>
                  <a:srgbClr val="141F68"/>
                </a:solidFill>
                <a:latin typeface="Arial" panose="020B0604020202020204" pitchFamily="34" charset="0"/>
                <a:cs typeface="Arial" panose="020B0604020202020204" pitchFamily="34" charset="0"/>
              </a:rPr>
              <a:t> “New Place”</a:t>
            </a:r>
          </a:p>
        </p:txBody>
      </p:sp>
      <p:grpSp>
        <p:nvGrpSpPr>
          <p:cNvPr id="24" name="Group 23">
            <a:extLst>
              <a:ext uri="{FF2B5EF4-FFF2-40B4-BE49-F238E27FC236}">
                <a16:creationId xmlns:a16="http://schemas.microsoft.com/office/drawing/2014/main" id="{7F5BB9C5-59DE-85DC-9BD1-858FDB86D8AD}"/>
              </a:ext>
              <a:ext uri="{C183D7F6-B498-43B3-948B-1728B52AA6E4}">
                <adec:decorative xmlns:adec="http://schemas.microsoft.com/office/drawing/2017/decorative" val="1"/>
              </a:ext>
            </a:extLst>
          </p:cNvPr>
          <p:cNvGrpSpPr/>
          <p:nvPr/>
        </p:nvGrpSpPr>
        <p:grpSpPr>
          <a:xfrm>
            <a:off x="7919858" y="1270570"/>
            <a:ext cx="2359178" cy="4347566"/>
            <a:chOff x="7954403" y="1538993"/>
            <a:chExt cx="2618004" cy="4998880"/>
          </a:xfrm>
        </p:grpSpPr>
        <p:grpSp>
          <p:nvGrpSpPr>
            <p:cNvPr id="18" name="Group 17">
              <a:extLst>
                <a:ext uri="{FF2B5EF4-FFF2-40B4-BE49-F238E27FC236}">
                  <a16:creationId xmlns:a16="http://schemas.microsoft.com/office/drawing/2014/main" id="{FFC8281A-1DAC-E575-5AA0-CA6113706DC8}"/>
                </a:ext>
              </a:extLst>
            </p:cNvPr>
            <p:cNvGrpSpPr/>
            <p:nvPr/>
          </p:nvGrpSpPr>
          <p:grpSpPr>
            <a:xfrm>
              <a:off x="7954403" y="1538993"/>
              <a:ext cx="2618004" cy="4998880"/>
              <a:chOff x="1559110" y="1573712"/>
              <a:chExt cx="2950448" cy="5430905"/>
            </a:xfrm>
          </p:grpSpPr>
          <p:sp>
            <p:nvSpPr>
              <p:cNvPr id="19" name="Rectangle: Rounded Corners 18">
                <a:extLst>
                  <a:ext uri="{FF2B5EF4-FFF2-40B4-BE49-F238E27FC236}">
                    <a16:creationId xmlns:a16="http://schemas.microsoft.com/office/drawing/2014/main" id="{623C1CFB-6E4B-90D5-BAFB-6A1BD48BCEB3}"/>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35AF7DD-FC62-8470-E223-53B827FDED30}"/>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0EA9AD7D-071D-7384-2541-F2570E51D8FC}"/>
                </a:ext>
              </a:extLst>
            </p:cNvPr>
            <p:cNvGrpSpPr/>
            <p:nvPr/>
          </p:nvGrpSpPr>
          <p:grpSpPr>
            <a:xfrm>
              <a:off x="8167108" y="1809416"/>
              <a:ext cx="2217743" cy="4626864"/>
              <a:chOff x="8167108" y="1809416"/>
              <a:chExt cx="2488027" cy="5055317"/>
            </a:xfrm>
          </p:grpSpPr>
          <p:pic>
            <p:nvPicPr>
              <p:cNvPr id="12" name="Picture 11">
                <a:extLst>
                  <a:ext uri="{FF2B5EF4-FFF2-40B4-BE49-F238E27FC236}">
                    <a16:creationId xmlns:a16="http://schemas.microsoft.com/office/drawing/2014/main" id="{873CE842-E5A0-4035-518C-34FCF5D19E4C}"/>
                  </a:ext>
                </a:extLst>
              </p:cNvPr>
              <p:cNvPicPr>
                <a:picLocks noChangeAspect="1"/>
              </p:cNvPicPr>
              <p:nvPr/>
            </p:nvPicPr>
            <p:blipFill>
              <a:blip r:embed="rId5"/>
              <a:srcRect t="3898" r="408" b="63"/>
              <a:stretch/>
            </p:blipFill>
            <p:spPr>
              <a:xfrm>
                <a:off x="8167108" y="1809416"/>
                <a:ext cx="2488027" cy="5055317"/>
              </a:xfrm>
              <a:prstGeom prst="roundRect">
                <a:avLst/>
              </a:prstGeom>
            </p:spPr>
          </p:pic>
          <p:sp>
            <p:nvSpPr>
              <p:cNvPr id="16" name="Rectangle 15">
                <a:extLst>
                  <a:ext uri="{FF2B5EF4-FFF2-40B4-BE49-F238E27FC236}">
                    <a16:creationId xmlns:a16="http://schemas.microsoft.com/office/drawing/2014/main" id="{49EFA969-FE7B-9B6C-0243-737CD221CE36}"/>
                  </a:ext>
                </a:extLst>
              </p:cNvPr>
              <p:cNvSpPr/>
              <p:nvPr/>
            </p:nvSpPr>
            <p:spPr>
              <a:xfrm>
                <a:off x="8167109" y="4847770"/>
                <a:ext cx="2441502" cy="14178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Text Placeholder 57">
            <a:extLst>
              <a:ext uri="{FF2B5EF4-FFF2-40B4-BE49-F238E27FC236}">
                <a16:creationId xmlns:a16="http://schemas.microsoft.com/office/drawing/2014/main" id="{1E786049-C62F-D01B-7834-B9588FC96652}"/>
              </a:ext>
            </a:extLst>
          </p:cNvPr>
          <p:cNvSpPr>
            <a:spLocks noGrp="1"/>
          </p:cNvSpPr>
          <p:nvPr>
            <p:ph type="body" sz="quarter" idx="4294967295"/>
          </p:nvPr>
        </p:nvSpPr>
        <p:spPr>
          <a:xfrm>
            <a:off x="8111534" y="5770780"/>
            <a:ext cx="1999643"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6. View </a:t>
            </a:r>
            <a:r>
              <a:rPr lang="es-MX" b="1" dirty="0" err="1">
                <a:solidFill>
                  <a:srgbClr val="141F68"/>
                </a:solidFill>
                <a:latin typeface="Arial" panose="020B0604020202020204" pitchFamily="34" charset="0"/>
                <a:cs typeface="Arial" panose="020B0604020202020204" pitchFamily="34" charset="0"/>
              </a:rPr>
              <a:t>the</a:t>
            </a:r>
            <a:r>
              <a:rPr lang="es-MX" b="1" dirty="0">
                <a:solidFill>
                  <a:srgbClr val="141F68"/>
                </a:solidFill>
                <a:latin typeface="Arial" panose="020B0604020202020204" pitchFamily="34" charset="0"/>
                <a:cs typeface="Arial" panose="020B0604020202020204" pitchFamily="34" charset="0"/>
              </a:rPr>
              <a:t> AQI </a:t>
            </a:r>
            <a:r>
              <a:rPr lang="es-MX" b="1" dirty="0" err="1">
                <a:solidFill>
                  <a:srgbClr val="141F68"/>
                </a:solidFill>
                <a:latin typeface="Arial" panose="020B0604020202020204" pitchFamily="34" charset="0"/>
                <a:cs typeface="Arial" panose="020B0604020202020204" pitchFamily="34" charset="0"/>
              </a:rPr>
              <a:t>forecast</a:t>
            </a:r>
            <a:r>
              <a:rPr lang="es-MX" b="1" dirty="0">
                <a:solidFill>
                  <a:srgbClr val="141F68"/>
                </a:solidFill>
                <a:latin typeface="Arial" panose="020B0604020202020204" pitchFamily="34" charset="0"/>
                <a:cs typeface="Arial" panose="020B0604020202020204" pitchFamily="34" charset="0"/>
              </a:rPr>
              <a:t> </a:t>
            </a:r>
          </a:p>
        </p:txBody>
      </p:sp>
      <p:sp>
        <p:nvSpPr>
          <p:cNvPr id="29" name="Rectangle 28">
            <a:extLst>
              <a:ext uri="{FF2B5EF4-FFF2-40B4-BE49-F238E27FC236}">
                <a16:creationId xmlns:a16="http://schemas.microsoft.com/office/drawing/2014/main" id="{41D5B253-5ED5-BB2A-6E7B-A56BB82370E4}"/>
              </a:ext>
              <a:ext uri="{C183D7F6-B498-43B3-948B-1728B52AA6E4}">
                <adec:decorative xmlns:adec="http://schemas.microsoft.com/office/drawing/2017/decorative" val="1"/>
              </a:ext>
            </a:extLst>
          </p:cNvPr>
          <p:cNvSpPr/>
          <p:nvPr/>
        </p:nvSpPr>
        <p:spPr>
          <a:xfrm>
            <a:off x="123986" y="6267448"/>
            <a:ext cx="1366093" cy="4361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B1D64D-C1BE-D00A-1529-EB2537080DA1}"/>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20</a:t>
            </a:r>
          </a:p>
        </p:txBody>
      </p:sp>
    </p:spTree>
    <p:extLst>
      <p:ext uri="{BB962C8B-B14F-4D97-AF65-F5344CB8AC3E}">
        <p14:creationId xmlns:p14="http://schemas.microsoft.com/office/powerpoint/2010/main" val="131806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157321" y="619538"/>
            <a:ext cx="10831285" cy="993178"/>
          </a:xfrm>
          <a:solidFill>
            <a:schemeClr val="bg2"/>
          </a:solidFill>
        </p:spPr>
        <p:txBody>
          <a:bodyPr>
            <a:normAutofit/>
          </a:bodyPr>
          <a:lstStyle/>
          <a:p>
            <a:r>
              <a:rPr lang="en-US" sz="4000" dirty="0"/>
              <a:t>  What if…..?</a:t>
            </a:r>
          </a:p>
        </p:txBody>
      </p:sp>
      <p:sp>
        <p:nvSpPr>
          <p:cNvPr id="2" name="Content Placeholder 1">
            <a:extLst>
              <a:ext uri="{FF2B5EF4-FFF2-40B4-BE49-F238E27FC236}">
                <a16:creationId xmlns:a16="http://schemas.microsoft.com/office/drawing/2014/main" id="{83C4D325-7877-83FE-7F71-36D511731678}"/>
              </a:ext>
            </a:extLst>
          </p:cNvPr>
          <p:cNvSpPr>
            <a:spLocks noGrp="1"/>
          </p:cNvSpPr>
          <p:nvPr>
            <p:ph sz="half" idx="13"/>
          </p:nvPr>
        </p:nvSpPr>
        <p:spPr>
          <a:xfrm>
            <a:off x="610627" y="2188562"/>
            <a:ext cx="6656245" cy="3825006"/>
          </a:xfrm>
        </p:spPr>
        <p:txBody>
          <a:bodyPr>
            <a:normAutofit/>
          </a:bodyPr>
          <a:lstStyle/>
          <a:p>
            <a:pPr marL="0" indent="0">
              <a:buNone/>
            </a:pPr>
            <a:r>
              <a:rPr lang="en-US" dirty="0">
                <a:solidFill>
                  <a:schemeClr val="tx1">
                    <a:lumMod val="50000"/>
                  </a:schemeClr>
                </a:solidFill>
              </a:rPr>
              <a:t>Sometimes the AQI reported on the weather App is different than the AQI on </a:t>
            </a:r>
            <a:r>
              <a:rPr lang="en-US" dirty="0" err="1">
                <a:solidFill>
                  <a:schemeClr val="tx1">
                    <a:lumMod val="50000"/>
                  </a:schemeClr>
                </a:solidFill>
              </a:rPr>
              <a:t>AirNow</a:t>
            </a:r>
            <a:r>
              <a:rPr lang="en-US" dirty="0">
                <a:solidFill>
                  <a:schemeClr val="tx1">
                    <a:lumMod val="50000"/>
                  </a:schemeClr>
                </a:solidFill>
              </a:rPr>
              <a:t> or on a local air district website.</a:t>
            </a:r>
          </a:p>
          <a:p>
            <a:pPr marL="0" indent="0">
              <a:buNone/>
            </a:pPr>
            <a:r>
              <a:rPr lang="en-US" b="1" dirty="0">
                <a:solidFill>
                  <a:schemeClr val="tx1">
                    <a:lumMod val="50000"/>
                  </a:schemeClr>
                </a:solidFill>
              </a:rPr>
              <a:t>What do you do if the numbers don’t match?</a:t>
            </a:r>
          </a:p>
          <a:p>
            <a:pPr marL="0" indent="0">
              <a:buNone/>
            </a:pPr>
            <a:endParaRPr lang="en-US" dirty="0"/>
          </a:p>
          <a:p>
            <a:pPr marL="0" indent="0">
              <a:buNone/>
            </a:pPr>
            <a:r>
              <a:rPr lang="en-US" b="1" dirty="0">
                <a:solidFill>
                  <a:srgbClr val="0077CF"/>
                </a:solidFill>
              </a:rPr>
              <a:t>YOUR BEST PROTECTION:  </a:t>
            </a:r>
            <a:r>
              <a:rPr lang="en-US" dirty="0">
                <a:solidFill>
                  <a:schemeClr val="tx1">
                    <a:lumMod val="50000"/>
                  </a:schemeClr>
                </a:solidFill>
              </a:rPr>
              <a:t>If you find the numbers don’t match, use the higher AQI as your guide.</a:t>
            </a:r>
          </a:p>
        </p:txBody>
      </p:sp>
      <p:pic>
        <p:nvPicPr>
          <p:cNvPr id="12" name="Picture 11" descr="Graphic of a man thinking">
            <a:extLst>
              <a:ext uri="{FF2B5EF4-FFF2-40B4-BE49-F238E27FC236}">
                <a16:creationId xmlns:a16="http://schemas.microsoft.com/office/drawing/2014/main" id="{653BC771-4C95-EFDB-EA4C-6DD8C5ED6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1782" y="911597"/>
            <a:ext cx="3809591" cy="4613230"/>
          </a:xfrm>
          <a:prstGeom prst="rect">
            <a:avLst/>
          </a:prstGeom>
        </p:spPr>
      </p:pic>
      <p:sp>
        <p:nvSpPr>
          <p:cNvPr id="8" name="Slide Number Placeholder 6">
            <a:extLst>
              <a:ext uri="{FF2B5EF4-FFF2-40B4-BE49-F238E27FC236}">
                <a16:creationId xmlns:a16="http://schemas.microsoft.com/office/drawing/2014/main" id="{676F68C1-330D-A52A-7358-85AA96A9469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p:spPr>
        <p:txBody>
          <a:bodyPr/>
          <a:lstStyle/>
          <a:p>
            <a:r>
              <a:rPr lang="en-US" dirty="0"/>
              <a:t>Module 2, slide 21</a:t>
            </a:r>
          </a:p>
        </p:txBody>
      </p:sp>
    </p:spTree>
    <p:extLst>
      <p:ext uri="{BB962C8B-B14F-4D97-AF65-F5344CB8AC3E}">
        <p14:creationId xmlns:p14="http://schemas.microsoft.com/office/powerpoint/2010/main" val="263865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232477" y="556908"/>
            <a:ext cx="10831285" cy="993178"/>
          </a:xfrm>
          <a:solidFill>
            <a:schemeClr val="bg2"/>
          </a:solidFill>
        </p:spPr>
        <p:txBody>
          <a:bodyPr anchor="b">
            <a:normAutofit/>
          </a:bodyPr>
          <a:lstStyle/>
          <a:p>
            <a:r>
              <a:rPr lang="en-US" sz="4000" dirty="0"/>
              <a:t>  It’s not all about the AQI</a:t>
            </a:r>
          </a:p>
        </p:txBody>
      </p:sp>
      <p:sp>
        <p:nvSpPr>
          <p:cNvPr id="2" name="Content Placeholder 1">
            <a:extLst>
              <a:ext uri="{FF2B5EF4-FFF2-40B4-BE49-F238E27FC236}">
                <a16:creationId xmlns:a16="http://schemas.microsoft.com/office/drawing/2014/main" id="{83C4D325-7877-83FE-7F71-36D511731678}"/>
              </a:ext>
            </a:extLst>
          </p:cNvPr>
          <p:cNvSpPr>
            <a:spLocks noGrp="1"/>
          </p:cNvSpPr>
          <p:nvPr>
            <p:ph sz="half" idx="13"/>
          </p:nvPr>
        </p:nvSpPr>
        <p:spPr>
          <a:xfrm>
            <a:off x="550989" y="2095929"/>
            <a:ext cx="4832541" cy="4171520"/>
          </a:xfrm>
        </p:spPr>
        <p:txBody>
          <a:bodyPr>
            <a:normAutofit/>
          </a:bodyPr>
          <a:lstStyle/>
          <a:p>
            <a:pPr marL="0" indent="0">
              <a:spcBef>
                <a:spcPts val="1200"/>
              </a:spcBef>
              <a:spcAft>
                <a:spcPts val="1200"/>
              </a:spcAft>
              <a:buNone/>
            </a:pPr>
            <a:r>
              <a:rPr lang="en-US" dirty="0">
                <a:solidFill>
                  <a:schemeClr val="tx1">
                    <a:lumMod val="50000"/>
                  </a:schemeClr>
                </a:solidFill>
              </a:rPr>
              <a:t>Use all your tools:</a:t>
            </a:r>
          </a:p>
          <a:p>
            <a:pPr marL="457200" lvl="1">
              <a:spcBef>
                <a:spcPts val="1200"/>
              </a:spcBef>
              <a:spcAft>
                <a:spcPts val="1200"/>
              </a:spcAft>
            </a:pPr>
            <a:r>
              <a:rPr lang="en-US" dirty="0">
                <a:solidFill>
                  <a:schemeClr val="tx1">
                    <a:lumMod val="50000"/>
                  </a:schemeClr>
                </a:solidFill>
              </a:rPr>
              <a:t>Check the </a:t>
            </a:r>
            <a:r>
              <a:rPr lang="en-US" b="1" dirty="0">
                <a:solidFill>
                  <a:schemeClr val="tx1">
                    <a:lumMod val="50000"/>
                  </a:schemeClr>
                </a:solidFill>
              </a:rPr>
              <a:t>AQI</a:t>
            </a:r>
          </a:p>
          <a:p>
            <a:pPr marL="457200" lvl="1">
              <a:spcBef>
                <a:spcPts val="1200"/>
              </a:spcBef>
              <a:spcAft>
                <a:spcPts val="1200"/>
              </a:spcAft>
            </a:pPr>
            <a:r>
              <a:rPr lang="en-US" dirty="0">
                <a:solidFill>
                  <a:schemeClr val="tx1">
                    <a:lumMod val="50000"/>
                  </a:schemeClr>
                </a:solidFill>
              </a:rPr>
              <a:t>Do you </a:t>
            </a:r>
            <a:r>
              <a:rPr lang="en-US" b="1" dirty="0">
                <a:solidFill>
                  <a:schemeClr val="tx1">
                    <a:lumMod val="50000"/>
                  </a:schemeClr>
                </a:solidFill>
              </a:rPr>
              <a:t>see smoke or ash</a:t>
            </a:r>
            <a:r>
              <a:rPr lang="en-US" dirty="0">
                <a:solidFill>
                  <a:schemeClr val="tx1">
                    <a:lumMod val="50000"/>
                  </a:schemeClr>
                </a:solidFill>
              </a:rPr>
              <a:t>?  </a:t>
            </a:r>
          </a:p>
          <a:p>
            <a:pPr marL="457200" lvl="1">
              <a:spcBef>
                <a:spcPts val="1200"/>
              </a:spcBef>
              <a:spcAft>
                <a:spcPts val="1200"/>
              </a:spcAft>
            </a:pPr>
            <a:r>
              <a:rPr lang="en-US" dirty="0">
                <a:solidFill>
                  <a:schemeClr val="tx1">
                    <a:lumMod val="50000"/>
                  </a:schemeClr>
                </a:solidFill>
              </a:rPr>
              <a:t>Do you </a:t>
            </a:r>
            <a:r>
              <a:rPr lang="en-US" b="1" dirty="0">
                <a:solidFill>
                  <a:schemeClr val="tx1">
                    <a:lumMod val="50000"/>
                  </a:schemeClr>
                </a:solidFill>
              </a:rPr>
              <a:t>smell smoke</a:t>
            </a:r>
            <a:r>
              <a:rPr lang="en-US" dirty="0">
                <a:solidFill>
                  <a:schemeClr val="tx1">
                    <a:lumMod val="50000"/>
                  </a:schemeClr>
                </a:solidFill>
              </a:rPr>
              <a:t>?</a:t>
            </a:r>
          </a:p>
          <a:p>
            <a:pPr marL="457200" lvl="1">
              <a:spcBef>
                <a:spcPts val="1200"/>
              </a:spcBef>
              <a:spcAft>
                <a:spcPts val="1200"/>
              </a:spcAft>
            </a:pPr>
            <a:r>
              <a:rPr lang="en-US" dirty="0">
                <a:solidFill>
                  <a:schemeClr val="tx1">
                    <a:lumMod val="50000"/>
                  </a:schemeClr>
                </a:solidFill>
              </a:rPr>
              <a:t>How are you feeling?  Do you have any </a:t>
            </a:r>
            <a:r>
              <a:rPr lang="en-US" b="1" dirty="0">
                <a:solidFill>
                  <a:schemeClr val="tx1">
                    <a:lumMod val="50000"/>
                  </a:schemeClr>
                </a:solidFill>
              </a:rPr>
              <a:t>symptoms</a:t>
            </a:r>
            <a:r>
              <a:rPr lang="en-US" dirty="0">
                <a:solidFill>
                  <a:schemeClr val="tx1">
                    <a:lumMod val="50000"/>
                  </a:schemeClr>
                </a:solidFill>
              </a:rPr>
              <a:t>?</a:t>
            </a:r>
          </a:p>
        </p:txBody>
      </p:sp>
      <p:pic>
        <p:nvPicPr>
          <p:cNvPr id="9" name="Picture 8" descr="Photo of fields with mountains in the background, and wildfire smoke rising.">
            <a:extLst>
              <a:ext uri="{FF2B5EF4-FFF2-40B4-BE49-F238E27FC236}">
                <a16:creationId xmlns:a16="http://schemas.microsoft.com/office/drawing/2014/main" id="{E68477A2-432B-EFAA-AD4E-A976D3884146}"/>
              </a:ext>
            </a:extLst>
          </p:cNvPr>
          <p:cNvPicPr>
            <a:picLocks noChangeAspect="1"/>
          </p:cNvPicPr>
          <p:nvPr/>
        </p:nvPicPr>
        <p:blipFill>
          <a:blip r:embed="rId3"/>
          <a:stretch>
            <a:fillRect/>
          </a:stretch>
        </p:blipFill>
        <p:spPr>
          <a:xfrm>
            <a:off x="5672610" y="2003977"/>
            <a:ext cx="5710428" cy="3809581"/>
          </a:xfrm>
          <a:prstGeom prst="rect">
            <a:avLst/>
          </a:prstGeom>
        </p:spPr>
      </p:pic>
      <p:sp>
        <p:nvSpPr>
          <p:cNvPr id="8" name="Slide Number Placeholder 6">
            <a:extLst>
              <a:ext uri="{FF2B5EF4-FFF2-40B4-BE49-F238E27FC236}">
                <a16:creationId xmlns:a16="http://schemas.microsoft.com/office/drawing/2014/main" id="{676F68C1-330D-A52A-7358-85AA96A9469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p:spPr>
        <p:txBody>
          <a:bodyPr/>
          <a:lstStyle/>
          <a:p>
            <a:r>
              <a:rPr lang="en-US" dirty="0"/>
              <a:t>Module 2, slide 22</a:t>
            </a:r>
          </a:p>
        </p:txBody>
      </p:sp>
    </p:spTree>
    <p:extLst>
      <p:ext uri="{BB962C8B-B14F-4D97-AF65-F5344CB8AC3E}">
        <p14:creationId xmlns:p14="http://schemas.microsoft.com/office/powerpoint/2010/main" val="421631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58E81-8FDC-37BB-2F75-74D7386B0644}"/>
              </a:ext>
            </a:extLst>
          </p:cNvPr>
          <p:cNvSpPr>
            <a:spLocks noGrp="1"/>
          </p:cNvSpPr>
          <p:nvPr>
            <p:ph type="title"/>
          </p:nvPr>
        </p:nvSpPr>
        <p:spPr>
          <a:xfrm>
            <a:off x="680357" y="544452"/>
            <a:ext cx="10831285" cy="993178"/>
          </a:xfrm>
        </p:spPr>
        <p:txBody>
          <a:bodyPr/>
          <a:lstStyle/>
          <a:p>
            <a:r>
              <a:rPr lang="en-US" dirty="0"/>
              <a:t>Summary</a:t>
            </a:r>
          </a:p>
        </p:txBody>
      </p:sp>
      <p:sp>
        <p:nvSpPr>
          <p:cNvPr id="5" name="Freeform: Shape 4">
            <a:extLst>
              <a:ext uri="{FF2B5EF4-FFF2-40B4-BE49-F238E27FC236}">
                <a16:creationId xmlns:a16="http://schemas.microsoft.com/office/drawing/2014/main" id="{3D2DA3AB-9667-2AE4-1AF9-EAF45098D387}"/>
              </a:ext>
              <a:ext uri="{C183D7F6-B498-43B3-948B-1728B52AA6E4}">
                <adec:decorative xmlns:adec="http://schemas.microsoft.com/office/drawing/2017/decorative" val="1"/>
              </a:ext>
            </a:extLst>
          </p:cNvPr>
          <p:cNvSpPr/>
          <p:nvPr/>
        </p:nvSpPr>
        <p:spPr>
          <a:xfrm>
            <a:off x="648927" y="1674962"/>
            <a:ext cx="7810457" cy="1347009"/>
          </a:xfrm>
          <a:custGeom>
            <a:avLst/>
            <a:gdLst>
              <a:gd name="connsiteX0" fmla="*/ 0 w 6089993"/>
              <a:gd name="connsiteY0" fmla="*/ 155156 h 1551564"/>
              <a:gd name="connsiteX1" fmla="*/ 155156 w 6089993"/>
              <a:gd name="connsiteY1" fmla="*/ 0 h 1551564"/>
              <a:gd name="connsiteX2" fmla="*/ 5934837 w 6089993"/>
              <a:gd name="connsiteY2" fmla="*/ 0 h 1551564"/>
              <a:gd name="connsiteX3" fmla="*/ 6089993 w 6089993"/>
              <a:gd name="connsiteY3" fmla="*/ 155156 h 1551564"/>
              <a:gd name="connsiteX4" fmla="*/ 6089993 w 6089993"/>
              <a:gd name="connsiteY4" fmla="*/ 1396408 h 1551564"/>
              <a:gd name="connsiteX5" fmla="*/ 5934837 w 6089993"/>
              <a:gd name="connsiteY5" fmla="*/ 1551564 h 1551564"/>
              <a:gd name="connsiteX6" fmla="*/ 155156 w 6089993"/>
              <a:gd name="connsiteY6" fmla="*/ 1551564 h 1551564"/>
              <a:gd name="connsiteX7" fmla="*/ 0 w 6089993"/>
              <a:gd name="connsiteY7" fmla="*/ 1396408 h 1551564"/>
              <a:gd name="connsiteX8" fmla="*/ 0 w 6089993"/>
              <a:gd name="connsiteY8" fmla="*/ 155156 h 15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993" h="1551564">
                <a:moveTo>
                  <a:pt x="0" y="155156"/>
                </a:moveTo>
                <a:cubicBezTo>
                  <a:pt x="0" y="69466"/>
                  <a:pt x="69466" y="0"/>
                  <a:pt x="155156" y="0"/>
                </a:cubicBezTo>
                <a:lnTo>
                  <a:pt x="5934837" y="0"/>
                </a:lnTo>
                <a:cubicBezTo>
                  <a:pt x="6020527" y="0"/>
                  <a:pt x="6089993" y="69466"/>
                  <a:pt x="6089993" y="155156"/>
                </a:cubicBezTo>
                <a:lnTo>
                  <a:pt x="6089993" y="1396408"/>
                </a:lnTo>
                <a:cubicBezTo>
                  <a:pt x="6089993" y="1482098"/>
                  <a:pt x="6020527" y="1551564"/>
                  <a:pt x="5934837" y="1551564"/>
                </a:cubicBezTo>
                <a:lnTo>
                  <a:pt x="155156" y="1551564"/>
                </a:lnTo>
                <a:cubicBezTo>
                  <a:pt x="69466" y="1551564"/>
                  <a:pt x="0" y="1482098"/>
                  <a:pt x="0" y="1396408"/>
                </a:cubicBezTo>
                <a:lnTo>
                  <a:pt x="0" y="155156"/>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136884" tIns="136884" rIns="136884" bIns="136884" numCol="1" spcCol="1270" anchor="ctr" anchorCtr="0">
            <a:noAutofit/>
          </a:bodyPr>
          <a:lstStyle/>
          <a:p>
            <a:endParaRPr lang="en-US" sz="2400" b="0" dirty="0">
              <a:solidFill>
                <a:srgbClr val="002495"/>
              </a:solidFill>
              <a:latin typeface="Arial" panose="020B0604020202020204" pitchFamily="34" charset="0"/>
              <a:cs typeface="Arial" panose="020B0604020202020204" pitchFamily="34" charset="0"/>
            </a:endParaRPr>
          </a:p>
        </p:txBody>
      </p:sp>
      <p:sp>
        <p:nvSpPr>
          <p:cNvPr id="2" name="Text Placeholder 59">
            <a:extLst>
              <a:ext uri="{FF2B5EF4-FFF2-40B4-BE49-F238E27FC236}">
                <a16:creationId xmlns:a16="http://schemas.microsoft.com/office/drawing/2014/main" id="{7C37A8E9-2D27-093A-58C4-66FADE4B673F}"/>
              </a:ext>
            </a:extLst>
          </p:cNvPr>
          <p:cNvSpPr>
            <a:spLocks noGrp="1"/>
          </p:cNvSpPr>
          <p:nvPr>
            <p:ph type="body" sz="quarter" idx="14"/>
          </p:nvPr>
        </p:nvSpPr>
        <p:spPr>
          <a:xfrm>
            <a:off x="684099" y="1989818"/>
            <a:ext cx="8169501" cy="914400"/>
          </a:xfrm>
        </p:spPr>
        <p:txBody>
          <a:bodyPr>
            <a:noAutofit/>
          </a:bodyPr>
          <a:lstStyle/>
          <a:p>
            <a:pPr marL="0" indent="0">
              <a:buNone/>
            </a:pPr>
            <a:r>
              <a:rPr lang="en-US" dirty="0">
                <a:solidFill>
                  <a:srgbClr val="002495"/>
                </a:solidFill>
              </a:rPr>
              <a:t>Smoke is dangerous to everyone's health, but for some people it is more dangerous.</a:t>
            </a:r>
          </a:p>
        </p:txBody>
      </p:sp>
      <p:sp>
        <p:nvSpPr>
          <p:cNvPr id="6" name="Freeform: Shape 5">
            <a:extLst>
              <a:ext uri="{FF2B5EF4-FFF2-40B4-BE49-F238E27FC236}">
                <a16:creationId xmlns:a16="http://schemas.microsoft.com/office/drawing/2014/main" id="{511A92DB-0AD8-397E-DE6B-C339E3539FA3}"/>
              </a:ext>
              <a:ext uri="{C183D7F6-B498-43B3-948B-1728B52AA6E4}">
                <adec:decorative xmlns:adec="http://schemas.microsoft.com/office/drawing/2017/decorative" val="1"/>
              </a:ext>
            </a:extLst>
          </p:cNvPr>
          <p:cNvSpPr/>
          <p:nvPr/>
        </p:nvSpPr>
        <p:spPr>
          <a:xfrm>
            <a:off x="643882" y="3146488"/>
            <a:ext cx="7810459" cy="1200639"/>
          </a:xfrm>
          <a:custGeom>
            <a:avLst/>
            <a:gdLst>
              <a:gd name="connsiteX0" fmla="*/ 0 w 6089993"/>
              <a:gd name="connsiteY0" fmla="*/ 155156 h 1551564"/>
              <a:gd name="connsiteX1" fmla="*/ 155156 w 6089993"/>
              <a:gd name="connsiteY1" fmla="*/ 0 h 1551564"/>
              <a:gd name="connsiteX2" fmla="*/ 5934837 w 6089993"/>
              <a:gd name="connsiteY2" fmla="*/ 0 h 1551564"/>
              <a:gd name="connsiteX3" fmla="*/ 6089993 w 6089993"/>
              <a:gd name="connsiteY3" fmla="*/ 155156 h 1551564"/>
              <a:gd name="connsiteX4" fmla="*/ 6089993 w 6089993"/>
              <a:gd name="connsiteY4" fmla="*/ 1396408 h 1551564"/>
              <a:gd name="connsiteX5" fmla="*/ 5934837 w 6089993"/>
              <a:gd name="connsiteY5" fmla="*/ 1551564 h 1551564"/>
              <a:gd name="connsiteX6" fmla="*/ 155156 w 6089993"/>
              <a:gd name="connsiteY6" fmla="*/ 1551564 h 1551564"/>
              <a:gd name="connsiteX7" fmla="*/ 0 w 6089993"/>
              <a:gd name="connsiteY7" fmla="*/ 1396408 h 1551564"/>
              <a:gd name="connsiteX8" fmla="*/ 0 w 6089993"/>
              <a:gd name="connsiteY8" fmla="*/ 155156 h 15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993" h="1551564">
                <a:moveTo>
                  <a:pt x="0" y="155156"/>
                </a:moveTo>
                <a:cubicBezTo>
                  <a:pt x="0" y="69466"/>
                  <a:pt x="69466" y="0"/>
                  <a:pt x="155156" y="0"/>
                </a:cubicBezTo>
                <a:lnTo>
                  <a:pt x="5934837" y="0"/>
                </a:lnTo>
                <a:cubicBezTo>
                  <a:pt x="6020527" y="0"/>
                  <a:pt x="6089993" y="69466"/>
                  <a:pt x="6089993" y="155156"/>
                </a:cubicBezTo>
                <a:lnTo>
                  <a:pt x="6089993" y="1396408"/>
                </a:lnTo>
                <a:cubicBezTo>
                  <a:pt x="6089993" y="1482098"/>
                  <a:pt x="6020527" y="1551564"/>
                  <a:pt x="5934837" y="1551564"/>
                </a:cubicBezTo>
                <a:lnTo>
                  <a:pt x="155156" y="1551564"/>
                </a:lnTo>
                <a:cubicBezTo>
                  <a:pt x="69466" y="1551564"/>
                  <a:pt x="0" y="1482098"/>
                  <a:pt x="0" y="1396408"/>
                </a:cubicBezTo>
                <a:lnTo>
                  <a:pt x="0" y="155156"/>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136884" tIns="136884" rIns="136884" bIns="136884" numCol="1" spcCol="1270" anchor="ctr" anchorCtr="0">
            <a:noAutofit/>
          </a:bodyPr>
          <a:lstStyle/>
          <a:p>
            <a:endParaRPr lang="en-US" sz="2400" dirty="0">
              <a:solidFill>
                <a:srgbClr val="002495"/>
              </a:solidFill>
              <a:highlight>
                <a:srgbClr val="FFFF00"/>
              </a:highlight>
              <a:latin typeface="Arial" panose="020B0604020202020204" pitchFamily="34" charset="0"/>
              <a:cs typeface="Arial" panose="020B0604020202020204" pitchFamily="34" charset="0"/>
            </a:endParaRPr>
          </a:p>
        </p:txBody>
      </p:sp>
      <p:sp>
        <p:nvSpPr>
          <p:cNvPr id="8" name="Text Placeholder 61">
            <a:extLst>
              <a:ext uri="{FF2B5EF4-FFF2-40B4-BE49-F238E27FC236}">
                <a16:creationId xmlns:a16="http://schemas.microsoft.com/office/drawing/2014/main" id="{5450C038-DCCC-D40C-0AED-314AE2EB0B6B}"/>
              </a:ext>
            </a:extLst>
          </p:cNvPr>
          <p:cNvSpPr>
            <a:spLocks noGrp="1"/>
          </p:cNvSpPr>
          <p:nvPr>
            <p:ph type="body" sz="quarter" idx="15"/>
          </p:nvPr>
        </p:nvSpPr>
        <p:spPr>
          <a:xfrm>
            <a:off x="697142" y="3385597"/>
            <a:ext cx="7810456" cy="914400"/>
          </a:xfrm>
        </p:spPr>
        <p:txBody>
          <a:bodyPr>
            <a:noAutofit/>
          </a:bodyPr>
          <a:lstStyle/>
          <a:p>
            <a:pPr marL="0" indent="0">
              <a:buNone/>
            </a:pPr>
            <a:r>
              <a:rPr lang="en-US" dirty="0">
                <a:solidFill>
                  <a:srgbClr val="002495"/>
                </a:solidFill>
              </a:rPr>
              <a:t>The </a:t>
            </a:r>
            <a:r>
              <a:rPr lang="en-US" b="1" dirty="0">
                <a:solidFill>
                  <a:srgbClr val="002495"/>
                </a:solidFill>
              </a:rPr>
              <a:t>AQI</a:t>
            </a:r>
            <a:r>
              <a:rPr lang="en-US" dirty="0">
                <a:solidFill>
                  <a:srgbClr val="002495"/>
                </a:solidFill>
              </a:rPr>
              <a:t> tells us how safe it is to breathe the air around us by using colors and numbers to report air quality.</a:t>
            </a:r>
            <a:endParaRPr lang="en-US" dirty="0">
              <a:solidFill>
                <a:srgbClr val="002495"/>
              </a:solidFill>
              <a:highlight>
                <a:srgbClr val="FFFF00"/>
              </a:highlight>
            </a:endParaRPr>
          </a:p>
        </p:txBody>
      </p:sp>
      <p:sp>
        <p:nvSpPr>
          <p:cNvPr id="7" name="Freeform: Shape 6">
            <a:extLst>
              <a:ext uri="{FF2B5EF4-FFF2-40B4-BE49-F238E27FC236}">
                <a16:creationId xmlns:a16="http://schemas.microsoft.com/office/drawing/2014/main" id="{98DE17F4-694D-E0C8-81FF-146630C859C6}"/>
              </a:ext>
              <a:ext uri="{C183D7F6-B498-43B3-948B-1728B52AA6E4}">
                <adec:decorative xmlns:adec="http://schemas.microsoft.com/office/drawing/2017/decorative" val="1"/>
              </a:ext>
            </a:extLst>
          </p:cNvPr>
          <p:cNvSpPr/>
          <p:nvPr/>
        </p:nvSpPr>
        <p:spPr>
          <a:xfrm>
            <a:off x="643882" y="4484910"/>
            <a:ext cx="7810456" cy="1201516"/>
          </a:xfrm>
          <a:custGeom>
            <a:avLst/>
            <a:gdLst>
              <a:gd name="connsiteX0" fmla="*/ 0 w 6089993"/>
              <a:gd name="connsiteY0" fmla="*/ 155156 h 1551564"/>
              <a:gd name="connsiteX1" fmla="*/ 155156 w 6089993"/>
              <a:gd name="connsiteY1" fmla="*/ 0 h 1551564"/>
              <a:gd name="connsiteX2" fmla="*/ 5934837 w 6089993"/>
              <a:gd name="connsiteY2" fmla="*/ 0 h 1551564"/>
              <a:gd name="connsiteX3" fmla="*/ 6089993 w 6089993"/>
              <a:gd name="connsiteY3" fmla="*/ 155156 h 1551564"/>
              <a:gd name="connsiteX4" fmla="*/ 6089993 w 6089993"/>
              <a:gd name="connsiteY4" fmla="*/ 1396408 h 1551564"/>
              <a:gd name="connsiteX5" fmla="*/ 5934837 w 6089993"/>
              <a:gd name="connsiteY5" fmla="*/ 1551564 h 1551564"/>
              <a:gd name="connsiteX6" fmla="*/ 155156 w 6089993"/>
              <a:gd name="connsiteY6" fmla="*/ 1551564 h 1551564"/>
              <a:gd name="connsiteX7" fmla="*/ 0 w 6089993"/>
              <a:gd name="connsiteY7" fmla="*/ 1396408 h 1551564"/>
              <a:gd name="connsiteX8" fmla="*/ 0 w 6089993"/>
              <a:gd name="connsiteY8" fmla="*/ 155156 h 15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993" h="1551564">
                <a:moveTo>
                  <a:pt x="0" y="155156"/>
                </a:moveTo>
                <a:cubicBezTo>
                  <a:pt x="0" y="69466"/>
                  <a:pt x="69466" y="0"/>
                  <a:pt x="155156" y="0"/>
                </a:cubicBezTo>
                <a:lnTo>
                  <a:pt x="5934837" y="0"/>
                </a:lnTo>
                <a:cubicBezTo>
                  <a:pt x="6020527" y="0"/>
                  <a:pt x="6089993" y="69466"/>
                  <a:pt x="6089993" y="155156"/>
                </a:cubicBezTo>
                <a:lnTo>
                  <a:pt x="6089993" y="1396408"/>
                </a:lnTo>
                <a:cubicBezTo>
                  <a:pt x="6089993" y="1482098"/>
                  <a:pt x="6020527" y="1551564"/>
                  <a:pt x="5934837" y="1551564"/>
                </a:cubicBezTo>
                <a:lnTo>
                  <a:pt x="155156" y="1551564"/>
                </a:lnTo>
                <a:cubicBezTo>
                  <a:pt x="69466" y="1551564"/>
                  <a:pt x="0" y="1482098"/>
                  <a:pt x="0" y="1396408"/>
                </a:cubicBezTo>
                <a:lnTo>
                  <a:pt x="0" y="155156"/>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136884" tIns="136884" rIns="136884" bIns="136884" numCol="1" spcCol="1270" anchor="ctr" anchorCtr="0">
            <a:noAutofit/>
          </a:bodyPr>
          <a:lstStyle/>
          <a:p>
            <a:endParaRPr lang="en-US" sz="2400" dirty="0">
              <a:solidFill>
                <a:srgbClr val="002495"/>
              </a:solidFill>
              <a:latin typeface="Arial" panose="020B0604020202020204" pitchFamily="34" charset="0"/>
              <a:cs typeface="Arial" panose="020B0604020202020204" pitchFamily="34" charset="0"/>
            </a:endParaRPr>
          </a:p>
        </p:txBody>
      </p:sp>
      <p:sp>
        <p:nvSpPr>
          <p:cNvPr id="9" name="Text Placeholder 63">
            <a:extLst>
              <a:ext uri="{FF2B5EF4-FFF2-40B4-BE49-F238E27FC236}">
                <a16:creationId xmlns:a16="http://schemas.microsoft.com/office/drawing/2014/main" id="{93BEA407-62B2-5567-7C38-6E371D3C84E3}"/>
              </a:ext>
            </a:extLst>
          </p:cNvPr>
          <p:cNvSpPr>
            <a:spLocks noGrp="1"/>
          </p:cNvSpPr>
          <p:nvPr>
            <p:ph type="body" sz="quarter" idx="16"/>
          </p:nvPr>
        </p:nvSpPr>
        <p:spPr>
          <a:xfrm>
            <a:off x="697142" y="4727559"/>
            <a:ext cx="7458324" cy="914400"/>
          </a:xfrm>
        </p:spPr>
        <p:txBody>
          <a:bodyPr>
            <a:noAutofit/>
          </a:bodyPr>
          <a:lstStyle/>
          <a:p>
            <a:pPr marL="0" indent="0">
              <a:buNone/>
            </a:pPr>
            <a:r>
              <a:rPr lang="en-US" b="1" dirty="0">
                <a:solidFill>
                  <a:srgbClr val="002495"/>
                </a:solidFill>
              </a:rPr>
              <a:t>Use all your tools </a:t>
            </a:r>
            <a:r>
              <a:rPr lang="en-US" dirty="0">
                <a:solidFill>
                  <a:srgbClr val="002495"/>
                </a:solidFill>
              </a:rPr>
              <a:t>to help you understand how safe the air is to breathe.</a:t>
            </a:r>
          </a:p>
        </p:txBody>
      </p:sp>
      <p:grpSp>
        <p:nvGrpSpPr>
          <p:cNvPr id="10" name="Group 9">
            <a:extLst>
              <a:ext uri="{FF2B5EF4-FFF2-40B4-BE49-F238E27FC236}">
                <a16:creationId xmlns:a16="http://schemas.microsoft.com/office/drawing/2014/main" id="{CA03F78B-B960-4D20-B170-17A8CA06E0C1}"/>
              </a:ext>
              <a:ext uri="{C183D7F6-B498-43B3-948B-1728B52AA6E4}">
                <adec:decorative xmlns:adec="http://schemas.microsoft.com/office/drawing/2017/decorative" val="1"/>
              </a:ext>
            </a:extLst>
          </p:cNvPr>
          <p:cNvGrpSpPr/>
          <p:nvPr/>
        </p:nvGrpSpPr>
        <p:grpSpPr>
          <a:xfrm>
            <a:off x="8648368" y="1674962"/>
            <a:ext cx="3161340" cy="4011463"/>
            <a:chOff x="2658029" y="2356206"/>
            <a:chExt cx="2485732" cy="3314309"/>
          </a:xfrm>
        </p:grpSpPr>
        <p:pic>
          <p:nvPicPr>
            <p:cNvPr id="11" name="Picture 10" descr="Icon&#10;&#10;Description automatically generated">
              <a:extLst>
                <a:ext uri="{FF2B5EF4-FFF2-40B4-BE49-F238E27FC236}">
                  <a16:creationId xmlns:a16="http://schemas.microsoft.com/office/drawing/2014/main" id="{FC5B5C9F-519D-D397-35E9-C29893658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029" y="2356206"/>
              <a:ext cx="2485732" cy="3314309"/>
            </a:xfrm>
            <a:prstGeom prst="roundRect">
              <a:avLst/>
            </a:prstGeom>
          </p:spPr>
        </p:pic>
        <p:sp>
          <p:nvSpPr>
            <p:cNvPr id="12" name="Rectangle: Rounded Corners 11">
              <a:extLst>
                <a:ext uri="{FF2B5EF4-FFF2-40B4-BE49-F238E27FC236}">
                  <a16:creationId xmlns:a16="http://schemas.microsoft.com/office/drawing/2014/main" id="{DE003D6A-268F-B768-5884-58B17BE92385}"/>
                </a:ext>
              </a:extLst>
            </p:cNvPr>
            <p:cNvSpPr/>
            <p:nvPr/>
          </p:nvSpPr>
          <p:spPr>
            <a:xfrm>
              <a:off x="3453219" y="2831589"/>
              <a:ext cx="895350" cy="358775"/>
            </a:xfrm>
            <a:prstGeom prst="roundRect">
              <a:avLst>
                <a:gd name="adj" fmla="val 314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7E0ECBC-21F9-06AD-E25E-C1A8E5E54DEA}"/>
                </a:ext>
              </a:extLst>
            </p:cNvPr>
            <p:cNvSpPr/>
            <p:nvPr/>
          </p:nvSpPr>
          <p:spPr>
            <a:xfrm>
              <a:off x="3453220" y="4333082"/>
              <a:ext cx="895350" cy="358775"/>
            </a:xfrm>
            <a:prstGeom prst="roundRect">
              <a:avLst>
                <a:gd name="adj" fmla="val 314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D488EF-3CCB-5E7E-2420-413DE206124C}"/>
                </a:ext>
              </a:extLst>
            </p:cNvPr>
            <p:cNvSpPr/>
            <p:nvPr/>
          </p:nvSpPr>
          <p:spPr>
            <a:xfrm>
              <a:off x="3453221" y="3346523"/>
              <a:ext cx="895349" cy="203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DB464-76A3-88CB-3560-39F51C292B09}"/>
                </a:ext>
              </a:extLst>
            </p:cNvPr>
            <p:cNvSpPr/>
            <p:nvPr/>
          </p:nvSpPr>
          <p:spPr>
            <a:xfrm>
              <a:off x="3453221" y="4083844"/>
              <a:ext cx="895349" cy="222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AE42CA-4798-FEDD-0631-0CE3C1F5289D}"/>
                </a:ext>
              </a:extLst>
            </p:cNvPr>
            <p:cNvSpPr/>
            <p:nvPr/>
          </p:nvSpPr>
          <p:spPr>
            <a:xfrm>
              <a:off x="3453222" y="4013360"/>
              <a:ext cx="811598" cy="7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3B3AE7-AC47-F6DB-00F2-BEDC96BF6B59}"/>
                </a:ext>
              </a:extLst>
            </p:cNvPr>
            <p:cNvSpPr/>
            <p:nvPr/>
          </p:nvSpPr>
          <p:spPr>
            <a:xfrm>
              <a:off x="3453222" y="3921834"/>
              <a:ext cx="811598" cy="915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1C2CAB-0DC3-6F13-8958-311E66BB8FAE}"/>
                </a:ext>
              </a:extLst>
            </p:cNvPr>
            <p:cNvSpPr/>
            <p:nvPr/>
          </p:nvSpPr>
          <p:spPr>
            <a:xfrm>
              <a:off x="3505609" y="3564165"/>
              <a:ext cx="759211" cy="278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26EDC4-E396-CA01-B8CA-44A1B140EF77}"/>
                </a:ext>
              </a:extLst>
            </p:cNvPr>
            <p:cNvSpPr/>
            <p:nvPr/>
          </p:nvSpPr>
          <p:spPr>
            <a:xfrm>
              <a:off x="3453222" y="3902979"/>
              <a:ext cx="792548" cy="203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1FB15A-CA60-C48E-5AA7-74055D000C54}"/>
                </a:ext>
              </a:extLst>
            </p:cNvPr>
            <p:cNvSpPr/>
            <p:nvPr/>
          </p:nvSpPr>
          <p:spPr>
            <a:xfrm>
              <a:off x="3505609" y="3825440"/>
              <a:ext cx="459173" cy="88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BC0FCE-11B8-2BDB-F92B-2F68632D10B2}"/>
                </a:ext>
              </a:extLst>
            </p:cNvPr>
            <p:cNvSpPr/>
            <p:nvPr/>
          </p:nvSpPr>
          <p:spPr>
            <a:xfrm>
              <a:off x="3517108" y="3337092"/>
              <a:ext cx="778668" cy="278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81C729-8AF6-368F-BACA-2DDEC07D39D3}"/>
                </a:ext>
              </a:extLst>
            </p:cNvPr>
            <p:cNvSpPr/>
            <p:nvPr/>
          </p:nvSpPr>
          <p:spPr>
            <a:xfrm>
              <a:off x="3453219" y="4239542"/>
              <a:ext cx="853474" cy="278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36F11804-4BE5-0657-ECB5-C2FD4E7FB3D2}"/>
                    </a:ext>
                  </a:extLst>
                </p14:cNvPr>
                <p14:cNvContentPartPr/>
                <p14:nvPr/>
              </p14:nvContentPartPr>
              <p14:xfrm>
                <a:off x="4207909" y="3585615"/>
                <a:ext cx="64800" cy="142560"/>
              </p14:xfrm>
            </p:contentPart>
          </mc:Choice>
          <mc:Fallback xmlns="">
            <p:pic>
              <p:nvPicPr>
                <p:cNvPr id="23" name="Ink 22">
                  <a:extLst>
                    <a:ext uri="{FF2B5EF4-FFF2-40B4-BE49-F238E27FC236}">
                      <a16:creationId xmlns:a16="http://schemas.microsoft.com/office/drawing/2014/main" id="{36F11804-4BE5-0657-ECB5-C2FD4E7FB3D2}"/>
                    </a:ext>
                  </a:extLst>
                </p:cNvPr>
                <p:cNvPicPr/>
                <p:nvPr/>
              </p:nvPicPr>
              <p:blipFill>
                <a:blip r:embed="rId5"/>
                <a:stretch>
                  <a:fillRect/>
                </a:stretch>
              </p:blipFill>
              <p:spPr>
                <a:xfrm>
                  <a:off x="4166635" y="3545000"/>
                  <a:ext cx="146935" cy="223385"/>
                </a:xfrm>
                <a:prstGeom prst="rect">
                  <a:avLst/>
                </a:prstGeom>
              </p:spPr>
            </p:pic>
          </mc:Fallback>
        </mc:AlternateContent>
        <p:grpSp>
          <p:nvGrpSpPr>
            <p:cNvPr id="24" name="Group 23">
              <a:extLst>
                <a:ext uri="{FF2B5EF4-FFF2-40B4-BE49-F238E27FC236}">
                  <a16:creationId xmlns:a16="http://schemas.microsoft.com/office/drawing/2014/main" id="{B01FC456-740D-8BD0-1966-AC388552C93E}"/>
                </a:ext>
              </a:extLst>
            </p:cNvPr>
            <p:cNvGrpSpPr/>
            <p:nvPr/>
          </p:nvGrpSpPr>
          <p:grpSpPr>
            <a:xfrm>
              <a:off x="4228789" y="3557535"/>
              <a:ext cx="69480" cy="131400"/>
              <a:chOff x="4228789" y="3557535"/>
              <a:chExt cx="69480" cy="131400"/>
            </a:xfrm>
          </p:grpSpPr>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38075CED-6390-B82E-2774-522FF8B0321B}"/>
                      </a:ext>
                    </a:extLst>
                  </p14:cNvPr>
                  <p14:cNvContentPartPr/>
                  <p14:nvPr/>
                </p14:nvContentPartPr>
                <p14:xfrm>
                  <a:off x="4297909" y="3557535"/>
                  <a:ext cx="360" cy="360"/>
                </p14:xfrm>
              </p:contentPart>
            </mc:Choice>
            <mc:Fallback xmlns="">
              <p:pic>
                <p:nvPicPr>
                  <p:cNvPr id="22" name="Ink 21">
                    <a:extLst>
                      <a:ext uri="{FF2B5EF4-FFF2-40B4-BE49-F238E27FC236}">
                        <a16:creationId xmlns:a16="http://schemas.microsoft.com/office/drawing/2014/main" id="{A6571DE2-C699-78B8-586E-B05CF4D6DD8B}"/>
                      </a:ext>
                    </a:extLst>
                  </p:cNvPr>
                  <p:cNvPicPr/>
                  <p:nvPr/>
                </p:nvPicPr>
                <p:blipFill>
                  <a:blip r:embed="rId8"/>
                  <a:stretch>
                    <a:fillRect/>
                  </a:stretch>
                </p:blipFill>
                <p:spPr>
                  <a:xfrm>
                    <a:off x="4262269" y="35215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39A6441D-BE17-CCD8-1CDA-10F8B499C061}"/>
                      </a:ext>
                    </a:extLst>
                  </p14:cNvPr>
                  <p14:cNvContentPartPr/>
                  <p14:nvPr/>
                </p14:nvContentPartPr>
                <p14:xfrm>
                  <a:off x="4297909" y="3566895"/>
                  <a:ext cx="360" cy="360"/>
                </p14:xfrm>
              </p:contentPart>
            </mc:Choice>
            <mc:Fallback xmlns="">
              <p:pic>
                <p:nvPicPr>
                  <p:cNvPr id="23" name="Ink 22">
                    <a:extLst>
                      <a:ext uri="{FF2B5EF4-FFF2-40B4-BE49-F238E27FC236}">
                        <a16:creationId xmlns:a16="http://schemas.microsoft.com/office/drawing/2014/main" id="{EE4A97C3-F695-01E2-B788-5516AE603B1F}"/>
                      </a:ext>
                    </a:extLst>
                  </p:cNvPr>
                  <p:cNvPicPr/>
                  <p:nvPr/>
                </p:nvPicPr>
                <p:blipFill>
                  <a:blip r:embed="rId8"/>
                  <a:stretch>
                    <a:fillRect/>
                  </a:stretch>
                </p:blipFill>
                <p:spPr>
                  <a:xfrm>
                    <a:off x="4262269" y="35308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F9AB1521-4A12-CB43-480D-5D91F9B3A0B2}"/>
                      </a:ext>
                    </a:extLst>
                  </p14:cNvPr>
                  <p14:cNvContentPartPr/>
                  <p14:nvPr/>
                </p14:nvContentPartPr>
                <p14:xfrm>
                  <a:off x="4264429" y="3581295"/>
                  <a:ext cx="360" cy="360"/>
                </p14:xfrm>
              </p:contentPart>
            </mc:Choice>
            <mc:Fallback xmlns="">
              <p:pic>
                <p:nvPicPr>
                  <p:cNvPr id="25" name="Ink 24">
                    <a:extLst>
                      <a:ext uri="{FF2B5EF4-FFF2-40B4-BE49-F238E27FC236}">
                        <a16:creationId xmlns:a16="http://schemas.microsoft.com/office/drawing/2014/main" id="{01B2C2F6-BB75-086C-BD74-C3B6B801ABDC}"/>
                      </a:ext>
                    </a:extLst>
                  </p:cNvPr>
                  <p:cNvPicPr/>
                  <p:nvPr/>
                </p:nvPicPr>
                <p:blipFill>
                  <a:blip r:embed="rId8"/>
                  <a:stretch>
                    <a:fillRect/>
                  </a:stretch>
                </p:blipFill>
                <p:spPr>
                  <a:xfrm>
                    <a:off x="4228789" y="35452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7DD54AD0-6EF8-087A-9DBD-BE1343DCB596}"/>
                      </a:ext>
                    </a:extLst>
                  </p14:cNvPr>
                  <p14:cNvContentPartPr/>
                  <p14:nvPr/>
                </p14:nvContentPartPr>
                <p14:xfrm>
                  <a:off x="4243189" y="3616935"/>
                  <a:ext cx="360" cy="360"/>
                </p14:xfrm>
              </p:contentPart>
            </mc:Choice>
            <mc:Fallback xmlns="">
              <p:pic>
                <p:nvPicPr>
                  <p:cNvPr id="27" name="Ink 26">
                    <a:extLst>
                      <a:ext uri="{FF2B5EF4-FFF2-40B4-BE49-F238E27FC236}">
                        <a16:creationId xmlns:a16="http://schemas.microsoft.com/office/drawing/2014/main" id="{470D4338-EBB1-A699-CA0F-E8CF62B9A22A}"/>
                      </a:ext>
                    </a:extLst>
                  </p:cNvPr>
                  <p:cNvPicPr/>
                  <p:nvPr/>
                </p:nvPicPr>
                <p:blipFill>
                  <a:blip r:embed="rId8"/>
                  <a:stretch>
                    <a:fillRect/>
                  </a:stretch>
                </p:blipFill>
                <p:spPr>
                  <a:xfrm>
                    <a:off x="4207189" y="35809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AF5037F0-ACAF-377E-6935-9DF2F04C0F6C}"/>
                      </a:ext>
                    </a:extLst>
                  </p14:cNvPr>
                  <p14:cNvContentPartPr/>
                  <p14:nvPr/>
                </p14:nvContentPartPr>
                <p14:xfrm>
                  <a:off x="4240669" y="3628815"/>
                  <a:ext cx="360" cy="360"/>
                </p14:xfrm>
              </p:contentPart>
            </mc:Choice>
            <mc:Fallback xmlns="">
              <p:pic>
                <p:nvPicPr>
                  <p:cNvPr id="28" name="Ink 27">
                    <a:extLst>
                      <a:ext uri="{FF2B5EF4-FFF2-40B4-BE49-F238E27FC236}">
                        <a16:creationId xmlns:a16="http://schemas.microsoft.com/office/drawing/2014/main" id="{DF8443CF-3B08-1459-83B9-A9E621F644C9}"/>
                      </a:ext>
                    </a:extLst>
                  </p:cNvPr>
                  <p:cNvPicPr/>
                  <p:nvPr/>
                </p:nvPicPr>
                <p:blipFill>
                  <a:blip r:embed="rId8"/>
                  <a:stretch>
                    <a:fillRect/>
                  </a:stretch>
                </p:blipFill>
                <p:spPr>
                  <a:xfrm>
                    <a:off x="4205029" y="359281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44E9438B-1796-CDDE-87E7-F7D456C6C820}"/>
                      </a:ext>
                    </a:extLst>
                  </p14:cNvPr>
                  <p14:cNvContentPartPr/>
                  <p14:nvPr/>
                </p14:nvContentPartPr>
                <p14:xfrm>
                  <a:off x="4228789" y="3605415"/>
                  <a:ext cx="31320" cy="83520"/>
                </p14:xfrm>
              </p:contentPart>
            </mc:Choice>
            <mc:Fallback xmlns="">
              <p:pic>
                <p:nvPicPr>
                  <p:cNvPr id="31" name="Ink 30">
                    <a:extLst>
                      <a:ext uri="{FF2B5EF4-FFF2-40B4-BE49-F238E27FC236}">
                        <a16:creationId xmlns:a16="http://schemas.microsoft.com/office/drawing/2014/main" id="{4E836B81-8728-F5C1-9E0A-3A25F710F1BB}"/>
                      </a:ext>
                    </a:extLst>
                  </p:cNvPr>
                  <p:cNvPicPr/>
                  <p:nvPr/>
                </p:nvPicPr>
                <p:blipFill>
                  <a:blip r:embed="rId14"/>
                  <a:stretch>
                    <a:fillRect/>
                  </a:stretch>
                </p:blipFill>
                <p:spPr>
                  <a:xfrm>
                    <a:off x="4193149" y="3569415"/>
                    <a:ext cx="102960" cy="155160"/>
                  </a:xfrm>
                  <a:prstGeom prst="rect">
                    <a:avLst/>
                  </a:prstGeom>
                </p:spPr>
              </p:pic>
            </mc:Fallback>
          </mc:AlternateContent>
        </p:grpSp>
        <p:sp>
          <p:nvSpPr>
            <p:cNvPr id="25" name="Rectangle 24">
              <a:extLst>
                <a:ext uri="{FF2B5EF4-FFF2-40B4-BE49-F238E27FC236}">
                  <a16:creationId xmlns:a16="http://schemas.microsoft.com/office/drawing/2014/main" id="{75CC54D2-F0D1-5653-4EDA-2FA8C844EE2C}"/>
                </a:ext>
              </a:extLst>
            </p:cNvPr>
            <p:cNvSpPr/>
            <p:nvPr/>
          </p:nvSpPr>
          <p:spPr>
            <a:xfrm>
              <a:off x="3453221" y="3059781"/>
              <a:ext cx="895349" cy="334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4" descr="airnow (@AIRNow) / X">
              <a:extLst>
                <a:ext uri="{FF2B5EF4-FFF2-40B4-BE49-F238E27FC236}">
                  <a16:creationId xmlns:a16="http://schemas.microsoft.com/office/drawing/2014/main" id="{584EE2CE-1E5A-453F-BB29-B6B23C4ECE8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317" b="89942" l="9861" r="89985">
                          <a14:foregroundMark x1="45300" y1="387" x2="21572" y2="72534"/>
                          <a14:foregroundMark x1="21572" y1="72534" x2="87057" y2="78143"/>
                          <a14:foregroundMark x1="87057" y1="78143" x2="57935" y2="8317"/>
                          <a14:foregroundMark x1="57935" y1="8317" x2="11094" y2="59961"/>
                          <a14:foregroundMark x1="11094" y1="59961" x2="67026" y2="78530"/>
                          <a14:foregroundMark x1="67026" y1="78530" x2="47458" y2="12379"/>
                          <a14:foregroundMark x1="47458" y1="12379" x2="45300" y2="71373"/>
                          <a14:foregroundMark x1="65331" y1="22824" x2="14638" y2="59188"/>
                          <a14:foregroundMark x1="14638" y1="59188" x2="68721" y2="82012"/>
                          <a14:foregroundMark x1="68721" y1="82012" x2="24807" y2="36944"/>
                          <a14:foregroundMark x1="24807" y1="36944" x2="79199" y2="13153"/>
                          <a14:foregroundMark x1="79199" y1="13153" x2="64715" y2="44294"/>
                          <a14:foregroundMark x1="66102" y1="52805" x2="75809" y2="67698"/>
                          <a14:foregroundMark x1="70570" y1="60155" x2="71341" y2="63056"/>
                          <a14:foregroundMark x1="51926" y1="52805" x2="60863" y2="58414"/>
                          <a14:foregroundMark x1="59476" y1="52805" x2="53467" y2="58414"/>
                          <a14:foregroundMark x1="39291" y1="53772" x2="39291" y2="53772"/>
                          <a14:foregroundMark x1="37134" y1="54739" x2="34823" y2="57447"/>
                          <a14:foregroundMark x1="31125" y1="55513" x2="59476" y2="85493"/>
                          <a14:foregroundMark x1="65331" y1="80851" x2="18490" y2="87427"/>
                          <a14:foregroundMark x1="63945" y1="83559" x2="17103" y2="88201"/>
                          <a14:foregroundMark x1="69800" y1="77950" x2="18490" y2="86460"/>
                          <a14:foregroundMark x1="82435" y1="15474" x2="55008" y2="12573"/>
                          <a14:foregroundMark x1="82435" y1="12573" x2="34823" y2="19149"/>
                          <a14:foregroundMark x1="63945" y1="10832" x2="16025" y2="50677"/>
                          <a14:foregroundMark x1="16025" y1="50677" x2="22188" y2="53772"/>
                          <a14:foregroundMark x1="34206" y1="25725" x2="14022" y2="59381"/>
                          <a14:foregroundMark x1="86903" y1="76209" x2="58243" y2="9478"/>
                          <a14:foregroundMark x1="58243" y1="9478" x2="44530" y2="18182"/>
                          <a14:foregroundMark x1="86287" y1="16441" x2="45300" y2="9865"/>
                          <a14:foregroundMark x1="89214" y1="13540" x2="40062" y2="9865"/>
                          <a14:foregroundMark x1="86903" y1="14507" x2="40832" y2="11605"/>
                          <a14:foregroundMark x1="84746" y1="13540" x2="42373" y2="18182"/>
                          <a14:foregroundMark x1="37134" y1="14507" x2="86287" y2="14507"/>
                        </a14:backgroundRemoval>
                      </a14:imgEffect>
                    </a14:imgLayer>
                  </a14:imgProps>
                </a:ext>
                <a:ext uri="{28A0092B-C50C-407E-A947-70E740481C1C}">
                  <a14:useLocalDpi xmlns:a14="http://schemas.microsoft.com/office/drawing/2010/main" val="0"/>
                </a:ext>
              </a:extLst>
            </a:blip>
            <a:srcRect/>
            <a:stretch/>
          </p:blipFill>
          <p:spPr bwMode="auto">
            <a:xfrm>
              <a:off x="3363249" y="2948905"/>
              <a:ext cx="1075290" cy="856585"/>
            </a:xfrm>
            <a:prstGeom prst="ellipse">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91717F1B-625B-9791-3B99-DE173227F32E}"/>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23</a:t>
            </a:r>
          </a:p>
        </p:txBody>
      </p:sp>
    </p:spTree>
    <p:extLst>
      <p:ext uri="{BB962C8B-B14F-4D97-AF65-F5344CB8AC3E}">
        <p14:creationId xmlns:p14="http://schemas.microsoft.com/office/powerpoint/2010/main" val="195688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433AA-01B5-1568-46A2-4466D5B0CD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53179E-AF34-4A95-F1FD-B17EEDFE7964}"/>
              </a:ext>
            </a:extLst>
          </p:cNvPr>
          <p:cNvSpPr>
            <a:spLocks noGrp="1"/>
          </p:cNvSpPr>
          <p:nvPr>
            <p:ph type="title"/>
          </p:nvPr>
        </p:nvSpPr>
        <p:spPr/>
        <p:txBody>
          <a:bodyPr/>
          <a:lstStyle/>
          <a:p>
            <a:r>
              <a:rPr lang="en-US" sz="4400" dirty="0"/>
              <a:t>Reflections</a:t>
            </a:r>
          </a:p>
        </p:txBody>
      </p:sp>
      <p:sp>
        <p:nvSpPr>
          <p:cNvPr id="4" name="Content Placeholder 3">
            <a:extLst>
              <a:ext uri="{FF2B5EF4-FFF2-40B4-BE49-F238E27FC236}">
                <a16:creationId xmlns:a16="http://schemas.microsoft.com/office/drawing/2014/main" id="{1F6E4AE6-0471-7F20-7392-93B21E6EF6C3}"/>
              </a:ext>
            </a:extLst>
          </p:cNvPr>
          <p:cNvSpPr>
            <a:spLocks noGrp="1"/>
          </p:cNvSpPr>
          <p:nvPr>
            <p:ph idx="1"/>
          </p:nvPr>
        </p:nvSpPr>
        <p:spPr>
          <a:xfrm>
            <a:off x="5268385" y="2225963"/>
            <a:ext cx="6045378" cy="4041485"/>
          </a:xfrm>
        </p:spPr>
        <p:txBody>
          <a:bodyPr>
            <a:noAutofit/>
          </a:bodyPr>
          <a:lstStyle/>
          <a:p>
            <a:r>
              <a:rPr lang="en-US" dirty="0"/>
              <a:t>What information was </a:t>
            </a:r>
            <a:r>
              <a:rPr lang="en-US" b="1" dirty="0"/>
              <a:t>most interesting</a:t>
            </a:r>
            <a:r>
              <a:rPr lang="en-US" dirty="0"/>
              <a:t> to you?</a:t>
            </a:r>
          </a:p>
          <a:p>
            <a:r>
              <a:rPr lang="en-US" dirty="0"/>
              <a:t>How does this information relate to your </a:t>
            </a:r>
            <a:r>
              <a:rPr lang="en-US" b="1" dirty="0"/>
              <a:t>experiences</a:t>
            </a:r>
            <a:r>
              <a:rPr lang="en-US" dirty="0"/>
              <a:t> during wildfire smoke events?</a:t>
            </a:r>
          </a:p>
          <a:p>
            <a:r>
              <a:rPr lang="en-US" dirty="0"/>
              <a:t>How will you </a:t>
            </a:r>
            <a:r>
              <a:rPr lang="en-US" b="1" dirty="0"/>
              <a:t>share this information </a:t>
            </a:r>
            <a:r>
              <a:rPr lang="en-US" dirty="0"/>
              <a:t>in your community?</a:t>
            </a:r>
          </a:p>
          <a:p>
            <a:r>
              <a:rPr lang="en-US" dirty="0"/>
              <a:t>What </a:t>
            </a:r>
            <a:r>
              <a:rPr lang="en-US" b="1" dirty="0"/>
              <a:t>challenges</a:t>
            </a:r>
            <a:r>
              <a:rPr lang="en-US" dirty="0"/>
              <a:t> do you think you might have presenting this information?</a:t>
            </a:r>
          </a:p>
        </p:txBody>
      </p:sp>
      <p:pic>
        <p:nvPicPr>
          <p:cNvPr id="1028" name="Picture 4">
            <a:extLst>
              <a:ext uri="{FF2B5EF4-FFF2-40B4-BE49-F238E27FC236}">
                <a16:creationId xmlns:a16="http://schemas.microsoft.com/office/drawing/2014/main" id="{190851F0-DBE1-CFC3-9E3E-14E2497423E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239" y="-401995"/>
            <a:ext cx="3409703" cy="340970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C27BC6A-2F6A-CD66-99AC-6225E6FC5B0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24</a:t>
            </a:r>
          </a:p>
        </p:txBody>
      </p:sp>
    </p:spTree>
    <p:extLst>
      <p:ext uri="{BB962C8B-B14F-4D97-AF65-F5344CB8AC3E}">
        <p14:creationId xmlns:p14="http://schemas.microsoft.com/office/powerpoint/2010/main" val="371120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10;">
            <a:extLst>
              <a:ext uri="{FF2B5EF4-FFF2-40B4-BE49-F238E27FC236}">
                <a16:creationId xmlns:a16="http://schemas.microsoft.com/office/drawing/2014/main" id="{8F300077-25F6-7136-106C-B8C10516669E}"/>
              </a:ext>
            </a:extLst>
          </p:cNvPr>
          <p:cNvSpPr>
            <a:spLocks noGrp="1"/>
          </p:cNvSpPr>
          <p:nvPr>
            <p:ph type="title"/>
          </p:nvPr>
        </p:nvSpPr>
        <p:spPr/>
        <p:txBody>
          <a:bodyPr anchor="ctr">
            <a:normAutofit/>
          </a:bodyPr>
          <a:lstStyle/>
          <a:p>
            <a:r>
              <a:rPr lang="en-US" dirty="0"/>
              <a:t>Learning goals</a:t>
            </a:r>
          </a:p>
        </p:txBody>
      </p:sp>
      <p:grpSp>
        <p:nvGrpSpPr>
          <p:cNvPr id="9" name="Group 8">
            <a:extLst>
              <a:ext uri="{FF2B5EF4-FFF2-40B4-BE49-F238E27FC236}">
                <a16:creationId xmlns:a16="http://schemas.microsoft.com/office/drawing/2014/main" id="{20F01C85-ABF3-3A8A-A479-7911098DA013}"/>
              </a:ext>
              <a:ext uri="{C183D7F6-B498-43B3-948B-1728B52AA6E4}">
                <adec:decorative xmlns:adec="http://schemas.microsoft.com/office/drawing/2017/decorative" val="1"/>
              </a:ext>
            </a:extLst>
          </p:cNvPr>
          <p:cNvGrpSpPr/>
          <p:nvPr/>
        </p:nvGrpSpPr>
        <p:grpSpPr>
          <a:xfrm>
            <a:off x="4038600" y="1006919"/>
            <a:ext cx="5645150" cy="4844160"/>
            <a:chOff x="4038600" y="1006919"/>
            <a:chExt cx="5645150" cy="4844160"/>
          </a:xfrm>
        </p:grpSpPr>
        <p:sp>
          <p:nvSpPr>
            <p:cNvPr id="10" name="Freeform: Shape 9">
              <a:extLst>
                <a:ext uri="{FF2B5EF4-FFF2-40B4-BE49-F238E27FC236}">
                  <a16:creationId xmlns:a16="http://schemas.microsoft.com/office/drawing/2014/main" id="{7F23E020-815B-CC27-FB11-2F45EF2D50EF}"/>
                </a:ext>
              </a:extLst>
            </p:cNvPr>
            <p:cNvSpPr/>
            <p:nvPr/>
          </p:nvSpPr>
          <p:spPr>
            <a:xfrm>
              <a:off x="4038600" y="1006919"/>
              <a:ext cx="5645150" cy="1085760"/>
            </a:xfrm>
            <a:custGeom>
              <a:avLst/>
              <a:gdLst>
                <a:gd name="connsiteX0" fmla="*/ 0 w 5645150"/>
                <a:gd name="connsiteY0" fmla="*/ 180964 h 1085760"/>
                <a:gd name="connsiteX1" fmla="*/ 180964 w 5645150"/>
                <a:gd name="connsiteY1" fmla="*/ 0 h 1085760"/>
                <a:gd name="connsiteX2" fmla="*/ 5464186 w 5645150"/>
                <a:gd name="connsiteY2" fmla="*/ 0 h 1085760"/>
                <a:gd name="connsiteX3" fmla="*/ 5645150 w 5645150"/>
                <a:gd name="connsiteY3" fmla="*/ 180964 h 1085760"/>
                <a:gd name="connsiteX4" fmla="*/ 5645150 w 5645150"/>
                <a:gd name="connsiteY4" fmla="*/ 904796 h 1085760"/>
                <a:gd name="connsiteX5" fmla="*/ 5464186 w 5645150"/>
                <a:gd name="connsiteY5" fmla="*/ 1085760 h 1085760"/>
                <a:gd name="connsiteX6" fmla="*/ 180964 w 5645150"/>
                <a:gd name="connsiteY6" fmla="*/ 1085760 h 1085760"/>
                <a:gd name="connsiteX7" fmla="*/ 0 w 5645150"/>
                <a:gd name="connsiteY7" fmla="*/ 904796 h 1085760"/>
                <a:gd name="connsiteX8" fmla="*/ 0 w 5645150"/>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5150" h="1085760">
                  <a:moveTo>
                    <a:pt x="0" y="180964"/>
                  </a:moveTo>
                  <a:cubicBezTo>
                    <a:pt x="0" y="81020"/>
                    <a:pt x="81020" y="0"/>
                    <a:pt x="180964" y="0"/>
                  </a:cubicBezTo>
                  <a:lnTo>
                    <a:pt x="5464186" y="0"/>
                  </a:lnTo>
                  <a:cubicBezTo>
                    <a:pt x="5564130" y="0"/>
                    <a:pt x="5645150" y="81020"/>
                    <a:pt x="5645150" y="180964"/>
                  </a:cubicBezTo>
                  <a:lnTo>
                    <a:pt x="5645150" y="904796"/>
                  </a:lnTo>
                  <a:cubicBezTo>
                    <a:pt x="5645150" y="1004740"/>
                    <a:pt x="5564130" y="1085760"/>
                    <a:pt x="5464186"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A0462EF-06B7-49F0-14F7-29462DACD274}"/>
                </a:ext>
              </a:extLst>
            </p:cNvPr>
            <p:cNvSpPr/>
            <p:nvPr/>
          </p:nvSpPr>
          <p:spPr>
            <a:xfrm>
              <a:off x="4038600" y="2259719"/>
              <a:ext cx="5645150" cy="1085760"/>
            </a:xfrm>
            <a:custGeom>
              <a:avLst/>
              <a:gdLst>
                <a:gd name="connsiteX0" fmla="*/ 0 w 5645150"/>
                <a:gd name="connsiteY0" fmla="*/ 180964 h 1085760"/>
                <a:gd name="connsiteX1" fmla="*/ 180964 w 5645150"/>
                <a:gd name="connsiteY1" fmla="*/ 0 h 1085760"/>
                <a:gd name="connsiteX2" fmla="*/ 5464186 w 5645150"/>
                <a:gd name="connsiteY2" fmla="*/ 0 h 1085760"/>
                <a:gd name="connsiteX3" fmla="*/ 5645150 w 5645150"/>
                <a:gd name="connsiteY3" fmla="*/ 180964 h 1085760"/>
                <a:gd name="connsiteX4" fmla="*/ 5645150 w 5645150"/>
                <a:gd name="connsiteY4" fmla="*/ 904796 h 1085760"/>
                <a:gd name="connsiteX5" fmla="*/ 5464186 w 5645150"/>
                <a:gd name="connsiteY5" fmla="*/ 1085760 h 1085760"/>
                <a:gd name="connsiteX6" fmla="*/ 180964 w 5645150"/>
                <a:gd name="connsiteY6" fmla="*/ 1085760 h 1085760"/>
                <a:gd name="connsiteX7" fmla="*/ 0 w 5645150"/>
                <a:gd name="connsiteY7" fmla="*/ 904796 h 1085760"/>
                <a:gd name="connsiteX8" fmla="*/ 0 w 5645150"/>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5150" h="1085760">
                  <a:moveTo>
                    <a:pt x="0" y="180964"/>
                  </a:moveTo>
                  <a:cubicBezTo>
                    <a:pt x="0" y="81020"/>
                    <a:pt x="81020" y="0"/>
                    <a:pt x="180964" y="0"/>
                  </a:cubicBezTo>
                  <a:lnTo>
                    <a:pt x="5464186" y="0"/>
                  </a:lnTo>
                  <a:cubicBezTo>
                    <a:pt x="5564130" y="0"/>
                    <a:pt x="5645150" y="81020"/>
                    <a:pt x="5645150" y="180964"/>
                  </a:cubicBezTo>
                  <a:lnTo>
                    <a:pt x="5645150" y="904796"/>
                  </a:lnTo>
                  <a:cubicBezTo>
                    <a:pt x="5645150" y="1004740"/>
                    <a:pt x="5564130" y="1085760"/>
                    <a:pt x="5464186"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F76CE89F-DE83-2AC5-2AD8-847709965231}"/>
                </a:ext>
              </a:extLst>
            </p:cNvPr>
            <p:cNvSpPr/>
            <p:nvPr/>
          </p:nvSpPr>
          <p:spPr>
            <a:xfrm>
              <a:off x="4038600" y="3512519"/>
              <a:ext cx="5645150" cy="1085760"/>
            </a:xfrm>
            <a:custGeom>
              <a:avLst/>
              <a:gdLst>
                <a:gd name="connsiteX0" fmla="*/ 0 w 5645150"/>
                <a:gd name="connsiteY0" fmla="*/ 180964 h 1085760"/>
                <a:gd name="connsiteX1" fmla="*/ 180964 w 5645150"/>
                <a:gd name="connsiteY1" fmla="*/ 0 h 1085760"/>
                <a:gd name="connsiteX2" fmla="*/ 5464186 w 5645150"/>
                <a:gd name="connsiteY2" fmla="*/ 0 h 1085760"/>
                <a:gd name="connsiteX3" fmla="*/ 5645150 w 5645150"/>
                <a:gd name="connsiteY3" fmla="*/ 180964 h 1085760"/>
                <a:gd name="connsiteX4" fmla="*/ 5645150 w 5645150"/>
                <a:gd name="connsiteY4" fmla="*/ 904796 h 1085760"/>
                <a:gd name="connsiteX5" fmla="*/ 5464186 w 5645150"/>
                <a:gd name="connsiteY5" fmla="*/ 1085760 h 1085760"/>
                <a:gd name="connsiteX6" fmla="*/ 180964 w 5645150"/>
                <a:gd name="connsiteY6" fmla="*/ 1085760 h 1085760"/>
                <a:gd name="connsiteX7" fmla="*/ 0 w 5645150"/>
                <a:gd name="connsiteY7" fmla="*/ 904796 h 1085760"/>
                <a:gd name="connsiteX8" fmla="*/ 0 w 5645150"/>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5150" h="1085760">
                  <a:moveTo>
                    <a:pt x="0" y="180964"/>
                  </a:moveTo>
                  <a:cubicBezTo>
                    <a:pt x="0" y="81020"/>
                    <a:pt x="81020" y="0"/>
                    <a:pt x="180964" y="0"/>
                  </a:cubicBezTo>
                  <a:lnTo>
                    <a:pt x="5464186" y="0"/>
                  </a:lnTo>
                  <a:cubicBezTo>
                    <a:pt x="5564130" y="0"/>
                    <a:pt x="5645150" y="81020"/>
                    <a:pt x="5645150" y="180964"/>
                  </a:cubicBezTo>
                  <a:lnTo>
                    <a:pt x="5645150" y="904796"/>
                  </a:lnTo>
                  <a:cubicBezTo>
                    <a:pt x="5645150" y="1004740"/>
                    <a:pt x="5564130" y="1085760"/>
                    <a:pt x="5464186"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64BAD1F9-08F8-4E1F-10DC-6ED5365186FC}"/>
                </a:ext>
              </a:extLst>
            </p:cNvPr>
            <p:cNvSpPr/>
            <p:nvPr/>
          </p:nvSpPr>
          <p:spPr>
            <a:xfrm>
              <a:off x="4038600" y="4765319"/>
              <a:ext cx="5645150" cy="1085760"/>
            </a:xfrm>
            <a:custGeom>
              <a:avLst/>
              <a:gdLst>
                <a:gd name="connsiteX0" fmla="*/ 0 w 5645150"/>
                <a:gd name="connsiteY0" fmla="*/ 180964 h 1085760"/>
                <a:gd name="connsiteX1" fmla="*/ 180964 w 5645150"/>
                <a:gd name="connsiteY1" fmla="*/ 0 h 1085760"/>
                <a:gd name="connsiteX2" fmla="*/ 5464186 w 5645150"/>
                <a:gd name="connsiteY2" fmla="*/ 0 h 1085760"/>
                <a:gd name="connsiteX3" fmla="*/ 5645150 w 5645150"/>
                <a:gd name="connsiteY3" fmla="*/ 180964 h 1085760"/>
                <a:gd name="connsiteX4" fmla="*/ 5645150 w 5645150"/>
                <a:gd name="connsiteY4" fmla="*/ 904796 h 1085760"/>
                <a:gd name="connsiteX5" fmla="*/ 5464186 w 5645150"/>
                <a:gd name="connsiteY5" fmla="*/ 1085760 h 1085760"/>
                <a:gd name="connsiteX6" fmla="*/ 180964 w 5645150"/>
                <a:gd name="connsiteY6" fmla="*/ 1085760 h 1085760"/>
                <a:gd name="connsiteX7" fmla="*/ 0 w 5645150"/>
                <a:gd name="connsiteY7" fmla="*/ 904796 h 1085760"/>
                <a:gd name="connsiteX8" fmla="*/ 0 w 5645150"/>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5150" h="1085760">
                  <a:moveTo>
                    <a:pt x="0" y="180964"/>
                  </a:moveTo>
                  <a:cubicBezTo>
                    <a:pt x="0" y="81020"/>
                    <a:pt x="81020" y="0"/>
                    <a:pt x="180964" y="0"/>
                  </a:cubicBezTo>
                  <a:lnTo>
                    <a:pt x="5464186" y="0"/>
                  </a:lnTo>
                  <a:cubicBezTo>
                    <a:pt x="5564130" y="0"/>
                    <a:pt x="5645150" y="81020"/>
                    <a:pt x="5645150" y="180964"/>
                  </a:cubicBezTo>
                  <a:lnTo>
                    <a:pt x="5645150" y="904796"/>
                  </a:lnTo>
                  <a:cubicBezTo>
                    <a:pt x="5645150" y="1004740"/>
                    <a:pt x="5564130" y="1085760"/>
                    <a:pt x="5464186"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Arial" panose="020B0604020202020204" pitchFamily="34" charset="0"/>
                <a:cs typeface="Arial" panose="020B0604020202020204" pitchFamily="34" charset="0"/>
              </a:endParaRPr>
            </a:p>
          </p:txBody>
        </p:sp>
      </p:grpSp>
      <p:sp>
        <p:nvSpPr>
          <p:cNvPr id="3" name="( )" descr="Explore ways to check air quality.">
            <a:extLst>
              <a:ext uri="{FF2B5EF4-FFF2-40B4-BE49-F238E27FC236}">
                <a16:creationId xmlns:a16="http://schemas.microsoft.com/office/drawing/2014/main" id="{CCF46826-4EAF-664E-B737-DF4B42D8AB50}"/>
              </a:ext>
            </a:extLst>
          </p:cNvPr>
          <p:cNvSpPr>
            <a:spLocks noGrp="1"/>
          </p:cNvSpPr>
          <p:nvPr>
            <p:ph type="body" sz="quarter" idx="10"/>
          </p:nvPr>
        </p:nvSpPr>
        <p:spPr>
          <a:xfrm>
            <a:off x="4114324" y="1305969"/>
            <a:ext cx="5645150" cy="795246"/>
          </a:xfrm>
        </p:spPr>
        <p:txBody>
          <a:bodyPr>
            <a:noAutofit/>
          </a:bodyPr>
          <a:lstStyle/>
          <a:p>
            <a:pPr marL="0" lvl="0" indent="0">
              <a:buNone/>
            </a:pPr>
            <a:r>
              <a:rPr lang="en-US" sz="2800" dirty="0">
                <a:solidFill>
                  <a:schemeClr val="bg1"/>
                </a:solidFill>
              </a:rPr>
              <a:t>Explore ways to check air quality.</a:t>
            </a:r>
          </a:p>
        </p:txBody>
      </p:sp>
      <p:sp>
        <p:nvSpPr>
          <p:cNvPr id="4" name="( )" descr="Learn about the Air Quality Index (AQI) and how to use it.">
            <a:extLst>
              <a:ext uri="{FF2B5EF4-FFF2-40B4-BE49-F238E27FC236}">
                <a16:creationId xmlns:a16="http://schemas.microsoft.com/office/drawing/2014/main" id="{71D82ACA-5D8C-F21A-7B94-DE0C5252B932}"/>
              </a:ext>
            </a:extLst>
          </p:cNvPr>
          <p:cNvSpPr>
            <a:spLocks noGrp="1"/>
          </p:cNvSpPr>
          <p:nvPr>
            <p:ph type="body" sz="quarter" idx="11"/>
          </p:nvPr>
        </p:nvSpPr>
        <p:spPr>
          <a:xfrm>
            <a:off x="4114324" y="2366327"/>
            <a:ext cx="5852889" cy="914400"/>
          </a:xfrm>
        </p:spPr>
        <p:txBody>
          <a:bodyPr>
            <a:noAutofit/>
          </a:bodyPr>
          <a:lstStyle/>
          <a:p>
            <a:pPr marL="0" lvl="0" indent="0">
              <a:buNone/>
            </a:pPr>
            <a:r>
              <a:rPr lang="en-US" sz="2800" dirty="0">
                <a:solidFill>
                  <a:schemeClr val="bg1"/>
                </a:solidFill>
              </a:rPr>
              <a:t>Learn about the Air Quality Index (AQI) and how to use it.</a:t>
            </a:r>
          </a:p>
        </p:txBody>
      </p:sp>
      <p:sp>
        <p:nvSpPr>
          <p:cNvPr id="6" name="( )" descr="Find the AQI on cell phones.">
            <a:extLst>
              <a:ext uri="{FF2B5EF4-FFF2-40B4-BE49-F238E27FC236}">
                <a16:creationId xmlns:a16="http://schemas.microsoft.com/office/drawing/2014/main" id="{5088EA5D-A8EE-1152-1C8B-7C5C15C57D33}"/>
              </a:ext>
            </a:extLst>
          </p:cNvPr>
          <p:cNvSpPr>
            <a:spLocks noGrp="1"/>
          </p:cNvSpPr>
          <p:nvPr>
            <p:ph type="body" sz="quarter" idx="12"/>
          </p:nvPr>
        </p:nvSpPr>
        <p:spPr>
          <a:xfrm>
            <a:off x="4114324" y="3829208"/>
            <a:ext cx="4978876" cy="914400"/>
          </a:xfrm>
        </p:spPr>
        <p:txBody>
          <a:bodyPr>
            <a:noAutofit/>
          </a:bodyPr>
          <a:lstStyle/>
          <a:p>
            <a:pPr marL="0" lvl="0" indent="0">
              <a:buNone/>
            </a:pPr>
            <a:r>
              <a:rPr lang="en-US" sz="2800" dirty="0">
                <a:solidFill>
                  <a:schemeClr val="bg1"/>
                </a:solidFill>
              </a:rPr>
              <a:t>Find the AQI on cell phones.</a:t>
            </a:r>
          </a:p>
        </p:txBody>
      </p:sp>
      <p:sp>
        <p:nvSpPr>
          <p:cNvPr id="7" name="( )" descr="Learn how to use the AirNow website and mobile app.&#10;">
            <a:extLst>
              <a:ext uri="{FF2B5EF4-FFF2-40B4-BE49-F238E27FC236}">
                <a16:creationId xmlns:a16="http://schemas.microsoft.com/office/drawing/2014/main" id="{3B79F234-7346-BBF3-4232-39B4D46F16F5}"/>
              </a:ext>
            </a:extLst>
          </p:cNvPr>
          <p:cNvSpPr>
            <a:spLocks noGrp="1"/>
          </p:cNvSpPr>
          <p:nvPr>
            <p:ph type="body" sz="quarter" idx="13"/>
          </p:nvPr>
        </p:nvSpPr>
        <p:spPr>
          <a:xfrm>
            <a:off x="4104165" y="4874497"/>
            <a:ext cx="5645149" cy="914400"/>
          </a:xfrm>
        </p:spPr>
        <p:txBody>
          <a:bodyPr>
            <a:noAutofit/>
          </a:bodyPr>
          <a:lstStyle/>
          <a:p>
            <a:pPr marL="0" lvl="0" indent="0">
              <a:buNone/>
            </a:pPr>
            <a:r>
              <a:rPr lang="en-US" sz="2800" dirty="0">
                <a:solidFill>
                  <a:schemeClr val="bg1"/>
                </a:solidFill>
              </a:rPr>
              <a:t>Learn how to use the </a:t>
            </a:r>
            <a:r>
              <a:rPr lang="en-US" sz="2800" dirty="0" err="1">
                <a:solidFill>
                  <a:schemeClr val="bg1"/>
                </a:solidFill>
              </a:rPr>
              <a:t>AirNow</a:t>
            </a:r>
            <a:r>
              <a:rPr lang="en-US" sz="2800" dirty="0">
                <a:solidFill>
                  <a:schemeClr val="bg1"/>
                </a:solidFill>
              </a:rPr>
              <a:t> website and mobile app.</a:t>
            </a:r>
          </a:p>
        </p:txBody>
      </p:sp>
      <p:sp>
        <p:nvSpPr>
          <p:cNvPr id="5" name="( )">
            <a:extLst>
              <a:ext uri="{FF2B5EF4-FFF2-40B4-BE49-F238E27FC236}">
                <a16:creationId xmlns:a16="http://schemas.microsoft.com/office/drawing/2014/main" id="{A9F383A3-E02D-7813-B618-D4533554561C}"/>
              </a:ext>
              <a:ext uri="{C183D7F6-B498-43B3-948B-1728B52AA6E4}">
                <adec:decorative xmlns:adec="http://schemas.microsoft.com/office/drawing/2017/decorative" val="1"/>
              </a:ext>
            </a:extLst>
          </p:cNvPr>
          <p:cNvSpPr>
            <a:spLocks noGrp="1"/>
          </p:cNvSpPr>
          <p:nvPr>
            <p:ph type="sldNum" sz="quarter" idx="4294967295"/>
          </p:nvPr>
        </p:nvSpPr>
        <p:spPr>
          <a:xfrm>
            <a:off x="9448800" y="6267450"/>
            <a:ext cx="2743200" cy="365125"/>
          </a:xfrm>
        </p:spPr>
        <p:txBody>
          <a:bodyPr anchor="ctr">
            <a:normAutofit/>
          </a:bodyPr>
          <a:lstStyle/>
          <a:p>
            <a:pPr>
              <a:spcAft>
                <a:spcPts val="600"/>
              </a:spcAft>
            </a:pPr>
            <a:r>
              <a:rPr lang="en-US" dirty="0"/>
              <a:t>Module 2, slide 2</a:t>
            </a:r>
          </a:p>
        </p:txBody>
      </p:sp>
    </p:spTree>
    <p:extLst>
      <p:ext uri="{BB962C8B-B14F-4D97-AF65-F5344CB8AC3E}">
        <p14:creationId xmlns:p14="http://schemas.microsoft.com/office/powerpoint/2010/main" val="297240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9C1BCB-5E29-F525-B91F-46DADE7C1BF4}"/>
              </a:ext>
            </a:extLst>
          </p:cNvPr>
          <p:cNvSpPr>
            <a:spLocks noGrp="1"/>
          </p:cNvSpPr>
          <p:nvPr>
            <p:ph type="title"/>
          </p:nvPr>
        </p:nvSpPr>
        <p:spPr>
          <a:xfrm>
            <a:off x="384705" y="763241"/>
            <a:ext cx="10831285" cy="981209"/>
          </a:xfrm>
        </p:spPr>
        <p:txBody>
          <a:bodyPr>
            <a:noAutofit/>
          </a:bodyPr>
          <a:lstStyle/>
          <a:p>
            <a:r>
              <a:rPr lang="en-US" sz="4000" dirty="0"/>
              <a:t>The Air Quality Index (AQI)  </a:t>
            </a:r>
          </a:p>
        </p:txBody>
      </p:sp>
      <p:sp>
        <p:nvSpPr>
          <p:cNvPr id="11" name="Content Placeholder 3">
            <a:extLst>
              <a:ext uri="{FF2B5EF4-FFF2-40B4-BE49-F238E27FC236}">
                <a16:creationId xmlns:a16="http://schemas.microsoft.com/office/drawing/2014/main" id="{CF268539-AD65-720E-D3B7-B304156A8014}"/>
              </a:ext>
            </a:extLst>
          </p:cNvPr>
          <p:cNvSpPr>
            <a:spLocks noGrp="1"/>
          </p:cNvSpPr>
          <p:nvPr>
            <p:ph sz="half" idx="13"/>
          </p:nvPr>
        </p:nvSpPr>
        <p:spPr>
          <a:xfrm>
            <a:off x="718514" y="2181392"/>
            <a:ext cx="5942101" cy="3649114"/>
          </a:xfrm>
        </p:spPr>
        <p:txBody>
          <a:bodyPr>
            <a:normAutofit/>
          </a:bodyPr>
          <a:lstStyle/>
          <a:p>
            <a:pPr>
              <a:spcBef>
                <a:spcPts val="2400"/>
              </a:spcBef>
            </a:pPr>
            <a:r>
              <a:rPr lang="en-US" dirty="0"/>
              <a:t>The AQI tells you how safe the air is to breathe.</a:t>
            </a:r>
          </a:p>
          <a:p>
            <a:pPr>
              <a:spcBef>
                <a:spcPts val="2400"/>
              </a:spcBef>
            </a:pPr>
            <a:r>
              <a:rPr lang="en-US" dirty="0"/>
              <a:t>The AQI ranges from </a:t>
            </a:r>
            <a:r>
              <a:rPr lang="en-US" b="1" dirty="0">
                <a:solidFill>
                  <a:srgbClr val="00B050"/>
                </a:solidFill>
              </a:rPr>
              <a:t>green </a:t>
            </a:r>
            <a:r>
              <a:rPr lang="en-US" dirty="0"/>
              <a:t>(when the air quality is good) to </a:t>
            </a:r>
            <a:r>
              <a:rPr lang="en-US" b="1" dirty="0">
                <a:solidFill>
                  <a:srgbClr val="822043"/>
                </a:solidFill>
              </a:rPr>
              <a:t>maroon</a:t>
            </a:r>
            <a:r>
              <a:rPr lang="en-US" dirty="0"/>
              <a:t> (when the air quality is hazardous.)</a:t>
            </a:r>
          </a:p>
          <a:p>
            <a:pPr>
              <a:spcBef>
                <a:spcPts val="2400"/>
              </a:spcBef>
            </a:pPr>
            <a:r>
              <a:rPr lang="en-US" dirty="0"/>
              <a:t>The higher the AQI value, the greater the amount of smoke pollution in the air. </a:t>
            </a:r>
            <a:endParaRPr lang="en-US" sz="3200" dirty="0">
              <a:latin typeface="Calibri" panose="020F0502020204030204" pitchFamily="34" charset="0"/>
              <a:cs typeface="Calibri" panose="020F0502020204030204" pitchFamily="34" charset="0"/>
            </a:endParaRPr>
          </a:p>
        </p:txBody>
      </p:sp>
      <p:pic>
        <p:nvPicPr>
          <p:cNvPr id="3" name="Picture 2" descr="Screen shot showing an AQI of 145 which is orange and means that the air is unhealthy for sensitive groups.">
            <a:extLst>
              <a:ext uri="{FF2B5EF4-FFF2-40B4-BE49-F238E27FC236}">
                <a16:creationId xmlns:a16="http://schemas.microsoft.com/office/drawing/2014/main" id="{C8AC925C-C561-3738-7BCE-96BF2CF79F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4" r="13335" b="8789"/>
          <a:stretch/>
        </p:blipFill>
        <p:spPr bwMode="auto">
          <a:xfrm>
            <a:off x="7343445" y="2049557"/>
            <a:ext cx="4130041" cy="37809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A7B577A-BA87-55A8-F43E-68E5FE420423}"/>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3</a:t>
            </a:r>
          </a:p>
        </p:txBody>
      </p:sp>
    </p:spTree>
    <p:extLst>
      <p:ext uri="{BB962C8B-B14F-4D97-AF65-F5344CB8AC3E}">
        <p14:creationId xmlns:p14="http://schemas.microsoft.com/office/powerpoint/2010/main" val="211810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EB553-5B37-D504-8743-E3657643E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6398-6D39-06ED-92FA-DC92225C2511}"/>
              </a:ext>
            </a:extLst>
          </p:cNvPr>
          <p:cNvSpPr>
            <a:spLocks noGrp="1"/>
          </p:cNvSpPr>
          <p:nvPr>
            <p:ph type="title"/>
          </p:nvPr>
        </p:nvSpPr>
        <p:spPr>
          <a:xfrm>
            <a:off x="451757" y="536337"/>
            <a:ext cx="11288484" cy="993178"/>
          </a:xfrm>
        </p:spPr>
        <p:txBody>
          <a:bodyPr>
            <a:normAutofit fontScale="90000"/>
          </a:bodyPr>
          <a:lstStyle/>
          <a:p>
            <a:r>
              <a:rPr lang="en-US" dirty="0">
                <a:ea typeface="Calibri"/>
              </a:rPr>
              <a:t>The more smoke in the air, the higher the AQI.</a:t>
            </a:r>
          </a:p>
        </p:txBody>
      </p:sp>
      <p:grpSp>
        <p:nvGrpSpPr>
          <p:cNvPr id="27" name="Group 26">
            <a:extLst>
              <a:ext uri="{FF2B5EF4-FFF2-40B4-BE49-F238E27FC236}">
                <a16:creationId xmlns:a16="http://schemas.microsoft.com/office/drawing/2014/main" id="{1DB8453D-8C96-E721-5BB7-1D81BBF03D22}"/>
              </a:ext>
              <a:ext uri="{C183D7F6-B498-43B3-948B-1728B52AA6E4}">
                <adec:decorative xmlns:adec="http://schemas.microsoft.com/office/drawing/2017/decorative" val="1"/>
              </a:ext>
            </a:extLst>
          </p:cNvPr>
          <p:cNvGrpSpPr/>
          <p:nvPr/>
        </p:nvGrpSpPr>
        <p:grpSpPr>
          <a:xfrm>
            <a:off x="1789666" y="2007188"/>
            <a:ext cx="1801638" cy="1277631"/>
            <a:chOff x="1557338" y="2366962"/>
            <a:chExt cx="1096564" cy="883443"/>
          </a:xfrm>
        </p:grpSpPr>
        <p:sp>
          <p:nvSpPr>
            <p:cNvPr id="3" name="Oval 2">
              <a:extLst>
                <a:ext uri="{FF2B5EF4-FFF2-40B4-BE49-F238E27FC236}">
                  <a16:creationId xmlns:a16="http://schemas.microsoft.com/office/drawing/2014/main" id="{5B60D15D-4662-53EE-EC89-DCCD66219394}"/>
                </a:ext>
              </a:extLst>
            </p:cNvPr>
            <p:cNvSpPr/>
            <p:nvPr/>
          </p:nvSpPr>
          <p:spPr>
            <a:xfrm>
              <a:off x="1865709" y="2728316"/>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B545B3-CFAF-71D3-D41F-CC2983F5E84D}"/>
                </a:ext>
              </a:extLst>
            </p:cNvPr>
            <p:cNvSpPr/>
            <p:nvPr/>
          </p:nvSpPr>
          <p:spPr>
            <a:xfrm>
              <a:off x="2008584" y="287119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8DCE4145-C4F3-773D-D75F-2CC97E74CA95}"/>
                </a:ext>
              </a:extLst>
            </p:cNvPr>
            <p:cNvSpPr/>
            <p:nvPr/>
          </p:nvSpPr>
          <p:spPr>
            <a:xfrm>
              <a:off x="1557338" y="2366962"/>
              <a:ext cx="1096564" cy="883443"/>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FBD396-2025-322D-3F4C-E661645B096C}"/>
                </a:ext>
              </a:extLst>
            </p:cNvPr>
            <p:cNvSpPr/>
            <p:nvPr/>
          </p:nvSpPr>
          <p:spPr>
            <a:xfrm>
              <a:off x="2008584" y="287119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FF035D-692E-8BBD-C3E2-E96E6FE5C09F}"/>
                </a:ext>
              </a:extLst>
            </p:cNvPr>
            <p:cNvSpPr/>
            <p:nvPr/>
          </p:nvSpPr>
          <p:spPr>
            <a:xfrm>
              <a:off x="2389584" y="2573534"/>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7CEBF8B5-016B-8F27-7267-E3DFABF06625}"/>
              </a:ext>
              <a:ext uri="{C183D7F6-B498-43B3-948B-1728B52AA6E4}">
                <adec:decorative xmlns:adec="http://schemas.microsoft.com/office/drawing/2017/decorative" val="1"/>
              </a:ext>
            </a:extLst>
          </p:cNvPr>
          <p:cNvGrpSpPr/>
          <p:nvPr/>
        </p:nvGrpSpPr>
        <p:grpSpPr>
          <a:xfrm>
            <a:off x="5374963" y="2004859"/>
            <a:ext cx="1801638" cy="1353785"/>
            <a:chOff x="5727503" y="2338982"/>
            <a:chExt cx="1096564" cy="883443"/>
          </a:xfrm>
        </p:grpSpPr>
        <p:sp>
          <p:nvSpPr>
            <p:cNvPr id="1122" name="Cloud 1121">
              <a:extLst>
                <a:ext uri="{FF2B5EF4-FFF2-40B4-BE49-F238E27FC236}">
                  <a16:creationId xmlns:a16="http://schemas.microsoft.com/office/drawing/2014/main" id="{B6670E96-A93B-3919-A156-639D319E33CD}"/>
                </a:ext>
              </a:extLst>
            </p:cNvPr>
            <p:cNvSpPr/>
            <p:nvPr/>
          </p:nvSpPr>
          <p:spPr>
            <a:xfrm>
              <a:off x="5727503" y="2338982"/>
              <a:ext cx="1096564" cy="883443"/>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23">
              <a:extLst>
                <a:ext uri="{FF2B5EF4-FFF2-40B4-BE49-F238E27FC236}">
                  <a16:creationId xmlns:a16="http://schemas.microsoft.com/office/drawing/2014/main" id="{75077A88-1AA4-D211-C5E7-8D081B227497}"/>
                </a:ext>
              </a:extLst>
            </p:cNvPr>
            <p:cNvSpPr/>
            <p:nvPr/>
          </p:nvSpPr>
          <p:spPr>
            <a:xfrm>
              <a:off x="5854303" y="2990252"/>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Oval 1124">
              <a:extLst>
                <a:ext uri="{FF2B5EF4-FFF2-40B4-BE49-F238E27FC236}">
                  <a16:creationId xmlns:a16="http://schemas.microsoft.com/office/drawing/2014/main" id="{3E07343E-2CFA-13F7-B0DB-FE84E3F53F1F}"/>
                </a:ext>
              </a:extLst>
            </p:cNvPr>
            <p:cNvSpPr/>
            <p:nvPr/>
          </p:nvSpPr>
          <p:spPr>
            <a:xfrm>
              <a:off x="5854303" y="263306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1125">
              <a:extLst>
                <a:ext uri="{FF2B5EF4-FFF2-40B4-BE49-F238E27FC236}">
                  <a16:creationId xmlns:a16="http://schemas.microsoft.com/office/drawing/2014/main" id="{B35A75CB-1B6A-45D9-376B-9CAAE8134000}"/>
                </a:ext>
              </a:extLst>
            </p:cNvPr>
            <p:cNvSpPr/>
            <p:nvPr/>
          </p:nvSpPr>
          <p:spPr>
            <a:xfrm>
              <a:off x="6354365" y="2478284"/>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a:extLst>
                <a:ext uri="{FF2B5EF4-FFF2-40B4-BE49-F238E27FC236}">
                  <a16:creationId xmlns:a16="http://schemas.microsoft.com/office/drawing/2014/main" id="{01F87155-ED1F-A374-F6C5-A4B4E5D231E3}"/>
                </a:ext>
              </a:extLst>
            </p:cNvPr>
            <p:cNvSpPr/>
            <p:nvPr/>
          </p:nvSpPr>
          <p:spPr>
            <a:xfrm>
              <a:off x="6568678" y="244256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a:extLst>
                <a:ext uri="{FF2B5EF4-FFF2-40B4-BE49-F238E27FC236}">
                  <a16:creationId xmlns:a16="http://schemas.microsoft.com/office/drawing/2014/main" id="{578DA5D0-2363-4F98-8A34-EB7FB5DCE7BE}"/>
                </a:ext>
              </a:extLst>
            </p:cNvPr>
            <p:cNvSpPr/>
            <p:nvPr/>
          </p:nvSpPr>
          <p:spPr>
            <a:xfrm>
              <a:off x="6223397" y="2990252"/>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BA742B4-E01C-BDCC-52B6-41D8DCEAB355}"/>
              </a:ext>
              <a:ext uri="{C183D7F6-B498-43B3-948B-1728B52AA6E4}">
                <adec:decorative xmlns:adec="http://schemas.microsoft.com/office/drawing/2017/decorative" val="1"/>
              </a:ext>
            </a:extLst>
          </p:cNvPr>
          <p:cNvGrpSpPr/>
          <p:nvPr/>
        </p:nvGrpSpPr>
        <p:grpSpPr>
          <a:xfrm>
            <a:off x="8794298" y="2067423"/>
            <a:ext cx="1881826" cy="1353786"/>
            <a:chOff x="9367837" y="2414587"/>
            <a:chExt cx="1096564" cy="883443"/>
          </a:xfrm>
        </p:grpSpPr>
        <p:sp>
          <p:nvSpPr>
            <p:cNvPr id="8" name="Cloud 7">
              <a:extLst>
                <a:ext uri="{FF2B5EF4-FFF2-40B4-BE49-F238E27FC236}">
                  <a16:creationId xmlns:a16="http://schemas.microsoft.com/office/drawing/2014/main" id="{D0473DC0-B6F1-37C6-53F5-AFF1872F26A0}"/>
                </a:ext>
              </a:extLst>
            </p:cNvPr>
            <p:cNvSpPr/>
            <p:nvPr/>
          </p:nvSpPr>
          <p:spPr>
            <a:xfrm>
              <a:off x="9367837" y="2414587"/>
              <a:ext cx="1096564" cy="883443"/>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4D2F72-4267-91F9-A240-330B1D5D7E4A}"/>
                </a:ext>
              </a:extLst>
            </p:cNvPr>
            <p:cNvSpPr/>
            <p:nvPr/>
          </p:nvSpPr>
          <p:spPr>
            <a:xfrm>
              <a:off x="9485709" y="302597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ED844A4-D906-C2A8-DE92-E6BAEABF6305}"/>
                </a:ext>
              </a:extLst>
            </p:cNvPr>
            <p:cNvSpPr/>
            <p:nvPr/>
          </p:nvSpPr>
          <p:spPr>
            <a:xfrm>
              <a:off x="9485709" y="266878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CF916E-8830-ADE4-C3B1-6F94CA387C25}"/>
                </a:ext>
              </a:extLst>
            </p:cNvPr>
            <p:cNvSpPr/>
            <p:nvPr/>
          </p:nvSpPr>
          <p:spPr>
            <a:xfrm>
              <a:off x="9985772" y="2514003"/>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62D7E3-6644-47F9-42EB-E1F382A7A93B}"/>
                </a:ext>
              </a:extLst>
            </p:cNvPr>
            <p:cNvSpPr/>
            <p:nvPr/>
          </p:nvSpPr>
          <p:spPr>
            <a:xfrm>
              <a:off x="9973865" y="306169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25714E9-AE5A-AC4E-E221-3F8875B301E7}"/>
                </a:ext>
              </a:extLst>
            </p:cNvPr>
            <p:cNvSpPr/>
            <p:nvPr/>
          </p:nvSpPr>
          <p:spPr>
            <a:xfrm>
              <a:off x="9866709" y="277594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483D5B-65CE-0604-798E-8F0CF625B3A0}"/>
                </a:ext>
              </a:extLst>
            </p:cNvPr>
            <p:cNvSpPr/>
            <p:nvPr/>
          </p:nvSpPr>
          <p:spPr>
            <a:xfrm>
              <a:off x="10092928" y="277594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C51F5CC-3E0E-71AB-A140-A3446939EAC7}"/>
                </a:ext>
              </a:extLst>
            </p:cNvPr>
            <p:cNvSpPr/>
            <p:nvPr/>
          </p:nvSpPr>
          <p:spPr>
            <a:xfrm>
              <a:off x="10200084" y="266878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2FF479-15A1-206D-AD1B-E61B3EEDF0E6}"/>
                </a:ext>
              </a:extLst>
            </p:cNvPr>
            <p:cNvSpPr/>
            <p:nvPr/>
          </p:nvSpPr>
          <p:spPr>
            <a:xfrm>
              <a:off x="9807178" y="262116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2762BFF-BFDC-E492-EFBB-7AFB705F9EB2}"/>
                </a:ext>
              </a:extLst>
            </p:cNvPr>
            <p:cNvSpPr/>
            <p:nvPr/>
          </p:nvSpPr>
          <p:spPr>
            <a:xfrm>
              <a:off x="10200084" y="2478284"/>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FB0A31E-5530-BD3B-8498-6F673C29A670}"/>
                </a:ext>
              </a:extLst>
            </p:cNvPr>
            <p:cNvSpPr/>
            <p:nvPr/>
          </p:nvSpPr>
          <p:spPr>
            <a:xfrm>
              <a:off x="9592865" y="2883096"/>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C9FAAF-B6E4-C184-6C8B-EC0A13C4C1A8}"/>
                </a:ext>
              </a:extLst>
            </p:cNvPr>
            <p:cNvSpPr/>
            <p:nvPr/>
          </p:nvSpPr>
          <p:spPr>
            <a:xfrm>
              <a:off x="9854803" y="302597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19" name="Picture 1118" descr="This slide shows the relationship between the amount of smoke in the air and the colors of the AQI.">
            <a:extLst>
              <a:ext uri="{FF2B5EF4-FFF2-40B4-BE49-F238E27FC236}">
                <a16:creationId xmlns:a16="http://schemas.microsoft.com/office/drawing/2014/main" id="{EDC9CE94-FA02-C885-2D66-DCF965B961B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16200000">
            <a:off x="5689998" y="-1202771"/>
            <a:ext cx="812003" cy="10315572"/>
          </a:xfrm>
          <a:prstGeom prst="rect">
            <a:avLst/>
          </a:prstGeom>
        </p:spPr>
      </p:pic>
      <p:sp>
        <p:nvSpPr>
          <p:cNvPr id="13" name="TextBox 12">
            <a:extLst>
              <a:ext uri="{FF2B5EF4-FFF2-40B4-BE49-F238E27FC236}">
                <a16:creationId xmlns:a16="http://schemas.microsoft.com/office/drawing/2014/main" id="{C9C43ECC-C0E1-ADBE-C93B-797ADD9FFA5D}"/>
              </a:ext>
              <a:ext uri="{C183D7F6-B498-43B3-948B-1728B52AA6E4}">
                <adec:decorative xmlns:adec="http://schemas.microsoft.com/office/drawing/2017/decorative" val="1"/>
              </a:ext>
            </a:extLst>
          </p:cNvPr>
          <p:cNvSpPr txBox="1"/>
          <p:nvPr/>
        </p:nvSpPr>
        <p:spPr>
          <a:xfrm>
            <a:off x="934705" y="4579922"/>
            <a:ext cx="1222745"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Lower AQI</a:t>
            </a:r>
          </a:p>
        </p:txBody>
      </p:sp>
      <p:sp>
        <p:nvSpPr>
          <p:cNvPr id="4" name="Arrow: Left-Right 3">
            <a:extLst>
              <a:ext uri="{FF2B5EF4-FFF2-40B4-BE49-F238E27FC236}">
                <a16:creationId xmlns:a16="http://schemas.microsoft.com/office/drawing/2014/main" id="{475FCE00-9ED9-6C6B-6035-86233927592A}"/>
              </a:ext>
              <a:ext uri="{C183D7F6-B498-43B3-948B-1728B52AA6E4}">
                <adec:decorative xmlns:adec="http://schemas.microsoft.com/office/drawing/2017/decorative" val="1"/>
              </a:ext>
            </a:extLst>
          </p:cNvPr>
          <p:cNvSpPr/>
          <p:nvPr/>
        </p:nvSpPr>
        <p:spPr>
          <a:xfrm>
            <a:off x="2163485" y="4750508"/>
            <a:ext cx="7871065" cy="489827"/>
          </a:xfrm>
          <a:prstGeom prst="leftRightArrow">
            <a:avLst/>
          </a:prstGeom>
          <a:gradFill flip="none" rotWithShape="1">
            <a:gsLst>
              <a:gs pos="55000">
                <a:srgbClr val="7B9BFF"/>
              </a:gs>
              <a:gs pos="32000">
                <a:srgbClr val="99B2FF"/>
              </a:gs>
              <a:gs pos="0">
                <a:schemeClr val="accent1">
                  <a:lumMod val="5000"/>
                  <a:lumOff val="95000"/>
                </a:schemeClr>
              </a:gs>
              <a:gs pos="74000">
                <a:schemeClr val="accent5">
                  <a:lumMod val="60000"/>
                  <a:lumOff val="40000"/>
                </a:schemeClr>
              </a:gs>
              <a:gs pos="83000">
                <a:schemeClr val="accent1">
                  <a:lumMod val="45000"/>
                  <a:lumOff val="5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090B128-BF36-BB27-6CE1-CFD6329128C4}"/>
              </a:ext>
              <a:ext uri="{C183D7F6-B498-43B3-948B-1728B52AA6E4}">
                <adec:decorative xmlns:adec="http://schemas.microsoft.com/office/drawing/2017/decorative" val="1"/>
              </a:ext>
            </a:extLst>
          </p:cNvPr>
          <p:cNvSpPr txBox="1"/>
          <p:nvPr/>
        </p:nvSpPr>
        <p:spPr>
          <a:xfrm>
            <a:off x="10038635" y="4525956"/>
            <a:ext cx="1222745"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Higher AQI</a:t>
            </a:r>
          </a:p>
        </p:txBody>
      </p:sp>
      <p:sp>
        <p:nvSpPr>
          <p:cNvPr id="5" name="Slide Number Placeholder 4">
            <a:extLst>
              <a:ext uri="{FF2B5EF4-FFF2-40B4-BE49-F238E27FC236}">
                <a16:creationId xmlns:a16="http://schemas.microsoft.com/office/drawing/2014/main" id="{9DD1BB68-42F4-0554-8847-8BEBECFF7CD7}"/>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4</a:t>
            </a:r>
          </a:p>
        </p:txBody>
      </p:sp>
    </p:spTree>
    <p:extLst>
      <p:ext uri="{BB962C8B-B14F-4D97-AF65-F5344CB8AC3E}">
        <p14:creationId xmlns:p14="http://schemas.microsoft.com/office/powerpoint/2010/main" val="17380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4B8D-F640-652B-2C8E-9C505C77E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B3F62-D755-B693-6A0C-46BC0D99CD79}"/>
              </a:ext>
            </a:extLst>
          </p:cNvPr>
          <p:cNvSpPr>
            <a:spLocks noGrp="1"/>
          </p:cNvSpPr>
          <p:nvPr>
            <p:ph type="title"/>
          </p:nvPr>
        </p:nvSpPr>
        <p:spPr/>
        <p:txBody>
          <a:bodyPr>
            <a:normAutofit/>
          </a:bodyPr>
          <a:lstStyle/>
          <a:p>
            <a:r>
              <a:rPr lang="en-US" sz="4000" dirty="0">
                <a:ea typeface="Calibri"/>
              </a:rPr>
              <a:t>Where does the AQI come from?</a:t>
            </a:r>
          </a:p>
        </p:txBody>
      </p:sp>
      <p:pic>
        <p:nvPicPr>
          <p:cNvPr id="13" name="Picture 12" descr="Map of Sacramento showing the location of 3 air monitors and the AQI at those locations.">
            <a:extLst>
              <a:ext uri="{FF2B5EF4-FFF2-40B4-BE49-F238E27FC236}">
                <a16:creationId xmlns:a16="http://schemas.microsoft.com/office/drawing/2014/main" id="{9B5102D0-E50F-468A-0517-53A2EF5DA4D3}"/>
              </a:ext>
            </a:extLst>
          </p:cNvPr>
          <p:cNvPicPr>
            <a:picLocks noChangeAspect="1"/>
          </p:cNvPicPr>
          <p:nvPr/>
        </p:nvPicPr>
        <p:blipFill>
          <a:blip r:embed="rId3"/>
          <a:srcRect l="20626" t="28663" r="26637"/>
          <a:stretch/>
        </p:blipFill>
        <p:spPr>
          <a:xfrm>
            <a:off x="865807" y="1623196"/>
            <a:ext cx="5400675" cy="4240596"/>
          </a:xfrm>
          <a:prstGeom prst="rect">
            <a:avLst/>
          </a:prstGeom>
          <a:ln w="28575">
            <a:solidFill>
              <a:srgbClr val="000000"/>
            </a:solidFill>
          </a:ln>
        </p:spPr>
      </p:pic>
      <p:sp>
        <p:nvSpPr>
          <p:cNvPr id="4" name="Content Placeholder 3">
            <a:extLst>
              <a:ext uri="{FF2B5EF4-FFF2-40B4-BE49-F238E27FC236}">
                <a16:creationId xmlns:a16="http://schemas.microsoft.com/office/drawing/2014/main" id="{0B27C0D2-BDEB-04F4-DB0C-D5FDB1E2AA92}"/>
              </a:ext>
            </a:extLst>
          </p:cNvPr>
          <p:cNvSpPr>
            <a:spLocks noGrp="1"/>
          </p:cNvSpPr>
          <p:nvPr>
            <p:ph sz="half" idx="13"/>
          </p:nvPr>
        </p:nvSpPr>
        <p:spPr>
          <a:xfrm>
            <a:off x="6719114" y="1798810"/>
            <a:ext cx="5013053" cy="3889368"/>
          </a:xfrm>
        </p:spPr>
        <p:txBody>
          <a:bodyPr vert="horz" lIns="91440" tIns="45720" rIns="91440" bIns="45720" rtlCol="0" anchor="t">
            <a:normAutofit/>
          </a:bodyPr>
          <a:lstStyle/>
          <a:p>
            <a:pPr>
              <a:lnSpc>
                <a:spcPct val="100000"/>
              </a:lnSpc>
              <a:spcBef>
                <a:spcPts val="2400"/>
              </a:spcBef>
            </a:pPr>
            <a:r>
              <a:rPr lang="en-US" b="1" dirty="0">
                <a:solidFill>
                  <a:schemeClr val="tx1"/>
                </a:solidFill>
                <a:ea typeface="Calibri"/>
              </a:rPr>
              <a:t>Air quality monitors </a:t>
            </a:r>
            <a:r>
              <a:rPr lang="en-US" dirty="0">
                <a:solidFill>
                  <a:schemeClr val="tx1"/>
                </a:solidFill>
                <a:ea typeface="Calibri"/>
              </a:rPr>
              <a:t>tell us what is in the air, and how harmful the air is.</a:t>
            </a:r>
          </a:p>
          <a:p>
            <a:pPr>
              <a:lnSpc>
                <a:spcPct val="100000"/>
              </a:lnSpc>
              <a:spcBef>
                <a:spcPts val="2400"/>
              </a:spcBef>
            </a:pPr>
            <a:r>
              <a:rPr lang="en-US" dirty="0">
                <a:solidFill>
                  <a:schemeClr val="tx1"/>
                </a:solidFill>
                <a:ea typeface="Calibri"/>
              </a:rPr>
              <a:t>There are hundreds of </a:t>
            </a:r>
            <a:r>
              <a:rPr lang="en-US" b="1" dirty="0">
                <a:solidFill>
                  <a:schemeClr val="tx1"/>
                </a:solidFill>
                <a:ea typeface="Calibri"/>
              </a:rPr>
              <a:t>air quality monitors</a:t>
            </a:r>
            <a:r>
              <a:rPr lang="en-US" dirty="0">
                <a:solidFill>
                  <a:schemeClr val="tx1"/>
                </a:solidFill>
                <a:ea typeface="Calibri"/>
              </a:rPr>
              <a:t> across California.</a:t>
            </a:r>
          </a:p>
          <a:p>
            <a:pPr>
              <a:lnSpc>
                <a:spcPct val="100000"/>
              </a:lnSpc>
              <a:spcBef>
                <a:spcPts val="2400"/>
              </a:spcBef>
            </a:pPr>
            <a:r>
              <a:rPr lang="en-US" dirty="0">
                <a:solidFill>
                  <a:schemeClr val="tx1"/>
                </a:solidFill>
                <a:ea typeface="Calibri"/>
              </a:rPr>
              <a:t>The air monitors </a:t>
            </a:r>
            <a:r>
              <a:rPr lang="en-US" b="1" dirty="0">
                <a:solidFill>
                  <a:schemeClr val="tx1"/>
                </a:solidFill>
                <a:ea typeface="Calibri"/>
              </a:rPr>
              <a:t>near you </a:t>
            </a:r>
            <a:r>
              <a:rPr lang="en-US" dirty="0">
                <a:solidFill>
                  <a:schemeClr val="tx1"/>
                </a:solidFill>
                <a:ea typeface="Calibri"/>
              </a:rPr>
              <a:t>determine the AQI in your community. </a:t>
            </a:r>
          </a:p>
        </p:txBody>
      </p:sp>
      <p:sp>
        <p:nvSpPr>
          <p:cNvPr id="5" name="Slide Number Placeholder 4">
            <a:extLst>
              <a:ext uri="{FF2B5EF4-FFF2-40B4-BE49-F238E27FC236}">
                <a16:creationId xmlns:a16="http://schemas.microsoft.com/office/drawing/2014/main" id="{5C059EC5-0431-D608-A8F0-C8B2A910F587}"/>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5</a:t>
            </a:r>
          </a:p>
        </p:txBody>
      </p:sp>
    </p:spTree>
    <p:extLst>
      <p:ext uri="{BB962C8B-B14F-4D97-AF65-F5344CB8AC3E}">
        <p14:creationId xmlns:p14="http://schemas.microsoft.com/office/powerpoint/2010/main" val="188659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6E298-0D7A-5721-3DE1-59153D6CDAED}"/>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4000" dirty="0"/>
              <a:t>AQI colors and numbers</a:t>
            </a:r>
          </a:p>
        </p:txBody>
      </p:sp>
      <p:sp>
        <p:nvSpPr>
          <p:cNvPr id="10" name="Rectangle 9">
            <a:extLst>
              <a:ext uri="{FF2B5EF4-FFF2-40B4-BE49-F238E27FC236}">
                <a16:creationId xmlns:a16="http://schemas.microsoft.com/office/drawing/2014/main" id="{8E7AE292-4341-B32B-0C52-C79F5A2B312A}"/>
              </a:ext>
              <a:ext uri="{C183D7F6-B498-43B3-948B-1728B52AA6E4}">
                <adec:decorative xmlns:adec="http://schemas.microsoft.com/office/drawing/2017/decorative" val="1"/>
              </a:ext>
            </a:extLst>
          </p:cNvPr>
          <p:cNvSpPr/>
          <p:nvPr/>
        </p:nvSpPr>
        <p:spPr>
          <a:xfrm>
            <a:off x="949776" y="1753498"/>
            <a:ext cx="10292444" cy="42432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4">
            <a:extLst>
              <a:ext uri="{FF2B5EF4-FFF2-40B4-BE49-F238E27FC236}">
                <a16:creationId xmlns:a16="http://schemas.microsoft.com/office/drawing/2014/main" id="{ABCA66DB-B854-39D5-020B-3FB24D75E500}"/>
              </a:ext>
              <a:ext uri="{C183D7F6-B498-43B3-948B-1728B52AA6E4}">
                <adec:decorative xmlns:adec="http://schemas.microsoft.com/office/drawing/2017/decorative" val="0"/>
              </a:ext>
            </a:extLst>
          </p:cNvPr>
          <p:cNvSpPr>
            <a:spLocks noGrp="1"/>
          </p:cNvSpPr>
          <p:nvPr>
            <p:ph type="body" sz="quarter" idx="4294967295"/>
          </p:nvPr>
        </p:nvSpPr>
        <p:spPr>
          <a:xfrm>
            <a:off x="2471736" y="1899844"/>
            <a:ext cx="4880610" cy="608410"/>
          </a:xfrm>
        </p:spPr>
        <p:txBody>
          <a:bodyPr>
            <a:noAutofit/>
          </a:bodyPr>
          <a:lstStyle/>
          <a:p>
            <a:pPr marL="0" indent="0">
              <a:buNone/>
            </a:pPr>
            <a:r>
              <a:rPr lang="en-US" sz="3000" b="1" dirty="0">
                <a:solidFill>
                  <a:srgbClr val="141F68"/>
                </a:solidFill>
              </a:rPr>
              <a:t>LEVELS OF CONCERN</a:t>
            </a:r>
          </a:p>
        </p:txBody>
      </p:sp>
      <p:sp>
        <p:nvSpPr>
          <p:cNvPr id="5" name="Text Placeholder 6">
            <a:extLst>
              <a:ext uri="{FF2B5EF4-FFF2-40B4-BE49-F238E27FC236}">
                <a16:creationId xmlns:a16="http://schemas.microsoft.com/office/drawing/2014/main" id="{9960C49B-E528-9B2A-8756-102DE2D65B1B}"/>
              </a:ext>
              <a:ext uri="{C183D7F6-B498-43B3-948B-1728B52AA6E4}">
                <adec:decorative xmlns:adec="http://schemas.microsoft.com/office/drawing/2017/decorative" val="0"/>
              </a:ext>
            </a:extLst>
          </p:cNvPr>
          <p:cNvSpPr>
            <a:spLocks noGrp="1"/>
          </p:cNvSpPr>
          <p:nvPr>
            <p:ph type="body" sz="quarter" idx="4294967295"/>
          </p:nvPr>
        </p:nvSpPr>
        <p:spPr>
          <a:xfrm>
            <a:off x="8681681" y="1884915"/>
            <a:ext cx="1863129" cy="652945"/>
          </a:xfrm>
        </p:spPr>
        <p:txBody>
          <a:bodyPr>
            <a:noAutofit/>
          </a:bodyPr>
          <a:lstStyle/>
          <a:p>
            <a:pPr marL="0" indent="0">
              <a:buNone/>
            </a:pPr>
            <a:r>
              <a:rPr lang="en-US" sz="3000" b="1" dirty="0">
                <a:solidFill>
                  <a:srgbClr val="141F68"/>
                </a:solidFill>
              </a:rPr>
              <a:t>VALUES</a:t>
            </a:r>
          </a:p>
        </p:txBody>
      </p:sp>
      <p:grpSp>
        <p:nvGrpSpPr>
          <p:cNvPr id="23" name="Group 22">
            <a:extLst>
              <a:ext uri="{FF2B5EF4-FFF2-40B4-BE49-F238E27FC236}">
                <a16:creationId xmlns:a16="http://schemas.microsoft.com/office/drawing/2014/main" id="{BF2C4E84-96C5-6EA1-9571-EFE6B4252359}"/>
              </a:ext>
              <a:ext uri="{C183D7F6-B498-43B3-948B-1728B52AA6E4}">
                <adec:decorative xmlns:adec="http://schemas.microsoft.com/office/drawing/2017/decorative" val="1"/>
              </a:ext>
            </a:extLst>
          </p:cNvPr>
          <p:cNvGrpSpPr/>
          <p:nvPr/>
        </p:nvGrpSpPr>
        <p:grpSpPr>
          <a:xfrm>
            <a:off x="1224873" y="2455485"/>
            <a:ext cx="5893539" cy="3332230"/>
            <a:chOff x="1224873" y="2455485"/>
            <a:chExt cx="5893539" cy="3332230"/>
          </a:xfrm>
        </p:grpSpPr>
        <p:sp>
          <p:nvSpPr>
            <p:cNvPr id="24" name="Freeform: Shape 23" descr="All the colors of the AQI and the associated levels of concern">
              <a:extLst>
                <a:ext uri="{FF2B5EF4-FFF2-40B4-BE49-F238E27FC236}">
                  <a16:creationId xmlns:a16="http://schemas.microsoft.com/office/drawing/2014/main" id="{5612374B-5818-693F-F319-81800696A7A9}"/>
                </a:ext>
              </a:extLst>
            </p:cNvPr>
            <p:cNvSpPr/>
            <p:nvPr/>
          </p:nvSpPr>
          <p:spPr>
            <a:xfrm>
              <a:off x="1224873" y="2455485"/>
              <a:ext cx="5893539" cy="533222"/>
            </a:xfrm>
            <a:custGeom>
              <a:avLst/>
              <a:gdLst>
                <a:gd name="connsiteX0" fmla="*/ 0 w 5893539"/>
                <a:gd name="connsiteY0" fmla="*/ 0 h 533222"/>
                <a:gd name="connsiteX1" fmla="*/ 5893539 w 5893539"/>
                <a:gd name="connsiteY1" fmla="*/ 0 h 533222"/>
                <a:gd name="connsiteX2" fmla="*/ 5893539 w 5893539"/>
                <a:gd name="connsiteY2" fmla="*/ 533222 h 533222"/>
                <a:gd name="connsiteX3" fmla="*/ 0 w 5893539"/>
                <a:gd name="connsiteY3" fmla="*/ 533222 h 533222"/>
                <a:gd name="connsiteX4" fmla="*/ 0 w 5893539"/>
                <a:gd name="connsiteY4" fmla="*/ 0 h 5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539" h="533222">
                  <a:moveTo>
                    <a:pt x="0" y="0"/>
                  </a:moveTo>
                  <a:lnTo>
                    <a:pt x="5893539" y="0"/>
                  </a:lnTo>
                  <a:lnTo>
                    <a:pt x="5893539" y="533222"/>
                  </a:lnTo>
                  <a:lnTo>
                    <a:pt x="0" y="533222"/>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F90FCDCC-2908-FA10-C923-149B787F2902}"/>
                </a:ext>
              </a:extLst>
            </p:cNvPr>
            <p:cNvSpPr/>
            <p:nvPr/>
          </p:nvSpPr>
          <p:spPr>
            <a:xfrm>
              <a:off x="1224873" y="3017609"/>
              <a:ext cx="5893539" cy="531889"/>
            </a:xfrm>
            <a:custGeom>
              <a:avLst/>
              <a:gdLst>
                <a:gd name="connsiteX0" fmla="*/ 0 w 5893539"/>
                <a:gd name="connsiteY0" fmla="*/ 0 h 531889"/>
                <a:gd name="connsiteX1" fmla="*/ 5893539 w 5893539"/>
                <a:gd name="connsiteY1" fmla="*/ 0 h 531889"/>
                <a:gd name="connsiteX2" fmla="*/ 5893539 w 5893539"/>
                <a:gd name="connsiteY2" fmla="*/ 531889 h 531889"/>
                <a:gd name="connsiteX3" fmla="*/ 0 w 5893539"/>
                <a:gd name="connsiteY3" fmla="*/ 531889 h 531889"/>
                <a:gd name="connsiteX4" fmla="*/ 0 w 5893539"/>
                <a:gd name="connsiteY4" fmla="*/ 0 h 53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539" h="531889">
                  <a:moveTo>
                    <a:pt x="0" y="0"/>
                  </a:moveTo>
                  <a:lnTo>
                    <a:pt x="5893539" y="0"/>
                  </a:lnTo>
                  <a:lnTo>
                    <a:pt x="5893539" y="531889"/>
                  </a:lnTo>
                  <a:lnTo>
                    <a:pt x="0" y="531889"/>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431ABB4C-3435-282D-CCF0-0A7325CEB2B9}"/>
                </a:ext>
              </a:extLst>
            </p:cNvPr>
            <p:cNvSpPr/>
            <p:nvPr/>
          </p:nvSpPr>
          <p:spPr>
            <a:xfrm>
              <a:off x="1224873" y="3578061"/>
              <a:ext cx="5893539" cy="533222"/>
            </a:xfrm>
            <a:custGeom>
              <a:avLst/>
              <a:gdLst>
                <a:gd name="connsiteX0" fmla="*/ 0 w 5893539"/>
                <a:gd name="connsiteY0" fmla="*/ 0 h 533222"/>
                <a:gd name="connsiteX1" fmla="*/ 5893539 w 5893539"/>
                <a:gd name="connsiteY1" fmla="*/ 0 h 533222"/>
                <a:gd name="connsiteX2" fmla="*/ 5893539 w 5893539"/>
                <a:gd name="connsiteY2" fmla="*/ 533222 h 533222"/>
                <a:gd name="connsiteX3" fmla="*/ 0 w 5893539"/>
                <a:gd name="connsiteY3" fmla="*/ 533222 h 533222"/>
                <a:gd name="connsiteX4" fmla="*/ 0 w 5893539"/>
                <a:gd name="connsiteY4" fmla="*/ 0 h 5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539" h="533222">
                  <a:moveTo>
                    <a:pt x="0" y="0"/>
                  </a:moveTo>
                  <a:lnTo>
                    <a:pt x="5893539" y="0"/>
                  </a:lnTo>
                  <a:lnTo>
                    <a:pt x="5893539" y="533222"/>
                  </a:lnTo>
                  <a:lnTo>
                    <a:pt x="0" y="533222"/>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s-NI" sz="2400" b="1" kern="1200" dirty="0">
                <a:solidFill>
                  <a:schemeClr val="tx1"/>
                </a:solidFill>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068FB399-305D-34EC-8B88-243E96B0263F}"/>
                </a:ext>
              </a:extLst>
            </p:cNvPr>
            <p:cNvSpPr/>
            <p:nvPr/>
          </p:nvSpPr>
          <p:spPr>
            <a:xfrm>
              <a:off x="1224873" y="4136043"/>
              <a:ext cx="5893539" cy="531905"/>
            </a:xfrm>
            <a:custGeom>
              <a:avLst/>
              <a:gdLst>
                <a:gd name="connsiteX0" fmla="*/ 0 w 5893539"/>
                <a:gd name="connsiteY0" fmla="*/ 0 h 531905"/>
                <a:gd name="connsiteX1" fmla="*/ 5893539 w 5893539"/>
                <a:gd name="connsiteY1" fmla="*/ 0 h 531905"/>
                <a:gd name="connsiteX2" fmla="*/ 5893539 w 5893539"/>
                <a:gd name="connsiteY2" fmla="*/ 531905 h 531905"/>
                <a:gd name="connsiteX3" fmla="*/ 0 w 5893539"/>
                <a:gd name="connsiteY3" fmla="*/ 531905 h 531905"/>
                <a:gd name="connsiteX4" fmla="*/ 0 w 5893539"/>
                <a:gd name="connsiteY4" fmla="*/ 0 h 53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539" h="531905">
                  <a:moveTo>
                    <a:pt x="0" y="0"/>
                  </a:moveTo>
                  <a:lnTo>
                    <a:pt x="5893539" y="0"/>
                  </a:lnTo>
                  <a:lnTo>
                    <a:pt x="5893539" y="531905"/>
                  </a:lnTo>
                  <a:lnTo>
                    <a:pt x="0" y="531905"/>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E0A5A9B5-B9E6-D062-9B78-C9E280D8F38D}"/>
                </a:ext>
              </a:extLst>
            </p:cNvPr>
            <p:cNvSpPr/>
            <p:nvPr/>
          </p:nvSpPr>
          <p:spPr>
            <a:xfrm>
              <a:off x="1224873" y="4694610"/>
              <a:ext cx="5893539" cy="533222"/>
            </a:xfrm>
            <a:custGeom>
              <a:avLst/>
              <a:gdLst>
                <a:gd name="connsiteX0" fmla="*/ 0 w 5893539"/>
                <a:gd name="connsiteY0" fmla="*/ 0 h 533222"/>
                <a:gd name="connsiteX1" fmla="*/ 5893539 w 5893539"/>
                <a:gd name="connsiteY1" fmla="*/ 0 h 533222"/>
                <a:gd name="connsiteX2" fmla="*/ 5893539 w 5893539"/>
                <a:gd name="connsiteY2" fmla="*/ 533222 h 533222"/>
                <a:gd name="connsiteX3" fmla="*/ 0 w 5893539"/>
                <a:gd name="connsiteY3" fmla="*/ 533222 h 533222"/>
                <a:gd name="connsiteX4" fmla="*/ 0 w 5893539"/>
                <a:gd name="connsiteY4" fmla="*/ 0 h 5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539" h="533222">
                  <a:moveTo>
                    <a:pt x="0" y="0"/>
                  </a:moveTo>
                  <a:lnTo>
                    <a:pt x="5893539" y="0"/>
                  </a:lnTo>
                  <a:lnTo>
                    <a:pt x="5893539" y="533222"/>
                  </a:lnTo>
                  <a:lnTo>
                    <a:pt x="0" y="533222"/>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1FAF2A35-57FD-6126-796C-07FCD0C77D80}"/>
                </a:ext>
              </a:extLst>
            </p:cNvPr>
            <p:cNvSpPr/>
            <p:nvPr/>
          </p:nvSpPr>
          <p:spPr>
            <a:xfrm>
              <a:off x="1224873" y="5254493"/>
              <a:ext cx="5893539" cy="533222"/>
            </a:xfrm>
            <a:custGeom>
              <a:avLst/>
              <a:gdLst>
                <a:gd name="connsiteX0" fmla="*/ 0 w 5893539"/>
                <a:gd name="connsiteY0" fmla="*/ 0 h 533222"/>
                <a:gd name="connsiteX1" fmla="*/ 5893539 w 5893539"/>
                <a:gd name="connsiteY1" fmla="*/ 0 h 533222"/>
                <a:gd name="connsiteX2" fmla="*/ 5893539 w 5893539"/>
                <a:gd name="connsiteY2" fmla="*/ 533222 h 533222"/>
                <a:gd name="connsiteX3" fmla="*/ 0 w 5893539"/>
                <a:gd name="connsiteY3" fmla="*/ 533222 h 533222"/>
                <a:gd name="connsiteX4" fmla="*/ 0 w 5893539"/>
                <a:gd name="connsiteY4" fmla="*/ 0 h 5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539" h="533222">
                  <a:moveTo>
                    <a:pt x="0" y="0"/>
                  </a:moveTo>
                  <a:lnTo>
                    <a:pt x="5893539" y="0"/>
                  </a:lnTo>
                  <a:lnTo>
                    <a:pt x="5893539" y="533222"/>
                  </a:lnTo>
                  <a:lnTo>
                    <a:pt x="0" y="533222"/>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endParaRPr lang="en-US" sz="2400" b="1" kern="1200"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A19C740C-429C-F4F4-A15E-715D17BE5DFE}"/>
              </a:ext>
              <a:ext uri="{C183D7F6-B498-43B3-948B-1728B52AA6E4}">
                <adec:decorative xmlns:adec="http://schemas.microsoft.com/office/drawing/2017/decorative" val="1"/>
              </a:ext>
            </a:extLst>
          </p:cNvPr>
          <p:cNvGrpSpPr/>
          <p:nvPr/>
        </p:nvGrpSpPr>
        <p:grpSpPr>
          <a:xfrm>
            <a:off x="7525691" y="2464486"/>
            <a:ext cx="3672355" cy="3322226"/>
            <a:chOff x="7525691" y="2464486"/>
            <a:chExt cx="3672355" cy="3322226"/>
          </a:xfrm>
        </p:grpSpPr>
        <p:sp>
          <p:nvSpPr>
            <p:cNvPr id="31" name="Freeform: Shape 30" descr="This chart shows the colors of the AQI  and the associated level of concern and AQI values">
              <a:extLst>
                <a:ext uri="{FF2B5EF4-FFF2-40B4-BE49-F238E27FC236}">
                  <a16:creationId xmlns:a16="http://schemas.microsoft.com/office/drawing/2014/main" id="{0015528E-7125-804C-8701-D3F925FB8B70}"/>
                </a:ext>
              </a:extLst>
            </p:cNvPr>
            <p:cNvSpPr/>
            <p:nvPr/>
          </p:nvSpPr>
          <p:spPr>
            <a:xfrm>
              <a:off x="7525691" y="2464486"/>
              <a:ext cx="3672355" cy="534417"/>
            </a:xfrm>
            <a:custGeom>
              <a:avLst/>
              <a:gdLst>
                <a:gd name="connsiteX0" fmla="*/ 0 w 3672355"/>
                <a:gd name="connsiteY0" fmla="*/ 0 h 534417"/>
                <a:gd name="connsiteX1" fmla="*/ 3672355 w 3672355"/>
                <a:gd name="connsiteY1" fmla="*/ 0 h 534417"/>
                <a:gd name="connsiteX2" fmla="*/ 3672355 w 3672355"/>
                <a:gd name="connsiteY2" fmla="*/ 534417 h 534417"/>
                <a:gd name="connsiteX3" fmla="*/ 0 w 3672355"/>
                <a:gd name="connsiteY3" fmla="*/ 534417 h 534417"/>
                <a:gd name="connsiteX4" fmla="*/ 0 w 3672355"/>
                <a:gd name="connsiteY4" fmla="*/ 0 h 534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55" h="534417">
                  <a:moveTo>
                    <a:pt x="0" y="0"/>
                  </a:moveTo>
                  <a:lnTo>
                    <a:pt x="3672355" y="0"/>
                  </a:lnTo>
                  <a:lnTo>
                    <a:pt x="3672355" y="534417"/>
                  </a:lnTo>
                  <a:lnTo>
                    <a:pt x="0" y="534417"/>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1FD17076-82C7-7B67-BE0E-C5DEEFD44203}"/>
                </a:ext>
              </a:extLst>
            </p:cNvPr>
            <p:cNvSpPr/>
            <p:nvPr/>
          </p:nvSpPr>
          <p:spPr>
            <a:xfrm>
              <a:off x="7525691" y="3020526"/>
              <a:ext cx="3672355" cy="534973"/>
            </a:xfrm>
            <a:custGeom>
              <a:avLst/>
              <a:gdLst>
                <a:gd name="connsiteX0" fmla="*/ 0 w 3672355"/>
                <a:gd name="connsiteY0" fmla="*/ 0 h 534973"/>
                <a:gd name="connsiteX1" fmla="*/ 3672355 w 3672355"/>
                <a:gd name="connsiteY1" fmla="*/ 0 h 534973"/>
                <a:gd name="connsiteX2" fmla="*/ 3672355 w 3672355"/>
                <a:gd name="connsiteY2" fmla="*/ 534973 h 534973"/>
                <a:gd name="connsiteX3" fmla="*/ 0 w 3672355"/>
                <a:gd name="connsiteY3" fmla="*/ 534973 h 534973"/>
                <a:gd name="connsiteX4" fmla="*/ 0 w 3672355"/>
                <a:gd name="connsiteY4" fmla="*/ 0 h 53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55" h="534973">
                  <a:moveTo>
                    <a:pt x="0" y="0"/>
                  </a:moveTo>
                  <a:lnTo>
                    <a:pt x="3672355" y="0"/>
                  </a:lnTo>
                  <a:lnTo>
                    <a:pt x="3672355" y="534973"/>
                  </a:lnTo>
                  <a:lnTo>
                    <a:pt x="0" y="534973"/>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52B4DD14-959C-512E-DDB0-7BB8627F89B4}"/>
                </a:ext>
              </a:extLst>
            </p:cNvPr>
            <p:cNvSpPr/>
            <p:nvPr/>
          </p:nvSpPr>
          <p:spPr>
            <a:xfrm>
              <a:off x="7525691" y="3575034"/>
              <a:ext cx="3672355" cy="536087"/>
            </a:xfrm>
            <a:custGeom>
              <a:avLst/>
              <a:gdLst>
                <a:gd name="connsiteX0" fmla="*/ 0 w 3672355"/>
                <a:gd name="connsiteY0" fmla="*/ 0 h 536087"/>
                <a:gd name="connsiteX1" fmla="*/ 3672355 w 3672355"/>
                <a:gd name="connsiteY1" fmla="*/ 0 h 536087"/>
                <a:gd name="connsiteX2" fmla="*/ 3672355 w 3672355"/>
                <a:gd name="connsiteY2" fmla="*/ 536087 h 536087"/>
                <a:gd name="connsiteX3" fmla="*/ 0 w 3672355"/>
                <a:gd name="connsiteY3" fmla="*/ 536087 h 536087"/>
                <a:gd name="connsiteX4" fmla="*/ 0 w 3672355"/>
                <a:gd name="connsiteY4" fmla="*/ 0 h 53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55" h="536087">
                  <a:moveTo>
                    <a:pt x="0" y="0"/>
                  </a:moveTo>
                  <a:lnTo>
                    <a:pt x="3672355" y="0"/>
                  </a:lnTo>
                  <a:lnTo>
                    <a:pt x="3672355" y="536087"/>
                  </a:lnTo>
                  <a:lnTo>
                    <a:pt x="0" y="536087"/>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612FAAC2-B065-F6A3-D0EE-DD2F1A7C28E2}"/>
                </a:ext>
              </a:extLst>
            </p:cNvPr>
            <p:cNvSpPr/>
            <p:nvPr/>
          </p:nvSpPr>
          <p:spPr>
            <a:xfrm>
              <a:off x="7525691" y="4128464"/>
              <a:ext cx="3672355" cy="537761"/>
            </a:xfrm>
            <a:custGeom>
              <a:avLst/>
              <a:gdLst>
                <a:gd name="connsiteX0" fmla="*/ 0 w 3672355"/>
                <a:gd name="connsiteY0" fmla="*/ 0 h 537761"/>
                <a:gd name="connsiteX1" fmla="*/ 3672355 w 3672355"/>
                <a:gd name="connsiteY1" fmla="*/ 0 h 537761"/>
                <a:gd name="connsiteX2" fmla="*/ 3672355 w 3672355"/>
                <a:gd name="connsiteY2" fmla="*/ 537761 h 537761"/>
                <a:gd name="connsiteX3" fmla="*/ 0 w 3672355"/>
                <a:gd name="connsiteY3" fmla="*/ 537761 h 537761"/>
                <a:gd name="connsiteX4" fmla="*/ 0 w 3672355"/>
                <a:gd name="connsiteY4" fmla="*/ 0 h 53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55" h="537761">
                  <a:moveTo>
                    <a:pt x="0" y="0"/>
                  </a:moveTo>
                  <a:lnTo>
                    <a:pt x="3672355" y="0"/>
                  </a:lnTo>
                  <a:lnTo>
                    <a:pt x="3672355" y="537761"/>
                  </a:lnTo>
                  <a:lnTo>
                    <a:pt x="0" y="537761"/>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8B617B6D-3B23-9972-7552-92FB242B8652}"/>
                </a:ext>
              </a:extLst>
            </p:cNvPr>
            <p:cNvSpPr/>
            <p:nvPr/>
          </p:nvSpPr>
          <p:spPr>
            <a:xfrm>
              <a:off x="7525691" y="4693238"/>
              <a:ext cx="3672355" cy="539449"/>
            </a:xfrm>
            <a:custGeom>
              <a:avLst/>
              <a:gdLst>
                <a:gd name="connsiteX0" fmla="*/ 0 w 3672355"/>
                <a:gd name="connsiteY0" fmla="*/ 0 h 539449"/>
                <a:gd name="connsiteX1" fmla="*/ 3672355 w 3672355"/>
                <a:gd name="connsiteY1" fmla="*/ 0 h 539449"/>
                <a:gd name="connsiteX2" fmla="*/ 3672355 w 3672355"/>
                <a:gd name="connsiteY2" fmla="*/ 539449 h 539449"/>
                <a:gd name="connsiteX3" fmla="*/ 0 w 3672355"/>
                <a:gd name="connsiteY3" fmla="*/ 539449 h 539449"/>
                <a:gd name="connsiteX4" fmla="*/ 0 w 3672355"/>
                <a:gd name="connsiteY4" fmla="*/ 0 h 539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55" h="539449">
                  <a:moveTo>
                    <a:pt x="0" y="0"/>
                  </a:moveTo>
                  <a:lnTo>
                    <a:pt x="3672355" y="0"/>
                  </a:lnTo>
                  <a:lnTo>
                    <a:pt x="3672355" y="539449"/>
                  </a:lnTo>
                  <a:lnTo>
                    <a:pt x="0" y="539449"/>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7D9F592B-8696-6F06-AD6A-5EB120B26989}"/>
                </a:ext>
              </a:extLst>
            </p:cNvPr>
            <p:cNvSpPr/>
            <p:nvPr/>
          </p:nvSpPr>
          <p:spPr>
            <a:xfrm>
              <a:off x="7525691" y="5255685"/>
              <a:ext cx="3672355" cy="531027"/>
            </a:xfrm>
            <a:custGeom>
              <a:avLst/>
              <a:gdLst>
                <a:gd name="connsiteX0" fmla="*/ 0 w 3672355"/>
                <a:gd name="connsiteY0" fmla="*/ 0 h 531027"/>
                <a:gd name="connsiteX1" fmla="*/ 3672355 w 3672355"/>
                <a:gd name="connsiteY1" fmla="*/ 0 h 531027"/>
                <a:gd name="connsiteX2" fmla="*/ 3672355 w 3672355"/>
                <a:gd name="connsiteY2" fmla="*/ 531027 h 531027"/>
                <a:gd name="connsiteX3" fmla="*/ 0 w 3672355"/>
                <a:gd name="connsiteY3" fmla="*/ 531027 h 531027"/>
                <a:gd name="connsiteX4" fmla="*/ 0 w 3672355"/>
                <a:gd name="connsiteY4" fmla="*/ 0 h 53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55" h="531027">
                  <a:moveTo>
                    <a:pt x="0" y="0"/>
                  </a:moveTo>
                  <a:lnTo>
                    <a:pt x="3672355" y="0"/>
                  </a:lnTo>
                  <a:lnTo>
                    <a:pt x="3672355" y="531027"/>
                  </a:lnTo>
                  <a:lnTo>
                    <a:pt x="0" y="531027"/>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grpSp>
      <p:sp>
        <p:nvSpPr>
          <p:cNvPr id="11" name="Text Placeholder 9">
            <a:extLst>
              <a:ext uri="{FF2B5EF4-FFF2-40B4-BE49-F238E27FC236}">
                <a16:creationId xmlns:a16="http://schemas.microsoft.com/office/drawing/2014/main" id="{C6F6C912-6C88-3A8D-40FE-2B71A63C770E}"/>
              </a:ext>
              <a:ext uri="{C183D7F6-B498-43B3-948B-1728B52AA6E4}">
                <adec:decorative xmlns:adec="http://schemas.microsoft.com/office/drawing/2017/decorative" val="0"/>
              </a:ext>
            </a:extLst>
          </p:cNvPr>
          <p:cNvSpPr>
            <a:spLocks noGrp="1"/>
          </p:cNvSpPr>
          <p:nvPr>
            <p:ph type="body" sz="quarter" idx="4294967295"/>
          </p:nvPr>
        </p:nvSpPr>
        <p:spPr>
          <a:xfrm>
            <a:off x="3581683" y="2508254"/>
            <a:ext cx="1179917" cy="569514"/>
          </a:xfrm>
        </p:spPr>
        <p:txBody>
          <a:bodyPr>
            <a:normAutofit/>
          </a:bodyPr>
          <a:lstStyle/>
          <a:p>
            <a:pPr marL="0" lvl="0" indent="0" algn="ctr">
              <a:spcAft>
                <a:spcPts val="0"/>
              </a:spcAft>
              <a:buNone/>
            </a:pPr>
            <a:r>
              <a:rPr lang="en-US" b="1" dirty="0">
                <a:solidFill>
                  <a:schemeClr val="tx1"/>
                </a:solidFill>
              </a:rPr>
              <a:t>Good</a:t>
            </a:r>
          </a:p>
        </p:txBody>
      </p:sp>
      <p:sp>
        <p:nvSpPr>
          <p:cNvPr id="12" name="Text Placeholder 11">
            <a:extLst>
              <a:ext uri="{FF2B5EF4-FFF2-40B4-BE49-F238E27FC236}">
                <a16:creationId xmlns:a16="http://schemas.microsoft.com/office/drawing/2014/main" id="{3577C4DF-2F2A-0FA5-C613-EF1F3845D9BD}"/>
              </a:ext>
              <a:ext uri="{C183D7F6-B498-43B3-948B-1728B52AA6E4}">
                <adec:decorative xmlns:adec="http://schemas.microsoft.com/office/drawing/2017/decorative" val="0"/>
              </a:ext>
            </a:extLst>
          </p:cNvPr>
          <p:cNvSpPr>
            <a:spLocks noGrp="1"/>
          </p:cNvSpPr>
          <p:nvPr>
            <p:ph type="body" sz="quarter" idx="4294967295"/>
          </p:nvPr>
        </p:nvSpPr>
        <p:spPr>
          <a:xfrm>
            <a:off x="8879893" y="2526071"/>
            <a:ext cx="1342415" cy="502872"/>
          </a:xfrm>
        </p:spPr>
        <p:txBody>
          <a:bodyPr>
            <a:normAutofit/>
          </a:bodyPr>
          <a:lstStyle/>
          <a:p>
            <a:pPr marL="0" lvl="0" indent="0">
              <a:buNone/>
            </a:pPr>
            <a:r>
              <a:rPr lang="en-US" b="1" dirty="0">
                <a:solidFill>
                  <a:schemeClr val="tx1"/>
                </a:solidFill>
              </a:rPr>
              <a:t>0 - 50</a:t>
            </a:r>
          </a:p>
        </p:txBody>
      </p:sp>
      <p:sp>
        <p:nvSpPr>
          <p:cNvPr id="13" name="Text Placeholder 13">
            <a:extLst>
              <a:ext uri="{FF2B5EF4-FFF2-40B4-BE49-F238E27FC236}">
                <a16:creationId xmlns:a16="http://schemas.microsoft.com/office/drawing/2014/main" id="{0C5273BF-D843-7CE4-0BF3-6AE56CDB6654}"/>
              </a:ext>
              <a:ext uri="{C183D7F6-B498-43B3-948B-1728B52AA6E4}">
                <adec:decorative xmlns:adec="http://schemas.microsoft.com/office/drawing/2017/decorative" val="0"/>
              </a:ext>
            </a:extLst>
          </p:cNvPr>
          <p:cNvSpPr>
            <a:spLocks noGrp="1"/>
          </p:cNvSpPr>
          <p:nvPr>
            <p:ph type="body" sz="quarter" idx="4294967295"/>
          </p:nvPr>
        </p:nvSpPr>
        <p:spPr>
          <a:xfrm>
            <a:off x="1489376" y="3060174"/>
            <a:ext cx="5684440" cy="517440"/>
          </a:xfrm>
        </p:spPr>
        <p:txBody>
          <a:bodyPr>
            <a:noAutofit/>
          </a:bodyPr>
          <a:lstStyle/>
          <a:p>
            <a:pPr marL="0" lvl="0" indent="0">
              <a:buNone/>
            </a:pPr>
            <a:r>
              <a:rPr lang="es-NI" b="1" dirty="0" err="1">
                <a:solidFill>
                  <a:schemeClr val="tx1"/>
                </a:solidFill>
              </a:rPr>
              <a:t>Unhealthy</a:t>
            </a:r>
            <a:r>
              <a:rPr lang="es-NI" b="1" dirty="0">
                <a:solidFill>
                  <a:schemeClr val="tx1"/>
                </a:solidFill>
              </a:rPr>
              <a:t> </a:t>
            </a:r>
            <a:r>
              <a:rPr lang="es-NI" b="1" dirty="0" err="1">
                <a:solidFill>
                  <a:schemeClr val="tx1"/>
                </a:solidFill>
              </a:rPr>
              <a:t>for</a:t>
            </a:r>
            <a:r>
              <a:rPr lang="es-NI" b="1" dirty="0">
                <a:solidFill>
                  <a:schemeClr val="tx1"/>
                </a:solidFill>
              </a:rPr>
              <a:t> </a:t>
            </a:r>
            <a:r>
              <a:rPr lang="es-NI" b="1" dirty="0" err="1">
                <a:solidFill>
                  <a:schemeClr val="tx1"/>
                </a:solidFill>
              </a:rPr>
              <a:t>very</a:t>
            </a:r>
            <a:r>
              <a:rPr lang="es-NI" b="1" dirty="0">
                <a:solidFill>
                  <a:schemeClr val="tx1"/>
                </a:solidFill>
              </a:rPr>
              <a:t> sensitive </a:t>
            </a:r>
            <a:r>
              <a:rPr lang="es-NI" b="1" dirty="0" err="1">
                <a:solidFill>
                  <a:schemeClr val="tx1"/>
                </a:solidFill>
              </a:rPr>
              <a:t>groups</a:t>
            </a:r>
            <a:endParaRPr lang="en-US" b="1" dirty="0">
              <a:solidFill>
                <a:schemeClr val="tx1"/>
              </a:solidFill>
            </a:endParaRPr>
          </a:p>
        </p:txBody>
      </p:sp>
      <p:sp>
        <p:nvSpPr>
          <p:cNvPr id="14" name="Text Placeholder 15">
            <a:extLst>
              <a:ext uri="{FF2B5EF4-FFF2-40B4-BE49-F238E27FC236}">
                <a16:creationId xmlns:a16="http://schemas.microsoft.com/office/drawing/2014/main" id="{E9926B6A-F689-2AA8-666B-9D11F275196A}"/>
              </a:ext>
              <a:ext uri="{C183D7F6-B498-43B3-948B-1728B52AA6E4}">
                <adec:decorative xmlns:adec="http://schemas.microsoft.com/office/drawing/2017/decorative" val="0"/>
              </a:ext>
            </a:extLst>
          </p:cNvPr>
          <p:cNvSpPr>
            <a:spLocks noGrp="1"/>
          </p:cNvSpPr>
          <p:nvPr>
            <p:ph type="body" sz="quarter" idx="4294967295"/>
          </p:nvPr>
        </p:nvSpPr>
        <p:spPr>
          <a:xfrm>
            <a:off x="8703272" y="3077040"/>
            <a:ext cx="1737445" cy="490076"/>
          </a:xfrm>
        </p:spPr>
        <p:txBody>
          <a:bodyPr>
            <a:normAutofit/>
          </a:bodyPr>
          <a:lstStyle/>
          <a:p>
            <a:pPr marL="0" lvl="0" indent="0">
              <a:buNone/>
            </a:pPr>
            <a:r>
              <a:rPr lang="en-US" b="1" dirty="0">
                <a:solidFill>
                  <a:schemeClr val="tx1"/>
                </a:solidFill>
              </a:rPr>
              <a:t>51 - 100</a:t>
            </a:r>
          </a:p>
        </p:txBody>
      </p:sp>
      <p:sp>
        <p:nvSpPr>
          <p:cNvPr id="15" name="Text Placeholder 18">
            <a:extLst>
              <a:ext uri="{FF2B5EF4-FFF2-40B4-BE49-F238E27FC236}">
                <a16:creationId xmlns:a16="http://schemas.microsoft.com/office/drawing/2014/main" id="{129FCCED-7C09-54AC-62B2-00E04450BD85}"/>
              </a:ext>
              <a:ext uri="{C183D7F6-B498-43B3-948B-1728B52AA6E4}">
                <adec:decorative xmlns:adec="http://schemas.microsoft.com/office/drawing/2017/decorative" val="0"/>
              </a:ext>
            </a:extLst>
          </p:cNvPr>
          <p:cNvSpPr>
            <a:spLocks noGrp="1"/>
          </p:cNvSpPr>
          <p:nvPr>
            <p:ph type="body" sz="quarter" idx="4294967295"/>
          </p:nvPr>
        </p:nvSpPr>
        <p:spPr>
          <a:xfrm>
            <a:off x="1864041" y="3632972"/>
            <a:ext cx="5072787" cy="616450"/>
          </a:xfrm>
        </p:spPr>
        <p:txBody>
          <a:bodyPr>
            <a:noAutofit/>
          </a:bodyPr>
          <a:lstStyle/>
          <a:p>
            <a:pPr marL="0" lvl="0" indent="0">
              <a:buNone/>
            </a:pPr>
            <a:r>
              <a:rPr lang="es-NI" b="1" dirty="0" err="1">
                <a:solidFill>
                  <a:schemeClr val="tx1"/>
                </a:solidFill>
              </a:rPr>
              <a:t>Unhealthy</a:t>
            </a:r>
            <a:r>
              <a:rPr lang="es-NI" b="1" dirty="0">
                <a:solidFill>
                  <a:schemeClr val="tx1"/>
                </a:solidFill>
              </a:rPr>
              <a:t> </a:t>
            </a:r>
            <a:r>
              <a:rPr lang="es-NI" b="1" dirty="0" err="1">
                <a:solidFill>
                  <a:schemeClr val="tx1"/>
                </a:solidFill>
              </a:rPr>
              <a:t>for</a:t>
            </a:r>
            <a:r>
              <a:rPr lang="es-NI" b="1" dirty="0">
                <a:solidFill>
                  <a:schemeClr val="tx1"/>
                </a:solidFill>
              </a:rPr>
              <a:t> sensitive </a:t>
            </a:r>
            <a:r>
              <a:rPr lang="es-NI" b="1" dirty="0" err="1">
                <a:solidFill>
                  <a:schemeClr val="tx1"/>
                </a:solidFill>
              </a:rPr>
              <a:t>groups</a:t>
            </a:r>
            <a:endParaRPr lang="es-NI" b="1" dirty="0">
              <a:solidFill>
                <a:schemeClr val="tx1"/>
              </a:solidFill>
            </a:endParaRPr>
          </a:p>
        </p:txBody>
      </p:sp>
      <p:sp>
        <p:nvSpPr>
          <p:cNvPr id="16" name="Text Placeholder 21">
            <a:extLst>
              <a:ext uri="{FF2B5EF4-FFF2-40B4-BE49-F238E27FC236}">
                <a16:creationId xmlns:a16="http://schemas.microsoft.com/office/drawing/2014/main" id="{743AE90A-15DB-FA50-33A6-0C2DF583F50D}"/>
              </a:ext>
              <a:ext uri="{C183D7F6-B498-43B3-948B-1728B52AA6E4}">
                <adec:decorative xmlns:adec="http://schemas.microsoft.com/office/drawing/2017/decorative" val="0"/>
              </a:ext>
            </a:extLst>
          </p:cNvPr>
          <p:cNvSpPr>
            <a:spLocks noGrp="1"/>
          </p:cNvSpPr>
          <p:nvPr>
            <p:ph type="body" sz="quarter" idx="4294967295"/>
          </p:nvPr>
        </p:nvSpPr>
        <p:spPr>
          <a:xfrm>
            <a:off x="8624981" y="3641607"/>
            <a:ext cx="1763545" cy="440505"/>
          </a:xfrm>
        </p:spPr>
        <p:txBody>
          <a:bodyPr>
            <a:normAutofit/>
          </a:bodyPr>
          <a:lstStyle/>
          <a:p>
            <a:pPr marL="0" lvl="0" indent="0">
              <a:buNone/>
            </a:pPr>
            <a:r>
              <a:rPr lang="en-US" b="1" dirty="0">
                <a:solidFill>
                  <a:schemeClr val="tx1"/>
                </a:solidFill>
              </a:rPr>
              <a:t>101 - 150</a:t>
            </a:r>
          </a:p>
        </p:txBody>
      </p:sp>
      <p:sp>
        <p:nvSpPr>
          <p:cNvPr id="17" name="Text Placeholder 23">
            <a:extLst>
              <a:ext uri="{FF2B5EF4-FFF2-40B4-BE49-F238E27FC236}">
                <a16:creationId xmlns:a16="http://schemas.microsoft.com/office/drawing/2014/main" id="{B3DC4A7F-CCC7-6758-4280-FB03903BCDF5}"/>
              </a:ext>
              <a:ext uri="{C183D7F6-B498-43B3-948B-1728B52AA6E4}">
                <adec:decorative xmlns:adec="http://schemas.microsoft.com/office/drawing/2017/decorative" val="0"/>
              </a:ext>
            </a:extLst>
          </p:cNvPr>
          <p:cNvSpPr>
            <a:spLocks noGrp="1"/>
          </p:cNvSpPr>
          <p:nvPr>
            <p:ph type="body" sz="quarter" idx="4294967295"/>
          </p:nvPr>
        </p:nvSpPr>
        <p:spPr>
          <a:xfrm>
            <a:off x="3323438" y="4188252"/>
            <a:ext cx="1822525" cy="478341"/>
          </a:xfrm>
        </p:spPr>
        <p:txBody>
          <a:bodyPr>
            <a:noAutofit/>
          </a:bodyPr>
          <a:lstStyle/>
          <a:p>
            <a:pPr marL="0" lvl="0" indent="0">
              <a:buNone/>
            </a:pPr>
            <a:r>
              <a:rPr lang="en-US" b="1" dirty="0">
                <a:solidFill>
                  <a:schemeClr val="bg1"/>
                </a:solidFill>
              </a:rPr>
              <a:t>Unhealthy</a:t>
            </a:r>
          </a:p>
        </p:txBody>
      </p:sp>
      <p:sp>
        <p:nvSpPr>
          <p:cNvPr id="18" name="Text Placeholder 25">
            <a:extLst>
              <a:ext uri="{FF2B5EF4-FFF2-40B4-BE49-F238E27FC236}">
                <a16:creationId xmlns:a16="http://schemas.microsoft.com/office/drawing/2014/main" id="{3DD6CA7F-67A7-B889-156F-D48D3179F4F2}"/>
              </a:ext>
              <a:ext uri="{C183D7F6-B498-43B3-948B-1728B52AA6E4}">
                <adec:decorative xmlns:adec="http://schemas.microsoft.com/office/drawing/2017/decorative" val="0"/>
              </a:ext>
            </a:extLst>
          </p:cNvPr>
          <p:cNvSpPr>
            <a:spLocks noGrp="1"/>
          </p:cNvSpPr>
          <p:nvPr>
            <p:ph type="body" sz="quarter" idx="4294967295"/>
          </p:nvPr>
        </p:nvSpPr>
        <p:spPr>
          <a:xfrm>
            <a:off x="8624981" y="4175836"/>
            <a:ext cx="1501738" cy="440505"/>
          </a:xfrm>
        </p:spPr>
        <p:txBody>
          <a:bodyPr>
            <a:normAutofit/>
          </a:bodyPr>
          <a:lstStyle/>
          <a:p>
            <a:pPr marL="0" lvl="0" indent="0">
              <a:buNone/>
            </a:pPr>
            <a:r>
              <a:rPr lang="en-US" b="1" dirty="0">
                <a:solidFill>
                  <a:schemeClr val="bg1"/>
                </a:solidFill>
              </a:rPr>
              <a:t>151 - 200</a:t>
            </a:r>
          </a:p>
        </p:txBody>
      </p:sp>
      <p:sp>
        <p:nvSpPr>
          <p:cNvPr id="19" name="Text Placeholder 27">
            <a:extLst>
              <a:ext uri="{FF2B5EF4-FFF2-40B4-BE49-F238E27FC236}">
                <a16:creationId xmlns:a16="http://schemas.microsoft.com/office/drawing/2014/main" id="{AD232AEB-D5B1-7272-72F3-231F24977A4A}"/>
              </a:ext>
              <a:ext uri="{C183D7F6-B498-43B3-948B-1728B52AA6E4}">
                <adec:decorative xmlns:adec="http://schemas.microsoft.com/office/drawing/2017/decorative" val="0"/>
              </a:ext>
            </a:extLst>
          </p:cNvPr>
          <p:cNvSpPr>
            <a:spLocks noGrp="1"/>
          </p:cNvSpPr>
          <p:nvPr>
            <p:ph type="body" sz="quarter" idx="4294967295"/>
          </p:nvPr>
        </p:nvSpPr>
        <p:spPr>
          <a:xfrm>
            <a:off x="2971746" y="4758872"/>
            <a:ext cx="2837793" cy="500201"/>
          </a:xfrm>
        </p:spPr>
        <p:txBody>
          <a:bodyPr>
            <a:noAutofit/>
          </a:bodyPr>
          <a:lstStyle/>
          <a:p>
            <a:pPr marL="0" lvl="0" indent="0">
              <a:buNone/>
            </a:pPr>
            <a:r>
              <a:rPr lang="en-US" b="1" dirty="0">
                <a:solidFill>
                  <a:schemeClr val="bg1"/>
                </a:solidFill>
              </a:rPr>
              <a:t>Very Unhealthy</a:t>
            </a:r>
          </a:p>
        </p:txBody>
      </p:sp>
      <p:sp>
        <p:nvSpPr>
          <p:cNvPr id="20" name="Text Placeholder 29">
            <a:extLst>
              <a:ext uri="{FF2B5EF4-FFF2-40B4-BE49-F238E27FC236}">
                <a16:creationId xmlns:a16="http://schemas.microsoft.com/office/drawing/2014/main" id="{78BC0D1A-63C1-0041-8C3C-DC5D8A3D6A8A}"/>
              </a:ext>
              <a:ext uri="{C183D7F6-B498-43B3-948B-1728B52AA6E4}">
                <adec:decorative xmlns:adec="http://schemas.microsoft.com/office/drawing/2017/decorative" val="0"/>
              </a:ext>
            </a:extLst>
          </p:cNvPr>
          <p:cNvSpPr>
            <a:spLocks noGrp="1"/>
          </p:cNvSpPr>
          <p:nvPr>
            <p:ph type="body" sz="quarter" idx="4294967295"/>
          </p:nvPr>
        </p:nvSpPr>
        <p:spPr>
          <a:xfrm>
            <a:off x="8624981" y="4753599"/>
            <a:ext cx="1531136" cy="605985"/>
          </a:xfrm>
        </p:spPr>
        <p:txBody>
          <a:bodyPr>
            <a:normAutofit/>
          </a:bodyPr>
          <a:lstStyle/>
          <a:p>
            <a:pPr marL="0" lvl="0" indent="0">
              <a:buNone/>
            </a:pPr>
            <a:r>
              <a:rPr lang="en-US" b="1" dirty="0">
                <a:solidFill>
                  <a:schemeClr val="bg1"/>
                </a:solidFill>
              </a:rPr>
              <a:t>201 - 300</a:t>
            </a:r>
          </a:p>
        </p:txBody>
      </p:sp>
      <p:sp>
        <p:nvSpPr>
          <p:cNvPr id="21" name="Text Placeholder 31">
            <a:extLst>
              <a:ext uri="{FF2B5EF4-FFF2-40B4-BE49-F238E27FC236}">
                <a16:creationId xmlns:a16="http://schemas.microsoft.com/office/drawing/2014/main" id="{483BA0E0-DDAE-5845-0B13-08DAA1AF6600}"/>
              </a:ext>
              <a:ext uri="{C183D7F6-B498-43B3-948B-1728B52AA6E4}">
                <adec:decorative xmlns:adec="http://schemas.microsoft.com/office/drawing/2017/decorative" val="0"/>
              </a:ext>
            </a:extLst>
          </p:cNvPr>
          <p:cNvSpPr>
            <a:spLocks noGrp="1"/>
          </p:cNvSpPr>
          <p:nvPr>
            <p:ph type="body" sz="quarter" idx="4294967295"/>
          </p:nvPr>
        </p:nvSpPr>
        <p:spPr>
          <a:xfrm>
            <a:off x="3274960" y="5300202"/>
            <a:ext cx="2231363" cy="501153"/>
          </a:xfrm>
        </p:spPr>
        <p:txBody>
          <a:bodyPr>
            <a:normAutofit/>
          </a:bodyPr>
          <a:lstStyle/>
          <a:p>
            <a:pPr marL="0" lvl="0" indent="0">
              <a:spcAft>
                <a:spcPts val="0"/>
              </a:spcAft>
              <a:buNone/>
            </a:pPr>
            <a:r>
              <a:rPr lang="en-US" b="1" dirty="0">
                <a:solidFill>
                  <a:schemeClr val="bg1"/>
                </a:solidFill>
              </a:rPr>
              <a:t>Dangerous</a:t>
            </a:r>
          </a:p>
        </p:txBody>
      </p:sp>
      <p:sp>
        <p:nvSpPr>
          <p:cNvPr id="22" name="Text Placeholder 33">
            <a:extLst>
              <a:ext uri="{FF2B5EF4-FFF2-40B4-BE49-F238E27FC236}">
                <a16:creationId xmlns:a16="http://schemas.microsoft.com/office/drawing/2014/main" id="{B77AAE6C-9F86-A963-FB42-0E349C406018}"/>
              </a:ext>
              <a:ext uri="{C183D7F6-B498-43B3-948B-1728B52AA6E4}">
                <adec:decorative xmlns:adec="http://schemas.microsoft.com/office/drawing/2017/decorative" val="0"/>
              </a:ext>
            </a:extLst>
          </p:cNvPr>
          <p:cNvSpPr>
            <a:spLocks noGrp="1"/>
          </p:cNvSpPr>
          <p:nvPr>
            <p:ph type="body" sz="quarter" idx="4294967295"/>
          </p:nvPr>
        </p:nvSpPr>
        <p:spPr>
          <a:xfrm>
            <a:off x="8640894" y="5309041"/>
            <a:ext cx="1856588" cy="449025"/>
          </a:xfrm>
        </p:spPr>
        <p:txBody>
          <a:bodyPr>
            <a:normAutofit/>
          </a:bodyPr>
          <a:lstStyle/>
          <a:p>
            <a:pPr marL="0" lvl="0" indent="0">
              <a:buNone/>
            </a:pPr>
            <a:r>
              <a:rPr lang="en-US" b="1" dirty="0">
                <a:solidFill>
                  <a:schemeClr val="bg1"/>
                </a:solidFill>
              </a:rPr>
              <a:t>301 - 500</a:t>
            </a:r>
          </a:p>
        </p:txBody>
      </p:sp>
      <p:sp>
        <p:nvSpPr>
          <p:cNvPr id="4" name="Slide Number Placeholder 3">
            <a:extLst>
              <a:ext uri="{FF2B5EF4-FFF2-40B4-BE49-F238E27FC236}">
                <a16:creationId xmlns:a16="http://schemas.microsoft.com/office/drawing/2014/main" id="{3083D3C2-3189-3929-D733-AECE16B4ECB5}"/>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6</a:t>
            </a:r>
          </a:p>
        </p:txBody>
      </p:sp>
    </p:spTree>
    <p:extLst>
      <p:ext uri="{BB962C8B-B14F-4D97-AF65-F5344CB8AC3E}">
        <p14:creationId xmlns:p14="http://schemas.microsoft.com/office/powerpoint/2010/main" val="314228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t>What does it mean when the AQI is green?</a:t>
            </a:r>
          </a:p>
        </p:txBody>
      </p:sp>
      <p:grpSp>
        <p:nvGrpSpPr>
          <p:cNvPr id="10" name="Group 9">
            <a:extLst>
              <a:ext uri="{FF2B5EF4-FFF2-40B4-BE49-F238E27FC236}">
                <a16:creationId xmlns:a16="http://schemas.microsoft.com/office/drawing/2014/main" id="{72FE0B4D-EDC2-94EA-7D4F-D747267343E9}"/>
              </a:ext>
              <a:ext uri="{C183D7F6-B498-43B3-948B-1728B52AA6E4}">
                <adec:decorative xmlns:adec="http://schemas.microsoft.com/office/drawing/2017/decorative" val="1"/>
              </a:ext>
            </a:extLst>
          </p:cNvPr>
          <p:cNvGrpSpPr/>
          <p:nvPr/>
        </p:nvGrpSpPr>
        <p:grpSpPr>
          <a:xfrm>
            <a:off x="820523" y="1747058"/>
            <a:ext cx="2513983" cy="4256143"/>
            <a:chOff x="820523" y="1747058"/>
            <a:chExt cx="2513983" cy="4256143"/>
          </a:xfrm>
        </p:grpSpPr>
        <p:sp>
          <p:nvSpPr>
            <p:cNvPr id="11" name="Freeform: Shape 10" descr="Colors of the AQI with the GREEN color highlighted">
              <a:extLst>
                <a:ext uri="{FF2B5EF4-FFF2-40B4-BE49-F238E27FC236}">
                  <a16:creationId xmlns:a16="http://schemas.microsoft.com/office/drawing/2014/main" id="{4C003D7A-4AC0-2BD2-9C4C-265F288616B7}"/>
                </a:ext>
              </a:extLst>
            </p:cNvPr>
            <p:cNvSpPr/>
            <p:nvPr/>
          </p:nvSpPr>
          <p:spPr>
            <a:xfrm>
              <a:off x="820523" y="1747058"/>
              <a:ext cx="2513983" cy="1114729"/>
            </a:xfrm>
            <a:custGeom>
              <a:avLst/>
              <a:gdLst>
                <a:gd name="connsiteX0" fmla="*/ 0 w 2513983"/>
                <a:gd name="connsiteY0" fmla="*/ 0 h 1114729"/>
                <a:gd name="connsiteX1" fmla="*/ 2513983 w 2513983"/>
                <a:gd name="connsiteY1" fmla="*/ 0 h 1114729"/>
                <a:gd name="connsiteX2" fmla="*/ 2513983 w 2513983"/>
                <a:gd name="connsiteY2" fmla="*/ 1114729 h 1114729"/>
                <a:gd name="connsiteX3" fmla="*/ 0 w 2513983"/>
                <a:gd name="connsiteY3" fmla="*/ 1114729 h 1114729"/>
                <a:gd name="connsiteX4" fmla="*/ 0 w 2513983"/>
                <a:gd name="connsiteY4" fmla="*/ 0 h 1114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983" h="1114729">
                  <a:moveTo>
                    <a:pt x="0" y="0"/>
                  </a:moveTo>
                  <a:lnTo>
                    <a:pt x="2513983" y="0"/>
                  </a:lnTo>
                  <a:lnTo>
                    <a:pt x="2513983" y="1114729"/>
                  </a:lnTo>
                  <a:lnTo>
                    <a:pt x="0" y="1114729"/>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7817B9AD-B0A4-9617-BFD0-40969E891396}"/>
                </a:ext>
              </a:extLst>
            </p:cNvPr>
            <p:cNvSpPr/>
            <p:nvPr/>
          </p:nvSpPr>
          <p:spPr>
            <a:xfrm>
              <a:off x="820523" y="2891706"/>
              <a:ext cx="2513983" cy="598364"/>
            </a:xfrm>
            <a:custGeom>
              <a:avLst/>
              <a:gdLst>
                <a:gd name="connsiteX0" fmla="*/ 0 w 2513983"/>
                <a:gd name="connsiteY0" fmla="*/ 0 h 598364"/>
                <a:gd name="connsiteX1" fmla="*/ 2513983 w 2513983"/>
                <a:gd name="connsiteY1" fmla="*/ 0 h 598364"/>
                <a:gd name="connsiteX2" fmla="*/ 2513983 w 2513983"/>
                <a:gd name="connsiteY2" fmla="*/ 598364 h 598364"/>
                <a:gd name="connsiteX3" fmla="*/ 0 w 2513983"/>
                <a:gd name="connsiteY3" fmla="*/ 598364 h 598364"/>
                <a:gd name="connsiteX4" fmla="*/ 0 w 2513983"/>
                <a:gd name="connsiteY4" fmla="*/ 0 h 59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983" h="598364">
                  <a:moveTo>
                    <a:pt x="0" y="0"/>
                  </a:moveTo>
                  <a:lnTo>
                    <a:pt x="2513983" y="0"/>
                  </a:lnTo>
                  <a:lnTo>
                    <a:pt x="2513983" y="598364"/>
                  </a:lnTo>
                  <a:lnTo>
                    <a:pt x="0" y="598364"/>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solidFill>
                  <a:schemeClr val="tx1"/>
                </a:solidFill>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84506A83-B65A-2F04-5B80-FF9A1B92E018}"/>
                </a:ext>
              </a:extLst>
            </p:cNvPr>
            <p:cNvSpPr/>
            <p:nvPr/>
          </p:nvSpPr>
          <p:spPr>
            <a:xfrm>
              <a:off x="820523" y="3522122"/>
              <a:ext cx="2513983" cy="598364"/>
            </a:xfrm>
            <a:custGeom>
              <a:avLst/>
              <a:gdLst>
                <a:gd name="connsiteX0" fmla="*/ 0 w 2513983"/>
                <a:gd name="connsiteY0" fmla="*/ 0 h 598364"/>
                <a:gd name="connsiteX1" fmla="*/ 2513983 w 2513983"/>
                <a:gd name="connsiteY1" fmla="*/ 0 h 598364"/>
                <a:gd name="connsiteX2" fmla="*/ 2513983 w 2513983"/>
                <a:gd name="connsiteY2" fmla="*/ 598364 h 598364"/>
                <a:gd name="connsiteX3" fmla="*/ 0 w 2513983"/>
                <a:gd name="connsiteY3" fmla="*/ 598364 h 598364"/>
                <a:gd name="connsiteX4" fmla="*/ 0 w 2513983"/>
                <a:gd name="connsiteY4" fmla="*/ 0 h 59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983" h="598364">
                  <a:moveTo>
                    <a:pt x="0" y="0"/>
                  </a:moveTo>
                  <a:lnTo>
                    <a:pt x="2513983" y="0"/>
                  </a:lnTo>
                  <a:lnTo>
                    <a:pt x="2513983" y="598364"/>
                  </a:lnTo>
                  <a:lnTo>
                    <a:pt x="0" y="598364"/>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solidFill>
                  <a:schemeClr val="tx1"/>
                </a:solidFill>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A8DD6469-8112-2600-645B-453F6AFDD2F3}"/>
                </a:ext>
              </a:extLst>
            </p:cNvPr>
            <p:cNvSpPr/>
            <p:nvPr/>
          </p:nvSpPr>
          <p:spPr>
            <a:xfrm>
              <a:off x="820523" y="4148845"/>
              <a:ext cx="2513983" cy="598364"/>
            </a:xfrm>
            <a:custGeom>
              <a:avLst/>
              <a:gdLst>
                <a:gd name="connsiteX0" fmla="*/ 0 w 2513983"/>
                <a:gd name="connsiteY0" fmla="*/ 0 h 598364"/>
                <a:gd name="connsiteX1" fmla="*/ 2513983 w 2513983"/>
                <a:gd name="connsiteY1" fmla="*/ 0 h 598364"/>
                <a:gd name="connsiteX2" fmla="*/ 2513983 w 2513983"/>
                <a:gd name="connsiteY2" fmla="*/ 598364 h 598364"/>
                <a:gd name="connsiteX3" fmla="*/ 0 w 2513983"/>
                <a:gd name="connsiteY3" fmla="*/ 598364 h 598364"/>
                <a:gd name="connsiteX4" fmla="*/ 0 w 2513983"/>
                <a:gd name="connsiteY4" fmla="*/ 0 h 59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983" h="598364">
                  <a:moveTo>
                    <a:pt x="0" y="0"/>
                  </a:moveTo>
                  <a:lnTo>
                    <a:pt x="2513983" y="0"/>
                  </a:lnTo>
                  <a:lnTo>
                    <a:pt x="2513983" y="598364"/>
                  </a:lnTo>
                  <a:lnTo>
                    <a:pt x="0" y="598364"/>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D7DF10ED-65F1-BB99-6D02-91EB1B676AFD}"/>
                </a:ext>
              </a:extLst>
            </p:cNvPr>
            <p:cNvSpPr/>
            <p:nvPr/>
          </p:nvSpPr>
          <p:spPr>
            <a:xfrm>
              <a:off x="820523" y="4776554"/>
              <a:ext cx="2513983" cy="598364"/>
            </a:xfrm>
            <a:custGeom>
              <a:avLst/>
              <a:gdLst>
                <a:gd name="connsiteX0" fmla="*/ 0 w 2513983"/>
                <a:gd name="connsiteY0" fmla="*/ 0 h 598364"/>
                <a:gd name="connsiteX1" fmla="*/ 2513983 w 2513983"/>
                <a:gd name="connsiteY1" fmla="*/ 0 h 598364"/>
                <a:gd name="connsiteX2" fmla="*/ 2513983 w 2513983"/>
                <a:gd name="connsiteY2" fmla="*/ 598364 h 598364"/>
                <a:gd name="connsiteX3" fmla="*/ 0 w 2513983"/>
                <a:gd name="connsiteY3" fmla="*/ 598364 h 598364"/>
                <a:gd name="connsiteX4" fmla="*/ 0 w 2513983"/>
                <a:gd name="connsiteY4" fmla="*/ 0 h 59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983" h="598364">
                  <a:moveTo>
                    <a:pt x="0" y="0"/>
                  </a:moveTo>
                  <a:lnTo>
                    <a:pt x="2513983" y="0"/>
                  </a:lnTo>
                  <a:lnTo>
                    <a:pt x="2513983" y="598364"/>
                  </a:lnTo>
                  <a:lnTo>
                    <a:pt x="0" y="598364"/>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B587E4DE-4FA9-AE74-65A9-23A17A7F802B}"/>
                </a:ext>
              </a:extLst>
            </p:cNvPr>
            <p:cNvSpPr/>
            <p:nvPr/>
          </p:nvSpPr>
          <p:spPr>
            <a:xfrm>
              <a:off x="820523" y="5404837"/>
              <a:ext cx="2513983" cy="598364"/>
            </a:xfrm>
            <a:custGeom>
              <a:avLst/>
              <a:gdLst>
                <a:gd name="connsiteX0" fmla="*/ 0 w 2513983"/>
                <a:gd name="connsiteY0" fmla="*/ 0 h 598364"/>
                <a:gd name="connsiteX1" fmla="*/ 2513983 w 2513983"/>
                <a:gd name="connsiteY1" fmla="*/ 0 h 598364"/>
                <a:gd name="connsiteX2" fmla="*/ 2513983 w 2513983"/>
                <a:gd name="connsiteY2" fmla="*/ 598364 h 598364"/>
                <a:gd name="connsiteX3" fmla="*/ 0 w 2513983"/>
                <a:gd name="connsiteY3" fmla="*/ 598364 h 598364"/>
                <a:gd name="connsiteX4" fmla="*/ 0 w 2513983"/>
                <a:gd name="connsiteY4" fmla="*/ 0 h 59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983" h="598364">
                  <a:moveTo>
                    <a:pt x="0" y="0"/>
                  </a:moveTo>
                  <a:lnTo>
                    <a:pt x="2513983" y="0"/>
                  </a:lnTo>
                  <a:lnTo>
                    <a:pt x="2513983" y="598364"/>
                  </a:lnTo>
                  <a:lnTo>
                    <a:pt x="0" y="598364"/>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grpSp>
      <p:sp>
        <p:nvSpPr>
          <p:cNvPr id="2" name="Text Placeholder 5">
            <a:extLst>
              <a:ext uri="{FF2B5EF4-FFF2-40B4-BE49-F238E27FC236}">
                <a16:creationId xmlns:a16="http://schemas.microsoft.com/office/drawing/2014/main" id="{A3892F3A-C9DA-D688-0D43-4BF7510E6FED}"/>
              </a:ext>
            </a:extLst>
          </p:cNvPr>
          <p:cNvSpPr>
            <a:spLocks noGrp="1"/>
          </p:cNvSpPr>
          <p:nvPr>
            <p:ph type="body" sz="quarter" idx="4294967295"/>
          </p:nvPr>
        </p:nvSpPr>
        <p:spPr>
          <a:xfrm>
            <a:off x="1003729" y="2087563"/>
            <a:ext cx="2188210" cy="391477"/>
          </a:xfrm>
        </p:spPr>
        <p:txBody>
          <a:bodyPr>
            <a:noAutofit/>
          </a:bodyPr>
          <a:lstStyle/>
          <a:p>
            <a:pPr marL="0" lvl="0" indent="0">
              <a:buNone/>
            </a:pPr>
            <a:r>
              <a:rPr lang="en-US" b="1" dirty="0">
                <a:solidFill>
                  <a:schemeClr val="tx1"/>
                </a:solidFill>
              </a:rPr>
              <a:t>Good (0 – 50)</a:t>
            </a:r>
          </a:p>
        </p:txBody>
      </p:sp>
      <p:graphicFrame>
        <p:nvGraphicFramePr>
          <p:cNvPr id="8" name="Table 7">
            <a:extLst>
              <a:ext uri="{FF2B5EF4-FFF2-40B4-BE49-F238E27FC236}">
                <a16:creationId xmlns:a16="http://schemas.microsoft.com/office/drawing/2014/main" id="{B404CDCB-6F0E-9042-71D7-53BBCC91133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39925011"/>
              </p:ext>
            </p:extLst>
          </p:nvPr>
        </p:nvGraphicFramePr>
        <p:xfrm>
          <a:off x="4034790" y="1766889"/>
          <a:ext cx="7476172" cy="2194560"/>
        </p:xfrm>
        <a:graphic>
          <a:graphicData uri="http://schemas.openxmlformats.org/drawingml/2006/table">
            <a:tbl>
              <a:tblPr firstRow="1" bandRow="1">
                <a:tableStyleId>{5C22544A-7EE6-4342-B048-85BDC9FD1C3A}</a:tableStyleId>
              </a:tblPr>
              <a:tblGrid>
                <a:gridCol w="3600904">
                  <a:extLst>
                    <a:ext uri="{9D8B030D-6E8A-4147-A177-3AD203B41FA5}">
                      <a16:colId xmlns:a16="http://schemas.microsoft.com/office/drawing/2014/main" val="382140337"/>
                    </a:ext>
                  </a:extLst>
                </a:gridCol>
                <a:gridCol w="3875268">
                  <a:extLst>
                    <a:ext uri="{9D8B030D-6E8A-4147-A177-3AD203B41FA5}">
                      <a16:colId xmlns:a16="http://schemas.microsoft.com/office/drawing/2014/main" val="2791125769"/>
                    </a:ext>
                  </a:extLst>
                </a:gridCol>
              </a:tblGrid>
              <a:tr h="1123527">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E400"/>
                    </a:solidFill>
                  </a:tcPr>
                </a:tc>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E400"/>
                    </a:solidFill>
                  </a:tcPr>
                </a:tc>
                <a:extLst>
                  <a:ext uri="{0D108BD9-81ED-4DB2-BD59-A6C34878D82A}">
                    <a16:rowId xmlns:a16="http://schemas.microsoft.com/office/drawing/2014/main" val="2600689874"/>
                  </a:ext>
                </a:extLst>
              </a:tr>
              <a:tr h="1071033">
                <a:tc>
                  <a:txBody>
                    <a:bodyPr/>
                    <a:lstStyle/>
                    <a:p>
                      <a:pPr algn="ct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282374"/>
                  </a:ext>
                </a:extLst>
              </a:tr>
            </a:tbl>
          </a:graphicData>
        </a:graphic>
      </p:graphicFrame>
      <p:sp>
        <p:nvSpPr>
          <p:cNvPr id="5" name="Text Placeholder 8">
            <a:extLst>
              <a:ext uri="{FF2B5EF4-FFF2-40B4-BE49-F238E27FC236}">
                <a16:creationId xmlns:a16="http://schemas.microsoft.com/office/drawing/2014/main" id="{063A8512-7655-3EBE-2778-0E8A839D85AE}"/>
              </a:ext>
            </a:extLst>
          </p:cNvPr>
          <p:cNvSpPr>
            <a:spLocks noGrp="1"/>
          </p:cNvSpPr>
          <p:nvPr>
            <p:ph type="body" sz="quarter" idx="4294967295"/>
          </p:nvPr>
        </p:nvSpPr>
        <p:spPr>
          <a:xfrm>
            <a:off x="3977781" y="2128203"/>
            <a:ext cx="3729672" cy="611505"/>
          </a:xfrm>
        </p:spPr>
        <p:txBody>
          <a:bodyPr>
            <a:noAutofit/>
          </a:bodyPr>
          <a:lstStyle/>
          <a:p>
            <a:pPr marL="0" indent="0" algn="ctr">
              <a:buNone/>
            </a:pPr>
            <a:r>
              <a:rPr lang="en-US" b="1" dirty="0">
                <a:solidFill>
                  <a:schemeClr val="tx1"/>
                </a:solidFill>
              </a:rPr>
              <a:t>What does this mean?</a:t>
            </a:r>
          </a:p>
        </p:txBody>
      </p:sp>
      <p:sp>
        <p:nvSpPr>
          <p:cNvPr id="6" name="Text Placeholder 11">
            <a:extLst>
              <a:ext uri="{FF2B5EF4-FFF2-40B4-BE49-F238E27FC236}">
                <a16:creationId xmlns:a16="http://schemas.microsoft.com/office/drawing/2014/main" id="{E365FA57-FC17-16C8-80AF-3C0EA27BB2E1}"/>
              </a:ext>
            </a:extLst>
          </p:cNvPr>
          <p:cNvSpPr>
            <a:spLocks noGrp="1"/>
          </p:cNvSpPr>
          <p:nvPr>
            <p:ph type="body" sz="quarter" idx="4294967295"/>
          </p:nvPr>
        </p:nvSpPr>
        <p:spPr>
          <a:xfrm>
            <a:off x="8132356" y="2128203"/>
            <a:ext cx="2913062" cy="591185"/>
          </a:xfrm>
        </p:spPr>
        <p:txBody>
          <a:bodyPr>
            <a:noAutofit/>
          </a:bodyPr>
          <a:lstStyle/>
          <a:p>
            <a:pPr marL="0" indent="0" algn="ctr">
              <a:buNone/>
            </a:pPr>
            <a:r>
              <a:rPr lang="en-US" b="1" dirty="0">
                <a:solidFill>
                  <a:schemeClr val="tx1"/>
                </a:solidFill>
              </a:rPr>
              <a:t>Actions to take</a:t>
            </a:r>
          </a:p>
        </p:txBody>
      </p:sp>
      <p:sp>
        <p:nvSpPr>
          <p:cNvPr id="7" name="Text Placeholder 14">
            <a:extLst>
              <a:ext uri="{FF2B5EF4-FFF2-40B4-BE49-F238E27FC236}">
                <a16:creationId xmlns:a16="http://schemas.microsoft.com/office/drawing/2014/main" id="{A62FAD6F-8A2F-7642-EFFA-71E8076513BC}"/>
              </a:ext>
            </a:extLst>
          </p:cNvPr>
          <p:cNvSpPr>
            <a:spLocks noGrp="1"/>
          </p:cNvSpPr>
          <p:nvPr>
            <p:ph type="body" sz="quarter" idx="4294967295"/>
          </p:nvPr>
        </p:nvSpPr>
        <p:spPr>
          <a:xfrm>
            <a:off x="4148754" y="3023785"/>
            <a:ext cx="3387725" cy="914400"/>
          </a:xfrm>
        </p:spPr>
        <p:txBody>
          <a:bodyPr>
            <a:noAutofit/>
          </a:bodyPr>
          <a:lstStyle/>
          <a:p>
            <a:pPr marL="0" indent="0" algn="ctr">
              <a:lnSpc>
                <a:spcPct val="100000"/>
              </a:lnSpc>
              <a:spcBef>
                <a:spcPts val="0"/>
              </a:spcBef>
              <a:buNone/>
            </a:pPr>
            <a:r>
              <a:rPr lang="en-US" dirty="0">
                <a:solidFill>
                  <a:srgbClr val="141F68"/>
                </a:solidFill>
              </a:rPr>
              <a:t>Air quality is </a:t>
            </a:r>
            <a:br>
              <a:rPr lang="en-US" dirty="0">
                <a:solidFill>
                  <a:srgbClr val="141F68"/>
                </a:solidFill>
              </a:rPr>
            </a:br>
            <a:r>
              <a:rPr lang="en-US" dirty="0">
                <a:solidFill>
                  <a:srgbClr val="141F68"/>
                </a:solidFill>
              </a:rPr>
              <a:t>healthy for everyone</a:t>
            </a:r>
          </a:p>
        </p:txBody>
      </p:sp>
      <p:sp>
        <p:nvSpPr>
          <p:cNvPr id="9" name="Text Placeholder 16">
            <a:extLst>
              <a:ext uri="{FF2B5EF4-FFF2-40B4-BE49-F238E27FC236}">
                <a16:creationId xmlns:a16="http://schemas.microsoft.com/office/drawing/2014/main" id="{2D8BB686-8DE6-8EE3-A226-F00CE16988A7}"/>
              </a:ext>
            </a:extLst>
          </p:cNvPr>
          <p:cNvSpPr>
            <a:spLocks noGrp="1"/>
          </p:cNvSpPr>
          <p:nvPr>
            <p:ph type="body" sz="quarter" idx="4294967295"/>
          </p:nvPr>
        </p:nvSpPr>
        <p:spPr>
          <a:xfrm>
            <a:off x="8304505" y="3001814"/>
            <a:ext cx="3387725" cy="914400"/>
          </a:xfrm>
        </p:spPr>
        <p:txBody>
          <a:bodyPr>
            <a:noAutofit/>
          </a:bodyPr>
          <a:lstStyle/>
          <a:p>
            <a:pPr marL="0" indent="0">
              <a:lnSpc>
                <a:spcPct val="100000"/>
              </a:lnSpc>
              <a:spcBef>
                <a:spcPts val="0"/>
              </a:spcBef>
              <a:buNone/>
            </a:pPr>
            <a:r>
              <a:rPr lang="en-US" dirty="0">
                <a:solidFill>
                  <a:srgbClr val="141F68"/>
                </a:solidFill>
              </a:rPr>
              <a:t>None. It’s a great </a:t>
            </a:r>
            <a:br>
              <a:rPr lang="en-US" dirty="0">
                <a:solidFill>
                  <a:srgbClr val="141F68"/>
                </a:solidFill>
              </a:rPr>
            </a:br>
            <a:r>
              <a:rPr lang="en-US" dirty="0">
                <a:solidFill>
                  <a:srgbClr val="141F68"/>
                </a:solidFill>
              </a:rPr>
              <a:t>day to be outside.</a:t>
            </a:r>
          </a:p>
        </p:txBody>
      </p:sp>
      <p:sp>
        <p:nvSpPr>
          <p:cNvPr id="4" name="Slide Number Placeholder 3">
            <a:extLst>
              <a:ext uri="{FF2B5EF4-FFF2-40B4-BE49-F238E27FC236}">
                <a16:creationId xmlns:a16="http://schemas.microsoft.com/office/drawing/2014/main" id="{F1A91E75-F1B3-6C0D-B2D7-84DC35DBF22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7</a:t>
            </a:r>
          </a:p>
        </p:txBody>
      </p:sp>
    </p:spTree>
    <p:extLst>
      <p:ext uri="{BB962C8B-B14F-4D97-AF65-F5344CB8AC3E}">
        <p14:creationId xmlns:p14="http://schemas.microsoft.com/office/powerpoint/2010/main" val="209192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t>What does it mean when the AQI is yellow?</a:t>
            </a:r>
          </a:p>
        </p:txBody>
      </p:sp>
      <p:grpSp>
        <p:nvGrpSpPr>
          <p:cNvPr id="13" name="Group 12">
            <a:extLst>
              <a:ext uri="{FF2B5EF4-FFF2-40B4-BE49-F238E27FC236}">
                <a16:creationId xmlns:a16="http://schemas.microsoft.com/office/drawing/2014/main" id="{8C67C9AA-FBD3-03FE-9509-A456C0D10BB5}"/>
              </a:ext>
              <a:ext uri="{C183D7F6-B498-43B3-948B-1728B52AA6E4}">
                <adec:decorative xmlns:adec="http://schemas.microsoft.com/office/drawing/2017/decorative" val="1"/>
              </a:ext>
            </a:extLst>
          </p:cNvPr>
          <p:cNvGrpSpPr/>
          <p:nvPr/>
        </p:nvGrpSpPr>
        <p:grpSpPr>
          <a:xfrm>
            <a:off x="223159" y="1720313"/>
            <a:ext cx="4308529" cy="4296014"/>
            <a:chOff x="223159" y="1720313"/>
            <a:chExt cx="4308529" cy="4296014"/>
          </a:xfrm>
        </p:grpSpPr>
        <p:sp>
          <p:nvSpPr>
            <p:cNvPr id="14" name="Freeform: Shape 13" descr="Colors of the AQI with YELLOW highlighted">
              <a:extLst>
                <a:ext uri="{FF2B5EF4-FFF2-40B4-BE49-F238E27FC236}">
                  <a16:creationId xmlns:a16="http://schemas.microsoft.com/office/drawing/2014/main" id="{39926886-3D2A-BA3C-86DF-2DB8393F3643}"/>
                </a:ext>
              </a:extLst>
            </p:cNvPr>
            <p:cNvSpPr/>
            <p:nvPr/>
          </p:nvSpPr>
          <p:spPr>
            <a:xfrm>
              <a:off x="223159" y="1720313"/>
              <a:ext cx="4308529" cy="665702"/>
            </a:xfrm>
            <a:custGeom>
              <a:avLst/>
              <a:gdLst>
                <a:gd name="connsiteX0" fmla="*/ 0 w 4308529"/>
                <a:gd name="connsiteY0" fmla="*/ 0 h 665702"/>
                <a:gd name="connsiteX1" fmla="*/ 4308529 w 4308529"/>
                <a:gd name="connsiteY1" fmla="*/ 0 h 665702"/>
                <a:gd name="connsiteX2" fmla="*/ 4308529 w 4308529"/>
                <a:gd name="connsiteY2" fmla="*/ 665702 h 665702"/>
                <a:gd name="connsiteX3" fmla="*/ 0 w 4308529"/>
                <a:gd name="connsiteY3" fmla="*/ 665702 h 665702"/>
                <a:gd name="connsiteX4" fmla="*/ 0 w 4308529"/>
                <a:gd name="connsiteY4" fmla="*/ 0 h 66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529" h="665702">
                  <a:moveTo>
                    <a:pt x="0" y="0"/>
                  </a:moveTo>
                  <a:lnTo>
                    <a:pt x="4308529" y="0"/>
                  </a:lnTo>
                  <a:lnTo>
                    <a:pt x="4308529" y="665702"/>
                  </a:lnTo>
                  <a:lnTo>
                    <a:pt x="0" y="665702"/>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tx1"/>
                </a:solidFill>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22CCF0F9-4189-E30E-EEFA-6BA9BBFE0B4C}"/>
                </a:ext>
              </a:extLst>
            </p:cNvPr>
            <p:cNvSpPr/>
            <p:nvPr/>
          </p:nvSpPr>
          <p:spPr>
            <a:xfrm>
              <a:off x="223159" y="2437650"/>
              <a:ext cx="4308529" cy="1077949"/>
            </a:xfrm>
            <a:custGeom>
              <a:avLst/>
              <a:gdLst>
                <a:gd name="connsiteX0" fmla="*/ 0 w 4308529"/>
                <a:gd name="connsiteY0" fmla="*/ 0 h 1077949"/>
                <a:gd name="connsiteX1" fmla="*/ 4308529 w 4308529"/>
                <a:gd name="connsiteY1" fmla="*/ 0 h 1077949"/>
                <a:gd name="connsiteX2" fmla="*/ 4308529 w 4308529"/>
                <a:gd name="connsiteY2" fmla="*/ 1077949 h 1077949"/>
                <a:gd name="connsiteX3" fmla="*/ 0 w 4308529"/>
                <a:gd name="connsiteY3" fmla="*/ 1077949 h 1077949"/>
                <a:gd name="connsiteX4" fmla="*/ 0 w 4308529"/>
                <a:gd name="connsiteY4" fmla="*/ 0 h 107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529" h="1077949">
                  <a:moveTo>
                    <a:pt x="0" y="0"/>
                  </a:moveTo>
                  <a:lnTo>
                    <a:pt x="4308529" y="0"/>
                  </a:lnTo>
                  <a:lnTo>
                    <a:pt x="4308529" y="1077949"/>
                  </a:lnTo>
                  <a:lnTo>
                    <a:pt x="0" y="1077949"/>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A4B695D9-975B-03C5-3FF1-76C8CC9A208D}"/>
                </a:ext>
              </a:extLst>
            </p:cNvPr>
            <p:cNvSpPr/>
            <p:nvPr/>
          </p:nvSpPr>
          <p:spPr>
            <a:xfrm>
              <a:off x="223159" y="3527785"/>
              <a:ext cx="4308529" cy="600164"/>
            </a:xfrm>
            <a:custGeom>
              <a:avLst/>
              <a:gdLst>
                <a:gd name="connsiteX0" fmla="*/ 0 w 4308529"/>
                <a:gd name="connsiteY0" fmla="*/ 0 h 600164"/>
                <a:gd name="connsiteX1" fmla="*/ 4308529 w 4308529"/>
                <a:gd name="connsiteY1" fmla="*/ 0 h 600164"/>
                <a:gd name="connsiteX2" fmla="*/ 4308529 w 4308529"/>
                <a:gd name="connsiteY2" fmla="*/ 600164 h 600164"/>
                <a:gd name="connsiteX3" fmla="*/ 0 w 4308529"/>
                <a:gd name="connsiteY3" fmla="*/ 600164 h 600164"/>
                <a:gd name="connsiteX4" fmla="*/ 0 w 4308529"/>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529" h="600164">
                  <a:moveTo>
                    <a:pt x="0" y="0"/>
                  </a:moveTo>
                  <a:lnTo>
                    <a:pt x="4308529" y="0"/>
                  </a:lnTo>
                  <a:lnTo>
                    <a:pt x="4308529" y="600164"/>
                  </a:lnTo>
                  <a:lnTo>
                    <a:pt x="0" y="600164"/>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A06C3447-DB83-03B8-C9BE-19F50485DA0B}"/>
                </a:ext>
              </a:extLst>
            </p:cNvPr>
            <p:cNvSpPr/>
            <p:nvPr/>
          </p:nvSpPr>
          <p:spPr>
            <a:xfrm>
              <a:off x="223159" y="4156394"/>
              <a:ext cx="4308529" cy="600164"/>
            </a:xfrm>
            <a:custGeom>
              <a:avLst/>
              <a:gdLst>
                <a:gd name="connsiteX0" fmla="*/ 0 w 4308529"/>
                <a:gd name="connsiteY0" fmla="*/ 0 h 600164"/>
                <a:gd name="connsiteX1" fmla="*/ 4308529 w 4308529"/>
                <a:gd name="connsiteY1" fmla="*/ 0 h 600164"/>
                <a:gd name="connsiteX2" fmla="*/ 4308529 w 4308529"/>
                <a:gd name="connsiteY2" fmla="*/ 600164 h 600164"/>
                <a:gd name="connsiteX3" fmla="*/ 0 w 4308529"/>
                <a:gd name="connsiteY3" fmla="*/ 600164 h 600164"/>
                <a:gd name="connsiteX4" fmla="*/ 0 w 4308529"/>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529" h="600164">
                  <a:moveTo>
                    <a:pt x="0" y="0"/>
                  </a:moveTo>
                  <a:lnTo>
                    <a:pt x="4308529" y="0"/>
                  </a:lnTo>
                  <a:lnTo>
                    <a:pt x="4308529" y="600164"/>
                  </a:lnTo>
                  <a:lnTo>
                    <a:pt x="0" y="600164"/>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A1A88EDC-FAD9-8C01-8440-5FF1EC7CDD6C}"/>
                </a:ext>
              </a:extLst>
            </p:cNvPr>
            <p:cNvSpPr/>
            <p:nvPr/>
          </p:nvSpPr>
          <p:spPr>
            <a:xfrm>
              <a:off x="223159" y="4785990"/>
              <a:ext cx="4308529" cy="600164"/>
            </a:xfrm>
            <a:custGeom>
              <a:avLst/>
              <a:gdLst>
                <a:gd name="connsiteX0" fmla="*/ 0 w 4308529"/>
                <a:gd name="connsiteY0" fmla="*/ 0 h 600164"/>
                <a:gd name="connsiteX1" fmla="*/ 4308529 w 4308529"/>
                <a:gd name="connsiteY1" fmla="*/ 0 h 600164"/>
                <a:gd name="connsiteX2" fmla="*/ 4308529 w 4308529"/>
                <a:gd name="connsiteY2" fmla="*/ 600164 h 600164"/>
                <a:gd name="connsiteX3" fmla="*/ 0 w 4308529"/>
                <a:gd name="connsiteY3" fmla="*/ 600164 h 600164"/>
                <a:gd name="connsiteX4" fmla="*/ 0 w 4308529"/>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529" h="600164">
                  <a:moveTo>
                    <a:pt x="0" y="0"/>
                  </a:moveTo>
                  <a:lnTo>
                    <a:pt x="4308529" y="0"/>
                  </a:lnTo>
                  <a:lnTo>
                    <a:pt x="4308529" y="600164"/>
                  </a:lnTo>
                  <a:lnTo>
                    <a:pt x="0" y="600164"/>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2A37D0F6-E27F-9DA8-1E2A-3CACD6A49F2A}"/>
                </a:ext>
              </a:extLst>
            </p:cNvPr>
            <p:cNvSpPr/>
            <p:nvPr/>
          </p:nvSpPr>
          <p:spPr>
            <a:xfrm>
              <a:off x="223159" y="5416163"/>
              <a:ext cx="4308529" cy="600164"/>
            </a:xfrm>
            <a:custGeom>
              <a:avLst/>
              <a:gdLst>
                <a:gd name="connsiteX0" fmla="*/ 0 w 4308529"/>
                <a:gd name="connsiteY0" fmla="*/ 0 h 600164"/>
                <a:gd name="connsiteX1" fmla="*/ 4308529 w 4308529"/>
                <a:gd name="connsiteY1" fmla="*/ 0 h 600164"/>
                <a:gd name="connsiteX2" fmla="*/ 4308529 w 4308529"/>
                <a:gd name="connsiteY2" fmla="*/ 600164 h 600164"/>
                <a:gd name="connsiteX3" fmla="*/ 0 w 4308529"/>
                <a:gd name="connsiteY3" fmla="*/ 600164 h 600164"/>
                <a:gd name="connsiteX4" fmla="*/ 0 w 4308529"/>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529" h="600164">
                  <a:moveTo>
                    <a:pt x="0" y="0"/>
                  </a:moveTo>
                  <a:lnTo>
                    <a:pt x="4308529" y="0"/>
                  </a:lnTo>
                  <a:lnTo>
                    <a:pt x="4308529" y="600164"/>
                  </a:lnTo>
                  <a:lnTo>
                    <a:pt x="0" y="600164"/>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anose="020F0502020204030204" pitchFamily="34" charset="0"/>
                <a:cs typeface="Calibri" panose="020F0502020204030204" pitchFamily="34" charset="0"/>
              </a:endParaRPr>
            </a:p>
          </p:txBody>
        </p:sp>
      </p:grpSp>
      <p:sp>
        <p:nvSpPr>
          <p:cNvPr id="5" name="Text Placeholder 18">
            <a:extLst>
              <a:ext uri="{FF2B5EF4-FFF2-40B4-BE49-F238E27FC236}">
                <a16:creationId xmlns:a16="http://schemas.microsoft.com/office/drawing/2014/main" id="{A18E3DB0-794F-93D8-7507-55AF52122CEF}"/>
              </a:ext>
            </a:extLst>
          </p:cNvPr>
          <p:cNvSpPr>
            <a:spLocks noGrp="1"/>
          </p:cNvSpPr>
          <p:nvPr>
            <p:ph type="body" sz="quarter" idx="4294967295"/>
          </p:nvPr>
        </p:nvSpPr>
        <p:spPr>
          <a:xfrm>
            <a:off x="95636" y="2588418"/>
            <a:ext cx="4563573" cy="914400"/>
          </a:xfrm>
        </p:spPr>
        <p:txBody>
          <a:bodyPr>
            <a:noAutofit/>
          </a:bodyPr>
          <a:lstStyle/>
          <a:p>
            <a:pPr marL="0" lvl="0" indent="0" algn="ctr">
              <a:spcBef>
                <a:spcPts val="0"/>
              </a:spcBef>
              <a:spcAft>
                <a:spcPts val="1008"/>
              </a:spcAft>
              <a:buNone/>
            </a:pPr>
            <a:r>
              <a:rPr lang="en-US" b="1" dirty="0">
                <a:solidFill>
                  <a:schemeClr val="tx1"/>
                </a:solidFill>
              </a:rPr>
              <a:t>Unhealthy for very sensitive groups (51 – 100)</a:t>
            </a:r>
          </a:p>
        </p:txBody>
      </p:sp>
      <p:graphicFrame>
        <p:nvGraphicFramePr>
          <p:cNvPr id="2" name="Table 1">
            <a:extLst>
              <a:ext uri="{FF2B5EF4-FFF2-40B4-BE49-F238E27FC236}">
                <a16:creationId xmlns:a16="http://schemas.microsoft.com/office/drawing/2014/main" id="{EEA68B46-D3F2-315E-05D3-03189CA66B0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29177438"/>
              </p:ext>
            </p:extLst>
          </p:nvPr>
        </p:nvGraphicFramePr>
        <p:xfrm>
          <a:off x="4763792" y="1720315"/>
          <a:ext cx="7030418" cy="2600759"/>
        </p:xfrm>
        <a:graphic>
          <a:graphicData uri="http://schemas.openxmlformats.org/drawingml/2006/table">
            <a:tbl>
              <a:tblPr firstRow="1" bandRow="1">
                <a:tableStyleId>{5C22544A-7EE6-4342-B048-85BDC9FD1C3A}</a:tableStyleId>
              </a:tblPr>
              <a:tblGrid>
                <a:gridCol w="3669138">
                  <a:extLst>
                    <a:ext uri="{9D8B030D-6E8A-4147-A177-3AD203B41FA5}">
                      <a16:colId xmlns:a16="http://schemas.microsoft.com/office/drawing/2014/main" val="3189089527"/>
                    </a:ext>
                  </a:extLst>
                </a:gridCol>
                <a:gridCol w="3361280">
                  <a:extLst>
                    <a:ext uri="{9D8B030D-6E8A-4147-A177-3AD203B41FA5}">
                      <a16:colId xmlns:a16="http://schemas.microsoft.com/office/drawing/2014/main" val="3634693054"/>
                    </a:ext>
                  </a:extLst>
                </a:gridCol>
              </a:tblGrid>
              <a:tr h="97639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635855099"/>
                  </a:ext>
                </a:extLst>
              </a:tr>
              <a:tr h="1624369">
                <a:tc>
                  <a:txBody>
                    <a:bodyPr/>
                    <a:lstStyle/>
                    <a:p>
                      <a:pPr algn="ctr"/>
                      <a:endParaRPr lang="en-US" sz="2400" dirty="0">
                        <a:solidFill>
                          <a:schemeClr val="accent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accent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81713"/>
                  </a:ext>
                </a:extLst>
              </a:tr>
            </a:tbl>
          </a:graphicData>
        </a:graphic>
      </p:graphicFrame>
      <p:sp>
        <p:nvSpPr>
          <p:cNvPr id="6" name="Text Placeholder 20">
            <a:extLst>
              <a:ext uri="{FF2B5EF4-FFF2-40B4-BE49-F238E27FC236}">
                <a16:creationId xmlns:a16="http://schemas.microsoft.com/office/drawing/2014/main" id="{50CD6C6F-A475-8971-8546-241F544C29C3}"/>
              </a:ext>
            </a:extLst>
          </p:cNvPr>
          <p:cNvSpPr>
            <a:spLocks noGrp="1"/>
          </p:cNvSpPr>
          <p:nvPr>
            <p:ph type="body" sz="quarter" idx="4294967295"/>
          </p:nvPr>
        </p:nvSpPr>
        <p:spPr>
          <a:xfrm>
            <a:off x="4796874" y="1998799"/>
            <a:ext cx="3629935" cy="589619"/>
          </a:xfrm>
        </p:spPr>
        <p:txBody>
          <a:bodyPr>
            <a:noAutofit/>
          </a:bodyPr>
          <a:lstStyle/>
          <a:p>
            <a:pPr marL="0" indent="0" algn="ctr">
              <a:buNone/>
            </a:pPr>
            <a:r>
              <a:rPr lang="en-US" b="1" dirty="0">
                <a:solidFill>
                  <a:schemeClr val="tx1"/>
                </a:solidFill>
              </a:rPr>
              <a:t>What does this mean?</a:t>
            </a:r>
          </a:p>
        </p:txBody>
      </p:sp>
      <p:sp>
        <p:nvSpPr>
          <p:cNvPr id="7" name="Text Placeholder 22">
            <a:extLst>
              <a:ext uri="{FF2B5EF4-FFF2-40B4-BE49-F238E27FC236}">
                <a16:creationId xmlns:a16="http://schemas.microsoft.com/office/drawing/2014/main" id="{AADB981F-DFD0-BF50-63D5-892EBF28F722}"/>
              </a:ext>
            </a:extLst>
          </p:cNvPr>
          <p:cNvSpPr>
            <a:spLocks noGrp="1"/>
          </p:cNvSpPr>
          <p:nvPr>
            <p:ph type="body" sz="quarter" idx="4294967295"/>
          </p:nvPr>
        </p:nvSpPr>
        <p:spPr>
          <a:xfrm>
            <a:off x="8729634" y="1983950"/>
            <a:ext cx="2761751" cy="556276"/>
          </a:xfrm>
        </p:spPr>
        <p:txBody>
          <a:bodyPr>
            <a:noAutofit/>
          </a:bodyPr>
          <a:lstStyle/>
          <a:p>
            <a:pPr marL="0" indent="0" algn="ctr">
              <a:buNone/>
            </a:pPr>
            <a:r>
              <a:rPr lang="en-US" b="1" dirty="0">
                <a:solidFill>
                  <a:schemeClr val="tx1"/>
                </a:solidFill>
              </a:rPr>
              <a:t>Actions to take</a:t>
            </a:r>
          </a:p>
        </p:txBody>
      </p:sp>
      <p:sp>
        <p:nvSpPr>
          <p:cNvPr id="8" name="Text Placeholder 24">
            <a:extLst>
              <a:ext uri="{FF2B5EF4-FFF2-40B4-BE49-F238E27FC236}">
                <a16:creationId xmlns:a16="http://schemas.microsoft.com/office/drawing/2014/main" id="{D8A65F3E-6207-6B62-7C81-8A0D7C85F02A}"/>
              </a:ext>
            </a:extLst>
          </p:cNvPr>
          <p:cNvSpPr>
            <a:spLocks noGrp="1"/>
          </p:cNvSpPr>
          <p:nvPr>
            <p:ph type="body" sz="quarter" idx="4294967295"/>
          </p:nvPr>
        </p:nvSpPr>
        <p:spPr>
          <a:xfrm>
            <a:off x="5072765" y="2925712"/>
            <a:ext cx="3078152" cy="1148448"/>
          </a:xfrm>
        </p:spPr>
        <p:txBody>
          <a:bodyPr>
            <a:noAutofit/>
          </a:bodyPr>
          <a:lstStyle/>
          <a:p>
            <a:pPr marL="0" indent="0" algn="ctr">
              <a:lnSpc>
                <a:spcPct val="100000"/>
              </a:lnSpc>
              <a:spcBef>
                <a:spcPts val="0"/>
              </a:spcBef>
              <a:buNone/>
            </a:pPr>
            <a:r>
              <a:rPr lang="en-US" dirty="0">
                <a:solidFill>
                  <a:schemeClr val="accent1"/>
                </a:solidFill>
              </a:rPr>
              <a:t>Air quality can be dangerous for </a:t>
            </a:r>
            <a:r>
              <a:rPr lang="en-US" b="1" dirty="0">
                <a:solidFill>
                  <a:schemeClr val="accent1"/>
                </a:solidFill>
              </a:rPr>
              <a:t>very sensitive groups.</a:t>
            </a:r>
            <a:endParaRPr lang="en-US" dirty="0">
              <a:solidFill>
                <a:schemeClr val="accent1"/>
              </a:solidFill>
            </a:endParaRPr>
          </a:p>
        </p:txBody>
      </p:sp>
      <p:sp>
        <p:nvSpPr>
          <p:cNvPr id="10" name="Text Placeholder 26">
            <a:extLst>
              <a:ext uri="{FF2B5EF4-FFF2-40B4-BE49-F238E27FC236}">
                <a16:creationId xmlns:a16="http://schemas.microsoft.com/office/drawing/2014/main" id="{726ACBCA-C3B3-4586-1F06-E59295FA0D51}"/>
              </a:ext>
            </a:extLst>
          </p:cNvPr>
          <p:cNvSpPr>
            <a:spLocks noGrp="1"/>
          </p:cNvSpPr>
          <p:nvPr>
            <p:ph type="body" sz="quarter" idx="4294967295"/>
          </p:nvPr>
        </p:nvSpPr>
        <p:spPr>
          <a:xfrm>
            <a:off x="8537793" y="2718112"/>
            <a:ext cx="3145431" cy="1490338"/>
          </a:xfrm>
        </p:spPr>
        <p:txBody>
          <a:bodyPr>
            <a:noAutofit/>
          </a:bodyPr>
          <a:lstStyle/>
          <a:p>
            <a:pPr marL="0" indent="0" algn="ctr">
              <a:lnSpc>
                <a:spcPct val="100000"/>
              </a:lnSpc>
              <a:spcBef>
                <a:spcPts val="0"/>
              </a:spcBef>
              <a:buNone/>
            </a:pPr>
            <a:r>
              <a:rPr lang="en-US" b="1" dirty="0">
                <a:solidFill>
                  <a:schemeClr val="accent1"/>
                </a:solidFill>
              </a:rPr>
              <a:t>Very sensitive groups: </a:t>
            </a:r>
            <a:r>
              <a:rPr lang="en-US" dirty="0">
                <a:solidFill>
                  <a:schemeClr val="accent1"/>
                </a:solidFill>
              </a:rPr>
              <a:t>Watch for symptoms and take actions as needed.</a:t>
            </a:r>
          </a:p>
        </p:txBody>
      </p:sp>
      <p:sp>
        <p:nvSpPr>
          <p:cNvPr id="11" name="Rectangle: Rounded Corners 10">
            <a:extLst>
              <a:ext uri="{FF2B5EF4-FFF2-40B4-BE49-F238E27FC236}">
                <a16:creationId xmlns:a16="http://schemas.microsoft.com/office/drawing/2014/main" id="{139DF311-89F7-B85A-8AC8-49CCB19212F6}"/>
              </a:ext>
              <a:ext uri="{C183D7F6-B498-43B3-948B-1728B52AA6E4}">
                <adec:decorative xmlns:adec="http://schemas.microsoft.com/office/drawing/2017/decorative" val="1"/>
              </a:ext>
            </a:extLst>
          </p:cNvPr>
          <p:cNvSpPr/>
          <p:nvPr/>
        </p:nvSpPr>
        <p:spPr>
          <a:xfrm>
            <a:off x="4763790" y="4592548"/>
            <a:ext cx="7030419" cy="12908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Arial" panose="020B0604020202020204" pitchFamily="34" charset="0"/>
                <a:cs typeface="Arial" panose="020B0604020202020204" pitchFamily="34" charset="0"/>
              </a:rPr>
              <a:t>             </a:t>
            </a:r>
          </a:p>
        </p:txBody>
      </p:sp>
      <p:pic>
        <p:nvPicPr>
          <p:cNvPr id="9" name="Graphic 8">
            <a:extLst>
              <a:ext uri="{FF2B5EF4-FFF2-40B4-BE49-F238E27FC236}">
                <a16:creationId xmlns:a16="http://schemas.microsoft.com/office/drawing/2014/main" id="{C4F7276E-F410-74C3-4721-BD0F58DCC76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1651" y="4725035"/>
            <a:ext cx="1025827" cy="1025827"/>
          </a:xfrm>
          <a:prstGeom prst="rect">
            <a:avLst/>
          </a:prstGeom>
        </p:spPr>
      </p:pic>
      <p:sp>
        <p:nvSpPr>
          <p:cNvPr id="12" name="Text Placeholder 28">
            <a:extLst>
              <a:ext uri="{FF2B5EF4-FFF2-40B4-BE49-F238E27FC236}">
                <a16:creationId xmlns:a16="http://schemas.microsoft.com/office/drawing/2014/main" id="{A4A8AC72-0FBE-DB87-EFD3-D34B8D73B506}"/>
              </a:ext>
            </a:extLst>
          </p:cNvPr>
          <p:cNvSpPr>
            <a:spLocks noGrp="1"/>
          </p:cNvSpPr>
          <p:nvPr>
            <p:ph type="body" sz="quarter" idx="4294967295"/>
          </p:nvPr>
        </p:nvSpPr>
        <p:spPr>
          <a:xfrm>
            <a:off x="6227479" y="4826551"/>
            <a:ext cx="5242886" cy="914400"/>
          </a:xfrm>
        </p:spPr>
        <p:txBody>
          <a:bodyPr>
            <a:noAutofit/>
          </a:bodyPr>
          <a:lstStyle/>
          <a:p>
            <a:pPr marL="0" lvl="0" indent="-457200" algn="ctr">
              <a:lnSpc>
                <a:spcPct val="100000"/>
              </a:lnSpc>
              <a:spcBef>
                <a:spcPts val="0"/>
              </a:spcBef>
              <a:buNone/>
            </a:pPr>
            <a:r>
              <a:rPr lang="en-US" dirty="0">
                <a:solidFill>
                  <a:schemeClr val="accent1"/>
                </a:solidFill>
              </a:rPr>
              <a:t>Who is </a:t>
            </a:r>
            <a:r>
              <a:rPr lang="en-US" b="1" dirty="0">
                <a:solidFill>
                  <a:schemeClr val="accent1"/>
                </a:solidFill>
              </a:rPr>
              <a:t>sensitive</a:t>
            </a:r>
            <a:r>
              <a:rPr lang="en-US" dirty="0">
                <a:solidFill>
                  <a:schemeClr val="accent1"/>
                </a:solidFill>
              </a:rPr>
              <a:t> to wildfire smoke?  </a:t>
            </a:r>
            <a:br>
              <a:rPr lang="en-US" dirty="0">
                <a:solidFill>
                  <a:schemeClr val="accent1"/>
                </a:solidFill>
              </a:rPr>
            </a:br>
            <a:r>
              <a:rPr lang="en-US" dirty="0">
                <a:solidFill>
                  <a:schemeClr val="accent1"/>
                </a:solidFill>
              </a:rPr>
              <a:t> Who is </a:t>
            </a:r>
            <a:r>
              <a:rPr lang="en-US" b="1" dirty="0">
                <a:solidFill>
                  <a:schemeClr val="accent1"/>
                </a:solidFill>
              </a:rPr>
              <a:t>very sensitive</a:t>
            </a:r>
            <a:r>
              <a:rPr lang="en-US" dirty="0">
                <a:solidFill>
                  <a:schemeClr val="accent1"/>
                </a:solidFill>
              </a:rPr>
              <a:t>?</a:t>
            </a:r>
            <a:endParaRPr lang="en-IN" dirty="0"/>
          </a:p>
        </p:txBody>
      </p:sp>
      <p:sp>
        <p:nvSpPr>
          <p:cNvPr id="4" name="Slide Number Placeholder 3">
            <a:extLst>
              <a:ext uri="{FF2B5EF4-FFF2-40B4-BE49-F238E27FC236}">
                <a16:creationId xmlns:a16="http://schemas.microsoft.com/office/drawing/2014/main" id="{F1A91E75-F1B3-6C0D-B2D7-84DC35DBF22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dirty="0"/>
              <a:t>Module 2, slide 8</a:t>
            </a:r>
          </a:p>
        </p:txBody>
      </p:sp>
    </p:spTree>
    <p:extLst>
      <p:ext uri="{BB962C8B-B14F-4D97-AF65-F5344CB8AC3E}">
        <p14:creationId xmlns:p14="http://schemas.microsoft.com/office/powerpoint/2010/main" val="557926539"/>
      </p:ext>
    </p:extLst>
  </p:cSld>
  <p:clrMapOvr>
    <a:masterClrMapping/>
  </p:clrMapOvr>
</p:sld>
</file>

<file path=ppt/theme/theme1.xml><?xml version="1.0" encoding="utf-8"?>
<a:theme xmlns:a="http://schemas.openxmlformats.org/drawingml/2006/main" name="Office Theme">
  <a:themeElements>
    <a:clrScheme name="CDPH Color Palette">
      <a:dk1>
        <a:srgbClr val="141F68"/>
      </a:dk1>
      <a:lt1>
        <a:srgbClr val="FFFFFF"/>
      </a:lt1>
      <a:dk2>
        <a:srgbClr val="411162"/>
      </a:dk2>
      <a:lt2>
        <a:srgbClr val="A8D3C9"/>
      </a:lt2>
      <a:accent1>
        <a:srgbClr val="002495"/>
      </a:accent1>
      <a:accent2>
        <a:srgbClr val="9C1D96"/>
      </a:accent2>
      <a:accent3>
        <a:srgbClr val="AE5018"/>
      </a:accent3>
      <a:accent4>
        <a:srgbClr val="007887"/>
      </a:accent4>
      <a:accent5>
        <a:srgbClr val="0077CF"/>
      </a:accent5>
      <a:accent6>
        <a:srgbClr val="141F68"/>
      </a:accent6>
      <a:hlink>
        <a:srgbClr val="0077CF"/>
      </a:hlink>
      <a:folHlink>
        <a:srgbClr val="9C1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PH_PowerPointTemplate" id="{F792BC48-EDA7-4208-B37D-23197145A8E4}" vid="{5B70F584-CCEA-4408-AAE3-E6432EB52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153E2743A634AE4A84C3928383B6312C" ma:contentTypeVersion="5" ma:contentTypeDescription="Create a new document." ma:contentTypeScope="" ma:versionID="41edc86a2542a8adf9b6fb51fcbf6f8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13e6053580e0afdff81b1034f30c26be"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off2d280d04f435e8ad65f64297220d7" minOccurs="0"/>
                <xsd:element ref="ns2:bb1a85d7c91c4659b60f056ef7672151" minOccurs="0"/>
                <xsd:element ref="ns2:e703b7d8b6284097bcc8d89d108ab72a" minOccurs="0"/>
                <xsd:element ref="ns2:TaxCatchAl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off2d280d04f435e8ad65f64297220d7" ma:index="10"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2"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4" nillable="true" ma:taxonomy="true" ma:internalName="e703b7d8b6284097bcc8d89d108ab72a" ma:taxonomyFieldName="Content_x0020_Language" ma:displayName="Content Language" ma:default="97;#English (United States)|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DF48D-0E37-41BF-9ECB-2D06C666CEAD}">
  <ds:schemaRefs>
    <ds:schemaRef ds:uri="http://purl.org/dc/dcmitype/"/>
    <ds:schemaRef ds:uri="cc853b12-4252-4baa-ba29-915c5a3b2f1f"/>
    <ds:schemaRef ds:uri="06d740c9-b8a8-462b-8c7c-96731172ef3d"/>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D1AB633-68BD-4764-AC74-1CB5DA94408A}"/>
</file>

<file path=customXml/itemProps3.xml><?xml version="1.0" encoding="utf-8"?>
<ds:datastoreItem xmlns:ds="http://schemas.openxmlformats.org/officeDocument/2006/customXml" ds:itemID="{7D20C666-19AC-43AB-87F2-6473B2AC7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CDPH_PowerPointTemplate-ADA</Template>
  <TotalTime>20940</TotalTime>
  <Words>4514</Words>
  <Application>Microsoft Office PowerPoint</Application>
  <PresentationFormat>Widescreen</PresentationFormat>
  <Paragraphs>316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Arial,Sans-Serif</vt:lpstr>
      <vt:lpstr>Calibri</vt:lpstr>
      <vt:lpstr>Roboto</vt:lpstr>
      <vt:lpstr>Segoe UI Symbol</vt:lpstr>
      <vt:lpstr>Symbol</vt:lpstr>
      <vt:lpstr>Times New Roman</vt:lpstr>
      <vt:lpstr>Office Theme</vt:lpstr>
      <vt:lpstr>Wildfire Smoke Education Toolkit</vt:lpstr>
      <vt:lpstr>Module 2</vt:lpstr>
      <vt:lpstr>Learning goals</vt:lpstr>
      <vt:lpstr>The Air Quality Index (AQI)  </vt:lpstr>
      <vt:lpstr>The more smoke in the air, the higher the AQI.</vt:lpstr>
      <vt:lpstr>Where does the AQI come from?</vt:lpstr>
      <vt:lpstr>AQI colors and numbers</vt:lpstr>
      <vt:lpstr>What does it mean when the AQI is green?</vt:lpstr>
      <vt:lpstr>What does it mean when the AQI is yellow?</vt:lpstr>
      <vt:lpstr>Would you let your child play soccer today?  Why or why not?</vt:lpstr>
      <vt:lpstr>Your child has asthma</vt:lpstr>
      <vt:lpstr>Your child has asthma and has gone to the emergency room several times this year</vt:lpstr>
      <vt:lpstr>What does it mean when the AQI is orange?</vt:lpstr>
      <vt:lpstr>What can someone with heart problems do to protect themselves from smoke?</vt:lpstr>
      <vt:lpstr>What does it mean when the AQI is red?</vt:lpstr>
      <vt:lpstr>What does it mean when the AQI is purple or maroon?</vt:lpstr>
      <vt:lpstr>Ways to check air quality</vt:lpstr>
      <vt:lpstr>Finding the AQI on cell phones</vt:lpstr>
      <vt:lpstr>The AirNow website and mobile app</vt:lpstr>
      <vt:lpstr>Steps for using the AirNow App</vt:lpstr>
      <vt:lpstr>Bonus activity: adding locations</vt:lpstr>
      <vt:lpstr>  What if…..?</vt:lpstr>
      <vt:lpstr>  It’s not all about the AQI</vt:lpstr>
      <vt:lpstr>Summary</vt:lpstr>
      <vt:lpstr>Reflections</vt:lpstr>
    </vt:vector>
  </TitlesOfParts>
  <Company>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Smoke Education Toolkit</dc:title>
  <dc:creator>Newman, Nicole@CDPH</dc:creator>
  <cp:lastModifiedBy>Polakoff, Judy@CDPH</cp:lastModifiedBy>
  <cp:revision>215</cp:revision>
  <dcterms:created xsi:type="dcterms:W3CDTF">2024-09-25T18:10:48Z</dcterms:created>
  <dcterms:modified xsi:type="dcterms:W3CDTF">2025-08-05T19:04:06Z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13b91bf-ff26-4203-8076-653b9b8a5c80_Enabled">
    <vt:lpwstr>true</vt:lpwstr>
  </property>
  <property fmtid="{D5CDD505-2E9C-101B-9397-08002B2CF9AE}" pid="3" name="MSIP_Label_213b91bf-ff26-4203-8076-653b9b8a5c80_SetDate">
    <vt:lpwstr>2025-02-27T17:51:19Z</vt:lpwstr>
  </property>
  <property fmtid="{D5CDD505-2E9C-101B-9397-08002B2CF9AE}" pid="4" name="MSIP_Label_213b91bf-ff26-4203-8076-653b9b8a5c80_Method">
    <vt:lpwstr>Standard</vt:lpwstr>
  </property>
  <property fmtid="{D5CDD505-2E9C-101B-9397-08002B2CF9AE}" pid="5" name="MSIP_Label_213b91bf-ff26-4203-8076-653b9b8a5c80_Name">
    <vt:lpwstr>Confidential - Low</vt:lpwstr>
  </property>
  <property fmtid="{D5CDD505-2E9C-101B-9397-08002B2CF9AE}" pid="6" name="MSIP_Label_213b91bf-ff26-4203-8076-653b9b8a5c80_SiteId">
    <vt:lpwstr>1f311b51-f6d9-4153-9bac-55e0ef9641b8</vt:lpwstr>
  </property>
  <property fmtid="{D5CDD505-2E9C-101B-9397-08002B2CF9AE}" pid="7" name="MSIP_Label_213b91bf-ff26-4203-8076-653b9b8a5c80_ActionId">
    <vt:lpwstr>4176ddb2-24b6-4471-a51b-23d07777ed77</vt:lpwstr>
  </property>
  <property fmtid="{D5CDD505-2E9C-101B-9397-08002B2CF9AE}" pid="8" name="MSIP_Label_213b91bf-ff26-4203-8076-653b9b8a5c80_ContentBits">
    <vt:lpwstr>2</vt:lpwstr>
  </property>
  <property fmtid="{D5CDD505-2E9C-101B-9397-08002B2CF9AE}" pid="9" name="MSIP_Label_213b91bf-ff26-4203-8076-653b9b8a5c80_Tag">
    <vt:lpwstr>10, 3, 0, 2</vt:lpwstr>
  </property>
  <property fmtid="{D5CDD505-2E9C-101B-9397-08002B2CF9AE}" pid="10" name="ClassificationContentMarkingFooterLocations">
    <vt:lpwstr>Office Theme:5</vt:lpwstr>
  </property>
  <property fmtid="{D5CDD505-2E9C-101B-9397-08002B2CF9AE}" pid="11" name="ClassificationContentMarkingFooterText">
    <vt:lpwstr>Confidential - Low</vt:lpwstr>
  </property>
  <property fmtid="{D5CDD505-2E9C-101B-9397-08002B2CF9AE}" pid="12" name="ContentTypeId">
    <vt:lpwstr>0x0101002CC577673628EB48993F371F1850BF7D00153E2743A634AE4A84C3928383B6312C</vt:lpwstr>
  </property>
  <property fmtid="{D5CDD505-2E9C-101B-9397-08002B2CF9AE}" pid="13" name="MediaServiceImageTags">
    <vt:lpwstr/>
  </property>
  <property fmtid="{D5CDD505-2E9C-101B-9397-08002B2CF9AE}" pid="14" name="_MarkAsFinal">
    <vt:bool>true</vt:bool>
  </property>
  <property fmtid="{D5CDD505-2E9C-101B-9397-08002B2CF9AE}" pid="15" name="Content Language">
    <vt:lpwstr>97;#English (United States)|25e340a5-d50c-48d7-adc0-a905fb7bff5c</vt:lpwstr>
  </property>
  <property fmtid="{D5CDD505-2E9C-101B-9397-08002B2CF9AE}" pid="16" name="CDPH Audience">
    <vt:lpwstr/>
  </property>
  <property fmtid="{D5CDD505-2E9C-101B-9397-08002B2CF9AE}" pid="17" name="Topic">
    <vt:lpwstr/>
  </property>
  <property fmtid="{D5CDD505-2E9C-101B-9397-08002B2CF9AE}" pid="18" name="Program">
    <vt:lpwstr/>
  </property>
</Properties>
</file>