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420" r:id="rId5"/>
    <p:sldId id="488" r:id="rId6"/>
    <p:sldId id="493" r:id="rId7"/>
    <p:sldId id="405" r:id="rId8"/>
    <p:sldId id="483" r:id="rId9"/>
    <p:sldId id="480" r:id="rId10"/>
    <p:sldId id="417" r:id="rId11"/>
    <p:sldId id="407" r:id="rId12"/>
    <p:sldId id="408" r:id="rId13"/>
    <p:sldId id="409" r:id="rId14"/>
    <p:sldId id="415" r:id="rId15"/>
    <p:sldId id="416" r:id="rId16"/>
    <p:sldId id="410" r:id="rId17"/>
    <p:sldId id="448" r:id="rId18"/>
    <p:sldId id="411" r:id="rId19"/>
    <p:sldId id="412" r:id="rId20"/>
    <p:sldId id="340" r:id="rId21"/>
    <p:sldId id="342" r:id="rId22"/>
    <p:sldId id="346" r:id="rId23"/>
    <p:sldId id="421" r:id="rId24"/>
    <p:sldId id="422" r:id="rId25"/>
    <p:sldId id="369" r:id="rId26"/>
    <p:sldId id="370" r:id="rId27"/>
    <p:sldId id="418" r:id="rId28"/>
    <p:sldId id="49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CE35DD-2402-2807-95FD-4BAB920334B2}" name="Polakoff, Judy@CDPH" initials="JP" userId="S::Judy.Polakoff@cdph.ca.gov::62ea0ae9-a701-4ef8-8234-87d0d60eae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lison Smith" initials="AS" lastIdx="2" clrIdx="0">
    <p:extLst>
      <p:ext uri="{19B8F6BF-5375-455C-9EA6-DF929625EA0E}">
        <p15:presenceInfo xmlns:p15="http://schemas.microsoft.com/office/powerpoint/2012/main" userId="S-1-5-21-4097889286-3091099877-3853663367-88399" providerId="AD"/>
      </p:ext>
    </p:extLst>
  </p:cmAuthor>
  <p:cmAuthor id="2" name="Smith, Allison@CDPH" initials="SA" lastIdx="68" clrIdx="1">
    <p:extLst>
      <p:ext uri="{19B8F6BF-5375-455C-9EA6-DF929625EA0E}">
        <p15:presenceInfo xmlns:p15="http://schemas.microsoft.com/office/powerpoint/2012/main" userId="S::Allison.Smith@cdph.ca.gov::8003b2e3-ad82-42ff-8465-85913e52cdf2" providerId="AD"/>
      </p:ext>
    </p:extLst>
  </p:cmAuthor>
  <p:cmAuthor id="3" name="Dominguez-Voong, Constancia@CDPH" initials="CD" lastIdx="10" clrIdx="2">
    <p:extLst>
      <p:ext uri="{19B8F6BF-5375-455C-9EA6-DF929625EA0E}">
        <p15:presenceInfo xmlns:p15="http://schemas.microsoft.com/office/powerpoint/2012/main" userId="S::Constancia.Dominguez-Voong@cdph.ca.gov::4c5aed23-55ab-446b-9d58-668abe6660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68"/>
    <a:srgbClr val="000000"/>
    <a:srgbClr val="003300"/>
    <a:srgbClr val="FFFFFF"/>
    <a:srgbClr val="6A7073"/>
    <a:srgbClr val="7E0023"/>
    <a:srgbClr val="902A92"/>
    <a:srgbClr val="002495"/>
    <a:srgbClr val="A9D3CA"/>
    <a:srgbClr val="007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03" autoAdjust="0"/>
  </p:normalViewPr>
  <p:slideViewPr>
    <p:cSldViewPr snapToGrid="0">
      <p:cViewPr varScale="1">
        <p:scale>
          <a:sx n="54" d="100"/>
          <a:sy n="54" d="100"/>
        </p:scale>
        <p:origin x="400" y="60"/>
      </p:cViewPr>
      <p:guideLst/>
    </p:cSldViewPr>
  </p:slideViewPr>
  <p:outlineViewPr>
    <p:cViewPr>
      <p:scale>
        <a:sx n="33" d="100"/>
        <a:sy n="33" d="100"/>
      </p:scale>
      <p:origin x="0" y="-1435"/>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53AA0-FC55-42A2-BF78-DF955FAA4F28}" type="doc">
      <dgm:prSet loTypeId="urn:diagrams.loki3.com/VaryingWidthList" loCatId="list" qsTypeId="urn:microsoft.com/office/officeart/2005/8/quickstyle/simple1" qsCatId="simple" csTypeId="urn:microsoft.com/office/officeart/2005/8/colors/accent1_2" csCatId="accent1" phldr="1"/>
      <dgm:spPr/>
    </dgm:pt>
    <dgm:pt modelId="{329C84B3-D8E8-451B-8402-0576680B049E}">
      <dgm:prSet phldrT="[Text]" custT="1"/>
      <dgm:spPr>
        <a:solidFill>
          <a:srgbClr val="00E400"/>
        </a:solidFill>
      </dgm:spPr>
      <dgm:t>
        <a:bodyPr/>
        <a:lstStyle/>
        <a:p>
          <a:endParaRPr lang="en-US" sz="2400" b="1"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10;"/>
        </a:ext>
      </dgm:extLst>
    </dgm:pt>
    <dgm:pt modelId="{AC2DF295-BC19-4917-89D8-9C3D36515A2D}" type="parTrans" cxnId="{2C810ABF-9AF1-4393-9039-EA4D578BFAA4}">
      <dgm:prSet/>
      <dgm:spPr/>
      <dgm:t>
        <a:bodyPr/>
        <a:lstStyle/>
        <a:p>
          <a:endParaRPr lang="en-US" sz="3000"/>
        </a:p>
      </dgm:t>
    </dgm:pt>
    <dgm:pt modelId="{014947A4-019E-46D4-B493-D061BDD97F4A}" type="sibTrans" cxnId="{2C810ABF-9AF1-4393-9039-EA4D578BFAA4}">
      <dgm:prSet/>
      <dgm:spPr/>
      <dgm:t>
        <a:bodyPr/>
        <a:lstStyle/>
        <a:p>
          <a:endParaRPr lang="en-US" sz="3000"/>
        </a:p>
      </dgm:t>
    </dgm:pt>
    <dgm:pt modelId="{BE87BEB8-AAA9-4F8C-ACD1-EBE823A75D7B}">
      <dgm:prSet phldrT="[Text]" custT="1"/>
      <dgm:spPr>
        <a:solidFill>
          <a:srgbClr val="8F3F97"/>
        </a:solidFill>
      </dgm:spPr>
      <dgm:t>
        <a:bodyPr/>
        <a:lstStyle/>
        <a:p>
          <a:endParaRPr lang="en-US" sz="2400" b="1" dirty="0">
            <a:latin typeface="Arial" panose="020B0604020202020204" pitchFamily="34" charset="0"/>
            <a:cs typeface="Arial" panose="020B0604020202020204" pitchFamily="34" charset="0"/>
          </a:endParaRPr>
        </a:p>
      </dgm:t>
    </dgm:pt>
    <dgm:pt modelId="{5ECBBB6E-8F63-47E4-A8A7-D83C4159376C}" type="parTrans" cxnId="{2D865FD8-8FBD-49A4-9C06-0FF57AA7336B}">
      <dgm:prSet/>
      <dgm:spPr/>
      <dgm:t>
        <a:bodyPr/>
        <a:lstStyle/>
        <a:p>
          <a:endParaRPr lang="en-US" sz="3000"/>
        </a:p>
      </dgm:t>
    </dgm:pt>
    <dgm:pt modelId="{5440E323-4C8A-4B85-89E1-CEDE0939C1EF}" type="sibTrans" cxnId="{2D865FD8-8FBD-49A4-9C06-0FF57AA7336B}">
      <dgm:prSet/>
      <dgm:spPr/>
      <dgm:t>
        <a:bodyPr/>
        <a:lstStyle/>
        <a:p>
          <a:endParaRPr lang="en-US" sz="3000"/>
        </a:p>
      </dgm:t>
    </dgm:pt>
    <dgm:pt modelId="{B3B634F1-65A0-4CF5-858A-1631F3DD8F70}">
      <dgm:prSet custT="1"/>
      <dgm:spPr>
        <a:solidFill>
          <a:srgbClr val="FFFF00"/>
        </a:solidFill>
      </dgm:spPr>
      <dgm:t>
        <a:bodyPr/>
        <a:lstStyle/>
        <a:p>
          <a:endParaRPr lang="en-US" sz="2400" b="1" dirty="0">
            <a:solidFill>
              <a:schemeClr val="tx1"/>
            </a:solidFill>
            <a:latin typeface="+mn-lt"/>
            <a:cs typeface="Calibri" panose="020F0502020204030204" pitchFamily="34" charset="0"/>
          </a:endParaRPr>
        </a:p>
      </dgm:t>
    </dgm:pt>
    <dgm:pt modelId="{4B6B658B-AB24-4003-AB8A-7175C6D199D7}" type="parTrans" cxnId="{8267AD65-342A-4341-BFC1-E51E941F76FB}">
      <dgm:prSet/>
      <dgm:spPr/>
      <dgm:t>
        <a:bodyPr/>
        <a:lstStyle/>
        <a:p>
          <a:endParaRPr lang="en-US" sz="3000"/>
        </a:p>
      </dgm:t>
    </dgm:pt>
    <dgm:pt modelId="{EFE3EF8B-D7C5-4BFC-AAC7-DFE5624244DB}" type="sibTrans" cxnId="{8267AD65-342A-4341-BFC1-E51E941F76FB}">
      <dgm:prSet/>
      <dgm:spPr/>
      <dgm:t>
        <a:bodyPr/>
        <a:lstStyle/>
        <a:p>
          <a:endParaRPr lang="en-US" sz="3000"/>
        </a:p>
      </dgm:t>
    </dgm:pt>
    <dgm:pt modelId="{B472153F-8D99-40D1-BB14-BBB2E612D0F5}">
      <dgm:prSet custT="1"/>
      <dgm:spPr>
        <a:solidFill>
          <a:srgbClr val="FF7E00"/>
        </a:solidFill>
      </dgm:spPr>
      <dgm:t>
        <a:bodyPr/>
        <a:lstStyle/>
        <a:p>
          <a:endParaRPr lang="en-US" sz="2400" b="1" dirty="0">
            <a:solidFill>
              <a:schemeClr val="tx1"/>
            </a:solidFill>
            <a:latin typeface="Arial" panose="020B0604020202020204" pitchFamily="34" charset="0"/>
            <a:cs typeface="Arial" panose="020B0604020202020204" pitchFamily="34" charset="0"/>
          </a:endParaRPr>
        </a:p>
      </dgm:t>
    </dgm:pt>
    <dgm:pt modelId="{65657A25-5FB9-4F5F-80DB-2A15E7382466}" type="parTrans" cxnId="{53A9EAFA-072B-4B00-8EB3-EDF48934258B}">
      <dgm:prSet/>
      <dgm:spPr/>
      <dgm:t>
        <a:bodyPr/>
        <a:lstStyle/>
        <a:p>
          <a:endParaRPr lang="en-US" sz="3000"/>
        </a:p>
      </dgm:t>
    </dgm:pt>
    <dgm:pt modelId="{9AE0842C-F4B1-47D6-9E37-2DD99B3D457F}" type="sibTrans" cxnId="{53A9EAFA-072B-4B00-8EB3-EDF48934258B}">
      <dgm:prSet/>
      <dgm:spPr/>
      <dgm:t>
        <a:bodyPr/>
        <a:lstStyle/>
        <a:p>
          <a:endParaRPr lang="en-US" sz="3000"/>
        </a:p>
      </dgm:t>
    </dgm:pt>
    <dgm:pt modelId="{25CF45BA-C9A0-4A6C-89D5-46B68AC51A38}">
      <dgm:prSet custT="1"/>
      <dgm:spPr>
        <a:solidFill>
          <a:srgbClr val="FF0000"/>
        </a:solidFill>
      </dgm:spPr>
      <dgm:t>
        <a:bodyPr/>
        <a:lstStyle/>
        <a:p>
          <a:endParaRPr lang="en-US" sz="2400" b="1" dirty="0">
            <a:latin typeface="+mn-lt"/>
            <a:cs typeface="Calibri" panose="020F0502020204030204" pitchFamily="34" charset="0"/>
          </a:endParaRPr>
        </a:p>
      </dgm:t>
    </dgm:pt>
    <dgm:pt modelId="{8945C9D8-5B21-4D22-BA55-B26638F02D84}" type="parTrans" cxnId="{2BEAB598-0D83-4D94-B0B9-CE1CE504F8B5}">
      <dgm:prSet/>
      <dgm:spPr/>
      <dgm:t>
        <a:bodyPr/>
        <a:lstStyle/>
        <a:p>
          <a:endParaRPr lang="en-US" sz="3000"/>
        </a:p>
      </dgm:t>
    </dgm:pt>
    <dgm:pt modelId="{2CA2F3A3-733B-4B42-A322-9AFF12725A50}" type="sibTrans" cxnId="{2BEAB598-0D83-4D94-B0B9-CE1CE504F8B5}">
      <dgm:prSet/>
      <dgm:spPr/>
      <dgm:t>
        <a:bodyPr/>
        <a:lstStyle/>
        <a:p>
          <a:endParaRPr lang="en-US" sz="3000"/>
        </a:p>
      </dgm:t>
    </dgm:pt>
    <dgm:pt modelId="{CE8D0C78-6A05-4235-98B2-6D3C8334F92C}">
      <dgm:prSet phldrT="[Text]" custT="1"/>
      <dgm:spPr>
        <a:solidFill>
          <a:srgbClr val="7E0023"/>
        </a:solidFill>
      </dgm:spPr>
      <dgm:t>
        <a:bodyPr/>
        <a:lstStyle/>
        <a:p>
          <a:endParaRPr lang="en-US" sz="2400" b="1" dirty="0">
            <a:latin typeface="Arial" panose="020B0604020202020204" pitchFamily="34" charset="0"/>
            <a:cs typeface="Arial" panose="020B0604020202020204" pitchFamily="34" charset="0"/>
          </a:endParaRPr>
        </a:p>
      </dgm:t>
    </dgm:pt>
    <dgm:pt modelId="{5520D0EA-38FB-4CEC-BAFA-07ABDC8DAF93}" type="sibTrans" cxnId="{A126B1B6-3268-4DED-8C8D-276F364A1C66}">
      <dgm:prSet/>
      <dgm:spPr/>
      <dgm:t>
        <a:bodyPr/>
        <a:lstStyle/>
        <a:p>
          <a:endParaRPr lang="en-US" sz="3000"/>
        </a:p>
      </dgm:t>
    </dgm:pt>
    <dgm:pt modelId="{50813637-6D2B-4EB9-9075-D6261709E623}" type="parTrans" cxnId="{A126B1B6-3268-4DED-8C8D-276F364A1C66}">
      <dgm:prSet/>
      <dgm:spPr/>
      <dgm:t>
        <a:bodyPr/>
        <a:lstStyle/>
        <a:p>
          <a:endParaRPr lang="en-US" sz="3000"/>
        </a:p>
      </dgm:t>
    </dgm:pt>
    <dgm:pt modelId="{9DCC04A6-C6A9-4885-B7D7-571C9C719384}">
      <dgm:prSet phldrT="[Text]" custT="1"/>
      <dgm:spPr>
        <a:solidFill>
          <a:schemeClr val="bg1"/>
        </a:solidFill>
      </dgm:spPr>
      <dgm:t>
        <a:bodyPr/>
        <a:lstStyle/>
        <a:p>
          <a:endParaRPr lang="en-US" sz="3000" b="1"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ste gráfico muestra los colores del AQI y el nivel de preocupación asociado y los valores de AQI"/>
        </a:ext>
      </dgm:extLst>
    </dgm:pt>
    <dgm:pt modelId="{953084BE-474A-4B8A-A415-7A31A5E69A41}" type="parTrans" cxnId="{4E64DBF6-93F6-4D1F-A147-A2FB921DAB9C}">
      <dgm:prSet/>
      <dgm:spPr/>
      <dgm:t>
        <a:bodyPr/>
        <a:lstStyle/>
        <a:p>
          <a:endParaRPr lang="en-US" sz="3000"/>
        </a:p>
      </dgm:t>
    </dgm:pt>
    <dgm:pt modelId="{04643F42-30DF-4C80-9925-7A1C4627BEAC}" type="sibTrans" cxnId="{4E64DBF6-93F6-4D1F-A147-A2FB921DAB9C}">
      <dgm:prSet/>
      <dgm:spPr/>
      <dgm:t>
        <a:bodyPr/>
        <a:lstStyle/>
        <a:p>
          <a:endParaRPr lang="en-US" sz="3000"/>
        </a:p>
      </dgm:t>
    </dgm:pt>
    <dgm:pt modelId="{95FD047D-979C-475F-BEA6-9069B2A46D32}" type="pres">
      <dgm:prSet presAssocID="{F1B53AA0-FC55-42A2-BF78-DF955FAA4F28}" presName="Name0" presStyleCnt="0">
        <dgm:presLayoutVars>
          <dgm:resizeHandles/>
        </dgm:presLayoutVars>
      </dgm:prSet>
      <dgm:spPr/>
    </dgm:pt>
    <dgm:pt modelId="{D1C9AC34-68E2-4FF2-BCEB-B442C7BBAFC9}" type="pres">
      <dgm:prSet presAssocID="{9DCC04A6-C6A9-4885-B7D7-571C9C719384}" presName="text" presStyleLbl="node1" presStyleIdx="0" presStyleCnt="7" custScaleX="443328" custScaleY="115949">
        <dgm:presLayoutVars>
          <dgm:bulletEnabled val="1"/>
        </dgm:presLayoutVars>
      </dgm:prSet>
      <dgm:spPr/>
    </dgm:pt>
    <dgm:pt modelId="{9A961A5F-00A6-4453-AAF6-6A08F5437620}" type="pres">
      <dgm:prSet presAssocID="{04643F42-30DF-4C80-9925-7A1C4627BEAC}" presName="space" presStyleCnt="0"/>
      <dgm:spPr/>
    </dgm:pt>
    <dgm:pt modelId="{16D2E3A5-340C-4FFF-B312-865038B58263}" type="pres">
      <dgm:prSet presAssocID="{329C84B3-D8E8-451B-8402-0576680B049E}" presName="text" presStyleLbl="node1" presStyleIdx="1" presStyleCnt="7" custScaleX="719667" custScaleY="116189" custLinFactNeighborY="28172">
        <dgm:presLayoutVars>
          <dgm:bulletEnabled val="1"/>
        </dgm:presLayoutVars>
      </dgm:prSet>
      <dgm:spPr/>
    </dgm:pt>
    <dgm:pt modelId="{3B421468-596A-4FF8-BFD7-89AE4A7F9ED4}" type="pres">
      <dgm:prSet presAssocID="{014947A4-019E-46D4-B493-D061BDD97F4A}" presName="space" presStyleCnt="0"/>
      <dgm:spPr/>
    </dgm:pt>
    <dgm:pt modelId="{6BF3C24D-948F-4113-AF98-3B718263854D}" type="pres">
      <dgm:prSet presAssocID="{B3B634F1-65A0-4CF5-858A-1631F3DD8F70}" presName="text" presStyleLbl="node1" presStyleIdx="2" presStyleCnt="7" custScaleX="1504156" custScaleY="116310" custLinFactNeighborY="22195">
        <dgm:presLayoutVars>
          <dgm:bulletEnabled val="1"/>
        </dgm:presLayoutVars>
      </dgm:prSet>
      <dgm:spPr/>
    </dgm:pt>
    <dgm:pt modelId="{30552608-5C91-498D-84B7-4E382ED5191E}" type="pres">
      <dgm:prSet presAssocID="{EFE3EF8B-D7C5-4BFC-AAC7-DFE5624244DB}" presName="space" presStyleCnt="0"/>
      <dgm:spPr/>
    </dgm:pt>
    <dgm:pt modelId="{6BE655E4-89BE-4130-B908-61FD8DD71040}" type="pres">
      <dgm:prSet presAssocID="{B472153F-8D99-40D1-BB14-BBB2E612D0F5}" presName="text" presStyleLbl="node1" presStyleIdx="3" presStyleCnt="7" custScaleX="1504156" custScaleY="116552" custLinFactX="-32561" custLinFactNeighborX="-100000" custLinFactNeighborY="7131">
        <dgm:presLayoutVars>
          <dgm:bulletEnabled val="1"/>
        </dgm:presLayoutVars>
      </dgm:prSet>
      <dgm:spPr/>
    </dgm:pt>
    <dgm:pt modelId="{473C917B-E16C-4691-9562-EF7A966BAA47}" type="pres">
      <dgm:prSet presAssocID="{9AE0842C-F4B1-47D6-9E37-2DD99B3D457F}" presName="space" presStyleCnt="0"/>
      <dgm:spPr/>
    </dgm:pt>
    <dgm:pt modelId="{710B1690-A027-45B7-8CE1-821D61963B10}" type="pres">
      <dgm:prSet presAssocID="{25CF45BA-C9A0-4A6C-89D5-46B68AC51A38}" presName="text" presStyleLbl="node1" presStyleIdx="4" presStyleCnt="7" custScaleX="1504156" custScaleY="116916" custLinFactNeighborY="-17458">
        <dgm:presLayoutVars>
          <dgm:bulletEnabled val="1"/>
        </dgm:presLayoutVars>
      </dgm:prSet>
      <dgm:spPr/>
    </dgm:pt>
    <dgm:pt modelId="{D7763FA0-DCEE-41FE-A845-3D7DFE3E3B64}" type="pres">
      <dgm:prSet presAssocID="{2CA2F3A3-733B-4B42-A322-9AFF12725A50}" presName="space" presStyleCnt="0"/>
      <dgm:spPr/>
    </dgm:pt>
    <dgm:pt modelId="{3F84AB0D-4E10-4476-A993-56C30A78C02C}" type="pres">
      <dgm:prSet presAssocID="{BE87BEB8-AAA9-4F8C-ACD1-EBE823A75D7B}" presName="text" presStyleLbl="node1" presStyleIdx="5" presStyleCnt="7" custScaleX="1504156" custScaleY="117283">
        <dgm:presLayoutVars>
          <dgm:bulletEnabled val="1"/>
        </dgm:presLayoutVars>
      </dgm:prSet>
      <dgm:spPr/>
    </dgm:pt>
    <dgm:pt modelId="{6534E147-2E74-4813-979C-19190AECDA1E}" type="pres">
      <dgm:prSet presAssocID="{5440E323-4C8A-4B85-89E1-CEDE0939C1EF}" presName="space" presStyleCnt="0"/>
      <dgm:spPr/>
    </dgm:pt>
    <dgm:pt modelId="{2027F792-B4A0-480C-8925-5605A9139FE1}" type="pres">
      <dgm:prSet presAssocID="{CE8D0C78-6A05-4235-98B2-6D3C8334F92C}" presName="text" presStyleLbl="node1" presStyleIdx="6" presStyleCnt="7" custScaleX="1504156" custScaleY="115452">
        <dgm:presLayoutVars>
          <dgm:bulletEnabled val="1"/>
        </dgm:presLayoutVars>
      </dgm:prSet>
      <dgm:spPr/>
    </dgm:pt>
  </dgm:ptLst>
  <dgm:cxnLst>
    <dgm:cxn modelId="{FD00373A-39A6-4FFF-9AC9-1DC42A0856D2}" type="presOf" srcId="{B3B634F1-65A0-4CF5-858A-1631F3DD8F70}" destId="{6BF3C24D-948F-4113-AF98-3B718263854D}" srcOrd="0" destOrd="0" presId="urn:diagrams.loki3.com/VaryingWidthList"/>
    <dgm:cxn modelId="{D52ED33A-D1A6-44CB-AF3C-71587201177F}" type="presOf" srcId="{25CF45BA-C9A0-4A6C-89D5-46B68AC51A38}" destId="{710B1690-A027-45B7-8CE1-821D61963B10}" srcOrd="0" destOrd="0" presId="urn:diagrams.loki3.com/VaryingWidthList"/>
    <dgm:cxn modelId="{2CAE0D3B-A511-4721-83A1-EF584FCD7824}" type="presOf" srcId="{BE87BEB8-AAA9-4F8C-ACD1-EBE823A75D7B}" destId="{3F84AB0D-4E10-4476-A993-56C30A78C02C}" srcOrd="0" destOrd="0" presId="urn:diagrams.loki3.com/VaryingWidthList"/>
    <dgm:cxn modelId="{8267AD65-342A-4341-BFC1-E51E941F76FB}" srcId="{F1B53AA0-FC55-42A2-BF78-DF955FAA4F28}" destId="{B3B634F1-65A0-4CF5-858A-1631F3DD8F70}" srcOrd="2" destOrd="0" parTransId="{4B6B658B-AB24-4003-AB8A-7175C6D199D7}" sibTransId="{EFE3EF8B-D7C5-4BFC-AAC7-DFE5624244DB}"/>
    <dgm:cxn modelId="{E349796F-1D66-478B-8B13-EA114976EFD5}" type="presOf" srcId="{9DCC04A6-C6A9-4885-B7D7-571C9C719384}" destId="{D1C9AC34-68E2-4FF2-BCEB-B442C7BBAFC9}" srcOrd="0" destOrd="0" presId="urn:diagrams.loki3.com/VaryingWidthList"/>
    <dgm:cxn modelId="{E23DA175-4D5D-4B20-B269-725A9695A667}" type="presOf" srcId="{F1B53AA0-FC55-42A2-BF78-DF955FAA4F28}" destId="{95FD047D-979C-475F-BEA6-9069B2A46D32}" srcOrd="0" destOrd="0" presId="urn:diagrams.loki3.com/VaryingWidthList"/>
    <dgm:cxn modelId="{2BEAB598-0D83-4D94-B0B9-CE1CE504F8B5}" srcId="{F1B53AA0-FC55-42A2-BF78-DF955FAA4F28}" destId="{25CF45BA-C9A0-4A6C-89D5-46B68AC51A38}" srcOrd="4" destOrd="0" parTransId="{8945C9D8-5B21-4D22-BA55-B26638F02D84}" sibTransId="{2CA2F3A3-733B-4B42-A322-9AFF12725A50}"/>
    <dgm:cxn modelId="{A126B1B6-3268-4DED-8C8D-276F364A1C66}" srcId="{F1B53AA0-FC55-42A2-BF78-DF955FAA4F28}" destId="{CE8D0C78-6A05-4235-98B2-6D3C8334F92C}" srcOrd="6" destOrd="0" parTransId="{50813637-6D2B-4EB9-9075-D6261709E623}" sibTransId="{5520D0EA-38FB-4CEC-BAFA-07ABDC8DAF93}"/>
    <dgm:cxn modelId="{2C810ABF-9AF1-4393-9039-EA4D578BFAA4}" srcId="{F1B53AA0-FC55-42A2-BF78-DF955FAA4F28}" destId="{329C84B3-D8E8-451B-8402-0576680B049E}" srcOrd="1" destOrd="0" parTransId="{AC2DF295-BC19-4917-89D8-9C3D36515A2D}" sibTransId="{014947A4-019E-46D4-B493-D061BDD97F4A}"/>
    <dgm:cxn modelId="{E8D2CAD5-8A64-49FD-93CE-8DC0C086825B}" type="presOf" srcId="{CE8D0C78-6A05-4235-98B2-6D3C8334F92C}" destId="{2027F792-B4A0-480C-8925-5605A9139FE1}" srcOrd="0" destOrd="0" presId="urn:diagrams.loki3.com/VaryingWidthList"/>
    <dgm:cxn modelId="{2D865FD8-8FBD-49A4-9C06-0FF57AA7336B}" srcId="{F1B53AA0-FC55-42A2-BF78-DF955FAA4F28}" destId="{BE87BEB8-AAA9-4F8C-ACD1-EBE823A75D7B}" srcOrd="5" destOrd="0" parTransId="{5ECBBB6E-8F63-47E4-A8A7-D83C4159376C}" sibTransId="{5440E323-4C8A-4B85-89E1-CEDE0939C1EF}"/>
    <dgm:cxn modelId="{2B2E7FE7-80B0-4E95-AB68-637392EDAB14}" type="presOf" srcId="{B472153F-8D99-40D1-BB14-BBB2E612D0F5}" destId="{6BE655E4-89BE-4130-B908-61FD8DD71040}" srcOrd="0" destOrd="0" presId="urn:diagrams.loki3.com/VaryingWidthList"/>
    <dgm:cxn modelId="{A02E76EC-92AF-406B-A13C-32331D8CF62D}" type="presOf" srcId="{329C84B3-D8E8-451B-8402-0576680B049E}" destId="{16D2E3A5-340C-4FFF-B312-865038B58263}" srcOrd="0" destOrd="0" presId="urn:diagrams.loki3.com/VaryingWidthList"/>
    <dgm:cxn modelId="{4E64DBF6-93F6-4D1F-A147-A2FB921DAB9C}" srcId="{F1B53AA0-FC55-42A2-BF78-DF955FAA4F28}" destId="{9DCC04A6-C6A9-4885-B7D7-571C9C719384}" srcOrd="0" destOrd="0" parTransId="{953084BE-474A-4B8A-A415-7A31A5E69A41}" sibTransId="{04643F42-30DF-4C80-9925-7A1C4627BEAC}"/>
    <dgm:cxn modelId="{53A9EAFA-072B-4B00-8EB3-EDF48934258B}" srcId="{F1B53AA0-FC55-42A2-BF78-DF955FAA4F28}" destId="{B472153F-8D99-40D1-BB14-BBB2E612D0F5}" srcOrd="3" destOrd="0" parTransId="{65657A25-5FB9-4F5F-80DB-2A15E7382466}" sibTransId="{9AE0842C-F4B1-47D6-9E37-2DD99B3D457F}"/>
    <dgm:cxn modelId="{D2EC1D82-37A6-4583-9E21-833B58810260}" type="presParOf" srcId="{95FD047D-979C-475F-BEA6-9069B2A46D32}" destId="{D1C9AC34-68E2-4FF2-BCEB-B442C7BBAFC9}" srcOrd="0" destOrd="0" presId="urn:diagrams.loki3.com/VaryingWidthList"/>
    <dgm:cxn modelId="{C3EA4CCE-D6EF-4602-AF30-74A35F8E32C0}" type="presParOf" srcId="{95FD047D-979C-475F-BEA6-9069B2A46D32}" destId="{9A961A5F-00A6-4453-AAF6-6A08F5437620}" srcOrd="1" destOrd="0" presId="urn:diagrams.loki3.com/VaryingWidthList"/>
    <dgm:cxn modelId="{6455EBBF-71DE-4348-9D88-D2FEFD6F4B41}" type="presParOf" srcId="{95FD047D-979C-475F-BEA6-9069B2A46D32}" destId="{16D2E3A5-340C-4FFF-B312-865038B58263}" srcOrd="2" destOrd="0" presId="urn:diagrams.loki3.com/VaryingWidthList"/>
    <dgm:cxn modelId="{75554C9F-4A47-4039-9F06-686BEBE6B5BB}" type="presParOf" srcId="{95FD047D-979C-475F-BEA6-9069B2A46D32}" destId="{3B421468-596A-4FF8-BFD7-89AE4A7F9ED4}" srcOrd="3" destOrd="0" presId="urn:diagrams.loki3.com/VaryingWidthList"/>
    <dgm:cxn modelId="{0CFCD893-4A0E-4870-B35C-5B50FCE83914}" type="presParOf" srcId="{95FD047D-979C-475F-BEA6-9069B2A46D32}" destId="{6BF3C24D-948F-4113-AF98-3B718263854D}" srcOrd="4" destOrd="0" presId="urn:diagrams.loki3.com/VaryingWidthList"/>
    <dgm:cxn modelId="{0DE9095B-44E9-482F-A501-29F0929863C2}" type="presParOf" srcId="{95FD047D-979C-475F-BEA6-9069B2A46D32}" destId="{30552608-5C91-498D-84B7-4E382ED5191E}" srcOrd="5" destOrd="0" presId="urn:diagrams.loki3.com/VaryingWidthList"/>
    <dgm:cxn modelId="{F6F856A9-80D8-42D4-9D13-106658B0DC4F}" type="presParOf" srcId="{95FD047D-979C-475F-BEA6-9069B2A46D32}" destId="{6BE655E4-89BE-4130-B908-61FD8DD71040}" srcOrd="6" destOrd="0" presId="urn:diagrams.loki3.com/VaryingWidthList"/>
    <dgm:cxn modelId="{15B4277E-6396-470A-A46A-5547248DB2A8}" type="presParOf" srcId="{95FD047D-979C-475F-BEA6-9069B2A46D32}" destId="{473C917B-E16C-4691-9562-EF7A966BAA47}" srcOrd="7" destOrd="0" presId="urn:diagrams.loki3.com/VaryingWidthList"/>
    <dgm:cxn modelId="{BF4AD1BB-AB64-45D3-AD79-205072B32CF1}" type="presParOf" srcId="{95FD047D-979C-475F-BEA6-9069B2A46D32}" destId="{710B1690-A027-45B7-8CE1-821D61963B10}" srcOrd="8" destOrd="0" presId="urn:diagrams.loki3.com/VaryingWidthList"/>
    <dgm:cxn modelId="{4E834514-C91A-4267-A170-9E0D5B01ADB5}" type="presParOf" srcId="{95FD047D-979C-475F-BEA6-9069B2A46D32}" destId="{D7763FA0-DCEE-41FE-A845-3D7DFE3E3B64}" srcOrd="9" destOrd="0" presId="urn:diagrams.loki3.com/VaryingWidthList"/>
    <dgm:cxn modelId="{31FD9799-477A-4DDB-A30C-556383DAB227}" type="presParOf" srcId="{95FD047D-979C-475F-BEA6-9069B2A46D32}" destId="{3F84AB0D-4E10-4476-A993-56C30A78C02C}" srcOrd="10" destOrd="0" presId="urn:diagrams.loki3.com/VaryingWidthList"/>
    <dgm:cxn modelId="{8E6B0FA8-CC47-4086-A78F-81EFAEA42C0D}" type="presParOf" srcId="{95FD047D-979C-475F-BEA6-9069B2A46D32}" destId="{6534E147-2E74-4813-979C-19190AECDA1E}" srcOrd="11" destOrd="0" presId="urn:diagrams.loki3.com/VaryingWidthList"/>
    <dgm:cxn modelId="{824E22E1-4D47-4657-A63A-18CE3A4C2194}" type="presParOf" srcId="{95FD047D-979C-475F-BEA6-9069B2A46D32}" destId="{2027F792-B4A0-480C-8925-5605A9139FE1}" srcOrd="1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9AC34-68E2-4FF2-BCEB-B442C7BBAFC9}">
      <dsp:nvSpPr>
        <dsp:cNvPr id="0" name=""/>
        <dsp:cNvSpPr/>
      </dsp:nvSpPr>
      <dsp:spPr>
        <a:xfrm>
          <a:off x="488202" y="2005"/>
          <a:ext cx="3191961" cy="61451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endParaRPr lang="en-US" sz="3000" b="1" kern="1200" dirty="0">
            <a:solidFill>
              <a:schemeClr val="tx1"/>
            </a:solidFill>
            <a:latin typeface="Arial" panose="020B0604020202020204" pitchFamily="34" charset="0"/>
            <a:cs typeface="Arial" panose="020B0604020202020204" pitchFamily="34" charset="0"/>
          </a:endParaRPr>
        </a:p>
      </dsp:txBody>
      <dsp:txXfrm>
        <a:off x="488202" y="2005"/>
        <a:ext cx="3191961" cy="614515"/>
      </dsp:txXfrm>
    </dsp:sp>
    <dsp:sp modelId="{16D2E3A5-340C-4FFF-B312-865038B58263}">
      <dsp:nvSpPr>
        <dsp:cNvPr id="0" name=""/>
        <dsp:cNvSpPr/>
      </dsp:nvSpPr>
      <dsp:spPr>
        <a:xfrm>
          <a:off x="0" y="650485"/>
          <a:ext cx="4168367" cy="615787"/>
        </a:xfrm>
        <a:prstGeom prst="rect">
          <a:avLst/>
        </a:prstGeom>
        <a:solidFill>
          <a:srgbClr val="00E4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dsp:txBody>
      <dsp:txXfrm>
        <a:off x="0" y="650485"/>
        <a:ext cx="4168367" cy="615787"/>
      </dsp:txXfrm>
    </dsp:sp>
    <dsp:sp modelId="{6BF3C24D-948F-4113-AF98-3B718263854D}">
      <dsp:nvSpPr>
        <dsp:cNvPr id="0" name=""/>
        <dsp:cNvSpPr/>
      </dsp:nvSpPr>
      <dsp:spPr>
        <a:xfrm>
          <a:off x="0" y="1291189"/>
          <a:ext cx="4168367" cy="616429"/>
        </a:xfrm>
        <a:prstGeom prst="rect">
          <a:avLst/>
        </a:prstGeom>
        <a:solidFill>
          <a:srgbClr val="FFFF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mn-lt"/>
            <a:cs typeface="Calibri" panose="020F0502020204030204" pitchFamily="34" charset="0"/>
          </a:endParaRPr>
        </a:p>
      </dsp:txBody>
      <dsp:txXfrm>
        <a:off x="0" y="1291189"/>
        <a:ext cx="4168367" cy="616429"/>
      </dsp:txXfrm>
    </dsp:sp>
    <dsp:sp modelId="{6BE655E4-89BE-4130-B908-61FD8DD71040}">
      <dsp:nvSpPr>
        <dsp:cNvPr id="0" name=""/>
        <dsp:cNvSpPr/>
      </dsp:nvSpPr>
      <dsp:spPr>
        <a:xfrm>
          <a:off x="0" y="1930125"/>
          <a:ext cx="4168367" cy="617711"/>
        </a:xfrm>
        <a:prstGeom prst="rect">
          <a:avLst/>
        </a:prstGeom>
        <a:solidFill>
          <a:srgbClr val="FF7E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dsp:txBody>
      <dsp:txXfrm>
        <a:off x="0" y="1930125"/>
        <a:ext cx="4168367" cy="617711"/>
      </dsp:txXfrm>
    </dsp:sp>
    <dsp:sp modelId="{710B1690-A027-45B7-8CE1-821D61963B10}">
      <dsp:nvSpPr>
        <dsp:cNvPr id="0" name=""/>
        <dsp:cNvSpPr/>
      </dsp:nvSpPr>
      <dsp:spPr>
        <a:xfrm>
          <a:off x="0" y="2567821"/>
          <a:ext cx="4168367" cy="619640"/>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mn-lt"/>
            <a:cs typeface="Calibri" panose="020F0502020204030204" pitchFamily="34" charset="0"/>
          </a:endParaRPr>
        </a:p>
      </dsp:txBody>
      <dsp:txXfrm>
        <a:off x="0" y="2567821"/>
        <a:ext cx="4168367" cy="619640"/>
      </dsp:txXfrm>
    </dsp:sp>
    <dsp:sp modelId="{3F84AB0D-4E10-4476-A993-56C30A78C02C}">
      <dsp:nvSpPr>
        <dsp:cNvPr id="0" name=""/>
        <dsp:cNvSpPr/>
      </dsp:nvSpPr>
      <dsp:spPr>
        <a:xfrm>
          <a:off x="0" y="3218587"/>
          <a:ext cx="4168367" cy="621585"/>
        </a:xfrm>
        <a:prstGeom prst="rect">
          <a:avLst/>
        </a:prstGeom>
        <a:solidFill>
          <a:srgbClr val="8F3F9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0" y="3218587"/>
        <a:ext cx="4168367" cy="621585"/>
      </dsp:txXfrm>
    </dsp:sp>
    <dsp:sp modelId="{2027F792-B4A0-480C-8925-5605A9139FE1}">
      <dsp:nvSpPr>
        <dsp:cNvPr id="0" name=""/>
        <dsp:cNvSpPr/>
      </dsp:nvSpPr>
      <dsp:spPr>
        <a:xfrm>
          <a:off x="0" y="3866673"/>
          <a:ext cx="4168367" cy="611881"/>
        </a:xfrm>
        <a:prstGeom prst="rect">
          <a:avLst/>
        </a:prstGeom>
        <a:solidFill>
          <a:srgbClr val="7E002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0" y="3866673"/>
        <a:ext cx="4168367" cy="611881"/>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AD2047-7C3E-C4F9-9D92-CD4E6053313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E31BEC-6DF5-2099-78CB-1D6CFDC35FC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DC7EE599-1DD1-16E6-A727-E32DC33558B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ED11B1-F176-DF55-0FC9-E5208CED520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56F15FE-9674-4C0B-AF59-752A2509D5C3}" type="slidenum">
              <a:rPr lang="en-US" smtClean="0"/>
              <a:t>‹#›</a:t>
            </a:fld>
            <a:endParaRPr lang="en-US"/>
          </a:p>
        </p:txBody>
      </p:sp>
    </p:spTree>
    <p:extLst>
      <p:ext uri="{BB962C8B-B14F-4D97-AF65-F5344CB8AC3E}">
        <p14:creationId xmlns:p14="http://schemas.microsoft.com/office/powerpoint/2010/main" val="2273394102"/>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6"/>
    </inkml:context>
    <inkml:brush xml:id="br0">
      <inkml:brushProperty name="width" value="0.2" units="cm"/>
      <inkml:brushProperty name="height" value="0.2" units="cm"/>
      <inkml:brushProperty name="color" value="#FFFFFF"/>
    </inkml:brush>
  </inkml:definitions>
  <inkml:trace contextRef="#ctx0" brushRef="#br0">175 1 24575,'1'0'0,"0"0"0,-1 0 0,0 0 0,1-1 0,1 1 0,-1 0 0,0 0 0,0 0 0,1 1 0,-2-1 0,1 0 0,0 0 0,-1 0 0,1 1 0,1-1 0,-1 0 0,0 2 0,1-2 0,-2 1 0,0-1 0,1 0 0,0 0 0,-1 1 0,1 0 0,1 0 0,-2 1 0,0-1 0,0 0 0,-2 0 0,2 0 0,0-1 0,-1 2 0,1-1 0,-1-1 0,1 1 0,-1 0 0,1 0 0,0 1 0,-2-2 0,2 1 0,-1-1 0,0 0 0,1 1 0,-4 1 0,-56 35 0,50-31 0,4 0 0,0-1 0,-1 1 0,1 0 0,1 0 0,1 1 0,-2-1 0,2 0 0,-1 1 0,2 2 0,-2-3 0,3 1 0,-1 1 0,-1-1 0,2 2 0,-1 8 0,-2-3 0,1 2 0,-1-3 0,-9 15 0,12-23 0,1 1 0,-2 0 0,2-1 0,0 2 0,-1-1 0,1 0 0,1 0 0,0 0 0,0 0 0,0 0 0,0 0 0,1 0 0,1 0 0,0 0 0,-1 0 0,1-1 0,0 1 0,1 0 0,1-2 0,-3 2 0,3-1 0,-1 1 0,1-1 0,5 6 0,-4 1 0,-11-12 0,-16-17 0,18 10 0,1 1 0,1-1 0,-1-1 0,0 1 0,2 0 0,0 0 0,-1-2 0,1 2 0,1 0 0,0 0 0,0-11 0,15-90 0,-10 81 0,0-1-455,0 1 0,17-43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7"/>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8"/>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49"/>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50"/>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51"/>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23:02:48.752"/>
    </inkml:context>
    <inkml:brush xml:id="br0">
      <inkml:brushProperty name="width" value="0.2" units="cm"/>
      <inkml:brushProperty name="height" value="0.2" units="cm"/>
      <inkml:brushProperty name="color" value="#FFFFFF"/>
    </inkml:brush>
  </inkml:definitions>
  <inkml:trace contextRef="#ctx0" brushRef="#br0">1 244 24575,'1'-11'0,"1"-1"0,-1 0 0,1 2 0,1-1 0,1 0 0,-1-1 0,3 1 0,-3 1 0,10-13 0,44-98-1365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32F182-08E6-1645-ABBF-2D59D86DFF5D}" type="slidenum">
              <a:rPr lang="en-US" smtClean="0"/>
              <a:t>‹#›</a:t>
            </a:fld>
            <a:endParaRPr lang="en-US"/>
          </a:p>
        </p:txBody>
      </p:sp>
    </p:spTree>
    <p:extLst>
      <p:ext uri="{BB962C8B-B14F-4D97-AF65-F5344CB8AC3E}">
        <p14:creationId xmlns:p14="http://schemas.microsoft.com/office/powerpoint/2010/main" val="256167143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Roboto"/>
              <a:ea typeface="Roboto"/>
              <a:cs typeface="Roboto"/>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a:t>
            </a:fld>
            <a:endParaRPr lang="en-US"/>
          </a:p>
        </p:txBody>
      </p:sp>
    </p:spTree>
    <p:extLst>
      <p:ext uri="{BB962C8B-B14F-4D97-AF65-F5344CB8AC3E}">
        <p14:creationId xmlns:p14="http://schemas.microsoft.com/office/powerpoint/2010/main" val="77901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3C4043"/>
                </a:solidFill>
                <a:effectLst/>
                <a:latin typeface="Roboto" panose="02000000000000000000" pitchFamily="2" charset="0"/>
              </a:rPr>
              <a:t>[NOTA: Esta parte de la capacitación da la oportunidad de tener una conversación interactiva, lo que permite a los participantes usar la información y aplicarla a situaciones de la vida real.]</a:t>
            </a:r>
          </a:p>
          <a:p>
            <a:endParaRPr lang="es-ES" b="0" i="0" dirty="0">
              <a:solidFill>
                <a:srgbClr val="3C4043"/>
              </a:solidFill>
              <a:effectLst/>
              <a:latin typeface="Roboto" panose="02000000000000000000" pitchFamily="2" charset="0"/>
            </a:endParaRPr>
          </a:p>
          <a:p>
            <a:r>
              <a:rPr lang="es-ES" b="0" i="0" dirty="0">
                <a:solidFill>
                  <a:srgbClr val="3C4043"/>
                </a:solidFill>
                <a:effectLst/>
                <a:latin typeface="Roboto" panose="02000000000000000000" pitchFamily="2" charset="0"/>
              </a:rPr>
              <a:t>Hablemos de algunos ejemplos. Imagine que a su hijo o hija le encanta jugar fútbol. Notas que el AQI de hoy es 75. (Entonces es color amarillo, o moderado) ¿Puede ayudarnos a pensar en esta situación? ¿Dejaría que su hijo o hija juegue fútbol hoy y por que?</a:t>
            </a:r>
          </a:p>
          <a:p>
            <a:endParaRPr lang="es-ES" b="0" i="0" dirty="0">
              <a:solidFill>
                <a:srgbClr val="3C4043"/>
              </a:solidFill>
              <a:effectLst/>
              <a:latin typeface="Roboto" panose="02000000000000000000" pitchFamily="2" charset="0"/>
              <a:cs typeface="Calibri" panose="020F0502020204030204" pitchFamily="34" charset="0"/>
            </a:endParaRPr>
          </a:p>
          <a:p>
            <a:r>
              <a:rPr lang="es-ES" b="0" i="0" dirty="0">
                <a:solidFill>
                  <a:srgbClr val="3C4043"/>
                </a:solidFill>
                <a:effectLst/>
                <a:latin typeface="Roboto" panose="02000000000000000000" pitchFamily="2" charset="0"/>
              </a:rPr>
              <a:t>[Haga una pausa y haga estas preguntas al grupo grande y permita que haya una conversación interactiva. Recuerde que cuando el AQI está en amarillo, el aire no es saludable para las personas </a:t>
            </a:r>
            <a:r>
              <a:rPr lang="es-ES" b="0" i="0" u="sng" dirty="0">
                <a:solidFill>
                  <a:srgbClr val="3C4043"/>
                </a:solidFill>
                <a:effectLst/>
                <a:latin typeface="Roboto" panose="02000000000000000000" pitchFamily="2" charset="0"/>
              </a:rPr>
              <a:t>muy sensibles</a:t>
            </a:r>
            <a:r>
              <a:rPr lang="es-ES" b="0" i="0" dirty="0">
                <a:solidFill>
                  <a:srgbClr val="3C4043"/>
                </a:solidFill>
                <a:effectLst/>
                <a:latin typeface="Roboto" panose="02000000000000000000" pitchFamily="2" charset="0"/>
              </a:rPr>
              <a:t>. Para la mayoría de nosotros, sigue siendo un buen día para estar activo al aire libre. La mayoría de los niños son sensibles, pero no necesariamente muy sensibles al humo de los incendios forestales. Para un niño sano, puede que no haya ningún problema que salga a jugar.]</a:t>
            </a:r>
            <a:endParaRPr lang="es-ES" b="0" i="0" dirty="0">
              <a:solidFill>
                <a:srgbClr val="3C4043"/>
              </a:solidFill>
              <a:effectLst/>
              <a:latin typeface="Roboto" panose="02000000000000000000" pitchFamily="2"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10</a:t>
            </a:fld>
            <a:endParaRPr lang="en-US"/>
          </a:p>
        </p:txBody>
      </p:sp>
      <p:sp>
        <p:nvSpPr>
          <p:cNvPr id="5" name="Date Placeholder 4">
            <a:extLst>
              <a:ext uri="{FF2B5EF4-FFF2-40B4-BE49-F238E27FC236}">
                <a16:creationId xmlns:a16="http://schemas.microsoft.com/office/drawing/2014/main" id="{EF4B486E-0A64-2A3A-CD36-9667983008C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286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3C4043"/>
                </a:solidFill>
                <a:effectLst/>
                <a:latin typeface="Roboto" panose="02000000000000000000" pitchFamily="2" charset="0"/>
              </a:rPr>
              <a:t>[NOTA: La conversación interactiva sigue.]</a:t>
            </a:r>
            <a:br>
              <a:rPr lang="en-US" i="1" dirty="0">
                <a:solidFill>
                  <a:prstClr val="black"/>
                </a:solidFill>
                <a:latin typeface="Calibri" panose="020F0502020204030204"/>
              </a:rPr>
            </a:br>
            <a:endParaRPr lang="es-ES" b="0" i="0" dirty="0">
              <a:solidFill>
                <a:srgbClr val="3C4043"/>
              </a:solidFill>
              <a:effectLst/>
              <a:latin typeface="Roboto" panose="02000000000000000000" pitchFamily="2" charset="0"/>
              <a:cs typeface="Calibri" panose="020F0502020204030204" pitchFamily="34" charset="0"/>
            </a:endParaRPr>
          </a:p>
          <a:p>
            <a:r>
              <a:rPr lang="es-ES" b="0" i="0" dirty="0">
                <a:solidFill>
                  <a:srgbClr val="3C4043"/>
                </a:solidFill>
                <a:effectLst/>
                <a:latin typeface="Roboto" panose="02000000000000000000" pitchFamily="2" charset="0"/>
              </a:rPr>
              <a:t>Bien, ahora imagine que su hijo o hija tiene asma. ¿Puede ayudarnos a pensar en esto? ¿Dejaría que su hijo o hija (que tiene asma) juegue fútbol hoy? ¿Qué piensa?</a:t>
            </a:r>
          </a:p>
          <a:p>
            <a:endParaRPr lang="es-ES" b="0" i="0" dirty="0">
              <a:solidFill>
                <a:srgbClr val="3C404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C4043"/>
                </a:solidFill>
                <a:effectLst/>
                <a:latin typeface="Roboto" panose="02000000000000000000" pitchFamily="2" charset="0"/>
              </a:rPr>
              <a:t>[Haga una pausa y permita que haya una conversación interactiva. En este caso, el niño tiene asma, lo que significa que pertenece a más de un grupo sensible. Si alguien pertenece a más de un grupo sensible, el humo puede ser aún más peligroso para su salud. Cuando el AQI está en amarillo, significa que la calidad del aire es </a:t>
            </a:r>
            <a:r>
              <a:rPr lang="es-ES" b="0" i="0" dirty="0" err="1">
                <a:solidFill>
                  <a:srgbClr val="3C4043"/>
                </a:solidFill>
                <a:effectLst/>
                <a:latin typeface="Roboto" panose="02000000000000000000" pitchFamily="2" charset="0"/>
              </a:rPr>
              <a:t>insaludable</a:t>
            </a:r>
            <a:r>
              <a:rPr lang="es-ES" b="0" i="0" dirty="0">
                <a:solidFill>
                  <a:srgbClr val="3C4043"/>
                </a:solidFill>
                <a:effectLst/>
                <a:latin typeface="Roboto" panose="02000000000000000000" pitchFamily="2" charset="0"/>
              </a:rPr>
              <a:t> para los grupos muy sensibles. Para la mayoría de nosotros, sigue siendo un buen día para estar activo al aire libre. Sin embargo, algunas personas que son muy sensibles al humo tienen que tener mas cuidado. Deberían pasar menos tiempo afuera y evitar hacer actividades intensas afuera.]</a:t>
            </a:r>
          </a:p>
          <a:p>
            <a:endParaRPr lang="es-ES" b="0" i="0" dirty="0">
              <a:solidFill>
                <a:srgbClr val="3C4043"/>
              </a:solidFill>
              <a:effectLst/>
              <a:latin typeface="Roboto" panose="02000000000000000000" pitchFamily="2" charset="0"/>
            </a:endParaRPr>
          </a:p>
          <a:p>
            <a:pPr marL="174708" indent="-174708">
              <a:buFont typeface="Wingdings" panose="05000000000000000000" pitchFamily="2" charset="2"/>
              <a:buChar char="Ø"/>
            </a:pPr>
            <a:endParaRPr lang="es-ES" b="0" i="0" dirty="0">
              <a:solidFill>
                <a:srgbClr val="3C4043"/>
              </a:solidFill>
              <a:effectLst/>
              <a:latin typeface="Roboto" panose="02000000000000000000" pitchFamily="2" charset="0"/>
            </a:endParaRPr>
          </a:p>
          <a:p>
            <a:pPr marL="0" indent="0">
              <a:buFont typeface="Wingdings" panose="05000000000000000000" pitchFamily="2" charset="2"/>
              <a:buNone/>
            </a:pPr>
            <a:endParaRPr lang="es-NI" b="0" dirty="0">
              <a:solidFill>
                <a:schemeClr val="tx1"/>
              </a:solidFill>
              <a:latin typeface="Calibri" panose="020F0502020204030204" pitchFamily="34" charset="0"/>
              <a:cs typeface="Calibri" panose="020F0502020204030204" pitchFamily="34" charset="0"/>
            </a:endParaRPr>
          </a:p>
          <a:p>
            <a:br>
              <a:rPr lang="en-US" dirty="0">
                <a:solidFill>
                  <a:prstClr val="black"/>
                </a:solidFill>
                <a:latin typeface="Calibri" panose="020F0502020204030204"/>
              </a:rPr>
            </a:br>
            <a:endParaRPr lang="en-US" b="0" i="0" dirty="0">
              <a:latin typeface="Arial"/>
              <a:cs typeface="Arial"/>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11</a:t>
            </a:fld>
            <a:endParaRPr lang="en-US"/>
          </a:p>
        </p:txBody>
      </p:sp>
      <p:sp>
        <p:nvSpPr>
          <p:cNvPr id="5" name="Date Placeholder 4">
            <a:extLst>
              <a:ext uri="{FF2B5EF4-FFF2-40B4-BE49-F238E27FC236}">
                <a16:creationId xmlns:a16="http://schemas.microsoft.com/office/drawing/2014/main" id="{77256E4B-04E0-5D15-2893-7954F873359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7827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C4043"/>
                </a:solidFill>
                <a:effectLst/>
                <a:latin typeface="Roboto" panose="02000000000000000000" pitchFamily="2" charset="0"/>
              </a:rPr>
              <a:t>[NOTA: La conversación interactiva sigue.]</a:t>
            </a:r>
            <a:br>
              <a:rPr lang="en-US" i="1" dirty="0">
                <a:solidFill>
                  <a:prstClr val="black"/>
                </a:solidFill>
                <a:latin typeface="Calibri" panose="020F0502020204030204"/>
              </a:rPr>
            </a:br>
            <a:endParaRPr lang="es-ES" b="0" i="0" dirty="0">
              <a:solidFill>
                <a:srgbClr val="3C4043"/>
              </a:solidFill>
              <a:effectLst/>
              <a:latin typeface="Roboto" panose="02000000000000000000" pitchFamily="2" charset="0"/>
              <a:cs typeface="Calibri" panose="020F0502020204030204" pitchFamily="34" charset="0"/>
            </a:endParaRPr>
          </a:p>
          <a:p>
            <a:r>
              <a:rPr lang="es-ES" b="0" i="0" dirty="0">
                <a:solidFill>
                  <a:srgbClr val="3C4043"/>
                </a:solidFill>
                <a:effectLst/>
                <a:latin typeface="Roboto" panose="02000000000000000000" pitchFamily="2" charset="0"/>
              </a:rPr>
              <a:t>Ahora bien, vamos a imaginar que su niño tiene asma y ha ido a la sala de emergencia varias veces este año por su asma.  ¿Esto cambia su decisión sobre dejarlo jugar afuera?</a:t>
            </a:r>
          </a:p>
          <a:p>
            <a:endParaRPr lang="es-ES" b="0" i="1" dirty="0">
              <a:solidFill>
                <a:srgbClr val="3C4043"/>
              </a:solidFill>
              <a:effectLst/>
              <a:latin typeface="Roboto" panose="02000000000000000000" pitchFamily="2" charset="0"/>
            </a:endParaRPr>
          </a:p>
          <a:p>
            <a:r>
              <a:rPr lang="es-ES" b="0" i="0" dirty="0">
                <a:solidFill>
                  <a:srgbClr val="3C4043"/>
                </a:solidFill>
                <a:effectLst/>
                <a:latin typeface="Roboto" panose="02000000000000000000" pitchFamily="2" charset="0"/>
              </a:rPr>
              <a:t>[Haga una pausa y permita que haya una conversación interactiva. La diferencia en este caso es que el niño ha ido al médico varias veces este año. Esto nos indica que tiene dificultades con el asma. No está bajo control y se provoca ataques de asma con mayor facilidad. Es posible que deba tomar medidas adicionales, como no jugar al aire libre cuando haya humo en el aire para evitar los síntomas del asma.]</a:t>
            </a:r>
            <a:br>
              <a:rPr lang="en-US" i="1" dirty="0">
                <a:solidFill>
                  <a:prstClr val="black"/>
                </a:solidFill>
                <a:latin typeface="Calibri" panose="020F0502020204030204"/>
              </a:rPr>
            </a:br>
            <a:endParaRPr lang="es-NI" b="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s-ES" b="0" i="0" dirty="0">
                <a:solidFill>
                  <a:srgbClr val="3C4043"/>
                </a:solidFill>
                <a:effectLst/>
                <a:latin typeface="Roboto" panose="02000000000000000000" pitchFamily="2" charset="0"/>
              </a:rPr>
              <a:t>Recuerde: Todos los niños son sensibles al humo y tienen un mayor riesgo que los adultos de desarrollar problemas en los pulmones por respirar aire con humo.  Los niños con asma son muy sensibles y tienen que tomar medidas extras para evitar síntomas de asma.</a:t>
            </a:r>
          </a:p>
          <a:p>
            <a:pPr marL="174708" indent="-174708">
              <a:buFont typeface="Arial" panose="020B0604020202020204" pitchFamily="34" charset="0"/>
              <a:buChar char="•"/>
            </a:pPr>
            <a:endParaRPr lang="es-ES" b="0" i="0" dirty="0">
              <a:solidFill>
                <a:srgbClr val="3C4043"/>
              </a:solidFill>
              <a:effectLst/>
              <a:latin typeface="Roboto" panose="02000000000000000000" pitchFamily="2" charset="0"/>
            </a:endParaRPr>
          </a:p>
          <a:p>
            <a:pPr marL="0" indent="0">
              <a:buFont typeface="Arial" panose="020B0604020202020204" pitchFamily="34" charset="0"/>
              <a:buNone/>
            </a:pPr>
            <a:r>
              <a:rPr lang="es-ES" b="0" i="0" dirty="0">
                <a:solidFill>
                  <a:srgbClr val="3C4043"/>
                </a:solidFill>
                <a:effectLst/>
                <a:latin typeface="Roboto" panose="02000000000000000000" pitchFamily="2" charset="0"/>
              </a:rPr>
              <a:t>Porque los niños son sensibles al humo , queremos mencionar que las escuelas en California siguen guías para mejorar la calidad del aire en las salas de clase. </a:t>
            </a:r>
            <a:br>
              <a:rPr lang="es-ES" b="0" i="0" dirty="0">
                <a:solidFill>
                  <a:srgbClr val="3C4043"/>
                </a:solidFill>
                <a:effectLst/>
                <a:latin typeface="Roboto" panose="02000000000000000000" pitchFamily="2" charset="0"/>
              </a:rPr>
            </a:br>
            <a:r>
              <a:rPr lang="es-ES" b="0" i="0" dirty="0">
                <a:solidFill>
                  <a:srgbClr val="3C4043"/>
                </a:solidFill>
                <a:effectLst/>
                <a:latin typeface="Roboto" panose="02000000000000000000" pitchFamily="2" charset="0"/>
              </a:rPr>
              <a:t>Si desea saber más sobre cómo la escuela de su hijo limpia el aire durante eventos de humo, puede hablar con el director de la escuela. </a:t>
            </a:r>
          </a:p>
          <a:p>
            <a:pPr marL="0" indent="0">
              <a:buFont typeface="Arial" panose="020B0604020202020204" pitchFamily="34" charset="0"/>
              <a:buNone/>
            </a:pPr>
            <a:endParaRPr lang="es-ES" b="0" i="0" dirty="0">
              <a:solidFill>
                <a:srgbClr val="3C4043"/>
              </a:solidFill>
              <a:effectLst/>
              <a:latin typeface="Roboto" panose="02000000000000000000" pitchFamily="2" charset="0"/>
            </a:endParaRPr>
          </a:p>
          <a:p>
            <a:pPr marL="0" indent="0">
              <a:buFont typeface="Arial" panose="020B0604020202020204" pitchFamily="34" charset="0"/>
              <a:buNone/>
            </a:pPr>
            <a:br>
              <a:rPr lang="en-US" dirty="0">
                <a:solidFill>
                  <a:prstClr val="black"/>
                </a:solidFill>
                <a:latin typeface="Calibri" panose="020F0502020204030204"/>
              </a:rPr>
            </a:br>
            <a:endParaRPr lang="en-US" b="0" i="0" dirty="0">
              <a:latin typeface="Arial"/>
              <a:cs typeface="Arial"/>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12</a:t>
            </a:fld>
            <a:endParaRPr lang="en-US"/>
          </a:p>
        </p:txBody>
      </p:sp>
      <p:sp>
        <p:nvSpPr>
          <p:cNvPr id="5" name="Date Placeholder 4">
            <a:extLst>
              <a:ext uri="{FF2B5EF4-FFF2-40B4-BE49-F238E27FC236}">
                <a16:creationId xmlns:a16="http://schemas.microsoft.com/office/drawing/2014/main" id="{8BADA572-BBEA-D4B8-E716-28BC2364E1C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2623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Sigamos viendo los colores del AQI y lo que significan. Cuando el índice de calidad del aire está en naranja, o entre 101 y 150, la calidad del aire </a:t>
            </a:r>
            <a:r>
              <a:rPr lang="es-ES" b="1" dirty="0"/>
              <a:t>no es saludable para las personas en grupos sensibles</a:t>
            </a:r>
            <a:r>
              <a:rPr lang="es-ES" dirty="0"/>
              <a:t>. Lo ideal es que las personas que pertenecen a grupos sensibles limiten el tiempo que pasan al aire libre y eviten actividades intensas como correr o hacer trabajos pesados, si es posible. Algunas personas sensibles al humo no pueden reducir el tiempo que pasan afuera debido a su trabajo u otros compromisos. Sabemos que no es posible para todos simplemente quedarse en casa.  Para las personas sensibles, protegerse con una buena mascarilla es la siguiente mejor opción si necesita pasar largos períodos de tiempo al aire libre. Vamos a hablar más sobre las mascarillas más adelante en la presentación. </a:t>
            </a:r>
          </a:p>
        </p:txBody>
      </p:sp>
      <p:sp>
        <p:nvSpPr>
          <p:cNvPr id="4" name="Slide Number Placeholder 3"/>
          <p:cNvSpPr>
            <a:spLocks noGrp="1"/>
          </p:cNvSpPr>
          <p:nvPr>
            <p:ph type="sldNum" sz="quarter" idx="5"/>
          </p:nvPr>
        </p:nvSpPr>
        <p:spPr/>
        <p:txBody>
          <a:bodyPr/>
          <a:lstStyle/>
          <a:p>
            <a:fld id="{DB32F182-08E6-1645-ABBF-2D59D86DFF5D}" type="slidenum">
              <a:rPr lang="en-US" smtClean="0"/>
              <a:t>13</a:t>
            </a:fld>
            <a:endParaRPr lang="en-US"/>
          </a:p>
        </p:txBody>
      </p:sp>
      <p:sp>
        <p:nvSpPr>
          <p:cNvPr id="5" name="Date Placeholder 4">
            <a:extLst>
              <a:ext uri="{FF2B5EF4-FFF2-40B4-BE49-F238E27FC236}">
                <a16:creationId xmlns:a16="http://schemas.microsoft.com/office/drawing/2014/main" id="{E46CC07D-9C23-F2D9-D9E0-DEC0F896DB1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7103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D5EB-8B21-1070-9A1A-E33A9FBF9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97430-8239-5C2B-91E4-CA6962CA3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D598B-720A-C149-B541-45636F8792C5}"/>
              </a:ext>
            </a:extLst>
          </p:cNvPr>
          <p:cNvSpPr>
            <a:spLocks noGrp="1"/>
          </p:cNvSpPr>
          <p:nvPr>
            <p:ph type="body" idx="1"/>
          </p:nvPr>
        </p:nvSpPr>
        <p:spPr/>
        <p:txBody>
          <a:bodyPr/>
          <a:lstStyle/>
          <a:p>
            <a:r>
              <a:rPr lang="es-ES" dirty="0"/>
              <a:t>¿Alguien me puede decir: ¿Cuáles son algunas de las acciones que una persona sensible, por ejemplo, alguien con problemas del corazón, podría tomar cuando el aire esta en ‘naranja’ para proteger su salud?</a:t>
            </a:r>
          </a:p>
          <a:p>
            <a:endParaRPr lang="es-ES" dirty="0"/>
          </a:p>
          <a:p>
            <a:r>
              <a:rPr lang="es-ES" i="1" dirty="0"/>
              <a:t>[Después de que los participantes hayan compartido ejemplos] </a:t>
            </a:r>
            <a:r>
              <a:rPr lang="es-ES" dirty="0"/>
              <a:t>Esta es una gran discusión, gracias a todos por compartir sus ideas. </a:t>
            </a:r>
            <a:r>
              <a:rPr lang="es-ES" i="1" dirty="0"/>
              <a:t>[Resuma brevemente la conversación y agregue los siguientes puntos claves, si es necesario]:</a:t>
            </a:r>
          </a:p>
          <a:p>
            <a:endParaRPr lang="es-ES" i="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Trasladar las reuniones y fiestas </a:t>
            </a:r>
            <a:r>
              <a:rPr lang="es-NI" sz="1200" kern="100" dirty="0">
                <a:effectLst/>
                <a:latin typeface="Calibri" panose="020F0502020204030204" pitchFamily="34" charset="0"/>
                <a:ea typeface="Aptos" panose="020B0004020202020204" pitchFamily="34" charset="0"/>
                <a:cs typeface="Times New Roman" panose="02020603050405020304" pitchFamily="18" charset="0"/>
              </a:rPr>
              <a:t>para a dentro de la casa</a:t>
            </a:r>
            <a:endParaRPr lang="es-ES" dirty="0"/>
          </a:p>
          <a:p>
            <a:pPr marL="228600" indent="-228600">
              <a:buAutoNum type="arabicPeriod"/>
            </a:pPr>
            <a:r>
              <a:rPr lang="es-ES" dirty="0"/>
              <a:t>Planifique actividades para sus hijos en lugares con aire limpio, ya sea en casa, en una biblioteca local o en un centro comunitario.</a:t>
            </a:r>
          </a:p>
          <a:p>
            <a:pPr marL="228600" indent="-228600">
              <a:buAutoNum type="arabicPeriod"/>
            </a:pPr>
            <a:r>
              <a:rPr lang="es-ES" dirty="0"/>
              <a:t>Si alguien tiene que trabajar al aire libre, hay algunas medidas que puede tomar para protegerse del humo. Por ejemplo, usar una mascarilla, tomar frecuentes descansos durante el día, intenta evitar actividades intensas, y después del trabajo, quedarse en un lugar con aire limpio.</a:t>
            </a:r>
          </a:p>
        </p:txBody>
      </p:sp>
      <p:sp>
        <p:nvSpPr>
          <p:cNvPr id="4" name="Slide Number Placeholder 3">
            <a:extLst>
              <a:ext uri="{FF2B5EF4-FFF2-40B4-BE49-F238E27FC236}">
                <a16:creationId xmlns:a16="http://schemas.microsoft.com/office/drawing/2014/main" id="{CF41C44E-CACA-D262-7CC2-29C17611F62F}"/>
              </a:ext>
            </a:extLst>
          </p:cNvPr>
          <p:cNvSpPr>
            <a:spLocks noGrp="1"/>
          </p:cNvSpPr>
          <p:nvPr>
            <p:ph type="sldNum" sz="quarter" idx="5"/>
          </p:nvPr>
        </p:nvSpPr>
        <p:spPr/>
        <p:txBody>
          <a:bodyPr/>
          <a:lstStyle/>
          <a:p>
            <a:fld id="{DB32F182-08E6-1645-ABBF-2D59D86DFF5D}" type="slidenum">
              <a:rPr lang="en-US" smtClean="0"/>
              <a:t>14</a:t>
            </a:fld>
            <a:endParaRPr lang="en-US"/>
          </a:p>
        </p:txBody>
      </p:sp>
    </p:spTree>
    <p:extLst>
      <p:ext uri="{BB962C8B-B14F-4D97-AF65-F5344CB8AC3E}">
        <p14:creationId xmlns:p14="http://schemas.microsoft.com/office/powerpoint/2010/main" val="81520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t>Cuando </a:t>
            </a:r>
            <a:r>
              <a:rPr lang="es-ES" dirty="0" err="1"/>
              <a:t>llegemos</a:t>
            </a:r>
            <a:r>
              <a:rPr lang="es-ES" dirty="0"/>
              <a:t> al rojo, o cuando los números están entre 151 y 200, el aire es peligroso para todos. Todos deberían reducir el tiempo que pasan afuera y usar una mascarilla, como sea posible. </a:t>
            </a:r>
          </a:p>
          <a:p>
            <a:pPr defTabSz="931774">
              <a:defRPr/>
            </a:pPr>
            <a:endParaRPr lang="es-ES" dirty="0"/>
          </a:p>
          <a:p>
            <a:pPr defTabSz="931774">
              <a:defRPr/>
            </a:pPr>
            <a:r>
              <a:rPr lang="es-ES" dirty="0"/>
              <a:t>Las personas sensibles corren </a:t>
            </a:r>
            <a:r>
              <a:rPr lang="es-ES" u="none" dirty="0"/>
              <a:t>aún más riesgo cuando </a:t>
            </a:r>
            <a:r>
              <a:rPr lang="es-ES" dirty="0"/>
              <a:t>salen al aire libre y respiran este aire no saludable. Siempre que sea posible, las personas que pertenecen a grupos sensibles deberían reducir </a:t>
            </a:r>
            <a:r>
              <a:rPr lang="es-ES" u="sng" dirty="0"/>
              <a:t>mucho mas </a:t>
            </a:r>
            <a:r>
              <a:rPr lang="es-ES" dirty="0"/>
              <a:t>el tiempo que pasan al aire libre</a:t>
            </a:r>
            <a:r>
              <a:rPr lang="es-ES" u="none" dirty="0"/>
              <a:t>.</a:t>
            </a:r>
          </a:p>
          <a:p>
            <a:pPr defTabSz="931774">
              <a:defRPr/>
            </a:pPr>
            <a:endParaRPr lang="es-ES" u="none" dirty="0"/>
          </a:p>
          <a:p>
            <a:pPr defTabSz="931774">
              <a:defRPr/>
            </a:pPr>
            <a:endParaRPr lang="es-ES" u="none" dirty="0"/>
          </a:p>
          <a:p>
            <a:pPr defTabSz="931774">
              <a:defRPr/>
            </a:pPr>
            <a:endParaRPr lang="en-US" u="none" dirty="0"/>
          </a:p>
          <a:p>
            <a:pPr defTabSz="931774">
              <a:defRPr/>
            </a:pPr>
            <a:endParaRPr lang="en-US" u="none" dirty="0"/>
          </a:p>
          <a:p>
            <a:pPr defTabSz="931774">
              <a:defRPr/>
            </a:pPr>
            <a:endParaRPr lang="en-US" u="none" dirty="0"/>
          </a:p>
          <a:p>
            <a:pPr defTabSz="931774">
              <a:defRPr/>
            </a:pPr>
            <a:endParaRPr lang="en-US" u="none" dirty="0"/>
          </a:p>
          <a:p>
            <a:pPr defTabSz="931774">
              <a:defRPr/>
            </a:pPr>
            <a:endParaRPr lang="es-ES" u="none" dirty="0"/>
          </a:p>
        </p:txBody>
      </p:sp>
      <p:sp>
        <p:nvSpPr>
          <p:cNvPr id="4" name="Slide Number Placeholder 3"/>
          <p:cNvSpPr>
            <a:spLocks noGrp="1"/>
          </p:cNvSpPr>
          <p:nvPr>
            <p:ph type="sldNum" sz="quarter" idx="5"/>
          </p:nvPr>
        </p:nvSpPr>
        <p:spPr/>
        <p:txBody>
          <a:bodyPr/>
          <a:lstStyle/>
          <a:p>
            <a:fld id="{DB32F182-08E6-1645-ABBF-2D59D86DFF5D}" type="slidenum">
              <a:rPr lang="en-US" smtClean="0"/>
              <a:t>15</a:t>
            </a:fld>
            <a:endParaRPr lang="en-US"/>
          </a:p>
        </p:txBody>
      </p:sp>
      <p:sp>
        <p:nvSpPr>
          <p:cNvPr id="5" name="Date Placeholder 4">
            <a:extLst>
              <a:ext uri="{FF2B5EF4-FFF2-40B4-BE49-F238E27FC236}">
                <a16:creationId xmlns:a16="http://schemas.microsoft.com/office/drawing/2014/main" id="{7C9F73D1-6998-344A-3D0B-49CAA91B1B7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5817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solidFill>
                  <a:prstClr val="black"/>
                </a:solidFill>
                <a:latin typeface="Calibri" panose="020F0502020204030204"/>
              </a:rPr>
              <a:t>Combinamos los dos niveles de violeta y marrón, porque la interpretación es muy similar.  Cuando los números de el índice de calidad del aire están entre 201-300 o marcando el color violeta, esto indica una calidad del aire muy </a:t>
            </a:r>
            <a:r>
              <a:rPr lang="es-ES" dirty="0" err="1">
                <a:solidFill>
                  <a:prstClr val="black"/>
                </a:solidFill>
                <a:latin typeface="Calibri" panose="020F0502020204030204"/>
              </a:rPr>
              <a:t>insaludable</a:t>
            </a:r>
            <a:r>
              <a:rPr lang="es-ES" dirty="0">
                <a:solidFill>
                  <a:prstClr val="black"/>
                </a:solidFill>
                <a:latin typeface="Calibri" panose="020F0502020204030204"/>
              </a:rPr>
              <a:t>. </a:t>
            </a:r>
          </a:p>
          <a:p>
            <a:pPr defTabSz="931774">
              <a:defRPr/>
            </a:pPr>
            <a:r>
              <a:rPr lang="es-ES" dirty="0">
                <a:solidFill>
                  <a:prstClr val="black"/>
                </a:solidFill>
                <a:latin typeface="Calibri" panose="020F0502020204030204"/>
              </a:rPr>
              <a:t>Cualquier índice de calidad del aire de mas de 300 indica, marcada como color marrón, es una calidad del aire muy peligrosa, y es una situación de emergencia. </a:t>
            </a:r>
          </a:p>
          <a:p>
            <a:pPr defTabSz="931774">
              <a:defRPr/>
            </a:pPr>
            <a:endParaRPr lang="es-ES" dirty="0">
              <a:solidFill>
                <a:prstClr val="black"/>
              </a:solidFill>
              <a:latin typeface="Calibri" panose="020F0502020204030204"/>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s-ES" dirty="0">
                <a:solidFill>
                  <a:prstClr val="black"/>
                </a:solidFill>
                <a:latin typeface="Calibri" panose="020F0502020204030204"/>
              </a:rPr>
              <a:t>En ambos niveles, el aire es </a:t>
            </a:r>
            <a:r>
              <a:rPr lang="es-ES" dirty="0" err="1">
                <a:solidFill>
                  <a:prstClr val="black"/>
                </a:solidFill>
                <a:latin typeface="Calibri" panose="020F0502020204030204"/>
              </a:rPr>
              <a:t>insaludable</a:t>
            </a:r>
            <a:r>
              <a:rPr lang="es-ES" dirty="0">
                <a:solidFill>
                  <a:prstClr val="black"/>
                </a:solidFill>
                <a:latin typeface="Calibri" panose="020F0502020204030204"/>
              </a:rPr>
              <a:t> para todos. </a:t>
            </a:r>
            <a:r>
              <a:rPr lang="es-ES" sz="1200" b="0" dirty="0">
                <a:latin typeface="Calibri" panose="020F0502020204030204" pitchFamily="34" charset="0"/>
                <a:cs typeface="Calibri" panose="020F0502020204030204" pitchFamily="34" charset="0"/>
              </a:rPr>
              <a:t>Lo mas alto que sea este numero, lo mas </a:t>
            </a:r>
            <a:r>
              <a:rPr lang="es-ES" sz="1200" b="0" dirty="0" err="1">
                <a:latin typeface="Calibri" panose="020F0502020204030204" pitchFamily="34" charset="0"/>
                <a:cs typeface="Calibri" panose="020F0502020204030204" pitchFamily="34" charset="0"/>
              </a:rPr>
              <a:t>insaludable</a:t>
            </a:r>
            <a:r>
              <a:rPr lang="es-ES" sz="1200" b="0" dirty="0">
                <a:latin typeface="Calibri" panose="020F0502020204030204" pitchFamily="34" charset="0"/>
                <a:cs typeface="Calibri" panose="020F0502020204030204" pitchFamily="34" charset="0"/>
              </a:rPr>
              <a:t> el aire. </a:t>
            </a:r>
            <a:r>
              <a:rPr lang="es-ES" dirty="0">
                <a:solidFill>
                  <a:prstClr val="black"/>
                </a:solidFill>
                <a:latin typeface="Calibri" panose="020F0502020204030204"/>
              </a:rPr>
              <a:t>Lo mas posible, </a:t>
            </a:r>
            <a:r>
              <a:rPr lang="es-ES" b="1" dirty="0">
                <a:solidFill>
                  <a:prstClr val="black"/>
                </a:solidFill>
                <a:latin typeface="Calibri" panose="020F0502020204030204"/>
              </a:rPr>
              <a:t>todos</a:t>
            </a:r>
            <a:r>
              <a:rPr lang="es-ES" dirty="0">
                <a:solidFill>
                  <a:prstClr val="black"/>
                </a:solidFill>
                <a:latin typeface="Calibri" panose="020F0502020204030204"/>
              </a:rPr>
              <a:t> deben evitar las actividades al aire libre y usar mascarilla cuando estén afuera.</a:t>
            </a:r>
          </a:p>
          <a:p>
            <a:pPr defTabSz="931774">
              <a:defRPr/>
            </a:pPr>
            <a:endParaRPr lang="en-US" dirty="0">
              <a:solidFill>
                <a:prstClr val="black"/>
              </a:solidFill>
              <a:latin typeface="Calibri" panose="020F0502020204030204"/>
            </a:endParaRPr>
          </a:p>
          <a:p>
            <a:pPr defTabSz="931774">
              <a:defRPr/>
            </a:pPr>
            <a:endParaRPr lang="en-US"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16</a:t>
            </a:fld>
            <a:endParaRPr lang="en-US"/>
          </a:p>
        </p:txBody>
      </p:sp>
      <p:sp>
        <p:nvSpPr>
          <p:cNvPr id="5" name="Date Placeholder 4">
            <a:extLst>
              <a:ext uri="{FF2B5EF4-FFF2-40B4-BE49-F238E27FC236}">
                <a16:creationId xmlns:a16="http://schemas.microsoft.com/office/drawing/2014/main" id="{C51D401D-1143-AF8F-32B9-161D3E31975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3016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spcAft>
                <a:spcPct val="0"/>
              </a:spcAft>
              <a:defRPr/>
            </a:pPr>
            <a:r>
              <a:rPr lang="es-NI" dirty="0">
                <a:solidFill>
                  <a:srgbClr val="000000"/>
                </a:solidFill>
                <a:latin typeface="Arial"/>
                <a:cs typeface="Arial"/>
              </a:rPr>
              <a:t>Ahora que entendemos </a:t>
            </a:r>
            <a:r>
              <a:rPr lang="es-NI" u="sng" dirty="0">
                <a:solidFill>
                  <a:srgbClr val="000000"/>
                </a:solidFill>
                <a:latin typeface="Arial"/>
                <a:cs typeface="Arial"/>
              </a:rPr>
              <a:t>qué es</a:t>
            </a:r>
            <a:r>
              <a:rPr lang="es-NI" dirty="0">
                <a:solidFill>
                  <a:srgbClr val="000000"/>
                </a:solidFill>
                <a:latin typeface="Arial"/>
                <a:cs typeface="Arial"/>
              </a:rPr>
              <a:t> el AQI y cómo usarlo, veamos en más detalle </a:t>
            </a:r>
            <a:r>
              <a:rPr lang="es-NI" u="sng" dirty="0">
                <a:solidFill>
                  <a:srgbClr val="000000"/>
                </a:solidFill>
                <a:latin typeface="Arial"/>
                <a:cs typeface="Arial"/>
              </a:rPr>
              <a:t>dónde</a:t>
            </a:r>
            <a:r>
              <a:rPr lang="es-NI" dirty="0">
                <a:solidFill>
                  <a:srgbClr val="000000"/>
                </a:solidFill>
                <a:latin typeface="Arial"/>
                <a:cs typeface="Arial"/>
              </a:rPr>
              <a:t> encontrarlo cuando queremos ver la calidad del aire del lugar donde estamos. </a:t>
            </a:r>
            <a:r>
              <a:rPr lang="es-ES" b="0" i="0" dirty="0">
                <a:solidFill>
                  <a:srgbClr val="3C4043"/>
                </a:solidFill>
                <a:effectLst/>
                <a:latin typeface="Roboto" panose="02000000000000000000" pitchFamily="2" charset="0"/>
              </a:rPr>
              <a:t>Hay varios lugares donde se puede comprobar la calidad del aire.</a:t>
            </a:r>
          </a:p>
          <a:p>
            <a:pPr defTabSz="931774">
              <a:spcBef>
                <a:spcPct val="0"/>
              </a:spcBef>
              <a:spcAft>
                <a:spcPct val="0"/>
              </a:spcAft>
              <a:defRPr/>
            </a:pPr>
            <a:endParaRPr lang="es-NI" dirty="0">
              <a:solidFill>
                <a:prstClr val="black"/>
              </a:solidFill>
              <a:latin typeface="Arial"/>
              <a:cs typeface="Arial"/>
            </a:endParaRPr>
          </a:p>
          <a:p>
            <a:pPr marL="0" indent="0">
              <a:buFont typeface="Arial" panose="020B0604020202020204" pitchFamily="34" charset="0"/>
              <a:buNone/>
            </a:pPr>
            <a:r>
              <a:rPr lang="es-NI" dirty="0">
                <a:latin typeface="Calibri"/>
              </a:rPr>
              <a:t>Teléfonos celulares</a:t>
            </a:r>
            <a:r>
              <a:rPr lang="es-NI" i="0" dirty="0"/>
              <a:t>: muchas personas utilizan la aplicación del clima de sus teléfonos celulares para ver la calidad del aire. También hay otras aplicaciones (además de la aplicación del clima) que informan la calidad del aire. </a:t>
            </a:r>
          </a:p>
          <a:p>
            <a:pPr marL="0" indent="0">
              <a:buFont typeface="Arial" panose="020B0604020202020204" pitchFamily="34" charset="0"/>
              <a:buNone/>
            </a:pPr>
            <a:endParaRPr lang="es-NI" i="0" dirty="0"/>
          </a:p>
          <a:p>
            <a:pPr marL="0" indent="0">
              <a:buFont typeface="Arial" panose="020B0604020202020204" pitchFamily="34" charset="0"/>
              <a:buNone/>
            </a:pPr>
            <a:r>
              <a:rPr lang="es-NI" i="0" dirty="0"/>
              <a:t>Televisión: muchas veces cuando hay humo  en el aire, aparece en las noticias </a:t>
            </a:r>
            <a:r>
              <a:rPr lang="es-ES" b="0" i="0" dirty="0">
                <a:solidFill>
                  <a:srgbClr val="3C4043"/>
                </a:solidFill>
                <a:effectLst/>
                <a:latin typeface="Roboto" panose="02000000000000000000" pitchFamily="2" charset="0"/>
              </a:rPr>
              <a:t>con el clima o en informes de noticias especiales.</a:t>
            </a:r>
          </a:p>
          <a:p>
            <a:pPr marL="0" indent="0">
              <a:buFont typeface="Arial" panose="020B0604020202020204" pitchFamily="34" charset="0"/>
              <a:buNone/>
            </a:pPr>
            <a:endParaRPr lang="es-NI" i="0" dirty="0"/>
          </a:p>
          <a:p>
            <a:pPr marL="0" indent="0">
              <a:buFont typeface="Arial" panose="020B0604020202020204" pitchFamily="34" charset="0"/>
              <a:buNone/>
            </a:pPr>
            <a:r>
              <a:rPr lang="es-NI" i="0" dirty="0"/>
              <a:t>Computadora: Varios sitios en línea informan sobre el AQI, </a:t>
            </a:r>
            <a:r>
              <a:rPr lang="es-ES" b="0" i="0" dirty="0">
                <a:solidFill>
                  <a:srgbClr val="3C4043"/>
                </a:solidFill>
                <a:effectLst/>
                <a:latin typeface="Roboto" panose="02000000000000000000" pitchFamily="2" charset="0"/>
              </a:rPr>
              <a:t>incluidos los sitios web de los condados y </a:t>
            </a:r>
            <a:r>
              <a:rPr lang="es-ES" b="0" i="0" dirty="0">
                <a:solidFill>
                  <a:srgbClr val="0C0C0C"/>
                </a:solidFill>
                <a:effectLst/>
                <a:latin typeface="Arial" panose="020B0604020202020204" pitchFamily="34" charset="0"/>
              </a:rPr>
              <a:t>Distritos </a:t>
            </a:r>
            <a:r>
              <a:rPr lang="es-ES" b="0" i="0" dirty="0">
                <a:solidFill>
                  <a:srgbClr val="181818"/>
                </a:solidFill>
                <a:effectLst/>
                <a:latin typeface="Arial" panose="020B0604020202020204" pitchFamily="34" charset="0"/>
              </a:rPr>
              <a:t>locales </a:t>
            </a:r>
            <a:r>
              <a:rPr lang="es-ES" b="0" i="0" dirty="0">
                <a:solidFill>
                  <a:srgbClr val="242424"/>
                </a:solidFill>
                <a:effectLst/>
                <a:latin typeface="Arial" panose="020B0604020202020204" pitchFamily="34" charset="0"/>
              </a:rPr>
              <a:t>de c</a:t>
            </a:r>
            <a:r>
              <a:rPr lang="es-ES" b="0" i="0" dirty="0">
                <a:solidFill>
                  <a:srgbClr val="303030"/>
                </a:solidFill>
                <a:effectLst/>
                <a:latin typeface="Arial" panose="020B0604020202020204" pitchFamily="34" charset="0"/>
              </a:rPr>
              <a:t>on</a:t>
            </a:r>
            <a:r>
              <a:rPr lang="es-ES" b="0" i="0" dirty="0">
                <a:solidFill>
                  <a:srgbClr val="3C3C3C"/>
                </a:solidFill>
                <a:effectLst/>
                <a:latin typeface="Arial" panose="020B0604020202020204" pitchFamily="34" charset="0"/>
              </a:rPr>
              <a:t>trol de la</a:t>
            </a:r>
            <a:r>
              <a:rPr lang="es-ES" b="0" i="0" dirty="0">
                <a:solidFill>
                  <a:srgbClr val="303030"/>
                </a:solidFill>
                <a:effectLst/>
                <a:latin typeface="Arial" panose="020B0604020202020204" pitchFamily="34" charset="0"/>
              </a:rPr>
              <a:t> c</a:t>
            </a:r>
            <a:r>
              <a:rPr lang="es-ES" b="0" i="0" dirty="0">
                <a:solidFill>
                  <a:srgbClr val="242424"/>
                </a:solidFill>
                <a:effectLst/>
                <a:latin typeface="Arial" panose="020B0604020202020204" pitchFamily="34" charset="0"/>
              </a:rPr>
              <a:t>alida</a:t>
            </a:r>
            <a:r>
              <a:rPr lang="es-ES" b="0" i="0" dirty="0">
                <a:solidFill>
                  <a:srgbClr val="181818"/>
                </a:solidFill>
                <a:effectLst/>
                <a:latin typeface="Arial" panose="020B0604020202020204" pitchFamily="34" charset="0"/>
              </a:rPr>
              <a:t>d d</a:t>
            </a:r>
            <a:r>
              <a:rPr lang="es-ES" b="0" i="0" dirty="0">
                <a:solidFill>
                  <a:srgbClr val="0C0C0C"/>
                </a:solidFill>
                <a:effectLst/>
                <a:latin typeface="Arial" panose="020B0604020202020204" pitchFamily="34" charset="0"/>
              </a:rPr>
              <a:t>el</a:t>
            </a:r>
            <a:r>
              <a:rPr lang="es-ES" b="0" i="0" dirty="0">
                <a:solidFill>
                  <a:srgbClr val="000000"/>
                </a:solidFill>
                <a:effectLst/>
                <a:latin typeface="Arial" panose="020B0604020202020204" pitchFamily="34" charset="0"/>
              </a:rPr>
              <a:t> aire, y </a:t>
            </a:r>
            <a:r>
              <a:rPr lang="es-ES" b="0" i="0" dirty="0">
                <a:solidFill>
                  <a:srgbClr val="3C4043"/>
                </a:solidFill>
                <a:effectLst/>
                <a:latin typeface="Roboto" panose="02000000000000000000" pitchFamily="2" charset="0"/>
              </a:rPr>
              <a:t>otros sitios web gubernamentales.</a:t>
            </a:r>
            <a:r>
              <a:rPr lang="es-NI" i="0" dirty="0"/>
              <a:t> </a:t>
            </a:r>
          </a:p>
          <a:p>
            <a:endParaRPr lang="es-NI" i="0" dirty="0"/>
          </a:p>
          <a:p>
            <a:r>
              <a:rPr lang="es-ES" b="0" i="0" dirty="0">
                <a:solidFill>
                  <a:srgbClr val="3C4043"/>
                </a:solidFill>
                <a:effectLst/>
                <a:latin typeface="Roboto" panose="02000000000000000000" pitchFamily="2" charset="0"/>
              </a:rPr>
              <a:t>Independientemente de dónde busquemos información sobre la calidad del aire, la información se basa en el índice de calidad del aire (AQI). En esta siguiente sección, consideraremos en detalle los diferentes lugares que informan el AQI.</a:t>
            </a:r>
          </a:p>
          <a:p>
            <a:endParaRPr lang="es-ES" b="0" i="0" dirty="0">
              <a:solidFill>
                <a:srgbClr val="3C4043"/>
              </a:solidFill>
              <a:effectLst/>
              <a:latin typeface="Roboto" panose="02000000000000000000" pitchFamily="2" charset="0"/>
            </a:endParaRPr>
          </a:p>
          <a:p>
            <a:endParaRPr lang="es-ES" b="0" i="0" dirty="0">
              <a:solidFill>
                <a:srgbClr val="3C404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17</a:t>
            </a:fld>
            <a:endParaRPr lang="en-US"/>
          </a:p>
        </p:txBody>
      </p:sp>
      <p:sp>
        <p:nvSpPr>
          <p:cNvPr id="5" name="Date Placeholder 4">
            <a:extLst>
              <a:ext uri="{FF2B5EF4-FFF2-40B4-BE49-F238E27FC236}">
                <a16:creationId xmlns:a16="http://schemas.microsoft.com/office/drawing/2014/main" id="{AAB18FC0-72AF-41E3-CF50-CB834716B82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4673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600" dirty="0">
                <a:solidFill>
                  <a:srgbClr val="3C4043"/>
                </a:solidFill>
                <a:latin typeface="Roboto" panose="02000000000000000000" pitchFamily="2" charset="0"/>
              </a:rPr>
              <a:t>Una de las formas más sencillas de comprobar la calidad del aire es por la aplicación del clima que viene con algunos teléfonos celulares</a:t>
            </a:r>
            <a:r>
              <a:rPr lang="en-US" sz="1600" dirty="0"/>
              <a:t>. </a:t>
            </a:r>
            <a:r>
              <a:rPr lang="es-ES" sz="1600" dirty="0">
                <a:solidFill>
                  <a:srgbClr val="3C4043"/>
                </a:solidFill>
                <a:latin typeface="Roboto" panose="02000000000000000000" pitchFamily="2" charset="0"/>
              </a:rPr>
              <a:t>El diseño de la aplicación del clima es diferente según el tipo de teléfono móvil que </a:t>
            </a:r>
            <a:r>
              <a:rPr lang="es-ES" sz="1800" dirty="0">
                <a:solidFill>
                  <a:srgbClr val="3C4043"/>
                </a:solidFill>
                <a:latin typeface="Roboto" panose="02000000000000000000" pitchFamily="2" charset="0"/>
              </a:rPr>
              <a:t>tengas</a:t>
            </a:r>
            <a:r>
              <a:rPr lang="es-ES" sz="1600" dirty="0">
                <a:solidFill>
                  <a:srgbClr val="3C4043"/>
                </a:solidFill>
                <a:latin typeface="Roboto" panose="02000000000000000000" pitchFamily="2" charset="0"/>
              </a:rPr>
              <a:t>, por ejemplo, iPhone o Android.</a:t>
            </a:r>
            <a:br>
              <a:rPr lang="es-ES" sz="1600" b="1" i="1" dirty="0"/>
            </a:br>
            <a:endParaRPr lang="es-ES" sz="16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NI" sz="1600" b="1" kern="100" dirty="0">
                <a:effectLst/>
                <a:latin typeface="Calibri" panose="020F0502020204030204" pitchFamily="34" charset="0"/>
                <a:ea typeface="Aptos" panose="020B0004020202020204" pitchFamily="34" charset="0"/>
                <a:cs typeface="Times New Roman" panose="02020603050405020304" pitchFamily="18" charset="0"/>
              </a:rPr>
              <a:t>Actividad 2</a:t>
            </a:r>
            <a:r>
              <a:rPr lang="es-NI" sz="1600" kern="100" dirty="0">
                <a:effectLst/>
                <a:latin typeface="Calibri" panose="020F0502020204030204" pitchFamily="34" charset="0"/>
                <a:ea typeface="Aptos" panose="020B0004020202020204" pitchFamily="34" charset="0"/>
                <a:cs typeface="Times New Roman" panose="02020603050405020304" pitchFamily="18" charset="0"/>
              </a:rPr>
              <a:t>: Cómo averiguar el Índice de Calidad del Aire (ICA/AQI) utilizando la aplicación meteorológica de los teléfonos móviles.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br>
              <a:rPr lang="es-ES" sz="1600" b="1" i="1" dirty="0"/>
            </a:br>
            <a:r>
              <a:rPr lang="es-ES" sz="1600" i="0" dirty="0"/>
              <a:t>[NOTA: La siguiente actividad funciona mejor con grupos pequeños. Si es posible, organice grupos de 4 a 6 personas.]</a:t>
            </a:r>
          </a:p>
          <a:p>
            <a:endParaRPr lang="es-ES" sz="1600" i="0" dirty="0"/>
          </a:p>
          <a:p>
            <a:r>
              <a:rPr lang="es-ES" sz="1600" b="1" i="0" dirty="0"/>
              <a:t>Instrucciones: </a:t>
            </a:r>
          </a:p>
          <a:p>
            <a:pPr marL="342900" marR="0" lvl="0" indent="-342900">
              <a:lnSpc>
                <a:spcPct val="107000"/>
              </a:lnSpc>
              <a:spcBef>
                <a:spcPts val="0"/>
              </a:spcBef>
              <a:spcAft>
                <a:spcPts val="0"/>
              </a:spcAft>
              <a:buFont typeface="+mj-lt"/>
              <a:buAutoNum type="arabicPeriod"/>
            </a:pPr>
            <a:r>
              <a:rPr lang="es-NI" sz="1200" kern="100" dirty="0">
                <a:effectLst/>
                <a:latin typeface="Tahoma" panose="020B0604030504040204" pitchFamily="34" charset="0"/>
                <a:ea typeface="Aptos" panose="020B0004020202020204" pitchFamily="34" charset="0"/>
                <a:cs typeface="Times New Roman" panose="02020603050405020304" pitchFamily="18" charset="0"/>
              </a:rPr>
              <a:t>⁠</a:t>
            </a:r>
            <a:r>
              <a:rPr lang="es-NI" sz="1200" kern="100" dirty="0">
                <a:effectLst/>
                <a:latin typeface="Calibri" panose="020F0502020204030204" pitchFamily="34" charset="0"/>
                <a:ea typeface="Aptos" panose="020B0004020202020204" pitchFamily="34" charset="0"/>
                <a:cs typeface="Times New Roman" panose="02020603050405020304" pitchFamily="18" charset="0"/>
              </a:rPr>
              <a:t>Pide a todos en la mesa que saquen sus celulares.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NI" sz="1200" kern="100" dirty="0">
                <a:effectLst/>
                <a:latin typeface="Calibri" panose="020F0502020204030204" pitchFamily="34" charset="0"/>
                <a:ea typeface="Aptos" panose="020B0004020202020204" pitchFamily="34" charset="0"/>
                <a:cs typeface="Times New Roman" panose="02020603050405020304" pitchFamily="18" charset="0"/>
              </a:rPr>
              <a:t>Pregunte: </a:t>
            </a:r>
            <a:r>
              <a:rPr lang="es-NI" sz="1200" i="0" kern="100" dirty="0">
                <a:effectLst/>
                <a:latin typeface="Calibri" panose="020F0502020204030204" pitchFamily="34" charset="0"/>
                <a:ea typeface="Aptos" panose="020B0004020202020204" pitchFamily="34" charset="0"/>
                <a:cs typeface="Times New Roman" panose="02020603050405020304" pitchFamily="18" charset="0"/>
              </a:rPr>
              <a:t>Generalmente ¿qué hacen ustedes en la mañana para saber el clima del día? </a:t>
            </a:r>
            <a:endParaRPr lang="en-US" sz="1100" i="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NI" sz="1200" kern="100" dirty="0">
                <a:effectLst/>
                <a:latin typeface="Calibri" panose="020F0502020204030204" pitchFamily="34" charset="0"/>
                <a:ea typeface="Aptos" panose="020B0004020202020204" pitchFamily="34" charset="0"/>
                <a:cs typeface="Times New Roman" panose="02020603050405020304" pitchFamily="18" charset="0"/>
              </a:rPr>
              <a:t>Busquen la aplicación del clima. </a:t>
            </a:r>
            <a:r>
              <a:rPr lang="es-ES" sz="1200" kern="100" dirty="0">
                <a:effectLst/>
                <a:latin typeface="Calibri" panose="020F0502020204030204" pitchFamily="34" charset="0"/>
                <a:ea typeface="Aptos" panose="020B0004020202020204" pitchFamily="34" charset="0"/>
                <a:cs typeface="Times New Roman" panose="02020603050405020304" pitchFamily="18" charset="0"/>
              </a:rPr>
              <a:t>Algunos participantes con teléfonos Android pueden tener que tomar los siguientes pasos: primero, ingrese a la tienda de aplicaciones (puede que se llame "App Store", "Galaxy Store" o "Play Store" en su teléfono). Luego, busque "clima" y descárguelo.)</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NI" sz="1200" kern="100" dirty="0">
                <a:effectLst/>
                <a:latin typeface="Calibri" panose="020F0502020204030204" pitchFamily="34" charset="0"/>
                <a:ea typeface="Aptos" panose="020B0004020202020204" pitchFamily="34" charset="0"/>
                <a:cs typeface="Times New Roman" panose="02020603050405020304" pitchFamily="18" charset="0"/>
              </a:rPr>
              <a:t>Pregunte</a:t>
            </a:r>
            <a:r>
              <a:rPr lang="es-NI" sz="1200" i="0" kern="100" dirty="0">
                <a:effectLst/>
                <a:latin typeface="Calibri" panose="020F0502020204030204" pitchFamily="34" charset="0"/>
                <a:ea typeface="Aptos" panose="020B0004020202020204" pitchFamily="34" charset="0"/>
                <a:cs typeface="Times New Roman" panose="02020603050405020304" pitchFamily="18" charset="0"/>
              </a:rPr>
              <a:t>: ¿qué es lo que ven cuando abran la aplicación? Si vaya mas para bajo, que es lo que ven?</a:t>
            </a:r>
          </a:p>
          <a:p>
            <a:pPr marL="342900" marR="0" lvl="0" indent="-342900">
              <a:lnSpc>
                <a:spcPct val="107000"/>
              </a:lnSpc>
              <a:spcBef>
                <a:spcPts val="0"/>
              </a:spcBef>
              <a:spcAft>
                <a:spcPts val="0"/>
              </a:spcAft>
              <a:buFont typeface="+mj-lt"/>
              <a:buAutoNum type="arabicPeriod"/>
            </a:pPr>
            <a:r>
              <a:rPr lang="es-NI" sz="1200" i="0" kern="100" dirty="0">
                <a:effectLst/>
                <a:latin typeface="Calibri" panose="020F0502020204030204" pitchFamily="34" charset="0"/>
                <a:ea typeface="Aptos" panose="020B0004020202020204" pitchFamily="34" charset="0"/>
                <a:cs typeface="Times New Roman" panose="02020603050405020304" pitchFamily="18" charset="0"/>
              </a:rPr>
              <a:t>El AQI puede ser lo primero que vean en la pantalla. Si no es así, bajen más allá de la información meteorológica hasta que vean la sección que dice Calidad del aire.</a:t>
            </a:r>
            <a:endParaRPr lang="en-US" sz="1100" i="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NI" sz="1200" i="0" kern="100" dirty="0">
                <a:effectLst/>
                <a:latin typeface="Calibri" panose="020F0502020204030204" pitchFamily="34" charset="0"/>
                <a:ea typeface="Aptos" panose="020B0004020202020204" pitchFamily="34" charset="0"/>
                <a:cs typeface="Times New Roman" panose="02020603050405020304" pitchFamily="18" charset="0"/>
              </a:rPr>
              <a:t>¿Cuál es el color y el número del AQI hoy? Ten en cuenta que los colores no son tan obvios en la aplicación meteorológica. Pero intenta encontrar tanto el color del AQI como el número.</a:t>
            </a:r>
            <a:endParaRPr lang="en-US" sz="1100" i="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NI" sz="1200" i="0" kern="100" dirty="0">
                <a:effectLst/>
                <a:latin typeface="Calibri" panose="020F0502020204030204" pitchFamily="34" charset="0"/>
                <a:ea typeface="Aptos" panose="020B0004020202020204" pitchFamily="34" charset="0"/>
                <a:cs typeface="Times New Roman" panose="02020603050405020304" pitchFamily="18" charset="0"/>
              </a:rPr>
              <a:t>Si seleccionan el mapa, pueden ver más información sobre el color del AQI y el AQI en lugares cercanos. </a:t>
            </a:r>
            <a:endParaRPr lang="en-US" sz="1100" i="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NI" sz="1200" kern="100" dirty="0">
                <a:effectLst/>
                <a:latin typeface="Tahoma" panose="020B0604030504040204" pitchFamily="34" charset="0"/>
                <a:ea typeface="Aptos" panose="020B0004020202020204" pitchFamily="34" charset="0"/>
                <a:cs typeface="Times New Roman" panose="02020603050405020304" pitchFamily="18" charset="0"/>
              </a:rPr>
              <a:t>⁠</a:t>
            </a:r>
            <a:r>
              <a:rPr lang="es-NI" sz="1200" kern="100" dirty="0">
                <a:effectLst/>
                <a:latin typeface="Calibri" panose="020F0502020204030204" pitchFamily="34" charset="0"/>
                <a:ea typeface="Aptos" panose="020B0004020202020204" pitchFamily="34" charset="0"/>
                <a:cs typeface="Times New Roman" panose="02020603050405020304" pitchFamily="18" charset="0"/>
              </a:rPr>
              <a:t>Si en la mesa hay usuarios tanto de Android como de iPhone, dales a todos la oportunidad de ver uno y otro.</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i="1" dirty="0"/>
          </a:p>
          <a:p>
            <a:r>
              <a:rPr lang="es-ES" sz="1200" dirty="0"/>
              <a:t>[Después de que los grupos hayan completado la actividad, reúna a todos los participantes nuevamente.]</a:t>
            </a:r>
          </a:p>
          <a:p>
            <a:endParaRPr lang="es-ES" sz="1200" dirty="0"/>
          </a:p>
          <a:p>
            <a:r>
              <a:rPr lang="es-ES" sz="1200" dirty="0"/>
              <a:t>¿Qué les pareció? ¿Qué tan fácil fue encontrar el índice de calidad del aire en la aplicación del clima?</a:t>
            </a:r>
          </a:p>
          <a:p>
            <a:endParaRPr lang="en-US" b="0" i="1" dirty="0"/>
          </a:p>
        </p:txBody>
      </p:sp>
      <p:sp>
        <p:nvSpPr>
          <p:cNvPr id="4" name="Slide Number Placeholder 3"/>
          <p:cNvSpPr>
            <a:spLocks noGrp="1"/>
          </p:cNvSpPr>
          <p:nvPr>
            <p:ph type="sldNum" sz="quarter" idx="5"/>
          </p:nvPr>
        </p:nvSpPr>
        <p:spPr/>
        <p:txBody>
          <a:bodyPr/>
          <a:lstStyle/>
          <a:p>
            <a:fld id="{DB32F182-08E6-1645-ABBF-2D59D86DFF5D}" type="slidenum">
              <a:rPr lang="en-US" smtClean="0"/>
              <a:t>18</a:t>
            </a:fld>
            <a:endParaRPr lang="en-US"/>
          </a:p>
        </p:txBody>
      </p:sp>
      <p:sp>
        <p:nvSpPr>
          <p:cNvPr id="5" name="Date Placeholder 4">
            <a:extLst>
              <a:ext uri="{FF2B5EF4-FFF2-40B4-BE49-F238E27FC236}">
                <a16:creationId xmlns:a16="http://schemas.microsoft.com/office/drawing/2014/main" id="{0DE657B6-DCE7-E2BC-2405-CB04F8441C7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197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3C4043"/>
                </a:solidFill>
                <a:effectLst/>
                <a:latin typeface="Roboto" panose="02000000000000000000" pitchFamily="2" charset="0"/>
              </a:rPr>
              <a:t>Otro lugar para encontrar información sobre la calidad del aire y el AQI es </a:t>
            </a:r>
            <a:r>
              <a:rPr lang="es-ES" b="0" i="0" dirty="0" err="1">
                <a:solidFill>
                  <a:srgbClr val="3C4043"/>
                </a:solidFill>
                <a:effectLst/>
                <a:latin typeface="Roboto" panose="02000000000000000000" pitchFamily="2" charset="0"/>
              </a:rPr>
              <a:t>AirNow</a:t>
            </a:r>
            <a:r>
              <a:rPr lang="es-ES" b="0" i="0" dirty="0">
                <a:solidFill>
                  <a:srgbClr val="3C4043"/>
                </a:solidFill>
                <a:effectLst/>
                <a:latin typeface="Roboto" panose="02000000000000000000" pitchFamily="2" charset="0"/>
              </a:rPr>
              <a:t>. </a:t>
            </a:r>
            <a:r>
              <a:rPr lang="es-ES" b="0" i="0" dirty="0" err="1">
                <a:solidFill>
                  <a:srgbClr val="3C4043"/>
                </a:solidFill>
                <a:effectLst/>
                <a:latin typeface="Roboto" panose="02000000000000000000" pitchFamily="2" charset="0"/>
              </a:rPr>
              <a:t>AirNow</a:t>
            </a:r>
            <a:r>
              <a:rPr lang="es-ES" b="0" i="0" dirty="0">
                <a:solidFill>
                  <a:srgbClr val="3C4043"/>
                </a:solidFill>
                <a:effectLst/>
                <a:latin typeface="Roboto" panose="02000000000000000000" pitchFamily="2" charset="0"/>
              </a:rPr>
              <a:t> es un programa de gobierno, dirigido por la Agencia de Protección Ambiental  (Conocido como EPA </a:t>
            </a:r>
            <a:r>
              <a:rPr lang="es" dirty="0">
                <a:latin typeface="Arial"/>
                <a:cs typeface="Arial"/>
              </a:rPr>
              <a:t>por sus siglas en ingles) </a:t>
            </a:r>
            <a:r>
              <a:rPr lang="es-ES" b="0" i="0" dirty="0">
                <a:solidFill>
                  <a:srgbClr val="3C4043"/>
                </a:solidFill>
                <a:effectLst/>
                <a:latin typeface="Roboto" panose="02000000000000000000" pitchFamily="2" charset="0"/>
              </a:rPr>
              <a:t>de los EE. UU. y otras agencias de gobierno nacionales y locales. Tanto el sitio web de </a:t>
            </a:r>
            <a:r>
              <a:rPr lang="es-ES" b="0" i="0" dirty="0" err="1">
                <a:solidFill>
                  <a:srgbClr val="3C4043"/>
                </a:solidFill>
                <a:effectLst/>
                <a:latin typeface="Roboto" panose="02000000000000000000" pitchFamily="2" charset="0"/>
              </a:rPr>
              <a:t>AirNow</a:t>
            </a:r>
            <a:r>
              <a:rPr lang="es-ES" b="0" i="0" dirty="0">
                <a:solidFill>
                  <a:srgbClr val="3C4043"/>
                </a:solidFill>
                <a:effectLst/>
                <a:latin typeface="Roboto" panose="02000000000000000000" pitchFamily="2" charset="0"/>
              </a:rPr>
              <a:t> como la aplicación móvil </a:t>
            </a:r>
            <a:r>
              <a:rPr lang="es-ES" b="0" i="0" dirty="0" err="1">
                <a:solidFill>
                  <a:srgbClr val="3C4043"/>
                </a:solidFill>
                <a:effectLst/>
                <a:latin typeface="Roboto" panose="02000000000000000000" pitchFamily="2" charset="0"/>
              </a:rPr>
              <a:t>AirNow</a:t>
            </a:r>
            <a:r>
              <a:rPr lang="es-ES" b="0" i="0" dirty="0">
                <a:solidFill>
                  <a:srgbClr val="3C4043"/>
                </a:solidFill>
                <a:effectLst/>
                <a:latin typeface="Roboto" panose="02000000000000000000" pitchFamily="2" charset="0"/>
              </a:rPr>
              <a:t> le permiten verificar el AQI de ciudades y condados de todo el país y lugares de todo el mundo.</a:t>
            </a:r>
          </a:p>
          <a:p>
            <a:endParaRPr lang="es-ES" b="0" i="1" dirty="0">
              <a:solidFill>
                <a:srgbClr val="3C4043"/>
              </a:solidFill>
              <a:effectLst/>
              <a:latin typeface="Roboto" panose="02000000000000000000" pitchFamily="2" charset="0"/>
            </a:endParaRPr>
          </a:p>
          <a:p>
            <a:pPr defTabSz="931774">
              <a:defRPr/>
            </a:pPr>
            <a:r>
              <a:rPr lang="es-ES" b="0" i="0" dirty="0" err="1">
                <a:solidFill>
                  <a:srgbClr val="3C4043"/>
                </a:solidFill>
                <a:effectLst/>
                <a:latin typeface="Roboto" panose="02000000000000000000" pitchFamily="2" charset="0"/>
              </a:rPr>
              <a:t>AirNow</a:t>
            </a:r>
            <a:r>
              <a:rPr lang="es-ES" b="0" i="0" dirty="0">
                <a:solidFill>
                  <a:srgbClr val="3C4043"/>
                </a:solidFill>
                <a:effectLst/>
                <a:latin typeface="Roboto" panose="02000000000000000000" pitchFamily="2" charset="0"/>
              </a:rPr>
              <a:t> informa el AQI actual. También informa un pronóstico del AQI para el día. El pronóstico del AQI se puede utilizar para ayudarle a planear su día.  Al igual que un pronóstico del tiempo le permite saber si debe empacar una paraguas o una chaqueta, un pronóstico de la calidad del aire le ayuda planear cuando se puede hacer actividades al aire libre, si es posible, para reducir la cantidad de contaminación del aire que respira. </a:t>
            </a:r>
            <a:r>
              <a:rPr lang="es-ES" b="0" i="0" dirty="0" err="1">
                <a:solidFill>
                  <a:srgbClr val="3C4043"/>
                </a:solidFill>
                <a:effectLst/>
                <a:latin typeface="Roboto" panose="02000000000000000000" pitchFamily="2" charset="0"/>
              </a:rPr>
              <a:t>AirNow</a:t>
            </a:r>
            <a:r>
              <a:rPr lang="es-ES" b="0" i="0" dirty="0">
                <a:solidFill>
                  <a:srgbClr val="3C4043"/>
                </a:solidFill>
                <a:effectLst/>
                <a:latin typeface="Roboto" panose="02000000000000000000" pitchFamily="2" charset="0"/>
              </a:rPr>
              <a:t> también tiene mapas para que pueda ver dónde están los incendios y el humo. </a:t>
            </a:r>
          </a:p>
          <a:p>
            <a:pPr defTabSz="931774">
              <a:defRPr/>
            </a:pPr>
            <a:endParaRPr lang="es-ES" b="0" i="0" dirty="0">
              <a:solidFill>
                <a:srgbClr val="3C404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19</a:t>
            </a:fld>
            <a:endParaRPr lang="en-US"/>
          </a:p>
        </p:txBody>
      </p:sp>
      <p:sp>
        <p:nvSpPr>
          <p:cNvPr id="5" name="Date Placeholder 4">
            <a:extLst>
              <a:ext uri="{FF2B5EF4-FFF2-40B4-BE49-F238E27FC236}">
                <a16:creationId xmlns:a16="http://schemas.microsoft.com/office/drawing/2014/main" id="{EEABEC6A-A51D-FDC1-71C3-8A457F9C085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3875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s-E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Tengo una pregunta para el grupo: En eventos de humo pasados, ¿cómo han podido saber qué tan mala es la calidad del aire?</a:t>
            </a: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s-E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(Haga una pausa y permita que los participantes respondan).</a:t>
            </a:r>
            <a:r>
              <a:rPr lang="en-U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p>
          <a:p>
            <a:pPr marL="0" marR="0">
              <a:lnSpc>
                <a:spcPct val="107000"/>
              </a:lnSpc>
              <a:spcAft>
                <a:spcPts val="800"/>
              </a:spcAft>
              <a:buNone/>
            </a:pPr>
            <a:endParaRPr lang="en-US" sz="1200" kern="1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a:lnSpc>
                <a:spcPct val="107000"/>
              </a:lnSpc>
              <a:spcAft>
                <a:spcPts val="800"/>
              </a:spcAft>
              <a:buNone/>
            </a:pPr>
            <a:r>
              <a:rPr lang="es-ES" sz="12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Muchas personas usan sus sentidos para saber si la calidad del aire es buena o mala, lo cual es válido. En la siguiente sección hablaremos de diferentes herramientas y recursos que podemos utilizar para comprobar la calidad del aire.</a:t>
            </a:r>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2</a:t>
            </a:fld>
            <a:endParaRPr lang="en-US"/>
          </a:p>
        </p:txBody>
      </p:sp>
    </p:spTree>
    <p:extLst>
      <p:ext uri="{BB962C8B-B14F-4D97-AF65-F5344CB8AC3E}">
        <p14:creationId xmlns:p14="http://schemas.microsoft.com/office/powerpoint/2010/main" val="360253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sz="1800" b="0" i="0" dirty="0">
                <a:solidFill>
                  <a:srgbClr val="3C4043"/>
                </a:solidFill>
                <a:effectLst/>
                <a:latin typeface="Roboto" panose="02000000000000000000" pitchFamily="2" charset="0"/>
              </a:rPr>
              <a:t>Vamos a aprender como usarlo! Puede encontrar el AQI??</a:t>
            </a:r>
          </a:p>
          <a:p>
            <a:pPr defTabSz="931774">
              <a:defRPr/>
            </a:pPr>
            <a:endParaRPr lang="es-ES" sz="1800" b="0" i="0" dirty="0">
              <a:solidFill>
                <a:srgbClr val="3C4043"/>
              </a:solidFill>
              <a:effectLst/>
              <a:latin typeface="Roboto" panose="02000000000000000000" pitchFamily="2" charset="0"/>
            </a:endParaRPr>
          </a:p>
          <a:p>
            <a:pPr marL="0" marR="0">
              <a:lnSpc>
                <a:spcPct val="107000"/>
              </a:lnSpc>
              <a:spcBef>
                <a:spcPts val="0"/>
              </a:spcBef>
              <a:spcAft>
                <a:spcPts val="800"/>
              </a:spcAft>
            </a:pPr>
            <a:r>
              <a:rPr lang="es-NI" sz="1800" b="1" kern="100" dirty="0">
                <a:effectLst/>
                <a:latin typeface="Calibri" panose="020F0502020204030204" pitchFamily="34" charset="0"/>
                <a:ea typeface="Aptos" panose="020B0004020202020204" pitchFamily="34" charset="0"/>
                <a:cs typeface="Times New Roman" panose="02020603050405020304" pitchFamily="18" charset="0"/>
              </a:rPr>
              <a:t>Actividad 3</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NI" sz="1800" b="1" kern="100" dirty="0">
                <a:effectLst/>
                <a:latin typeface="Calibri" panose="020F0502020204030204" pitchFamily="34" charset="0"/>
                <a:ea typeface="Aptos" panose="020B0004020202020204" pitchFamily="34" charset="0"/>
                <a:cs typeface="Times New Roman" panose="02020603050405020304" pitchFamily="18" charset="0"/>
              </a:rPr>
              <a:t>Utilizando la aplicación móvil </a:t>
            </a:r>
            <a:r>
              <a:rPr lang="es-NI" sz="1800" b="1" kern="100" dirty="0" err="1">
                <a:effectLst/>
                <a:latin typeface="Calibri" panose="020F0502020204030204" pitchFamily="34" charset="0"/>
                <a:ea typeface="Aptos" panose="020B0004020202020204" pitchFamily="34" charset="0"/>
                <a:cs typeface="Times New Roman" panose="02020603050405020304" pitchFamily="18" charset="0"/>
              </a:rPr>
              <a:t>AirNow</a:t>
            </a:r>
            <a:r>
              <a:rPr lang="es-NI" sz="1800" b="1" kern="100" dirty="0">
                <a:effectLst/>
                <a:latin typeface="Calibri" panose="020F050202020403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s-ES" sz="1800" kern="100" dirty="0">
                <a:effectLst/>
                <a:latin typeface="Calibri" panose="020F0502020204030204" pitchFamily="34" charset="0"/>
                <a:ea typeface="Aptos" panose="020B0004020202020204" pitchFamily="34" charset="0"/>
                <a:cs typeface="Times New Roman" panose="02020603050405020304" pitchFamily="18" charset="0"/>
              </a:rPr>
              <a:t>[NOTA: Puede ser útil si algunos o todos los participantes tengan la aplicación descargada en sus celulares. Tomen unos minutos para que todos encuentren la aplicación o se sientan al lado de alguien que la tenga en su celular.</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a:t>
            </a:r>
            <a:br>
              <a:rPr lang="es-NI" sz="1800" kern="100" dirty="0">
                <a:effectLst/>
                <a:latin typeface="Calibri" panose="020F0502020204030204" pitchFamily="34"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s-NI" sz="1800" kern="100" dirty="0">
                <a:effectLst/>
                <a:latin typeface="Calibri" panose="020F0502020204030204" pitchFamily="34" charset="0"/>
                <a:ea typeface="Aptos" panose="020B0004020202020204" pitchFamily="34" charset="0"/>
                <a:cs typeface="Times New Roman" panose="02020603050405020304" pitchFamily="18" charset="0"/>
              </a:rPr>
              <a:t>Si ya tienes la aplicación, o si pudiste descargarla durante el almuerzo, abre la aplicación </a:t>
            </a:r>
            <a:r>
              <a:rPr lang="es-NI" sz="1800" kern="100" dirty="0" err="1">
                <a:effectLst/>
                <a:latin typeface="Calibri" panose="020F0502020204030204" pitchFamily="34" charset="0"/>
                <a:ea typeface="Aptos" panose="020B0004020202020204" pitchFamily="34" charset="0"/>
                <a:cs typeface="Times New Roman" panose="02020603050405020304" pitchFamily="18" charset="0"/>
              </a:rPr>
              <a:t>AirNow</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 en tu celular. Si alguien no tiene la aplicación, debe colaborar con alguien de la mesa que sí la tenga.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s-NI" sz="1800" kern="100" dirty="0">
                <a:effectLst/>
                <a:latin typeface="Calibri" panose="020F0502020204030204" pitchFamily="34" charset="0"/>
                <a:ea typeface="Aptos" panose="020B0004020202020204" pitchFamily="34" charset="0"/>
                <a:cs typeface="Times New Roman" panose="02020603050405020304" pitchFamily="18" charset="0"/>
              </a:rPr>
              <a:t>La primera vez que utilices la aplicación, verás el siguiente mensaje: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“Conoce la calidad del aire donde vives. Ingresa tu ubicación. Ingresa el 	código postal o ciudad.”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Ingresa el código postal o ciudad. </a:t>
            </a:r>
            <a:br>
              <a:rPr lang="es-NI" sz="1800" kern="100" dirty="0">
                <a:effectLst/>
                <a:latin typeface="Calibri" panose="020F0502020204030204" pitchFamily="34" charset="0"/>
                <a:ea typeface="Aptos" panose="020B0004020202020204" pitchFamily="34" charset="0"/>
                <a:cs typeface="Times New Roman" panose="02020603050405020304" pitchFamily="18" charset="0"/>
              </a:rPr>
            </a:br>
            <a:r>
              <a:rPr lang="es-NI" sz="1800" kern="100" dirty="0">
                <a:effectLst/>
                <a:latin typeface="Calibri" panose="020F0502020204030204" pitchFamily="34" charset="0"/>
                <a:ea typeface="Aptos" panose="020B0004020202020204" pitchFamily="34" charset="0"/>
                <a:cs typeface="Times New Roman" panose="02020603050405020304" pitchFamily="18" charset="0"/>
              </a:rPr>
              <a:t>	También puedes utilizar el icono de la brújula en la parte inferior de la pantalla 	para encontrar el AQI en tu ubicación actual. La brújula esta marcado con un 	circulo rojo en paso dos de la imagen. </a:t>
            </a:r>
            <a:endParaRPr lang="es-ES" sz="1800" b="0" i="0" dirty="0">
              <a:solidFill>
                <a:srgbClr val="3C4043"/>
              </a:solidFill>
              <a:effectLst/>
              <a:latin typeface="Roboto" panose="02000000000000000000" pitchFamily="2" charset="0"/>
            </a:endParaRPr>
          </a:p>
          <a:p>
            <a:pPr defTabSz="931774">
              <a:defRPr/>
            </a:pPr>
            <a:endParaRPr lang="es-ES" sz="1800" b="1" i="0" dirty="0">
              <a:solidFill>
                <a:srgbClr val="3C4043"/>
              </a:solidFill>
              <a:effectLst/>
              <a:latin typeface="Roboto" panose="02000000000000000000" pitchFamily="2" charset="0"/>
            </a:endParaRPr>
          </a:p>
          <a:p>
            <a:pPr defTabSz="931774">
              <a:defRPr/>
            </a:pPr>
            <a:r>
              <a:rPr lang="es-ES" sz="1800" b="0" i="0" dirty="0">
                <a:solidFill>
                  <a:srgbClr val="3C4043"/>
                </a:solidFill>
                <a:effectLst/>
                <a:latin typeface="Roboto" panose="02000000000000000000" pitchFamily="2" charset="0"/>
              </a:rPr>
              <a:t>NOTA: las capturas de pantalla en esta pagina y la siguiente se tomaron en abril de 2025. Es posible que su pantalla se ve distinta a medida que se actualiza la aplicación.</a:t>
            </a:r>
          </a:p>
          <a:p>
            <a:pPr marL="0" marR="0" lvl="0" indent="0" algn="l" defTabSz="931774" rtl="0" eaLnBrk="1" fontAlgn="auto" latinLnBrk="0" hangingPunct="1">
              <a:lnSpc>
                <a:spcPct val="100000"/>
              </a:lnSpc>
              <a:spcBef>
                <a:spcPts val="0"/>
              </a:spcBef>
              <a:spcAft>
                <a:spcPts val="0"/>
              </a:spcAft>
              <a:buClrTx/>
              <a:buSzTx/>
              <a:buFontTx/>
              <a:buNone/>
              <a:tabLst/>
              <a:defRPr/>
            </a:pPr>
            <a:endParaRPr lang="es-ES" sz="180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s-ES" sz="180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s-ES" sz="1800" dirty="0"/>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20</a:t>
            </a:fld>
            <a:endParaRPr lang="en-US"/>
          </a:p>
        </p:txBody>
      </p:sp>
    </p:spTree>
    <p:extLst>
      <p:ext uri="{BB962C8B-B14F-4D97-AF65-F5344CB8AC3E}">
        <p14:creationId xmlns:p14="http://schemas.microsoft.com/office/powerpoint/2010/main" val="331606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A8F3E-F192-F5BE-8B1A-B4F731F5D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A7716-7F3D-3FD8-D758-203212A81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7D03D-0CD5-8C13-5801-A64A7E0B226E}"/>
              </a:ext>
            </a:extLst>
          </p:cNvPr>
          <p:cNvSpPr>
            <a:spLocks noGrp="1"/>
          </p:cNvSpPr>
          <p:nvPr>
            <p:ph type="body" idx="1"/>
          </p:nvPr>
        </p:nvSpPr>
        <p:spPr/>
        <p:txBody>
          <a:bodyPr/>
          <a:lstStyle/>
          <a:p>
            <a:pPr marL="0" marR="0" lvl="0" indent="0">
              <a:lnSpc>
                <a:spcPct val="107000"/>
              </a:lnSpc>
              <a:spcBef>
                <a:spcPts val="0"/>
              </a:spcBef>
              <a:spcAft>
                <a:spcPts val="800"/>
              </a:spcAft>
              <a:buFont typeface="+mj-lt"/>
              <a:buNone/>
            </a:pPr>
            <a:r>
              <a:rPr lang="es-NI" sz="1800" kern="100" dirty="0">
                <a:effectLst/>
                <a:latin typeface="Tahoma" panose="020B0604030504040204" pitchFamily="34" charset="0"/>
                <a:ea typeface="Aptos" panose="020B0004020202020204" pitchFamily="34" charset="0"/>
                <a:cs typeface="Times New Roman" panose="02020603050405020304" pitchFamily="18" charset="0"/>
              </a:rPr>
              <a:t>⁠</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Utilizando la barra de menú de la parte inferior de la pantalla, selecciona «Places» para agregar ubicaciones. Intenta agregar una ubicación utilizando el nombre de una ciudad o un código postal. A veces tendrás que buscar el código postal si te encuentras en un lugar desconocido. [NOTA: Fíjese en las cuadras rojas en la pagina]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endParaRPr lang="es-NI" sz="1800" kern="100" dirty="0">
              <a:effectLst/>
              <a:latin typeface="Tahoma" panose="020B060403050404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s-NI" sz="1800" kern="100" dirty="0">
                <a:effectLst/>
                <a:latin typeface="Tahoma" panose="020B0604030504040204" pitchFamily="34" charset="0"/>
                <a:ea typeface="Aptos" panose="020B0004020202020204" pitchFamily="34" charset="0"/>
                <a:cs typeface="Times New Roman" panose="02020603050405020304" pitchFamily="18" charset="0"/>
              </a:rPr>
              <a:t>⁠</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Tómate unos minutos para practicar agregando 3 nuevos lugares y encontrando el AQI en cada lugar. En cada ubicación, vaya hacia abajo para encontrar el pronóstico del AQI para la próxima semana. Es posible que el pronostico no este disponible para cada lugar.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endParaRPr lang="es-NI" sz="1800" kern="100" dirty="0">
              <a:effectLst/>
              <a:latin typeface="Tahoma" panose="020B060403050404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s-NI" sz="1800" kern="100" dirty="0">
                <a:effectLst/>
                <a:latin typeface="Tahoma" panose="020B0604030504040204" pitchFamily="34" charset="0"/>
                <a:ea typeface="Aptos" panose="020B0004020202020204" pitchFamily="34" charset="0"/>
                <a:cs typeface="Times New Roman" panose="02020603050405020304" pitchFamily="18" charset="0"/>
              </a:rPr>
              <a:t>⁠</a:t>
            </a:r>
            <a:r>
              <a:rPr lang="es-NI" sz="1800" kern="100" dirty="0">
                <a:effectLst/>
                <a:latin typeface="Calibri" panose="020F0502020204030204" pitchFamily="34" charset="0"/>
                <a:ea typeface="Aptos" panose="020B0004020202020204" pitchFamily="34" charset="0"/>
                <a:cs typeface="Times New Roman" panose="02020603050405020304" pitchFamily="18" charset="0"/>
              </a:rPr>
              <a:t>¿Qué te parece la aplicación? ¿Es fácil de usar? ¿La usarías alguna vez para buscar el AQI?</a:t>
            </a:r>
          </a:p>
          <a:p>
            <a:pPr defTabSz="931774">
              <a:defRPr/>
            </a:pPr>
            <a:endPar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Despues</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de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haber</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usado</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la app de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clima</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 de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Airnow</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que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opinan</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ustedes</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de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estas</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dos </a:t>
            </a:r>
            <a:r>
              <a:rPr lang="en-US" sz="1200"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applicaciones</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b="0" i="0" dirty="0">
              <a:solidFill>
                <a:srgbClr val="333333"/>
              </a:solidFill>
              <a:effectLst/>
              <a:latin typeface="DroidSansFont"/>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AE8BBD7-FE83-A760-819A-3CECDB6D9751}"/>
              </a:ext>
            </a:extLst>
          </p:cNvPr>
          <p:cNvSpPr>
            <a:spLocks noGrp="1"/>
          </p:cNvSpPr>
          <p:nvPr>
            <p:ph type="sldNum" sz="quarter" idx="5"/>
          </p:nvPr>
        </p:nvSpPr>
        <p:spPr/>
        <p:txBody>
          <a:bodyPr/>
          <a:lstStyle/>
          <a:p>
            <a:fld id="{DB32F182-08E6-1645-ABBF-2D59D86DFF5D}" type="slidenum">
              <a:rPr lang="en-US" smtClean="0"/>
              <a:t>21</a:t>
            </a:fld>
            <a:endParaRPr lang="en-US"/>
          </a:p>
        </p:txBody>
      </p:sp>
    </p:spTree>
    <p:extLst>
      <p:ext uri="{BB962C8B-B14F-4D97-AF65-F5344CB8AC3E}">
        <p14:creationId xmlns:p14="http://schemas.microsoft.com/office/powerpoint/2010/main" val="362980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b="0" i="0" dirty="0">
                <a:solidFill>
                  <a:srgbClr val="3C4043"/>
                </a:solidFill>
                <a:effectLst/>
                <a:latin typeface="Roboto" panose="02000000000000000000" pitchFamily="2" charset="0"/>
              </a:rPr>
              <a:t>También puede encontrar el AQI en los sitios web de los distritos de aire locales y en los programas de monitoreo del aire de la comunidad. A veces, cuando consulta diferentes fuentes, puede encontrar diferentes números de AQI para el mismo lugar.</a:t>
            </a:r>
          </a:p>
          <a:p>
            <a:pPr defTabSz="931774">
              <a:defRPr/>
            </a:pPr>
            <a:endParaRPr lang="es-ES" b="0" i="1" dirty="0">
              <a:solidFill>
                <a:srgbClr val="3C4043"/>
              </a:solidFill>
              <a:effectLst/>
              <a:latin typeface="Roboto" panose="02000000000000000000" pitchFamily="2" charset="0"/>
            </a:endParaRPr>
          </a:p>
          <a:p>
            <a:pPr defTabSz="931774">
              <a:defRPr/>
            </a:pPr>
            <a:r>
              <a:rPr lang="es-ES" b="0" i="0" dirty="0">
                <a:solidFill>
                  <a:srgbClr val="3C4043"/>
                </a:solidFill>
                <a:effectLst/>
                <a:latin typeface="Roboto" panose="02000000000000000000" pitchFamily="2" charset="0"/>
              </a:rPr>
              <a:t>¿Por qué? Porque a veces los distritos de aire locales y otros toman el AQI y lo ajustan según los patrones climáticos locales y otra información local sobre el humo de los incendios forestales en un lugar. Por esto, a veces el AQI se han ajustado en base a información local.</a:t>
            </a:r>
          </a:p>
          <a:p>
            <a:pPr defTabSz="931774">
              <a:defRPr/>
            </a:pPr>
            <a:endParaRPr lang="es-ES" b="0" i="0" dirty="0">
              <a:solidFill>
                <a:srgbClr val="3C4043"/>
              </a:solidFill>
              <a:effectLst/>
              <a:latin typeface="Roboto" panose="02000000000000000000" pitchFamily="2" charset="0"/>
            </a:endParaRPr>
          </a:p>
          <a:p>
            <a:pPr defTabSz="931774">
              <a:defRPr/>
            </a:pPr>
            <a:r>
              <a:rPr lang="es-ES" b="0" i="0" dirty="0">
                <a:solidFill>
                  <a:srgbClr val="3C4043"/>
                </a:solidFill>
                <a:effectLst/>
                <a:latin typeface="Roboto" panose="02000000000000000000" pitchFamily="2" charset="0"/>
              </a:rPr>
              <a:t>Para la mejor protección, siempre consulte el AQI más alto registrado para el área.</a:t>
            </a:r>
          </a:p>
          <a:p>
            <a:pPr defTabSz="931774">
              <a:defRPr/>
            </a:pPr>
            <a:endParaRPr lang="es-ES" b="0" i="0" dirty="0">
              <a:solidFill>
                <a:srgbClr val="3C404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22</a:t>
            </a:fld>
            <a:endParaRPr lang="en-US"/>
          </a:p>
        </p:txBody>
      </p:sp>
      <p:sp>
        <p:nvSpPr>
          <p:cNvPr id="5" name="Date Placeholder 4">
            <a:extLst>
              <a:ext uri="{FF2B5EF4-FFF2-40B4-BE49-F238E27FC236}">
                <a16:creationId xmlns:a16="http://schemas.microsoft.com/office/drawing/2014/main" id="{4F44AF35-323B-0D71-862D-370B354256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87286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3C4043"/>
                </a:solidFill>
                <a:effectLst/>
                <a:latin typeface="Roboto" panose="02000000000000000000" pitchFamily="2" charset="0"/>
              </a:rPr>
              <a:t>El índice de calidad del aire (AQI) es una herramienta muy importante que podemos utilizar para ayudarnos a entender si el aire es saludable para respirar o no. Pero no es la única herramienta que tenemos. Mire a su alrededor: ¿ve humo? ¿Huele humo? Si ve o huele humo, está afectando su salud. ¿Cómo se siente? ¿Siente los síntomas de la exposición al humo de los incendios forestales? ¿Tiene los ojos irritados? ¿Lo siente en los pulmones?</a:t>
            </a:r>
          </a:p>
          <a:p>
            <a:endParaRPr lang="es-ES" b="0" i="0" dirty="0">
              <a:solidFill>
                <a:srgbClr val="3C4043"/>
              </a:solidFill>
              <a:effectLst/>
              <a:latin typeface="Roboto" panose="02000000000000000000" pitchFamily="2" charset="0"/>
            </a:endParaRPr>
          </a:p>
          <a:p>
            <a:endParaRPr lang="es-ES" b="0" i="0" dirty="0">
              <a:solidFill>
                <a:srgbClr val="3C404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23</a:t>
            </a:fld>
            <a:endParaRPr lang="en-US"/>
          </a:p>
        </p:txBody>
      </p:sp>
      <p:sp>
        <p:nvSpPr>
          <p:cNvPr id="5" name="Date Placeholder 4">
            <a:extLst>
              <a:ext uri="{FF2B5EF4-FFF2-40B4-BE49-F238E27FC236}">
                <a16:creationId xmlns:a16="http://schemas.microsoft.com/office/drawing/2014/main" id="{BCBCB769-93EC-46BF-6589-D7AAD0F2E45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2407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s-ES" dirty="0"/>
              <a:t>Repasemos todo lo que hemos aprendido hoy:</a:t>
            </a:r>
          </a:p>
          <a:p>
            <a:pPr marL="0" indent="0">
              <a:buFont typeface="+mj-lt"/>
              <a:buNone/>
            </a:pPr>
            <a:endParaRPr lang="es-ES" dirty="0"/>
          </a:p>
          <a:p>
            <a:pPr marL="232943" indent="-232943">
              <a:buFont typeface="+mj-lt"/>
              <a:buAutoNum type="arabicPeriod"/>
            </a:pPr>
            <a:r>
              <a:rPr lang="es-ES" dirty="0"/>
              <a:t>El humo es peligroso para la salud de todos, pero para algunos de nosotros es más peligroso.</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s-ES" dirty="0"/>
              <a:t>El AQI nos indica qué tan seguro es respirar el aire que nos rodea. El AQI utiliza colores y números para informar sobre la calidad del aire. El AQI varía de verde (cuando la calidad del aire es buena) a marrón (cuando la calidad del aire es muy peligrosa). Cuanto mayor sea el valor del AQI, mayor será el nivel de preocupación por su salud.</a:t>
            </a:r>
          </a:p>
          <a:p>
            <a:pPr marL="232943" indent="-232943">
              <a:buFont typeface="+mj-lt"/>
              <a:buAutoNum type="arabicPeriod"/>
            </a:pPr>
            <a:r>
              <a:rPr lang="es-ES" dirty="0"/>
              <a:t>Repasamos que indica cada color… (pide a la audiencia).</a:t>
            </a:r>
          </a:p>
          <a:p>
            <a:pPr marL="457200" lvl="1" indent="0">
              <a:buFont typeface="+mj-lt"/>
              <a:buNone/>
            </a:pPr>
            <a:r>
              <a:rPr lang="es-ES" dirty="0"/>
              <a:t>Verde es… [Bueno]</a:t>
            </a:r>
          </a:p>
          <a:p>
            <a:pPr marL="457200" lvl="1" indent="0">
              <a:buFont typeface="+mj-lt"/>
              <a:buNone/>
            </a:pPr>
            <a:r>
              <a:rPr lang="es-ES" dirty="0"/>
              <a:t>Amarillo es… [</a:t>
            </a:r>
            <a:r>
              <a:rPr lang="es-ES" dirty="0" err="1"/>
              <a:t>Insaludable</a:t>
            </a:r>
            <a:r>
              <a:rPr lang="es-ES" dirty="0"/>
              <a:t> para grupos muy sensibles]</a:t>
            </a:r>
          </a:p>
          <a:p>
            <a:pPr marL="457200" lvl="1" indent="0">
              <a:buFont typeface="+mj-lt"/>
              <a:buNone/>
            </a:pPr>
            <a:r>
              <a:rPr lang="es-ES" dirty="0"/>
              <a:t>Naranja es…. [</a:t>
            </a:r>
            <a:r>
              <a:rPr lang="es-ES" dirty="0" err="1"/>
              <a:t>Insaludable</a:t>
            </a:r>
            <a:r>
              <a:rPr lang="es-ES" dirty="0"/>
              <a:t> para grupos sensibles]</a:t>
            </a:r>
          </a:p>
          <a:p>
            <a:pPr marL="457200" lvl="1" indent="0">
              <a:buFont typeface="+mj-lt"/>
              <a:buNone/>
            </a:pPr>
            <a:r>
              <a:rPr lang="es-ES" dirty="0"/>
              <a:t>Rojo es… [</a:t>
            </a:r>
            <a:r>
              <a:rPr lang="es-ES" dirty="0" err="1"/>
              <a:t>Insaludable</a:t>
            </a:r>
            <a:r>
              <a:rPr lang="es-ES" dirty="0"/>
              <a:t> para todos]</a:t>
            </a:r>
          </a:p>
          <a:p>
            <a:pPr marL="457200" lvl="1" indent="0">
              <a:buFont typeface="+mj-lt"/>
              <a:buNone/>
            </a:pPr>
            <a:r>
              <a:rPr lang="es-ES" dirty="0"/>
              <a:t>Violeta y marrón son… [Muy </a:t>
            </a:r>
            <a:r>
              <a:rPr lang="es-ES" dirty="0" err="1"/>
              <a:t>insalduable</a:t>
            </a:r>
            <a:r>
              <a:rPr lang="es-ES" dirty="0"/>
              <a:t> y peligroso para todos]</a:t>
            </a:r>
          </a:p>
          <a:p>
            <a:pPr marL="342900" marR="0" lvl="0" indent="-342900">
              <a:lnSpc>
                <a:spcPct val="107000"/>
              </a:lnSpc>
              <a:spcAft>
                <a:spcPts val="800"/>
              </a:spcAft>
              <a:buFont typeface="+mj-lt"/>
              <a:buAutoNum type="arabicPeriod"/>
              <a:tabLst>
                <a:tab pos="457200" algn="l"/>
              </a:tabLst>
            </a:pPr>
            <a:r>
              <a:rPr lang="es-ES" sz="1200" kern="0" dirty="0">
                <a:effectLst/>
                <a:latin typeface="Aptos" panose="020B0004020202020204" pitchFamily="34" charset="0"/>
                <a:ea typeface="Times New Roman" panose="02020603050405020304" pitchFamily="18" charset="0"/>
                <a:cs typeface="Times New Roman" panose="02020603050405020304" pitchFamily="18" charset="0"/>
              </a:rPr>
              <a:t>Use todas sus herramientas para ayudar a comprender qué tan seguro es respirar el aire y si necesita tomar medidas para protegerse del humo de los incendios forestales.</a:t>
            </a:r>
          </a:p>
          <a:p>
            <a:pPr marL="0" marR="0" lvl="0" indent="0">
              <a:lnSpc>
                <a:spcPct val="107000"/>
              </a:lnSpc>
              <a:spcAft>
                <a:spcPts val="800"/>
              </a:spcAft>
              <a:buFont typeface="+mj-lt"/>
              <a:buNone/>
              <a:tabLst>
                <a:tab pos="457200" algn="l"/>
              </a:tabLst>
            </a:pPr>
            <a:r>
              <a:rPr lang="es-ES" sz="1200" kern="0" dirty="0">
                <a:effectLst/>
                <a:latin typeface="Aptos" panose="020B0004020202020204" pitchFamily="34" charset="0"/>
                <a:ea typeface="Times New Roman" panose="02020603050405020304" pitchFamily="18" charset="0"/>
                <a:cs typeface="Times New Roman" panose="02020603050405020304" pitchFamily="18" charset="0"/>
              </a:rPr>
              <a:t>	Verifique el </a:t>
            </a:r>
            <a:r>
              <a:rPr lang="es-ES" sz="1200" b="1" kern="0" dirty="0">
                <a:effectLst/>
                <a:latin typeface="Aptos" panose="020B0004020202020204" pitchFamily="34" charset="0"/>
                <a:ea typeface="Times New Roman" panose="02020603050405020304" pitchFamily="18" charset="0"/>
                <a:cs typeface="Times New Roman" panose="02020603050405020304" pitchFamily="18" charset="0"/>
              </a:rPr>
              <a:t>AQI usando la aplicación de clima o la aplicación </a:t>
            </a:r>
            <a:r>
              <a:rPr lang="es-ES" sz="1200" b="1" kern="0" dirty="0" err="1">
                <a:effectLst/>
                <a:latin typeface="Aptos" panose="020B0004020202020204" pitchFamily="34" charset="0"/>
                <a:ea typeface="Times New Roman" panose="02020603050405020304" pitchFamily="18" charset="0"/>
                <a:cs typeface="Times New Roman" panose="02020603050405020304" pitchFamily="18" charset="0"/>
              </a:rPr>
              <a:t>AirNow</a:t>
            </a:r>
            <a:r>
              <a:rPr lang="es-ES" sz="1200" b="1" kern="0" dirty="0">
                <a:effectLst/>
                <a:latin typeface="Aptos" panose="020B0004020202020204" pitchFamily="34" charset="0"/>
                <a:ea typeface="Times New Roman" panose="02020603050405020304" pitchFamily="18" charset="0"/>
                <a:cs typeface="Times New Roman" panose="02020603050405020304" pitchFamily="18" charset="0"/>
              </a:rPr>
              <a:t>.</a:t>
            </a:r>
            <a:endParaRPr lang="en-US" sz="1100" b="1" kern="100" dirty="0">
              <a:effectLst/>
              <a:latin typeface="Aptos" panose="020B0004020202020204" pitchFamily="34" charset="0"/>
              <a:ea typeface="Aptos" panose="020B0004020202020204" pitchFamily="34" charset="0"/>
              <a:cs typeface="Arial" panose="020B0604020202020204" pitchFamily="34" charset="0"/>
            </a:endParaRPr>
          </a:p>
          <a:p>
            <a:pPr marL="457200" marR="0" lvl="1" indent="0">
              <a:lnSpc>
                <a:spcPct val="107000"/>
              </a:lnSpc>
              <a:spcAft>
                <a:spcPts val="800"/>
              </a:spcAft>
              <a:buFont typeface="+mj-lt"/>
              <a:buNone/>
              <a:tabLst>
                <a:tab pos="914400" algn="l"/>
              </a:tabLst>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¿Ves </a:t>
            </a:r>
            <a:r>
              <a:rPr lang="en-US" sz="1200" b="1" kern="0" dirty="0" err="1">
                <a:effectLst/>
                <a:latin typeface="Aptos" panose="020B0004020202020204" pitchFamily="34" charset="0"/>
                <a:ea typeface="Times New Roman" panose="02020603050405020304" pitchFamily="18" charset="0"/>
                <a:cs typeface="Times New Roman" panose="02020603050405020304" pitchFamily="18" charset="0"/>
              </a:rPr>
              <a:t>humo</a:t>
            </a:r>
            <a:r>
              <a:rPr lang="en-US" sz="1200" b="1" kern="0" dirty="0">
                <a:effectLst/>
                <a:latin typeface="Aptos" panose="020B0004020202020204" pitchFamily="34" charset="0"/>
                <a:ea typeface="Times New Roman" panose="02020603050405020304" pitchFamily="18" charset="0"/>
                <a:cs typeface="Times New Roman" panose="02020603050405020304" pitchFamily="18" charset="0"/>
              </a:rPr>
              <a:t> o </a:t>
            </a:r>
            <a:r>
              <a:rPr lang="en-US" sz="1200" b="1" kern="0" dirty="0" err="1">
                <a:effectLst/>
                <a:latin typeface="Aptos" panose="020B0004020202020204" pitchFamily="34" charset="0"/>
                <a:ea typeface="Times New Roman" panose="02020603050405020304" pitchFamily="18" charset="0"/>
                <a:cs typeface="Times New Roman" panose="02020603050405020304" pitchFamily="18" charset="0"/>
              </a:rPr>
              <a:t>cenizas</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200" kern="0" dirty="0" err="1">
                <a:effectLst/>
                <a:latin typeface="Aptos" panose="020B0004020202020204" pitchFamily="34" charset="0"/>
                <a:ea typeface="Times New Roman" panose="02020603050405020304" pitchFamily="18" charset="0"/>
                <a:cs typeface="Times New Roman" panose="02020603050405020304" pitchFamily="18" charset="0"/>
              </a:rPr>
              <a:t>Hueles</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200" kern="0" dirty="0" err="1">
                <a:effectLst/>
                <a:latin typeface="Aptos" panose="020B0004020202020204" pitchFamily="34" charset="0"/>
                <a:ea typeface="Times New Roman" panose="02020603050405020304" pitchFamily="18" charset="0"/>
                <a:cs typeface="Times New Roman" panose="02020603050405020304" pitchFamily="18" charset="0"/>
              </a:rPr>
              <a:t>humo</a:t>
            </a: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a:t>
            </a:r>
          </a:p>
          <a:p>
            <a:pPr marL="457200" marR="0" lvl="1" indent="0">
              <a:lnSpc>
                <a:spcPct val="107000"/>
              </a:lnSpc>
              <a:spcAft>
                <a:spcPts val="800"/>
              </a:spcAft>
              <a:buFont typeface="+mj-lt"/>
              <a:buNone/>
              <a:tabLst>
                <a:tab pos="914400" algn="l"/>
              </a:tabLst>
            </a:pPr>
            <a:r>
              <a:rPr lang="es-ES" sz="1200" kern="0" dirty="0">
                <a:effectLst/>
                <a:latin typeface="Aptos" panose="020B0004020202020204" pitchFamily="34" charset="0"/>
                <a:ea typeface="Times New Roman" panose="02020603050405020304" pitchFamily="18" charset="0"/>
                <a:cs typeface="Times New Roman" panose="02020603050405020304" pitchFamily="18" charset="0"/>
              </a:rPr>
              <a:t>¿Cómo te sientes? ¿Tienes algún </a:t>
            </a:r>
            <a:r>
              <a:rPr lang="es-ES" sz="1200" b="1" kern="0" dirty="0">
                <a:effectLst/>
                <a:latin typeface="Aptos" panose="020B0004020202020204" pitchFamily="34" charset="0"/>
                <a:ea typeface="Times New Roman" panose="02020603050405020304" pitchFamily="18" charset="0"/>
                <a:cs typeface="Times New Roman" panose="02020603050405020304" pitchFamily="18" charset="0"/>
              </a:rPr>
              <a:t>síntoma</a:t>
            </a:r>
            <a:r>
              <a:rPr lang="es-ES" sz="1200" kern="0" dirty="0">
                <a:effectLst/>
                <a:latin typeface="Aptos" panose="020B0004020202020204" pitchFamily="34" charset="0"/>
                <a:ea typeface="Times New Roman" panose="02020603050405020304" pitchFamily="18" charset="0"/>
                <a:cs typeface="Times New Roman" panose="02020603050405020304" pitchFamily="18" charset="0"/>
              </a:rPr>
              <a:t>?</a:t>
            </a:r>
            <a:endParaRPr lang="es-ES" dirty="0"/>
          </a:p>
        </p:txBody>
      </p:sp>
      <p:sp>
        <p:nvSpPr>
          <p:cNvPr id="4" name="Slide Number Placeholder 3"/>
          <p:cNvSpPr>
            <a:spLocks noGrp="1"/>
          </p:cNvSpPr>
          <p:nvPr>
            <p:ph type="sldNum" sz="quarter" idx="5"/>
          </p:nvPr>
        </p:nvSpPr>
        <p:spPr/>
        <p:txBody>
          <a:bodyPr/>
          <a:lstStyle/>
          <a:p>
            <a:fld id="{DB32F182-08E6-1645-ABBF-2D59D86DFF5D}" type="slidenum">
              <a:rPr lang="en-US" smtClean="0"/>
              <a:t>24</a:t>
            </a:fld>
            <a:endParaRPr lang="en-US"/>
          </a:p>
        </p:txBody>
      </p:sp>
      <p:sp>
        <p:nvSpPr>
          <p:cNvPr id="5" name="Date Placeholder 4">
            <a:extLst>
              <a:ext uri="{FF2B5EF4-FFF2-40B4-BE49-F238E27FC236}">
                <a16:creationId xmlns:a16="http://schemas.microsoft.com/office/drawing/2014/main" id="{3C379238-601B-EE8D-C240-8917CEA1B4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251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6F932-7A07-24DA-7521-08DD5285A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90EDB-55DC-6EE2-19AE-369B454B8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2AB07-F70F-4BCA-D09D-F436E8CD29A5}"/>
              </a:ext>
            </a:extLst>
          </p:cNvPr>
          <p:cNvSpPr>
            <a:spLocks noGrp="1"/>
          </p:cNvSpPr>
          <p:nvPr>
            <p:ph type="body" idx="1"/>
          </p:nvPr>
        </p:nvSpPr>
        <p:spPr/>
        <p:txBody>
          <a:bodyPr/>
          <a:lstStyle/>
          <a:p>
            <a:r>
              <a:rPr lang="es-ES" dirty="0"/>
              <a:t>Nos gustaría tomarnos unos minutos para reflexionar sobre lo que aprendimos en este módulo sobre el humo de los incendios forestales y nuestra salud.</a:t>
            </a:r>
          </a:p>
          <a:p>
            <a:r>
              <a:rPr lang="es-ES" dirty="0"/>
              <a:t>
¿Qué información fue la más interesante para ti?
¿Cómo se relaciona esta información con sus experiencias?
¿Cómo utilizarás esta información en tu trabajo?
¿Qué retos cree que podría tener al presentar esta información en su comunidad?</a:t>
            </a:r>
            <a:endParaRPr lang="en-US" dirty="0"/>
          </a:p>
        </p:txBody>
      </p:sp>
      <p:sp>
        <p:nvSpPr>
          <p:cNvPr id="4" name="Slide Number Placeholder 3">
            <a:extLst>
              <a:ext uri="{FF2B5EF4-FFF2-40B4-BE49-F238E27FC236}">
                <a16:creationId xmlns:a16="http://schemas.microsoft.com/office/drawing/2014/main" id="{D7C317FD-547B-0FCB-671C-A44EADA634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2F182-08E6-1645-ABBF-2D59D86DFF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245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800" dirty="0">
                <a:effectLst/>
                <a:latin typeface="Aptos" panose="020B0004020202020204" pitchFamily="34" charset="0"/>
                <a:ea typeface="Aptos" panose="020B0004020202020204" pitchFamily="34" charset="0"/>
                <a:cs typeface="Calibri" panose="020F0502020204030204" pitchFamily="34" charset="0"/>
              </a:rPr>
              <a:t>En este módulo vamos a explorar diferentes formas de comprobar la calidad del aire. Vamos a aprender sobre el Índice de Calidad del Aire (también llamado AQI) y cómo usarlo. Vamos a encontrar el AQI usando nuestros teléfonos celulares, y en el sitio web y la aplicación móvil de </a:t>
            </a:r>
            <a:r>
              <a:rPr lang="es-ES" sz="1800" dirty="0" err="1">
                <a:effectLst/>
                <a:latin typeface="Aptos" panose="020B0004020202020204" pitchFamily="34" charset="0"/>
                <a:ea typeface="Aptos" panose="020B0004020202020204" pitchFamily="34" charset="0"/>
                <a:cs typeface="Calibri" panose="020F0502020204030204" pitchFamily="34" charset="0"/>
              </a:rPr>
              <a:t>AirNow</a:t>
            </a:r>
            <a:r>
              <a:rPr lang="es-ES" sz="1800" dirty="0">
                <a:effectLst/>
                <a:latin typeface="Aptos" panose="020B0004020202020204" pitchFamily="34" charset="0"/>
                <a:ea typeface="Aptos" panose="020B0004020202020204" pitchFamily="34" charset="0"/>
                <a:cs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3</a:t>
            </a:fld>
            <a:endParaRPr lang="en-US"/>
          </a:p>
        </p:txBody>
      </p:sp>
    </p:spTree>
    <p:extLst>
      <p:ext uri="{BB962C8B-B14F-4D97-AF65-F5344CB8AC3E}">
        <p14:creationId xmlns:p14="http://schemas.microsoft.com/office/powerpoint/2010/main" val="407376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 dirty="0">
                <a:latin typeface="Arial"/>
                <a:cs typeface="Arial"/>
              </a:rPr>
              <a:t>¿Qué es el índice de calidad del </a:t>
            </a:r>
            <a:r>
              <a:rPr lang="es" i="0" dirty="0">
                <a:latin typeface="Arial"/>
                <a:cs typeface="Arial"/>
              </a:rPr>
              <a:t>aire (AQI por sus siglas en ingles)</a:t>
            </a:r>
            <a:r>
              <a:rPr lang="en-US" i="0" dirty="0">
                <a:latin typeface="Arial"/>
                <a:cs typeface="Arial"/>
              </a:rPr>
              <a:t>? </a:t>
            </a:r>
            <a:r>
              <a:rPr lang="es" dirty="0">
                <a:latin typeface="Arial"/>
                <a:cs typeface="Arial"/>
              </a:rPr>
              <a:t>El índice de calidad del aire (o </a:t>
            </a:r>
            <a:r>
              <a:rPr lang="en-US" dirty="0">
                <a:latin typeface="Arial"/>
                <a:cs typeface="Arial"/>
              </a:rPr>
              <a:t>AQI</a:t>
            </a:r>
            <a:r>
              <a:rPr lang="es" dirty="0">
                <a:latin typeface="Arial"/>
                <a:cs typeface="Arial"/>
              </a:rPr>
              <a:t>) es una herramienta que se utiliza para </a:t>
            </a:r>
            <a:r>
              <a:rPr lang="es" dirty="0">
                <a:solidFill>
                  <a:srgbClr val="FF0000"/>
                </a:solidFill>
                <a:latin typeface="Arial"/>
                <a:cs typeface="Arial"/>
              </a:rPr>
              <a:t>informar </a:t>
            </a:r>
            <a:r>
              <a:rPr lang="es" dirty="0">
                <a:latin typeface="Arial"/>
                <a:cs typeface="Arial"/>
              </a:rPr>
              <a:t>la calidad del aire. </a:t>
            </a:r>
            <a:r>
              <a:rPr lang="en-US" dirty="0">
                <a:latin typeface="Arial"/>
                <a:cs typeface="Arial"/>
              </a:rPr>
              <a:t>N</a:t>
            </a:r>
            <a:r>
              <a:rPr lang="es" dirty="0">
                <a:latin typeface="Arial"/>
                <a:cs typeface="Arial"/>
              </a:rPr>
              <a:t>os informa qué tan seguro es respirar el aire.</a:t>
            </a:r>
            <a:r>
              <a:rPr lang="en-US" dirty="0">
                <a:latin typeface="Arial"/>
                <a:cs typeface="Arial"/>
              </a:rPr>
              <a:t> </a:t>
            </a:r>
            <a:r>
              <a:rPr lang="es" dirty="0">
                <a:latin typeface="Arial"/>
                <a:cs typeface="Arial"/>
              </a:rPr>
              <a:t>Es posible que escuchen hablar del </a:t>
            </a:r>
            <a:r>
              <a:rPr lang="en-US" dirty="0">
                <a:latin typeface="Arial"/>
                <a:cs typeface="Arial"/>
              </a:rPr>
              <a:t>AQI</a:t>
            </a:r>
            <a:r>
              <a:rPr lang="es" dirty="0">
                <a:latin typeface="Arial"/>
                <a:cs typeface="Arial"/>
              </a:rPr>
              <a:t> por televisión o que lo vean en la aplicación del clima de su teléfono.</a:t>
            </a:r>
          </a:p>
          <a:p>
            <a:pPr defTabSz="931774">
              <a:defRPr/>
            </a:pPr>
            <a:endParaRPr lang="en-US" dirty="0">
              <a:latin typeface="Arial"/>
              <a:cs typeface="Arial"/>
            </a:endParaRPr>
          </a:p>
          <a:p>
            <a:pPr defTabSz="931774">
              <a:defRPr/>
            </a:pPr>
            <a:r>
              <a:rPr lang="es" dirty="0">
                <a:latin typeface="Arial"/>
                <a:cs typeface="Arial"/>
              </a:rPr>
              <a:t>El AQI usa colores y numeros para describir la calidad de aire. Para ver un ejemplo, fijense en la imagen en la pantalla. En la mitad del circulo, hay un numero. </a:t>
            </a:r>
            <a:r>
              <a:rPr lang="es" b="0" dirty="0">
                <a:latin typeface="Arial"/>
                <a:cs typeface="Arial"/>
              </a:rPr>
              <a:t>Aqu</a:t>
            </a:r>
            <a:r>
              <a:rPr lang="en-US" b="0" dirty="0">
                <a:latin typeface="Arial"/>
                <a:cs typeface="Arial"/>
              </a:rPr>
              <a:t>í</a:t>
            </a:r>
            <a:r>
              <a:rPr lang="es" b="0" dirty="0">
                <a:latin typeface="Arial"/>
                <a:cs typeface="Arial"/>
              </a:rPr>
              <a:t> dice 145 y el color que le acompane es naranja, que significa el aire es insaludable para grupos sensible. Cuando más alto sea el valor del </a:t>
            </a:r>
            <a:r>
              <a:rPr lang="en-US" b="0" dirty="0">
                <a:latin typeface="Arial"/>
                <a:cs typeface="Arial"/>
              </a:rPr>
              <a:t>AQI</a:t>
            </a:r>
            <a:r>
              <a:rPr lang="es" b="0" dirty="0">
                <a:latin typeface="Arial"/>
                <a:cs typeface="Arial"/>
              </a:rPr>
              <a:t>, mayor es la cantidad de contaminación del humo en el aire y mayor el daño para la salud.</a:t>
            </a: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4</a:t>
            </a:fld>
            <a:endParaRPr lang="en-US"/>
          </a:p>
        </p:txBody>
      </p:sp>
      <p:sp>
        <p:nvSpPr>
          <p:cNvPr id="5" name="Date Placeholder 4">
            <a:extLst>
              <a:ext uri="{FF2B5EF4-FFF2-40B4-BE49-F238E27FC236}">
                <a16:creationId xmlns:a16="http://schemas.microsoft.com/office/drawing/2014/main" id="{E5BE6CCE-187C-F853-56A5-31E0FBEDD51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5873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7EC5-AB7D-6F27-05C5-5CB022960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68A2F-94FB-668F-6EFA-153B4BD68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BD531-D96E-00FB-A775-4633FBEC0915}"/>
              </a:ext>
            </a:extLst>
          </p:cNvPr>
          <p:cNvSpPr>
            <a:spLocks noGrp="1"/>
          </p:cNvSpPr>
          <p:nvPr>
            <p:ph type="body" idx="1"/>
          </p:nvPr>
        </p:nvSpPr>
        <p:spPr/>
        <p:txBody>
          <a:bodyPr/>
          <a:lstStyle/>
          <a:p>
            <a:pPr marL="0" marR="0">
              <a:lnSpc>
                <a:spcPct val="90000"/>
              </a:lnSpc>
              <a:spcAft>
                <a:spcPts val="800"/>
              </a:spcAft>
              <a:buNone/>
            </a:pP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El humo de los incendios forestales hace que el aire sea peligroso y puede dañar su salud. Cuanto más humo haya en el aire, mayor será el AQI. 
En esta imagen, los puntos en las nubes representan partículas de humo en el aire.  Podemos ver la relación entre la cantidad de humo y los colores del Índice de Calidad del Aire:</a:t>
            </a:r>
          </a:p>
          <a:p>
            <a:pPr marL="0" marR="0" indent="0">
              <a:lnSpc>
                <a:spcPct val="90000"/>
              </a:lnSpc>
              <a:spcAft>
                <a:spcPts val="800"/>
              </a:spcAft>
              <a:buFont typeface="Arial" panose="020B0604020202020204" pitchFamily="34" charset="0"/>
              <a:buNone/>
            </a:pP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1. Cuando hay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muy poco humo </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en el aire, el aire es</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bueno </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y el AQI es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verde</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2. Cuando hay una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gran cantidad de humo </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en el aire, el aire es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peligroso </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para respirar y el AQI es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marrón</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p>
          <a:p>
            <a:pPr marL="285750" marR="0" indent="-285750">
              <a:lnSpc>
                <a:spcPct val="90000"/>
              </a:lnSpc>
              <a:spcAft>
                <a:spcPts val="800"/>
              </a:spcAft>
              <a:buFont typeface="Arial" panose="020B0604020202020204" pitchFamily="34" charset="0"/>
              <a:buChar char="•"/>
            </a:pPr>
            <a:endParaRPr lang="es-ES" sz="1800" b="1" kern="1200" dirty="0">
              <a:solidFill>
                <a:srgbClr val="000000"/>
              </a:solidFill>
              <a:effectLst/>
              <a:latin typeface="Aptos" panose="020B0004020202020204" pitchFamily="34" charset="0"/>
              <a:cs typeface="Arial" panose="020B0604020202020204" pitchFamily="34" charset="0"/>
            </a:endParaRPr>
          </a:p>
          <a:p>
            <a:pPr marL="285750" marR="0" indent="-285750">
              <a:lnSpc>
                <a:spcPct val="90000"/>
              </a:lnSpc>
              <a:spcAft>
                <a:spcPts val="800"/>
              </a:spcAft>
              <a:buFont typeface="Arial" panose="020B0604020202020204" pitchFamily="34" charset="0"/>
              <a:buChar char="•"/>
            </a:pPr>
            <a:endParaRPr lang="es-ES" sz="1800" b="1" kern="1200" dirty="0">
              <a:solidFill>
                <a:srgbClr val="000000"/>
              </a:solidFill>
              <a:effectLst/>
              <a:latin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3AE066-28A5-8583-1287-D7FBCEB43B34}"/>
              </a:ext>
            </a:extLst>
          </p:cNvPr>
          <p:cNvSpPr>
            <a:spLocks noGrp="1"/>
          </p:cNvSpPr>
          <p:nvPr>
            <p:ph type="sldNum" sz="quarter" idx="5"/>
          </p:nvPr>
        </p:nvSpPr>
        <p:spPr/>
        <p:txBody>
          <a:bodyPr/>
          <a:lstStyle/>
          <a:p>
            <a:fld id="{DB32F182-08E6-1645-ABBF-2D59D86DFF5D}" type="slidenum">
              <a:rPr lang="en-US" smtClean="0"/>
              <a:t>5</a:t>
            </a:fld>
            <a:endParaRPr lang="en-US"/>
          </a:p>
        </p:txBody>
      </p:sp>
    </p:spTree>
    <p:extLst>
      <p:ext uri="{BB962C8B-B14F-4D97-AF65-F5344CB8AC3E}">
        <p14:creationId xmlns:p14="http://schemas.microsoft.com/office/powerpoint/2010/main" val="363153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0166-142E-0116-5495-B867B4980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908C5-B788-E74A-8946-49175B42B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B48FD-DFC0-D6BD-4216-2E48DAB954C8}"/>
              </a:ext>
            </a:extLst>
          </p:cNvPr>
          <p:cNvSpPr>
            <a:spLocks noGrp="1"/>
          </p:cNvSpPr>
          <p:nvPr>
            <p:ph type="body" idx="1"/>
          </p:nvPr>
        </p:nvSpPr>
        <p:spPr/>
        <p:txBody>
          <a:bodyPr/>
          <a:lstStyle/>
          <a:p>
            <a:pPr marL="0" marR="0">
              <a:lnSpc>
                <a:spcPct val="90000"/>
              </a:lnSpc>
              <a:spcAft>
                <a:spcPts val="800"/>
              </a:spcAft>
              <a:buNone/>
            </a:pP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Las categorías de AQI se basan en los estándares de la Agencia de Protección Ambiental para un aire saludable. Hay centenas de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monitores de calidad del aire </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en todo California. Algunos monitores de calidad del aire son establecidos por el gobierno (incluida la Agencia Federal de Protección Ambiental, la Junta de Recursos del Aire de California y los distritos de aire locales), y algunos son establecidos por grupos comunitarios, negocios y personas.</a:t>
            </a:r>
          </a:p>
          <a:p>
            <a:pPr marL="0" marR="0">
              <a:lnSpc>
                <a:spcPct val="90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spcAft>
                <a:spcPts val="800"/>
              </a:spcAft>
              <a:buNone/>
            </a:pP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Los monitores de calidad del aire </a:t>
            </a:r>
            <a:r>
              <a:rPr lang="es-ES" sz="1800" b="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miden lo que hay en el aire y qué tan peligroso es el aire. Este es un mapa de Sacramento. Los círculos verdes muestran diferentes monitores de calidad del aire y el AQI en esos lugares. Fíjense bien y verán que el AQI no es siempre el mismo, ya que el aire es diferente en cada lugar.</a:t>
            </a:r>
          </a:p>
          <a:p>
            <a:pPr marL="0" marR="0">
              <a:lnSpc>
                <a:spcPct val="90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90000"/>
              </a:lnSpc>
              <a:spcAft>
                <a:spcPts val="800"/>
              </a:spcAft>
              <a:buNone/>
            </a:pP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Los monitores de aire </a:t>
            </a:r>
            <a:r>
              <a:rPr lang="es-ES" sz="1800" b="1"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cerca de usted </a:t>
            </a:r>
            <a:r>
              <a:rPr lang="es-E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determinan el AQI en su comunidad.</a:t>
            </a:r>
          </a:p>
          <a:p>
            <a:pPr marL="0" marR="0">
              <a:lnSpc>
                <a:spcPct val="90000"/>
              </a:lnSpc>
              <a:spcAft>
                <a:spcPts val="800"/>
              </a:spcAft>
              <a:buNone/>
            </a:pPr>
            <a:endParaRPr lang="es-ES" sz="1800" kern="1200" dirty="0">
              <a:solidFill>
                <a:srgbClr val="000000"/>
              </a:solidFill>
              <a:effectLst/>
              <a:latin typeface="Aptos" panose="020B0004020202020204" pitchFamily="34" charset="0"/>
              <a:cs typeface="Arial" panose="020B0604020202020204" pitchFamily="34" charset="0"/>
            </a:endParaRPr>
          </a:p>
          <a:p>
            <a:pPr marL="0" marR="0">
              <a:lnSpc>
                <a:spcPct val="90000"/>
              </a:lnSpc>
              <a:spcAft>
                <a:spcPts val="800"/>
              </a:spcAft>
              <a:buNone/>
            </a:pPr>
            <a:endParaRPr lang="es-ES" sz="1800" kern="1200" dirty="0">
              <a:solidFill>
                <a:srgbClr val="000000"/>
              </a:solidFill>
              <a:effectLst/>
              <a:latin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920B70D-A0DB-07DE-B9CD-443BFAC19914}"/>
              </a:ext>
            </a:extLst>
          </p:cNvPr>
          <p:cNvSpPr>
            <a:spLocks noGrp="1"/>
          </p:cNvSpPr>
          <p:nvPr>
            <p:ph type="sldNum" sz="quarter" idx="5"/>
          </p:nvPr>
        </p:nvSpPr>
        <p:spPr/>
        <p:txBody>
          <a:bodyPr/>
          <a:lstStyle/>
          <a:p>
            <a:fld id="{DB32F182-08E6-1645-ABBF-2D59D86DFF5D}" type="slidenum">
              <a:rPr lang="en-US" smtClean="0"/>
              <a:t>6</a:t>
            </a:fld>
            <a:endParaRPr lang="en-US"/>
          </a:p>
        </p:txBody>
      </p:sp>
    </p:spTree>
    <p:extLst>
      <p:ext uri="{BB962C8B-B14F-4D97-AF65-F5344CB8AC3E}">
        <p14:creationId xmlns:p14="http://schemas.microsoft.com/office/powerpoint/2010/main" val="276273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BF4A-0B93-103F-AB2D-B62E057EE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17F60-CE9B-18B8-3AF4-5BA6011E0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EC904-6B13-D253-1354-4CDF70F052F6}"/>
              </a:ext>
            </a:extLst>
          </p:cNvPr>
          <p:cNvSpPr>
            <a:spLocks noGrp="1"/>
          </p:cNvSpPr>
          <p:nvPr>
            <p:ph type="body" idx="1"/>
          </p:nvPr>
        </p:nvSpPr>
        <p:spPr/>
        <p:txBody>
          <a:bodyPr/>
          <a:lstStyle/>
          <a:p>
            <a:r>
              <a:rPr lang="es-ES" b="0" i="0" dirty="0">
                <a:solidFill>
                  <a:srgbClr val="3C4043"/>
                </a:solidFill>
                <a:effectLst/>
                <a:latin typeface="Roboto" panose="02000000000000000000" pitchFamily="2" charset="0"/>
              </a:rPr>
              <a:t>Aquí hay otra manera de ver los colores y números del AQI. </a:t>
            </a:r>
          </a:p>
          <a:p>
            <a:endParaRPr lang="es-ES" b="0" i="0" dirty="0">
              <a:solidFill>
                <a:srgbClr val="3C4043"/>
              </a:solidFill>
              <a:effectLst/>
              <a:latin typeface="Roboto" panose="02000000000000000000" pitchFamily="2" charset="0"/>
            </a:endParaRPr>
          </a:p>
          <a:p>
            <a:r>
              <a:rPr lang="es-ES" b="0" i="0" dirty="0">
                <a:solidFill>
                  <a:srgbClr val="3C4043"/>
                </a:solidFill>
                <a:effectLst/>
                <a:latin typeface="Roboto" panose="02000000000000000000" pitchFamily="2" charset="0"/>
              </a:rPr>
              <a:t>El AQI varía de verde (cuando la calidad del aire es buena) a marrón (cuando la calidad del aire es extremadamente peligrosa). Como dijimos, el AQI utiliza colores y números para informar sobre la calidad del aire. Los números van desde 0 a 500. </a:t>
            </a:r>
          </a:p>
          <a:p>
            <a:endParaRPr lang="es-ES" b="0" i="0" dirty="0">
              <a:solidFill>
                <a:srgbClr val="3C4043"/>
              </a:solidFill>
              <a:effectLst/>
              <a:latin typeface="Roboto" panose="02000000000000000000" pitchFamily="2" charset="0"/>
            </a:endParaRPr>
          </a:p>
          <a:p>
            <a:r>
              <a:rPr lang="es-ES" b="0" i="0" dirty="0">
                <a:solidFill>
                  <a:srgbClr val="3C4043"/>
                </a:solidFill>
                <a:effectLst/>
                <a:latin typeface="Roboto" panose="02000000000000000000" pitchFamily="2" charset="0"/>
              </a:rPr>
              <a:t>En las paginas que siguen, veremos qué significan los números del AQI: qué nos dicen sobre la calidad del aire y qué debemos hacer para protegernos.</a:t>
            </a:r>
          </a:p>
          <a:p>
            <a:endParaRPr lang="es-ES" b="0" i="0" dirty="0">
              <a:solidFill>
                <a:srgbClr val="3C4043"/>
              </a:solidFill>
              <a:effectLst/>
              <a:latin typeface="Roboto" panose="02000000000000000000" pitchFamily="2" charset="0"/>
            </a:endParaRPr>
          </a:p>
          <a:p>
            <a:endParaRPr lang="en-US" i="0" dirty="0"/>
          </a:p>
        </p:txBody>
      </p:sp>
      <p:sp>
        <p:nvSpPr>
          <p:cNvPr id="4" name="Slide Number Placeholder 3">
            <a:extLst>
              <a:ext uri="{FF2B5EF4-FFF2-40B4-BE49-F238E27FC236}">
                <a16:creationId xmlns:a16="http://schemas.microsoft.com/office/drawing/2014/main" id="{F98F5A2E-8B84-4A6F-20F7-1F603C69AEB4}"/>
              </a:ext>
            </a:extLst>
          </p:cNvPr>
          <p:cNvSpPr>
            <a:spLocks noGrp="1"/>
          </p:cNvSpPr>
          <p:nvPr>
            <p:ph type="sldNum" sz="quarter" idx="5"/>
          </p:nvPr>
        </p:nvSpPr>
        <p:spPr/>
        <p:txBody>
          <a:bodyPr/>
          <a:lstStyle/>
          <a:p>
            <a:fld id="{DB32F182-08E6-1645-ABBF-2D59D86DFF5D}" type="slidenum">
              <a:rPr lang="en-US" smtClean="0"/>
              <a:t>7</a:t>
            </a:fld>
            <a:endParaRPr lang="en-US"/>
          </a:p>
        </p:txBody>
      </p:sp>
      <p:sp>
        <p:nvSpPr>
          <p:cNvPr id="5" name="Date Placeholder 4">
            <a:extLst>
              <a:ext uri="{FF2B5EF4-FFF2-40B4-BE49-F238E27FC236}">
                <a16:creationId xmlns:a16="http://schemas.microsoft.com/office/drawing/2014/main" id="{C449A8C9-40C4-BE50-2E08-629310ADD4F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3213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b="1" dirty="0">
                <a:solidFill>
                  <a:prstClr val="black"/>
                </a:solidFill>
                <a:latin typeface="Calibri" panose="020F0502020204030204"/>
              </a:rPr>
              <a:t>El AQI de 0 a 50 </a:t>
            </a:r>
            <a:r>
              <a:rPr lang="es-ES" dirty="0">
                <a:solidFill>
                  <a:prstClr val="black"/>
                </a:solidFill>
                <a:latin typeface="Calibri" panose="020F0502020204030204"/>
              </a:rPr>
              <a:t>(marcado en verde) indica una buena calidad del aire: no hay peligro para la salud. Es un buen día para estar al aire libre.</a:t>
            </a:r>
          </a:p>
          <a:p>
            <a:pPr defTabSz="931774">
              <a:defRPr/>
            </a:pPr>
            <a:endParaRPr lang="es-ES"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DB32F182-08E6-1645-ABBF-2D59D86DFF5D}" type="slidenum">
              <a:rPr lang="en-US" smtClean="0"/>
              <a:t>8</a:t>
            </a:fld>
            <a:endParaRPr lang="en-US"/>
          </a:p>
        </p:txBody>
      </p:sp>
      <p:sp>
        <p:nvSpPr>
          <p:cNvPr id="5" name="Date Placeholder 4">
            <a:extLst>
              <a:ext uri="{FF2B5EF4-FFF2-40B4-BE49-F238E27FC236}">
                <a16:creationId xmlns:a16="http://schemas.microsoft.com/office/drawing/2014/main" id="{3C58668C-4B84-73DC-F071-5451EBA7EC5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0171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prstClr val="black"/>
                </a:solidFill>
                <a:latin typeface="Calibri" panose="020F0502020204030204"/>
              </a:rPr>
              <a:t>El AQI de 51-100 </a:t>
            </a:r>
            <a:r>
              <a:rPr lang="en-US" b="0" dirty="0">
                <a:solidFill>
                  <a:prstClr val="black"/>
                </a:solidFill>
                <a:latin typeface="Calibri" panose="020F0502020204030204"/>
              </a:rPr>
              <a:t>es</a:t>
            </a:r>
            <a:r>
              <a:rPr lang="en-US" dirty="0">
                <a:solidFill>
                  <a:prstClr val="black"/>
                </a:solidFill>
                <a:latin typeface="Calibri" panose="020F0502020204030204"/>
              </a:rPr>
              <a:t> </a:t>
            </a:r>
            <a:r>
              <a:rPr lang="es-ES" b="0" i="0" dirty="0">
                <a:solidFill>
                  <a:srgbClr val="3C4043"/>
                </a:solidFill>
                <a:effectLst/>
                <a:latin typeface="Roboto" panose="02000000000000000000" pitchFamily="2" charset="0"/>
              </a:rPr>
              <a:t>cuando está marcado en amarillo, la calidad del aire es </a:t>
            </a:r>
            <a:r>
              <a:rPr lang="es-ES" sz="1200" dirty="0" err="1">
                <a:solidFill>
                  <a:schemeClr val="accent1"/>
                </a:solidFill>
                <a:latin typeface="Calibri" panose="020F0502020204030204" pitchFamily="34" charset="0"/>
                <a:cs typeface="Calibri" panose="020F0502020204030204" pitchFamily="34" charset="0"/>
              </a:rPr>
              <a:t>insaludable</a:t>
            </a:r>
            <a:r>
              <a:rPr lang="es-ES" sz="1200" dirty="0">
                <a:solidFill>
                  <a:schemeClr val="accent1"/>
                </a:solidFill>
                <a:latin typeface="Calibri" panose="020F0502020204030204" pitchFamily="34" charset="0"/>
                <a:cs typeface="Calibri" panose="020F0502020204030204" pitchFamily="34" charset="0"/>
              </a:rPr>
              <a:t> para grupos </a:t>
            </a:r>
            <a:r>
              <a:rPr lang="es-ES" sz="1200" b="1" dirty="0">
                <a:solidFill>
                  <a:schemeClr val="accent1"/>
                </a:solidFill>
                <a:latin typeface="Calibri" panose="020F0502020204030204" pitchFamily="34" charset="0"/>
                <a:cs typeface="Calibri" panose="020F0502020204030204" pitchFamily="34" charset="0"/>
              </a:rPr>
              <a:t>muy sensibles</a:t>
            </a:r>
            <a:r>
              <a:rPr lang="es-ES" b="0" i="0" dirty="0">
                <a:solidFill>
                  <a:srgbClr val="3C4043"/>
                </a:solidFill>
                <a:effectLst/>
                <a:latin typeface="Roboto" panose="02000000000000000000" pitchFamily="2" charset="0"/>
              </a:rPr>
              <a:t>. Para la mayoría de nosotros, sigue siendo un buen día para estar activo al aire libre. Sin embargo, algunas personas que son muy sensibles al humo deben tener mas cuidado. Deberían pasar menos tiempo afuera y evitar hacer actividades intensas afuera. </a:t>
            </a:r>
          </a:p>
          <a:p>
            <a:pPr defTabSz="931774">
              <a:defRPr/>
            </a:pPr>
            <a:endParaRPr lang="es-ES" b="0" i="0" dirty="0">
              <a:solidFill>
                <a:srgbClr val="3C4043"/>
              </a:solidFill>
              <a:effectLst/>
              <a:latin typeface="Roboto" panose="02000000000000000000" pitchFamily="2" charset="0"/>
            </a:endParaRPr>
          </a:p>
          <a:p>
            <a:pPr defTabSz="931774">
              <a:defRPr/>
            </a:pPr>
            <a:r>
              <a:rPr lang="es-ES" b="1" i="0" u="sng" dirty="0">
                <a:solidFill>
                  <a:srgbClr val="3C4043"/>
                </a:solidFill>
                <a:effectLst/>
                <a:latin typeface="Roboto" panose="02000000000000000000" pitchFamily="2" charset="0"/>
              </a:rPr>
              <a:t>Conversación interactiva: </a:t>
            </a:r>
          </a:p>
          <a:p>
            <a:pPr defTabSz="931774">
              <a:defRPr/>
            </a:pPr>
            <a:endParaRPr lang="es-ES" b="1" i="0" dirty="0">
              <a:solidFill>
                <a:srgbClr val="3C4043"/>
              </a:solidFill>
              <a:effectLst/>
              <a:latin typeface="Roboto" panose="02000000000000000000" pitchFamily="2" charset="0"/>
            </a:endParaRPr>
          </a:p>
          <a:p>
            <a:pPr defTabSz="931774">
              <a:defRPr/>
            </a:pPr>
            <a:r>
              <a:rPr lang="es-ES" b="0" i="0" dirty="0">
                <a:solidFill>
                  <a:srgbClr val="3C4043"/>
                </a:solidFill>
                <a:effectLst/>
                <a:latin typeface="Roboto" panose="02000000000000000000" pitchFamily="2" charset="0"/>
              </a:rPr>
              <a:t>Haga las siguientes preguntas al grupo: </a:t>
            </a:r>
            <a:br>
              <a:rPr lang="en-US" i="1" dirty="0">
                <a:solidFill>
                  <a:prstClr val="black"/>
                </a:solidFill>
                <a:latin typeface="Calibri" panose="020F0502020204030204"/>
              </a:rPr>
            </a:br>
            <a:endParaRPr lang="en-US" i="1" dirty="0">
              <a:solidFill>
                <a:prstClr val="black"/>
              </a:solidFill>
              <a:latin typeface="Calibri" panose="020F0502020204030204"/>
            </a:endParaRPr>
          </a:p>
          <a:p>
            <a:pPr marL="228600" indent="-228600" defTabSz="931774">
              <a:buFont typeface="Arial" panose="020B0604020202020204" pitchFamily="34" charset="0"/>
              <a:buAutoNum type="arabicPeriod"/>
              <a:defRPr/>
            </a:pPr>
            <a:r>
              <a:rPr lang="es-ES" b="0" i="0" dirty="0">
                <a:solidFill>
                  <a:srgbClr val="3C4043"/>
                </a:solidFill>
                <a:effectLst/>
                <a:latin typeface="Roboto" panose="02000000000000000000" pitchFamily="2" charset="0"/>
              </a:rPr>
              <a:t>Antes hablamos sobre quién se considera "sensible" al humo. ¿Alguien puede recordarnos quién forma parte de estos grupos?</a:t>
            </a:r>
          </a:p>
          <a:p>
            <a:pPr marL="685800" lvl="1" indent="-228600" defTabSz="931774">
              <a:buFont typeface="+mj-lt"/>
              <a:buAutoNum type="alphaLcParenR"/>
              <a:defRPr/>
            </a:pPr>
            <a:r>
              <a:rPr lang="es-ES" b="0" i="0" dirty="0">
                <a:solidFill>
                  <a:srgbClr val="3C4043"/>
                </a:solidFill>
                <a:effectLst/>
                <a:latin typeface="Roboto" panose="02000000000000000000" pitchFamily="2" charset="0"/>
              </a:rPr>
              <a:t>Respuesta: Los grupos sensibles incluyen niños, adultos mayores, mujeres embarazadas, personas con enfermedades del corazón y en los pulmones y trabajadores al aire libre.</a:t>
            </a:r>
          </a:p>
          <a:p>
            <a:pPr marL="228600" indent="-228600" defTabSz="931774">
              <a:buFont typeface="+mj-lt"/>
              <a:buAutoNum type="arabicPeriod"/>
              <a:defRPr/>
            </a:pPr>
            <a:r>
              <a:rPr lang="es-ES" b="0" i="0" dirty="0">
                <a:solidFill>
                  <a:srgbClr val="3C4043"/>
                </a:solidFill>
                <a:effectLst/>
                <a:latin typeface="Roboto" panose="02000000000000000000" pitchFamily="2" charset="0"/>
              </a:rPr>
              <a:t>Si alguien pertenece a más de un grupo sensible, el humo puede ser aun más peligroso para su salud.  ¿Alguien puede recordarnos de un ejemplo de una persona muy sensible</a:t>
            </a:r>
          </a:p>
          <a:p>
            <a:pPr marL="685800" lvl="1" indent="-228600" defTabSz="931774">
              <a:buFont typeface="+mj-lt"/>
              <a:buAutoNum type="alphaLcParenR"/>
              <a:defRPr/>
            </a:pPr>
            <a:r>
              <a:rPr lang="es-ES" b="0" i="0" dirty="0">
                <a:solidFill>
                  <a:srgbClr val="3C4043"/>
                </a:solidFill>
                <a:effectLst/>
                <a:latin typeface="Roboto" panose="02000000000000000000" pitchFamily="2" charset="0"/>
              </a:rPr>
              <a:t>Respuesta: Un ejemplo de "muy sensible" serían los niños con asma, o un trabajador del campo con alta presión. Otro ejemplo, alguien que tiene problemas del corazón o en los pulmones más graves puede ser muy sensible al humo.</a:t>
            </a:r>
          </a:p>
          <a:p>
            <a:pPr marL="0" indent="0" defTabSz="931774">
              <a:buFont typeface="Arial" panose="020B0604020202020204" pitchFamily="34" charset="0"/>
              <a:buNone/>
              <a:defRPr/>
            </a:pPr>
            <a:endParaRPr lang="es-ES" b="0" i="0" dirty="0">
              <a:solidFill>
                <a:srgbClr val="3C4043"/>
              </a:solidFill>
              <a:effectLst/>
              <a:latin typeface="Roboto" panose="02000000000000000000" pitchFamily="2" charset="0"/>
            </a:endParaRPr>
          </a:p>
          <a:p>
            <a:pPr marL="0" indent="0" defTabSz="931774">
              <a:buFont typeface="Arial" panose="020B0604020202020204" pitchFamily="34" charset="0"/>
              <a:buNone/>
              <a:defRPr/>
            </a:pPr>
            <a:r>
              <a:rPr lang="es-ES" b="0" i="0" dirty="0">
                <a:solidFill>
                  <a:srgbClr val="3C4043"/>
                </a:solidFill>
                <a:effectLst/>
                <a:latin typeface="Roboto" panose="02000000000000000000" pitchFamily="2" charset="0"/>
              </a:rPr>
              <a:t>Cuando el AQI esta entre 51-100, o esta en amarillo, estas personas muy sensibles tienen que estar </a:t>
            </a:r>
            <a:r>
              <a:rPr lang="es-ES" dirty="0">
                <a:solidFill>
                  <a:schemeClr val="accent1"/>
                </a:solidFill>
                <a:latin typeface="Calibri" panose="020F0502020204030204" pitchFamily="34" charset="0"/>
                <a:cs typeface="Calibri" panose="020F0502020204030204" pitchFamily="34" charset="0"/>
              </a:rPr>
              <a:t>atento a los síntomas y tomar las medidas necesarias.</a:t>
            </a:r>
            <a:endParaRPr lang="en-US" dirty="0">
              <a:solidFill>
                <a:prstClr val="black"/>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DB32F182-08E6-1645-ABBF-2D59D86DFF5D}" type="slidenum">
              <a:rPr lang="en-US" smtClean="0"/>
              <a:t>9</a:t>
            </a:fld>
            <a:endParaRPr lang="en-US"/>
          </a:p>
        </p:txBody>
      </p:sp>
      <p:sp>
        <p:nvSpPr>
          <p:cNvPr id="5" name="Date Placeholder 4">
            <a:extLst>
              <a:ext uri="{FF2B5EF4-FFF2-40B4-BE49-F238E27FC236}">
                <a16:creationId xmlns:a16="http://schemas.microsoft.com/office/drawing/2014/main" id="{F5C81F52-F9CF-B1EB-740C-8C246741C72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32419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ph.c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FDC776-411E-D410-64CB-F81B6BDCC2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330D1A-B1C7-4D50-528A-6FC01A4AF7BF}"/>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50A934-4000-1FE1-2845-E46DBCF43E48}"/>
              </a:ext>
            </a:extLst>
          </p:cNvPr>
          <p:cNvSpPr>
            <a:spLocks noGrp="1"/>
          </p:cNvSpPr>
          <p:nvPr>
            <p:ph type="subTitle" idx="1"/>
          </p:nvPr>
        </p:nvSpPr>
        <p:spPr>
          <a:xfrm>
            <a:off x="576942" y="4042911"/>
            <a:ext cx="7358744" cy="101894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9E65554-94AF-4104-9631-1DBCC83B8EEA}"/>
              </a:ext>
            </a:extLst>
          </p:cNvPr>
          <p:cNvSpPr>
            <a:spLocks noGrp="1"/>
          </p:cNvSpPr>
          <p:nvPr>
            <p:ph type="dt" sz="half" idx="10"/>
          </p:nvPr>
        </p:nvSpPr>
        <p:spPr>
          <a:xfrm>
            <a:off x="318721" y="6180982"/>
            <a:ext cx="2743200" cy="365125"/>
          </a:xfrm>
          <a:prstGeom prst="rect">
            <a:avLst/>
          </a:prstGeom>
        </p:spPr>
        <p:txBody>
          <a:bodyPr/>
          <a:lstStyle>
            <a:lvl1pPr>
              <a:defRPr>
                <a:solidFill>
                  <a:schemeClr val="bg1"/>
                </a:solidFill>
              </a:defRPr>
            </a:lvl1pPr>
          </a:lstStyle>
          <a:p>
            <a:fld id="{6BAAB93C-195E-42E6-AE75-0F0506027077}" type="datetime1">
              <a:rPr lang="en-US" smtClean="0"/>
              <a:t>8/4/2025</a:t>
            </a:fld>
            <a:endParaRPr lang="en-US" dirty="0"/>
          </a:p>
        </p:txBody>
      </p:sp>
      <p:pic>
        <p:nvPicPr>
          <p:cNvPr id="6" name="Picture 5" descr="The California Department of Public Health Logo.">
            <a:extLst>
              <a:ext uri="{FF2B5EF4-FFF2-40B4-BE49-F238E27FC236}">
                <a16:creationId xmlns:a16="http://schemas.microsoft.com/office/drawing/2014/main" id="{BA960E11-0E6F-471E-5035-5887659A0AF3}"/>
              </a:ext>
            </a:extLst>
          </p:cNvPr>
          <p:cNvPicPr>
            <a:picLocks noChangeAspect="1"/>
          </p:cNvPicPr>
          <p:nvPr userDrawn="1"/>
        </p:nvPicPr>
        <p:blipFill>
          <a:blip r:embed="rId3"/>
          <a:stretch>
            <a:fillRect/>
          </a:stretch>
        </p:blipFill>
        <p:spPr>
          <a:xfrm>
            <a:off x="332668" y="310705"/>
            <a:ext cx="2063967" cy="914400"/>
          </a:xfrm>
          <a:prstGeom prst="rect">
            <a:avLst/>
          </a:prstGeom>
        </p:spPr>
      </p:pic>
    </p:spTree>
    <p:extLst>
      <p:ext uri="{BB962C8B-B14F-4D97-AF65-F5344CB8AC3E}">
        <p14:creationId xmlns:p14="http://schemas.microsoft.com/office/powerpoint/2010/main" val="202888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7 - Photo">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CDC37-3AB4-77ED-87F4-93A27D8D16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dirty="0"/>
          </a:p>
        </p:txBody>
      </p:sp>
    </p:spTree>
    <p:extLst>
      <p:ext uri="{BB962C8B-B14F-4D97-AF65-F5344CB8AC3E}">
        <p14:creationId xmlns:p14="http://schemas.microsoft.com/office/powerpoint/2010/main" val="408446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8 - Phot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4F039-A79D-8676-939F-C5C433623A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dirty="0"/>
          </a:p>
        </p:txBody>
      </p:sp>
    </p:spTree>
    <p:extLst>
      <p:ext uri="{BB962C8B-B14F-4D97-AF65-F5344CB8AC3E}">
        <p14:creationId xmlns:p14="http://schemas.microsoft.com/office/powerpoint/2010/main" val="35731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9 - Photo">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10EA5-008C-F9EE-3D99-2780D55420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dirty="0"/>
          </a:p>
        </p:txBody>
      </p:sp>
    </p:spTree>
    <p:extLst>
      <p:ext uri="{BB962C8B-B14F-4D97-AF65-F5344CB8AC3E}">
        <p14:creationId xmlns:p14="http://schemas.microsoft.com/office/powerpoint/2010/main" val="307890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0 - Photo">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9E362-4677-A63B-E965-1F8C1CBE7A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dirty="0"/>
          </a:p>
        </p:txBody>
      </p:sp>
    </p:spTree>
    <p:extLst>
      <p:ext uri="{BB962C8B-B14F-4D97-AF65-F5344CB8AC3E}">
        <p14:creationId xmlns:p14="http://schemas.microsoft.com/office/powerpoint/2010/main" val="26073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8B1A7-67A6-4784-1E1F-4B01DB9856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Content Placeholder 3">
            <a:extLst>
              <a:ext uri="{FF2B5EF4-FFF2-40B4-BE49-F238E27FC236}">
                <a16:creationId xmlns:a16="http://schemas.microsoft.com/office/drawing/2014/main" id="{194C8196-46CC-131B-2850-E5CA6E0251AD}"/>
              </a:ext>
            </a:extLst>
          </p:cNvPr>
          <p:cNvSpPr>
            <a:spLocks noGrp="1"/>
          </p:cNvSpPr>
          <p:nvPr>
            <p:ph sz="half" idx="13"/>
          </p:nvPr>
        </p:nvSpPr>
        <p:spPr>
          <a:xfrm>
            <a:off x="680356" y="1767014"/>
            <a:ext cx="10831285" cy="4263081"/>
          </a:xfrm>
        </p:spPr>
        <p:txBody>
          <a:bodyPr/>
          <a:lstStyle>
            <a:lvl1pPr>
              <a:spcBef>
                <a:spcPts val="1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ifth</a:t>
            </a:r>
            <a:r>
              <a:rPr lang="en-US" dirty="0"/>
              <a:t> level</a:t>
            </a:r>
          </a:p>
        </p:txBody>
      </p:sp>
      <p:sp>
        <p:nvSpPr>
          <p:cNvPr id="17" name="Title Placeholder 1">
            <a:extLst>
              <a:ext uri="{FF2B5EF4-FFF2-40B4-BE49-F238E27FC236}">
                <a16:creationId xmlns:a16="http://schemas.microsoft.com/office/drawing/2014/main" id="{12729927-9666-2E9E-3BF8-41B4A2693F42}"/>
              </a:ext>
            </a:extLst>
          </p:cNvPr>
          <p:cNvSpPr>
            <a:spLocks noGrp="1"/>
          </p:cNvSpPr>
          <p:nvPr>
            <p:ph type="title"/>
          </p:nvPr>
        </p:nvSpPr>
        <p:spPr>
          <a:xfrm>
            <a:off x="680356" y="489634"/>
            <a:ext cx="10831285" cy="99317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 name="Slide Number Placeholder 5">
            <a:extLst>
              <a:ext uri="{FF2B5EF4-FFF2-40B4-BE49-F238E27FC236}">
                <a16:creationId xmlns:a16="http://schemas.microsoft.com/office/drawing/2014/main" id="{2234ED4D-D82C-7974-398E-9876D0F0DD1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2" name="Picture 1">
            <a:extLst>
              <a:ext uri="{FF2B5EF4-FFF2-40B4-BE49-F238E27FC236}">
                <a16:creationId xmlns:a16="http://schemas.microsoft.com/office/drawing/2014/main" id="{4FC38216-CE61-338F-E871-EDEC31ACF11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
        <p:nvSpPr>
          <p:cNvPr id="60" name="Text Placeholder 59">
            <a:extLst>
              <a:ext uri="{FF2B5EF4-FFF2-40B4-BE49-F238E27FC236}">
                <a16:creationId xmlns:a16="http://schemas.microsoft.com/office/drawing/2014/main" id="{D4CF43C0-F039-808E-0C72-7EBB2B220B71}"/>
              </a:ext>
            </a:extLst>
          </p:cNvPr>
          <p:cNvSpPr>
            <a:spLocks noGrp="1"/>
          </p:cNvSpPr>
          <p:nvPr>
            <p:ph type="body" sz="quarter" idx="14"/>
          </p:nvPr>
        </p:nvSpPr>
        <p:spPr>
          <a:xfrm>
            <a:off x="1377950" y="4216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2" name="Text Placeholder 61">
            <a:extLst>
              <a:ext uri="{FF2B5EF4-FFF2-40B4-BE49-F238E27FC236}">
                <a16:creationId xmlns:a16="http://schemas.microsoft.com/office/drawing/2014/main" id="{9130886D-C55A-F334-8342-ECFED039FADA}"/>
              </a:ext>
            </a:extLst>
          </p:cNvPr>
          <p:cNvSpPr>
            <a:spLocks noGrp="1"/>
          </p:cNvSpPr>
          <p:nvPr>
            <p:ph type="body" sz="quarter" idx="15"/>
          </p:nvPr>
        </p:nvSpPr>
        <p:spPr>
          <a:xfrm>
            <a:off x="3848100" y="50165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4" name="Text Placeholder 63">
            <a:extLst>
              <a:ext uri="{FF2B5EF4-FFF2-40B4-BE49-F238E27FC236}">
                <a16:creationId xmlns:a16="http://schemas.microsoft.com/office/drawing/2014/main" id="{54E64D44-127A-3E05-C510-19687CC9B921}"/>
              </a:ext>
            </a:extLst>
          </p:cNvPr>
          <p:cNvSpPr>
            <a:spLocks noGrp="1"/>
          </p:cNvSpPr>
          <p:nvPr>
            <p:ph type="body" sz="quarter" idx="16"/>
          </p:nvPr>
        </p:nvSpPr>
        <p:spPr>
          <a:xfrm>
            <a:off x="6832600" y="4876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51483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ubhead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8F051-D59E-CB02-C877-1B2BD41F32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9745C3A6-838D-C38D-0FBC-541FEDDADE1B}"/>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7A0B1472-4AB9-A8B0-BA1D-567E746FC0A9}"/>
              </a:ext>
            </a:extLst>
          </p:cNvPr>
          <p:cNvSpPr>
            <a:spLocks noGrp="1"/>
          </p:cNvSpPr>
          <p:nvPr>
            <p:ph type="body" idx="1"/>
          </p:nvPr>
        </p:nvSpPr>
        <p:spPr>
          <a:xfrm>
            <a:off x="680356" y="1767015"/>
            <a:ext cx="10839447"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47F9DEF9-C2EB-67B2-9454-E88FFA4BAEB6}"/>
              </a:ext>
            </a:extLst>
          </p:cNvPr>
          <p:cNvSpPr>
            <a:spLocks noGrp="1"/>
          </p:cNvSpPr>
          <p:nvPr>
            <p:ph sz="half" idx="13"/>
          </p:nvPr>
        </p:nvSpPr>
        <p:spPr>
          <a:xfrm>
            <a:off x="680356" y="2348089"/>
            <a:ext cx="10831285"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3EC58D88-3502-A2F5-DC01-8C3A8E7716AE}"/>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2" name="Picture 1">
            <a:extLst>
              <a:ext uri="{FF2B5EF4-FFF2-40B4-BE49-F238E27FC236}">
                <a16:creationId xmlns:a16="http://schemas.microsoft.com/office/drawing/2014/main" id="{E652FC50-666B-2FEE-DFAB-BEF6AA5A961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155267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08CD-9CDA-91BC-AD38-84493D2714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5181600"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6CBB590-967C-C199-49DB-2ED803A6E305}"/>
              </a:ext>
            </a:extLst>
          </p:cNvPr>
          <p:cNvSpPr>
            <a:spLocks noGrp="1"/>
          </p:cNvSpPr>
          <p:nvPr>
            <p:ph sz="half" idx="2"/>
          </p:nvPr>
        </p:nvSpPr>
        <p:spPr>
          <a:xfrm>
            <a:off x="6330043" y="1767014"/>
            <a:ext cx="5181600" cy="4263081"/>
          </a:xfrm>
        </p:spPr>
        <p:txBody>
          <a:bodyPr/>
          <a:lstStyle>
            <a:lvl1pPr>
              <a:spcBef>
                <a:spcPts val="1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5EF6EBFF-B3F0-4B25-37D7-65A0379C13B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3" name="Picture 2">
            <a:extLst>
              <a:ext uri="{FF2B5EF4-FFF2-40B4-BE49-F238E27FC236}">
                <a16:creationId xmlns:a16="http://schemas.microsoft.com/office/drawing/2014/main" id="{8C344827-BBCB-9C0C-9229-6F4DA961843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
        <p:nvSpPr>
          <p:cNvPr id="53" name="Text Placeholder 52">
            <a:extLst>
              <a:ext uri="{FF2B5EF4-FFF2-40B4-BE49-F238E27FC236}">
                <a16:creationId xmlns:a16="http://schemas.microsoft.com/office/drawing/2014/main" id="{BAE56565-CFDF-505A-2C43-362CCFE9FF76}"/>
              </a:ext>
            </a:extLst>
          </p:cNvPr>
          <p:cNvSpPr>
            <a:spLocks noGrp="1"/>
          </p:cNvSpPr>
          <p:nvPr>
            <p:ph type="body" sz="quarter" idx="14"/>
          </p:nvPr>
        </p:nvSpPr>
        <p:spPr>
          <a:xfrm>
            <a:off x="1154113" y="45608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5" name="Text Placeholder 54">
            <a:extLst>
              <a:ext uri="{FF2B5EF4-FFF2-40B4-BE49-F238E27FC236}">
                <a16:creationId xmlns:a16="http://schemas.microsoft.com/office/drawing/2014/main" id="{79C487C7-DA21-B006-7853-D617EA63DBF2}"/>
              </a:ext>
            </a:extLst>
          </p:cNvPr>
          <p:cNvSpPr>
            <a:spLocks noGrp="1"/>
          </p:cNvSpPr>
          <p:nvPr>
            <p:ph type="body" sz="quarter" idx="15"/>
          </p:nvPr>
        </p:nvSpPr>
        <p:spPr>
          <a:xfrm>
            <a:off x="3276600" y="53451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7" name="Text Placeholder 56">
            <a:extLst>
              <a:ext uri="{FF2B5EF4-FFF2-40B4-BE49-F238E27FC236}">
                <a16:creationId xmlns:a16="http://schemas.microsoft.com/office/drawing/2014/main" id="{82F160E3-9F66-763E-0364-DE37BF937B1F}"/>
              </a:ext>
            </a:extLst>
          </p:cNvPr>
          <p:cNvSpPr>
            <a:spLocks noGrp="1"/>
          </p:cNvSpPr>
          <p:nvPr>
            <p:ph type="body" sz="quarter" idx="16"/>
          </p:nvPr>
        </p:nvSpPr>
        <p:spPr>
          <a:xfrm>
            <a:off x="4876800" y="53451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9" name="Text Placeholder 58">
            <a:extLst>
              <a:ext uri="{FF2B5EF4-FFF2-40B4-BE49-F238E27FC236}">
                <a16:creationId xmlns:a16="http://schemas.microsoft.com/office/drawing/2014/main" id="{DBACCE1E-128B-5479-E49A-70C6938F2BE7}"/>
              </a:ext>
            </a:extLst>
          </p:cNvPr>
          <p:cNvSpPr>
            <a:spLocks noGrp="1"/>
          </p:cNvSpPr>
          <p:nvPr>
            <p:ph type="body" sz="quarter" idx="17"/>
          </p:nvPr>
        </p:nvSpPr>
        <p:spPr>
          <a:xfrm>
            <a:off x="6434138" y="47466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1" name="Text Placeholder 60">
            <a:extLst>
              <a:ext uri="{FF2B5EF4-FFF2-40B4-BE49-F238E27FC236}">
                <a16:creationId xmlns:a16="http://schemas.microsoft.com/office/drawing/2014/main" id="{A0057D6C-0879-6EF8-EF61-575F737B2FDB}"/>
              </a:ext>
            </a:extLst>
          </p:cNvPr>
          <p:cNvSpPr>
            <a:spLocks noGrp="1"/>
          </p:cNvSpPr>
          <p:nvPr>
            <p:ph type="body" sz="quarter" idx="18"/>
          </p:nvPr>
        </p:nvSpPr>
        <p:spPr>
          <a:xfrm>
            <a:off x="8142288" y="53451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3" name="Text Placeholder 62">
            <a:extLst>
              <a:ext uri="{FF2B5EF4-FFF2-40B4-BE49-F238E27FC236}">
                <a16:creationId xmlns:a16="http://schemas.microsoft.com/office/drawing/2014/main" id="{9FE5468A-01B2-C845-A27B-7B4A50CB7FCB}"/>
              </a:ext>
            </a:extLst>
          </p:cNvPr>
          <p:cNvSpPr>
            <a:spLocks noGrp="1"/>
          </p:cNvSpPr>
          <p:nvPr>
            <p:ph type="body" sz="quarter" idx="19"/>
          </p:nvPr>
        </p:nvSpPr>
        <p:spPr>
          <a:xfrm>
            <a:off x="9482138" y="53451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229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ubhead - 2 Column">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029F703-8396-FD41-535C-3D4A53974793}"/>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19" name="Text Placeholder 2">
            <a:extLst>
              <a:ext uri="{FF2B5EF4-FFF2-40B4-BE49-F238E27FC236}">
                <a16:creationId xmlns:a16="http://schemas.microsoft.com/office/drawing/2014/main" id="{B8D311B9-E25A-8BDD-6B75-49F2C8A71BA5}"/>
              </a:ext>
            </a:extLst>
          </p:cNvPr>
          <p:cNvSpPr>
            <a:spLocks noGrp="1"/>
          </p:cNvSpPr>
          <p:nvPr>
            <p:ph type="body" idx="1"/>
          </p:nvPr>
        </p:nvSpPr>
        <p:spPr>
          <a:xfrm>
            <a:off x="680357" y="1767015"/>
            <a:ext cx="5185505"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1E693342-C3AE-3116-22EF-8A41D9DC0A21}"/>
              </a:ext>
            </a:extLst>
          </p:cNvPr>
          <p:cNvSpPr>
            <a:spLocks noGrp="1"/>
          </p:cNvSpPr>
          <p:nvPr>
            <p:ph sz="half" idx="13"/>
          </p:nvPr>
        </p:nvSpPr>
        <p:spPr>
          <a:xfrm>
            <a:off x="680357" y="2348089"/>
            <a:ext cx="5181600"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E142342-41F5-D931-AE08-CDFE32DC69B4}"/>
              </a:ext>
            </a:extLst>
          </p:cNvPr>
          <p:cNvSpPr>
            <a:spLocks noGrp="1"/>
          </p:cNvSpPr>
          <p:nvPr>
            <p:ph type="body" sz="quarter" idx="3"/>
          </p:nvPr>
        </p:nvSpPr>
        <p:spPr>
          <a:xfrm>
            <a:off x="6328456" y="1767015"/>
            <a:ext cx="5183188"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2003C91E-806F-F65F-2E9B-1A6B60AB30C2}"/>
              </a:ext>
            </a:extLst>
          </p:cNvPr>
          <p:cNvSpPr>
            <a:spLocks noGrp="1"/>
          </p:cNvSpPr>
          <p:nvPr>
            <p:ph sz="half" idx="2"/>
          </p:nvPr>
        </p:nvSpPr>
        <p:spPr>
          <a:xfrm>
            <a:off x="6330043" y="2348089"/>
            <a:ext cx="5181600" cy="3682007"/>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F139B76-4239-077A-ABCF-41105ACA8D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79"/>
            <a:ext cx="12192000" cy="469702"/>
          </a:xfrm>
          <a:prstGeom prst="rect">
            <a:avLst/>
          </a:prstGeom>
        </p:spPr>
      </p:pic>
      <p:sp>
        <p:nvSpPr>
          <p:cNvPr id="23" name="Slide Number Placeholder 5">
            <a:extLst>
              <a:ext uri="{FF2B5EF4-FFF2-40B4-BE49-F238E27FC236}">
                <a16:creationId xmlns:a16="http://schemas.microsoft.com/office/drawing/2014/main" id="{CFD80724-7C39-0219-8A5A-E13CBB8FEDA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2" name="Picture 1">
            <a:extLst>
              <a:ext uri="{FF2B5EF4-FFF2-40B4-BE49-F238E27FC236}">
                <a16:creationId xmlns:a16="http://schemas.microsoft.com/office/drawing/2014/main" id="{A38CF2F4-CBDA-6D82-0371-0BB84347078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81036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F1E6AB-FDEC-0089-F740-A045FA133A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0547B261-077C-EFE5-579B-B6F4C86D1F0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4" name="Picture 3">
            <a:extLst>
              <a:ext uri="{FF2B5EF4-FFF2-40B4-BE49-F238E27FC236}">
                <a16:creationId xmlns:a16="http://schemas.microsoft.com/office/drawing/2014/main" id="{D2CC7594-97CE-7694-3540-6F896718CBC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247618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ubhead - 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C67C5E5-0289-B72A-E325-87F85E29D2E5}"/>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4" name="Text Placeholder 2">
            <a:extLst>
              <a:ext uri="{FF2B5EF4-FFF2-40B4-BE49-F238E27FC236}">
                <a16:creationId xmlns:a16="http://schemas.microsoft.com/office/drawing/2014/main" id="{B24A44B2-D17E-52C8-AEB7-457ADCA5A3ED}"/>
              </a:ext>
            </a:extLst>
          </p:cNvPr>
          <p:cNvSpPr>
            <a:spLocks noGrp="1"/>
          </p:cNvSpPr>
          <p:nvPr>
            <p:ph type="body" idx="1"/>
          </p:nvPr>
        </p:nvSpPr>
        <p:spPr>
          <a:xfrm>
            <a:off x="680357" y="1760767"/>
            <a:ext cx="3393804"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6D0B1E6F-BDE5-15A4-67E5-7E47DF3AB255}"/>
              </a:ext>
            </a:extLst>
          </p:cNvPr>
          <p:cNvSpPr>
            <a:spLocks noGrp="1"/>
          </p:cNvSpPr>
          <p:nvPr>
            <p:ph type="body" idx="16"/>
          </p:nvPr>
        </p:nvSpPr>
        <p:spPr>
          <a:xfrm>
            <a:off x="4395355" y="1767015"/>
            <a:ext cx="3401288"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3F5CF3D5-79ED-747C-8FD1-E4B100F1A2AC}"/>
              </a:ext>
            </a:extLst>
          </p:cNvPr>
          <p:cNvSpPr>
            <a:spLocks noGrp="1"/>
          </p:cNvSpPr>
          <p:nvPr>
            <p:ph type="body" idx="17"/>
          </p:nvPr>
        </p:nvSpPr>
        <p:spPr>
          <a:xfrm>
            <a:off x="8117165" y="1760767"/>
            <a:ext cx="3401288" cy="478380"/>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E9120C38-7D0D-9945-C483-78E911E115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Slide Number Placeholder 5">
            <a:extLst>
              <a:ext uri="{FF2B5EF4-FFF2-40B4-BE49-F238E27FC236}">
                <a16:creationId xmlns:a16="http://schemas.microsoft.com/office/drawing/2014/main" id="{72C94239-BEA7-133A-FEB5-F96641AC1CD4}"/>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2" name="Picture 1">
            <a:extLst>
              <a:ext uri="{FF2B5EF4-FFF2-40B4-BE49-F238E27FC236}">
                <a16:creationId xmlns:a16="http://schemas.microsoft.com/office/drawing/2014/main" id="{136304E4-B8FC-62DB-1E94-266E5903D0B9}"/>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23949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11588-8DE0-2C60-4C52-57EE93265F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8D8295C-3B12-BD00-49BF-F88BD17E781E}"/>
              </a:ext>
              <a:ext uri="{C183D7F6-B498-43B3-948B-1728B52AA6E4}">
                <adec:decorative xmlns:adec="http://schemas.microsoft.com/office/drawing/2017/decorative" val="1"/>
              </a:ext>
            </a:extLst>
          </p:cNvPr>
          <p:cNvPicPr>
            <a:picLocks noChangeAspect="1"/>
          </p:cNvPicPr>
          <p:nvPr userDrawn="1"/>
        </p:nvPicPr>
        <p:blipFill>
          <a:blip r:embed="rId3"/>
          <a:srcRect l="205" r="205"/>
          <a:stretch/>
        </p:blipFill>
        <p:spPr>
          <a:xfrm>
            <a:off x="6988629" y="0"/>
            <a:ext cx="5203372" cy="6858000"/>
          </a:xfrm>
          <a:prstGeom prst="rect">
            <a:avLst/>
          </a:prstGeom>
        </p:spPr>
      </p:pic>
      <p:sp>
        <p:nvSpPr>
          <p:cNvPr id="9" name="Title 1">
            <a:extLst>
              <a:ext uri="{FF2B5EF4-FFF2-40B4-BE49-F238E27FC236}">
                <a16:creationId xmlns:a16="http://schemas.microsoft.com/office/drawing/2014/main" id="{2E1D6F7D-FB65-9CDE-FFB6-2047ADD211F6}"/>
              </a:ext>
            </a:extLst>
          </p:cNvPr>
          <p:cNvSpPr>
            <a:spLocks noGrp="1"/>
          </p:cNvSpPr>
          <p:nvPr>
            <p:ph type="ctrTitle"/>
          </p:nvPr>
        </p:nvSpPr>
        <p:spPr>
          <a:xfrm>
            <a:off x="1701538" y="3131820"/>
            <a:ext cx="6050541" cy="2316368"/>
          </a:xfrm>
        </p:spPr>
        <p:txBody>
          <a:bodyPr anchor="t"/>
          <a:lstStyle>
            <a:lvl1pPr algn="l">
              <a:defRPr sz="60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7C68CFE7-ED88-7FD9-0C9D-C15C3BD41D3C}"/>
              </a:ext>
            </a:extLst>
          </p:cNvPr>
          <p:cNvSpPr>
            <a:spLocks noGrp="1"/>
          </p:cNvSpPr>
          <p:nvPr>
            <p:ph type="subTitle" idx="1"/>
          </p:nvPr>
        </p:nvSpPr>
        <p:spPr>
          <a:xfrm>
            <a:off x="1701538" y="2163826"/>
            <a:ext cx="6050541" cy="877657"/>
          </a:xfrm>
        </p:spPr>
        <p:txBody>
          <a:bodyPr anchor="b"/>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BEED605B-CDC6-A4AA-10B8-ED8A09854157}"/>
              </a:ext>
            </a:extLst>
          </p:cNvPr>
          <p:cNvSpPr>
            <a:spLocks noGrp="1"/>
          </p:cNvSpPr>
          <p:nvPr>
            <p:ph type="dt" sz="half" idx="10"/>
          </p:nvPr>
        </p:nvSpPr>
        <p:spPr>
          <a:xfrm>
            <a:off x="982916" y="6180982"/>
            <a:ext cx="2743200" cy="365125"/>
          </a:xfrm>
          <a:prstGeom prst="rect">
            <a:avLst/>
          </a:prstGeom>
        </p:spPr>
        <p:txBody>
          <a:bodyPr/>
          <a:lstStyle>
            <a:lvl1pPr>
              <a:defRPr>
                <a:solidFill>
                  <a:schemeClr val="bg1"/>
                </a:solidFill>
              </a:defRPr>
            </a:lvl1pPr>
          </a:lstStyle>
          <a:p>
            <a:fld id="{DF7F619D-3BEE-46CD-951D-D143B614DE31}" type="datetime1">
              <a:rPr lang="en-US" smtClean="0"/>
              <a:t>8/4/2025</a:t>
            </a:fld>
            <a:endParaRPr lang="en-US" dirty="0"/>
          </a:p>
        </p:txBody>
      </p:sp>
      <p:pic>
        <p:nvPicPr>
          <p:cNvPr id="2" name="Picture 1" descr="The California Department of Public Health Logo.">
            <a:extLst>
              <a:ext uri="{FF2B5EF4-FFF2-40B4-BE49-F238E27FC236}">
                <a16:creationId xmlns:a16="http://schemas.microsoft.com/office/drawing/2014/main" id="{7C875843-90F9-D1E8-445D-8DD55A9D445B}"/>
              </a:ext>
            </a:extLst>
          </p:cNvPr>
          <p:cNvPicPr>
            <a:picLocks noChangeAspect="1"/>
          </p:cNvPicPr>
          <p:nvPr userDrawn="1"/>
        </p:nvPicPr>
        <p:blipFill>
          <a:blip r:embed="rId4"/>
          <a:stretch>
            <a:fillRect/>
          </a:stretch>
        </p:blipFill>
        <p:spPr>
          <a:xfrm>
            <a:off x="1999835" y="338415"/>
            <a:ext cx="2063967" cy="914400"/>
          </a:xfrm>
          <a:prstGeom prst="rect">
            <a:avLst/>
          </a:prstGeom>
        </p:spPr>
      </p:pic>
      <p:sp>
        <p:nvSpPr>
          <p:cNvPr id="5" name="Text Placeholder 4">
            <a:extLst>
              <a:ext uri="{FF2B5EF4-FFF2-40B4-BE49-F238E27FC236}">
                <a16:creationId xmlns:a16="http://schemas.microsoft.com/office/drawing/2014/main" id="{A88B4E52-B7DD-7A94-760F-82D92FEA6756}"/>
              </a:ext>
            </a:extLst>
          </p:cNvPr>
          <p:cNvSpPr>
            <a:spLocks noGrp="1"/>
          </p:cNvSpPr>
          <p:nvPr>
            <p:ph type="body" sz="quarter" idx="11"/>
          </p:nvPr>
        </p:nvSpPr>
        <p:spPr>
          <a:xfrm>
            <a:off x="5373688" y="61817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9283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plit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049D8-A9E2-A8D8-CAF5-B5838ED037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83FAAE7-E1B6-DC51-5C1F-380359A19D14}"/>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a:extLst>
              <a:ext uri="{FF2B5EF4-FFF2-40B4-BE49-F238E27FC236}">
                <a16:creationId xmlns:a16="http://schemas.microsoft.com/office/drawing/2014/main" id="{3C8C549F-A6A2-6853-7414-F490C10B053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5" name="Picture 4">
            <a:extLst>
              <a:ext uri="{FF2B5EF4-FFF2-40B4-BE49-F238E27FC236}">
                <a16:creationId xmlns:a16="http://schemas.microsoft.com/office/drawing/2014/main" id="{382E9B19-6B1D-16A2-BE57-CD4647ADA08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655301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5E2A0-43A4-D942-3680-D6EF866188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6D4D3435-6FA3-147F-A367-A8873462E669}"/>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8D6B6542-57A8-7DE2-7791-2FCAD8BCAB7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3" name="Picture 2">
            <a:extLst>
              <a:ext uri="{FF2B5EF4-FFF2-40B4-BE49-F238E27FC236}">
                <a16:creationId xmlns:a16="http://schemas.microsoft.com/office/drawing/2014/main" id="{3C4A673F-4CF7-43C6-856C-ACA4F0F54B9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8547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79AAB-F736-C851-A23D-6F14EBD973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F0F36AEF-A1B1-9990-4D78-94FD75328523}"/>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34BEBFE7-843C-BE4B-4AD9-C1ADE20C76B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3" name="Picture 2">
            <a:extLst>
              <a:ext uri="{FF2B5EF4-FFF2-40B4-BE49-F238E27FC236}">
                <a16:creationId xmlns:a16="http://schemas.microsoft.com/office/drawing/2014/main" id="{53D07183-B4AA-5B3F-1BA5-F653929E42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019253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2CE6BF-293E-3B7A-E34D-F67BEB6C89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C0B9F782-BA46-0AC0-6D9E-E2DA688F3ED1}"/>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31640326-6C2B-C264-2732-AE8ECCA2B55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3" name="Picture 2">
            <a:extLst>
              <a:ext uri="{FF2B5EF4-FFF2-40B4-BE49-F238E27FC236}">
                <a16:creationId xmlns:a16="http://schemas.microsoft.com/office/drawing/2014/main" id="{D2BB78CF-4734-C38F-4521-AAB13BBC5B7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2192409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928F-06ED-FE82-30A6-BDB0C12633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22061C47-9C17-A628-B8BC-1FA7D2A74758}"/>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50EADDD4-954A-B7E6-5051-AAC38FC7414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dirty="0"/>
          </a:p>
        </p:txBody>
      </p:sp>
      <p:pic>
        <p:nvPicPr>
          <p:cNvPr id="3" name="Picture 2">
            <a:extLst>
              <a:ext uri="{FF2B5EF4-FFF2-40B4-BE49-F238E27FC236}">
                <a16:creationId xmlns:a16="http://schemas.microsoft.com/office/drawing/2014/main" id="{88CB4BEB-A967-3D1F-B2D7-5A048E0C1DC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2418472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Logo">
    <p:bg>
      <p:bgPr>
        <a:solidFill>
          <a:schemeClr val="accent6"/>
        </a:solidFill>
        <a:effectLst/>
      </p:bgPr>
    </p:bg>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40B9CEF-C9E4-8404-BE49-FC0BFBFC954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681836" y="2186550"/>
            <a:ext cx="4720535" cy="2091340"/>
          </a:xfrm>
          <a:prstGeom prst="rect">
            <a:avLst/>
          </a:prstGeom>
        </p:spPr>
      </p:pic>
    </p:spTree>
    <p:extLst>
      <p:ext uri="{BB962C8B-B14F-4D97-AF65-F5344CB8AC3E}">
        <p14:creationId xmlns:p14="http://schemas.microsoft.com/office/powerpoint/2010/main" val="35383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4289F0-6F38-B13B-7701-340C9714D764}"/>
              </a:ext>
              <a:ext uri="{C183D7F6-B498-43B3-948B-1728B52AA6E4}">
                <adec:decorative xmlns:adec="http://schemas.microsoft.com/office/drawing/2017/decorative" val="1"/>
              </a:ext>
            </a:extLst>
          </p:cNvPr>
          <p:cNvSpPr/>
          <p:nvPr userDrawn="1"/>
        </p:nvSpPr>
        <p:spPr>
          <a:xfrm>
            <a:off x="-1" y="0"/>
            <a:ext cx="358832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F86EC5-891A-A7AA-060B-80B7F74A2E02}"/>
              </a:ext>
            </a:extLst>
          </p:cNvPr>
          <p:cNvSpPr>
            <a:spLocks noGrp="1"/>
          </p:cNvSpPr>
          <p:nvPr>
            <p:ph type="title" hasCustomPrompt="1"/>
          </p:nvPr>
        </p:nvSpPr>
        <p:spPr>
          <a:xfrm>
            <a:off x="451013" y="1782671"/>
            <a:ext cx="2686298" cy="3292658"/>
          </a:xfrm>
        </p:spPr>
        <p:txBody>
          <a:bodyPr anchor="ctr"/>
          <a:lstStyle>
            <a:lvl1pPr>
              <a:defRPr>
                <a:solidFill>
                  <a:schemeClr val="bg1"/>
                </a:solidFill>
              </a:defRPr>
            </a:lvl1pPr>
          </a:lstStyle>
          <a:p>
            <a:r>
              <a:rPr lang="en-US" dirty="0"/>
              <a:t>Table of Contents</a:t>
            </a:r>
          </a:p>
        </p:txBody>
      </p:sp>
      <p:sp>
        <p:nvSpPr>
          <p:cNvPr id="3" name="Content Placeholder 2">
            <a:extLst>
              <a:ext uri="{FF2B5EF4-FFF2-40B4-BE49-F238E27FC236}">
                <a16:creationId xmlns:a16="http://schemas.microsoft.com/office/drawing/2014/main" id="{B2756CFC-83C1-3F8B-170F-0454A0930B2D}"/>
              </a:ext>
            </a:extLst>
          </p:cNvPr>
          <p:cNvSpPr>
            <a:spLocks noGrp="1"/>
          </p:cNvSpPr>
          <p:nvPr>
            <p:ph idx="1"/>
          </p:nvPr>
        </p:nvSpPr>
        <p:spPr>
          <a:xfrm>
            <a:off x="4039340" y="988081"/>
            <a:ext cx="5644987" cy="4881838"/>
          </a:xfrm>
        </p:spPr>
        <p:txBody>
          <a:bodyPr/>
          <a:lstStyle>
            <a:lvl1pPr>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1D34C23-14EC-62D1-506D-4D62513D22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56" y="-1507"/>
            <a:ext cx="12172944" cy="6847281"/>
          </a:xfrm>
          <a:prstGeom prst="rect">
            <a:avLst/>
          </a:prstGeom>
        </p:spPr>
      </p:pic>
      <p:sp>
        <p:nvSpPr>
          <p:cNvPr id="6" name="Text Placeholder 5">
            <a:extLst>
              <a:ext uri="{FF2B5EF4-FFF2-40B4-BE49-F238E27FC236}">
                <a16:creationId xmlns:a16="http://schemas.microsoft.com/office/drawing/2014/main" id="{C234DF98-8D8C-F591-4FBD-613FD921A4C1}"/>
              </a:ext>
            </a:extLst>
          </p:cNvPr>
          <p:cNvSpPr>
            <a:spLocks noGrp="1"/>
          </p:cNvSpPr>
          <p:nvPr>
            <p:ph type="body" sz="quarter" idx="10"/>
          </p:nvPr>
        </p:nvSpPr>
        <p:spPr>
          <a:xfrm>
            <a:off x="4389438" y="42751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 Placeholder 7">
            <a:extLst>
              <a:ext uri="{FF2B5EF4-FFF2-40B4-BE49-F238E27FC236}">
                <a16:creationId xmlns:a16="http://schemas.microsoft.com/office/drawing/2014/main" id="{F7009969-3B1E-9AC0-3202-F2CB46CA0FAC}"/>
              </a:ext>
            </a:extLst>
          </p:cNvPr>
          <p:cNvSpPr>
            <a:spLocks noGrp="1"/>
          </p:cNvSpPr>
          <p:nvPr>
            <p:ph type="body" sz="quarter" idx="11"/>
          </p:nvPr>
        </p:nvSpPr>
        <p:spPr>
          <a:xfrm>
            <a:off x="6565900" y="45116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Text Placeholder 9">
            <a:extLst>
              <a:ext uri="{FF2B5EF4-FFF2-40B4-BE49-F238E27FC236}">
                <a16:creationId xmlns:a16="http://schemas.microsoft.com/office/drawing/2014/main" id="{488B85FC-3829-96BA-44A3-9ADD77C0F1B2}"/>
              </a:ext>
            </a:extLst>
          </p:cNvPr>
          <p:cNvSpPr>
            <a:spLocks noGrp="1"/>
          </p:cNvSpPr>
          <p:nvPr>
            <p:ph type="body" sz="quarter" idx="12"/>
          </p:nvPr>
        </p:nvSpPr>
        <p:spPr>
          <a:xfrm>
            <a:off x="8594725" y="42751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ext Placeholder 12">
            <a:extLst>
              <a:ext uri="{FF2B5EF4-FFF2-40B4-BE49-F238E27FC236}">
                <a16:creationId xmlns:a16="http://schemas.microsoft.com/office/drawing/2014/main" id="{C41CDD78-FF50-EFB0-8464-B102F7A6A2CF}"/>
              </a:ext>
            </a:extLst>
          </p:cNvPr>
          <p:cNvSpPr>
            <a:spLocks noGrp="1"/>
          </p:cNvSpPr>
          <p:nvPr>
            <p:ph type="body" sz="quarter" idx="13"/>
          </p:nvPr>
        </p:nvSpPr>
        <p:spPr>
          <a:xfrm>
            <a:off x="4476750" y="31257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2478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172E2-A49B-BBA5-BB66-D5B2B6EBE35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238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644737-5D69-9A86-2FA4-C12421DBF9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dirty="0"/>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0425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284617-2E4B-AA60-D7EA-5326915CC1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388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CCA334-B766-660F-8C57-4F113AFA9D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dirty="0"/>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313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CFBF-681B-9535-651E-1C28691998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89500" y="0"/>
            <a:ext cx="73025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dirty="0"/>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638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6 - Photo">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8A7EE-23CB-7834-F00C-41957665084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dirty="0"/>
          </a:p>
        </p:txBody>
      </p:sp>
    </p:spTree>
    <p:extLst>
      <p:ext uri="{BB962C8B-B14F-4D97-AF65-F5344CB8AC3E}">
        <p14:creationId xmlns:p14="http://schemas.microsoft.com/office/powerpoint/2010/main" val="87784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60E4B-757A-55AA-F002-1FBC8F6D11BE}"/>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4E101B-EDF9-A972-7FA4-476169D640DF}"/>
              </a:ext>
            </a:extLst>
          </p:cNvPr>
          <p:cNvSpPr>
            <a:spLocks noGrp="1"/>
          </p:cNvSpPr>
          <p:nvPr>
            <p:ph type="body" idx="1"/>
          </p:nvPr>
        </p:nvSpPr>
        <p:spPr>
          <a:xfrm>
            <a:off x="680357" y="1767015"/>
            <a:ext cx="10831286" cy="42630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9D4898C-8E32-65AD-40F0-DCA81BB95EB5}"/>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sp>
        <p:nvSpPr>
          <p:cNvPr id="5" name="TextBox 4">
            <a:extLst>
              <a:ext uri="{FF2B5EF4-FFF2-40B4-BE49-F238E27FC236}">
                <a16:creationId xmlns:a16="http://schemas.microsoft.com/office/drawing/2014/main" id="{4C22BE3D-7F45-CDC4-2EF2-2F369C697561}"/>
              </a:ext>
            </a:extLst>
          </p:cNvPr>
          <p:cNvSpPr txBox="1"/>
          <p:nvPr userDrawn="1">
            <p:extLst>
              <p:ext uri="{1162E1C5-73C7-4A58-AE30-91384D911F3F}">
                <p184:classification xmlns:p184="http://schemas.microsoft.com/office/powerpoint/2018/4/main" val="ftr"/>
              </p:ext>
            </p:extLst>
          </p:nvPr>
        </p:nvSpPr>
        <p:spPr>
          <a:xfrm>
            <a:off x="5630037" y="6642100"/>
            <a:ext cx="960438"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Confidential - Low</a:t>
            </a:r>
          </a:p>
        </p:txBody>
      </p:sp>
    </p:spTree>
    <p:extLst>
      <p:ext uri="{BB962C8B-B14F-4D97-AF65-F5344CB8AC3E}">
        <p14:creationId xmlns:p14="http://schemas.microsoft.com/office/powerpoint/2010/main" val="19479972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69" r:id="rId9"/>
    <p:sldLayoutId id="2147483668" r:id="rId10"/>
    <p:sldLayoutId id="2147483667" r:id="rId11"/>
    <p:sldLayoutId id="2147483666" r:id="rId12"/>
    <p:sldLayoutId id="2147483665" r:id="rId13"/>
    <p:sldLayoutId id="2147483654" r:id="rId14"/>
    <p:sldLayoutId id="2147483655" r:id="rId15"/>
    <p:sldLayoutId id="2147483652" r:id="rId16"/>
    <p:sldLayoutId id="2147483653" r:id="rId17"/>
    <p:sldLayoutId id="2147483675" r:id="rId18"/>
    <p:sldLayoutId id="2147483676" r:id="rId19"/>
    <p:sldLayoutId id="2147483656" r:id="rId20"/>
    <p:sldLayoutId id="2147483671" r:id="rId21"/>
    <p:sldLayoutId id="2147483672" r:id="rId22"/>
    <p:sldLayoutId id="2147483673" r:id="rId23"/>
    <p:sldLayoutId id="2147483674" r:id="rId24"/>
    <p:sldLayoutId id="2147483677" r:id="rId25"/>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6A707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6A707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6A707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6A70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6A70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irnow.gov/"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customXml" Target="../ink/ink7.xml"/><Relationship Id="rId3" Type="http://schemas.openxmlformats.org/officeDocument/2006/relationships/image" Target="../media/image48.jpeg"/><Relationship Id="rId12" Type="http://schemas.openxmlformats.org/officeDocument/2006/relationships/customXml" Target="../ink/ink6.xml"/><Relationship Id="rId2" Type="http://schemas.openxmlformats.org/officeDocument/2006/relationships/notesSlide" Target="../notesSlides/notesSlide24.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70.png"/><Relationship Id="rId15" Type="http://schemas.openxmlformats.org/officeDocument/2006/relationships/image" Target="../media/image4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3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alifornia Department of Public Health">
            <a:extLst>
              <a:ext uri="{FF2B5EF4-FFF2-40B4-BE49-F238E27FC236}">
                <a16:creationId xmlns:a16="http://schemas.microsoft.com/office/drawing/2014/main" id="{72254506-8338-9896-579A-9954872B6FB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2471" y="0"/>
            <a:ext cx="5223452" cy="6858000"/>
          </a:xfrm>
          <a:prstGeom prst="rect">
            <a:avLst/>
          </a:prstGeom>
        </p:spPr>
      </p:pic>
      <p:sp>
        <p:nvSpPr>
          <p:cNvPr id="3" name="Text Placeholder 2">
            <a:extLst>
              <a:ext uri="{FF2B5EF4-FFF2-40B4-BE49-F238E27FC236}">
                <a16:creationId xmlns:a16="http://schemas.microsoft.com/office/drawing/2014/main" id="{968F38EE-3EEB-6E7C-80F8-CCDF116F85E9}"/>
              </a:ext>
              <a:ext uri="{C183D7F6-B498-43B3-948B-1728B52AA6E4}">
                <adec:decorative xmlns:adec="http://schemas.microsoft.com/office/drawing/2017/decorative" val="0"/>
              </a:ext>
            </a:extLst>
          </p:cNvPr>
          <p:cNvSpPr>
            <a:spLocks noGrp="1"/>
          </p:cNvSpPr>
          <p:nvPr>
            <p:ph type="subTitle" idx="1"/>
          </p:nvPr>
        </p:nvSpPr>
        <p:spPr>
          <a:xfrm>
            <a:off x="1517330" y="1998529"/>
            <a:ext cx="6050541" cy="877657"/>
          </a:xfrm>
        </p:spPr>
        <p:txBody>
          <a:bodyPr>
            <a:normAutofit/>
          </a:bodyPr>
          <a:lstStyle/>
          <a:p>
            <a:r>
              <a:rPr lang="es-MX" sz="3200" noProof="0" dirty="0">
                <a:ea typeface="Calibri"/>
              </a:rPr>
              <a:t>Salud Comunitaria:</a:t>
            </a:r>
          </a:p>
        </p:txBody>
      </p:sp>
      <p:sp>
        <p:nvSpPr>
          <p:cNvPr id="2" name="Title 1">
            <a:extLst>
              <a:ext uri="{FF2B5EF4-FFF2-40B4-BE49-F238E27FC236}">
                <a16:creationId xmlns:a16="http://schemas.microsoft.com/office/drawing/2014/main" id="{A4709287-431D-6045-6E3A-40F7BC64DFCC}"/>
              </a:ext>
              <a:ext uri="{C183D7F6-B498-43B3-948B-1728B52AA6E4}">
                <adec:decorative xmlns:adec="http://schemas.microsoft.com/office/drawing/2017/decorative" val="0"/>
              </a:ext>
            </a:extLst>
          </p:cNvPr>
          <p:cNvSpPr>
            <a:spLocks noGrp="1"/>
          </p:cNvSpPr>
          <p:nvPr>
            <p:ph type="ctrTitle"/>
          </p:nvPr>
        </p:nvSpPr>
        <p:spPr>
          <a:xfrm>
            <a:off x="1517330" y="2876186"/>
            <a:ext cx="6050541" cy="2478134"/>
          </a:xfrm>
        </p:spPr>
        <p:txBody>
          <a:bodyPr>
            <a:noAutofit/>
          </a:bodyPr>
          <a:lstStyle/>
          <a:p>
            <a:r>
              <a:rPr lang="es-MX" sz="4400" noProof="0" dirty="0"/>
              <a:t>Herramientas de Educación sobre el </a:t>
            </a:r>
            <a:br>
              <a:rPr lang="es-MX" sz="4400" noProof="0" dirty="0"/>
            </a:br>
            <a:r>
              <a:rPr lang="es-MX" sz="4400" noProof="0" dirty="0"/>
              <a:t>Humo de Incendios Forestales</a:t>
            </a:r>
            <a:endParaRPr lang="es-MX" sz="4400" noProof="0" dirty="0">
              <a:ea typeface="Calibri"/>
            </a:endParaRPr>
          </a:p>
        </p:txBody>
      </p:sp>
      <p:sp>
        <p:nvSpPr>
          <p:cNvPr id="6" name="Text Placeholder 3">
            <a:extLst>
              <a:ext uri="{FF2B5EF4-FFF2-40B4-BE49-F238E27FC236}">
                <a16:creationId xmlns:a16="http://schemas.microsoft.com/office/drawing/2014/main" id="{2E9605B2-4B2B-A6EF-5E44-75FDABA0F23B}"/>
              </a:ext>
              <a:ext uri="{C183D7F6-B498-43B3-948B-1728B52AA6E4}">
                <adec:decorative xmlns:adec="http://schemas.microsoft.com/office/drawing/2017/decorative" val="1"/>
              </a:ext>
            </a:extLst>
          </p:cNvPr>
          <p:cNvSpPr>
            <a:spLocks noGrp="1"/>
          </p:cNvSpPr>
          <p:nvPr>
            <p:ph type="body" sz="quarter" idx="11"/>
          </p:nvPr>
        </p:nvSpPr>
        <p:spPr>
          <a:xfrm>
            <a:off x="1517330" y="5547605"/>
            <a:ext cx="2173160" cy="914400"/>
          </a:xfrm>
        </p:spPr>
        <p:txBody>
          <a:bodyPr>
            <a:normAutofit/>
          </a:bodyPr>
          <a:lstStyle/>
          <a:p>
            <a:pPr marL="0" indent="0">
              <a:spcBef>
                <a:spcPts val="600"/>
              </a:spcBef>
              <a:buNone/>
            </a:pPr>
            <a:r>
              <a:rPr lang="es-MX" sz="3200" noProof="0" dirty="0">
                <a:solidFill>
                  <a:schemeClr val="bg1"/>
                </a:solidFill>
                <a:ea typeface="Calibri"/>
              </a:rPr>
              <a:t>Modulo 2</a:t>
            </a:r>
            <a:endParaRPr lang="es-MX" sz="3200" b="1" noProof="0" dirty="0">
              <a:solidFill>
                <a:schemeClr val="bg1"/>
              </a:solidFill>
              <a:cs typeface="Calibri" panose="020F0502020204030204" pitchFamily="34" charset="0"/>
            </a:endParaRPr>
          </a:p>
          <a:p>
            <a:pPr marL="0" indent="0">
              <a:spcBef>
                <a:spcPts val="600"/>
              </a:spcBef>
              <a:buNone/>
            </a:pPr>
            <a:r>
              <a:rPr lang="es-MX" sz="2000" noProof="0" dirty="0">
                <a:solidFill>
                  <a:schemeClr val="bg1"/>
                </a:solidFill>
                <a:ea typeface="Calibri"/>
              </a:rPr>
              <a:t>Mayo 2025</a:t>
            </a:r>
          </a:p>
        </p:txBody>
      </p:sp>
    </p:spTree>
    <p:extLst>
      <p:ext uri="{BB962C8B-B14F-4D97-AF65-F5344CB8AC3E}">
        <p14:creationId xmlns:p14="http://schemas.microsoft.com/office/powerpoint/2010/main" val="11207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89554" y="533759"/>
            <a:ext cx="12012891" cy="993178"/>
          </a:xfrm>
        </p:spPr>
        <p:txBody>
          <a:bodyPr>
            <a:normAutofit fontScale="90000"/>
          </a:bodyPr>
          <a:lstStyle/>
          <a:p>
            <a:r>
              <a:rPr lang="es-ES" dirty="0"/>
              <a:t>¿Dejaría que su hijo juegue fútbol hoy y porqué?</a:t>
            </a:r>
          </a:p>
        </p:txBody>
      </p:sp>
      <p:pic>
        <p:nvPicPr>
          <p:cNvPr id="5" name="Picture 2" descr="El gráfico que muestra que el AQI es 75, que está en el nivel amarillo.">
            <a:extLst>
              <a:ext uri="{FF2B5EF4-FFF2-40B4-BE49-F238E27FC236}">
                <a16:creationId xmlns:a16="http://schemas.microsoft.com/office/drawing/2014/main" id="{4EBE342A-D4E2-8434-2053-35102F78B6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5" t="6064" r="45438" b="50000"/>
          <a:stretch/>
        </p:blipFill>
        <p:spPr bwMode="auto">
          <a:xfrm>
            <a:off x="1249679" y="2230228"/>
            <a:ext cx="4846320" cy="2397543"/>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Niña jugando fútbol.">
            <a:extLst>
              <a:ext uri="{FF2B5EF4-FFF2-40B4-BE49-F238E27FC236}">
                <a16:creationId xmlns:a16="http://schemas.microsoft.com/office/drawing/2014/main" id="{6C2444A3-A068-B23E-DA6A-EDC01B2C58C4}"/>
              </a:ext>
            </a:extLst>
          </p:cNvPr>
          <p:cNvPicPr>
            <a:picLocks noChangeAspect="1"/>
          </p:cNvPicPr>
          <p:nvPr/>
        </p:nvPicPr>
        <p:blipFill>
          <a:blip r:embed="rId4"/>
          <a:stretch>
            <a:fillRect/>
          </a:stretch>
        </p:blipFill>
        <p:spPr>
          <a:xfrm>
            <a:off x="7073246" y="1684865"/>
            <a:ext cx="2743200" cy="4639376"/>
          </a:xfrm>
          <a:prstGeom prst="rect">
            <a:avLst/>
          </a:prstGeom>
          <a:ln>
            <a:solidFill>
              <a:srgbClr val="002495"/>
            </a:solidFill>
          </a:ln>
        </p:spPr>
      </p:pic>
      <p:sp>
        <p:nvSpPr>
          <p:cNvPr id="2" name="Slide Number Placeholder 4">
            <a:extLst>
              <a:ext uri="{FF2B5EF4-FFF2-40B4-BE49-F238E27FC236}">
                <a16:creationId xmlns:a16="http://schemas.microsoft.com/office/drawing/2014/main" id="{9E39EB8A-8857-CE3D-7928-CC0856F56C0D}"/>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9</a:t>
            </a:r>
          </a:p>
        </p:txBody>
      </p:sp>
    </p:spTree>
    <p:extLst>
      <p:ext uri="{BB962C8B-B14F-4D97-AF65-F5344CB8AC3E}">
        <p14:creationId xmlns:p14="http://schemas.microsoft.com/office/powerpoint/2010/main" val="163869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FF33337-EFFA-3D0E-D27C-EBF14DD03B73}"/>
              </a:ext>
            </a:extLst>
          </p:cNvPr>
          <p:cNvSpPr>
            <a:spLocks noGrp="1"/>
          </p:cNvSpPr>
          <p:nvPr>
            <p:ph type="title"/>
          </p:nvPr>
        </p:nvSpPr>
        <p:spPr>
          <a:xfrm>
            <a:off x="680357" y="426152"/>
            <a:ext cx="10831285" cy="954413"/>
          </a:xfrm>
        </p:spPr>
        <p:txBody>
          <a:bodyPr>
            <a:norm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Su niño tiene asma</a:t>
            </a:r>
          </a:p>
        </p:txBody>
      </p:sp>
      <p:sp>
        <p:nvSpPr>
          <p:cNvPr id="3" name="Rounded Rectangle 4">
            <a:extLst>
              <a:ext uri="{FF2B5EF4-FFF2-40B4-BE49-F238E27FC236}">
                <a16:creationId xmlns:a16="http://schemas.microsoft.com/office/drawing/2014/main" id="{9C030FE1-6251-AA87-196C-DFEEDD45322D}"/>
              </a:ext>
              <a:ext uri="{C183D7F6-B498-43B3-948B-1728B52AA6E4}">
                <adec:decorative xmlns:adec="http://schemas.microsoft.com/office/drawing/2017/decorative" val="1"/>
              </a:ext>
            </a:extLst>
          </p:cNvPr>
          <p:cNvSpPr/>
          <p:nvPr/>
        </p:nvSpPr>
        <p:spPr>
          <a:xfrm>
            <a:off x="1071841" y="1649506"/>
            <a:ext cx="4846319" cy="1290274"/>
          </a:xfrm>
          <a:prstGeom prst="roundRect">
            <a:avLst>
              <a:gd name="adj" fmla="val 87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Text Placeholder 35">
            <a:extLst>
              <a:ext uri="{FF2B5EF4-FFF2-40B4-BE49-F238E27FC236}">
                <a16:creationId xmlns:a16="http://schemas.microsoft.com/office/drawing/2014/main" id="{9F80D2EE-9BCF-0394-21C0-A6C431282FAF}"/>
              </a:ext>
            </a:extLst>
          </p:cNvPr>
          <p:cNvSpPr>
            <a:spLocks noGrp="1"/>
          </p:cNvSpPr>
          <p:nvPr>
            <p:ph type="body" sz="quarter" idx="4294967295"/>
          </p:nvPr>
        </p:nvSpPr>
        <p:spPr>
          <a:xfrm>
            <a:off x="1377381" y="1688932"/>
            <a:ext cx="4235238" cy="1096963"/>
          </a:xfrm>
        </p:spPr>
        <p:txBody>
          <a:bodyPr>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¿Esto cambia su decisión sobre dejarlo jugar afuera y porqué?</a:t>
            </a:r>
          </a:p>
        </p:txBody>
      </p:sp>
      <p:pic>
        <p:nvPicPr>
          <p:cNvPr id="7" name="Picture 2" descr="El gráfico que muestra que el AQI es 75, que está en el nivel amarillo.">
            <a:extLst>
              <a:ext uri="{FF2B5EF4-FFF2-40B4-BE49-F238E27FC236}">
                <a16:creationId xmlns:a16="http://schemas.microsoft.com/office/drawing/2014/main" id="{541F283D-F1D1-0876-A29B-60001390B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5" t="6064" r="45438" b="50000"/>
          <a:stretch/>
        </p:blipFill>
        <p:spPr bwMode="auto">
          <a:xfrm>
            <a:off x="1071840" y="3348332"/>
            <a:ext cx="4846320" cy="2397543"/>
          </a:xfrm>
          <a:prstGeom prst="rect">
            <a:avLst/>
          </a:prstGeom>
          <a:extLst>
            <a:ext uri="{909E8E84-426E-40DD-AFC4-6F175D3DCCD1}">
              <a14:hiddenFill xmlns:a14="http://schemas.microsoft.com/office/drawing/2010/main">
                <a:solidFill>
                  <a:srgbClr val="FFFFFF"/>
                </a:solidFill>
              </a14:hiddenFill>
            </a:ext>
          </a:extLst>
        </p:spPr>
      </p:pic>
      <p:pic>
        <p:nvPicPr>
          <p:cNvPr id="2" name="Picture 1" descr="Niño usando un inhalador">
            <a:extLst>
              <a:ext uri="{FF2B5EF4-FFF2-40B4-BE49-F238E27FC236}">
                <a16:creationId xmlns:a16="http://schemas.microsoft.com/office/drawing/2014/main" id="{DA8C9397-26E7-9E60-E7AE-BF39052448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4202" y="1688932"/>
            <a:ext cx="5130875" cy="3480135"/>
          </a:xfrm>
          <a:prstGeom prst="rect">
            <a:avLst/>
          </a:prstGeom>
          <a:ln>
            <a:solidFill>
              <a:srgbClr val="002495"/>
            </a:solidFill>
          </a:ln>
        </p:spPr>
      </p:pic>
      <p:sp>
        <p:nvSpPr>
          <p:cNvPr id="4" name="Slide Number Placeholder 4">
            <a:extLst>
              <a:ext uri="{FF2B5EF4-FFF2-40B4-BE49-F238E27FC236}">
                <a16:creationId xmlns:a16="http://schemas.microsoft.com/office/drawing/2014/main" id="{360C89DA-308D-DF2B-5A5E-91A927575D61}"/>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10</a:t>
            </a:r>
          </a:p>
        </p:txBody>
      </p:sp>
    </p:spTree>
    <p:extLst>
      <p:ext uri="{BB962C8B-B14F-4D97-AF65-F5344CB8AC3E}">
        <p14:creationId xmlns:p14="http://schemas.microsoft.com/office/powerpoint/2010/main" val="32731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680357" y="586477"/>
            <a:ext cx="10831285" cy="1318014"/>
          </a:xfrm>
        </p:spPr>
        <p:txBody>
          <a:bodyPr>
            <a:norm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sz="4000" b="1" dirty="0">
                <a:solidFill>
                  <a:schemeClr val="tx1"/>
                </a:solidFill>
                <a:latin typeface="Arial" panose="020B0604020202020204" pitchFamily="34" charset="0"/>
                <a:cs typeface="Arial" panose="020B0604020202020204" pitchFamily="34" charset="0"/>
              </a:rPr>
              <a:t>S</a:t>
            </a:r>
            <a:r>
              <a:rPr kumimoji="0" lang="es-ES"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u niño tiene asma y ha ido a la sala de emergencia varias veces</a:t>
            </a:r>
          </a:p>
        </p:txBody>
      </p:sp>
      <p:sp>
        <p:nvSpPr>
          <p:cNvPr id="2" name="Rounded Rectangle 4">
            <a:extLst>
              <a:ext uri="{FF2B5EF4-FFF2-40B4-BE49-F238E27FC236}">
                <a16:creationId xmlns:a16="http://schemas.microsoft.com/office/drawing/2014/main" id="{9A841D0C-6BF6-E529-E81C-59E59CDCE27D}"/>
              </a:ext>
              <a:ext uri="{C183D7F6-B498-43B3-948B-1728B52AA6E4}">
                <adec:decorative xmlns:adec="http://schemas.microsoft.com/office/drawing/2017/decorative" val="1"/>
              </a:ext>
            </a:extLst>
          </p:cNvPr>
          <p:cNvSpPr/>
          <p:nvPr/>
        </p:nvSpPr>
        <p:spPr>
          <a:xfrm>
            <a:off x="680357" y="2216361"/>
            <a:ext cx="5123542" cy="1017955"/>
          </a:xfrm>
          <a:prstGeom prst="roundRect">
            <a:avLst>
              <a:gd name="adj" fmla="val 87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000"/>
              </a:spcBef>
              <a:defRPr/>
            </a:pPr>
            <a:endParaRPr kumimoji="0" lang="es-E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Text Placeholder 37">
            <a:extLst>
              <a:ext uri="{FF2B5EF4-FFF2-40B4-BE49-F238E27FC236}">
                <a16:creationId xmlns:a16="http://schemas.microsoft.com/office/drawing/2014/main" id="{34A5753F-E59C-9307-A321-04371035BE54}"/>
              </a:ext>
            </a:extLst>
          </p:cNvPr>
          <p:cNvSpPr>
            <a:spLocks noGrp="1"/>
          </p:cNvSpPr>
          <p:nvPr>
            <p:ph type="body" sz="quarter" idx="4294967295"/>
          </p:nvPr>
        </p:nvSpPr>
        <p:spPr>
          <a:xfrm>
            <a:off x="323669" y="2319916"/>
            <a:ext cx="5836918" cy="914400"/>
          </a:xfrm>
        </p:spPr>
        <p:txBody>
          <a:bodyPr>
            <a:noAutofit/>
          </a:bodyPr>
          <a:lstStyle/>
          <a:p>
            <a:pPr marL="0" indent="0" algn="ctr">
              <a:lnSpc>
                <a:spcPct val="100000"/>
              </a:lnSpc>
              <a:spcBef>
                <a:spcPts val="1000"/>
              </a:spcBef>
              <a:buNone/>
              <a:defRPr/>
            </a:pPr>
            <a:r>
              <a:rPr kumimoji="0" lang="es-E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¿Esto cambia su decisión sobre dejarlo jugar afuera y porqué?</a:t>
            </a:r>
          </a:p>
        </p:txBody>
      </p:sp>
      <p:pic>
        <p:nvPicPr>
          <p:cNvPr id="6" name="Picture 2" descr="El gráfico que muestra que el AQI es 75, que está en el nivel amarillo.">
            <a:extLst>
              <a:ext uri="{FF2B5EF4-FFF2-40B4-BE49-F238E27FC236}">
                <a16:creationId xmlns:a16="http://schemas.microsoft.com/office/drawing/2014/main" id="{BB9E6F94-1EDE-31F6-18B0-E9B5ECF49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5" t="6064" r="45438" b="50000"/>
          <a:stretch/>
        </p:blipFill>
        <p:spPr bwMode="auto">
          <a:xfrm>
            <a:off x="680357" y="3429000"/>
            <a:ext cx="5123542" cy="2534689"/>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Médico ayudando a un niño a usar un inhalador.">
            <a:extLst>
              <a:ext uri="{FF2B5EF4-FFF2-40B4-BE49-F238E27FC236}">
                <a16:creationId xmlns:a16="http://schemas.microsoft.com/office/drawing/2014/main" id="{115B6EEE-1B14-AF2E-A9DA-43F631A3EB13}"/>
              </a:ext>
            </a:extLst>
          </p:cNvPr>
          <p:cNvPicPr>
            <a:picLocks noChangeAspect="1"/>
          </p:cNvPicPr>
          <p:nvPr/>
        </p:nvPicPr>
        <p:blipFill>
          <a:blip r:embed="rId4"/>
          <a:stretch>
            <a:fillRect/>
          </a:stretch>
        </p:blipFill>
        <p:spPr>
          <a:xfrm>
            <a:off x="6118829" y="2220543"/>
            <a:ext cx="5598689" cy="3735037"/>
          </a:xfrm>
          <a:prstGeom prst="rect">
            <a:avLst/>
          </a:prstGeom>
        </p:spPr>
      </p:pic>
      <p:sp>
        <p:nvSpPr>
          <p:cNvPr id="4" name="Slide Number Placeholder 4">
            <a:extLst>
              <a:ext uri="{FF2B5EF4-FFF2-40B4-BE49-F238E27FC236}">
                <a16:creationId xmlns:a16="http://schemas.microsoft.com/office/drawing/2014/main" id="{F57730F6-E987-5DFA-B3B8-3F662BCE4C24}"/>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11</a:t>
            </a:r>
          </a:p>
        </p:txBody>
      </p:sp>
    </p:spTree>
    <p:extLst>
      <p:ext uri="{BB962C8B-B14F-4D97-AF65-F5344CB8AC3E}">
        <p14:creationId xmlns:p14="http://schemas.microsoft.com/office/powerpoint/2010/main" val="333000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solidFill>
                  <a:schemeClr val="tx1"/>
                </a:solidFill>
                <a:latin typeface="Arial" panose="020B0604020202020204" pitchFamily="34" charset="0"/>
                <a:cs typeface="Arial" panose="020B0604020202020204" pitchFamily="34" charset="0"/>
              </a:rPr>
              <a:t>¿</a:t>
            </a:r>
            <a:r>
              <a:rPr lang="es-ES" sz="4000" dirty="0"/>
              <a:t>Que quiere decir el color naranja? </a:t>
            </a:r>
            <a:endParaRPr lang="en-US" sz="4000" dirty="0"/>
          </a:p>
        </p:txBody>
      </p:sp>
      <p:grpSp>
        <p:nvGrpSpPr>
          <p:cNvPr id="11" name="Group 10">
            <a:extLst>
              <a:ext uri="{FF2B5EF4-FFF2-40B4-BE49-F238E27FC236}">
                <a16:creationId xmlns:a16="http://schemas.microsoft.com/office/drawing/2014/main" id="{F8F72E6D-C12C-F147-9CF1-353C230DF76C}"/>
              </a:ext>
              <a:ext uri="{C183D7F6-B498-43B3-948B-1728B52AA6E4}">
                <adec:decorative xmlns:adec="http://schemas.microsoft.com/office/drawing/2017/decorative" val="1"/>
              </a:ext>
            </a:extLst>
          </p:cNvPr>
          <p:cNvGrpSpPr/>
          <p:nvPr/>
        </p:nvGrpSpPr>
        <p:grpSpPr>
          <a:xfrm>
            <a:off x="518474" y="1857080"/>
            <a:ext cx="3129699" cy="4266528"/>
            <a:chOff x="518474" y="1857080"/>
            <a:chExt cx="3129699" cy="4266528"/>
          </a:xfrm>
        </p:grpSpPr>
        <p:sp>
          <p:nvSpPr>
            <p:cNvPr id="12" name="Freeform: Shape 11">
              <a:extLst>
                <a:ext uri="{FF2B5EF4-FFF2-40B4-BE49-F238E27FC236}">
                  <a16:creationId xmlns:a16="http://schemas.microsoft.com/office/drawing/2014/main" id="{F99EB3B4-C31E-BE0D-3683-4955864E1E0E}"/>
                </a:ext>
              </a:extLst>
            </p:cNvPr>
            <p:cNvSpPr/>
            <p:nvPr/>
          </p:nvSpPr>
          <p:spPr>
            <a:xfrm>
              <a:off x="518474" y="1857080"/>
              <a:ext cx="3129699" cy="567921"/>
            </a:xfrm>
            <a:custGeom>
              <a:avLst/>
              <a:gdLst>
                <a:gd name="connsiteX0" fmla="*/ 0 w 3129699"/>
                <a:gd name="connsiteY0" fmla="*/ 0 h 567921"/>
                <a:gd name="connsiteX1" fmla="*/ 3129699 w 3129699"/>
                <a:gd name="connsiteY1" fmla="*/ 0 h 567921"/>
                <a:gd name="connsiteX2" fmla="*/ 3129699 w 3129699"/>
                <a:gd name="connsiteY2" fmla="*/ 567921 h 567921"/>
                <a:gd name="connsiteX3" fmla="*/ 0 w 3129699"/>
                <a:gd name="connsiteY3" fmla="*/ 567921 h 567921"/>
                <a:gd name="connsiteX4" fmla="*/ 0 w 3129699"/>
                <a:gd name="connsiteY4" fmla="*/ 0 h 5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699" h="567921">
                  <a:moveTo>
                    <a:pt x="0" y="0"/>
                  </a:moveTo>
                  <a:lnTo>
                    <a:pt x="3129699" y="0"/>
                  </a:lnTo>
                  <a:lnTo>
                    <a:pt x="3129699" y="567921"/>
                  </a:lnTo>
                  <a:lnTo>
                    <a:pt x="0" y="567921"/>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4C0A4260-CE0B-DAC9-3F6D-F050C3E02980}"/>
                </a:ext>
              </a:extLst>
            </p:cNvPr>
            <p:cNvSpPr/>
            <p:nvPr/>
          </p:nvSpPr>
          <p:spPr>
            <a:xfrm>
              <a:off x="518474" y="2455133"/>
              <a:ext cx="3129699" cy="566501"/>
            </a:xfrm>
            <a:custGeom>
              <a:avLst/>
              <a:gdLst>
                <a:gd name="connsiteX0" fmla="*/ 0 w 3129699"/>
                <a:gd name="connsiteY0" fmla="*/ 0 h 566501"/>
                <a:gd name="connsiteX1" fmla="*/ 3129699 w 3129699"/>
                <a:gd name="connsiteY1" fmla="*/ 0 h 566501"/>
                <a:gd name="connsiteX2" fmla="*/ 3129699 w 3129699"/>
                <a:gd name="connsiteY2" fmla="*/ 566501 h 566501"/>
                <a:gd name="connsiteX3" fmla="*/ 0 w 3129699"/>
                <a:gd name="connsiteY3" fmla="*/ 566501 h 566501"/>
                <a:gd name="connsiteX4" fmla="*/ 0 w 3129699"/>
                <a:gd name="connsiteY4" fmla="*/ 0 h 56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699" h="566501">
                  <a:moveTo>
                    <a:pt x="0" y="0"/>
                  </a:moveTo>
                  <a:lnTo>
                    <a:pt x="3129699" y="0"/>
                  </a:lnTo>
                  <a:lnTo>
                    <a:pt x="3129699" y="566501"/>
                  </a:lnTo>
                  <a:lnTo>
                    <a:pt x="0" y="566501"/>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4" name="Freeform: Shape 13" descr="Colores del AQI con el color NARANJA resaltado">
              <a:extLst>
                <a:ext uri="{FF2B5EF4-FFF2-40B4-BE49-F238E27FC236}">
                  <a16:creationId xmlns:a16="http://schemas.microsoft.com/office/drawing/2014/main" id="{BDC0ADBE-4C9F-8BEA-3DD5-82DED6DDE6D4}"/>
                </a:ext>
              </a:extLst>
            </p:cNvPr>
            <p:cNvSpPr/>
            <p:nvPr/>
          </p:nvSpPr>
          <p:spPr>
            <a:xfrm>
              <a:off x="518474" y="3052056"/>
              <a:ext cx="3129699" cy="1286028"/>
            </a:xfrm>
            <a:custGeom>
              <a:avLst/>
              <a:gdLst>
                <a:gd name="connsiteX0" fmla="*/ 0 w 3129699"/>
                <a:gd name="connsiteY0" fmla="*/ 0 h 1286028"/>
                <a:gd name="connsiteX1" fmla="*/ 3129699 w 3129699"/>
                <a:gd name="connsiteY1" fmla="*/ 0 h 1286028"/>
                <a:gd name="connsiteX2" fmla="*/ 3129699 w 3129699"/>
                <a:gd name="connsiteY2" fmla="*/ 1286028 h 1286028"/>
                <a:gd name="connsiteX3" fmla="*/ 0 w 3129699"/>
                <a:gd name="connsiteY3" fmla="*/ 1286028 h 1286028"/>
                <a:gd name="connsiteX4" fmla="*/ 0 w 3129699"/>
                <a:gd name="connsiteY4" fmla="*/ 0 h 128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699" h="1286028">
                  <a:moveTo>
                    <a:pt x="0" y="0"/>
                  </a:moveTo>
                  <a:lnTo>
                    <a:pt x="3129699" y="0"/>
                  </a:lnTo>
                  <a:lnTo>
                    <a:pt x="3129699" y="1286028"/>
                  </a:lnTo>
                  <a:lnTo>
                    <a:pt x="0" y="1286028"/>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s-NI" sz="2400" b="1" kern="1200" dirty="0">
                <a:solidFill>
                  <a:schemeClr val="tx1"/>
                </a:solidFill>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58B583A3-C134-8EC9-E01E-296A3B8CF92A}"/>
                </a:ext>
              </a:extLst>
            </p:cNvPr>
            <p:cNvSpPr/>
            <p:nvPr/>
          </p:nvSpPr>
          <p:spPr>
            <a:xfrm>
              <a:off x="518474" y="4364455"/>
              <a:ext cx="3129699" cy="566518"/>
            </a:xfrm>
            <a:custGeom>
              <a:avLst/>
              <a:gdLst>
                <a:gd name="connsiteX0" fmla="*/ 0 w 3129699"/>
                <a:gd name="connsiteY0" fmla="*/ 0 h 566518"/>
                <a:gd name="connsiteX1" fmla="*/ 3129699 w 3129699"/>
                <a:gd name="connsiteY1" fmla="*/ 0 h 566518"/>
                <a:gd name="connsiteX2" fmla="*/ 3129699 w 3129699"/>
                <a:gd name="connsiteY2" fmla="*/ 566518 h 566518"/>
                <a:gd name="connsiteX3" fmla="*/ 0 w 3129699"/>
                <a:gd name="connsiteY3" fmla="*/ 566518 h 566518"/>
                <a:gd name="connsiteX4" fmla="*/ 0 w 3129699"/>
                <a:gd name="connsiteY4" fmla="*/ 0 h 56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699" h="566518">
                  <a:moveTo>
                    <a:pt x="0" y="0"/>
                  </a:moveTo>
                  <a:lnTo>
                    <a:pt x="3129699" y="0"/>
                  </a:lnTo>
                  <a:lnTo>
                    <a:pt x="3129699" y="566518"/>
                  </a:lnTo>
                  <a:lnTo>
                    <a:pt x="0" y="566518"/>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 </a:t>
              </a:r>
            </a:p>
          </p:txBody>
        </p:sp>
        <p:sp>
          <p:nvSpPr>
            <p:cNvPr id="16" name="Freeform: Shape 15">
              <a:extLst>
                <a:ext uri="{FF2B5EF4-FFF2-40B4-BE49-F238E27FC236}">
                  <a16:creationId xmlns:a16="http://schemas.microsoft.com/office/drawing/2014/main" id="{304E0ADF-7B03-513E-BFDB-83A38E1FA2D5}"/>
                </a:ext>
              </a:extLst>
            </p:cNvPr>
            <p:cNvSpPr/>
            <p:nvPr/>
          </p:nvSpPr>
          <p:spPr>
            <a:xfrm>
              <a:off x="518474" y="4959370"/>
              <a:ext cx="3129699" cy="567921"/>
            </a:xfrm>
            <a:custGeom>
              <a:avLst/>
              <a:gdLst>
                <a:gd name="connsiteX0" fmla="*/ 0 w 3129699"/>
                <a:gd name="connsiteY0" fmla="*/ 0 h 567921"/>
                <a:gd name="connsiteX1" fmla="*/ 3129699 w 3129699"/>
                <a:gd name="connsiteY1" fmla="*/ 0 h 567921"/>
                <a:gd name="connsiteX2" fmla="*/ 3129699 w 3129699"/>
                <a:gd name="connsiteY2" fmla="*/ 567921 h 567921"/>
                <a:gd name="connsiteX3" fmla="*/ 0 w 3129699"/>
                <a:gd name="connsiteY3" fmla="*/ 567921 h 567921"/>
                <a:gd name="connsiteX4" fmla="*/ 0 w 3129699"/>
                <a:gd name="connsiteY4" fmla="*/ 0 h 5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699" h="567921">
                  <a:moveTo>
                    <a:pt x="0" y="0"/>
                  </a:moveTo>
                  <a:lnTo>
                    <a:pt x="3129699" y="0"/>
                  </a:lnTo>
                  <a:lnTo>
                    <a:pt x="3129699" y="567921"/>
                  </a:lnTo>
                  <a:lnTo>
                    <a:pt x="0" y="567921"/>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32E5E2B5-87A3-2CE1-967E-8E4967749A96}"/>
                </a:ext>
              </a:extLst>
            </p:cNvPr>
            <p:cNvSpPr/>
            <p:nvPr/>
          </p:nvSpPr>
          <p:spPr>
            <a:xfrm>
              <a:off x="518474" y="5555687"/>
              <a:ext cx="3129699" cy="567921"/>
            </a:xfrm>
            <a:custGeom>
              <a:avLst/>
              <a:gdLst>
                <a:gd name="connsiteX0" fmla="*/ 0 w 3129699"/>
                <a:gd name="connsiteY0" fmla="*/ 0 h 567921"/>
                <a:gd name="connsiteX1" fmla="*/ 3129699 w 3129699"/>
                <a:gd name="connsiteY1" fmla="*/ 0 h 567921"/>
                <a:gd name="connsiteX2" fmla="*/ 3129699 w 3129699"/>
                <a:gd name="connsiteY2" fmla="*/ 567921 h 567921"/>
                <a:gd name="connsiteX3" fmla="*/ 0 w 3129699"/>
                <a:gd name="connsiteY3" fmla="*/ 567921 h 567921"/>
                <a:gd name="connsiteX4" fmla="*/ 0 w 3129699"/>
                <a:gd name="connsiteY4" fmla="*/ 0 h 56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699" h="567921">
                  <a:moveTo>
                    <a:pt x="0" y="0"/>
                  </a:moveTo>
                  <a:lnTo>
                    <a:pt x="3129699" y="0"/>
                  </a:lnTo>
                  <a:lnTo>
                    <a:pt x="3129699" y="567921"/>
                  </a:lnTo>
                  <a:lnTo>
                    <a:pt x="0" y="567921"/>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grpSp>
      <p:sp>
        <p:nvSpPr>
          <p:cNvPr id="4" name="Text Placeholder 30">
            <a:extLst>
              <a:ext uri="{FF2B5EF4-FFF2-40B4-BE49-F238E27FC236}">
                <a16:creationId xmlns:a16="http://schemas.microsoft.com/office/drawing/2014/main" id="{91D0DF46-4343-6D05-0F1C-2D51FB9930D0}"/>
              </a:ext>
            </a:extLst>
          </p:cNvPr>
          <p:cNvSpPr>
            <a:spLocks noGrp="1"/>
          </p:cNvSpPr>
          <p:nvPr>
            <p:ph type="body" sz="quarter" idx="4294967295"/>
          </p:nvPr>
        </p:nvSpPr>
        <p:spPr>
          <a:xfrm>
            <a:off x="518474" y="3159885"/>
            <a:ext cx="3113088" cy="1063772"/>
          </a:xfrm>
        </p:spPr>
        <p:txBody>
          <a:bodyPr>
            <a:noAutofit/>
          </a:bodyPr>
          <a:lstStyle/>
          <a:p>
            <a:pPr marL="0" lvl="0" indent="0" algn="ctr">
              <a:spcBef>
                <a:spcPts val="0"/>
              </a:spcBef>
              <a:spcAft>
                <a:spcPts val="1008"/>
              </a:spcAft>
              <a:buNone/>
            </a:pPr>
            <a:r>
              <a:rPr lang="es-NI" b="1" dirty="0" err="1">
                <a:solidFill>
                  <a:schemeClr val="tx1"/>
                </a:solidFill>
              </a:rPr>
              <a:t>Insaludable</a:t>
            </a:r>
            <a:r>
              <a:rPr lang="es-NI" b="1" dirty="0">
                <a:solidFill>
                  <a:schemeClr val="tx1"/>
                </a:solidFill>
              </a:rPr>
              <a:t> para grupos sensibles (101-150)</a:t>
            </a:r>
          </a:p>
        </p:txBody>
      </p:sp>
      <p:graphicFrame>
        <p:nvGraphicFramePr>
          <p:cNvPr id="2" name="Table 1">
            <a:extLst>
              <a:ext uri="{FF2B5EF4-FFF2-40B4-BE49-F238E27FC236}">
                <a16:creationId xmlns:a16="http://schemas.microsoft.com/office/drawing/2014/main" id="{EEA68B46-D3F2-315E-05D3-03189CA66B06}"/>
              </a:ext>
            </a:extLst>
          </p:cNvPr>
          <p:cNvGraphicFramePr>
            <a:graphicFrameLocks noGrp="1"/>
          </p:cNvGraphicFramePr>
          <p:nvPr>
            <p:extLst>
              <p:ext uri="{D42A27DB-BD31-4B8C-83A1-F6EECF244321}">
                <p14:modId xmlns:p14="http://schemas.microsoft.com/office/powerpoint/2010/main" val="541468941"/>
              </p:ext>
            </p:extLst>
          </p:nvPr>
        </p:nvGraphicFramePr>
        <p:xfrm>
          <a:off x="3780805" y="1857080"/>
          <a:ext cx="7730838" cy="3630281"/>
        </p:xfrm>
        <a:graphic>
          <a:graphicData uri="http://schemas.openxmlformats.org/drawingml/2006/table">
            <a:tbl>
              <a:tblPr firstRow="1" bandRow="1">
                <a:tableStyleId>{5C22544A-7EE6-4342-B048-85BDC9FD1C3A}</a:tableStyleId>
              </a:tblPr>
              <a:tblGrid>
                <a:gridCol w="3977455">
                  <a:extLst>
                    <a:ext uri="{9D8B030D-6E8A-4147-A177-3AD203B41FA5}">
                      <a16:colId xmlns:a16="http://schemas.microsoft.com/office/drawing/2014/main" val="3189089527"/>
                    </a:ext>
                  </a:extLst>
                </a:gridCol>
                <a:gridCol w="3753383">
                  <a:extLst>
                    <a:ext uri="{9D8B030D-6E8A-4147-A177-3AD203B41FA5}">
                      <a16:colId xmlns:a16="http://schemas.microsoft.com/office/drawing/2014/main" val="3634693054"/>
                    </a:ext>
                  </a:extLst>
                </a:gridCol>
              </a:tblGrid>
              <a:tr h="1282046">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7E00"/>
                    </a:solidFill>
                  </a:tcPr>
                </a:tc>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7E00"/>
                    </a:solidFill>
                  </a:tcPr>
                </a:tc>
                <a:extLst>
                  <a:ext uri="{0D108BD9-81ED-4DB2-BD59-A6C34878D82A}">
                    <a16:rowId xmlns:a16="http://schemas.microsoft.com/office/drawing/2014/main" val="1635855099"/>
                  </a:ext>
                </a:extLst>
              </a:tr>
              <a:tr h="2348235">
                <a:tc>
                  <a:txBody>
                    <a:bodyPr/>
                    <a:lstStyle/>
                    <a:p>
                      <a:pPr algn="ct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b="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81713"/>
                  </a:ext>
                </a:extLst>
              </a:tr>
            </a:tbl>
          </a:graphicData>
        </a:graphic>
      </p:graphicFrame>
      <p:sp>
        <p:nvSpPr>
          <p:cNvPr id="7" name="Text Placeholder 32">
            <a:extLst>
              <a:ext uri="{FF2B5EF4-FFF2-40B4-BE49-F238E27FC236}">
                <a16:creationId xmlns:a16="http://schemas.microsoft.com/office/drawing/2014/main" id="{C1253E8A-FDBC-B7C7-2306-E26CAA44FE4D}"/>
              </a:ext>
            </a:extLst>
          </p:cNvPr>
          <p:cNvSpPr>
            <a:spLocks noGrp="1"/>
          </p:cNvSpPr>
          <p:nvPr>
            <p:ph type="body" sz="quarter" idx="4294967295"/>
          </p:nvPr>
        </p:nvSpPr>
        <p:spPr>
          <a:xfrm>
            <a:off x="3835462" y="2265246"/>
            <a:ext cx="3884516" cy="701958"/>
          </a:xfrm>
        </p:spPr>
        <p:txBody>
          <a:bodyPr>
            <a:noAutofit/>
          </a:bodyPr>
          <a:lstStyle/>
          <a:p>
            <a:pPr marL="0" indent="0" algn="ctr">
              <a:lnSpc>
                <a:spcPct val="100000"/>
              </a:lnSpc>
              <a:spcBef>
                <a:spcPts val="0"/>
              </a:spcBef>
              <a:buNone/>
            </a:pPr>
            <a:r>
              <a:rPr lang="en-US" b="1" dirty="0">
                <a:solidFill>
                  <a:schemeClr val="tx1"/>
                </a:solidFill>
              </a:rPr>
              <a:t>¿Que </a:t>
            </a:r>
            <a:r>
              <a:rPr lang="en-US" b="1" dirty="0" err="1">
                <a:solidFill>
                  <a:schemeClr val="tx1"/>
                </a:solidFill>
              </a:rPr>
              <a:t>quiere</a:t>
            </a:r>
            <a:r>
              <a:rPr lang="en-US" b="1" dirty="0">
                <a:solidFill>
                  <a:schemeClr val="tx1"/>
                </a:solidFill>
              </a:rPr>
              <a:t> </a:t>
            </a:r>
            <a:r>
              <a:rPr lang="en-US" b="1" dirty="0" err="1">
                <a:solidFill>
                  <a:schemeClr val="tx1"/>
                </a:solidFill>
              </a:rPr>
              <a:t>decir</a:t>
            </a:r>
            <a:r>
              <a:rPr lang="en-US" b="1" dirty="0">
                <a:solidFill>
                  <a:schemeClr val="tx1"/>
                </a:solidFill>
              </a:rPr>
              <a:t> </a:t>
            </a:r>
            <a:r>
              <a:rPr lang="en-US" b="1" dirty="0" err="1">
                <a:solidFill>
                  <a:schemeClr val="tx1"/>
                </a:solidFill>
              </a:rPr>
              <a:t>esto</a:t>
            </a:r>
            <a:r>
              <a:rPr lang="en-US" b="1" dirty="0">
                <a:solidFill>
                  <a:schemeClr val="tx1"/>
                </a:solidFill>
              </a:rPr>
              <a:t>?</a:t>
            </a:r>
          </a:p>
        </p:txBody>
      </p:sp>
      <p:sp>
        <p:nvSpPr>
          <p:cNvPr id="8" name="Text Placeholder 34">
            <a:extLst>
              <a:ext uri="{FF2B5EF4-FFF2-40B4-BE49-F238E27FC236}">
                <a16:creationId xmlns:a16="http://schemas.microsoft.com/office/drawing/2014/main" id="{BAEFC5CC-2C83-097B-EBAC-513F71AE68A1}"/>
              </a:ext>
            </a:extLst>
          </p:cNvPr>
          <p:cNvSpPr>
            <a:spLocks noGrp="1"/>
          </p:cNvSpPr>
          <p:nvPr>
            <p:ph type="body" sz="quarter" idx="4294967295"/>
          </p:nvPr>
        </p:nvSpPr>
        <p:spPr>
          <a:xfrm>
            <a:off x="7841724" y="2262901"/>
            <a:ext cx="3615765" cy="733687"/>
          </a:xfrm>
        </p:spPr>
        <p:txBody>
          <a:bodyPr>
            <a:noAutofit/>
          </a:bodyPr>
          <a:lstStyle/>
          <a:p>
            <a:pPr marL="0" indent="0" algn="ctr">
              <a:lnSpc>
                <a:spcPct val="100000"/>
              </a:lnSpc>
              <a:spcBef>
                <a:spcPts val="0"/>
              </a:spcBef>
              <a:buNone/>
            </a:pPr>
            <a:r>
              <a:rPr lang="en-US" b="1" dirty="0" err="1">
                <a:solidFill>
                  <a:schemeClr val="tx1"/>
                </a:solidFill>
              </a:rPr>
              <a:t>Acciones</a:t>
            </a:r>
            <a:r>
              <a:rPr lang="en-US" b="1" dirty="0">
                <a:solidFill>
                  <a:schemeClr val="tx1"/>
                </a:solidFill>
              </a:rPr>
              <a:t> para </a:t>
            </a:r>
            <a:r>
              <a:rPr lang="en-US" b="1" dirty="0" err="1">
                <a:solidFill>
                  <a:schemeClr val="tx1"/>
                </a:solidFill>
              </a:rPr>
              <a:t>tomar</a:t>
            </a:r>
            <a:endParaRPr lang="en-US" b="1" dirty="0">
              <a:solidFill>
                <a:schemeClr val="tx1"/>
              </a:solidFill>
            </a:endParaRPr>
          </a:p>
        </p:txBody>
      </p:sp>
      <p:sp>
        <p:nvSpPr>
          <p:cNvPr id="9" name="Text Placeholder 36">
            <a:extLst>
              <a:ext uri="{FF2B5EF4-FFF2-40B4-BE49-F238E27FC236}">
                <a16:creationId xmlns:a16="http://schemas.microsoft.com/office/drawing/2014/main" id="{DBA1000D-9A8E-ABF3-5712-763735A0B34C}"/>
              </a:ext>
            </a:extLst>
          </p:cNvPr>
          <p:cNvSpPr>
            <a:spLocks noGrp="1"/>
          </p:cNvSpPr>
          <p:nvPr>
            <p:ph type="body" sz="quarter" idx="4294967295"/>
          </p:nvPr>
        </p:nvSpPr>
        <p:spPr>
          <a:xfrm>
            <a:off x="3937178" y="3733314"/>
            <a:ext cx="3615765" cy="1226056"/>
          </a:xfrm>
        </p:spPr>
        <p:txBody>
          <a:bodyPr>
            <a:noAutofit/>
          </a:bodyPr>
          <a:lstStyle/>
          <a:p>
            <a:pPr marL="0" indent="0" algn="ctr">
              <a:lnSpc>
                <a:spcPct val="100000"/>
              </a:lnSpc>
              <a:spcBef>
                <a:spcPts val="0"/>
              </a:spcBef>
              <a:buNone/>
            </a:pPr>
            <a:r>
              <a:rPr lang="es-ES" dirty="0">
                <a:solidFill>
                  <a:srgbClr val="141F68"/>
                </a:solidFill>
              </a:rPr>
              <a:t>El aire puede </a:t>
            </a:r>
            <a:r>
              <a:rPr lang="es-ES" dirty="0">
                <a:solidFill>
                  <a:schemeClr val="dk1"/>
                </a:solidFill>
              </a:rPr>
              <a:t>ser </a:t>
            </a:r>
            <a:r>
              <a:rPr lang="es-ES" dirty="0" err="1">
                <a:solidFill>
                  <a:schemeClr val="dk1"/>
                </a:solidFill>
              </a:rPr>
              <a:t>insaludable</a:t>
            </a:r>
            <a:r>
              <a:rPr lang="es-ES" dirty="0">
                <a:solidFill>
                  <a:schemeClr val="dk1"/>
                </a:solidFill>
              </a:rPr>
              <a:t> </a:t>
            </a:r>
            <a:r>
              <a:rPr lang="es-ES" dirty="0">
                <a:solidFill>
                  <a:srgbClr val="141F68"/>
                </a:solidFill>
              </a:rPr>
              <a:t>para </a:t>
            </a:r>
            <a:r>
              <a:rPr lang="es-ES" b="1" dirty="0">
                <a:solidFill>
                  <a:srgbClr val="141F68"/>
                </a:solidFill>
              </a:rPr>
              <a:t>grupos</a:t>
            </a:r>
            <a:r>
              <a:rPr lang="es-ES" dirty="0">
                <a:solidFill>
                  <a:srgbClr val="141F68"/>
                </a:solidFill>
              </a:rPr>
              <a:t> </a:t>
            </a:r>
            <a:r>
              <a:rPr lang="es-ES" b="1" dirty="0">
                <a:solidFill>
                  <a:srgbClr val="141F68"/>
                </a:solidFill>
              </a:rPr>
              <a:t>sensibles</a:t>
            </a:r>
            <a:endParaRPr lang="en-IN" dirty="0">
              <a:solidFill>
                <a:srgbClr val="141F68"/>
              </a:solidFill>
            </a:endParaRPr>
          </a:p>
        </p:txBody>
      </p:sp>
      <p:sp>
        <p:nvSpPr>
          <p:cNvPr id="10" name="Text Placeholder 38">
            <a:extLst>
              <a:ext uri="{FF2B5EF4-FFF2-40B4-BE49-F238E27FC236}">
                <a16:creationId xmlns:a16="http://schemas.microsoft.com/office/drawing/2014/main" id="{F0727C47-013C-6935-7E2C-47CAEDA1F3E0}"/>
              </a:ext>
            </a:extLst>
          </p:cNvPr>
          <p:cNvSpPr>
            <a:spLocks noGrp="1"/>
          </p:cNvSpPr>
          <p:nvPr>
            <p:ph type="body" sz="quarter" idx="4294967295"/>
          </p:nvPr>
        </p:nvSpPr>
        <p:spPr>
          <a:xfrm>
            <a:off x="7787294" y="3338459"/>
            <a:ext cx="3713771" cy="1951997"/>
          </a:xfrm>
        </p:spPr>
        <p:txBody>
          <a:bodyPr>
            <a:noAutofit/>
          </a:bodyPr>
          <a:lstStyle/>
          <a:p>
            <a:pPr marL="0" indent="0" algn="ctr">
              <a:lnSpc>
                <a:spcPct val="100000"/>
              </a:lnSpc>
              <a:spcBef>
                <a:spcPts val="0"/>
              </a:spcBef>
              <a:buNone/>
            </a:pPr>
            <a:r>
              <a:rPr lang="es-ES" b="1" dirty="0">
                <a:solidFill>
                  <a:srgbClr val="141F68"/>
                </a:solidFill>
              </a:rPr>
              <a:t>Grupos sensibles:</a:t>
            </a:r>
            <a:r>
              <a:rPr lang="es-ES" b="1" dirty="0"/>
              <a:t> </a:t>
            </a:r>
            <a:r>
              <a:rPr lang="es-ES" dirty="0">
                <a:solidFill>
                  <a:srgbClr val="141F68"/>
                </a:solidFill>
              </a:rPr>
              <a:t>Reducir las actividades </a:t>
            </a:r>
            <a:br>
              <a:rPr lang="es-ES" dirty="0">
                <a:solidFill>
                  <a:srgbClr val="141F68"/>
                </a:solidFill>
              </a:rPr>
            </a:br>
            <a:r>
              <a:rPr lang="es-ES" dirty="0">
                <a:solidFill>
                  <a:srgbClr val="141F68"/>
                </a:solidFill>
              </a:rPr>
              <a:t>al aire libre. Use una mascarilla cuando </a:t>
            </a:r>
            <a:br>
              <a:rPr lang="es-ES" dirty="0">
                <a:solidFill>
                  <a:srgbClr val="141F68"/>
                </a:solidFill>
              </a:rPr>
            </a:br>
            <a:r>
              <a:rPr lang="es-ES" dirty="0">
                <a:solidFill>
                  <a:srgbClr val="141F68"/>
                </a:solidFill>
              </a:rPr>
              <a:t>pasan tiempo al aire libre.</a:t>
            </a:r>
            <a:endParaRPr lang="en-US" dirty="0">
              <a:solidFill>
                <a:srgbClr val="141F68"/>
              </a:solidFill>
            </a:endParaRPr>
          </a:p>
        </p:txBody>
      </p:sp>
      <p:sp>
        <p:nvSpPr>
          <p:cNvPr id="5" name="Slide Number Placeholder 4">
            <a:extLst>
              <a:ext uri="{FF2B5EF4-FFF2-40B4-BE49-F238E27FC236}">
                <a16:creationId xmlns:a16="http://schemas.microsoft.com/office/drawing/2014/main" id="{0BC4B397-6841-EBEC-3E8A-D8D1BADD811A}"/>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12</a:t>
            </a:r>
          </a:p>
        </p:txBody>
      </p:sp>
    </p:spTree>
    <p:extLst>
      <p:ext uri="{BB962C8B-B14F-4D97-AF65-F5344CB8AC3E}">
        <p14:creationId xmlns:p14="http://schemas.microsoft.com/office/powerpoint/2010/main" val="234170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49CE-3E5B-005F-6EFC-D38401A225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BA5CFE-03F9-98BC-C9FF-D6754492F835}"/>
              </a:ext>
            </a:extLst>
          </p:cNvPr>
          <p:cNvSpPr>
            <a:spLocks noGrp="1"/>
          </p:cNvSpPr>
          <p:nvPr>
            <p:ph type="title"/>
          </p:nvPr>
        </p:nvSpPr>
        <p:spPr>
          <a:xfrm>
            <a:off x="680356" y="302729"/>
            <a:ext cx="11276984" cy="1391156"/>
          </a:xfrm>
        </p:spPr>
        <p:txBody>
          <a:bodyPr>
            <a:normAutofit fontScale="90000"/>
          </a:bodyPr>
          <a:lstStyle/>
          <a:p>
            <a:r>
              <a:rPr lang="es-ES" sz="4000" dirty="0">
                <a:solidFill>
                  <a:srgbClr val="002495"/>
                </a:solidFill>
                <a:ea typeface="Calibri"/>
              </a:rPr>
              <a:t>¿Qué puede hacer una persona con problemas </a:t>
            </a:r>
            <a:br>
              <a:rPr lang="es-ES" sz="4000" dirty="0">
                <a:solidFill>
                  <a:srgbClr val="002495"/>
                </a:solidFill>
                <a:ea typeface="Calibri"/>
              </a:rPr>
            </a:br>
            <a:r>
              <a:rPr lang="es-ES" sz="4000" dirty="0">
                <a:solidFill>
                  <a:srgbClr val="002495"/>
                </a:solidFill>
                <a:ea typeface="Calibri"/>
              </a:rPr>
              <a:t>del corazón para protegerse del humo?</a:t>
            </a:r>
            <a:endParaRPr lang="en-US" sz="4000" dirty="0"/>
          </a:p>
        </p:txBody>
      </p:sp>
      <p:grpSp>
        <p:nvGrpSpPr>
          <p:cNvPr id="5" name="Group 4">
            <a:extLst>
              <a:ext uri="{FF2B5EF4-FFF2-40B4-BE49-F238E27FC236}">
                <a16:creationId xmlns:a16="http://schemas.microsoft.com/office/drawing/2014/main" id="{D3460272-CA1E-F143-B3DB-CBE60C5EF17D}"/>
              </a:ext>
              <a:ext uri="{C183D7F6-B498-43B3-948B-1728B52AA6E4}">
                <adec:decorative xmlns:adec="http://schemas.microsoft.com/office/drawing/2017/decorative" val="1"/>
              </a:ext>
            </a:extLst>
          </p:cNvPr>
          <p:cNvGrpSpPr/>
          <p:nvPr/>
        </p:nvGrpSpPr>
        <p:grpSpPr>
          <a:xfrm>
            <a:off x="1113989" y="2119970"/>
            <a:ext cx="4088927" cy="3703131"/>
            <a:chOff x="1113989" y="2119970"/>
            <a:chExt cx="4088927" cy="3703131"/>
          </a:xfrm>
        </p:grpSpPr>
        <p:sp>
          <p:nvSpPr>
            <p:cNvPr id="6" name="Freeform: Shape 5">
              <a:extLst>
                <a:ext uri="{FF2B5EF4-FFF2-40B4-BE49-F238E27FC236}">
                  <a16:creationId xmlns:a16="http://schemas.microsoft.com/office/drawing/2014/main" id="{14509EFE-B1C7-5EE8-54BD-CD1D3E58A86E}"/>
                </a:ext>
                <a:ext uri="{C183D7F6-B498-43B3-948B-1728B52AA6E4}">
                  <adec:decorative xmlns:adec="http://schemas.microsoft.com/office/drawing/2017/decorative" val="1"/>
                </a:ext>
              </a:extLst>
            </p:cNvPr>
            <p:cNvSpPr/>
            <p:nvPr/>
          </p:nvSpPr>
          <p:spPr>
            <a:xfrm>
              <a:off x="1113989" y="2119970"/>
              <a:ext cx="4088927" cy="494264"/>
            </a:xfrm>
            <a:custGeom>
              <a:avLst/>
              <a:gdLst>
                <a:gd name="connsiteX0" fmla="*/ 0 w 4088927"/>
                <a:gd name="connsiteY0" fmla="*/ 0 h 494264"/>
                <a:gd name="connsiteX1" fmla="*/ 4088927 w 4088927"/>
                <a:gd name="connsiteY1" fmla="*/ 0 h 494264"/>
                <a:gd name="connsiteX2" fmla="*/ 4088927 w 4088927"/>
                <a:gd name="connsiteY2" fmla="*/ 494264 h 494264"/>
                <a:gd name="connsiteX3" fmla="*/ 0 w 4088927"/>
                <a:gd name="connsiteY3" fmla="*/ 494264 h 494264"/>
                <a:gd name="connsiteX4" fmla="*/ 0 w 4088927"/>
                <a:gd name="connsiteY4" fmla="*/ 0 h 49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927" h="494264">
                  <a:moveTo>
                    <a:pt x="0" y="0"/>
                  </a:moveTo>
                  <a:lnTo>
                    <a:pt x="4088927" y="0"/>
                  </a:lnTo>
                  <a:lnTo>
                    <a:pt x="4088927" y="494264"/>
                  </a:lnTo>
                  <a:lnTo>
                    <a:pt x="0" y="494264"/>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tx1"/>
                </a:solidFill>
                <a:latin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EAEF9A46-EFB2-9A7B-7383-648A589B52E7}"/>
                </a:ext>
              </a:extLst>
            </p:cNvPr>
            <p:cNvSpPr/>
            <p:nvPr/>
          </p:nvSpPr>
          <p:spPr>
            <a:xfrm>
              <a:off x="1113989" y="2649150"/>
              <a:ext cx="4088927" cy="494264"/>
            </a:xfrm>
            <a:custGeom>
              <a:avLst/>
              <a:gdLst>
                <a:gd name="connsiteX0" fmla="*/ 0 w 4088927"/>
                <a:gd name="connsiteY0" fmla="*/ 0 h 494264"/>
                <a:gd name="connsiteX1" fmla="*/ 4088927 w 4088927"/>
                <a:gd name="connsiteY1" fmla="*/ 0 h 494264"/>
                <a:gd name="connsiteX2" fmla="*/ 4088927 w 4088927"/>
                <a:gd name="connsiteY2" fmla="*/ 494264 h 494264"/>
                <a:gd name="connsiteX3" fmla="*/ 0 w 4088927"/>
                <a:gd name="connsiteY3" fmla="*/ 494264 h 494264"/>
                <a:gd name="connsiteX4" fmla="*/ 0 w 4088927"/>
                <a:gd name="connsiteY4" fmla="*/ 0 h 49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927" h="494264">
                  <a:moveTo>
                    <a:pt x="0" y="0"/>
                  </a:moveTo>
                  <a:lnTo>
                    <a:pt x="4088927" y="0"/>
                  </a:lnTo>
                  <a:lnTo>
                    <a:pt x="4088927" y="494264"/>
                  </a:lnTo>
                  <a:lnTo>
                    <a:pt x="0" y="494264"/>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1"/>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9A798D8-36DD-B2D3-4C61-4E47290B0271}"/>
                </a:ext>
              </a:extLst>
            </p:cNvPr>
            <p:cNvSpPr/>
            <p:nvPr/>
          </p:nvSpPr>
          <p:spPr>
            <a:xfrm>
              <a:off x="1113989" y="3153450"/>
              <a:ext cx="4088927" cy="1114481"/>
            </a:xfrm>
            <a:custGeom>
              <a:avLst/>
              <a:gdLst>
                <a:gd name="connsiteX0" fmla="*/ 0 w 4088927"/>
                <a:gd name="connsiteY0" fmla="*/ 0 h 1114481"/>
                <a:gd name="connsiteX1" fmla="*/ 4088927 w 4088927"/>
                <a:gd name="connsiteY1" fmla="*/ 0 h 1114481"/>
                <a:gd name="connsiteX2" fmla="*/ 4088927 w 4088927"/>
                <a:gd name="connsiteY2" fmla="*/ 1114481 h 1114481"/>
                <a:gd name="connsiteX3" fmla="*/ 0 w 4088927"/>
                <a:gd name="connsiteY3" fmla="*/ 1114481 h 1114481"/>
                <a:gd name="connsiteX4" fmla="*/ 0 w 4088927"/>
                <a:gd name="connsiteY4" fmla="*/ 0 h 11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927" h="1114481">
                  <a:moveTo>
                    <a:pt x="0" y="0"/>
                  </a:moveTo>
                  <a:lnTo>
                    <a:pt x="4088927" y="0"/>
                  </a:lnTo>
                  <a:lnTo>
                    <a:pt x="4088927" y="1114481"/>
                  </a:lnTo>
                  <a:lnTo>
                    <a:pt x="0" y="1114481"/>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C8F429C-B8A5-902D-5F70-2EDBBC828F84}"/>
                </a:ext>
              </a:extLst>
            </p:cNvPr>
            <p:cNvSpPr/>
            <p:nvPr/>
          </p:nvSpPr>
          <p:spPr>
            <a:xfrm>
              <a:off x="1113989" y="4291356"/>
              <a:ext cx="4088927" cy="494264"/>
            </a:xfrm>
            <a:custGeom>
              <a:avLst/>
              <a:gdLst>
                <a:gd name="connsiteX0" fmla="*/ 0 w 4088927"/>
                <a:gd name="connsiteY0" fmla="*/ 0 h 494264"/>
                <a:gd name="connsiteX1" fmla="*/ 4088927 w 4088927"/>
                <a:gd name="connsiteY1" fmla="*/ 0 h 494264"/>
                <a:gd name="connsiteX2" fmla="*/ 4088927 w 4088927"/>
                <a:gd name="connsiteY2" fmla="*/ 494264 h 494264"/>
                <a:gd name="connsiteX3" fmla="*/ 0 w 4088927"/>
                <a:gd name="connsiteY3" fmla="*/ 494264 h 494264"/>
                <a:gd name="connsiteX4" fmla="*/ 0 w 4088927"/>
                <a:gd name="connsiteY4" fmla="*/ 0 h 49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927" h="494264">
                  <a:moveTo>
                    <a:pt x="0" y="0"/>
                  </a:moveTo>
                  <a:lnTo>
                    <a:pt x="4088927" y="0"/>
                  </a:lnTo>
                  <a:lnTo>
                    <a:pt x="4088927" y="494264"/>
                  </a:lnTo>
                  <a:lnTo>
                    <a:pt x="0" y="494264"/>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4428BEC0-F406-1424-EF9F-2546E86A0502}"/>
                </a:ext>
              </a:extLst>
            </p:cNvPr>
            <p:cNvSpPr/>
            <p:nvPr/>
          </p:nvSpPr>
          <p:spPr>
            <a:xfrm>
              <a:off x="1113989" y="4809860"/>
              <a:ext cx="4088927" cy="494264"/>
            </a:xfrm>
            <a:custGeom>
              <a:avLst/>
              <a:gdLst>
                <a:gd name="connsiteX0" fmla="*/ 0 w 4088927"/>
                <a:gd name="connsiteY0" fmla="*/ 0 h 494264"/>
                <a:gd name="connsiteX1" fmla="*/ 4088927 w 4088927"/>
                <a:gd name="connsiteY1" fmla="*/ 0 h 494264"/>
                <a:gd name="connsiteX2" fmla="*/ 4088927 w 4088927"/>
                <a:gd name="connsiteY2" fmla="*/ 494264 h 494264"/>
                <a:gd name="connsiteX3" fmla="*/ 0 w 4088927"/>
                <a:gd name="connsiteY3" fmla="*/ 494264 h 494264"/>
                <a:gd name="connsiteX4" fmla="*/ 0 w 4088927"/>
                <a:gd name="connsiteY4" fmla="*/ 0 h 49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927" h="494264">
                  <a:moveTo>
                    <a:pt x="0" y="0"/>
                  </a:moveTo>
                  <a:lnTo>
                    <a:pt x="4088927" y="0"/>
                  </a:lnTo>
                  <a:lnTo>
                    <a:pt x="4088927" y="494264"/>
                  </a:lnTo>
                  <a:lnTo>
                    <a:pt x="0" y="494264"/>
                  </a:lnTo>
                  <a:lnTo>
                    <a:pt x="0" y="0"/>
                  </a:lnTo>
                  <a:close/>
                </a:path>
              </a:pathLst>
            </a:custGeom>
            <a:solidFill>
              <a:srgbClr val="8F3F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25F96152-B14E-6F12-A6FB-3811F1DF8394}"/>
                </a:ext>
              </a:extLst>
            </p:cNvPr>
            <p:cNvSpPr/>
            <p:nvPr/>
          </p:nvSpPr>
          <p:spPr>
            <a:xfrm>
              <a:off x="1113989" y="5328837"/>
              <a:ext cx="4088927" cy="494264"/>
            </a:xfrm>
            <a:custGeom>
              <a:avLst/>
              <a:gdLst>
                <a:gd name="connsiteX0" fmla="*/ 0 w 4088927"/>
                <a:gd name="connsiteY0" fmla="*/ 0 h 494264"/>
                <a:gd name="connsiteX1" fmla="*/ 4088927 w 4088927"/>
                <a:gd name="connsiteY1" fmla="*/ 0 h 494264"/>
                <a:gd name="connsiteX2" fmla="*/ 4088927 w 4088927"/>
                <a:gd name="connsiteY2" fmla="*/ 494264 h 494264"/>
                <a:gd name="connsiteX3" fmla="*/ 0 w 4088927"/>
                <a:gd name="connsiteY3" fmla="*/ 494264 h 494264"/>
                <a:gd name="connsiteX4" fmla="*/ 0 w 4088927"/>
                <a:gd name="connsiteY4" fmla="*/ 0 h 49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927" h="494264">
                  <a:moveTo>
                    <a:pt x="0" y="0"/>
                  </a:moveTo>
                  <a:lnTo>
                    <a:pt x="4088927" y="0"/>
                  </a:lnTo>
                  <a:lnTo>
                    <a:pt x="4088927" y="494264"/>
                  </a:lnTo>
                  <a:lnTo>
                    <a:pt x="0" y="494264"/>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endParaRPr lang="en-US" sz="4400" b="1" kern="1200">
                <a:latin typeface="Calibri" panose="020F0502020204030204" pitchFamily="34" charset="0"/>
                <a:cs typeface="Calibri" panose="020F0502020204030204" pitchFamily="34" charset="0"/>
              </a:endParaRPr>
            </a:p>
          </p:txBody>
        </p:sp>
      </p:grpSp>
      <p:sp>
        <p:nvSpPr>
          <p:cNvPr id="4" name="Text Placeholder 40">
            <a:extLst>
              <a:ext uri="{FF2B5EF4-FFF2-40B4-BE49-F238E27FC236}">
                <a16:creationId xmlns:a16="http://schemas.microsoft.com/office/drawing/2014/main" id="{6C40EC4F-3DEA-AE35-A0AE-F04B923FC966}"/>
              </a:ext>
            </a:extLst>
          </p:cNvPr>
          <p:cNvSpPr>
            <a:spLocks noGrp="1"/>
          </p:cNvSpPr>
          <p:nvPr>
            <p:ph type="body" sz="quarter" idx="4294967295"/>
          </p:nvPr>
        </p:nvSpPr>
        <p:spPr>
          <a:xfrm>
            <a:off x="1264337" y="3333099"/>
            <a:ext cx="3788229" cy="770815"/>
          </a:xfrm>
        </p:spPr>
        <p:txBody>
          <a:bodyPr>
            <a:noAutofit/>
          </a:bodyPr>
          <a:lstStyle/>
          <a:p>
            <a:pPr marL="0" lvl="0" indent="0" algn="ctr">
              <a:spcBef>
                <a:spcPts val="0"/>
              </a:spcBef>
              <a:spcAft>
                <a:spcPts val="1008"/>
              </a:spcAft>
              <a:buNone/>
            </a:pPr>
            <a:r>
              <a:rPr lang="es-NI" b="1" dirty="0" err="1">
                <a:solidFill>
                  <a:schemeClr val="tx1"/>
                </a:solidFill>
                <a:latin typeface="Arial" panose="020B0604020202020204" pitchFamily="34" charset="0"/>
                <a:cs typeface="Arial" panose="020B0604020202020204" pitchFamily="34" charset="0"/>
              </a:rPr>
              <a:t>Insaludable</a:t>
            </a:r>
            <a:r>
              <a:rPr lang="es-NI" b="1" dirty="0">
                <a:solidFill>
                  <a:schemeClr val="tx1"/>
                </a:solidFill>
                <a:latin typeface="Arial" panose="020B0604020202020204" pitchFamily="34" charset="0"/>
                <a:cs typeface="Arial" panose="020B0604020202020204" pitchFamily="34" charset="0"/>
              </a:rPr>
              <a:t> para grupos sensibles (101-150)</a:t>
            </a:r>
            <a:endParaRPr lang="en-US" b="1" dirty="0">
              <a:solidFill>
                <a:schemeClr val="bg1"/>
              </a:solidFill>
              <a:latin typeface="Arial" panose="020B0604020202020204" pitchFamily="34" charset="0"/>
              <a:cs typeface="Arial" panose="020B0604020202020204" pitchFamily="34" charset="0"/>
            </a:endParaRPr>
          </a:p>
        </p:txBody>
      </p:sp>
      <p:pic>
        <p:nvPicPr>
          <p:cNvPr id="20" name="Picture 19" descr="Hombre agarrándose el pecho">
            <a:extLst>
              <a:ext uri="{FF2B5EF4-FFF2-40B4-BE49-F238E27FC236}">
                <a16:creationId xmlns:a16="http://schemas.microsoft.com/office/drawing/2014/main" id="{9D15271A-117F-56C2-8C36-32D0FC3FE9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3279" y="2123323"/>
            <a:ext cx="4964732" cy="3714689"/>
          </a:xfrm>
          <a:prstGeom prst="rect">
            <a:avLst/>
          </a:prstGeom>
        </p:spPr>
      </p:pic>
      <p:sp>
        <p:nvSpPr>
          <p:cNvPr id="2" name="Slide Number Placeholder 4">
            <a:extLst>
              <a:ext uri="{FF2B5EF4-FFF2-40B4-BE49-F238E27FC236}">
                <a16:creationId xmlns:a16="http://schemas.microsoft.com/office/drawing/2014/main" id="{1809D0DB-1B97-2C3B-30A3-EE323962201E}"/>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13</a:t>
            </a:r>
          </a:p>
        </p:txBody>
      </p:sp>
    </p:spTree>
    <p:extLst>
      <p:ext uri="{BB962C8B-B14F-4D97-AF65-F5344CB8AC3E}">
        <p14:creationId xmlns:p14="http://schemas.microsoft.com/office/powerpoint/2010/main" val="293276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solidFill>
                  <a:schemeClr val="tx1"/>
                </a:solidFill>
                <a:latin typeface="Arial" panose="020B0604020202020204" pitchFamily="34" charset="0"/>
                <a:cs typeface="Arial" panose="020B0604020202020204" pitchFamily="34" charset="0"/>
              </a:rPr>
              <a:t>¿</a:t>
            </a:r>
            <a:r>
              <a:rPr lang="es-ES" sz="4000" dirty="0"/>
              <a:t>Que quiere decir el color rojo? </a:t>
            </a:r>
            <a:endParaRPr lang="en-US" sz="4000" dirty="0"/>
          </a:p>
        </p:txBody>
      </p:sp>
      <p:grpSp>
        <p:nvGrpSpPr>
          <p:cNvPr id="11" name="Group 10">
            <a:extLst>
              <a:ext uri="{FF2B5EF4-FFF2-40B4-BE49-F238E27FC236}">
                <a16:creationId xmlns:a16="http://schemas.microsoft.com/office/drawing/2014/main" id="{2FF291A3-602D-E538-F4BC-37BB9A4FCDB3}"/>
              </a:ext>
              <a:ext uri="{C183D7F6-B498-43B3-948B-1728B52AA6E4}">
                <adec:decorative xmlns:adec="http://schemas.microsoft.com/office/drawing/2017/decorative" val="1"/>
              </a:ext>
            </a:extLst>
          </p:cNvPr>
          <p:cNvGrpSpPr/>
          <p:nvPr/>
        </p:nvGrpSpPr>
        <p:grpSpPr>
          <a:xfrm>
            <a:off x="765746" y="1762813"/>
            <a:ext cx="2743200" cy="4202188"/>
            <a:chOff x="765746" y="1762813"/>
            <a:chExt cx="2743200" cy="4202188"/>
          </a:xfrm>
        </p:grpSpPr>
        <p:sp>
          <p:nvSpPr>
            <p:cNvPr id="12" name="Freeform: Shape 11" descr="Colores del AQI con rojo resaltado&#10;">
              <a:extLst>
                <a:ext uri="{FF2B5EF4-FFF2-40B4-BE49-F238E27FC236}">
                  <a16:creationId xmlns:a16="http://schemas.microsoft.com/office/drawing/2014/main" id="{471146A5-7DDF-8A1E-7B45-8B6132BF77C1}"/>
                </a:ext>
              </a:extLst>
            </p:cNvPr>
            <p:cNvSpPr/>
            <p:nvPr/>
          </p:nvSpPr>
          <p:spPr>
            <a:xfrm>
              <a:off x="765746" y="1762813"/>
              <a:ext cx="2743200" cy="558390"/>
            </a:xfrm>
            <a:custGeom>
              <a:avLst/>
              <a:gdLst>
                <a:gd name="connsiteX0" fmla="*/ 0 w 2743200"/>
                <a:gd name="connsiteY0" fmla="*/ 0 h 558390"/>
                <a:gd name="connsiteX1" fmla="*/ 2743200 w 2743200"/>
                <a:gd name="connsiteY1" fmla="*/ 0 h 558390"/>
                <a:gd name="connsiteX2" fmla="*/ 2743200 w 2743200"/>
                <a:gd name="connsiteY2" fmla="*/ 558390 h 558390"/>
                <a:gd name="connsiteX3" fmla="*/ 0 w 2743200"/>
                <a:gd name="connsiteY3" fmla="*/ 558390 h 558390"/>
                <a:gd name="connsiteX4" fmla="*/ 0 w 2743200"/>
                <a:gd name="connsiteY4" fmla="*/ 0 h 55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558390">
                  <a:moveTo>
                    <a:pt x="0" y="0"/>
                  </a:moveTo>
                  <a:lnTo>
                    <a:pt x="2743200" y="0"/>
                  </a:lnTo>
                  <a:lnTo>
                    <a:pt x="2743200" y="558390"/>
                  </a:lnTo>
                  <a:lnTo>
                    <a:pt x="0" y="558390"/>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EA432218-7F51-668B-F1E7-B483CDE541AC}"/>
                </a:ext>
              </a:extLst>
            </p:cNvPr>
            <p:cNvSpPr/>
            <p:nvPr/>
          </p:nvSpPr>
          <p:spPr>
            <a:xfrm>
              <a:off x="765746" y="2351287"/>
              <a:ext cx="2743200" cy="556994"/>
            </a:xfrm>
            <a:custGeom>
              <a:avLst/>
              <a:gdLst>
                <a:gd name="connsiteX0" fmla="*/ 0 w 2743200"/>
                <a:gd name="connsiteY0" fmla="*/ 0 h 556994"/>
                <a:gd name="connsiteX1" fmla="*/ 2743200 w 2743200"/>
                <a:gd name="connsiteY1" fmla="*/ 0 h 556994"/>
                <a:gd name="connsiteX2" fmla="*/ 2743200 w 2743200"/>
                <a:gd name="connsiteY2" fmla="*/ 556994 h 556994"/>
                <a:gd name="connsiteX3" fmla="*/ 0 w 2743200"/>
                <a:gd name="connsiteY3" fmla="*/ 556994 h 556994"/>
                <a:gd name="connsiteX4" fmla="*/ 0 w 2743200"/>
                <a:gd name="connsiteY4" fmla="*/ 0 h 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556994">
                  <a:moveTo>
                    <a:pt x="0" y="0"/>
                  </a:moveTo>
                  <a:lnTo>
                    <a:pt x="2743200" y="0"/>
                  </a:lnTo>
                  <a:lnTo>
                    <a:pt x="2743200" y="556994"/>
                  </a:lnTo>
                  <a:lnTo>
                    <a:pt x="0" y="556994"/>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F6F869C2-FEE9-B341-8F0F-ED662AE34A8F}"/>
                </a:ext>
              </a:extLst>
            </p:cNvPr>
            <p:cNvSpPr/>
            <p:nvPr/>
          </p:nvSpPr>
          <p:spPr>
            <a:xfrm>
              <a:off x="765746" y="2938192"/>
              <a:ext cx="2743200" cy="558390"/>
            </a:xfrm>
            <a:custGeom>
              <a:avLst/>
              <a:gdLst>
                <a:gd name="connsiteX0" fmla="*/ 0 w 2743200"/>
                <a:gd name="connsiteY0" fmla="*/ 0 h 558390"/>
                <a:gd name="connsiteX1" fmla="*/ 2743200 w 2743200"/>
                <a:gd name="connsiteY1" fmla="*/ 0 h 558390"/>
                <a:gd name="connsiteX2" fmla="*/ 2743200 w 2743200"/>
                <a:gd name="connsiteY2" fmla="*/ 558390 h 558390"/>
                <a:gd name="connsiteX3" fmla="*/ 0 w 2743200"/>
                <a:gd name="connsiteY3" fmla="*/ 558390 h 558390"/>
                <a:gd name="connsiteX4" fmla="*/ 0 w 2743200"/>
                <a:gd name="connsiteY4" fmla="*/ 0 h 55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558390">
                  <a:moveTo>
                    <a:pt x="0" y="0"/>
                  </a:moveTo>
                  <a:lnTo>
                    <a:pt x="2743200" y="0"/>
                  </a:lnTo>
                  <a:lnTo>
                    <a:pt x="2743200" y="558390"/>
                  </a:lnTo>
                  <a:lnTo>
                    <a:pt x="0" y="558390"/>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s-NI" sz="2000" b="1" kern="1200" dirty="0">
                <a:solidFill>
                  <a:schemeClr val="tx1"/>
                </a:solidFill>
                <a:latin typeface="Calibri" panose="020F0502020204030204" pitchFamily="34" charset="0"/>
                <a:cs typeface="Calibri" panose="020F0502020204030204" pitchFamily="34" charset="0"/>
              </a:endParaRPr>
            </a:p>
          </p:txBody>
        </p:sp>
        <p:sp>
          <p:nvSpPr>
            <p:cNvPr id="15" name="Freeform: Shape 14" descr="Colores del AQI con el color ROJO resaltado">
              <a:extLst>
                <a:ext uri="{FF2B5EF4-FFF2-40B4-BE49-F238E27FC236}">
                  <a16:creationId xmlns:a16="http://schemas.microsoft.com/office/drawing/2014/main" id="{96BB8966-5453-A022-CBD2-F33EAD094C1F}"/>
                </a:ext>
              </a:extLst>
            </p:cNvPr>
            <p:cNvSpPr/>
            <p:nvPr/>
          </p:nvSpPr>
          <p:spPr>
            <a:xfrm>
              <a:off x="765746" y="3522512"/>
              <a:ext cx="2743200" cy="1269869"/>
            </a:xfrm>
            <a:custGeom>
              <a:avLst/>
              <a:gdLst>
                <a:gd name="connsiteX0" fmla="*/ 0 w 2743200"/>
                <a:gd name="connsiteY0" fmla="*/ 0 h 1269869"/>
                <a:gd name="connsiteX1" fmla="*/ 2743200 w 2743200"/>
                <a:gd name="connsiteY1" fmla="*/ 0 h 1269869"/>
                <a:gd name="connsiteX2" fmla="*/ 2743200 w 2743200"/>
                <a:gd name="connsiteY2" fmla="*/ 1269869 h 1269869"/>
                <a:gd name="connsiteX3" fmla="*/ 0 w 2743200"/>
                <a:gd name="connsiteY3" fmla="*/ 1269869 h 1269869"/>
                <a:gd name="connsiteX4" fmla="*/ 0 w 2743200"/>
                <a:gd name="connsiteY4" fmla="*/ 0 h 126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269869">
                  <a:moveTo>
                    <a:pt x="0" y="0"/>
                  </a:moveTo>
                  <a:lnTo>
                    <a:pt x="2743200" y="0"/>
                  </a:lnTo>
                  <a:lnTo>
                    <a:pt x="2743200" y="1269869"/>
                  </a:lnTo>
                  <a:lnTo>
                    <a:pt x="0" y="1269869"/>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 </a:t>
              </a:r>
            </a:p>
          </p:txBody>
        </p:sp>
        <p:sp>
          <p:nvSpPr>
            <p:cNvPr id="16" name="Freeform: Shape 15">
              <a:extLst>
                <a:ext uri="{FF2B5EF4-FFF2-40B4-BE49-F238E27FC236}">
                  <a16:creationId xmlns:a16="http://schemas.microsoft.com/office/drawing/2014/main" id="{07290162-952F-25A3-24F6-AD3696F5A664}"/>
                </a:ext>
              </a:extLst>
            </p:cNvPr>
            <p:cNvSpPr/>
            <p:nvPr/>
          </p:nvSpPr>
          <p:spPr>
            <a:xfrm>
              <a:off x="765746" y="4820301"/>
              <a:ext cx="2743200" cy="558390"/>
            </a:xfrm>
            <a:custGeom>
              <a:avLst/>
              <a:gdLst>
                <a:gd name="connsiteX0" fmla="*/ 0 w 2743200"/>
                <a:gd name="connsiteY0" fmla="*/ 0 h 558390"/>
                <a:gd name="connsiteX1" fmla="*/ 2743200 w 2743200"/>
                <a:gd name="connsiteY1" fmla="*/ 0 h 558390"/>
                <a:gd name="connsiteX2" fmla="*/ 2743200 w 2743200"/>
                <a:gd name="connsiteY2" fmla="*/ 558390 h 558390"/>
                <a:gd name="connsiteX3" fmla="*/ 0 w 2743200"/>
                <a:gd name="connsiteY3" fmla="*/ 558390 h 558390"/>
                <a:gd name="connsiteX4" fmla="*/ 0 w 2743200"/>
                <a:gd name="connsiteY4" fmla="*/ 0 h 55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558390">
                  <a:moveTo>
                    <a:pt x="0" y="0"/>
                  </a:moveTo>
                  <a:lnTo>
                    <a:pt x="2743200" y="0"/>
                  </a:lnTo>
                  <a:lnTo>
                    <a:pt x="2743200" y="558390"/>
                  </a:lnTo>
                  <a:lnTo>
                    <a:pt x="0" y="558390"/>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EA7707CF-3205-18A4-91F0-92B987338FEC}"/>
                </a:ext>
              </a:extLst>
            </p:cNvPr>
            <p:cNvSpPr/>
            <p:nvPr/>
          </p:nvSpPr>
          <p:spPr>
            <a:xfrm>
              <a:off x="765746" y="5406611"/>
              <a:ext cx="2743200" cy="558390"/>
            </a:xfrm>
            <a:custGeom>
              <a:avLst/>
              <a:gdLst>
                <a:gd name="connsiteX0" fmla="*/ 0 w 2743200"/>
                <a:gd name="connsiteY0" fmla="*/ 0 h 558390"/>
                <a:gd name="connsiteX1" fmla="*/ 2743200 w 2743200"/>
                <a:gd name="connsiteY1" fmla="*/ 0 h 558390"/>
                <a:gd name="connsiteX2" fmla="*/ 2743200 w 2743200"/>
                <a:gd name="connsiteY2" fmla="*/ 558390 h 558390"/>
                <a:gd name="connsiteX3" fmla="*/ 0 w 2743200"/>
                <a:gd name="connsiteY3" fmla="*/ 558390 h 558390"/>
                <a:gd name="connsiteX4" fmla="*/ 0 w 2743200"/>
                <a:gd name="connsiteY4" fmla="*/ 0 h 55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558390">
                  <a:moveTo>
                    <a:pt x="0" y="0"/>
                  </a:moveTo>
                  <a:lnTo>
                    <a:pt x="2743200" y="0"/>
                  </a:lnTo>
                  <a:lnTo>
                    <a:pt x="2743200" y="558390"/>
                  </a:lnTo>
                  <a:lnTo>
                    <a:pt x="0" y="558390"/>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grpSp>
      <p:sp>
        <p:nvSpPr>
          <p:cNvPr id="4" name="Text Placeholder 42">
            <a:extLst>
              <a:ext uri="{FF2B5EF4-FFF2-40B4-BE49-F238E27FC236}">
                <a16:creationId xmlns:a16="http://schemas.microsoft.com/office/drawing/2014/main" id="{5C01A5DD-92B1-8CDF-1772-325EDE0CAF99}"/>
              </a:ext>
            </a:extLst>
          </p:cNvPr>
          <p:cNvSpPr>
            <a:spLocks noGrp="1"/>
          </p:cNvSpPr>
          <p:nvPr>
            <p:ph type="body" sz="quarter" idx="4294967295"/>
          </p:nvPr>
        </p:nvSpPr>
        <p:spPr>
          <a:xfrm>
            <a:off x="953824" y="3779876"/>
            <a:ext cx="2393287" cy="783090"/>
          </a:xfrm>
        </p:spPr>
        <p:txBody>
          <a:bodyPr>
            <a:noAutofit/>
          </a:bodyPr>
          <a:lstStyle/>
          <a:p>
            <a:pPr marL="0" lvl="0" indent="0" algn="ctr">
              <a:spcBef>
                <a:spcPts val="0"/>
              </a:spcBef>
              <a:spcAft>
                <a:spcPts val="1008"/>
              </a:spcAft>
              <a:buNone/>
            </a:pPr>
            <a:r>
              <a:rPr lang="en-US" b="1" dirty="0" err="1">
                <a:solidFill>
                  <a:schemeClr val="bg1"/>
                </a:solidFill>
                <a:latin typeface="Arial" panose="020B0604020202020204" pitchFamily="34" charset="0"/>
                <a:cs typeface="Arial" panose="020B0604020202020204" pitchFamily="34" charset="0"/>
              </a:rPr>
              <a:t>Insaludable</a:t>
            </a:r>
            <a:r>
              <a:rPr lang="en-US" b="1" dirty="0">
                <a:solidFill>
                  <a:schemeClr val="bg1"/>
                </a:solidFill>
                <a:latin typeface="Arial" panose="020B0604020202020204" pitchFamily="34" charset="0"/>
                <a:cs typeface="Arial" panose="020B0604020202020204" pitchFamily="34" charset="0"/>
              </a:rPr>
              <a:t>       (151-200)</a:t>
            </a:r>
            <a:endParaRPr lang="en-IN" dirty="0">
              <a:solidFill>
                <a:schemeClr val="bg1"/>
              </a:solidFill>
            </a:endParaRPr>
          </a:p>
        </p:txBody>
      </p:sp>
      <p:graphicFrame>
        <p:nvGraphicFramePr>
          <p:cNvPr id="2" name="Table 1">
            <a:extLst>
              <a:ext uri="{FF2B5EF4-FFF2-40B4-BE49-F238E27FC236}">
                <a16:creationId xmlns:a16="http://schemas.microsoft.com/office/drawing/2014/main" id="{EEA68B46-D3F2-315E-05D3-03189CA66B06}"/>
              </a:ext>
            </a:extLst>
          </p:cNvPr>
          <p:cNvGraphicFramePr>
            <a:graphicFrameLocks noGrp="1"/>
          </p:cNvGraphicFramePr>
          <p:nvPr>
            <p:extLst>
              <p:ext uri="{D42A27DB-BD31-4B8C-83A1-F6EECF244321}">
                <p14:modId xmlns:p14="http://schemas.microsoft.com/office/powerpoint/2010/main" val="3417713383"/>
              </p:ext>
            </p:extLst>
          </p:nvPr>
        </p:nvGraphicFramePr>
        <p:xfrm>
          <a:off x="3888452" y="1762812"/>
          <a:ext cx="8064735" cy="3195687"/>
        </p:xfrm>
        <a:graphic>
          <a:graphicData uri="http://schemas.openxmlformats.org/drawingml/2006/table">
            <a:tbl>
              <a:tblPr firstRow="1" bandRow="1">
                <a:tableStyleId>{5C22544A-7EE6-4342-B048-85BDC9FD1C3A}</a:tableStyleId>
              </a:tblPr>
              <a:tblGrid>
                <a:gridCol w="4077197">
                  <a:extLst>
                    <a:ext uri="{9D8B030D-6E8A-4147-A177-3AD203B41FA5}">
                      <a16:colId xmlns:a16="http://schemas.microsoft.com/office/drawing/2014/main" val="3189089527"/>
                    </a:ext>
                  </a:extLst>
                </a:gridCol>
                <a:gridCol w="3987538">
                  <a:extLst>
                    <a:ext uri="{9D8B030D-6E8A-4147-A177-3AD203B41FA5}">
                      <a16:colId xmlns:a16="http://schemas.microsoft.com/office/drawing/2014/main" val="3634693054"/>
                    </a:ext>
                  </a:extLst>
                </a:gridCol>
              </a:tblGrid>
              <a:tr h="1332947">
                <a:tc>
                  <a:txBody>
                    <a:bodyPr/>
                    <a:lstStyle/>
                    <a:p>
                      <a:pPr algn="ctr"/>
                      <a:endParaRPr lang="en-US" sz="240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1635855099"/>
                  </a:ext>
                </a:extLst>
              </a:tr>
              <a:tr h="1862740">
                <a:tc>
                  <a:txBody>
                    <a:bodyPr/>
                    <a:lstStyle/>
                    <a:p>
                      <a:pPr algn="ctr"/>
                      <a:endParaRPr lang="en-US" sz="2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413909"/>
                  </a:ext>
                </a:extLst>
              </a:tr>
            </a:tbl>
          </a:graphicData>
        </a:graphic>
      </p:graphicFrame>
      <p:sp>
        <p:nvSpPr>
          <p:cNvPr id="6" name="Text Placeholder 44">
            <a:extLst>
              <a:ext uri="{FF2B5EF4-FFF2-40B4-BE49-F238E27FC236}">
                <a16:creationId xmlns:a16="http://schemas.microsoft.com/office/drawing/2014/main" id="{68D94BBA-5D06-D3FC-07D6-AD296FC5B7E1}"/>
              </a:ext>
            </a:extLst>
          </p:cNvPr>
          <p:cNvSpPr>
            <a:spLocks noGrp="1"/>
          </p:cNvSpPr>
          <p:nvPr>
            <p:ph type="body" sz="quarter" idx="4294967295"/>
          </p:nvPr>
        </p:nvSpPr>
        <p:spPr>
          <a:xfrm>
            <a:off x="4138839" y="2213407"/>
            <a:ext cx="3558608" cy="832754"/>
          </a:xfrm>
        </p:spPr>
        <p:txBody>
          <a:bodyPr>
            <a:noAutofit/>
          </a:bodyPr>
          <a:lstStyle/>
          <a:p>
            <a:pPr marL="0" indent="0" algn="ctr">
              <a:buNone/>
            </a:pPr>
            <a:r>
              <a:rPr lang="en-US" dirty="0">
                <a:solidFill>
                  <a:schemeClr val="bg1"/>
                </a:solidFill>
              </a:rPr>
              <a:t>¿Que </a:t>
            </a:r>
            <a:r>
              <a:rPr lang="en-US" dirty="0" err="1">
                <a:solidFill>
                  <a:schemeClr val="bg1"/>
                </a:solidFill>
              </a:rPr>
              <a:t>quiere</a:t>
            </a:r>
            <a:r>
              <a:rPr lang="en-US" dirty="0">
                <a:solidFill>
                  <a:schemeClr val="bg1"/>
                </a:solidFill>
              </a:rPr>
              <a:t> </a:t>
            </a:r>
            <a:r>
              <a:rPr lang="en-US" dirty="0" err="1">
                <a:solidFill>
                  <a:schemeClr val="bg1"/>
                </a:solidFill>
              </a:rPr>
              <a:t>decir</a:t>
            </a:r>
            <a:r>
              <a:rPr lang="en-US" dirty="0">
                <a:solidFill>
                  <a:schemeClr val="bg1"/>
                </a:solidFill>
              </a:rPr>
              <a:t> </a:t>
            </a:r>
            <a:r>
              <a:rPr lang="en-US" dirty="0" err="1">
                <a:solidFill>
                  <a:schemeClr val="bg1"/>
                </a:solidFill>
              </a:rPr>
              <a:t>esto</a:t>
            </a:r>
            <a:r>
              <a:rPr lang="en-US" dirty="0">
                <a:solidFill>
                  <a:schemeClr val="bg1"/>
                </a:solidFill>
              </a:rPr>
              <a:t>?</a:t>
            </a:r>
          </a:p>
        </p:txBody>
      </p:sp>
      <p:sp>
        <p:nvSpPr>
          <p:cNvPr id="7" name="Text Placeholder 46">
            <a:extLst>
              <a:ext uri="{FF2B5EF4-FFF2-40B4-BE49-F238E27FC236}">
                <a16:creationId xmlns:a16="http://schemas.microsoft.com/office/drawing/2014/main" id="{14374EB8-1F5F-2F5D-71BB-75E606CF876E}"/>
              </a:ext>
            </a:extLst>
          </p:cNvPr>
          <p:cNvSpPr>
            <a:spLocks noGrp="1"/>
          </p:cNvSpPr>
          <p:nvPr>
            <p:ph type="body" sz="quarter" idx="4294967295"/>
          </p:nvPr>
        </p:nvSpPr>
        <p:spPr>
          <a:xfrm>
            <a:off x="8196697" y="2238923"/>
            <a:ext cx="3515404" cy="706891"/>
          </a:xfrm>
        </p:spPr>
        <p:txBody>
          <a:bodyPr>
            <a:noAutofit/>
          </a:bodyPr>
          <a:lstStyle/>
          <a:p>
            <a:pPr marL="0" indent="0" algn="ctr">
              <a:buNone/>
            </a:pPr>
            <a:r>
              <a:rPr lang="en-US" b="1" dirty="0" err="1">
                <a:solidFill>
                  <a:schemeClr val="bg1"/>
                </a:solidFill>
              </a:rPr>
              <a:t>Acciones</a:t>
            </a:r>
            <a:r>
              <a:rPr lang="en-US" b="1" dirty="0">
                <a:solidFill>
                  <a:schemeClr val="bg1"/>
                </a:solidFill>
              </a:rPr>
              <a:t> para </a:t>
            </a:r>
            <a:r>
              <a:rPr lang="en-US" b="1" dirty="0" err="1">
                <a:solidFill>
                  <a:schemeClr val="bg1"/>
                </a:solidFill>
              </a:rPr>
              <a:t>tomar</a:t>
            </a:r>
            <a:endParaRPr lang="en-US" b="1" dirty="0">
              <a:solidFill>
                <a:schemeClr val="bg1"/>
              </a:solidFill>
            </a:endParaRPr>
          </a:p>
        </p:txBody>
      </p:sp>
      <p:sp>
        <p:nvSpPr>
          <p:cNvPr id="9" name="Text Placeholder 48">
            <a:extLst>
              <a:ext uri="{FF2B5EF4-FFF2-40B4-BE49-F238E27FC236}">
                <a16:creationId xmlns:a16="http://schemas.microsoft.com/office/drawing/2014/main" id="{6ED58554-1AEE-0790-58D7-66648058EA52}"/>
              </a:ext>
            </a:extLst>
          </p:cNvPr>
          <p:cNvSpPr>
            <a:spLocks noGrp="1"/>
          </p:cNvSpPr>
          <p:nvPr>
            <p:ph type="body" sz="quarter" idx="4294967295"/>
          </p:nvPr>
        </p:nvSpPr>
        <p:spPr>
          <a:xfrm>
            <a:off x="4285399" y="3615908"/>
            <a:ext cx="3265487" cy="914400"/>
          </a:xfrm>
        </p:spPr>
        <p:txBody>
          <a:bodyPr>
            <a:noAutofit/>
          </a:bodyPr>
          <a:lstStyle/>
          <a:p>
            <a:pPr marL="0" indent="0" algn="ctr">
              <a:lnSpc>
                <a:spcPct val="100000"/>
              </a:lnSpc>
              <a:spcBef>
                <a:spcPts val="0"/>
              </a:spcBef>
              <a:buNone/>
            </a:pPr>
            <a:r>
              <a:rPr lang="es-ES" dirty="0">
                <a:solidFill>
                  <a:srgbClr val="141F68"/>
                </a:solidFill>
              </a:rPr>
              <a:t>El aire es</a:t>
            </a:r>
            <a:r>
              <a:rPr lang="es-ES" dirty="0"/>
              <a:t> </a:t>
            </a:r>
            <a:r>
              <a:rPr lang="es-ES" dirty="0" err="1">
                <a:solidFill>
                  <a:schemeClr val="accent1"/>
                </a:solidFill>
              </a:rPr>
              <a:t>insaludable</a:t>
            </a:r>
            <a:r>
              <a:rPr lang="es-ES" dirty="0"/>
              <a:t> </a:t>
            </a:r>
            <a:br>
              <a:rPr lang="es-ES" dirty="0"/>
            </a:br>
            <a:r>
              <a:rPr lang="es-ES" b="1" dirty="0">
                <a:solidFill>
                  <a:srgbClr val="141F68"/>
                </a:solidFill>
              </a:rPr>
              <a:t>para todos</a:t>
            </a:r>
            <a:r>
              <a:rPr lang="es-ES" dirty="0">
                <a:solidFill>
                  <a:srgbClr val="141F68"/>
                </a:solidFill>
              </a:rPr>
              <a:t>.</a:t>
            </a:r>
            <a:endParaRPr lang="en-US" dirty="0">
              <a:solidFill>
                <a:srgbClr val="141F68"/>
              </a:solidFill>
            </a:endParaRPr>
          </a:p>
        </p:txBody>
      </p:sp>
      <p:sp>
        <p:nvSpPr>
          <p:cNvPr id="10" name="Text Placeholder 50">
            <a:extLst>
              <a:ext uri="{FF2B5EF4-FFF2-40B4-BE49-F238E27FC236}">
                <a16:creationId xmlns:a16="http://schemas.microsoft.com/office/drawing/2014/main" id="{D37FDA8A-3C94-BE67-687B-9F311CD71A1A}"/>
              </a:ext>
            </a:extLst>
          </p:cNvPr>
          <p:cNvSpPr>
            <a:spLocks noGrp="1"/>
          </p:cNvSpPr>
          <p:nvPr>
            <p:ph type="body" sz="quarter" idx="4294967295"/>
          </p:nvPr>
        </p:nvSpPr>
        <p:spPr>
          <a:xfrm>
            <a:off x="8087498" y="3273499"/>
            <a:ext cx="3733801" cy="1518881"/>
          </a:xfrm>
        </p:spPr>
        <p:txBody>
          <a:bodyPr>
            <a:noAutofit/>
          </a:bodyPr>
          <a:lstStyle/>
          <a:p>
            <a:pPr marL="0" indent="0" algn="ctr">
              <a:lnSpc>
                <a:spcPct val="100000"/>
              </a:lnSpc>
              <a:spcBef>
                <a:spcPts val="0"/>
              </a:spcBef>
              <a:buNone/>
            </a:pPr>
            <a:r>
              <a:rPr lang="es-ES" dirty="0">
                <a:solidFill>
                  <a:srgbClr val="141F68"/>
                </a:solidFill>
              </a:rPr>
              <a:t>Reducir las actividades </a:t>
            </a:r>
            <a:br>
              <a:rPr lang="es-ES" dirty="0">
                <a:solidFill>
                  <a:srgbClr val="141F68"/>
                </a:solidFill>
              </a:rPr>
            </a:br>
            <a:r>
              <a:rPr lang="es-ES" dirty="0">
                <a:solidFill>
                  <a:srgbClr val="141F68"/>
                </a:solidFill>
              </a:rPr>
              <a:t>al aire libre. Use una mascarilla cuando </a:t>
            </a:r>
            <a:br>
              <a:rPr lang="es-ES" dirty="0">
                <a:solidFill>
                  <a:srgbClr val="141F68"/>
                </a:solidFill>
              </a:rPr>
            </a:br>
            <a:r>
              <a:rPr lang="es-ES" dirty="0">
                <a:solidFill>
                  <a:srgbClr val="141F68"/>
                </a:solidFill>
              </a:rPr>
              <a:t>esté afuera.</a:t>
            </a:r>
            <a:endParaRPr lang="en-US" dirty="0">
              <a:solidFill>
                <a:srgbClr val="141F68"/>
              </a:solidFill>
            </a:endParaRPr>
          </a:p>
        </p:txBody>
      </p:sp>
      <p:sp>
        <p:nvSpPr>
          <p:cNvPr id="5" name="Slide Number Placeholder 4">
            <a:extLst>
              <a:ext uri="{FF2B5EF4-FFF2-40B4-BE49-F238E27FC236}">
                <a16:creationId xmlns:a16="http://schemas.microsoft.com/office/drawing/2014/main" id="{6D42D864-D31A-36BB-38C8-0195CBCF3DD2}"/>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14</a:t>
            </a:r>
          </a:p>
        </p:txBody>
      </p:sp>
    </p:spTree>
    <p:extLst>
      <p:ext uri="{BB962C8B-B14F-4D97-AF65-F5344CB8AC3E}">
        <p14:creationId xmlns:p14="http://schemas.microsoft.com/office/powerpoint/2010/main" val="270223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a:xfrm>
            <a:off x="680357" y="489633"/>
            <a:ext cx="10831286" cy="1235473"/>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a:t>
            </a:r>
            <a:r>
              <a:rPr lang="es-ES" sz="4000" dirty="0"/>
              <a:t>Que quieren decir los colores violeta y marrón? </a:t>
            </a:r>
            <a:endParaRPr lang="en-US" sz="4000" dirty="0"/>
          </a:p>
        </p:txBody>
      </p:sp>
      <p:sp>
        <p:nvSpPr>
          <p:cNvPr id="13" name="Freeform: Shape 12">
            <a:extLst>
              <a:ext uri="{FF2B5EF4-FFF2-40B4-BE49-F238E27FC236}">
                <a16:creationId xmlns:a16="http://schemas.microsoft.com/office/drawing/2014/main" id="{170201E0-31B6-2853-EEFD-62E1685BA997}"/>
              </a:ext>
              <a:ext uri="{C183D7F6-B498-43B3-948B-1728B52AA6E4}">
                <adec:decorative xmlns:adec="http://schemas.microsoft.com/office/drawing/2017/decorative" val="1"/>
              </a:ext>
            </a:extLst>
          </p:cNvPr>
          <p:cNvSpPr/>
          <p:nvPr/>
        </p:nvSpPr>
        <p:spPr>
          <a:xfrm>
            <a:off x="680357" y="1725107"/>
            <a:ext cx="3181325" cy="575476"/>
          </a:xfrm>
          <a:custGeom>
            <a:avLst/>
            <a:gdLst>
              <a:gd name="connsiteX0" fmla="*/ 0 w 3181325"/>
              <a:gd name="connsiteY0" fmla="*/ 0 h 575476"/>
              <a:gd name="connsiteX1" fmla="*/ 3181325 w 3181325"/>
              <a:gd name="connsiteY1" fmla="*/ 0 h 575476"/>
              <a:gd name="connsiteX2" fmla="*/ 3181325 w 3181325"/>
              <a:gd name="connsiteY2" fmla="*/ 575476 h 575476"/>
              <a:gd name="connsiteX3" fmla="*/ 0 w 3181325"/>
              <a:gd name="connsiteY3" fmla="*/ 575476 h 575476"/>
              <a:gd name="connsiteX4" fmla="*/ 0 w 3181325"/>
              <a:gd name="connsiteY4" fmla="*/ 0 h 57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25" h="575476">
                <a:moveTo>
                  <a:pt x="0" y="0"/>
                </a:moveTo>
                <a:lnTo>
                  <a:pt x="3181325" y="0"/>
                </a:lnTo>
                <a:lnTo>
                  <a:pt x="3181325" y="575476"/>
                </a:lnTo>
                <a:lnTo>
                  <a:pt x="0" y="575476"/>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802B308F-41B7-C95E-0984-B0C5874A1694}"/>
              </a:ext>
              <a:ext uri="{C183D7F6-B498-43B3-948B-1728B52AA6E4}">
                <adec:decorative xmlns:adec="http://schemas.microsoft.com/office/drawing/2017/decorative" val="1"/>
              </a:ext>
            </a:extLst>
          </p:cNvPr>
          <p:cNvSpPr/>
          <p:nvPr/>
        </p:nvSpPr>
        <p:spPr>
          <a:xfrm>
            <a:off x="680357" y="2343703"/>
            <a:ext cx="3181325" cy="469616"/>
          </a:xfrm>
          <a:custGeom>
            <a:avLst/>
            <a:gdLst>
              <a:gd name="connsiteX0" fmla="*/ 0 w 3181325"/>
              <a:gd name="connsiteY0" fmla="*/ 0 h 469616"/>
              <a:gd name="connsiteX1" fmla="*/ 3181325 w 3181325"/>
              <a:gd name="connsiteY1" fmla="*/ 0 h 469616"/>
              <a:gd name="connsiteX2" fmla="*/ 3181325 w 3181325"/>
              <a:gd name="connsiteY2" fmla="*/ 469616 h 469616"/>
              <a:gd name="connsiteX3" fmla="*/ 0 w 3181325"/>
              <a:gd name="connsiteY3" fmla="*/ 469616 h 469616"/>
              <a:gd name="connsiteX4" fmla="*/ 0 w 3181325"/>
              <a:gd name="connsiteY4" fmla="*/ 0 h 46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25" h="469616">
                <a:moveTo>
                  <a:pt x="0" y="0"/>
                </a:moveTo>
                <a:lnTo>
                  <a:pt x="3181325" y="0"/>
                </a:lnTo>
                <a:lnTo>
                  <a:pt x="3181325" y="469616"/>
                </a:lnTo>
                <a:lnTo>
                  <a:pt x="0" y="469616"/>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682FC359-98D0-71DF-2793-720699FF1EE8}"/>
              </a:ext>
              <a:ext uri="{C183D7F6-B498-43B3-948B-1728B52AA6E4}">
                <adec:decorative xmlns:adec="http://schemas.microsoft.com/office/drawing/2017/decorative" val="1"/>
              </a:ext>
            </a:extLst>
          </p:cNvPr>
          <p:cNvSpPr/>
          <p:nvPr/>
        </p:nvSpPr>
        <p:spPr>
          <a:xfrm>
            <a:off x="680357" y="2858244"/>
            <a:ext cx="3181325" cy="514738"/>
          </a:xfrm>
          <a:custGeom>
            <a:avLst/>
            <a:gdLst>
              <a:gd name="connsiteX0" fmla="*/ 0 w 3181325"/>
              <a:gd name="connsiteY0" fmla="*/ 0 h 514738"/>
              <a:gd name="connsiteX1" fmla="*/ 3181325 w 3181325"/>
              <a:gd name="connsiteY1" fmla="*/ 0 h 514738"/>
              <a:gd name="connsiteX2" fmla="*/ 3181325 w 3181325"/>
              <a:gd name="connsiteY2" fmla="*/ 514738 h 514738"/>
              <a:gd name="connsiteX3" fmla="*/ 0 w 3181325"/>
              <a:gd name="connsiteY3" fmla="*/ 514738 h 514738"/>
              <a:gd name="connsiteX4" fmla="*/ 0 w 3181325"/>
              <a:gd name="connsiteY4" fmla="*/ 0 h 51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25" h="514738">
                <a:moveTo>
                  <a:pt x="0" y="0"/>
                </a:moveTo>
                <a:lnTo>
                  <a:pt x="3181325" y="0"/>
                </a:lnTo>
                <a:lnTo>
                  <a:pt x="3181325" y="514738"/>
                </a:lnTo>
                <a:lnTo>
                  <a:pt x="0" y="514738"/>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s-NI" sz="2000" b="1" kern="1200" dirty="0">
              <a:solidFill>
                <a:schemeClr val="tx1"/>
              </a:solidFill>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02856A16-48A3-5995-6410-73996BE08D36}"/>
              </a:ext>
              <a:ext uri="{C183D7F6-B498-43B3-948B-1728B52AA6E4}">
                <adec:decorative xmlns:adec="http://schemas.microsoft.com/office/drawing/2017/decorative" val="1"/>
              </a:ext>
            </a:extLst>
          </p:cNvPr>
          <p:cNvSpPr/>
          <p:nvPr/>
        </p:nvSpPr>
        <p:spPr>
          <a:xfrm>
            <a:off x="680357" y="3411927"/>
            <a:ext cx="3181325" cy="465590"/>
          </a:xfrm>
          <a:custGeom>
            <a:avLst/>
            <a:gdLst>
              <a:gd name="connsiteX0" fmla="*/ 0 w 3181325"/>
              <a:gd name="connsiteY0" fmla="*/ 0 h 465590"/>
              <a:gd name="connsiteX1" fmla="*/ 3181325 w 3181325"/>
              <a:gd name="connsiteY1" fmla="*/ 0 h 465590"/>
              <a:gd name="connsiteX2" fmla="*/ 3181325 w 3181325"/>
              <a:gd name="connsiteY2" fmla="*/ 465590 h 465590"/>
              <a:gd name="connsiteX3" fmla="*/ 0 w 3181325"/>
              <a:gd name="connsiteY3" fmla="*/ 465590 h 465590"/>
              <a:gd name="connsiteX4" fmla="*/ 0 w 3181325"/>
              <a:gd name="connsiteY4" fmla="*/ 0 h 46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25" h="465590">
                <a:moveTo>
                  <a:pt x="0" y="0"/>
                </a:moveTo>
                <a:lnTo>
                  <a:pt x="3181325" y="0"/>
                </a:lnTo>
                <a:lnTo>
                  <a:pt x="3181325" y="465590"/>
                </a:lnTo>
                <a:lnTo>
                  <a:pt x="0" y="465590"/>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F78FFE41-9882-2422-4D7F-2E492A3028C3}"/>
              </a:ext>
              <a:ext uri="{C183D7F6-B498-43B3-948B-1728B52AA6E4}">
                <adec:decorative xmlns:adec="http://schemas.microsoft.com/office/drawing/2017/decorative" val="1"/>
              </a:ext>
            </a:extLst>
          </p:cNvPr>
          <p:cNvSpPr/>
          <p:nvPr/>
        </p:nvSpPr>
        <p:spPr>
          <a:xfrm>
            <a:off x="680357" y="3919452"/>
            <a:ext cx="3181325" cy="936918"/>
          </a:xfrm>
          <a:custGeom>
            <a:avLst/>
            <a:gdLst>
              <a:gd name="connsiteX0" fmla="*/ 0 w 3181325"/>
              <a:gd name="connsiteY0" fmla="*/ 0 h 936918"/>
              <a:gd name="connsiteX1" fmla="*/ 3181325 w 3181325"/>
              <a:gd name="connsiteY1" fmla="*/ 0 h 936918"/>
              <a:gd name="connsiteX2" fmla="*/ 3181325 w 3181325"/>
              <a:gd name="connsiteY2" fmla="*/ 936918 h 936918"/>
              <a:gd name="connsiteX3" fmla="*/ 0 w 3181325"/>
              <a:gd name="connsiteY3" fmla="*/ 936918 h 936918"/>
              <a:gd name="connsiteX4" fmla="*/ 0 w 3181325"/>
              <a:gd name="connsiteY4" fmla="*/ 0 h 93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25" h="936918">
                <a:moveTo>
                  <a:pt x="0" y="0"/>
                </a:moveTo>
                <a:lnTo>
                  <a:pt x="3181325" y="0"/>
                </a:lnTo>
                <a:lnTo>
                  <a:pt x="3181325" y="936918"/>
                </a:lnTo>
                <a:lnTo>
                  <a:pt x="0" y="936918"/>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 </a:t>
            </a:r>
            <a:endParaRPr lang="en-US" sz="2400" b="1" kern="1200"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FA92FD7A-76AE-54D6-CFE9-5336B31C9CD5}"/>
              </a:ext>
              <a:ext uri="{C183D7F6-B498-43B3-948B-1728B52AA6E4}">
                <adec:decorative xmlns:adec="http://schemas.microsoft.com/office/drawing/2017/decorative" val="1"/>
              </a:ext>
            </a:extLst>
          </p:cNvPr>
          <p:cNvSpPr/>
          <p:nvPr/>
        </p:nvSpPr>
        <p:spPr>
          <a:xfrm>
            <a:off x="680357" y="4887807"/>
            <a:ext cx="3181325" cy="954556"/>
          </a:xfrm>
          <a:custGeom>
            <a:avLst/>
            <a:gdLst>
              <a:gd name="connsiteX0" fmla="*/ 0 w 3181325"/>
              <a:gd name="connsiteY0" fmla="*/ 0 h 954556"/>
              <a:gd name="connsiteX1" fmla="*/ 3181325 w 3181325"/>
              <a:gd name="connsiteY1" fmla="*/ 0 h 954556"/>
              <a:gd name="connsiteX2" fmla="*/ 3181325 w 3181325"/>
              <a:gd name="connsiteY2" fmla="*/ 954556 h 954556"/>
              <a:gd name="connsiteX3" fmla="*/ 0 w 3181325"/>
              <a:gd name="connsiteY3" fmla="*/ 954556 h 954556"/>
              <a:gd name="connsiteX4" fmla="*/ 0 w 3181325"/>
              <a:gd name="connsiteY4" fmla="*/ 0 h 954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25" h="954556">
                <a:moveTo>
                  <a:pt x="0" y="0"/>
                </a:moveTo>
                <a:lnTo>
                  <a:pt x="3181325" y="0"/>
                </a:lnTo>
                <a:lnTo>
                  <a:pt x="3181325" y="954556"/>
                </a:lnTo>
                <a:lnTo>
                  <a:pt x="0" y="954556"/>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4" name="Text Placeholder 52">
            <a:extLst>
              <a:ext uri="{FF2B5EF4-FFF2-40B4-BE49-F238E27FC236}">
                <a16:creationId xmlns:a16="http://schemas.microsoft.com/office/drawing/2014/main" id="{891F4D8C-427D-2401-B9F3-DE410CBA73A8}"/>
              </a:ext>
            </a:extLst>
          </p:cNvPr>
          <p:cNvSpPr>
            <a:spLocks noGrp="1"/>
          </p:cNvSpPr>
          <p:nvPr>
            <p:ph type="body" sz="quarter" idx="14"/>
          </p:nvPr>
        </p:nvSpPr>
        <p:spPr>
          <a:xfrm>
            <a:off x="871751" y="4006171"/>
            <a:ext cx="2820307" cy="914400"/>
          </a:xfrm>
        </p:spPr>
        <p:txBody>
          <a:bodyPr>
            <a:noAutofit/>
          </a:bodyPr>
          <a:lstStyle/>
          <a:p>
            <a:pPr marL="0" lvl="0" indent="0" algn="ctr">
              <a:spcBef>
                <a:spcPts val="0"/>
              </a:spcBef>
              <a:spcAft>
                <a:spcPts val="1008"/>
              </a:spcAft>
              <a:buNone/>
            </a:pPr>
            <a:r>
              <a:rPr lang="en-US" b="1" dirty="0" err="1">
                <a:solidFill>
                  <a:schemeClr val="bg1"/>
                </a:solidFill>
              </a:rPr>
              <a:t>Muy</a:t>
            </a:r>
            <a:r>
              <a:rPr lang="en-US" b="1" dirty="0">
                <a:solidFill>
                  <a:schemeClr val="bg1"/>
                </a:solidFill>
              </a:rPr>
              <a:t> </a:t>
            </a:r>
            <a:r>
              <a:rPr lang="en-US" b="1" dirty="0" err="1">
                <a:solidFill>
                  <a:schemeClr val="bg1"/>
                </a:solidFill>
              </a:rPr>
              <a:t>Insaludable</a:t>
            </a:r>
            <a:r>
              <a:rPr lang="en-US" b="1" dirty="0">
                <a:solidFill>
                  <a:schemeClr val="bg1"/>
                </a:solidFill>
              </a:rPr>
              <a:t>        (201-300)</a:t>
            </a:r>
            <a:endParaRPr lang="en-IN" dirty="0">
              <a:solidFill>
                <a:schemeClr val="bg1"/>
              </a:solidFill>
            </a:endParaRPr>
          </a:p>
        </p:txBody>
      </p:sp>
      <p:sp>
        <p:nvSpPr>
          <p:cNvPr id="6" name="Text Placeholder 54">
            <a:extLst>
              <a:ext uri="{FF2B5EF4-FFF2-40B4-BE49-F238E27FC236}">
                <a16:creationId xmlns:a16="http://schemas.microsoft.com/office/drawing/2014/main" id="{DC4F28E6-A28F-1A11-F10E-32ED17A63242}"/>
              </a:ext>
            </a:extLst>
          </p:cNvPr>
          <p:cNvSpPr>
            <a:spLocks noGrp="1"/>
          </p:cNvSpPr>
          <p:nvPr>
            <p:ph type="body" sz="quarter" idx="15"/>
          </p:nvPr>
        </p:nvSpPr>
        <p:spPr>
          <a:xfrm>
            <a:off x="752575" y="5152799"/>
            <a:ext cx="3058658" cy="551996"/>
          </a:xfrm>
        </p:spPr>
        <p:txBody>
          <a:bodyPr>
            <a:noAutofit/>
          </a:bodyPr>
          <a:lstStyle/>
          <a:p>
            <a:pPr marL="0" indent="0" algn="ctr">
              <a:spcBef>
                <a:spcPts val="0"/>
              </a:spcBef>
              <a:spcAft>
                <a:spcPts val="1008"/>
              </a:spcAft>
              <a:buNone/>
            </a:pPr>
            <a:r>
              <a:rPr lang="en-US" b="1" dirty="0" err="1">
                <a:solidFill>
                  <a:schemeClr val="bg1"/>
                </a:solidFill>
              </a:rPr>
              <a:t>Peligroso</a:t>
            </a:r>
            <a:r>
              <a:rPr lang="en-US" b="1" dirty="0">
                <a:solidFill>
                  <a:schemeClr val="bg1"/>
                </a:solidFill>
              </a:rPr>
              <a:t> (301-500)</a:t>
            </a:r>
          </a:p>
        </p:txBody>
      </p:sp>
      <p:graphicFrame>
        <p:nvGraphicFramePr>
          <p:cNvPr id="2" name="Table 1">
            <a:extLst>
              <a:ext uri="{FF2B5EF4-FFF2-40B4-BE49-F238E27FC236}">
                <a16:creationId xmlns:a16="http://schemas.microsoft.com/office/drawing/2014/main" id="{EEA68B46-D3F2-315E-05D3-03189CA66B06}"/>
              </a:ext>
            </a:extLst>
          </p:cNvPr>
          <p:cNvGraphicFramePr>
            <a:graphicFrameLocks noGrp="1"/>
          </p:cNvGraphicFramePr>
          <p:nvPr>
            <p:extLst>
              <p:ext uri="{D42A27DB-BD31-4B8C-83A1-F6EECF244321}">
                <p14:modId xmlns:p14="http://schemas.microsoft.com/office/powerpoint/2010/main" val="2303276258"/>
              </p:ext>
            </p:extLst>
          </p:nvPr>
        </p:nvGraphicFramePr>
        <p:xfrm>
          <a:off x="4108099" y="1725107"/>
          <a:ext cx="7730838" cy="3840480"/>
        </p:xfrm>
        <a:graphic>
          <a:graphicData uri="http://schemas.openxmlformats.org/drawingml/2006/table">
            <a:tbl>
              <a:tblPr firstRow="1" bandRow="1">
                <a:tableStyleId>{5C22544A-7EE6-4342-B048-85BDC9FD1C3A}</a:tableStyleId>
              </a:tblPr>
              <a:tblGrid>
                <a:gridCol w="3943056">
                  <a:extLst>
                    <a:ext uri="{9D8B030D-6E8A-4147-A177-3AD203B41FA5}">
                      <a16:colId xmlns:a16="http://schemas.microsoft.com/office/drawing/2014/main" val="3189089527"/>
                    </a:ext>
                  </a:extLst>
                </a:gridCol>
                <a:gridCol w="3787782">
                  <a:extLst>
                    <a:ext uri="{9D8B030D-6E8A-4147-A177-3AD203B41FA5}">
                      <a16:colId xmlns:a16="http://schemas.microsoft.com/office/drawing/2014/main" val="3634693054"/>
                    </a:ext>
                  </a:extLst>
                </a:gridCol>
              </a:tblGrid>
              <a:tr h="986111">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F3F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8F3F97"/>
                    </a:solidFill>
                  </a:tcPr>
                </a:tc>
                <a:extLst>
                  <a:ext uri="{0D108BD9-81ED-4DB2-BD59-A6C34878D82A}">
                    <a16:rowId xmlns:a16="http://schemas.microsoft.com/office/drawing/2014/main" val="1635855099"/>
                  </a:ext>
                </a:extLst>
              </a:tr>
              <a:tr h="878764">
                <a:tc>
                  <a:txBody>
                    <a:bodyPr/>
                    <a:lstStyle/>
                    <a:p>
                      <a:pPr algn="ct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E0023"/>
                    </a:solidFill>
                  </a:tcPr>
                </a:tc>
                <a:tc>
                  <a:txBody>
                    <a:bodyPr/>
                    <a:lstStyle/>
                    <a:p>
                      <a:pPr algn="ctr"/>
                      <a:endParaRPr lang="en-US" sz="2400" dirty="0">
                        <a:solidFill>
                          <a:schemeClr val="bg1"/>
                        </a:solidFill>
                        <a:latin typeface="Calibri" panose="020F0502020204030204" pitchFamily="34" charset="0"/>
                        <a:cs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E0023"/>
                    </a:solidFill>
                  </a:tcPr>
                </a:tc>
                <a:extLst>
                  <a:ext uri="{0D108BD9-81ED-4DB2-BD59-A6C34878D82A}">
                    <a16:rowId xmlns:a16="http://schemas.microsoft.com/office/drawing/2014/main" val="882197323"/>
                  </a:ext>
                </a:extLst>
              </a:tr>
              <a:tr h="1975605">
                <a:tc>
                  <a:txBody>
                    <a:bodyPr/>
                    <a:lstStyle/>
                    <a:p>
                      <a:pPr algn="ctr"/>
                      <a:endParaRPr lang="en-US" sz="2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810776"/>
                  </a:ext>
                </a:extLst>
              </a:tr>
            </a:tbl>
          </a:graphicData>
        </a:graphic>
      </p:graphicFrame>
      <p:sp>
        <p:nvSpPr>
          <p:cNvPr id="7" name="Text Placeholder 56">
            <a:extLst>
              <a:ext uri="{FF2B5EF4-FFF2-40B4-BE49-F238E27FC236}">
                <a16:creationId xmlns:a16="http://schemas.microsoft.com/office/drawing/2014/main" id="{11D604B1-256E-FA77-91BE-8137C662C43A}"/>
              </a:ext>
            </a:extLst>
          </p:cNvPr>
          <p:cNvSpPr>
            <a:spLocks noGrp="1"/>
          </p:cNvSpPr>
          <p:nvPr>
            <p:ph type="body" sz="quarter" idx="16"/>
          </p:nvPr>
        </p:nvSpPr>
        <p:spPr>
          <a:xfrm>
            <a:off x="4057649" y="1805368"/>
            <a:ext cx="4033158" cy="511629"/>
          </a:xfrm>
        </p:spPr>
        <p:txBody>
          <a:bodyPr>
            <a:noAutofit/>
          </a:bodyPr>
          <a:lstStyle/>
          <a:p>
            <a:pPr marL="0" lvl="0" indent="0" algn="ctr">
              <a:lnSpc>
                <a:spcPct val="100000"/>
              </a:lnSpc>
              <a:spcBef>
                <a:spcPts val="0"/>
              </a:spcBef>
              <a:buClrTx/>
              <a:buNone/>
              <a:defRPr/>
            </a:pPr>
            <a:r>
              <a:rPr lang="en-US" b="1" dirty="0">
                <a:solidFill>
                  <a:schemeClr val="bg1"/>
                </a:solidFill>
              </a:rPr>
              <a:t>¿Que </a:t>
            </a:r>
            <a:r>
              <a:rPr lang="en-US" b="1" dirty="0" err="1">
                <a:solidFill>
                  <a:schemeClr val="bg1"/>
                </a:solidFill>
              </a:rPr>
              <a:t>quiere</a:t>
            </a:r>
            <a:r>
              <a:rPr lang="en-US" b="1" dirty="0">
                <a:solidFill>
                  <a:schemeClr val="bg1"/>
                </a:solidFill>
              </a:rPr>
              <a:t> </a:t>
            </a:r>
            <a:r>
              <a:rPr lang="en-US" b="1" dirty="0" err="1">
                <a:solidFill>
                  <a:schemeClr val="bg1"/>
                </a:solidFill>
              </a:rPr>
              <a:t>decir</a:t>
            </a:r>
            <a:r>
              <a:rPr lang="en-US" b="1" dirty="0">
                <a:solidFill>
                  <a:schemeClr val="bg1"/>
                </a:solidFill>
              </a:rPr>
              <a:t> </a:t>
            </a:r>
            <a:r>
              <a:rPr lang="en-US" b="1" dirty="0" err="1">
                <a:solidFill>
                  <a:schemeClr val="bg1"/>
                </a:solidFill>
              </a:rPr>
              <a:t>esto</a:t>
            </a:r>
            <a:r>
              <a:rPr lang="en-US" b="1" dirty="0">
                <a:solidFill>
                  <a:schemeClr val="bg1"/>
                </a:solidFill>
              </a:rPr>
              <a:t>?</a:t>
            </a:r>
          </a:p>
        </p:txBody>
      </p:sp>
      <p:sp>
        <p:nvSpPr>
          <p:cNvPr id="9" name="Text Placeholder 58">
            <a:extLst>
              <a:ext uri="{FF2B5EF4-FFF2-40B4-BE49-F238E27FC236}">
                <a16:creationId xmlns:a16="http://schemas.microsoft.com/office/drawing/2014/main" id="{9B53BC26-76AE-0FF0-30E8-58C1ACE5BA61}"/>
              </a:ext>
            </a:extLst>
          </p:cNvPr>
          <p:cNvSpPr>
            <a:spLocks noGrp="1"/>
          </p:cNvSpPr>
          <p:nvPr>
            <p:ph type="body" sz="quarter" idx="17"/>
          </p:nvPr>
        </p:nvSpPr>
        <p:spPr>
          <a:xfrm>
            <a:off x="8459220" y="1825544"/>
            <a:ext cx="3787548" cy="493049"/>
          </a:xfrm>
        </p:spPr>
        <p:txBody>
          <a:bodyPr>
            <a:noAutofit/>
          </a:bodyPr>
          <a:lstStyle/>
          <a:p>
            <a:pPr marL="0" lvl="0" indent="0">
              <a:buNone/>
            </a:pPr>
            <a:r>
              <a:rPr lang="en-US" b="1" dirty="0" err="1">
                <a:solidFill>
                  <a:schemeClr val="bg1"/>
                </a:solidFill>
              </a:rPr>
              <a:t>Acciones</a:t>
            </a:r>
            <a:r>
              <a:rPr lang="en-US" b="1" dirty="0">
                <a:solidFill>
                  <a:schemeClr val="bg1"/>
                </a:solidFill>
              </a:rPr>
              <a:t> para </a:t>
            </a:r>
            <a:r>
              <a:rPr lang="en-US" b="1" dirty="0" err="1">
                <a:solidFill>
                  <a:schemeClr val="bg1"/>
                </a:solidFill>
              </a:rPr>
              <a:t>tomar</a:t>
            </a:r>
            <a:endParaRPr lang="en-IN" dirty="0"/>
          </a:p>
        </p:txBody>
      </p:sp>
      <p:sp>
        <p:nvSpPr>
          <p:cNvPr id="10" name="Text Placeholder 60">
            <a:extLst>
              <a:ext uri="{FF2B5EF4-FFF2-40B4-BE49-F238E27FC236}">
                <a16:creationId xmlns:a16="http://schemas.microsoft.com/office/drawing/2014/main" id="{4A8594D5-5F0E-0246-6514-E859346C698E}"/>
              </a:ext>
            </a:extLst>
          </p:cNvPr>
          <p:cNvSpPr>
            <a:spLocks noGrp="1"/>
          </p:cNvSpPr>
          <p:nvPr>
            <p:ph type="body" sz="quarter" idx="18"/>
          </p:nvPr>
        </p:nvSpPr>
        <p:spPr>
          <a:xfrm>
            <a:off x="4262973" y="4160006"/>
            <a:ext cx="3622510" cy="914400"/>
          </a:xfrm>
        </p:spPr>
        <p:txBody>
          <a:bodyPr>
            <a:noAutofit/>
          </a:bodyPr>
          <a:lstStyle/>
          <a:p>
            <a:pPr marL="0" indent="0" algn="ctr">
              <a:lnSpc>
                <a:spcPct val="100000"/>
              </a:lnSpc>
              <a:spcBef>
                <a:spcPts val="0"/>
              </a:spcBef>
              <a:buNone/>
            </a:pPr>
            <a:r>
              <a:rPr lang="es-ES" dirty="0">
                <a:solidFill>
                  <a:srgbClr val="141F68"/>
                </a:solidFill>
              </a:rPr>
              <a:t>El aire es </a:t>
            </a:r>
            <a:r>
              <a:rPr lang="es-ES" dirty="0" err="1">
                <a:solidFill>
                  <a:srgbClr val="141F68"/>
                </a:solidFill>
              </a:rPr>
              <a:t>insaludable</a:t>
            </a:r>
            <a:r>
              <a:rPr lang="es-ES" dirty="0">
                <a:solidFill>
                  <a:srgbClr val="141F68"/>
                </a:solidFill>
              </a:rPr>
              <a:t> </a:t>
            </a:r>
            <a:r>
              <a:rPr lang="es-ES" dirty="0">
                <a:solidFill>
                  <a:schemeClr val="dk1"/>
                </a:solidFill>
              </a:rPr>
              <a:t>y peligroso </a:t>
            </a:r>
            <a:r>
              <a:rPr lang="es-ES" b="1" dirty="0">
                <a:solidFill>
                  <a:srgbClr val="141F68"/>
                </a:solidFill>
              </a:rPr>
              <a:t>para todos</a:t>
            </a:r>
            <a:r>
              <a:rPr lang="es-ES" dirty="0">
                <a:solidFill>
                  <a:srgbClr val="141F68"/>
                </a:solidFill>
              </a:rPr>
              <a:t>.</a:t>
            </a:r>
            <a:endParaRPr lang="en-US" dirty="0">
              <a:solidFill>
                <a:srgbClr val="141F68"/>
              </a:solidFill>
            </a:endParaRPr>
          </a:p>
        </p:txBody>
      </p:sp>
      <p:sp>
        <p:nvSpPr>
          <p:cNvPr id="11" name="Text Placeholder 62">
            <a:extLst>
              <a:ext uri="{FF2B5EF4-FFF2-40B4-BE49-F238E27FC236}">
                <a16:creationId xmlns:a16="http://schemas.microsoft.com/office/drawing/2014/main" id="{CCF36804-332E-8A76-2C97-016C7CEFDF9C}"/>
              </a:ext>
            </a:extLst>
          </p:cNvPr>
          <p:cNvSpPr>
            <a:spLocks noGrp="1"/>
          </p:cNvSpPr>
          <p:nvPr>
            <p:ph type="body" sz="quarter" idx="19"/>
          </p:nvPr>
        </p:nvSpPr>
        <p:spPr>
          <a:xfrm>
            <a:off x="8232320" y="3800463"/>
            <a:ext cx="3426279" cy="1506546"/>
          </a:xfrm>
        </p:spPr>
        <p:txBody>
          <a:bodyPr>
            <a:noAutofit/>
          </a:bodyPr>
          <a:lstStyle/>
          <a:p>
            <a:pPr marL="0" indent="0" algn="ctr">
              <a:lnSpc>
                <a:spcPct val="100000"/>
              </a:lnSpc>
              <a:spcBef>
                <a:spcPts val="0"/>
              </a:spcBef>
              <a:buNone/>
            </a:pPr>
            <a:r>
              <a:rPr lang="es-ES" dirty="0">
                <a:solidFill>
                  <a:srgbClr val="141F68"/>
                </a:solidFill>
              </a:rPr>
              <a:t>Evite las actividades </a:t>
            </a:r>
            <a:br>
              <a:rPr lang="es-ES" dirty="0">
                <a:solidFill>
                  <a:srgbClr val="141F68"/>
                </a:solidFill>
              </a:rPr>
            </a:br>
            <a:r>
              <a:rPr lang="es-ES" dirty="0">
                <a:solidFill>
                  <a:srgbClr val="141F68"/>
                </a:solidFill>
              </a:rPr>
              <a:t>al aire libre. Use una mascarilla cuando </a:t>
            </a:r>
            <a:br>
              <a:rPr lang="es-ES" dirty="0">
                <a:solidFill>
                  <a:srgbClr val="141F68"/>
                </a:solidFill>
              </a:rPr>
            </a:br>
            <a:r>
              <a:rPr lang="es-ES" dirty="0">
                <a:solidFill>
                  <a:srgbClr val="141F68"/>
                </a:solidFill>
              </a:rPr>
              <a:t>esté afuera.</a:t>
            </a:r>
            <a:endParaRPr lang="en-US" dirty="0">
              <a:solidFill>
                <a:srgbClr val="141F68"/>
              </a:solidFill>
            </a:endParaRPr>
          </a:p>
        </p:txBody>
      </p:sp>
      <p:sp>
        <p:nvSpPr>
          <p:cNvPr id="5" name="Slide Number Placeholder 4">
            <a:extLst>
              <a:ext uri="{FF2B5EF4-FFF2-40B4-BE49-F238E27FC236}">
                <a16:creationId xmlns:a16="http://schemas.microsoft.com/office/drawing/2014/main" id="{AA2F4C5C-7D5F-6044-E5E4-38AA02341710}"/>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15</a:t>
            </a:r>
          </a:p>
        </p:txBody>
      </p:sp>
    </p:spTree>
    <p:extLst>
      <p:ext uri="{BB962C8B-B14F-4D97-AF65-F5344CB8AC3E}">
        <p14:creationId xmlns:p14="http://schemas.microsoft.com/office/powerpoint/2010/main" val="109595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74B17-C0A9-F789-C93A-6163E0A54586}"/>
              </a:ext>
            </a:extLst>
          </p:cNvPr>
          <p:cNvSpPr>
            <a:spLocks noGrp="1"/>
          </p:cNvSpPr>
          <p:nvPr>
            <p:ph type="title"/>
          </p:nvPr>
        </p:nvSpPr>
        <p:spPr/>
        <p:txBody>
          <a:bodyPr>
            <a:normAutofit/>
          </a:bodyPr>
          <a:lstStyle/>
          <a:p>
            <a:r>
              <a:rPr lang="es-ES" sz="4000" dirty="0"/>
              <a:t>Formas de comprobar la calidad del aire</a:t>
            </a:r>
          </a:p>
        </p:txBody>
      </p:sp>
      <p:pic>
        <p:nvPicPr>
          <p:cNvPr id="6" name="Picture 5" descr="Icono de una mano sosteniendo un teléfono móvil">
            <a:extLst>
              <a:ext uri="{FF2B5EF4-FFF2-40B4-BE49-F238E27FC236}">
                <a16:creationId xmlns:a16="http://schemas.microsoft.com/office/drawing/2014/main" id="{57410B34-39D0-8025-6333-F2E7E75D657B}"/>
              </a:ext>
            </a:extLst>
          </p:cNvPr>
          <p:cNvPicPr>
            <a:picLocks noChangeAspect="1"/>
          </p:cNvPicPr>
          <p:nvPr/>
        </p:nvPicPr>
        <p:blipFill>
          <a:blip r:embed="rId3"/>
          <a:stretch>
            <a:fillRect/>
          </a:stretch>
        </p:blipFill>
        <p:spPr>
          <a:xfrm>
            <a:off x="680356" y="2123179"/>
            <a:ext cx="2042067" cy="2722756"/>
          </a:xfrm>
          <a:prstGeom prst="rect">
            <a:avLst/>
          </a:prstGeom>
        </p:spPr>
      </p:pic>
      <p:sp>
        <p:nvSpPr>
          <p:cNvPr id="4" name="Text Placeholder 39">
            <a:extLst>
              <a:ext uri="{FF2B5EF4-FFF2-40B4-BE49-F238E27FC236}">
                <a16:creationId xmlns:a16="http://schemas.microsoft.com/office/drawing/2014/main" id="{9BBA9241-1833-006E-E86A-C63ADFCF93C7}"/>
              </a:ext>
            </a:extLst>
          </p:cNvPr>
          <p:cNvSpPr>
            <a:spLocks noGrp="1"/>
          </p:cNvSpPr>
          <p:nvPr>
            <p:ph type="body" sz="quarter" idx="4294967295"/>
          </p:nvPr>
        </p:nvSpPr>
        <p:spPr>
          <a:xfrm>
            <a:off x="1029092" y="4972425"/>
            <a:ext cx="1644196" cy="914400"/>
          </a:xfrm>
        </p:spPr>
        <p:txBody>
          <a:bodyPr>
            <a:noAutofit/>
          </a:bodyPr>
          <a:lstStyle/>
          <a:p>
            <a:pPr marL="0" indent="0" algn="ctr">
              <a:lnSpc>
                <a:spcPct val="100000"/>
              </a:lnSpc>
              <a:spcBef>
                <a:spcPts val="0"/>
              </a:spcBef>
              <a:buNone/>
            </a:pPr>
            <a:r>
              <a:rPr lang="es-NI" dirty="0">
                <a:solidFill>
                  <a:srgbClr val="141F68"/>
                </a:solidFill>
              </a:rPr>
              <a:t>T</a:t>
            </a:r>
            <a:r>
              <a:rPr lang="en-US" dirty="0" err="1">
                <a:solidFill>
                  <a:srgbClr val="141F68"/>
                </a:solidFill>
              </a:rPr>
              <a:t>eléfonos</a:t>
            </a:r>
            <a:r>
              <a:rPr lang="en-US" dirty="0">
                <a:solidFill>
                  <a:srgbClr val="141F68"/>
                </a:solidFill>
              </a:rPr>
              <a:t> </a:t>
            </a:r>
            <a:r>
              <a:rPr lang="en-US" dirty="0" err="1">
                <a:solidFill>
                  <a:srgbClr val="141F68"/>
                </a:solidFill>
              </a:rPr>
              <a:t>celulares</a:t>
            </a:r>
            <a:endParaRPr lang="en-US" dirty="0">
              <a:solidFill>
                <a:srgbClr val="141F68"/>
              </a:solidFill>
            </a:endParaRPr>
          </a:p>
        </p:txBody>
      </p:sp>
      <p:pic>
        <p:nvPicPr>
          <p:cNvPr id="2058" name="Picture 10" descr="Televisión">
            <a:extLst>
              <a:ext uri="{FF2B5EF4-FFF2-40B4-BE49-F238E27FC236}">
                <a16:creationId xmlns:a16="http://schemas.microsoft.com/office/drawing/2014/main" id="{54B2D861-67F7-1A66-377D-F371D9FA7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147" y="2064335"/>
            <a:ext cx="3342952" cy="318427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1">
            <a:extLst>
              <a:ext uri="{FF2B5EF4-FFF2-40B4-BE49-F238E27FC236}">
                <a16:creationId xmlns:a16="http://schemas.microsoft.com/office/drawing/2014/main" id="{34198AD8-CFDD-DEDE-C3F6-83E9C239E0CD}"/>
              </a:ext>
            </a:extLst>
          </p:cNvPr>
          <p:cNvSpPr>
            <a:spLocks noGrp="1"/>
          </p:cNvSpPr>
          <p:nvPr>
            <p:ph type="body" sz="quarter" idx="4294967295"/>
          </p:nvPr>
        </p:nvSpPr>
        <p:spPr>
          <a:xfrm>
            <a:off x="4152548" y="5188670"/>
            <a:ext cx="1775530" cy="481541"/>
          </a:xfrm>
        </p:spPr>
        <p:txBody>
          <a:bodyPr>
            <a:normAutofit/>
          </a:bodyPr>
          <a:lstStyle/>
          <a:p>
            <a:pPr marL="0" indent="0" algn="ctr">
              <a:buNone/>
            </a:pPr>
            <a:r>
              <a:rPr lang="en-US" dirty="0">
                <a:solidFill>
                  <a:srgbClr val="141F68"/>
                </a:solidFill>
              </a:rPr>
              <a:t>Televisión</a:t>
            </a:r>
          </a:p>
        </p:txBody>
      </p:sp>
      <p:pic>
        <p:nvPicPr>
          <p:cNvPr id="2050" name="Picture 2" descr="Gráfico de una computadora">
            <a:extLst>
              <a:ext uri="{FF2B5EF4-FFF2-40B4-BE49-F238E27FC236}">
                <a16:creationId xmlns:a16="http://schemas.microsoft.com/office/drawing/2014/main" id="{90955161-A1E9-0070-4BA1-E9DE7CF73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823" y="2467008"/>
            <a:ext cx="4320189" cy="2378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3">
            <a:extLst>
              <a:ext uri="{FF2B5EF4-FFF2-40B4-BE49-F238E27FC236}">
                <a16:creationId xmlns:a16="http://schemas.microsoft.com/office/drawing/2014/main" id="{239704E5-4A11-D055-BF5C-8EE2DAB6C365}"/>
              </a:ext>
            </a:extLst>
          </p:cNvPr>
          <p:cNvSpPr>
            <a:spLocks noGrp="1"/>
          </p:cNvSpPr>
          <p:nvPr>
            <p:ph type="body" sz="quarter" idx="4294967295"/>
          </p:nvPr>
        </p:nvSpPr>
        <p:spPr>
          <a:xfrm>
            <a:off x="8327405" y="5188669"/>
            <a:ext cx="2407023" cy="481541"/>
          </a:xfrm>
        </p:spPr>
        <p:txBody>
          <a:bodyPr>
            <a:normAutofit/>
          </a:bodyPr>
          <a:lstStyle/>
          <a:p>
            <a:pPr marL="0" indent="0" algn="ctr">
              <a:buNone/>
            </a:pPr>
            <a:r>
              <a:rPr lang="en-US" dirty="0" err="1">
                <a:solidFill>
                  <a:srgbClr val="141F68"/>
                </a:solidFill>
              </a:rPr>
              <a:t>Computadoras</a:t>
            </a:r>
            <a:endParaRPr lang="en-US" dirty="0">
              <a:solidFill>
                <a:srgbClr val="141F68"/>
              </a:solidFill>
            </a:endParaRPr>
          </a:p>
        </p:txBody>
      </p:sp>
      <p:sp>
        <p:nvSpPr>
          <p:cNvPr id="8" name="Slide Number Placeholder 4">
            <a:extLst>
              <a:ext uri="{FF2B5EF4-FFF2-40B4-BE49-F238E27FC236}">
                <a16:creationId xmlns:a16="http://schemas.microsoft.com/office/drawing/2014/main" id="{EF133C2F-7538-F0CB-5459-C2B071504FCD}"/>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16</a:t>
            </a:r>
          </a:p>
        </p:txBody>
      </p:sp>
    </p:spTree>
    <p:extLst>
      <p:ext uri="{BB962C8B-B14F-4D97-AF65-F5344CB8AC3E}">
        <p14:creationId xmlns:p14="http://schemas.microsoft.com/office/powerpoint/2010/main" val="167481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7079C-0452-84B6-5405-BB1B273A11D8}"/>
              </a:ext>
            </a:extLst>
          </p:cNvPr>
          <p:cNvSpPr>
            <a:spLocks noGrp="1"/>
          </p:cNvSpPr>
          <p:nvPr>
            <p:ph type="title"/>
          </p:nvPr>
        </p:nvSpPr>
        <p:spPr>
          <a:xfrm>
            <a:off x="680356" y="489634"/>
            <a:ext cx="11150283" cy="993178"/>
          </a:xfrm>
        </p:spPr>
        <p:txBody>
          <a:bodyPr>
            <a:normAutofit fontScale="90000"/>
          </a:bodyPr>
          <a:lstStyle/>
          <a:p>
            <a:r>
              <a:rPr lang="en-US" sz="4000" dirty="0"/>
              <a:t>Como </a:t>
            </a:r>
            <a:r>
              <a:rPr lang="es-NI" sz="4000" dirty="0"/>
              <a:t>encontrar</a:t>
            </a:r>
            <a:r>
              <a:rPr lang="en-US" sz="4000" dirty="0"/>
              <a:t> </a:t>
            </a:r>
            <a:r>
              <a:rPr lang="en-US" sz="4000" dirty="0" err="1"/>
              <a:t>el</a:t>
            </a:r>
            <a:r>
              <a:rPr lang="en-US" sz="4000" dirty="0"/>
              <a:t> AQI </a:t>
            </a:r>
            <a:r>
              <a:rPr lang="en-US" sz="4000" dirty="0" err="1"/>
              <a:t>en</a:t>
            </a:r>
            <a:r>
              <a:rPr lang="en-US" sz="4000" dirty="0"/>
              <a:t> </a:t>
            </a:r>
            <a:r>
              <a:rPr lang="en-US" sz="4000" dirty="0" err="1"/>
              <a:t>los</a:t>
            </a:r>
            <a:r>
              <a:rPr lang="en-US" sz="4000" dirty="0"/>
              <a:t> </a:t>
            </a:r>
            <a:r>
              <a:rPr lang="es" sz="4000" b="1" i="0" u="none" strike="noStrike" dirty="0"/>
              <a:t>teléfonos celulares </a:t>
            </a:r>
            <a:endParaRPr lang="en-US" sz="4000" dirty="0"/>
          </a:p>
        </p:txBody>
      </p:sp>
      <p:sp>
        <p:nvSpPr>
          <p:cNvPr id="2" name="Content Placeholder 1">
            <a:extLst>
              <a:ext uri="{FF2B5EF4-FFF2-40B4-BE49-F238E27FC236}">
                <a16:creationId xmlns:a16="http://schemas.microsoft.com/office/drawing/2014/main" id="{7DD4634F-EEA9-820F-EBF9-3B67CDD8E9AC}"/>
              </a:ext>
            </a:extLst>
          </p:cNvPr>
          <p:cNvSpPr>
            <a:spLocks noGrp="1"/>
          </p:cNvSpPr>
          <p:nvPr>
            <p:ph sz="half" idx="4294967295"/>
          </p:nvPr>
        </p:nvSpPr>
        <p:spPr>
          <a:xfrm>
            <a:off x="738646" y="2004368"/>
            <a:ext cx="5959595" cy="3707023"/>
          </a:xfrm>
        </p:spPr>
        <p:txBody>
          <a:bodyPr/>
          <a:lstStyle/>
          <a:p>
            <a:r>
              <a:rPr lang="es-ES" dirty="0"/>
              <a:t>El AQI se informa en la aplicación del clima.</a:t>
            </a:r>
          </a:p>
          <a:p>
            <a:r>
              <a:rPr lang="es-ES" dirty="0"/>
              <a:t>La aplicación del clima puede verse diferente en un iPhone o en un teléfono Android.</a:t>
            </a:r>
          </a:p>
          <a:p>
            <a:r>
              <a:rPr lang="es-ES" dirty="0"/>
              <a:t>¿Puede encontrar el AQI en la aplicación del clima? ¿Hay otra aplicación que le guste usar para encontrar el AQI?</a:t>
            </a:r>
            <a:endParaRPr lang="en-US" dirty="0"/>
          </a:p>
        </p:txBody>
      </p:sp>
      <p:pic>
        <p:nvPicPr>
          <p:cNvPr id="5" name="Picture 4" descr="Icono de una mano sosteniendo un teléfono móvil">
            <a:extLst>
              <a:ext uri="{FF2B5EF4-FFF2-40B4-BE49-F238E27FC236}">
                <a16:creationId xmlns:a16="http://schemas.microsoft.com/office/drawing/2014/main" id="{CB4A62D0-632E-2ECF-ABCC-0D5E4AEB6993}"/>
              </a:ext>
            </a:extLst>
          </p:cNvPr>
          <p:cNvPicPr>
            <a:picLocks noChangeAspect="1"/>
          </p:cNvPicPr>
          <p:nvPr/>
        </p:nvPicPr>
        <p:blipFill>
          <a:blip r:embed="rId3"/>
          <a:stretch>
            <a:fillRect/>
          </a:stretch>
        </p:blipFill>
        <p:spPr>
          <a:xfrm>
            <a:off x="7949141" y="1883045"/>
            <a:ext cx="2871259" cy="3828346"/>
          </a:xfrm>
          <a:prstGeom prst="rect">
            <a:avLst/>
          </a:prstGeom>
        </p:spPr>
      </p:pic>
      <p:sp>
        <p:nvSpPr>
          <p:cNvPr id="6" name="Slide Number Placeholder 4">
            <a:extLst>
              <a:ext uri="{FF2B5EF4-FFF2-40B4-BE49-F238E27FC236}">
                <a16:creationId xmlns:a16="http://schemas.microsoft.com/office/drawing/2014/main" id="{C13BBB8C-A7AD-8630-11EC-E28D68D7EBE0}"/>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17</a:t>
            </a:r>
          </a:p>
        </p:txBody>
      </p:sp>
    </p:spTree>
    <p:extLst>
      <p:ext uri="{BB962C8B-B14F-4D97-AF65-F5344CB8AC3E}">
        <p14:creationId xmlns:p14="http://schemas.microsoft.com/office/powerpoint/2010/main" val="378548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E40E9-B4AB-F1BB-E26C-367B39C01498}"/>
              </a:ext>
            </a:extLst>
          </p:cNvPr>
          <p:cNvSpPr>
            <a:spLocks noGrp="1"/>
          </p:cNvSpPr>
          <p:nvPr>
            <p:ph type="title"/>
          </p:nvPr>
        </p:nvSpPr>
        <p:spPr>
          <a:xfrm>
            <a:off x="403619" y="0"/>
            <a:ext cx="10977144" cy="1589649"/>
          </a:xfrm>
        </p:spPr>
        <p:txBody>
          <a:bodyPr>
            <a:normAutofit/>
          </a:bodyPr>
          <a:lstStyle/>
          <a:p>
            <a:r>
              <a:rPr lang="en-US" sz="4000" dirty="0" err="1"/>
              <a:t>Página</a:t>
            </a:r>
            <a:r>
              <a:rPr lang="en-US" sz="4000" dirty="0"/>
              <a:t> web y </a:t>
            </a:r>
            <a:r>
              <a:rPr lang="en-US" sz="4000" dirty="0" err="1"/>
              <a:t>aplicación</a:t>
            </a:r>
            <a:r>
              <a:rPr lang="en-US" sz="4000" dirty="0"/>
              <a:t> </a:t>
            </a:r>
            <a:r>
              <a:rPr lang="en-US" sz="4000" dirty="0" err="1"/>
              <a:t>móvil</a:t>
            </a:r>
            <a:r>
              <a:rPr lang="en-US" sz="4000" dirty="0"/>
              <a:t> de </a:t>
            </a:r>
            <a:r>
              <a:rPr lang="en-US" sz="4000" dirty="0" err="1"/>
              <a:t>AirNow</a:t>
            </a:r>
            <a:endParaRPr lang="en-US" sz="4000" dirty="0"/>
          </a:p>
        </p:txBody>
      </p:sp>
      <p:sp>
        <p:nvSpPr>
          <p:cNvPr id="11" name="Rounded Rectangle 8">
            <a:extLst>
              <a:ext uri="{FF2B5EF4-FFF2-40B4-BE49-F238E27FC236}">
                <a16:creationId xmlns:a16="http://schemas.microsoft.com/office/drawing/2014/main" id="{5FD54435-F21E-E98F-3948-A63EEFDC762D}"/>
              </a:ext>
              <a:ext uri="{C183D7F6-B498-43B3-948B-1728B52AA6E4}">
                <adec:decorative xmlns:adec="http://schemas.microsoft.com/office/drawing/2017/decorative" val="1"/>
              </a:ext>
            </a:extLst>
          </p:cNvPr>
          <p:cNvSpPr/>
          <p:nvPr/>
        </p:nvSpPr>
        <p:spPr>
          <a:xfrm>
            <a:off x="536666" y="1860293"/>
            <a:ext cx="7400703" cy="4072421"/>
          </a:xfrm>
          <a:prstGeom prst="roundRect">
            <a:avLst>
              <a:gd name="adj" fmla="val 3199"/>
            </a:avLst>
          </a:prstGeom>
          <a:solidFill>
            <a:schemeClr val="accent5">
              <a:lumMod val="60000"/>
              <a:lumOff val="40000"/>
              <a:alpha val="2009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90000"/>
              </a:lnSpc>
              <a:spcBef>
                <a:spcPts val="1600"/>
              </a:spcBef>
              <a:spcAft>
                <a:spcPts val="0"/>
              </a:spcAft>
              <a:buClr>
                <a:srgbClr val="0077CF"/>
              </a:buClr>
              <a:buSzTx/>
              <a:tabLst/>
              <a:defRPr/>
            </a:pPr>
            <a:endParaRPr kumimoji="0" lang="es-NI" sz="2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Text Placeholder 45">
            <a:extLst>
              <a:ext uri="{FF2B5EF4-FFF2-40B4-BE49-F238E27FC236}">
                <a16:creationId xmlns:a16="http://schemas.microsoft.com/office/drawing/2014/main" id="{41E9111F-21DA-2BEA-5878-2711064AE383}"/>
              </a:ext>
            </a:extLst>
          </p:cNvPr>
          <p:cNvSpPr>
            <a:spLocks noGrp="1"/>
          </p:cNvSpPr>
          <p:nvPr>
            <p:ph type="body" sz="quarter" idx="4294967295"/>
          </p:nvPr>
        </p:nvSpPr>
        <p:spPr>
          <a:xfrm>
            <a:off x="580210" y="2063846"/>
            <a:ext cx="7492119" cy="3770898"/>
          </a:xfrm>
        </p:spPr>
        <p:txBody>
          <a:bodyPr>
            <a:noAutofit/>
          </a:bodyPr>
          <a:lstStyle/>
          <a:p>
            <a:pPr lvl="0">
              <a:spcBef>
                <a:spcPts val="1600"/>
              </a:spcBef>
              <a:buClr>
                <a:srgbClr val="0077CF"/>
              </a:buClr>
              <a:defRPr/>
            </a:pPr>
            <a:r>
              <a:rPr lang="es-NI" dirty="0" err="1"/>
              <a:t>AirNow</a:t>
            </a:r>
            <a:r>
              <a:rPr lang="es-NI" dirty="0"/>
              <a:t> informa el índice de calidad del aire (AQI) de lugares de todo el país y del mundo.</a:t>
            </a:r>
          </a:p>
          <a:p>
            <a:pPr lvl="0">
              <a:spcBef>
                <a:spcPts val="1600"/>
              </a:spcBef>
              <a:buClr>
                <a:srgbClr val="0077CF"/>
              </a:buClr>
              <a:defRPr/>
            </a:pPr>
            <a:r>
              <a:rPr lang="es-NI" dirty="0"/>
              <a:t>Muchas veces recomendado por los oficiales de gobierno y de salud pública.</a:t>
            </a:r>
          </a:p>
          <a:p>
            <a:pPr lvl="0">
              <a:spcBef>
                <a:spcPts val="1600"/>
              </a:spcBef>
              <a:buClr>
                <a:srgbClr val="0077CF"/>
              </a:buClr>
              <a:defRPr/>
            </a:pPr>
            <a:r>
              <a:rPr lang="es-NI" dirty="0" err="1"/>
              <a:t>AirNow</a:t>
            </a:r>
            <a:r>
              <a:rPr lang="es-NI" dirty="0"/>
              <a:t> informa el índice de calidad del aire (AQI) actual, un pronóstico del índice de calidad del aire (AQI) para el día siguiente.</a:t>
            </a:r>
          </a:p>
          <a:p>
            <a:pPr>
              <a:spcBef>
                <a:spcPts val="1600"/>
              </a:spcBef>
              <a:buClr>
                <a:srgbClr val="0077CF"/>
              </a:buClr>
              <a:defRPr/>
            </a:pPr>
            <a:r>
              <a:rPr lang="es-NI" dirty="0"/>
              <a:t>Encuentra </a:t>
            </a:r>
            <a:r>
              <a:rPr lang="es-NI" dirty="0" err="1"/>
              <a:t>AirNow</a:t>
            </a:r>
            <a:r>
              <a:rPr lang="es-NI" dirty="0"/>
              <a:t> como sitio web </a:t>
            </a:r>
            <a:r>
              <a:rPr lang="es-NI" dirty="0" err="1"/>
              <a:t>aqui</a:t>
            </a:r>
            <a:r>
              <a:rPr lang="es-NI" dirty="0"/>
              <a:t>:  </a:t>
            </a:r>
            <a:r>
              <a:rPr lang="es-NI" dirty="0">
                <a:solidFill>
                  <a:schemeClr val="accent1"/>
                </a:solidFill>
                <a:hlinkClick r:id="rId3" tooltip="https://www.airnow.gov/"/>
              </a:rPr>
              <a:t>https://www.airnow.gov</a:t>
            </a:r>
            <a:endParaRPr lang="es-NI" dirty="0">
              <a:solidFill>
                <a:schemeClr val="accent1"/>
              </a:solidFill>
            </a:endParaRPr>
          </a:p>
        </p:txBody>
      </p:sp>
      <p:pic>
        <p:nvPicPr>
          <p:cNvPr id="6" name="Picture 6" descr="Logo: AirNow">
            <a:extLst>
              <a:ext uri="{FF2B5EF4-FFF2-40B4-BE49-F238E27FC236}">
                <a16:creationId xmlns:a16="http://schemas.microsoft.com/office/drawing/2014/main" id="{D10117DF-3B15-BA13-C554-87C39D9C9D6B}"/>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680" y="2150649"/>
            <a:ext cx="3221654" cy="27871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4">
            <a:extLst>
              <a:ext uri="{FF2B5EF4-FFF2-40B4-BE49-F238E27FC236}">
                <a16:creationId xmlns:a16="http://schemas.microsoft.com/office/drawing/2014/main" id="{A157B752-ED5D-3887-67B6-0376EFF18666}"/>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18</a:t>
            </a:r>
          </a:p>
        </p:txBody>
      </p:sp>
    </p:spTree>
    <p:extLst>
      <p:ext uri="{BB962C8B-B14F-4D97-AF65-F5344CB8AC3E}">
        <p14:creationId xmlns:p14="http://schemas.microsoft.com/office/powerpoint/2010/main" val="345207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8365-2BA5-A732-69DC-C5F1B275C16B}"/>
              </a:ext>
            </a:extLst>
          </p:cNvPr>
          <p:cNvSpPr>
            <a:spLocks noGrp="1"/>
          </p:cNvSpPr>
          <p:nvPr>
            <p:ph type="ctrTitle"/>
          </p:nvPr>
        </p:nvSpPr>
        <p:spPr>
          <a:xfrm>
            <a:off x="576942" y="1563236"/>
            <a:ext cx="8201298" cy="2387600"/>
          </a:xfrm>
        </p:spPr>
        <p:txBody>
          <a:bodyPr>
            <a:normAutofit/>
          </a:bodyPr>
          <a:lstStyle/>
          <a:p>
            <a:r>
              <a:rPr lang="en-US" dirty="0" err="1"/>
              <a:t>Módulo</a:t>
            </a:r>
            <a:r>
              <a:rPr lang="en-US" dirty="0"/>
              <a:t> 2</a:t>
            </a:r>
          </a:p>
        </p:txBody>
      </p:sp>
      <p:sp>
        <p:nvSpPr>
          <p:cNvPr id="4" name="Subtitle 3">
            <a:extLst>
              <a:ext uri="{FF2B5EF4-FFF2-40B4-BE49-F238E27FC236}">
                <a16:creationId xmlns:a16="http://schemas.microsoft.com/office/drawing/2014/main" id="{0F558160-B890-6984-45EB-6F91803DA6BD}"/>
              </a:ext>
            </a:extLst>
          </p:cNvPr>
          <p:cNvSpPr>
            <a:spLocks noGrp="1"/>
          </p:cNvSpPr>
          <p:nvPr>
            <p:ph type="subTitle" idx="1"/>
          </p:nvPr>
        </p:nvSpPr>
        <p:spPr/>
        <p:txBody>
          <a:bodyPr>
            <a:noAutofit/>
          </a:bodyPr>
          <a:lstStyle/>
          <a:p>
            <a:r>
              <a:rPr lang="es-ES" sz="4800" dirty="0">
                <a:latin typeface="+mn-lt"/>
                <a:cs typeface="Calibri" panose="020F0502020204030204" pitchFamily="34" charset="0"/>
              </a:rPr>
              <a:t>Calidad del aire y incendios forestales</a:t>
            </a:r>
            <a:endParaRPr lang="en-US" sz="4800" b="1" dirty="0">
              <a:latin typeface="+mn-lt"/>
              <a:cs typeface="Calibri" panose="020F0502020204030204" pitchFamily="34" charset="0"/>
            </a:endParaRPr>
          </a:p>
        </p:txBody>
      </p:sp>
      <p:sp>
        <p:nvSpPr>
          <p:cNvPr id="3" name="Slide Number Placeholder 2">
            <a:extLst>
              <a:ext uri="{FF2B5EF4-FFF2-40B4-BE49-F238E27FC236}">
                <a16:creationId xmlns:a16="http://schemas.microsoft.com/office/drawing/2014/main" id="{BD4CD5C0-9518-64FC-9B65-76A6C0DA8D1C}"/>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Modulo 2, </a:t>
            </a:r>
            <a:r>
              <a:rPr lang="en-US" dirty="0" err="1"/>
              <a:t>página</a:t>
            </a:r>
            <a:r>
              <a:rPr lang="en-US" dirty="0"/>
              <a:t> 1</a:t>
            </a:r>
          </a:p>
        </p:txBody>
      </p:sp>
    </p:spTree>
    <p:extLst>
      <p:ext uri="{BB962C8B-B14F-4D97-AF65-F5344CB8AC3E}">
        <p14:creationId xmlns:p14="http://schemas.microsoft.com/office/powerpoint/2010/main" val="318902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C825D-31DF-A264-B7F4-F78AE9A3BEC4}"/>
              </a:ext>
            </a:extLst>
          </p:cNvPr>
          <p:cNvSpPr>
            <a:spLocks noGrp="1"/>
          </p:cNvSpPr>
          <p:nvPr>
            <p:ph type="title"/>
          </p:nvPr>
        </p:nvSpPr>
        <p:spPr>
          <a:xfrm>
            <a:off x="798799" y="345473"/>
            <a:ext cx="10831285" cy="993178"/>
          </a:xfrm>
        </p:spPr>
        <p:txBody>
          <a:bodyPr>
            <a:normAutofit/>
          </a:bodyPr>
          <a:lstStyle/>
          <a:p>
            <a:r>
              <a:rPr lang="es-ES" sz="4000" dirty="0"/>
              <a:t>Pasos para usar la aplicación </a:t>
            </a:r>
            <a:r>
              <a:rPr lang="es-ES" sz="4000" dirty="0" err="1"/>
              <a:t>AirNow</a:t>
            </a:r>
            <a:endParaRPr lang="en-US" sz="4000" dirty="0"/>
          </a:p>
        </p:txBody>
      </p:sp>
      <p:grpSp>
        <p:nvGrpSpPr>
          <p:cNvPr id="11" name="Group 10">
            <a:extLst>
              <a:ext uri="{FF2B5EF4-FFF2-40B4-BE49-F238E27FC236}">
                <a16:creationId xmlns:a16="http://schemas.microsoft.com/office/drawing/2014/main" id="{8AEE3B05-26D9-FC86-E7C8-799E24E3AE4F}"/>
              </a:ext>
              <a:ext uri="{C183D7F6-B498-43B3-948B-1728B52AA6E4}">
                <adec:decorative xmlns:adec="http://schemas.microsoft.com/office/drawing/2017/decorative" val="1"/>
              </a:ext>
            </a:extLst>
          </p:cNvPr>
          <p:cNvGrpSpPr/>
          <p:nvPr/>
        </p:nvGrpSpPr>
        <p:grpSpPr>
          <a:xfrm>
            <a:off x="1376045" y="1434448"/>
            <a:ext cx="2280810" cy="4260648"/>
            <a:chOff x="2010420" y="1580382"/>
            <a:chExt cx="2280810" cy="4260648"/>
          </a:xfrm>
        </p:grpSpPr>
        <p:sp>
          <p:nvSpPr>
            <p:cNvPr id="15" name="Rectangle: Rounded Corners 14">
              <a:extLst>
                <a:ext uri="{FF2B5EF4-FFF2-40B4-BE49-F238E27FC236}">
                  <a16:creationId xmlns:a16="http://schemas.microsoft.com/office/drawing/2014/main" id="{53035AAC-3350-3E20-A5CE-7BEC49C5471B}"/>
                </a:ext>
              </a:extLst>
            </p:cNvPr>
            <p:cNvSpPr/>
            <p:nvPr/>
          </p:nvSpPr>
          <p:spPr>
            <a:xfrm>
              <a:off x="2010420" y="1580382"/>
              <a:ext cx="2280810" cy="4260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857BEF9-1C63-60E4-76FB-8D9BFC241AB3}"/>
                </a:ext>
              </a:extLst>
            </p:cNvPr>
            <p:cNvCxnSpPr/>
            <p:nvPr/>
          </p:nvCxnSpPr>
          <p:spPr>
            <a:xfrm>
              <a:off x="2892107" y="1698786"/>
              <a:ext cx="493232"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0" name="Content Placeholder 9">
            <a:extLst>
              <a:ext uri="{FF2B5EF4-FFF2-40B4-BE49-F238E27FC236}">
                <a16:creationId xmlns:a16="http://schemas.microsoft.com/office/drawing/2014/main" id="{358FD68B-0105-7AAC-6851-5A1D4AC69A4F}"/>
              </a:ext>
              <a:ext uri="{C183D7F6-B498-43B3-948B-1728B52AA6E4}">
                <adec:decorative xmlns:adec="http://schemas.microsoft.com/office/drawing/2017/decorative" val="1"/>
              </a:ext>
            </a:extLst>
          </p:cNvPr>
          <p:cNvPicPr>
            <a:picLocks noGrp="1" noChangeAspect="1"/>
          </p:cNvPicPr>
          <p:nvPr>
            <p:ph sz="half" idx="4294967295"/>
          </p:nvPr>
        </p:nvPicPr>
        <p:blipFill>
          <a:blip r:embed="rId3"/>
          <a:srcRect t="7430" r="559" b="258"/>
          <a:stretch/>
        </p:blipFill>
        <p:spPr>
          <a:xfrm>
            <a:off x="1555105" y="1694516"/>
            <a:ext cx="1922689" cy="3858917"/>
          </a:xfrm>
          <a:prstGeom prst="roundRect">
            <a:avLst/>
          </a:prstGeom>
        </p:spPr>
      </p:pic>
      <p:sp>
        <p:nvSpPr>
          <p:cNvPr id="4" name="Text Placeholder 47">
            <a:extLst>
              <a:ext uri="{FF2B5EF4-FFF2-40B4-BE49-F238E27FC236}">
                <a16:creationId xmlns:a16="http://schemas.microsoft.com/office/drawing/2014/main" id="{E820268E-616B-4A3E-1A2E-49AE8015CB75}"/>
              </a:ext>
            </a:extLst>
          </p:cNvPr>
          <p:cNvSpPr>
            <a:spLocks noGrp="1"/>
          </p:cNvSpPr>
          <p:nvPr>
            <p:ph type="body" sz="quarter" idx="4294967295"/>
          </p:nvPr>
        </p:nvSpPr>
        <p:spPr>
          <a:xfrm>
            <a:off x="908884" y="5807761"/>
            <a:ext cx="3038241"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1. Abre la aplicación </a:t>
            </a:r>
            <a:r>
              <a:rPr lang="es-MX" b="1" dirty="0" err="1">
                <a:solidFill>
                  <a:srgbClr val="141F68"/>
                </a:solidFill>
                <a:latin typeface="Arial" panose="020B0604020202020204" pitchFamily="34" charset="0"/>
                <a:cs typeface="Arial" panose="020B0604020202020204" pitchFamily="34" charset="0"/>
              </a:rPr>
              <a:t>AirNow</a:t>
            </a:r>
            <a:endParaRPr lang="es-MX" b="1" dirty="0">
              <a:solidFill>
                <a:srgbClr val="141F68"/>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AAD04912-EA24-91F2-5EC2-73BDE4912771}"/>
              </a:ext>
              <a:ext uri="{C183D7F6-B498-43B3-948B-1728B52AA6E4}">
                <adec:decorative xmlns:adec="http://schemas.microsoft.com/office/drawing/2017/decorative" val="1"/>
              </a:ext>
            </a:extLst>
          </p:cNvPr>
          <p:cNvGrpSpPr/>
          <p:nvPr/>
        </p:nvGrpSpPr>
        <p:grpSpPr>
          <a:xfrm>
            <a:off x="4687941" y="1453257"/>
            <a:ext cx="2280809" cy="4260648"/>
            <a:chOff x="4573223" y="1503521"/>
            <a:chExt cx="2618004" cy="4998880"/>
          </a:xfrm>
        </p:grpSpPr>
        <p:grpSp>
          <p:nvGrpSpPr>
            <p:cNvPr id="23" name="Group 22">
              <a:extLst>
                <a:ext uri="{FF2B5EF4-FFF2-40B4-BE49-F238E27FC236}">
                  <a16:creationId xmlns:a16="http://schemas.microsoft.com/office/drawing/2014/main" id="{07692547-7F35-AF97-E549-6F7D54489DF4}"/>
                </a:ext>
              </a:extLst>
            </p:cNvPr>
            <p:cNvGrpSpPr/>
            <p:nvPr/>
          </p:nvGrpSpPr>
          <p:grpSpPr>
            <a:xfrm>
              <a:off x="4573223" y="1503521"/>
              <a:ext cx="2618004" cy="4998880"/>
              <a:chOff x="1559110" y="1573712"/>
              <a:chExt cx="2950448" cy="5430905"/>
            </a:xfrm>
          </p:grpSpPr>
          <p:sp>
            <p:nvSpPr>
              <p:cNvPr id="24" name="Rectangle: Rounded Corners 23">
                <a:extLst>
                  <a:ext uri="{FF2B5EF4-FFF2-40B4-BE49-F238E27FC236}">
                    <a16:creationId xmlns:a16="http://schemas.microsoft.com/office/drawing/2014/main" id="{3C1908C5-FC5C-18C4-33DC-5DCDF82E4B27}"/>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BDC9371-D84B-8851-4F2A-6C4D332FA7F8}"/>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6" name="Picture 5">
              <a:extLst>
                <a:ext uri="{FF2B5EF4-FFF2-40B4-BE49-F238E27FC236}">
                  <a16:creationId xmlns:a16="http://schemas.microsoft.com/office/drawing/2014/main" id="{CBA4DE43-4B19-E591-C7BF-2C7CE0C60B10}"/>
                </a:ext>
              </a:extLst>
            </p:cNvPr>
            <p:cNvPicPr>
              <a:picLocks noChangeAspect="1"/>
            </p:cNvPicPr>
            <p:nvPr/>
          </p:nvPicPr>
          <p:blipFill>
            <a:blip r:embed="rId4"/>
            <a:srcRect t="7300" r="1117" b="279"/>
            <a:stretch/>
          </p:blipFill>
          <p:spPr>
            <a:xfrm>
              <a:off x="4759831" y="1820835"/>
              <a:ext cx="2309197" cy="4545255"/>
            </a:xfrm>
            <a:prstGeom prst="roundRect">
              <a:avLst/>
            </a:prstGeom>
          </p:spPr>
        </p:pic>
        <p:sp>
          <p:nvSpPr>
            <p:cNvPr id="5" name="Oval 4">
              <a:extLst>
                <a:ext uri="{FF2B5EF4-FFF2-40B4-BE49-F238E27FC236}">
                  <a16:creationId xmlns:a16="http://schemas.microsoft.com/office/drawing/2014/main" id="{1EFDA790-9192-5781-C8AA-278C1C641802}"/>
                </a:ext>
              </a:extLst>
            </p:cNvPr>
            <p:cNvSpPr/>
            <p:nvPr/>
          </p:nvSpPr>
          <p:spPr>
            <a:xfrm>
              <a:off x="6394037" y="2590382"/>
              <a:ext cx="602959" cy="52829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49">
            <a:extLst>
              <a:ext uri="{FF2B5EF4-FFF2-40B4-BE49-F238E27FC236}">
                <a16:creationId xmlns:a16="http://schemas.microsoft.com/office/drawing/2014/main" id="{0158D231-19ED-2DB7-1CCE-10B87DAABC59}"/>
              </a:ext>
            </a:extLst>
          </p:cNvPr>
          <p:cNvSpPr>
            <a:spLocks noGrp="1"/>
          </p:cNvSpPr>
          <p:nvPr>
            <p:ph type="body" sz="quarter" idx="4294967295"/>
          </p:nvPr>
        </p:nvSpPr>
        <p:spPr>
          <a:xfrm>
            <a:off x="4673437" y="5845861"/>
            <a:ext cx="2377474"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2. Ingresa tu ubicación</a:t>
            </a:r>
          </a:p>
        </p:txBody>
      </p:sp>
      <p:grpSp>
        <p:nvGrpSpPr>
          <p:cNvPr id="31" name="Group 30">
            <a:extLst>
              <a:ext uri="{FF2B5EF4-FFF2-40B4-BE49-F238E27FC236}">
                <a16:creationId xmlns:a16="http://schemas.microsoft.com/office/drawing/2014/main" id="{D206827B-05DD-1DA1-8FE5-005A62F96417}"/>
              </a:ext>
              <a:ext uri="{C183D7F6-B498-43B3-948B-1728B52AA6E4}">
                <adec:decorative xmlns:adec="http://schemas.microsoft.com/office/drawing/2017/decorative" val="1"/>
              </a:ext>
            </a:extLst>
          </p:cNvPr>
          <p:cNvGrpSpPr/>
          <p:nvPr/>
        </p:nvGrpSpPr>
        <p:grpSpPr>
          <a:xfrm>
            <a:off x="7999836" y="1468928"/>
            <a:ext cx="2294612" cy="4260648"/>
            <a:chOff x="7476650" y="1499652"/>
            <a:chExt cx="2618005" cy="5022926"/>
          </a:xfrm>
        </p:grpSpPr>
        <p:grpSp>
          <p:nvGrpSpPr>
            <p:cNvPr id="26" name="Group 25">
              <a:extLst>
                <a:ext uri="{FF2B5EF4-FFF2-40B4-BE49-F238E27FC236}">
                  <a16:creationId xmlns:a16="http://schemas.microsoft.com/office/drawing/2014/main" id="{42AF2649-B3FD-2DA2-60BA-ACA50B9A0F47}"/>
                </a:ext>
              </a:extLst>
            </p:cNvPr>
            <p:cNvGrpSpPr/>
            <p:nvPr/>
          </p:nvGrpSpPr>
          <p:grpSpPr>
            <a:xfrm>
              <a:off x="7476650" y="1499652"/>
              <a:ext cx="2618005" cy="5022926"/>
              <a:chOff x="1559111" y="1573712"/>
              <a:chExt cx="2950449" cy="5457029"/>
            </a:xfrm>
          </p:grpSpPr>
          <p:sp>
            <p:nvSpPr>
              <p:cNvPr id="27" name="Rectangle: Rounded Corners 26">
                <a:extLst>
                  <a:ext uri="{FF2B5EF4-FFF2-40B4-BE49-F238E27FC236}">
                    <a16:creationId xmlns:a16="http://schemas.microsoft.com/office/drawing/2014/main" id="{BB24E808-2161-0D1C-55B1-87FD1CD88388}"/>
                  </a:ext>
                </a:extLst>
              </p:cNvPr>
              <p:cNvSpPr/>
              <p:nvPr/>
            </p:nvSpPr>
            <p:spPr>
              <a:xfrm>
                <a:off x="1559111" y="1573712"/>
                <a:ext cx="2950449" cy="54570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F3B8A145-A6E9-4567-AEE1-DE6D02146BBB}"/>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7" name="Picture 6">
              <a:extLst>
                <a:ext uri="{FF2B5EF4-FFF2-40B4-BE49-F238E27FC236}">
                  <a16:creationId xmlns:a16="http://schemas.microsoft.com/office/drawing/2014/main" id="{4B5984EA-EE44-E169-E843-B405DCF9A87B}"/>
                </a:ext>
              </a:extLst>
            </p:cNvPr>
            <p:cNvPicPr>
              <a:picLocks noChangeAspect="1"/>
            </p:cNvPicPr>
            <p:nvPr/>
          </p:nvPicPr>
          <p:blipFill>
            <a:blip r:embed="rId5"/>
            <a:srcRect l="713" t="7421" r="559" b="263"/>
            <a:stretch/>
          </p:blipFill>
          <p:spPr>
            <a:xfrm>
              <a:off x="7635702" y="1777492"/>
              <a:ext cx="2299900" cy="4549122"/>
            </a:xfrm>
            <a:prstGeom prst="roundRect">
              <a:avLst/>
            </a:prstGeom>
          </p:spPr>
        </p:pic>
      </p:grpSp>
      <p:sp>
        <p:nvSpPr>
          <p:cNvPr id="16" name="Text Placeholder 51">
            <a:extLst>
              <a:ext uri="{FF2B5EF4-FFF2-40B4-BE49-F238E27FC236}">
                <a16:creationId xmlns:a16="http://schemas.microsoft.com/office/drawing/2014/main" id="{A6CD42FA-27CB-1D3D-0BAE-3C9B42474C9E}"/>
              </a:ext>
            </a:extLst>
          </p:cNvPr>
          <p:cNvSpPr>
            <a:spLocks noGrp="1"/>
          </p:cNvSpPr>
          <p:nvPr>
            <p:ph type="body" sz="quarter" idx="4294967295"/>
          </p:nvPr>
        </p:nvSpPr>
        <p:spPr>
          <a:xfrm>
            <a:off x="7680471" y="5807761"/>
            <a:ext cx="3241616"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3. </a:t>
            </a:r>
            <a:r>
              <a:rPr lang="es-ES" b="1" dirty="0">
                <a:solidFill>
                  <a:srgbClr val="141F68"/>
                </a:solidFill>
                <a:latin typeface="Arial" panose="020B0604020202020204" pitchFamily="34" charset="0"/>
                <a:cs typeface="Arial" panose="020B0604020202020204" pitchFamily="34" charset="0"/>
              </a:rPr>
              <a:t>Ver el pronóstico de AQI</a:t>
            </a:r>
            <a:endParaRPr lang="es-MX" b="1" dirty="0">
              <a:solidFill>
                <a:srgbClr val="141F68"/>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C2A605-622A-D2E2-9F27-308840553B68}"/>
              </a:ext>
              <a:ext uri="{C183D7F6-B498-43B3-948B-1728B52AA6E4}">
                <adec:decorative xmlns:adec="http://schemas.microsoft.com/office/drawing/2017/decorative" val="1"/>
              </a:ext>
            </a:extLst>
          </p:cNvPr>
          <p:cNvSpPr/>
          <p:nvPr/>
        </p:nvSpPr>
        <p:spPr>
          <a:xfrm>
            <a:off x="141403" y="6267450"/>
            <a:ext cx="1291981" cy="401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a:extLst>
              <a:ext uri="{FF2B5EF4-FFF2-40B4-BE49-F238E27FC236}">
                <a16:creationId xmlns:a16="http://schemas.microsoft.com/office/drawing/2014/main" id="{3DDB1F4C-3A7C-E68D-EBBB-FF0CA589376A}"/>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19</a:t>
            </a:r>
          </a:p>
        </p:txBody>
      </p:sp>
    </p:spTree>
    <p:extLst>
      <p:ext uri="{BB962C8B-B14F-4D97-AF65-F5344CB8AC3E}">
        <p14:creationId xmlns:p14="http://schemas.microsoft.com/office/powerpoint/2010/main" val="372439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2919-2E7D-DD27-6A65-FF6D6905B4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E75DA7-43E6-79B9-BED8-200DE19F8ED5}"/>
              </a:ext>
            </a:extLst>
          </p:cNvPr>
          <p:cNvSpPr>
            <a:spLocks noGrp="1"/>
          </p:cNvSpPr>
          <p:nvPr>
            <p:ph type="title"/>
          </p:nvPr>
        </p:nvSpPr>
        <p:spPr>
          <a:xfrm>
            <a:off x="581295" y="154394"/>
            <a:ext cx="10831285" cy="993178"/>
          </a:xfrm>
        </p:spPr>
        <p:txBody>
          <a:bodyPr>
            <a:normAutofit/>
          </a:bodyPr>
          <a:lstStyle/>
          <a:p>
            <a:r>
              <a:rPr lang="es-ES" sz="4000" dirty="0"/>
              <a:t>Actividad de beneficio: agregar ubicaciones</a:t>
            </a:r>
            <a:endParaRPr lang="en-US" sz="4000" dirty="0"/>
          </a:p>
        </p:txBody>
      </p:sp>
      <p:grpSp>
        <p:nvGrpSpPr>
          <p:cNvPr id="22" name="Group 21">
            <a:extLst>
              <a:ext uri="{FF2B5EF4-FFF2-40B4-BE49-F238E27FC236}">
                <a16:creationId xmlns:a16="http://schemas.microsoft.com/office/drawing/2014/main" id="{07DE98C8-647E-A33A-CD50-103ECFF24911}"/>
              </a:ext>
              <a:ext uri="{C183D7F6-B498-43B3-948B-1728B52AA6E4}">
                <adec:decorative xmlns:adec="http://schemas.microsoft.com/office/drawing/2017/decorative" val="1"/>
              </a:ext>
            </a:extLst>
          </p:cNvPr>
          <p:cNvGrpSpPr/>
          <p:nvPr/>
        </p:nvGrpSpPr>
        <p:grpSpPr>
          <a:xfrm>
            <a:off x="1427659" y="1213618"/>
            <a:ext cx="2359178" cy="4347566"/>
            <a:chOff x="1582589" y="1503521"/>
            <a:chExt cx="2618004" cy="4998880"/>
          </a:xfrm>
        </p:grpSpPr>
        <p:grpSp>
          <p:nvGrpSpPr>
            <p:cNvPr id="2" name="Group 1">
              <a:extLst>
                <a:ext uri="{FF2B5EF4-FFF2-40B4-BE49-F238E27FC236}">
                  <a16:creationId xmlns:a16="http://schemas.microsoft.com/office/drawing/2014/main" id="{26104C1C-17CE-61B9-A165-3EC9FB99402E}"/>
                </a:ext>
              </a:extLst>
            </p:cNvPr>
            <p:cNvGrpSpPr/>
            <p:nvPr/>
          </p:nvGrpSpPr>
          <p:grpSpPr>
            <a:xfrm>
              <a:off x="1582589" y="1503521"/>
              <a:ext cx="2618004" cy="4998880"/>
              <a:chOff x="1559110" y="1573712"/>
              <a:chExt cx="2950448" cy="5430905"/>
            </a:xfrm>
          </p:grpSpPr>
          <p:sp>
            <p:nvSpPr>
              <p:cNvPr id="5" name="Rectangle: Rounded Corners 4">
                <a:extLst>
                  <a:ext uri="{FF2B5EF4-FFF2-40B4-BE49-F238E27FC236}">
                    <a16:creationId xmlns:a16="http://schemas.microsoft.com/office/drawing/2014/main" id="{6366D91A-45A2-24FE-8E44-766713A2D34A}"/>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E0C067-3AB5-7654-8192-575EEE15F733}"/>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09F8CA98-A2EF-49B5-7514-FFA35B973C5C}"/>
                </a:ext>
              </a:extLst>
            </p:cNvPr>
            <p:cNvGrpSpPr/>
            <p:nvPr/>
          </p:nvGrpSpPr>
          <p:grpSpPr>
            <a:xfrm>
              <a:off x="1801695" y="1781362"/>
              <a:ext cx="2175220" cy="4627322"/>
              <a:chOff x="1940466" y="1770302"/>
              <a:chExt cx="2526983" cy="5123215"/>
            </a:xfrm>
          </p:grpSpPr>
          <p:pic>
            <p:nvPicPr>
              <p:cNvPr id="20" name="Picture 19">
                <a:extLst>
                  <a:ext uri="{FF2B5EF4-FFF2-40B4-BE49-F238E27FC236}">
                    <a16:creationId xmlns:a16="http://schemas.microsoft.com/office/drawing/2014/main" id="{F8C67FF2-E302-305B-5F88-E3B1A112B13C}"/>
                  </a:ext>
                </a:extLst>
              </p:cNvPr>
              <p:cNvPicPr>
                <a:picLocks noChangeAspect="1"/>
              </p:cNvPicPr>
              <p:nvPr/>
            </p:nvPicPr>
            <p:blipFill>
              <a:blip r:embed="rId3"/>
              <a:srcRect l="713" t="7421" r="559" b="263"/>
              <a:stretch/>
            </p:blipFill>
            <p:spPr>
              <a:xfrm>
                <a:off x="1940466" y="1770302"/>
                <a:ext cx="2526983" cy="5123215"/>
              </a:xfrm>
              <a:prstGeom prst="roundRect">
                <a:avLst/>
              </a:prstGeom>
            </p:spPr>
          </p:pic>
          <p:sp>
            <p:nvSpPr>
              <p:cNvPr id="14" name="Rectangle 13">
                <a:extLst>
                  <a:ext uri="{FF2B5EF4-FFF2-40B4-BE49-F238E27FC236}">
                    <a16:creationId xmlns:a16="http://schemas.microsoft.com/office/drawing/2014/main" id="{074AC977-C209-C859-E7FB-E67C94A9CEBD}"/>
                  </a:ext>
                </a:extLst>
              </p:cNvPr>
              <p:cNvSpPr/>
              <p:nvPr/>
            </p:nvSpPr>
            <p:spPr>
              <a:xfrm>
                <a:off x="2586632" y="6265663"/>
                <a:ext cx="616149" cy="4732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 Placeholder 53">
            <a:extLst>
              <a:ext uri="{FF2B5EF4-FFF2-40B4-BE49-F238E27FC236}">
                <a16:creationId xmlns:a16="http://schemas.microsoft.com/office/drawing/2014/main" id="{AB070FD9-CD2E-E3AA-B71F-90A80ACE9D77}"/>
              </a:ext>
            </a:extLst>
          </p:cNvPr>
          <p:cNvSpPr>
            <a:spLocks noGrp="1"/>
          </p:cNvSpPr>
          <p:nvPr>
            <p:ph type="body" sz="quarter" idx="4294967295"/>
          </p:nvPr>
        </p:nvSpPr>
        <p:spPr>
          <a:xfrm>
            <a:off x="1415140" y="5664200"/>
            <a:ext cx="2359178"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4. Selecciona “Places”</a:t>
            </a:r>
          </a:p>
        </p:txBody>
      </p:sp>
      <p:grpSp>
        <p:nvGrpSpPr>
          <p:cNvPr id="23" name="Group 22">
            <a:extLst>
              <a:ext uri="{FF2B5EF4-FFF2-40B4-BE49-F238E27FC236}">
                <a16:creationId xmlns:a16="http://schemas.microsoft.com/office/drawing/2014/main" id="{7A0347FC-88DC-C07C-1054-0067911792FD}"/>
              </a:ext>
              <a:ext uri="{C183D7F6-B498-43B3-948B-1728B52AA6E4}">
                <adec:decorative xmlns:adec="http://schemas.microsoft.com/office/drawing/2017/decorative" val="1"/>
              </a:ext>
            </a:extLst>
          </p:cNvPr>
          <p:cNvGrpSpPr/>
          <p:nvPr/>
        </p:nvGrpSpPr>
        <p:grpSpPr>
          <a:xfrm>
            <a:off x="4817348" y="1255217"/>
            <a:ext cx="2359178" cy="4347566"/>
            <a:chOff x="4756811" y="1503521"/>
            <a:chExt cx="2618004" cy="4998880"/>
          </a:xfrm>
        </p:grpSpPr>
        <p:grpSp>
          <p:nvGrpSpPr>
            <p:cNvPr id="11" name="Group 10">
              <a:extLst>
                <a:ext uri="{FF2B5EF4-FFF2-40B4-BE49-F238E27FC236}">
                  <a16:creationId xmlns:a16="http://schemas.microsoft.com/office/drawing/2014/main" id="{723B74A7-E7BF-ED25-8A8E-B9A2017EC9A8}"/>
                </a:ext>
              </a:extLst>
            </p:cNvPr>
            <p:cNvGrpSpPr/>
            <p:nvPr/>
          </p:nvGrpSpPr>
          <p:grpSpPr>
            <a:xfrm>
              <a:off x="4756811" y="1503521"/>
              <a:ext cx="2618004" cy="4998880"/>
              <a:chOff x="1559110" y="1573712"/>
              <a:chExt cx="2950448" cy="5430905"/>
            </a:xfrm>
          </p:grpSpPr>
          <p:sp>
            <p:nvSpPr>
              <p:cNvPr id="13" name="Rectangle: Rounded Corners 12">
                <a:extLst>
                  <a:ext uri="{FF2B5EF4-FFF2-40B4-BE49-F238E27FC236}">
                    <a16:creationId xmlns:a16="http://schemas.microsoft.com/office/drawing/2014/main" id="{8EB3D2F5-B152-1F3A-E8EC-C6440236C376}"/>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170E6DF-CFC0-0CBC-B16C-E044D65B3FDA}"/>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6AB6009B-673E-D86F-3B64-755632975F07}"/>
                </a:ext>
              </a:extLst>
            </p:cNvPr>
            <p:cNvGrpSpPr/>
            <p:nvPr/>
          </p:nvGrpSpPr>
          <p:grpSpPr>
            <a:xfrm>
              <a:off x="4979533" y="1758989"/>
              <a:ext cx="2176272" cy="4626864"/>
              <a:chOff x="5098452" y="1813130"/>
              <a:chExt cx="2444506" cy="5065948"/>
            </a:xfrm>
          </p:grpSpPr>
          <p:pic>
            <p:nvPicPr>
              <p:cNvPr id="9" name="Picture 8">
                <a:extLst>
                  <a:ext uri="{FF2B5EF4-FFF2-40B4-BE49-F238E27FC236}">
                    <a16:creationId xmlns:a16="http://schemas.microsoft.com/office/drawing/2014/main" id="{52FFAC4B-873C-8D95-592F-A76F53B25A46}"/>
                  </a:ext>
                </a:extLst>
              </p:cNvPr>
              <p:cNvPicPr>
                <a:picLocks noChangeAspect="1"/>
              </p:cNvPicPr>
              <p:nvPr/>
            </p:nvPicPr>
            <p:blipFill>
              <a:blip r:embed="rId4"/>
              <a:srcRect t="5329" b="-48"/>
              <a:stretch/>
            </p:blipFill>
            <p:spPr>
              <a:xfrm>
                <a:off x="5098452" y="1813130"/>
                <a:ext cx="2444506" cy="5065948"/>
              </a:xfrm>
              <a:prstGeom prst="roundRect">
                <a:avLst/>
              </a:prstGeom>
            </p:spPr>
          </p:pic>
          <p:sp>
            <p:nvSpPr>
              <p:cNvPr id="15" name="Rectangle 14">
                <a:extLst>
                  <a:ext uri="{FF2B5EF4-FFF2-40B4-BE49-F238E27FC236}">
                    <a16:creationId xmlns:a16="http://schemas.microsoft.com/office/drawing/2014/main" id="{DE7387D0-3CE3-D556-D6EC-155357FCF1E0}"/>
                  </a:ext>
                </a:extLst>
              </p:cNvPr>
              <p:cNvSpPr/>
              <p:nvPr/>
            </p:nvSpPr>
            <p:spPr>
              <a:xfrm>
                <a:off x="6325193" y="3074787"/>
                <a:ext cx="878087" cy="6042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 Placeholder 55">
            <a:extLst>
              <a:ext uri="{FF2B5EF4-FFF2-40B4-BE49-F238E27FC236}">
                <a16:creationId xmlns:a16="http://schemas.microsoft.com/office/drawing/2014/main" id="{73A6086E-2B37-FE9C-48E2-D490095F8E8F}"/>
              </a:ext>
            </a:extLst>
          </p:cNvPr>
          <p:cNvSpPr>
            <a:spLocks noGrp="1"/>
          </p:cNvSpPr>
          <p:nvPr>
            <p:ph type="body" sz="quarter" idx="4294967295"/>
          </p:nvPr>
        </p:nvSpPr>
        <p:spPr>
          <a:xfrm>
            <a:off x="4853409" y="5614530"/>
            <a:ext cx="2359178"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5. Selecciona</a:t>
            </a:r>
            <a:br>
              <a:rPr lang="es-MX" b="1" dirty="0">
                <a:solidFill>
                  <a:srgbClr val="141F68"/>
                </a:solidFill>
                <a:latin typeface="Arial" panose="020B0604020202020204" pitchFamily="34" charset="0"/>
                <a:cs typeface="Arial" panose="020B0604020202020204" pitchFamily="34" charset="0"/>
              </a:rPr>
            </a:br>
            <a:r>
              <a:rPr lang="es-MX" b="1" dirty="0">
                <a:solidFill>
                  <a:srgbClr val="141F68"/>
                </a:solidFill>
                <a:latin typeface="Arial" panose="020B0604020202020204" pitchFamily="34" charset="0"/>
                <a:cs typeface="Arial" panose="020B0604020202020204" pitchFamily="34" charset="0"/>
              </a:rPr>
              <a:t> “New Place”</a:t>
            </a:r>
          </a:p>
        </p:txBody>
      </p:sp>
      <p:grpSp>
        <p:nvGrpSpPr>
          <p:cNvPr id="24" name="Group 23">
            <a:extLst>
              <a:ext uri="{FF2B5EF4-FFF2-40B4-BE49-F238E27FC236}">
                <a16:creationId xmlns:a16="http://schemas.microsoft.com/office/drawing/2014/main" id="{7F5BB9C5-59DE-85DC-9BD1-858FDB86D8AD}"/>
              </a:ext>
              <a:ext uri="{C183D7F6-B498-43B3-948B-1728B52AA6E4}">
                <adec:decorative xmlns:adec="http://schemas.microsoft.com/office/drawing/2017/decorative" val="1"/>
              </a:ext>
            </a:extLst>
          </p:cNvPr>
          <p:cNvGrpSpPr/>
          <p:nvPr/>
        </p:nvGrpSpPr>
        <p:grpSpPr>
          <a:xfrm>
            <a:off x="8207719" y="1213618"/>
            <a:ext cx="2359178" cy="4347566"/>
            <a:chOff x="7954403" y="1538993"/>
            <a:chExt cx="2618004" cy="4998880"/>
          </a:xfrm>
        </p:grpSpPr>
        <p:grpSp>
          <p:nvGrpSpPr>
            <p:cNvPr id="18" name="Group 17">
              <a:extLst>
                <a:ext uri="{FF2B5EF4-FFF2-40B4-BE49-F238E27FC236}">
                  <a16:creationId xmlns:a16="http://schemas.microsoft.com/office/drawing/2014/main" id="{FFC8281A-1DAC-E575-5AA0-CA6113706DC8}"/>
                </a:ext>
              </a:extLst>
            </p:cNvPr>
            <p:cNvGrpSpPr/>
            <p:nvPr/>
          </p:nvGrpSpPr>
          <p:grpSpPr>
            <a:xfrm>
              <a:off x="7954403" y="1538993"/>
              <a:ext cx="2618004" cy="4998880"/>
              <a:chOff x="1559110" y="1573712"/>
              <a:chExt cx="2950448" cy="5430905"/>
            </a:xfrm>
          </p:grpSpPr>
          <p:sp>
            <p:nvSpPr>
              <p:cNvPr id="19" name="Rectangle: Rounded Corners 18">
                <a:extLst>
                  <a:ext uri="{FF2B5EF4-FFF2-40B4-BE49-F238E27FC236}">
                    <a16:creationId xmlns:a16="http://schemas.microsoft.com/office/drawing/2014/main" id="{623C1CFB-6E4B-90D5-BAFB-6A1BD48BCEB3}"/>
                  </a:ext>
                </a:extLst>
              </p:cNvPr>
              <p:cNvSpPr/>
              <p:nvPr/>
            </p:nvSpPr>
            <p:spPr>
              <a:xfrm>
                <a:off x="1559110" y="1573712"/>
                <a:ext cx="2950448" cy="54309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35AF7DD-FC62-8470-E223-53B827FDED30}"/>
                  </a:ext>
                </a:extLst>
              </p:cNvPr>
              <p:cNvCxnSpPr/>
              <p:nvPr/>
            </p:nvCxnSpPr>
            <p:spPr>
              <a:xfrm>
                <a:off x="2699657" y="1724638"/>
                <a:ext cx="63804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0EA9AD7D-071D-7384-2541-F2570E51D8FC}"/>
                </a:ext>
              </a:extLst>
            </p:cNvPr>
            <p:cNvGrpSpPr/>
            <p:nvPr/>
          </p:nvGrpSpPr>
          <p:grpSpPr>
            <a:xfrm>
              <a:off x="8167108" y="1809416"/>
              <a:ext cx="2217743" cy="4626864"/>
              <a:chOff x="8167108" y="1809416"/>
              <a:chExt cx="2488027" cy="5055317"/>
            </a:xfrm>
          </p:grpSpPr>
          <p:pic>
            <p:nvPicPr>
              <p:cNvPr id="12" name="Picture 11">
                <a:extLst>
                  <a:ext uri="{FF2B5EF4-FFF2-40B4-BE49-F238E27FC236}">
                    <a16:creationId xmlns:a16="http://schemas.microsoft.com/office/drawing/2014/main" id="{873CE842-E5A0-4035-518C-34FCF5D19E4C}"/>
                  </a:ext>
                </a:extLst>
              </p:cNvPr>
              <p:cNvPicPr>
                <a:picLocks noChangeAspect="1"/>
              </p:cNvPicPr>
              <p:nvPr/>
            </p:nvPicPr>
            <p:blipFill>
              <a:blip r:embed="rId5"/>
              <a:srcRect t="3898" r="408" b="63"/>
              <a:stretch/>
            </p:blipFill>
            <p:spPr>
              <a:xfrm>
                <a:off x="8167108" y="1809416"/>
                <a:ext cx="2488027" cy="5055317"/>
              </a:xfrm>
              <a:prstGeom prst="roundRect">
                <a:avLst/>
              </a:prstGeom>
            </p:spPr>
          </p:pic>
          <p:sp>
            <p:nvSpPr>
              <p:cNvPr id="16" name="Rectangle 15">
                <a:extLst>
                  <a:ext uri="{FF2B5EF4-FFF2-40B4-BE49-F238E27FC236}">
                    <a16:creationId xmlns:a16="http://schemas.microsoft.com/office/drawing/2014/main" id="{49EFA969-FE7B-9B6C-0243-737CD221CE36}"/>
                  </a:ext>
                </a:extLst>
              </p:cNvPr>
              <p:cNvSpPr/>
              <p:nvPr/>
            </p:nvSpPr>
            <p:spPr>
              <a:xfrm>
                <a:off x="8167109" y="4847770"/>
                <a:ext cx="2441502" cy="14178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Text Placeholder 57">
            <a:extLst>
              <a:ext uri="{FF2B5EF4-FFF2-40B4-BE49-F238E27FC236}">
                <a16:creationId xmlns:a16="http://schemas.microsoft.com/office/drawing/2014/main" id="{94F312EE-03F5-7530-EC0F-6D2DE0F96184}"/>
              </a:ext>
            </a:extLst>
          </p:cNvPr>
          <p:cNvSpPr>
            <a:spLocks noGrp="1"/>
          </p:cNvSpPr>
          <p:nvPr>
            <p:ph type="body" sz="quarter" idx="4294967295"/>
          </p:nvPr>
        </p:nvSpPr>
        <p:spPr>
          <a:xfrm>
            <a:off x="7844911" y="5692775"/>
            <a:ext cx="3257514" cy="914400"/>
          </a:xfrm>
        </p:spPr>
        <p:txBody>
          <a:bodyPr>
            <a:noAutofit/>
          </a:bodyPr>
          <a:lstStyle/>
          <a:p>
            <a:pPr marL="0" indent="0" algn="ctr">
              <a:lnSpc>
                <a:spcPct val="100000"/>
              </a:lnSpc>
              <a:spcBef>
                <a:spcPts val="0"/>
              </a:spcBef>
              <a:buNone/>
            </a:pPr>
            <a:r>
              <a:rPr lang="es-MX" b="1" dirty="0">
                <a:solidFill>
                  <a:srgbClr val="141F68"/>
                </a:solidFill>
                <a:latin typeface="Arial" panose="020B0604020202020204" pitchFamily="34" charset="0"/>
                <a:cs typeface="Arial" panose="020B0604020202020204" pitchFamily="34" charset="0"/>
              </a:rPr>
              <a:t>6. </a:t>
            </a:r>
            <a:r>
              <a:rPr lang="es-ES" b="1" dirty="0">
                <a:solidFill>
                  <a:srgbClr val="141F68"/>
                </a:solidFill>
                <a:latin typeface="Arial" panose="020B0604020202020204" pitchFamily="34" charset="0"/>
                <a:cs typeface="Arial" panose="020B0604020202020204" pitchFamily="34" charset="0"/>
              </a:rPr>
              <a:t>Ver el pronóstico de AQI</a:t>
            </a:r>
            <a:endParaRPr lang="es-MX" b="1" dirty="0">
              <a:solidFill>
                <a:srgbClr val="141F6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885B53-9F1E-D1BD-5CE0-C9BE170C1A37}"/>
              </a:ext>
              <a:ext uri="{C183D7F6-B498-43B3-948B-1728B52AA6E4}">
                <adec:decorative xmlns:adec="http://schemas.microsoft.com/office/drawing/2017/decorative" val="1"/>
              </a:ext>
            </a:extLst>
          </p:cNvPr>
          <p:cNvSpPr/>
          <p:nvPr/>
        </p:nvSpPr>
        <p:spPr>
          <a:xfrm>
            <a:off x="179109" y="6197285"/>
            <a:ext cx="1310970" cy="436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2"/>
              </a:solidFill>
            </a:endParaRPr>
          </a:p>
        </p:txBody>
      </p:sp>
      <p:sp>
        <p:nvSpPr>
          <p:cNvPr id="28" name="Slide Number Placeholder 4">
            <a:extLst>
              <a:ext uri="{FF2B5EF4-FFF2-40B4-BE49-F238E27FC236}">
                <a16:creationId xmlns:a16="http://schemas.microsoft.com/office/drawing/2014/main" id="{78E569E4-F4BC-ADBA-CBAB-8C463E4DBB02}"/>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20</a:t>
            </a:r>
          </a:p>
        </p:txBody>
      </p:sp>
    </p:spTree>
    <p:extLst>
      <p:ext uri="{BB962C8B-B14F-4D97-AF65-F5344CB8AC3E}">
        <p14:creationId xmlns:p14="http://schemas.microsoft.com/office/powerpoint/2010/main" val="131806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 uri="{C183D7F6-B498-43B3-948B-1728B52AA6E4}">
                <adec:decorative xmlns:adec="http://schemas.microsoft.com/office/drawing/2017/decorative" val="0"/>
              </a:ext>
            </a:extLst>
          </p:cNvPr>
          <p:cNvSpPr>
            <a:spLocks noGrp="1"/>
          </p:cNvSpPr>
          <p:nvPr>
            <p:ph type="title"/>
          </p:nvPr>
        </p:nvSpPr>
        <p:spPr>
          <a:xfrm>
            <a:off x="157321" y="619538"/>
            <a:ext cx="10831285" cy="993178"/>
          </a:xfrm>
          <a:solidFill>
            <a:schemeClr val="bg2"/>
          </a:solidFill>
        </p:spPr>
        <p:txBody>
          <a:bodyPr>
            <a:normAutofit/>
          </a:bodyPr>
          <a:lstStyle/>
          <a:p>
            <a:r>
              <a:rPr lang="en-US" sz="4000" dirty="0"/>
              <a:t>  ¿Que </a:t>
            </a:r>
            <a:r>
              <a:rPr lang="en-US" sz="4000" dirty="0" err="1"/>
              <a:t>pasa</a:t>
            </a:r>
            <a:r>
              <a:rPr lang="en-US" sz="4000" dirty="0"/>
              <a:t> </a:t>
            </a:r>
            <a:r>
              <a:rPr lang="en-US" sz="4000" dirty="0" err="1"/>
              <a:t>si</a:t>
            </a:r>
            <a:r>
              <a:rPr lang="en-US" sz="4000" dirty="0"/>
              <a:t>…..?</a:t>
            </a:r>
          </a:p>
        </p:txBody>
      </p:sp>
      <p:sp>
        <p:nvSpPr>
          <p:cNvPr id="2" name="Content Placeholder 1">
            <a:extLst>
              <a:ext uri="{FF2B5EF4-FFF2-40B4-BE49-F238E27FC236}">
                <a16:creationId xmlns:a16="http://schemas.microsoft.com/office/drawing/2014/main" id="{83C4D325-7877-83FE-7F71-36D511731678}"/>
              </a:ext>
            </a:extLst>
          </p:cNvPr>
          <p:cNvSpPr>
            <a:spLocks noGrp="1"/>
          </p:cNvSpPr>
          <p:nvPr>
            <p:ph sz="half" idx="4294967295"/>
          </p:nvPr>
        </p:nvSpPr>
        <p:spPr>
          <a:xfrm>
            <a:off x="610627" y="1894094"/>
            <a:ext cx="6544317" cy="4073073"/>
          </a:xfrm>
        </p:spPr>
        <p:txBody>
          <a:bodyPr>
            <a:normAutofit/>
          </a:bodyPr>
          <a:lstStyle/>
          <a:p>
            <a:pPr marL="0" indent="0">
              <a:buNone/>
            </a:pPr>
            <a:r>
              <a:rPr lang="es-ES" dirty="0">
                <a:solidFill>
                  <a:schemeClr val="tx1">
                    <a:lumMod val="50000"/>
                  </a:schemeClr>
                </a:solidFill>
              </a:rPr>
              <a:t>A veces, el AQI que informa la aplicación del clima es diferente al que se muestra en la pagina web de </a:t>
            </a:r>
            <a:r>
              <a:rPr lang="es-ES" dirty="0" err="1">
                <a:solidFill>
                  <a:schemeClr val="tx1">
                    <a:lumMod val="50000"/>
                  </a:schemeClr>
                </a:solidFill>
              </a:rPr>
              <a:t>AirNow</a:t>
            </a:r>
            <a:r>
              <a:rPr lang="es-ES" dirty="0">
                <a:solidFill>
                  <a:schemeClr val="tx1">
                    <a:lumMod val="50000"/>
                  </a:schemeClr>
                </a:solidFill>
              </a:rPr>
              <a:t> o en la pagina web de su distrito local de control de la calidad del aire.</a:t>
            </a:r>
            <a:br>
              <a:rPr lang="es-ES" dirty="0">
                <a:solidFill>
                  <a:schemeClr val="tx1">
                    <a:lumMod val="50000"/>
                  </a:schemeClr>
                </a:solidFill>
                <a:highlight>
                  <a:srgbClr val="FFFF00"/>
                </a:highlight>
              </a:rPr>
            </a:br>
            <a:r>
              <a:rPr lang="es-ES" b="1" dirty="0">
                <a:solidFill>
                  <a:schemeClr val="tx1">
                    <a:lumMod val="50000"/>
                  </a:schemeClr>
                </a:solidFill>
              </a:rPr>
              <a:t>¿Qué debería de hacer si los números no coinciden?</a:t>
            </a:r>
            <a:endParaRPr lang="en-US" b="1" dirty="0">
              <a:solidFill>
                <a:schemeClr val="tx1">
                  <a:lumMod val="50000"/>
                </a:schemeClr>
              </a:solidFill>
            </a:endParaRPr>
          </a:p>
          <a:p>
            <a:pPr marL="0" indent="0">
              <a:buNone/>
            </a:pPr>
            <a:r>
              <a:rPr lang="es-ES" b="1" dirty="0">
                <a:solidFill>
                  <a:srgbClr val="0077CF"/>
                </a:solidFill>
              </a:rPr>
              <a:t>SU MEJOR PROTECCIÓN:</a:t>
            </a:r>
            <a:r>
              <a:rPr lang="es-ES" b="0" i="0" dirty="0">
                <a:solidFill>
                  <a:srgbClr val="3C4043"/>
                </a:solidFill>
                <a:effectLst/>
              </a:rPr>
              <a:t> </a:t>
            </a:r>
            <a:r>
              <a:rPr lang="es-ES" dirty="0">
                <a:solidFill>
                  <a:schemeClr val="tx1">
                    <a:lumMod val="50000"/>
                  </a:schemeClr>
                </a:solidFill>
              </a:rPr>
              <a:t>Si se fija que los números no coinciden, use el AQI más alto como su guía.</a:t>
            </a:r>
            <a:endParaRPr lang="en-US" dirty="0">
              <a:solidFill>
                <a:schemeClr val="tx1">
                  <a:lumMod val="50000"/>
                </a:schemeClr>
              </a:solidFill>
            </a:endParaRPr>
          </a:p>
        </p:txBody>
      </p:sp>
      <p:pic>
        <p:nvPicPr>
          <p:cNvPr id="12" name="Picture 11" descr="Gráfico de un hombre pensando">
            <a:extLst>
              <a:ext uri="{FF2B5EF4-FFF2-40B4-BE49-F238E27FC236}">
                <a16:creationId xmlns:a16="http://schemas.microsoft.com/office/drawing/2014/main" id="{653BC771-4C95-EFDB-EA4C-6DD8C5ED61EC}"/>
              </a:ext>
            </a:extLst>
          </p:cNvPr>
          <p:cNvPicPr>
            <a:picLocks noChangeAspect="1"/>
          </p:cNvPicPr>
          <p:nvPr/>
        </p:nvPicPr>
        <p:blipFill>
          <a:blip r:embed="rId3"/>
          <a:stretch>
            <a:fillRect/>
          </a:stretch>
        </p:blipFill>
        <p:spPr>
          <a:xfrm>
            <a:off x="8007452" y="1122385"/>
            <a:ext cx="3809591" cy="4613230"/>
          </a:xfrm>
          <a:prstGeom prst="rect">
            <a:avLst/>
          </a:prstGeom>
        </p:spPr>
      </p:pic>
      <p:sp>
        <p:nvSpPr>
          <p:cNvPr id="4" name="Slide Number Placeholder 4">
            <a:extLst>
              <a:ext uri="{FF2B5EF4-FFF2-40B4-BE49-F238E27FC236}">
                <a16:creationId xmlns:a16="http://schemas.microsoft.com/office/drawing/2014/main" id="{71DCF43D-A78B-40EE-B9BB-05DF69489C4D}"/>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21</a:t>
            </a:r>
          </a:p>
        </p:txBody>
      </p:sp>
    </p:spTree>
    <p:extLst>
      <p:ext uri="{BB962C8B-B14F-4D97-AF65-F5344CB8AC3E}">
        <p14:creationId xmlns:p14="http://schemas.microsoft.com/office/powerpoint/2010/main" val="263865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4CBD8-EDBE-1049-D08B-DAF5050B8989}"/>
              </a:ext>
            </a:extLst>
          </p:cNvPr>
          <p:cNvSpPr>
            <a:spLocks noGrp="1"/>
          </p:cNvSpPr>
          <p:nvPr>
            <p:ph type="title"/>
          </p:nvPr>
        </p:nvSpPr>
        <p:spPr>
          <a:xfrm>
            <a:off x="232477" y="556908"/>
            <a:ext cx="10831285" cy="993178"/>
          </a:xfrm>
          <a:solidFill>
            <a:schemeClr val="bg2"/>
          </a:solidFill>
        </p:spPr>
        <p:txBody>
          <a:bodyPr>
            <a:normAutofit/>
          </a:bodyPr>
          <a:lstStyle/>
          <a:p>
            <a:r>
              <a:rPr lang="es-ES" sz="4000" dirty="0"/>
              <a:t>No se trata sólo del AQI</a:t>
            </a:r>
            <a:endParaRPr lang="en-US" sz="4000" dirty="0"/>
          </a:p>
        </p:txBody>
      </p:sp>
      <p:sp>
        <p:nvSpPr>
          <p:cNvPr id="2" name="Content Placeholder 1">
            <a:extLst>
              <a:ext uri="{FF2B5EF4-FFF2-40B4-BE49-F238E27FC236}">
                <a16:creationId xmlns:a16="http://schemas.microsoft.com/office/drawing/2014/main" id="{83C4D325-7877-83FE-7F71-36D511731678}"/>
              </a:ext>
            </a:extLst>
          </p:cNvPr>
          <p:cNvSpPr>
            <a:spLocks noGrp="1"/>
          </p:cNvSpPr>
          <p:nvPr>
            <p:ph sz="half" idx="4294967295"/>
          </p:nvPr>
        </p:nvSpPr>
        <p:spPr>
          <a:xfrm>
            <a:off x="638884" y="2391832"/>
            <a:ext cx="4373427" cy="3033869"/>
          </a:xfrm>
        </p:spPr>
        <p:txBody>
          <a:bodyPr>
            <a:normAutofit/>
          </a:bodyPr>
          <a:lstStyle/>
          <a:p>
            <a:pPr marL="0" indent="0">
              <a:buNone/>
            </a:pPr>
            <a:r>
              <a:rPr lang="es-ES" dirty="0">
                <a:solidFill>
                  <a:schemeClr val="tx1">
                    <a:lumMod val="50000"/>
                  </a:schemeClr>
                </a:solidFill>
              </a:rPr>
              <a:t>Utilice todas sus herramientas:</a:t>
            </a:r>
          </a:p>
          <a:p>
            <a:pPr lvl="1"/>
            <a:r>
              <a:rPr lang="es-ES" dirty="0">
                <a:solidFill>
                  <a:schemeClr val="tx1">
                    <a:lumMod val="50000"/>
                  </a:schemeClr>
                </a:solidFill>
              </a:rPr>
              <a:t>Revisa el </a:t>
            </a:r>
            <a:r>
              <a:rPr lang="es-ES" b="1" dirty="0">
                <a:solidFill>
                  <a:schemeClr val="tx1">
                    <a:lumMod val="50000"/>
                  </a:schemeClr>
                </a:solidFill>
              </a:rPr>
              <a:t>AQI</a:t>
            </a:r>
          </a:p>
          <a:p>
            <a:pPr lvl="1"/>
            <a:r>
              <a:rPr lang="es-ES" dirty="0">
                <a:solidFill>
                  <a:schemeClr val="tx1">
                    <a:lumMod val="50000"/>
                  </a:schemeClr>
                </a:solidFill>
              </a:rPr>
              <a:t>¿</a:t>
            </a:r>
            <a:r>
              <a:rPr lang="es-ES" b="1" dirty="0">
                <a:solidFill>
                  <a:schemeClr val="tx1">
                    <a:lumMod val="50000"/>
                  </a:schemeClr>
                </a:solidFill>
              </a:rPr>
              <a:t>Ve</a:t>
            </a:r>
            <a:r>
              <a:rPr lang="es-ES" dirty="0">
                <a:solidFill>
                  <a:schemeClr val="tx1">
                    <a:lumMod val="50000"/>
                  </a:schemeClr>
                </a:solidFill>
              </a:rPr>
              <a:t> humo o cenizas? </a:t>
            </a:r>
          </a:p>
          <a:p>
            <a:pPr lvl="1"/>
            <a:r>
              <a:rPr lang="es-ES" dirty="0">
                <a:solidFill>
                  <a:schemeClr val="tx1">
                    <a:lumMod val="50000"/>
                  </a:schemeClr>
                </a:solidFill>
              </a:rPr>
              <a:t>¿</a:t>
            </a:r>
            <a:r>
              <a:rPr lang="es-ES" b="1" dirty="0">
                <a:solidFill>
                  <a:schemeClr val="tx1">
                    <a:lumMod val="50000"/>
                  </a:schemeClr>
                </a:solidFill>
              </a:rPr>
              <a:t>Huele</a:t>
            </a:r>
            <a:r>
              <a:rPr lang="es-ES" dirty="0">
                <a:solidFill>
                  <a:schemeClr val="tx1">
                    <a:lumMod val="50000"/>
                  </a:schemeClr>
                </a:solidFill>
              </a:rPr>
              <a:t> humo?</a:t>
            </a:r>
          </a:p>
          <a:p>
            <a:pPr lvl="1"/>
            <a:r>
              <a:rPr lang="es-ES" dirty="0">
                <a:solidFill>
                  <a:schemeClr val="tx1">
                    <a:lumMod val="50000"/>
                  </a:schemeClr>
                </a:solidFill>
              </a:rPr>
              <a:t>¿Cómo se siente? </a:t>
            </a:r>
            <a:br>
              <a:rPr lang="es-ES" dirty="0">
                <a:solidFill>
                  <a:schemeClr val="tx1">
                    <a:lumMod val="50000"/>
                  </a:schemeClr>
                </a:solidFill>
              </a:rPr>
            </a:br>
            <a:r>
              <a:rPr lang="es-ES" dirty="0">
                <a:solidFill>
                  <a:schemeClr val="tx1">
                    <a:lumMod val="50000"/>
                  </a:schemeClr>
                </a:solidFill>
              </a:rPr>
              <a:t>¿Tiene algún </a:t>
            </a:r>
            <a:r>
              <a:rPr lang="es-ES" b="1" dirty="0">
                <a:solidFill>
                  <a:schemeClr val="tx1">
                    <a:lumMod val="50000"/>
                  </a:schemeClr>
                </a:solidFill>
              </a:rPr>
              <a:t>síntoma</a:t>
            </a:r>
            <a:r>
              <a:rPr lang="es-ES" dirty="0">
                <a:solidFill>
                  <a:schemeClr val="tx1">
                    <a:lumMod val="50000"/>
                  </a:schemeClr>
                </a:solidFill>
              </a:rPr>
              <a:t>?</a:t>
            </a:r>
            <a:endParaRPr lang="en-US" sz="2000" dirty="0">
              <a:solidFill>
                <a:schemeClr val="tx1">
                  <a:lumMod val="50000"/>
                </a:schemeClr>
              </a:solidFill>
            </a:endParaRPr>
          </a:p>
        </p:txBody>
      </p:sp>
      <p:pic>
        <p:nvPicPr>
          <p:cNvPr id="4" name="Picture 3" descr="Foto de campos con montañas en el fondo y humo de incendios forestales elevándose.">
            <a:extLst>
              <a:ext uri="{FF2B5EF4-FFF2-40B4-BE49-F238E27FC236}">
                <a16:creationId xmlns:a16="http://schemas.microsoft.com/office/drawing/2014/main" id="{843691EA-349B-8779-E954-69C949235280}"/>
              </a:ext>
            </a:extLst>
          </p:cNvPr>
          <p:cNvPicPr>
            <a:picLocks noChangeAspect="1"/>
          </p:cNvPicPr>
          <p:nvPr/>
        </p:nvPicPr>
        <p:blipFill>
          <a:blip r:embed="rId3"/>
          <a:stretch>
            <a:fillRect/>
          </a:stretch>
        </p:blipFill>
        <p:spPr>
          <a:xfrm>
            <a:off x="5672610" y="2003977"/>
            <a:ext cx="5710428" cy="3809581"/>
          </a:xfrm>
          <a:prstGeom prst="rect">
            <a:avLst/>
          </a:prstGeom>
        </p:spPr>
      </p:pic>
      <p:sp>
        <p:nvSpPr>
          <p:cNvPr id="5" name="Slide Number Placeholder 4">
            <a:extLst>
              <a:ext uri="{FF2B5EF4-FFF2-40B4-BE49-F238E27FC236}">
                <a16:creationId xmlns:a16="http://schemas.microsoft.com/office/drawing/2014/main" id="{D062D647-0423-FCE4-3EF5-C0B51BCE9C6B}"/>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22</a:t>
            </a:r>
          </a:p>
        </p:txBody>
      </p:sp>
    </p:spTree>
    <p:extLst>
      <p:ext uri="{BB962C8B-B14F-4D97-AF65-F5344CB8AC3E}">
        <p14:creationId xmlns:p14="http://schemas.microsoft.com/office/powerpoint/2010/main" val="421631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58E81-8FDC-37BB-2F75-74D7386B0644}"/>
              </a:ext>
            </a:extLst>
          </p:cNvPr>
          <p:cNvSpPr>
            <a:spLocks noGrp="1"/>
          </p:cNvSpPr>
          <p:nvPr>
            <p:ph type="title"/>
          </p:nvPr>
        </p:nvSpPr>
        <p:spPr>
          <a:xfrm>
            <a:off x="680357" y="544452"/>
            <a:ext cx="10831285" cy="993178"/>
          </a:xfrm>
        </p:spPr>
        <p:txBody>
          <a:bodyPr>
            <a:normAutofit/>
          </a:bodyPr>
          <a:lstStyle/>
          <a:p>
            <a:r>
              <a:rPr lang="es-MX" sz="4000" dirty="0"/>
              <a:t>Sumario</a:t>
            </a:r>
          </a:p>
        </p:txBody>
      </p:sp>
      <p:sp>
        <p:nvSpPr>
          <p:cNvPr id="5" name="Freeform: Shape 4">
            <a:extLst>
              <a:ext uri="{FF2B5EF4-FFF2-40B4-BE49-F238E27FC236}">
                <a16:creationId xmlns:a16="http://schemas.microsoft.com/office/drawing/2014/main" id="{3D2DA3AB-9667-2AE4-1AF9-EAF45098D387}"/>
              </a:ext>
              <a:ext uri="{C183D7F6-B498-43B3-948B-1728B52AA6E4}">
                <adec:decorative xmlns:adec="http://schemas.microsoft.com/office/drawing/2017/decorative" val="1"/>
              </a:ext>
            </a:extLst>
          </p:cNvPr>
          <p:cNvSpPr/>
          <p:nvPr/>
        </p:nvSpPr>
        <p:spPr>
          <a:xfrm>
            <a:off x="680360" y="1982967"/>
            <a:ext cx="7618089" cy="1005840"/>
          </a:xfrm>
          <a:custGeom>
            <a:avLst/>
            <a:gdLst>
              <a:gd name="connsiteX0" fmla="*/ 0 w 6089993"/>
              <a:gd name="connsiteY0" fmla="*/ 155156 h 1551564"/>
              <a:gd name="connsiteX1" fmla="*/ 155156 w 6089993"/>
              <a:gd name="connsiteY1" fmla="*/ 0 h 1551564"/>
              <a:gd name="connsiteX2" fmla="*/ 5934837 w 6089993"/>
              <a:gd name="connsiteY2" fmla="*/ 0 h 1551564"/>
              <a:gd name="connsiteX3" fmla="*/ 6089993 w 6089993"/>
              <a:gd name="connsiteY3" fmla="*/ 155156 h 1551564"/>
              <a:gd name="connsiteX4" fmla="*/ 6089993 w 6089993"/>
              <a:gd name="connsiteY4" fmla="*/ 1396408 h 1551564"/>
              <a:gd name="connsiteX5" fmla="*/ 5934837 w 6089993"/>
              <a:gd name="connsiteY5" fmla="*/ 1551564 h 1551564"/>
              <a:gd name="connsiteX6" fmla="*/ 155156 w 6089993"/>
              <a:gd name="connsiteY6" fmla="*/ 1551564 h 1551564"/>
              <a:gd name="connsiteX7" fmla="*/ 0 w 6089993"/>
              <a:gd name="connsiteY7" fmla="*/ 1396408 h 1551564"/>
              <a:gd name="connsiteX8" fmla="*/ 0 w 6089993"/>
              <a:gd name="connsiteY8" fmla="*/ 155156 h 15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993" h="1551564">
                <a:moveTo>
                  <a:pt x="0" y="155156"/>
                </a:moveTo>
                <a:cubicBezTo>
                  <a:pt x="0" y="69466"/>
                  <a:pt x="69466" y="0"/>
                  <a:pt x="155156" y="0"/>
                </a:cubicBezTo>
                <a:lnTo>
                  <a:pt x="5934837" y="0"/>
                </a:lnTo>
                <a:cubicBezTo>
                  <a:pt x="6020527" y="0"/>
                  <a:pt x="6089993" y="69466"/>
                  <a:pt x="6089993" y="155156"/>
                </a:cubicBezTo>
                <a:lnTo>
                  <a:pt x="6089993" y="1396408"/>
                </a:lnTo>
                <a:cubicBezTo>
                  <a:pt x="6089993" y="1482098"/>
                  <a:pt x="6020527" y="1551564"/>
                  <a:pt x="5934837" y="1551564"/>
                </a:cubicBezTo>
                <a:lnTo>
                  <a:pt x="155156" y="1551564"/>
                </a:lnTo>
                <a:cubicBezTo>
                  <a:pt x="69466" y="1551564"/>
                  <a:pt x="0" y="1482098"/>
                  <a:pt x="0" y="1396408"/>
                </a:cubicBezTo>
                <a:lnTo>
                  <a:pt x="0" y="155156"/>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136884" tIns="136884" rIns="136884" bIns="136884" numCol="1" spcCol="1270" anchor="ctr" anchorCtr="0">
            <a:noAutofit/>
          </a:bodyPr>
          <a:lstStyle/>
          <a:p>
            <a:endParaRPr lang="es-ES" sz="2400" b="0" dirty="0">
              <a:solidFill>
                <a:srgbClr val="002495"/>
              </a:solidFill>
              <a:latin typeface="Arial" panose="020B0604020202020204" pitchFamily="34" charset="0"/>
              <a:cs typeface="Arial" panose="020B0604020202020204" pitchFamily="34" charset="0"/>
            </a:endParaRPr>
          </a:p>
        </p:txBody>
      </p:sp>
      <p:sp>
        <p:nvSpPr>
          <p:cNvPr id="4" name="Text Placeholder 59">
            <a:extLst>
              <a:ext uri="{FF2B5EF4-FFF2-40B4-BE49-F238E27FC236}">
                <a16:creationId xmlns:a16="http://schemas.microsoft.com/office/drawing/2014/main" id="{BC194F12-E290-EFC9-C780-85FC6B4EBFF4}"/>
              </a:ext>
            </a:extLst>
          </p:cNvPr>
          <p:cNvSpPr>
            <a:spLocks noGrp="1"/>
          </p:cNvSpPr>
          <p:nvPr>
            <p:ph type="body" sz="quarter" idx="14"/>
          </p:nvPr>
        </p:nvSpPr>
        <p:spPr>
          <a:xfrm>
            <a:off x="728805" y="2142696"/>
            <a:ext cx="7319411" cy="914400"/>
          </a:xfrm>
        </p:spPr>
        <p:txBody>
          <a:bodyPr>
            <a:noAutofit/>
          </a:bodyPr>
          <a:lstStyle/>
          <a:p>
            <a:pPr marL="0" indent="0">
              <a:buNone/>
            </a:pPr>
            <a:r>
              <a:rPr lang="es-ES" b="0" dirty="0">
                <a:solidFill>
                  <a:srgbClr val="002495"/>
                </a:solidFill>
                <a:latin typeface="Arial" panose="020B0604020202020204" pitchFamily="34" charset="0"/>
                <a:cs typeface="Arial" panose="020B0604020202020204" pitchFamily="34" charset="0"/>
              </a:rPr>
              <a:t>El humo es peligroso para la salud de todos, pero para algunas personas es más peligroso.</a:t>
            </a:r>
          </a:p>
        </p:txBody>
      </p:sp>
      <p:sp>
        <p:nvSpPr>
          <p:cNvPr id="6" name="Freeform: Shape 5">
            <a:extLst>
              <a:ext uri="{FF2B5EF4-FFF2-40B4-BE49-F238E27FC236}">
                <a16:creationId xmlns:a16="http://schemas.microsoft.com/office/drawing/2014/main" id="{511A92DB-0AD8-397E-DE6B-C339E3539FA3}"/>
              </a:ext>
              <a:ext uri="{C183D7F6-B498-43B3-948B-1728B52AA6E4}">
                <adec:decorative xmlns:adec="http://schemas.microsoft.com/office/drawing/2017/decorative" val="1"/>
              </a:ext>
            </a:extLst>
          </p:cNvPr>
          <p:cNvSpPr/>
          <p:nvPr/>
        </p:nvSpPr>
        <p:spPr>
          <a:xfrm>
            <a:off x="680358" y="3068205"/>
            <a:ext cx="7618091" cy="1005840"/>
          </a:xfrm>
          <a:custGeom>
            <a:avLst/>
            <a:gdLst>
              <a:gd name="connsiteX0" fmla="*/ 0 w 6089993"/>
              <a:gd name="connsiteY0" fmla="*/ 155156 h 1551564"/>
              <a:gd name="connsiteX1" fmla="*/ 155156 w 6089993"/>
              <a:gd name="connsiteY1" fmla="*/ 0 h 1551564"/>
              <a:gd name="connsiteX2" fmla="*/ 5934837 w 6089993"/>
              <a:gd name="connsiteY2" fmla="*/ 0 h 1551564"/>
              <a:gd name="connsiteX3" fmla="*/ 6089993 w 6089993"/>
              <a:gd name="connsiteY3" fmla="*/ 155156 h 1551564"/>
              <a:gd name="connsiteX4" fmla="*/ 6089993 w 6089993"/>
              <a:gd name="connsiteY4" fmla="*/ 1396408 h 1551564"/>
              <a:gd name="connsiteX5" fmla="*/ 5934837 w 6089993"/>
              <a:gd name="connsiteY5" fmla="*/ 1551564 h 1551564"/>
              <a:gd name="connsiteX6" fmla="*/ 155156 w 6089993"/>
              <a:gd name="connsiteY6" fmla="*/ 1551564 h 1551564"/>
              <a:gd name="connsiteX7" fmla="*/ 0 w 6089993"/>
              <a:gd name="connsiteY7" fmla="*/ 1396408 h 1551564"/>
              <a:gd name="connsiteX8" fmla="*/ 0 w 6089993"/>
              <a:gd name="connsiteY8" fmla="*/ 155156 h 15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993" h="1551564">
                <a:moveTo>
                  <a:pt x="0" y="155156"/>
                </a:moveTo>
                <a:cubicBezTo>
                  <a:pt x="0" y="69466"/>
                  <a:pt x="69466" y="0"/>
                  <a:pt x="155156" y="0"/>
                </a:cubicBezTo>
                <a:lnTo>
                  <a:pt x="5934837" y="0"/>
                </a:lnTo>
                <a:cubicBezTo>
                  <a:pt x="6020527" y="0"/>
                  <a:pt x="6089993" y="69466"/>
                  <a:pt x="6089993" y="155156"/>
                </a:cubicBezTo>
                <a:lnTo>
                  <a:pt x="6089993" y="1396408"/>
                </a:lnTo>
                <a:cubicBezTo>
                  <a:pt x="6089993" y="1482098"/>
                  <a:pt x="6020527" y="1551564"/>
                  <a:pt x="5934837" y="1551564"/>
                </a:cubicBezTo>
                <a:lnTo>
                  <a:pt x="155156" y="1551564"/>
                </a:lnTo>
                <a:cubicBezTo>
                  <a:pt x="69466" y="1551564"/>
                  <a:pt x="0" y="1482098"/>
                  <a:pt x="0" y="1396408"/>
                </a:cubicBezTo>
                <a:lnTo>
                  <a:pt x="0" y="155156"/>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136884" tIns="136884" rIns="136884" bIns="136884" numCol="1" spcCol="1270" anchor="ctr" anchorCtr="0">
            <a:noAutofit/>
          </a:bodyPr>
          <a:lstStyle/>
          <a:p>
            <a:endParaRPr lang="en-US" sz="2400" dirty="0">
              <a:solidFill>
                <a:srgbClr val="002495"/>
              </a:solidFill>
              <a:highlight>
                <a:srgbClr val="FFFF00"/>
              </a:highlight>
              <a:latin typeface="Arial" panose="020B0604020202020204" pitchFamily="34" charset="0"/>
              <a:cs typeface="Arial" panose="020B0604020202020204" pitchFamily="34" charset="0"/>
            </a:endParaRPr>
          </a:p>
        </p:txBody>
      </p:sp>
      <p:sp>
        <p:nvSpPr>
          <p:cNvPr id="8" name="Text Placeholder 61">
            <a:extLst>
              <a:ext uri="{FF2B5EF4-FFF2-40B4-BE49-F238E27FC236}">
                <a16:creationId xmlns:a16="http://schemas.microsoft.com/office/drawing/2014/main" id="{73F0BCFC-28BF-0534-AAEF-E217441B07FB}"/>
              </a:ext>
            </a:extLst>
          </p:cNvPr>
          <p:cNvSpPr>
            <a:spLocks noGrp="1"/>
          </p:cNvSpPr>
          <p:nvPr>
            <p:ph type="body" sz="quarter" idx="15"/>
          </p:nvPr>
        </p:nvSpPr>
        <p:spPr>
          <a:xfrm>
            <a:off x="728805" y="3221604"/>
            <a:ext cx="7320890" cy="914400"/>
          </a:xfrm>
        </p:spPr>
        <p:txBody>
          <a:bodyPr>
            <a:noAutofit/>
          </a:bodyPr>
          <a:lstStyle/>
          <a:p>
            <a:pPr marL="0" indent="0">
              <a:buNone/>
            </a:pPr>
            <a:r>
              <a:rPr lang="es-ES" dirty="0">
                <a:solidFill>
                  <a:srgbClr val="002495"/>
                </a:solidFill>
                <a:latin typeface="Arial" panose="020B0604020202020204" pitchFamily="34" charset="0"/>
                <a:cs typeface="Arial" panose="020B0604020202020204" pitchFamily="34" charset="0"/>
              </a:rPr>
              <a:t>El </a:t>
            </a:r>
            <a:r>
              <a:rPr lang="es-ES" b="1" dirty="0">
                <a:solidFill>
                  <a:srgbClr val="002495"/>
                </a:solidFill>
                <a:latin typeface="Arial" panose="020B0604020202020204" pitchFamily="34" charset="0"/>
                <a:cs typeface="Arial" panose="020B0604020202020204" pitchFamily="34" charset="0"/>
              </a:rPr>
              <a:t>AQI</a:t>
            </a:r>
            <a:r>
              <a:rPr lang="es-ES" dirty="0">
                <a:solidFill>
                  <a:srgbClr val="002495"/>
                </a:solidFill>
                <a:latin typeface="Arial" panose="020B0604020202020204" pitchFamily="34" charset="0"/>
                <a:cs typeface="Arial" panose="020B0604020202020204" pitchFamily="34" charset="0"/>
              </a:rPr>
              <a:t> nos indica qué tan seguro es respirar el aire que nos rodea</a:t>
            </a:r>
            <a:endParaRPr lang="en-US" dirty="0">
              <a:solidFill>
                <a:srgbClr val="002495"/>
              </a:solidFill>
              <a:highlight>
                <a:srgbClr val="FFFF00"/>
              </a:highlight>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98DE17F4-694D-E0C8-81FF-146630C859C6}"/>
              </a:ext>
              <a:ext uri="{C183D7F6-B498-43B3-948B-1728B52AA6E4}">
                <adec:decorative xmlns:adec="http://schemas.microsoft.com/office/drawing/2017/decorative" val="1"/>
              </a:ext>
            </a:extLst>
          </p:cNvPr>
          <p:cNvSpPr/>
          <p:nvPr/>
        </p:nvSpPr>
        <p:spPr>
          <a:xfrm>
            <a:off x="680357" y="4147163"/>
            <a:ext cx="7623134" cy="1005840"/>
          </a:xfrm>
          <a:custGeom>
            <a:avLst/>
            <a:gdLst>
              <a:gd name="connsiteX0" fmla="*/ 0 w 6089993"/>
              <a:gd name="connsiteY0" fmla="*/ 155156 h 1551564"/>
              <a:gd name="connsiteX1" fmla="*/ 155156 w 6089993"/>
              <a:gd name="connsiteY1" fmla="*/ 0 h 1551564"/>
              <a:gd name="connsiteX2" fmla="*/ 5934837 w 6089993"/>
              <a:gd name="connsiteY2" fmla="*/ 0 h 1551564"/>
              <a:gd name="connsiteX3" fmla="*/ 6089993 w 6089993"/>
              <a:gd name="connsiteY3" fmla="*/ 155156 h 1551564"/>
              <a:gd name="connsiteX4" fmla="*/ 6089993 w 6089993"/>
              <a:gd name="connsiteY4" fmla="*/ 1396408 h 1551564"/>
              <a:gd name="connsiteX5" fmla="*/ 5934837 w 6089993"/>
              <a:gd name="connsiteY5" fmla="*/ 1551564 h 1551564"/>
              <a:gd name="connsiteX6" fmla="*/ 155156 w 6089993"/>
              <a:gd name="connsiteY6" fmla="*/ 1551564 h 1551564"/>
              <a:gd name="connsiteX7" fmla="*/ 0 w 6089993"/>
              <a:gd name="connsiteY7" fmla="*/ 1396408 h 1551564"/>
              <a:gd name="connsiteX8" fmla="*/ 0 w 6089993"/>
              <a:gd name="connsiteY8" fmla="*/ 155156 h 15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993" h="1551564">
                <a:moveTo>
                  <a:pt x="0" y="155156"/>
                </a:moveTo>
                <a:cubicBezTo>
                  <a:pt x="0" y="69466"/>
                  <a:pt x="69466" y="0"/>
                  <a:pt x="155156" y="0"/>
                </a:cubicBezTo>
                <a:lnTo>
                  <a:pt x="5934837" y="0"/>
                </a:lnTo>
                <a:cubicBezTo>
                  <a:pt x="6020527" y="0"/>
                  <a:pt x="6089993" y="69466"/>
                  <a:pt x="6089993" y="155156"/>
                </a:cubicBezTo>
                <a:lnTo>
                  <a:pt x="6089993" y="1396408"/>
                </a:lnTo>
                <a:cubicBezTo>
                  <a:pt x="6089993" y="1482098"/>
                  <a:pt x="6020527" y="1551564"/>
                  <a:pt x="5934837" y="1551564"/>
                </a:cubicBezTo>
                <a:lnTo>
                  <a:pt x="155156" y="1551564"/>
                </a:lnTo>
                <a:cubicBezTo>
                  <a:pt x="69466" y="1551564"/>
                  <a:pt x="0" y="1482098"/>
                  <a:pt x="0" y="1396408"/>
                </a:cubicBezTo>
                <a:lnTo>
                  <a:pt x="0" y="155156"/>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136884" tIns="136884" rIns="136884" bIns="136884" numCol="1" spcCol="1270" anchor="ctr" anchorCtr="0">
            <a:noAutofit/>
          </a:bodyPr>
          <a:lstStyle/>
          <a:p>
            <a:endParaRPr lang="en-US" sz="2400" dirty="0">
              <a:solidFill>
                <a:srgbClr val="002495"/>
              </a:solidFill>
              <a:latin typeface="Arial" panose="020B0604020202020204" pitchFamily="34" charset="0"/>
              <a:cs typeface="Arial" panose="020B0604020202020204" pitchFamily="34" charset="0"/>
            </a:endParaRPr>
          </a:p>
        </p:txBody>
      </p:sp>
      <p:sp>
        <p:nvSpPr>
          <p:cNvPr id="9" name="Text Placeholder 63">
            <a:extLst>
              <a:ext uri="{FF2B5EF4-FFF2-40B4-BE49-F238E27FC236}">
                <a16:creationId xmlns:a16="http://schemas.microsoft.com/office/drawing/2014/main" id="{0099D355-AB70-C707-F3C6-92B9EFCA56F8}"/>
              </a:ext>
            </a:extLst>
          </p:cNvPr>
          <p:cNvSpPr>
            <a:spLocks noGrp="1"/>
          </p:cNvSpPr>
          <p:nvPr>
            <p:ph type="body" sz="quarter" idx="16"/>
          </p:nvPr>
        </p:nvSpPr>
        <p:spPr>
          <a:xfrm>
            <a:off x="716105" y="4301988"/>
            <a:ext cx="6718300" cy="914400"/>
          </a:xfrm>
        </p:spPr>
        <p:txBody>
          <a:bodyPr>
            <a:noAutofit/>
          </a:bodyPr>
          <a:lstStyle/>
          <a:p>
            <a:pPr marL="0" indent="0">
              <a:buNone/>
            </a:pPr>
            <a:r>
              <a:rPr lang="es-ES" b="1" dirty="0">
                <a:solidFill>
                  <a:srgbClr val="002495"/>
                </a:solidFill>
                <a:latin typeface="Arial" panose="020B0604020202020204" pitchFamily="34" charset="0"/>
                <a:cs typeface="Arial" panose="020B0604020202020204" pitchFamily="34" charset="0"/>
              </a:rPr>
              <a:t>Use todas sus herramientas </a:t>
            </a:r>
            <a:r>
              <a:rPr lang="es-ES" dirty="0">
                <a:solidFill>
                  <a:srgbClr val="002495"/>
                </a:solidFill>
                <a:latin typeface="Arial" panose="020B0604020202020204" pitchFamily="34" charset="0"/>
                <a:cs typeface="Arial" panose="020B0604020202020204" pitchFamily="34" charset="0"/>
              </a:rPr>
              <a:t>para ayudar a comprender qué tan seguro es respirar el aire.</a:t>
            </a:r>
            <a:endParaRPr lang="en-US" dirty="0">
              <a:solidFill>
                <a:srgbClr val="002495"/>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A03F78B-B960-4D20-B170-17A8CA06E0C1}"/>
              </a:ext>
              <a:ext uri="{C183D7F6-B498-43B3-948B-1728B52AA6E4}">
                <adec:decorative xmlns:adec="http://schemas.microsoft.com/office/drawing/2017/decorative" val="1"/>
              </a:ext>
            </a:extLst>
          </p:cNvPr>
          <p:cNvGrpSpPr/>
          <p:nvPr/>
        </p:nvGrpSpPr>
        <p:grpSpPr>
          <a:xfrm>
            <a:off x="8657795" y="1817088"/>
            <a:ext cx="2743200" cy="3508074"/>
            <a:chOff x="2658029" y="2356206"/>
            <a:chExt cx="2485732" cy="3314309"/>
          </a:xfrm>
        </p:grpSpPr>
        <p:pic>
          <p:nvPicPr>
            <p:cNvPr id="11" name="Picture 10" descr="Icon&#10;&#10;Description automatically generated">
              <a:extLst>
                <a:ext uri="{FF2B5EF4-FFF2-40B4-BE49-F238E27FC236}">
                  <a16:creationId xmlns:a16="http://schemas.microsoft.com/office/drawing/2014/main" id="{FC5B5C9F-519D-D397-35E9-C29893658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029" y="2356206"/>
              <a:ext cx="2485732" cy="3314309"/>
            </a:xfrm>
            <a:prstGeom prst="roundRect">
              <a:avLst/>
            </a:prstGeom>
          </p:spPr>
        </p:pic>
        <p:sp>
          <p:nvSpPr>
            <p:cNvPr id="12" name="Rectangle: Rounded Corners 11">
              <a:extLst>
                <a:ext uri="{FF2B5EF4-FFF2-40B4-BE49-F238E27FC236}">
                  <a16:creationId xmlns:a16="http://schemas.microsoft.com/office/drawing/2014/main" id="{DE003D6A-268F-B768-5884-58B17BE92385}"/>
                </a:ext>
              </a:extLst>
            </p:cNvPr>
            <p:cNvSpPr/>
            <p:nvPr/>
          </p:nvSpPr>
          <p:spPr>
            <a:xfrm>
              <a:off x="3453219" y="2831589"/>
              <a:ext cx="895350" cy="358775"/>
            </a:xfrm>
            <a:prstGeom prst="roundRect">
              <a:avLst>
                <a:gd name="adj" fmla="val 314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7E0ECBC-21F9-06AD-E25E-C1A8E5E54DEA}"/>
                </a:ext>
              </a:extLst>
            </p:cNvPr>
            <p:cNvSpPr/>
            <p:nvPr/>
          </p:nvSpPr>
          <p:spPr>
            <a:xfrm>
              <a:off x="3453220" y="4333082"/>
              <a:ext cx="895350" cy="358775"/>
            </a:xfrm>
            <a:prstGeom prst="roundRect">
              <a:avLst>
                <a:gd name="adj" fmla="val 314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D488EF-3CCB-5E7E-2420-413DE206124C}"/>
                </a:ext>
              </a:extLst>
            </p:cNvPr>
            <p:cNvSpPr/>
            <p:nvPr/>
          </p:nvSpPr>
          <p:spPr>
            <a:xfrm>
              <a:off x="3453221" y="3346523"/>
              <a:ext cx="895349" cy="203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DB464-76A3-88CB-3560-39F51C292B09}"/>
                </a:ext>
              </a:extLst>
            </p:cNvPr>
            <p:cNvSpPr/>
            <p:nvPr/>
          </p:nvSpPr>
          <p:spPr>
            <a:xfrm>
              <a:off x="3453221" y="4083844"/>
              <a:ext cx="895349" cy="222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AE42CA-4798-FEDD-0631-0CE3C1F5289D}"/>
                </a:ext>
              </a:extLst>
            </p:cNvPr>
            <p:cNvSpPr/>
            <p:nvPr/>
          </p:nvSpPr>
          <p:spPr>
            <a:xfrm>
              <a:off x="3453222" y="4013360"/>
              <a:ext cx="811598" cy="74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3B3AE7-AC47-F6DB-00F2-BEDC96BF6B59}"/>
                </a:ext>
              </a:extLst>
            </p:cNvPr>
            <p:cNvSpPr/>
            <p:nvPr/>
          </p:nvSpPr>
          <p:spPr>
            <a:xfrm>
              <a:off x="3453222" y="3921834"/>
              <a:ext cx="811598" cy="915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1C2CAB-0DC3-6F13-8958-311E66BB8FAE}"/>
                </a:ext>
              </a:extLst>
            </p:cNvPr>
            <p:cNvSpPr/>
            <p:nvPr/>
          </p:nvSpPr>
          <p:spPr>
            <a:xfrm>
              <a:off x="3505609" y="3564165"/>
              <a:ext cx="759211" cy="278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26EDC4-E396-CA01-B8CA-44A1B140EF77}"/>
                </a:ext>
              </a:extLst>
            </p:cNvPr>
            <p:cNvSpPr/>
            <p:nvPr/>
          </p:nvSpPr>
          <p:spPr>
            <a:xfrm>
              <a:off x="3453222" y="3902979"/>
              <a:ext cx="792548" cy="203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1FB15A-CA60-C48E-5AA7-74055D000C54}"/>
                </a:ext>
              </a:extLst>
            </p:cNvPr>
            <p:cNvSpPr/>
            <p:nvPr/>
          </p:nvSpPr>
          <p:spPr>
            <a:xfrm>
              <a:off x="3505609" y="3825440"/>
              <a:ext cx="459173" cy="88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BC0FCE-11B8-2BDB-F92B-2F68632D10B2}"/>
                </a:ext>
              </a:extLst>
            </p:cNvPr>
            <p:cNvSpPr/>
            <p:nvPr/>
          </p:nvSpPr>
          <p:spPr>
            <a:xfrm>
              <a:off x="3517108" y="3337092"/>
              <a:ext cx="778668" cy="278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81C729-8AF6-368F-BACA-2DDEC07D39D3}"/>
                </a:ext>
              </a:extLst>
            </p:cNvPr>
            <p:cNvSpPr/>
            <p:nvPr/>
          </p:nvSpPr>
          <p:spPr>
            <a:xfrm>
              <a:off x="3453219" y="4239542"/>
              <a:ext cx="853474" cy="278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36F11804-4BE5-0657-ECB5-C2FD4E7FB3D2}"/>
                    </a:ext>
                  </a:extLst>
                </p14:cNvPr>
                <p14:cNvContentPartPr/>
                <p14:nvPr/>
              </p14:nvContentPartPr>
              <p14:xfrm>
                <a:off x="4207909" y="3585615"/>
                <a:ext cx="64800" cy="142560"/>
              </p14:xfrm>
            </p:contentPart>
          </mc:Choice>
          <mc:Fallback xmlns="">
            <p:pic>
              <p:nvPicPr>
                <p:cNvPr id="23" name="Ink 22">
                  <a:extLst>
                    <a:ext uri="{FF2B5EF4-FFF2-40B4-BE49-F238E27FC236}">
                      <a16:creationId xmlns:a16="http://schemas.microsoft.com/office/drawing/2014/main" id="{36F11804-4BE5-0657-ECB5-C2FD4E7FB3D2}"/>
                    </a:ext>
                  </a:extLst>
                </p:cNvPr>
                <p:cNvPicPr/>
                <p:nvPr/>
              </p:nvPicPr>
              <p:blipFill>
                <a:blip r:embed="rId5"/>
                <a:stretch>
                  <a:fillRect/>
                </a:stretch>
              </p:blipFill>
              <p:spPr>
                <a:xfrm>
                  <a:off x="4166635" y="3545000"/>
                  <a:ext cx="146935" cy="223385"/>
                </a:xfrm>
                <a:prstGeom prst="rect">
                  <a:avLst/>
                </a:prstGeom>
              </p:spPr>
            </p:pic>
          </mc:Fallback>
        </mc:AlternateContent>
        <p:grpSp>
          <p:nvGrpSpPr>
            <p:cNvPr id="24" name="Group 23">
              <a:extLst>
                <a:ext uri="{FF2B5EF4-FFF2-40B4-BE49-F238E27FC236}">
                  <a16:creationId xmlns:a16="http://schemas.microsoft.com/office/drawing/2014/main" id="{B01FC456-740D-8BD0-1966-AC388552C93E}"/>
                </a:ext>
              </a:extLst>
            </p:cNvPr>
            <p:cNvGrpSpPr/>
            <p:nvPr/>
          </p:nvGrpSpPr>
          <p:grpSpPr>
            <a:xfrm>
              <a:off x="4228789" y="3557535"/>
              <a:ext cx="69480" cy="131400"/>
              <a:chOff x="4228789" y="3557535"/>
              <a:chExt cx="69480" cy="131400"/>
            </a:xfrm>
          </p:grpSpPr>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38075CED-6390-B82E-2774-522FF8B0321B}"/>
                      </a:ext>
                    </a:extLst>
                  </p14:cNvPr>
                  <p14:cNvContentPartPr/>
                  <p14:nvPr/>
                </p14:nvContentPartPr>
                <p14:xfrm>
                  <a:off x="4297909" y="3557535"/>
                  <a:ext cx="360" cy="360"/>
                </p14:xfrm>
              </p:contentPart>
            </mc:Choice>
            <mc:Fallback xmlns="">
              <p:pic>
                <p:nvPicPr>
                  <p:cNvPr id="22" name="Ink 21">
                    <a:extLst>
                      <a:ext uri="{FF2B5EF4-FFF2-40B4-BE49-F238E27FC236}">
                        <a16:creationId xmlns:a16="http://schemas.microsoft.com/office/drawing/2014/main" id="{A6571DE2-C699-78B8-586E-B05CF4D6DD8B}"/>
                      </a:ext>
                    </a:extLst>
                  </p:cNvPr>
                  <p:cNvPicPr/>
                  <p:nvPr/>
                </p:nvPicPr>
                <p:blipFill>
                  <a:blip r:embed="rId8"/>
                  <a:stretch>
                    <a:fillRect/>
                  </a:stretch>
                </p:blipFill>
                <p:spPr>
                  <a:xfrm>
                    <a:off x="4262269" y="35215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39A6441D-BE17-CCD8-1CDA-10F8B499C061}"/>
                      </a:ext>
                    </a:extLst>
                  </p14:cNvPr>
                  <p14:cNvContentPartPr/>
                  <p14:nvPr/>
                </p14:nvContentPartPr>
                <p14:xfrm>
                  <a:off x="4297909" y="3566895"/>
                  <a:ext cx="360" cy="360"/>
                </p14:xfrm>
              </p:contentPart>
            </mc:Choice>
            <mc:Fallback xmlns="">
              <p:pic>
                <p:nvPicPr>
                  <p:cNvPr id="23" name="Ink 22">
                    <a:extLst>
                      <a:ext uri="{FF2B5EF4-FFF2-40B4-BE49-F238E27FC236}">
                        <a16:creationId xmlns:a16="http://schemas.microsoft.com/office/drawing/2014/main" id="{EE4A97C3-F695-01E2-B788-5516AE603B1F}"/>
                      </a:ext>
                    </a:extLst>
                  </p:cNvPr>
                  <p:cNvPicPr/>
                  <p:nvPr/>
                </p:nvPicPr>
                <p:blipFill>
                  <a:blip r:embed="rId8"/>
                  <a:stretch>
                    <a:fillRect/>
                  </a:stretch>
                </p:blipFill>
                <p:spPr>
                  <a:xfrm>
                    <a:off x="4262269" y="35308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F9AB1521-4A12-CB43-480D-5D91F9B3A0B2}"/>
                      </a:ext>
                    </a:extLst>
                  </p14:cNvPr>
                  <p14:cNvContentPartPr/>
                  <p14:nvPr/>
                </p14:nvContentPartPr>
                <p14:xfrm>
                  <a:off x="4264429" y="3581295"/>
                  <a:ext cx="360" cy="360"/>
                </p14:xfrm>
              </p:contentPart>
            </mc:Choice>
            <mc:Fallback xmlns="">
              <p:pic>
                <p:nvPicPr>
                  <p:cNvPr id="25" name="Ink 24">
                    <a:extLst>
                      <a:ext uri="{FF2B5EF4-FFF2-40B4-BE49-F238E27FC236}">
                        <a16:creationId xmlns:a16="http://schemas.microsoft.com/office/drawing/2014/main" id="{01B2C2F6-BB75-086C-BD74-C3B6B801ABDC}"/>
                      </a:ext>
                    </a:extLst>
                  </p:cNvPr>
                  <p:cNvPicPr/>
                  <p:nvPr/>
                </p:nvPicPr>
                <p:blipFill>
                  <a:blip r:embed="rId8"/>
                  <a:stretch>
                    <a:fillRect/>
                  </a:stretch>
                </p:blipFill>
                <p:spPr>
                  <a:xfrm>
                    <a:off x="4228789" y="35452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7DD54AD0-6EF8-087A-9DBD-BE1343DCB596}"/>
                      </a:ext>
                    </a:extLst>
                  </p14:cNvPr>
                  <p14:cNvContentPartPr/>
                  <p14:nvPr/>
                </p14:nvContentPartPr>
                <p14:xfrm>
                  <a:off x="4243189" y="3616935"/>
                  <a:ext cx="360" cy="360"/>
                </p14:xfrm>
              </p:contentPart>
            </mc:Choice>
            <mc:Fallback xmlns="">
              <p:pic>
                <p:nvPicPr>
                  <p:cNvPr id="27" name="Ink 26">
                    <a:extLst>
                      <a:ext uri="{FF2B5EF4-FFF2-40B4-BE49-F238E27FC236}">
                        <a16:creationId xmlns:a16="http://schemas.microsoft.com/office/drawing/2014/main" id="{470D4338-EBB1-A699-CA0F-E8CF62B9A22A}"/>
                      </a:ext>
                    </a:extLst>
                  </p:cNvPr>
                  <p:cNvPicPr/>
                  <p:nvPr/>
                </p:nvPicPr>
                <p:blipFill>
                  <a:blip r:embed="rId8"/>
                  <a:stretch>
                    <a:fillRect/>
                  </a:stretch>
                </p:blipFill>
                <p:spPr>
                  <a:xfrm>
                    <a:off x="4207189" y="35809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AF5037F0-ACAF-377E-6935-9DF2F04C0F6C}"/>
                      </a:ext>
                    </a:extLst>
                  </p14:cNvPr>
                  <p14:cNvContentPartPr/>
                  <p14:nvPr/>
                </p14:nvContentPartPr>
                <p14:xfrm>
                  <a:off x="4240669" y="3628815"/>
                  <a:ext cx="360" cy="360"/>
                </p14:xfrm>
              </p:contentPart>
            </mc:Choice>
            <mc:Fallback xmlns="">
              <p:pic>
                <p:nvPicPr>
                  <p:cNvPr id="28" name="Ink 27">
                    <a:extLst>
                      <a:ext uri="{FF2B5EF4-FFF2-40B4-BE49-F238E27FC236}">
                        <a16:creationId xmlns:a16="http://schemas.microsoft.com/office/drawing/2014/main" id="{DF8443CF-3B08-1459-83B9-A9E621F644C9}"/>
                      </a:ext>
                    </a:extLst>
                  </p:cNvPr>
                  <p:cNvPicPr/>
                  <p:nvPr/>
                </p:nvPicPr>
                <p:blipFill>
                  <a:blip r:embed="rId8"/>
                  <a:stretch>
                    <a:fillRect/>
                  </a:stretch>
                </p:blipFill>
                <p:spPr>
                  <a:xfrm>
                    <a:off x="4205029" y="359281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44E9438B-1796-CDDE-87E7-F7D456C6C820}"/>
                      </a:ext>
                    </a:extLst>
                  </p14:cNvPr>
                  <p14:cNvContentPartPr/>
                  <p14:nvPr/>
                </p14:nvContentPartPr>
                <p14:xfrm>
                  <a:off x="4228789" y="3605415"/>
                  <a:ext cx="31320" cy="83520"/>
                </p14:xfrm>
              </p:contentPart>
            </mc:Choice>
            <mc:Fallback xmlns="">
              <p:pic>
                <p:nvPicPr>
                  <p:cNvPr id="31" name="Ink 30">
                    <a:extLst>
                      <a:ext uri="{FF2B5EF4-FFF2-40B4-BE49-F238E27FC236}">
                        <a16:creationId xmlns:a16="http://schemas.microsoft.com/office/drawing/2014/main" id="{4E836B81-8728-F5C1-9E0A-3A25F710F1BB}"/>
                      </a:ext>
                    </a:extLst>
                  </p:cNvPr>
                  <p:cNvPicPr/>
                  <p:nvPr/>
                </p:nvPicPr>
                <p:blipFill>
                  <a:blip r:embed="rId14"/>
                  <a:stretch>
                    <a:fillRect/>
                  </a:stretch>
                </p:blipFill>
                <p:spPr>
                  <a:xfrm>
                    <a:off x="4193149" y="3569415"/>
                    <a:ext cx="102960" cy="155160"/>
                  </a:xfrm>
                  <a:prstGeom prst="rect">
                    <a:avLst/>
                  </a:prstGeom>
                </p:spPr>
              </p:pic>
            </mc:Fallback>
          </mc:AlternateContent>
        </p:grpSp>
        <p:sp>
          <p:nvSpPr>
            <p:cNvPr id="25" name="Rectangle 24">
              <a:extLst>
                <a:ext uri="{FF2B5EF4-FFF2-40B4-BE49-F238E27FC236}">
                  <a16:creationId xmlns:a16="http://schemas.microsoft.com/office/drawing/2014/main" id="{75CC54D2-F0D1-5653-4EDA-2FA8C844EE2C}"/>
                </a:ext>
              </a:extLst>
            </p:cNvPr>
            <p:cNvSpPr/>
            <p:nvPr/>
          </p:nvSpPr>
          <p:spPr>
            <a:xfrm>
              <a:off x="3453221" y="3059781"/>
              <a:ext cx="895349" cy="334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4" descr="airnow (@AIRNow) / X">
              <a:extLst>
                <a:ext uri="{FF2B5EF4-FFF2-40B4-BE49-F238E27FC236}">
                  <a16:creationId xmlns:a16="http://schemas.microsoft.com/office/drawing/2014/main" id="{584EE2CE-1E5A-453F-BB29-B6B23C4ECE8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317" b="89942" l="9861" r="89985">
                          <a14:foregroundMark x1="45300" y1="387" x2="21572" y2="72534"/>
                          <a14:foregroundMark x1="21572" y1="72534" x2="87057" y2="78143"/>
                          <a14:foregroundMark x1="87057" y1="78143" x2="57935" y2="8317"/>
                          <a14:foregroundMark x1="57935" y1="8317" x2="11094" y2="59961"/>
                          <a14:foregroundMark x1="11094" y1="59961" x2="67026" y2="78530"/>
                          <a14:foregroundMark x1="67026" y1="78530" x2="47458" y2="12379"/>
                          <a14:foregroundMark x1="47458" y1="12379" x2="45300" y2="71373"/>
                          <a14:foregroundMark x1="65331" y1="22824" x2="14638" y2="59188"/>
                          <a14:foregroundMark x1="14638" y1="59188" x2="68721" y2="82012"/>
                          <a14:foregroundMark x1="68721" y1="82012" x2="24807" y2="36944"/>
                          <a14:foregroundMark x1="24807" y1="36944" x2="79199" y2="13153"/>
                          <a14:foregroundMark x1="79199" y1="13153" x2="64715" y2="44294"/>
                          <a14:foregroundMark x1="66102" y1="52805" x2="75809" y2="67698"/>
                          <a14:foregroundMark x1="70570" y1="60155" x2="71341" y2="63056"/>
                          <a14:foregroundMark x1="51926" y1="52805" x2="60863" y2="58414"/>
                          <a14:foregroundMark x1="59476" y1="52805" x2="53467" y2="58414"/>
                          <a14:foregroundMark x1="39291" y1="53772" x2="39291" y2="53772"/>
                          <a14:foregroundMark x1="37134" y1="54739" x2="34823" y2="57447"/>
                          <a14:foregroundMark x1="31125" y1="55513" x2="59476" y2="85493"/>
                          <a14:foregroundMark x1="65331" y1="80851" x2="18490" y2="87427"/>
                          <a14:foregroundMark x1="63945" y1="83559" x2="17103" y2="88201"/>
                          <a14:foregroundMark x1="69800" y1="77950" x2="18490" y2="86460"/>
                          <a14:foregroundMark x1="82435" y1="15474" x2="55008" y2="12573"/>
                          <a14:foregroundMark x1="82435" y1="12573" x2="34823" y2="19149"/>
                          <a14:foregroundMark x1="63945" y1="10832" x2="16025" y2="50677"/>
                          <a14:foregroundMark x1="16025" y1="50677" x2="22188" y2="53772"/>
                          <a14:foregroundMark x1="34206" y1="25725" x2="14022" y2="59381"/>
                          <a14:foregroundMark x1="86903" y1="76209" x2="58243" y2="9478"/>
                          <a14:foregroundMark x1="58243" y1="9478" x2="44530" y2="18182"/>
                          <a14:foregroundMark x1="86287" y1="16441" x2="45300" y2="9865"/>
                          <a14:foregroundMark x1="89214" y1="13540" x2="40062" y2="9865"/>
                          <a14:foregroundMark x1="86903" y1="14507" x2="40832" y2="11605"/>
                          <a14:foregroundMark x1="84746" y1="13540" x2="42373" y2="18182"/>
                          <a14:foregroundMark x1="37134" y1="14507" x2="86287" y2="14507"/>
                        </a14:backgroundRemoval>
                      </a14:imgEffect>
                    </a14:imgLayer>
                  </a14:imgProps>
                </a:ext>
                <a:ext uri="{28A0092B-C50C-407E-A947-70E740481C1C}">
                  <a14:useLocalDpi xmlns:a14="http://schemas.microsoft.com/office/drawing/2010/main" val="0"/>
                </a:ext>
              </a:extLst>
            </a:blip>
            <a:srcRect/>
            <a:stretch/>
          </p:blipFill>
          <p:spPr bwMode="auto">
            <a:xfrm>
              <a:off x="3363249" y="2948905"/>
              <a:ext cx="1075290" cy="856585"/>
            </a:xfrm>
            <a:prstGeom prst="ellipse">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4">
            <a:extLst>
              <a:ext uri="{FF2B5EF4-FFF2-40B4-BE49-F238E27FC236}">
                <a16:creationId xmlns:a16="http://schemas.microsoft.com/office/drawing/2014/main" id="{BF93EAAC-5D6C-EBE2-BB94-524C4EABC547}"/>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23</a:t>
            </a:r>
          </a:p>
        </p:txBody>
      </p:sp>
    </p:spTree>
    <p:extLst>
      <p:ext uri="{BB962C8B-B14F-4D97-AF65-F5344CB8AC3E}">
        <p14:creationId xmlns:p14="http://schemas.microsoft.com/office/powerpoint/2010/main" val="195688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E50B-DA11-09A1-C67C-2BB302A631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4F1C88-D573-1B83-7F2C-E95F0EBD888C}"/>
              </a:ext>
            </a:extLst>
          </p:cNvPr>
          <p:cNvSpPr>
            <a:spLocks noGrp="1"/>
          </p:cNvSpPr>
          <p:nvPr>
            <p:ph type="title"/>
          </p:nvPr>
        </p:nvSpPr>
        <p:spPr/>
        <p:txBody>
          <a:bodyPr/>
          <a:lstStyle/>
          <a:p>
            <a:r>
              <a:rPr lang="en-US" sz="4400" dirty="0" err="1"/>
              <a:t>Reflexiones</a:t>
            </a:r>
            <a:endParaRPr lang="en-US" sz="4400" dirty="0"/>
          </a:p>
        </p:txBody>
      </p:sp>
      <p:sp>
        <p:nvSpPr>
          <p:cNvPr id="4" name="Content Placeholder 3">
            <a:extLst>
              <a:ext uri="{FF2B5EF4-FFF2-40B4-BE49-F238E27FC236}">
                <a16:creationId xmlns:a16="http://schemas.microsoft.com/office/drawing/2014/main" id="{FC7DB77A-D48A-C7FD-7CBA-779B9F0CA01D}"/>
              </a:ext>
            </a:extLst>
          </p:cNvPr>
          <p:cNvSpPr>
            <a:spLocks noGrp="1"/>
          </p:cNvSpPr>
          <p:nvPr>
            <p:ph idx="1"/>
          </p:nvPr>
        </p:nvSpPr>
        <p:spPr>
          <a:xfrm>
            <a:off x="5268384" y="2225963"/>
            <a:ext cx="6449134" cy="4041485"/>
          </a:xfrm>
        </p:spPr>
        <p:txBody>
          <a:bodyPr>
            <a:normAutofit/>
          </a:bodyPr>
          <a:lstStyle/>
          <a:p>
            <a:r>
              <a:rPr lang="es-ES" dirty="0"/>
              <a:t>¿Qué información te ha parecido </a:t>
            </a:r>
            <a:r>
              <a:rPr lang="es-ES" b="1" dirty="0"/>
              <a:t>más interesante</a:t>
            </a:r>
            <a:r>
              <a:rPr lang="es-ES" dirty="0"/>
              <a:t>?</a:t>
            </a:r>
          </a:p>
          <a:p>
            <a:r>
              <a:rPr lang="es-ES" dirty="0"/>
              <a:t>¿Cómo se relaciona esta información con sus </a:t>
            </a:r>
            <a:r>
              <a:rPr lang="es-ES" b="1" dirty="0"/>
              <a:t>experiencias</a:t>
            </a:r>
            <a:r>
              <a:rPr lang="es-ES" dirty="0"/>
              <a:t> durante los eventos de humo de incendios forestales?</a:t>
            </a:r>
          </a:p>
          <a:p>
            <a:r>
              <a:rPr lang="es-ES" dirty="0"/>
              <a:t>¿Cómo </a:t>
            </a:r>
            <a:r>
              <a:rPr lang="es-ES" b="1" dirty="0"/>
              <a:t>compartirás esta información </a:t>
            </a:r>
            <a:r>
              <a:rPr lang="es-ES" dirty="0"/>
              <a:t>en tu comunidad?</a:t>
            </a:r>
          </a:p>
          <a:p>
            <a:r>
              <a:rPr lang="es-ES" dirty="0"/>
              <a:t>¿Qué </a:t>
            </a:r>
            <a:r>
              <a:rPr lang="es-ES" b="1" dirty="0"/>
              <a:t>retos</a:t>
            </a:r>
            <a:r>
              <a:rPr lang="es-ES" dirty="0"/>
              <a:t> crees que podrías tener al presentar esta información?</a:t>
            </a:r>
            <a:endParaRPr lang="en-US" dirty="0"/>
          </a:p>
        </p:txBody>
      </p:sp>
      <p:pic>
        <p:nvPicPr>
          <p:cNvPr id="1028" name="Picture 4">
            <a:extLst>
              <a:ext uri="{FF2B5EF4-FFF2-40B4-BE49-F238E27FC236}">
                <a16:creationId xmlns:a16="http://schemas.microsoft.com/office/drawing/2014/main" id="{70077C39-92BE-E092-B5AB-01042A489DC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239" y="-401995"/>
            <a:ext cx="3409703" cy="34097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6">
            <a:extLst>
              <a:ext uri="{FF2B5EF4-FFF2-40B4-BE49-F238E27FC236}">
                <a16:creationId xmlns:a16="http://schemas.microsoft.com/office/drawing/2014/main" id="{DFE2F454-58A3-29FC-8359-C9869B41C65D}"/>
              </a:ext>
              <a:ext uri="{C183D7F6-B498-43B3-948B-1728B52AA6E4}">
                <adec:decorative xmlns:adec="http://schemas.microsoft.com/office/drawing/2017/decorative" val="1"/>
              </a:ext>
            </a:extLst>
          </p:cNvPr>
          <p:cNvSpPr txBox="1">
            <a:spLocks/>
          </p:cNvSpPr>
          <p:nvPr/>
        </p:nvSpPr>
        <p:spPr>
          <a:xfrm>
            <a:off x="9225641" y="626744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41F68"/>
                </a:solidFill>
                <a:effectLst/>
                <a:uLnTx/>
                <a:uFillTx/>
                <a:latin typeface="Arial" panose="020B0604020202020204"/>
                <a:ea typeface="+mn-ea"/>
                <a:cs typeface="+mn-cs"/>
              </a:rPr>
              <a:t>Modulo 1, </a:t>
            </a:r>
            <a:r>
              <a:rPr kumimoji="0" lang="en-US" sz="1200" b="0" i="0" u="none" strike="noStrike" kern="1200" cap="none" spc="0" normalizeH="0" baseline="0" noProof="0" dirty="0" err="1">
                <a:ln>
                  <a:noFill/>
                </a:ln>
                <a:solidFill>
                  <a:srgbClr val="141F68"/>
                </a:solidFill>
                <a:effectLst/>
                <a:uLnTx/>
                <a:uFillTx/>
                <a:latin typeface="Arial" panose="020B0604020202020204"/>
                <a:ea typeface="+mn-ea"/>
                <a:cs typeface="+mn-cs"/>
              </a:rPr>
              <a:t>página</a:t>
            </a:r>
            <a:r>
              <a:rPr kumimoji="0" lang="en-US" sz="1200" b="0" i="0" u="none" strike="noStrike" kern="1200" cap="none" spc="0" normalizeH="0" baseline="0" noProof="0" dirty="0">
                <a:ln>
                  <a:noFill/>
                </a:ln>
                <a:solidFill>
                  <a:srgbClr val="141F68"/>
                </a:solidFill>
                <a:effectLst/>
                <a:uLnTx/>
                <a:uFillTx/>
                <a:latin typeface="Arial" panose="020B0604020202020204"/>
                <a:ea typeface="+mn-ea"/>
                <a:cs typeface="+mn-cs"/>
              </a:rPr>
              <a:t> 12</a:t>
            </a:r>
          </a:p>
        </p:txBody>
      </p:sp>
    </p:spTree>
    <p:extLst>
      <p:ext uri="{BB962C8B-B14F-4D97-AF65-F5344CB8AC3E}">
        <p14:creationId xmlns:p14="http://schemas.microsoft.com/office/powerpoint/2010/main" val="236991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0077-25F6-7136-106C-B8C10516669E}"/>
              </a:ext>
            </a:extLst>
          </p:cNvPr>
          <p:cNvSpPr>
            <a:spLocks noGrp="1"/>
          </p:cNvSpPr>
          <p:nvPr>
            <p:ph type="title"/>
          </p:nvPr>
        </p:nvSpPr>
        <p:spPr>
          <a:xfrm>
            <a:off x="168625" y="1782671"/>
            <a:ext cx="3354504" cy="3292658"/>
          </a:xfrm>
        </p:spPr>
        <p:txBody>
          <a:bodyPr anchor="ctr">
            <a:normAutofit/>
          </a:bodyPr>
          <a:lstStyle/>
          <a:p>
            <a:r>
              <a:rPr lang="en-US" dirty="0" err="1">
                <a:latin typeface="+mn-lt"/>
                <a:cs typeface="Calibri" panose="020F0502020204030204" pitchFamily="34" charset="0"/>
              </a:rPr>
              <a:t>Objetivos</a:t>
            </a:r>
            <a:r>
              <a:rPr lang="en-US" dirty="0">
                <a:latin typeface="+mn-lt"/>
                <a:cs typeface="Calibri" panose="020F0502020204030204" pitchFamily="34" charset="0"/>
              </a:rPr>
              <a:t> de </a:t>
            </a:r>
            <a:r>
              <a:rPr lang="en-US" dirty="0" err="1">
                <a:latin typeface="+mn-lt"/>
                <a:cs typeface="Calibri" panose="020F0502020204030204" pitchFamily="34" charset="0"/>
              </a:rPr>
              <a:t>aprendizaje</a:t>
            </a:r>
            <a:endParaRPr lang="en-US" dirty="0">
              <a:latin typeface="+mn-lt"/>
              <a:cs typeface="Calibri" panose="020F0502020204030204" pitchFamily="34" charset="0"/>
            </a:endParaRPr>
          </a:p>
        </p:txBody>
      </p:sp>
      <p:grpSp>
        <p:nvGrpSpPr>
          <p:cNvPr id="9" name="Group 8">
            <a:extLst>
              <a:ext uri="{FF2B5EF4-FFF2-40B4-BE49-F238E27FC236}">
                <a16:creationId xmlns:a16="http://schemas.microsoft.com/office/drawing/2014/main" id="{90CD6177-7773-EEFF-563D-E9B70EA064C4}"/>
              </a:ext>
              <a:ext uri="{C183D7F6-B498-43B3-948B-1728B52AA6E4}">
                <adec:decorative xmlns:adec="http://schemas.microsoft.com/office/drawing/2017/decorative" val="1"/>
              </a:ext>
            </a:extLst>
          </p:cNvPr>
          <p:cNvGrpSpPr/>
          <p:nvPr/>
        </p:nvGrpSpPr>
        <p:grpSpPr>
          <a:xfrm>
            <a:off x="3850340" y="1006919"/>
            <a:ext cx="6866966" cy="4844160"/>
            <a:chOff x="3850340" y="1006919"/>
            <a:chExt cx="6866966" cy="4844160"/>
          </a:xfrm>
        </p:grpSpPr>
        <p:sp>
          <p:nvSpPr>
            <p:cNvPr id="10" name="Freeform: Shape 9" descr="1. Explorar formas de verificar la calidad del aire.&#10;">
              <a:extLst>
                <a:ext uri="{FF2B5EF4-FFF2-40B4-BE49-F238E27FC236}">
                  <a16:creationId xmlns:a16="http://schemas.microsoft.com/office/drawing/2014/main" id="{225115E6-1C86-5EBD-47E1-5206677D2BC7}"/>
                </a:ext>
              </a:extLst>
            </p:cNvPr>
            <p:cNvSpPr/>
            <p:nvPr/>
          </p:nvSpPr>
          <p:spPr>
            <a:xfrm>
              <a:off x="3850340" y="1006919"/>
              <a:ext cx="6866966" cy="1085760"/>
            </a:xfrm>
            <a:custGeom>
              <a:avLst/>
              <a:gdLst>
                <a:gd name="connsiteX0" fmla="*/ 0 w 6866966"/>
                <a:gd name="connsiteY0" fmla="*/ 180964 h 1085760"/>
                <a:gd name="connsiteX1" fmla="*/ 180964 w 6866966"/>
                <a:gd name="connsiteY1" fmla="*/ 0 h 1085760"/>
                <a:gd name="connsiteX2" fmla="*/ 6686002 w 6866966"/>
                <a:gd name="connsiteY2" fmla="*/ 0 h 1085760"/>
                <a:gd name="connsiteX3" fmla="*/ 6866966 w 6866966"/>
                <a:gd name="connsiteY3" fmla="*/ 180964 h 1085760"/>
                <a:gd name="connsiteX4" fmla="*/ 6866966 w 6866966"/>
                <a:gd name="connsiteY4" fmla="*/ 904796 h 1085760"/>
                <a:gd name="connsiteX5" fmla="*/ 6686002 w 6866966"/>
                <a:gd name="connsiteY5" fmla="*/ 1085760 h 1085760"/>
                <a:gd name="connsiteX6" fmla="*/ 180964 w 6866966"/>
                <a:gd name="connsiteY6" fmla="*/ 1085760 h 1085760"/>
                <a:gd name="connsiteX7" fmla="*/ 0 w 6866966"/>
                <a:gd name="connsiteY7" fmla="*/ 904796 h 1085760"/>
                <a:gd name="connsiteX8" fmla="*/ 0 w 6866966"/>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966" h="1085760">
                  <a:moveTo>
                    <a:pt x="0" y="180964"/>
                  </a:moveTo>
                  <a:cubicBezTo>
                    <a:pt x="0" y="81020"/>
                    <a:pt x="81020" y="0"/>
                    <a:pt x="180964" y="0"/>
                  </a:cubicBezTo>
                  <a:lnTo>
                    <a:pt x="6686002" y="0"/>
                  </a:lnTo>
                  <a:cubicBezTo>
                    <a:pt x="6785946" y="0"/>
                    <a:pt x="6866966" y="81020"/>
                    <a:pt x="6866966" y="180964"/>
                  </a:cubicBezTo>
                  <a:lnTo>
                    <a:pt x="6866966" y="904796"/>
                  </a:lnTo>
                  <a:cubicBezTo>
                    <a:pt x="6866966" y="1004740"/>
                    <a:pt x="6785946" y="1085760"/>
                    <a:pt x="6686002"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mn-lt"/>
                <a:cs typeface="Calibri" panose="020F0502020204030204" pitchFamily="34" charset="0"/>
              </a:endParaRPr>
            </a:p>
          </p:txBody>
        </p:sp>
        <p:sp>
          <p:nvSpPr>
            <p:cNvPr id="11" name="Freeform: Shape 10" descr="2. Obtenga información sobre el Índice de Calidad del Aire (AQI) y cómo usarlo.&#10;">
              <a:extLst>
                <a:ext uri="{FF2B5EF4-FFF2-40B4-BE49-F238E27FC236}">
                  <a16:creationId xmlns:a16="http://schemas.microsoft.com/office/drawing/2014/main" id="{AD454546-09CE-6C96-4A11-8907ADD3FA8F}"/>
                </a:ext>
              </a:extLst>
            </p:cNvPr>
            <p:cNvSpPr/>
            <p:nvPr/>
          </p:nvSpPr>
          <p:spPr>
            <a:xfrm>
              <a:off x="3850340" y="2259719"/>
              <a:ext cx="6866966" cy="1085760"/>
            </a:xfrm>
            <a:custGeom>
              <a:avLst/>
              <a:gdLst>
                <a:gd name="connsiteX0" fmla="*/ 0 w 6866966"/>
                <a:gd name="connsiteY0" fmla="*/ 180964 h 1085760"/>
                <a:gd name="connsiteX1" fmla="*/ 180964 w 6866966"/>
                <a:gd name="connsiteY1" fmla="*/ 0 h 1085760"/>
                <a:gd name="connsiteX2" fmla="*/ 6686002 w 6866966"/>
                <a:gd name="connsiteY2" fmla="*/ 0 h 1085760"/>
                <a:gd name="connsiteX3" fmla="*/ 6866966 w 6866966"/>
                <a:gd name="connsiteY3" fmla="*/ 180964 h 1085760"/>
                <a:gd name="connsiteX4" fmla="*/ 6866966 w 6866966"/>
                <a:gd name="connsiteY4" fmla="*/ 904796 h 1085760"/>
                <a:gd name="connsiteX5" fmla="*/ 6686002 w 6866966"/>
                <a:gd name="connsiteY5" fmla="*/ 1085760 h 1085760"/>
                <a:gd name="connsiteX6" fmla="*/ 180964 w 6866966"/>
                <a:gd name="connsiteY6" fmla="*/ 1085760 h 1085760"/>
                <a:gd name="connsiteX7" fmla="*/ 0 w 6866966"/>
                <a:gd name="connsiteY7" fmla="*/ 904796 h 1085760"/>
                <a:gd name="connsiteX8" fmla="*/ 0 w 6866966"/>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966" h="1085760">
                  <a:moveTo>
                    <a:pt x="0" y="180964"/>
                  </a:moveTo>
                  <a:cubicBezTo>
                    <a:pt x="0" y="81020"/>
                    <a:pt x="81020" y="0"/>
                    <a:pt x="180964" y="0"/>
                  </a:cubicBezTo>
                  <a:lnTo>
                    <a:pt x="6686002" y="0"/>
                  </a:lnTo>
                  <a:cubicBezTo>
                    <a:pt x="6785946" y="0"/>
                    <a:pt x="6866966" y="81020"/>
                    <a:pt x="6866966" y="180964"/>
                  </a:cubicBezTo>
                  <a:lnTo>
                    <a:pt x="6866966" y="904796"/>
                  </a:lnTo>
                  <a:cubicBezTo>
                    <a:pt x="6866966" y="1004740"/>
                    <a:pt x="6785946" y="1085760"/>
                    <a:pt x="6686002"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mn-lt"/>
                <a:cs typeface="Calibri" panose="020F0502020204030204" pitchFamily="34" charset="0"/>
              </a:endParaRPr>
            </a:p>
          </p:txBody>
        </p:sp>
        <p:sp>
          <p:nvSpPr>
            <p:cNvPr id="12" name="Freeform: Shape 11" descr="3. Encuentre el AQI en los teléfonos celulares.&#10;">
              <a:extLst>
                <a:ext uri="{FF2B5EF4-FFF2-40B4-BE49-F238E27FC236}">
                  <a16:creationId xmlns:a16="http://schemas.microsoft.com/office/drawing/2014/main" id="{8E4A0D74-435F-7A2E-E6E3-BF07D7B21CE0}"/>
                </a:ext>
              </a:extLst>
            </p:cNvPr>
            <p:cNvSpPr/>
            <p:nvPr/>
          </p:nvSpPr>
          <p:spPr>
            <a:xfrm>
              <a:off x="3850340" y="3512519"/>
              <a:ext cx="6866966" cy="1085760"/>
            </a:xfrm>
            <a:custGeom>
              <a:avLst/>
              <a:gdLst>
                <a:gd name="connsiteX0" fmla="*/ 0 w 6866966"/>
                <a:gd name="connsiteY0" fmla="*/ 180964 h 1085760"/>
                <a:gd name="connsiteX1" fmla="*/ 180964 w 6866966"/>
                <a:gd name="connsiteY1" fmla="*/ 0 h 1085760"/>
                <a:gd name="connsiteX2" fmla="*/ 6686002 w 6866966"/>
                <a:gd name="connsiteY2" fmla="*/ 0 h 1085760"/>
                <a:gd name="connsiteX3" fmla="*/ 6866966 w 6866966"/>
                <a:gd name="connsiteY3" fmla="*/ 180964 h 1085760"/>
                <a:gd name="connsiteX4" fmla="*/ 6866966 w 6866966"/>
                <a:gd name="connsiteY4" fmla="*/ 904796 h 1085760"/>
                <a:gd name="connsiteX5" fmla="*/ 6686002 w 6866966"/>
                <a:gd name="connsiteY5" fmla="*/ 1085760 h 1085760"/>
                <a:gd name="connsiteX6" fmla="*/ 180964 w 6866966"/>
                <a:gd name="connsiteY6" fmla="*/ 1085760 h 1085760"/>
                <a:gd name="connsiteX7" fmla="*/ 0 w 6866966"/>
                <a:gd name="connsiteY7" fmla="*/ 904796 h 1085760"/>
                <a:gd name="connsiteX8" fmla="*/ 0 w 6866966"/>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966" h="1085760">
                  <a:moveTo>
                    <a:pt x="0" y="180964"/>
                  </a:moveTo>
                  <a:cubicBezTo>
                    <a:pt x="0" y="81020"/>
                    <a:pt x="81020" y="0"/>
                    <a:pt x="180964" y="0"/>
                  </a:cubicBezTo>
                  <a:lnTo>
                    <a:pt x="6686002" y="0"/>
                  </a:lnTo>
                  <a:cubicBezTo>
                    <a:pt x="6785946" y="0"/>
                    <a:pt x="6866966" y="81020"/>
                    <a:pt x="6866966" y="180964"/>
                  </a:cubicBezTo>
                  <a:lnTo>
                    <a:pt x="6866966" y="904796"/>
                  </a:lnTo>
                  <a:cubicBezTo>
                    <a:pt x="6866966" y="1004740"/>
                    <a:pt x="6785946" y="1085760"/>
                    <a:pt x="6686002"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Calibri" panose="020F0502020204030204" pitchFamily="34" charset="0"/>
                <a:cs typeface="Calibri" panose="020F0502020204030204" pitchFamily="34" charset="0"/>
              </a:endParaRPr>
            </a:p>
          </p:txBody>
        </p:sp>
        <p:sp>
          <p:nvSpPr>
            <p:cNvPr id="13" name="Freeform: Shape 12" descr="4. Aprenda a usar el sitio web y la aplicación móvil de AirNow.&#10;">
              <a:extLst>
                <a:ext uri="{FF2B5EF4-FFF2-40B4-BE49-F238E27FC236}">
                  <a16:creationId xmlns:a16="http://schemas.microsoft.com/office/drawing/2014/main" id="{5310784D-E87A-6A62-7374-67D3A14E8C1E}"/>
                </a:ext>
              </a:extLst>
            </p:cNvPr>
            <p:cNvSpPr/>
            <p:nvPr/>
          </p:nvSpPr>
          <p:spPr>
            <a:xfrm>
              <a:off x="3850340" y="4765319"/>
              <a:ext cx="6866966" cy="1085760"/>
            </a:xfrm>
            <a:custGeom>
              <a:avLst/>
              <a:gdLst>
                <a:gd name="connsiteX0" fmla="*/ 0 w 6866966"/>
                <a:gd name="connsiteY0" fmla="*/ 180964 h 1085760"/>
                <a:gd name="connsiteX1" fmla="*/ 180964 w 6866966"/>
                <a:gd name="connsiteY1" fmla="*/ 0 h 1085760"/>
                <a:gd name="connsiteX2" fmla="*/ 6686002 w 6866966"/>
                <a:gd name="connsiteY2" fmla="*/ 0 h 1085760"/>
                <a:gd name="connsiteX3" fmla="*/ 6866966 w 6866966"/>
                <a:gd name="connsiteY3" fmla="*/ 180964 h 1085760"/>
                <a:gd name="connsiteX4" fmla="*/ 6866966 w 6866966"/>
                <a:gd name="connsiteY4" fmla="*/ 904796 h 1085760"/>
                <a:gd name="connsiteX5" fmla="*/ 6686002 w 6866966"/>
                <a:gd name="connsiteY5" fmla="*/ 1085760 h 1085760"/>
                <a:gd name="connsiteX6" fmla="*/ 180964 w 6866966"/>
                <a:gd name="connsiteY6" fmla="*/ 1085760 h 1085760"/>
                <a:gd name="connsiteX7" fmla="*/ 0 w 6866966"/>
                <a:gd name="connsiteY7" fmla="*/ 904796 h 1085760"/>
                <a:gd name="connsiteX8" fmla="*/ 0 w 6866966"/>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966" h="1085760">
                  <a:moveTo>
                    <a:pt x="0" y="180964"/>
                  </a:moveTo>
                  <a:cubicBezTo>
                    <a:pt x="0" y="81020"/>
                    <a:pt x="81020" y="0"/>
                    <a:pt x="180964" y="0"/>
                  </a:cubicBezTo>
                  <a:lnTo>
                    <a:pt x="6686002" y="0"/>
                  </a:lnTo>
                  <a:cubicBezTo>
                    <a:pt x="6785946" y="0"/>
                    <a:pt x="6866966" y="81020"/>
                    <a:pt x="6866966" y="180964"/>
                  </a:cubicBezTo>
                  <a:lnTo>
                    <a:pt x="6866966" y="904796"/>
                  </a:lnTo>
                  <a:cubicBezTo>
                    <a:pt x="6866966" y="1004740"/>
                    <a:pt x="6785946" y="1085760"/>
                    <a:pt x="6686002" y="1085760"/>
                  </a:cubicBezTo>
                  <a:lnTo>
                    <a:pt x="180964" y="1085760"/>
                  </a:lnTo>
                  <a:cubicBezTo>
                    <a:pt x="81020" y="1085760"/>
                    <a:pt x="0" y="1004740"/>
                    <a:pt x="0" y="904796"/>
                  </a:cubicBezTo>
                  <a:lnTo>
                    <a:pt x="0" y="180964"/>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9682" tIns="159682" rIns="159682" bIns="159682"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mn-lt"/>
                <a:cs typeface="Calibri" panose="020F0502020204030204" pitchFamily="34" charset="0"/>
              </a:endParaRPr>
            </a:p>
          </p:txBody>
        </p:sp>
      </p:grpSp>
      <p:sp>
        <p:nvSpPr>
          <p:cNvPr id="3" name="Text Placeholder 5">
            <a:extLst>
              <a:ext uri="{FF2B5EF4-FFF2-40B4-BE49-F238E27FC236}">
                <a16:creationId xmlns:a16="http://schemas.microsoft.com/office/drawing/2014/main" id="{907A4260-9033-32D7-26E2-2224228FD2AA}"/>
              </a:ext>
            </a:extLst>
          </p:cNvPr>
          <p:cNvSpPr>
            <a:spLocks noGrp="1"/>
          </p:cNvSpPr>
          <p:nvPr>
            <p:ph type="body" sz="quarter" idx="10"/>
          </p:nvPr>
        </p:nvSpPr>
        <p:spPr>
          <a:xfrm>
            <a:off x="3927660" y="1123473"/>
            <a:ext cx="7145920" cy="1036638"/>
          </a:xfrm>
        </p:spPr>
        <p:txBody>
          <a:bodyPr>
            <a:noAutofit/>
          </a:bodyPr>
          <a:lstStyle/>
          <a:p>
            <a:pPr marL="0" lvl="0" indent="0">
              <a:buNone/>
            </a:pPr>
            <a:r>
              <a:rPr lang="es-ES" sz="2800" dirty="0">
                <a:solidFill>
                  <a:schemeClr val="bg1"/>
                </a:solidFill>
                <a:cs typeface="Calibri" panose="020F0502020204030204" pitchFamily="34" charset="0"/>
              </a:rPr>
              <a:t>Explorar formas de verificar la calidad del aire.</a:t>
            </a:r>
            <a:endParaRPr lang="en-US" sz="2800" dirty="0">
              <a:solidFill>
                <a:schemeClr val="bg1"/>
              </a:solidFill>
              <a:cs typeface="Calibri" panose="020F0502020204030204" pitchFamily="34" charset="0"/>
            </a:endParaRPr>
          </a:p>
        </p:txBody>
      </p:sp>
      <p:sp>
        <p:nvSpPr>
          <p:cNvPr id="4" name="Text Placeholder 7">
            <a:extLst>
              <a:ext uri="{FF2B5EF4-FFF2-40B4-BE49-F238E27FC236}">
                <a16:creationId xmlns:a16="http://schemas.microsoft.com/office/drawing/2014/main" id="{415ADFEF-C6E6-7853-4D6D-56002F83CEE5}"/>
              </a:ext>
            </a:extLst>
          </p:cNvPr>
          <p:cNvSpPr>
            <a:spLocks noGrp="1"/>
          </p:cNvSpPr>
          <p:nvPr>
            <p:ph type="body" sz="quarter" idx="11"/>
          </p:nvPr>
        </p:nvSpPr>
        <p:spPr>
          <a:xfrm>
            <a:off x="3921460" y="2373631"/>
            <a:ext cx="7048724" cy="914400"/>
          </a:xfrm>
        </p:spPr>
        <p:txBody>
          <a:bodyPr>
            <a:noAutofit/>
          </a:bodyPr>
          <a:lstStyle/>
          <a:p>
            <a:pPr marL="0" lvl="0" indent="0">
              <a:spcBef>
                <a:spcPts val="0"/>
              </a:spcBef>
              <a:spcAft>
                <a:spcPts val="1176"/>
              </a:spcAft>
              <a:buNone/>
            </a:pPr>
            <a:r>
              <a:rPr lang="es-ES" sz="2800" dirty="0">
                <a:solidFill>
                  <a:schemeClr val="bg1"/>
                </a:solidFill>
                <a:cs typeface="Calibri" panose="020F0502020204030204" pitchFamily="34" charset="0"/>
              </a:rPr>
              <a:t>Obtenga información sobre el Índice de Calidad del Aire (AQI) y cómo usarlo.</a:t>
            </a:r>
            <a:endParaRPr lang="en-US" sz="2800" dirty="0">
              <a:solidFill>
                <a:schemeClr val="bg1"/>
              </a:solidFill>
              <a:cs typeface="Calibri" panose="020F0502020204030204" pitchFamily="34" charset="0"/>
            </a:endParaRPr>
          </a:p>
        </p:txBody>
      </p:sp>
      <p:sp>
        <p:nvSpPr>
          <p:cNvPr id="6" name="Text Placeholder 9">
            <a:extLst>
              <a:ext uri="{FF2B5EF4-FFF2-40B4-BE49-F238E27FC236}">
                <a16:creationId xmlns:a16="http://schemas.microsoft.com/office/drawing/2014/main" id="{6BC8ED49-DA53-C1C9-F60C-3F439873EA4F}"/>
              </a:ext>
            </a:extLst>
          </p:cNvPr>
          <p:cNvSpPr>
            <a:spLocks noGrp="1"/>
          </p:cNvSpPr>
          <p:nvPr>
            <p:ph type="body" sz="quarter" idx="12"/>
          </p:nvPr>
        </p:nvSpPr>
        <p:spPr>
          <a:xfrm>
            <a:off x="3921460" y="3614261"/>
            <a:ext cx="6045835" cy="914400"/>
          </a:xfrm>
        </p:spPr>
        <p:txBody>
          <a:bodyPr>
            <a:noAutofit/>
          </a:bodyPr>
          <a:lstStyle/>
          <a:p>
            <a:pPr marL="0" indent="0">
              <a:spcBef>
                <a:spcPts val="0"/>
              </a:spcBef>
              <a:spcAft>
                <a:spcPts val="1176"/>
              </a:spcAft>
              <a:buNone/>
            </a:pPr>
            <a:r>
              <a:rPr lang="es-ES" sz="2800" dirty="0">
                <a:solidFill>
                  <a:schemeClr val="bg1"/>
                </a:solidFill>
                <a:cs typeface="Calibri" panose="020F0502020204030204" pitchFamily="34" charset="0"/>
              </a:rPr>
              <a:t>Encuentre el AQI en los teléfonos celulares</a:t>
            </a:r>
            <a:r>
              <a:rPr lang="es-ES" sz="2800" dirty="0">
                <a:solidFill>
                  <a:schemeClr val="bg1"/>
                </a:solidFill>
                <a:latin typeface="Calibri" panose="020F0502020204030204" pitchFamily="34" charset="0"/>
                <a:cs typeface="Calibri" panose="020F0502020204030204" pitchFamily="34" charset="0"/>
              </a:rPr>
              <a:t>.</a:t>
            </a:r>
            <a:endParaRPr lang="en-US" sz="2800" dirty="0">
              <a:solidFill>
                <a:schemeClr val="bg1"/>
              </a:solidFill>
              <a:latin typeface="Calibri" panose="020F0502020204030204" pitchFamily="34" charset="0"/>
              <a:cs typeface="Calibri" panose="020F0502020204030204" pitchFamily="34" charset="0"/>
            </a:endParaRPr>
          </a:p>
        </p:txBody>
      </p:sp>
      <p:sp>
        <p:nvSpPr>
          <p:cNvPr id="7" name="Text Placeholder 12">
            <a:extLst>
              <a:ext uri="{FF2B5EF4-FFF2-40B4-BE49-F238E27FC236}">
                <a16:creationId xmlns:a16="http://schemas.microsoft.com/office/drawing/2014/main" id="{2D6C1C8A-26BD-E10D-68DA-6B77B6F90963}"/>
              </a:ext>
            </a:extLst>
          </p:cNvPr>
          <p:cNvSpPr>
            <a:spLocks noGrp="1"/>
          </p:cNvSpPr>
          <p:nvPr>
            <p:ph type="body" sz="quarter" idx="13"/>
          </p:nvPr>
        </p:nvSpPr>
        <p:spPr>
          <a:xfrm>
            <a:off x="3921460" y="4860380"/>
            <a:ext cx="5362986" cy="914400"/>
          </a:xfrm>
        </p:spPr>
        <p:txBody>
          <a:bodyPr>
            <a:noAutofit/>
          </a:bodyPr>
          <a:lstStyle/>
          <a:p>
            <a:pPr marL="0" indent="0">
              <a:spcBef>
                <a:spcPts val="0"/>
              </a:spcBef>
              <a:spcAft>
                <a:spcPts val="1176"/>
              </a:spcAft>
              <a:buNone/>
            </a:pPr>
            <a:r>
              <a:rPr lang="es-ES" sz="2800" dirty="0">
                <a:solidFill>
                  <a:schemeClr val="bg1"/>
                </a:solidFill>
                <a:cs typeface="Calibri" panose="020F0502020204030204" pitchFamily="34" charset="0"/>
              </a:rPr>
              <a:t>Aprenda a usar el sitio web y la aplicación móvil de </a:t>
            </a:r>
            <a:r>
              <a:rPr lang="es-ES" sz="2800" dirty="0" err="1">
                <a:solidFill>
                  <a:schemeClr val="bg1"/>
                </a:solidFill>
                <a:cs typeface="Calibri" panose="020F0502020204030204" pitchFamily="34" charset="0"/>
              </a:rPr>
              <a:t>AirNow</a:t>
            </a:r>
            <a:r>
              <a:rPr lang="en-US" sz="2800" dirty="0">
                <a:solidFill>
                  <a:schemeClr val="bg1"/>
                </a:solidFill>
                <a:cs typeface="Calibri" panose="020F0502020204030204" pitchFamily="34" charset="0"/>
              </a:rPr>
              <a:t>.</a:t>
            </a:r>
          </a:p>
        </p:txBody>
      </p:sp>
      <p:sp>
        <p:nvSpPr>
          <p:cNvPr id="5" name="Slide Number Placeholder 4">
            <a:extLst>
              <a:ext uri="{FF2B5EF4-FFF2-40B4-BE49-F238E27FC236}">
                <a16:creationId xmlns:a16="http://schemas.microsoft.com/office/drawing/2014/main" id="{A9F383A3-E02D-7813-B618-D4533554561C}"/>
              </a:ext>
              <a:ext uri="{C183D7F6-B498-43B3-948B-1728B52AA6E4}">
                <adec:decorative xmlns:adec="http://schemas.microsoft.com/office/drawing/2017/decorative" val="1"/>
              </a:ext>
            </a:extLst>
          </p:cNvPr>
          <p:cNvSpPr>
            <a:spLocks noGrp="1"/>
          </p:cNvSpPr>
          <p:nvPr>
            <p:ph type="sldNum" sz="quarter" idx="4294967295"/>
          </p:nvPr>
        </p:nvSpPr>
        <p:spPr>
          <a:xfrm>
            <a:off x="9448800" y="6267450"/>
            <a:ext cx="2743200" cy="365125"/>
          </a:xfrm>
        </p:spPr>
        <p:txBody>
          <a:bodyPr anchor="ctr">
            <a:normAutofit/>
          </a:bodyPr>
          <a:lstStyle/>
          <a:p>
            <a:pPr>
              <a:spcAft>
                <a:spcPts val="600"/>
              </a:spcAft>
            </a:pPr>
            <a:r>
              <a:rPr lang="en-US" dirty="0"/>
              <a:t>Modulo 2, </a:t>
            </a:r>
            <a:r>
              <a:rPr lang="en-US" dirty="0" err="1"/>
              <a:t>página</a:t>
            </a:r>
            <a:r>
              <a:rPr lang="en-US" dirty="0"/>
              <a:t> 2</a:t>
            </a:r>
          </a:p>
        </p:txBody>
      </p:sp>
    </p:spTree>
    <p:extLst>
      <p:ext uri="{BB962C8B-B14F-4D97-AF65-F5344CB8AC3E}">
        <p14:creationId xmlns:p14="http://schemas.microsoft.com/office/powerpoint/2010/main" val="53129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9C1BCB-5E29-F525-B91F-46DADE7C1BF4}"/>
              </a:ext>
            </a:extLst>
          </p:cNvPr>
          <p:cNvSpPr>
            <a:spLocks noGrp="1"/>
          </p:cNvSpPr>
          <p:nvPr>
            <p:ph type="title"/>
          </p:nvPr>
        </p:nvSpPr>
        <p:spPr>
          <a:xfrm>
            <a:off x="343672" y="954882"/>
            <a:ext cx="10583408" cy="981209"/>
          </a:xfrm>
        </p:spPr>
        <p:txBody>
          <a:bodyPr>
            <a:noAutofit/>
          </a:bodyPr>
          <a:lstStyle/>
          <a:p>
            <a:r>
              <a:rPr lang="es" sz="4000" b="1" i="0" u="none" strike="noStrike" dirty="0"/>
              <a:t>El índice de calidad del aire </a:t>
            </a:r>
            <a:br>
              <a:rPr lang="es" sz="4000" b="1" i="0" u="none" strike="noStrike" dirty="0"/>
            </a:br>
            <a:r>
              <a:rPr lang="es" sz="4000" b="1" i="0" u="none" strike="noStrike" dirty="0"/>
              <a:t>(AQI por sus siglas en ingles)</a:t>
            </a:r>
            <a:endParaRPr lang="en-US" sz="4000" dirty="0"/>
          </a:p>
        </p:txBody>
      </p:sp>
      <p:sp>
        <p:nvSpPr>
          <p:cNvPr id="11" name="Content Placeholder 3">
            <a:extLst>
              <a:ext uri="{FF2B5EF4-FFF2-40B4-BE49-F238E27FC236}">
                <a16:creationId xmlns:a16="http://schemas.microsoft.com/office/drawing/2014/main" id="{CF268539-AD65-720E-D3B7-B304156A8014}"/>
              </a:ext>
            </a:extLst>
          </p:cNvPr>
          <p:cNvSpPr>
            <a:spLocks noGrp="1"/>
          </p:cNvSpPr>
          <p:nvPr>
            <p:ph sz="half" idx="4294967295"/>
          </p:nvPr>
        </p:nvSpPr>
        <p:spPr>
          <a:xfrm>
            <a:off x="1138791" y="2366009"/>
            <a:ext cx="4724125" cy="3658273"/>
          </a:xfrm>
        </p:spPr>
        <p:txBody>
          <a:bodyPr>
            <a:noAutofit/>
          </a:bodyPr>
          <a:lstStyle/>
          <a:p>
            <a:r>
              <a:rPr lang="en-US" dirty="0"/>
              <a:t>El AQI </a:t>
            </a:r>
            <a:r>
              <a:rPr lang="en-US" dirty="0" err="1"/>
              <a:t>te</a:t>
            </a:r>
            <a:r>
              <a:rPr lang="en-US" dirty="0"/>
              <a:t> </a:t>
            </a:r>
            <a:r>
              <a:rPr lang="en-US" dirty="0" err="1"/>
              <a:t>permite</a:t>
            </a:r>
            <a:r>
              <a:rPr lang="en-US" dirty="0"/>
              <a:t> saber que tan </a:t>
            </a:r>
            <a:r>
              <a:rPr lang="es-ES" dirty="0"/>
              <a:t>seguro es respirar el aire</a:t>
            </a:r>
            <a:r>
              <a:rPr lang="en-US" dirty="0"/>
              <a:t>. </a:t>
            </a:r>
          </a:p>
          <a:p>
            <a:r>
              <a:rPr lang="en-US" dirty="0"/>
              <a:t>La </a:t>
            </a:r>
            <a:r>
              <a:rPr lang="en-US" dirty="0" err="1"/>
              <a:t>escala</a:t>
            </a:r>
            <a:r>
              <a:rPr lang="en-US" dirty="0"/>
              <a:t> del AQI </a:t>
            </a:r>
            <a:r>
              <a:rPr lang="en-US" dirty="0" err="1"/>
              <a:t>va</a:t>
            </a:r>
            <a:r>
              <a:rPr lang="en-US" dirty="0"/>
              <a:t> </a:t>
            </a:r>
            <a:r>
              <a:rPr lang="en-US" dirty="0" err="1"/>
              <a:t>desde</a:t>
            </a:r>
            <a:r>
              <a:rPr lang="en-US" dirty="0"/>
              <a:t> </a:t>
            </a:r>
            <a:r>
              <a:rPr lang="en-US" dirty="0" err="1"/>
              <a:t>el</a:t>
            </a:r>
            <a:r>
              <a:rPr lang="en-US" dirty="0"/>
              <a:t> </a:t>
            </a:r>
            <a:r>
              <a:rPr lang="en-US" b="1" dirty="0">
                <a:solidFill>
                  <a:srgbClr val="00B050"/>
                </a:solidFill>
              </a:rPr>
              <a:t>Verde</a:t>
            </a:r>
            <a:r>
              <a:rPr lang="en-US" dirty="0"/>
              <a:t> (</a:t>
            </a:r>
            <a:r>
              <a:rPr lang="es-ES" dirty="0"/>
              <a:t>que indica que la calidad del aire es buena</a:t>
            </a:r>
            <a:r>
              <a:rPr lang="en-US" dirty="0"/>
              <a:t>) hasta el </a:t>
            </a:r>
            <a:r>
              <a:rPr lang="en-US" b="1" dirty="0">
                <a:solidFill>
                  <a:schemeClr val="accent3">
                    <a:lumMod val="75000"/>
                  </a:schemeClr>
                </a:solidFill>
              </a:rPr>
              <a:t>marr</a:t>
            </a:r>
            <a:r>
              <a:rPr lang="es-NI" b="1" dirty="0" err="1">
                <a:solidFill>
                  <a:schemeClr val="accent3">
                    <a:lumMod val="75000"/>
                  </a:schemeClr>
                </a:solidFill>
              </a:rPr>
              <a:t>ón</a:t>
            </a:r>
            <a:r>
              <a:rPr lang="en-US" dirty="0"/>
              <a:t> (</a:t>
            </a:r>
            <a:r>
              <a:rPr lang="es-ES" dirty="0"/>
              <a:t>que indica que la calidad del aire es extremadamente peligrosa</a:t>
            </a:r>
            <a:r>
              <a:rPr lang="en-US" dirty="0"/>
              <a:t>).</a:t>
            </a:r>
          </a:p>
        </p:txBody>
      </p:sp>
      <p:pic>
        <p:nvPicPr>
          <p:cNvPr id="2050" name="Picture 2" descr="Captura de pantalla que muestra un AQI de 145 que es naranja y significa que el aire no es saludable para los grupos sensibles.&#10;">
            <a:extLst>
              <a:ext uri="{FF2B5EF4-FFF2-40B4-BE49-F238E27FC236}">
                <a16:creationId xmlns:a16="http://schemas.microsoft.com/office/drawing/2014/main" id="{EC5514E2-A28D-0D26-CF1C-E7DB9525A9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4" r="13335" b="8789"/>
          <a:stretch/>
        </p:blipFill>
        <p:spPr bwMode="auto">
          <a:xfrm>
            <a:off x="6797039" y="2366009"/>
            <a:ext cx="4130041" cy="37809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a:extLst>
              <a:ext uri="{FF2B5EF4-FFF2-40B4-BE49-F238E27FC236}">
                <a16:creationId xmlns:a16="http://schemas.microsoft.com/office/drawing/2014/main" id="{E78BE411-12B0-298A-9238-4CB3530329E8}"/>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3</a:t>
            </a:r>
          </a:p>
        </p:txBody>
      </p:sp>
    </p:spTree>
    <p:extLst>
      <p:ext uri="{BB962C8B-B14F-4D97-AF65-F5344CB8AC3E}">
        <p14:creationId xmlns:p14="http://schemas.microsoft.com/office/powerpoint/2010/main" val="14717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EB553-5B37-D504-8743-E3657643E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6398-6D39-06ED-92FA-DC92225C2511}"/>
              </a:ext>
            </a:extLst>
          </p:cNvPr>
          <p:cNvSpPr>
            <a:spLocks noGrp="1"/>
          </p:cNvSpPr>
          <p:nvPr>
            <p:ph type="title"/>
          </p:nvPr>
        </p:nvSpPr>
        <p:spPr>
          <a:xfrm>
            <a:off x="247244" y="447457"/>
            <a:ext cx="11697510" cy="993178"/>
          </a:xfrm>
        </p:spPr>
        <p:txBody>
          <a:bodyPr>
            <a:noAutofit/>
          </a:bodyPr>
          <a:lstStyle/>
          <a:p>
            <a:r>
              <a:rPr lang="es-ES" sz="3600" dirty="0">
                <a:latin typeface="+mj-lt"/>
                <a:ea typeface="Calibri"/>
                <a:cs typeface="Arial"/>
              </a:rPr>
              <a:t>Cuanto más humo haya en el aire, mayor será el AQI</a:t>
            </a:r>
            <a:endParaRPr lang="en-US" sz="3600" dirty="0">
              <a:latin typeface="+mj-lt"/>
              <a:ea typeface="Calibri"/>
            </a:endParaRPr>
          </a:p>
        </p:txBody>
      </p:sp>
      <p:grpSp>
        <p:nvGrpSpPr>
          <p:cNvPr id="27" name="Group 26">
            <a:extLst>
              <a:ext uri="{FF2B5EF4-FFF2-40B4-BE49-F238E27FC236}">
                <a16:creationId xmlns:a16="http://schemas.microsoft.com/office/drawing/2014/main" id="{1DB8453D-8C96-E721-5BB7-1D81BBF03D22}"/>
              </a:ext>
              <a:ext uri="{C183D7F6-B498-43B3-948B-1728B52AA6E4}">
                <adec:decorative xmlns:adec="http://schemas.microsoft.com/office/drawing/2017/decorative" val="1"/>
              </a:ext>
            </a:extLst>
          </p:cNvPr>
          <p:cNvGrpSpPr/>
          <p:nvPr/>
        </p:nvGrpSpPr>
        <p:grpSpPr>
          <a:xfrm>
            <a:off x="1782874" y="2067423"/>
            <a:ext cx="1801638" cy="1277631"/>
            <a:chOff x="1557338" y="2366962"/>
            <a:chExt cx="1096564" cy="883443"/>
          </a:xfrm>
        </p:grpSpPr>
        <p:sp>
          <p:nvSpPr>
            <p:cNvPr id="3" name="Oval 2">
              <a:extLst>
                <a:ext uri="{FF2B5EF4-FFF2-40B4-BE49-F238E27FC236}">
                  <a16:creationId xmlns:a16="http://schemas.microsoft.com/office/drawing/2014/main" id="{5B60D15D-4662-53EE-EC89-DCCD66219394}"/>
                </a:ext>
              </a:extLst>
            </p:cNvPr>
            <p:cNvSpPr/>
            <p:nvPr/>
          </p:nvSpPr>
          <p:spPr>
            <a:xfrm>
              <a:off x="1865709" y="2728316"/>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B545B3-CFAF-71D3-D41F-CC2983F5E84D}"/>
                </a:ext>
              </a:extLst>
            </p:cNvPr>
            <p:cNvSpPr/>
            <p:nvPr/>
          </p:nvSpPr>
          <p:spPr>
            <a:xfrm>
              <a:off x="2008584" y="287119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8DCE4145-C4F3-773D-D75F-2CC97E74CA95}"/>
                </a:ext>
              </a:extLst>
            </p:cNvPr>
            <p:cNvSpPr/>
            <p:nvPr/>
          </p:nvSpPr>
          <p:spPr>
            <a:xfrm>
              <a:off x="1557338" y="2366962"/>
              <a:ext cx="1096564" cy="883443"/>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FBD396-2025-322D-3F4C-E661645B096C}"/>
                </a:ext>
              </a:extLst>
            </p:cNvPr>
            <p:cNvSpPr/>
            <p:nvPr/>
          </p:nvSpPr>
          <p:spPr>
            <a:xfrm>
              <a:off x="2008584" y="287119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FF035D-692E-8BBD-C3E2-E96E6FE5C09F}"/>
                </a:ext>
              </a:extLst>
            </p:cNvPr>
            <p:cNvSpPr/>
            <p:nvPr/>
          </p:nvSpPr>
          <p:spPr>
            <a:xfrm>
              <a:off x="2389584" y="2573534"/>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7CEBF8B5-016B-8F27-7267-E3DFABF06625}"/>
              </a:ext>
              <a:ext uri="{C183D7F6-B498-43B3-948B-1728B52AA6E4}">
                <adec:decorative xmlns:adec="http://schemas.microsoft.com/office/drawing/2017/decorative" val="1"/>
              </a:ext>
            </a:extLst>
          </p:cNvPr>
          <p:cNvGrpSpPr/>
          <p:nvPr/>
        </p:nvGrpSpPr>
        <p:grpSpPr>
          <a:xfrm>
            <a:off x="5374963" y="2004859"/>
            <a:ext cx="1801638" cy="1353785"/>
            <a:chOff x="5727503" y="2338982"/>
            <a:chExt cx="1096564" cy="883443"/>
          </a:xfrm>
        </p:grpSpPr>
        <p:sp>
          <p:nvSpPr>
            <p:cNvPr id="1122" name="Cloud 1121">
              <a:extLst>
                <a:ext uri="{FF2B5EF4-FFF2-40B4-BE49-F238E27FC236}">
                  <a16:creationId xmlns:a16="http://schemas.microsoft.com/office/drawing/2014/main" id="{B6670E96-A93B-3919-A156-639D319E33CD}"/>
                </a:ext>
              </a:extLst>
            </p:cNvPr>
            <p:cNvSpPr/>
            <p:nvPr/>
          </p:nvSpPr>
          <p:spPr>
            <a:xfrm>
              <a:off x="5727503" y="2338982"/>
              <a:ext cx="1096564" cy="883443"/>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23">
              <a:extLst>
                <a:ext uri="{FF2B5EF4-FFF2-40B4-BE49-F238E27FC236}">
                  <a16:creationId xmlns:a16="http://schemas.microsoft.com/office/drawing/2014/main" id="{75077A88-1AA4-D211-C5E7-8D081B227497}"/>
                </a:ext>
              </a:extLst>
            </p:cNvPr>
            <p:cNvSpPr/>
            <p:nvPr/>
          </p:nvSpPr>
          <p:spPr>
            <a:xfrm>
              <a:off x="5854303" y="2990252"/>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Oval 1124">
              <a:extLst>
                <a:ext uri="{FF2B5EF4-FFF2-40B4-BE49-F238E27FC236}">
                  <a16:creationId xmlns:a16="http://schemas.microsoft.com/office/drawing/2014/main" id="{3E07343E-2CFA-13F7-B0DB-FE84E3F53F1F}"/>
                </a:ext>
              </a:extLst>
            </p:cNvPr>
            <p:cNvSpPr/>
            <p:nvPr/>
          </p:nvSpPr>
          <p:spPr>
            <a:xfrm>
              <a:off x="5854303" y="263306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1125">
              <a:extLst>
                <a:ext uri="{FF2B5EF4-FFF2-40B4-BE49-F238E27FC236}">
                  <a16:creationId xmlns:a16="http://schemas.microsoft.com/office/drawing/2014/main" id="{B35A75CB-1B6A-45D9-376B-9CAAE8134000}"/>
                </a:ext>
              </a:extLst>
            </p:cNvPr>
            <p:cNvSpPr/>
            <p:nvPr/>
          </p:nvSpPr>
          <p:spPr>
            <a:xfrm>
              <a:off x="6354365" y="2478284"/>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a:extLst>
                <a:ext uri="{FF2B5EF4-FFF2-40B4-BE49-F238E27FC236}">
                  <a16:creationId xmlns:a16="http://schemas.microsoft.com/office/drawing/2014/main" id="{01F87155-ED1F-A374-F6C5-A4B4E5D231E3}"/>
                </a:ext>
              </a:extLst>
            </p:cNvPr>
            <p:cNvSpPr/>
            <p:nvPr/>
          </p:nvSpPr>
          <p:spPr>
            <a:xfrm>
              <a:off x="6568678" y="244256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a:extLst>
                <a:ext uri="{FF2B5EF4-FFF2-40B4-BE49-F238E27FC236}">
                  <a16:creationId xmlns:a16="http://schemas.microsoft.com/office/drawing/2014/main" id="{578DA5D0-2363-4F98-8A34-EB7FB5DCE7BE}"/>
                </a:ext>
              </a:extLst>
            </p:cNvPr>
            <p:cNvSpPr/>
            <p:nvPr/>
          </p:nvSpPr>
          <p:spPr>
            <a:xfrm>
              <a:off x="6223397" y="2990252"/>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BA742B4-E01C-BDCC-52B6-41D8DCEAB355}"/>
              </a:ext>
              <a:ext uri="{C183D7F6-B498-43B3-948B-1728B52AA6E4}">
                <adec:decorative xmlns:adec="http://schemas.microsoft.com/office/drawing/2017/decorative" val="1"/>
              </a:ext>
            </a:extLst>
          </p:cNvPr>
          <p:cNvGrpSpPr/>
          <p:nvPr/>
        </p:nvGrpSpPr>
        <p:grpSpPr>
          <a:xfrm>
            <a:off x="8794298" y="2067423"/>
            <a:ext cx="1881826" cy="1353786"/>
            <a:chOff x="9367837" y="2414587"/>
            <a:chExt cx="1096564" cy="883443"/>
          </a:xfrm>
        </p:grpSpPr>
        <p:sp>
          <p:nvSpPr>
            <p:cNvPr id="8" name="Cloud 7">
              <a:extLst>
                <a:ext uri="{FF2B5EF4-FFF2-40B4-BE49-F238E27FC236}">
                  <a16:creationId xmlns:a16="http://schemas.microsoft.com/office/drawing/2014/main" id="{D0473DC0-B6F1-37C6-53F5-AFF1872F26A0}"/>
                </a:ext>
              </a:extLst>
            </p:cNvPr>
            <p:cNvSpPr/>
            <p:nvPr/>
          </p:nvSpPr>
          <p:spPr>
            <a:xfrm>
              <a:off x="9367837" y="2414587"/>
              <a:ext cx="1096564" cy="883443"/>
            </a:xfrm>
            <a:prstGeom prst="clou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4D2F72-4267-91F9-A240-330B1D5D7E4A}"/>
                </a:ext>
              </a:extLst>
            </p:cNvPr>
            <p:cNvSpPr/>
            <p:nvPr/>
          </p:nvSpPr>
          <p:spPr>
            <a:xfrm>
              <a:off x="9485709" y="302597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ED844A4-D906-C2A8-DE92-E6BAEABF6305}"/>
                </a:ext>
              </a:extLst>
            </p:cNvPr>
            <p:cNvSpPr/>
            <p:nvPr/>
          </p:nvSpPr>
          <p:spPr>
            <a:xfrm>
              <a:off x="9485709" y="266878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CF916E-8830-ADE4-C3B1-6F94CA387C25}"/>
                </a:ext>
              </a:extLst>
            </p:cNvPr>
            <p:cNvSpPr/>
            <p:nvPr/>
          </p:nvSpPr>
          <p:spPr>
            <a:xfrm>
              <a:off x="9985772" y="2514003"/>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62D7E3-6644-47F9-42EB-E1F382A7A93B}"/>
                </a:ext>
              </a:extLst>
            </p:cNvPr>
            <p:cNvSpPr/>
            <p:nvPr/>
          </p:nvSpPr>
          <p:spPr>
            <a:xfrm>
              <a:off x="9973865" y="306169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25714E9-AE5A-AC4E-E221-3F8875B301E7}"/>
                </a:ext>
              </a:extLst>
            </p:cNvPr>
            <p:cNvSpPr/>
            <p:nvPr/>
          </p:nvSpPr>
          <p:spPr>
            <a:xfrm>
              <a:off x="9866709" y="277594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483D5B-65CE-0604-798E-8F0CF625B3A0}"/>
                </a:ext>
              </a:extLst>
            </p:cNvPr>
            <p:cNvSpPr/>
            <p:nvPr/>
          </p:nvSpPr>
          <p:spPr>
            <a:xfrm>
              <a:off x="10092928" y="277594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C51F5CC-3E0E-71AB-A140-A3446939EAC7}"/>
                </a:ext>
              </a:extLst>
            </p:cNvPr>
            <p:cNvSpPr/>
            <p:nvPr/>
          </p:nvSpPr>
          <p:spPr>
            <a:xfrm>
              <a:off x="10200084" y="2668785"/>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2FF479-15A1-206D-AD1B-E61B3EEDF0E6}"/>
                </a:ext>
              </a:extLst>
            </p:cNvPr>
            <p:cNvSpPr/>
            <p:nvPr/>
          </p:nvSpPr>
          <p:spPr>
            <a:xfrm>
              <a:off x="9807178" y="2621160"/>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2762BFF-BFDC-E492-EFBB-7AFB705F9EB2}"/>
                </a:ext>
              </a:extLst>
            </p:cNvPr>
            <p:cNvSpPr/>
            <p:nvPr/>
          </p:nvSpPr>
          <p:spPr>
            <a:xfrm>
              <a:off x="10200084" y="2478284"/>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FB0A31E-5530-BD3B-8498-6F673C29A670}"/>
                </a:ext>
              </a:extLst>
            </p:cNvPr>
            <p:cNvSpPr/>
            <p:nvPr/>
          </p:nvSpPr>
          <p:spPr>
            <a:xfrm>
              <a:off x="9592865" y="2883096"/>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C9FAAF-B6E4-C184-6C8B-EC0A13C4C1A8}"/>
                </a:ext>
              </a:extLst>
            </p:cNvPr>
            <p:cNvSpPr/>
            <p:nvPr/>
          </p:nvSpPr>
          <p:spPr>
            <a:xfrm>
              <a:off x="9854803" y="3025971"/>
              <a:ext cx="104776" cy="1047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19" name="Picture 1118" descr="Esta diapositiva muestra la relación entre la cantidad de humo en el aire y los colores del AQI.">
            <a:extLst>
              <a:ext uri="{FF2B5EF4-FFF2-40B4-BE49-F238E27FC236}">
                <a16:creationId xmlns:a16="http://schemas.microsoft.com/office/drawing/2014/main" id="{EDC9CE94-FA02-C885-2D66-DCF965B961BB}"/>
              </a:ext>
            </a:extLst>
          </p:cNvPr>
          <p:cNvPicPr>
            <a:picLocks noChangeAspect="1"/>
          </p:cNvPicPr>
          <p:nvPr/>
        </p:nvPicPr>
        <p:blipFill>
          <a:blip r:embed="rId3"/>
          <a:stretch>
            <a:fillRect/>
          </a:stretch>
        </p:blipFill>
        <p:spPr>
          <a:xfrm rot="16200000">
            <a:off x="5689998" y="-1202771"/>
            <a:ext cx="812003" cy="10315572"/>
          </a:xfrm>
          <a:prstGeom prst="rect">
            <a:avLst/>
          </a:prstGeom>
        </p:spPr>
      </p:pic>
      <p:sp>
        <p:nvSpPr>
          <p:cNvPr id="13" name="TextBox 12">
            <a:extLst>
              <a:ext uri="{FF2B5EF4-FFF2-40B4-BE49-F238E27FC236}">
                <a16:creationId xmlns:a16="http://schemas.microsoft.com/office/drawing/2014/main" id="{C9C43ECC-C0E1-ADBE-C93B-797ADD9FFA5D}"/>
              </a:ext>
              <a:ext uri="{C183D7F6-B498-43B3-948B-1728B52AA6E4}">
                <adec:decorative xmlns:adec="http://schemas.microsoft.com/office/drawing/2017/decorative" val="0"/>
              </a:ext>
            </a:extLst>
          </p:cNvPr>
          <p:cNvSpPr txBox="1"/>
          <p:nvPr/>
        </p:nvSpPr>
        <p:spPr>
          <a:xfrm>
            <a:off x="532895" y="4579922"/>
            <a:ext cx="1756628" cy="830997"/>
          </a:xfrm>
          <a:prstGeom prst="rect">
            <a:avLst/>
          </a:prstGeom>
          <a:noFill/>
        </p:spPr>
        <p:txBody>
          <a:bodyPr wrap="square" rtlCol="0">
            <a:spAutoFit/>
          </a:bodyPr>
          <a:lstStyle/>
          <a:p>
            <a:pPr algn="ctr"/>
            <a:r>
              <a:rPr lang="en-US" sz="2400" b="1" dirty="0">
                <a:cs typeface="Calibri" panose="020F0502020204030204" pitchFamily="34" charset="0"/>
              </a:rPr>
              <a:t>Mas bajo AQI</a:t>
            </a:r>
          </a:p>
        </p:txBody>
      </p:sp>
      <p:sp>
        <p:nvSpPr>
          <p:cNvPr id="4" name="Arrow: Left-Right 3">
            <a:extLst>
              <a:ext uri="{FF2B5EF4-FFF2-40B4-BE49-F238E27FC236}">
                <a16:creationId xmlns:a16="http://schemas.microsoft.com/office/drawing/2014/main" id="{475FCE00-9ED9-6C6B-6035-86233927592A}"/>
              </a:ext>
              <a:ext uri="{C183D7F6-B498-43B3-948B-1728B52AA6E4}">
                <adec:decorative xmlns:adec="http://schemas.microsoft.com/office/drawing/2017/decorative" val="1"/>
              </a:ext>
            </a:extLst>
          </p:cNvPr>
          <p:cNvSpPr/>
          <p:nvPr/>
        </p:nvSpPr>
        <p:spPr>
          <a:xfrm>
            <a:off x="2163485" y="4750508"/>
            <a:ext cx="7871065" cy="489827"/>
          </a:xfrm>
          <a:prstGeom prst="leftRightArrow">
            <a:avLst/>
          </a:prstGeom>
          <a:gradFill flip="none" rotWithShape="1">
            <a:gsLst>
              <a:gs pos="55000">
                <a:srgbClr val="7B9BFF"/>
              </a:gs>
              <a:gs pos="32000">
                <a:srgbClr val="99B2FF"/>
              </a:gs>
              <a:gs pos="0">
                <a:schemeClr val="accent1">
                  <a:lumMod val="5000"/>
                  <a:lumOff val="95000"/>
                </a:schemeClr>
              </a:gs>
              <a:gs pos="74000">
                <a:schemeClr val="accent5">
                  <a:lumMod val="60000"/>
                  <a:lumOff val="40000"/>
                </a:schemeClr>
              </a:gs>
              <a:gs pos="83000">
                <a:schemeClr val="accent1">
                  <a:lumMod val="45000"/>
                  <a:lumOff val="5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090B128-BF36-BB27-6CE1-CFD6329128C4}"/>
              </a:ext>
              <a:ext uri="{C183D7F6-B498-43B3-948B-1728B52AA6E4}">
                <adec:decorative xmlns:adec="http://schemas.microsoft.com/office/drawing/2017/decorative" val="0"/>
              </a:ext>
            </a:extLst>
          </p:cNvPr>
          <p:cNvSpPr txBox="1"/>
          <p:nvPr/>
        </p:nvSpPr>
        <p:spPr>
          <a:xfrm>
            <a:off x="9908515" y="4579922"/>
            <a:ext cx="1750590" cy="830997"/>
          </a:xfrm>
          <a:prstGeom prst="rect">
            <a:avLst/>
          </a:prstGeom>
          <a:noFill/>
        </p:spPr>
        <p:txBody>
          <a:bodyPr wrap="square" rtlCol="0">
            <a:spAutoFit/>
          </a:bodyPr>
          <a:lstStyle/>
          <a:p>
            <a:pPr algn="ctr"/>
            <a:r>
              <a:rPr lang="en-US" sz="2400" b="1" dirty="0">
                <a:cs typeface="Calibri" panose="020F0502020204030204" pitchFamily="34" charset="0"/>
              </a:rPr>
              <a:t>Mas alto AQI</a:t>
            </a:r>
          </a:p>
        </p:txBody>
      </p:sp>
      <p:sp>
        <p:nvSpPr>
          <p:cNvPr id="14" name="Slide Number Placeholder 4">
            <a:extLst>
              <a:ext uri="{FF2B5EF4-FFF2-40B4-BE49-F238E27FC236}">
                <a16:creationId xmlns:a16="http://schemas.microsoft.com/office/drawing/2014/main" id="{2CF131B3-07CF-95BE-0FC9-6A666A99B877}"/>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4</a:t>
            </a:r>
          </a:p>
        </p:txBody>
      </p:sp>
    </p:spTree>
    <p:extLst>
      <p:ext uri="{BB962C8B-B14F-4D97-AF65-F5344CB8AC3E}">
        <p14:creationId xmlns:p14="http://schemas.microsoft.com/office/powerpoint/2010/main" val="17380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4B8D-F640-652B-2C8E-9C505C77E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B3F62-D755-B693-6A0C-46BC0D99CD79}"/>
              </a:ext>
            </a:extLst>
          </p:cNvPr>
          <p:cNvSpPr>
            <a:spLocks noGrp="1"/>
          </p:cNvSpPr>
          <p:nvPr>
            <p:ph type="title"/>
          </p:nvPr>
        </p:nvSpPr>
        <p:spPr/>
        <p:txBody>
          <a:bodyPr>
            <a:normAutofit/>
          </a:bodyPr>
          <a:lstStyle/>
          <a:p>
            <a:r>
              <a:rPr lang="es-US" sz="4000" noProof="0" dirty="0">
                <a:ea typeface="Calibri"/>
              </a:rPr>
              <a:t>¿De dónde viene el AQI?</a:t>
            </a:r>
          </a:p>
        </p:txBody>
      </p:sp>
      <p:pic>
        <p:nvPicPr>
          <p:cNvPr id="13" name="Picture 12" descr="Mapa de Sacramento que muestra la ubicación de 3 monitores de aire y el AQI en esos lugares.">
            <a:extLst>
              <a:ext uri="{FF2B5EF4-FFF2-40B4-BE49-F238E27FC236}">
                <a16:creationId xmlns:a16="http://schemas.microsoft.com/office/drawing/2014/main" id="{9B5102D0-E50F-468A-0517-53A2EF5DA4D3}"/>
              </a:ext>
            </a:extLst>
          </p:cNvPr>
          <p:cNvPicPr>
            <a:picLocks noChangeAspect="1"/>
          </p:cNvPicPr>
          <p:nvPr/>
        </p:nvPicPr>
        <p:blipFill>
          <a:blip r:embed="rId3"/>
          <a:srcRect l="20626" t="28663" r="26637"/>
          <a:stretch/>
        </p:blipFill>
        <p:spPr>
          <a:xfrm>
            <a:off x="695325" y="1623196"/>
            <a:ext cx="5400675" cy="4240596"/>
          </a:xfrm>
          <a:prstGeom prst="rect">
            <a:avLst/>
          </a:prstGeom>
          <a:ln w="28575">
            <a:solidFill>
              <a:srgbClr val="000000"/>
            </a:solidFill>
          </a:ln>
        </p:spPr>
      </p:pic>
      <p:sp>
        <p:nvSpPr>
          <p:cNvPr id="4" name="Content Placeholder 3">
            <a:extLst>
              <a:ext uri="{FF2B5EF4-FFF2-40B4-BE49-F238E27FC236}">
                <a16:creationId xmlns:a16="http://schemas.microsoft.com/office/drawing/2014/main" id="{0B27C0D2-BDEB-04F4-DB0C-D5FDB1E2AA92}"/>
              </a:ext>
            </a:extLst>
          </p:cNvPr>
          <p:cNvSpPr>
            <a:spLocks noGrp="1"/>
          </p:cNvSpPr>
          <p:nvPr>
            <p:ph sz="half" idx="13"/>
          </p:nvPr>
        </p:nvSpPr>
        <p:spPr>
          <a:xfrm>
            <a:off x="6666942" y="1623196"/>
            <a:ext cx="4784909" cy="4153240"/>
          </a:xfrm>
        </p:spPr>
        <p:txBody>
          <a:bodyPr vert="horz" lIns="91440" tIns="45720" rIns="91440" bIns="45720" rtlCol="0" anchor="t">
            <a:normAutofit/>
          </a:bodyPr>
          <a:lstStyle/>
          <a:p>
            <a:r>
              <a:rPr lang="es-US" b="1" noProof="0" dirty="0">
                <a:solidFill>
                  <a:schemeClr val="tx1"/>
                </a:solidFill>
                <a:ea typeface="Calibri"/>
              </a:rPr>
              <a:t>Los monitores de calidad del aire </a:t>
            </a:r>
            <a:r>
              <a:rPr lang="es-US" noProof="0" dirty="0">
                <a:solidFill>
                  <a:schemeClr val="tx1"/>
                </a:solidFill>
                <a:ea typeface="Calibri"/>
              </a:rPr>
              <a:t>nos dicen qué hay en el aire y qué tan dañino es el aire.
Hay centenas de </a:t>
            </a:r>
            <a:r>
              <a:rPr lang="es-US" b="1" noProof="0" dirty="0">
                <a:solidFill>
                  <a:schemeClr val="tx1"/>
                </a:solidFill>
                <a:ea typeface="Calibri"/>
              </a:rPr>
              <a:t>monitores de calidad del aire</a:t>
            </a:r>
            <a:r>
              <a:rPr lang="es-US" noProof="0" dirty="0">
                <a:solidFill>
                  <a:schemeClr val="tx1"/>
                </a:solidFill>
                <a:ea typeface="Calibri"/>
              </a:rPr>
              <a:t> en todo California.
Los monitores de aire </a:t>
            </a:r>
            <a:r>
              <a:rPr lang="es-US" b="1" noProof="0" dirty="0">
                <a:solidFill>
                  <a:schemeClr val="tx1"/>
                </a:solidFill>
                <a:ea typeface="Calibri"/>
              </a:rPr>
              <a:t>cerca de usted</a:t>
            </a:r>
            <a:r>
              <a:rPr lang="es-US" noProof="0" dirty="0">
                <a:solidFill>
                  <a:schemeClr val="tx1"/>
                </a:solidFill>
                <a:ea typeface="Calibri"/>
              </a:rPr>
              <a:t> determinan el AQI en su comunidad.</a:t>
            </a:r>
          </a:p>
        </p:txBody>
      </p:sp>
      <p:sp>
        <p:nvSpPr>
          <p:cNvPr id="3" name="Slide Number Placeholder 4">
            <a:extLst>
              <a:ext uri="{FF2B5EF4-FFF2-40B4-BE49-F238E27FC236}">
                <a16:creationId xmlns:a16="http://schemas.microsoft.com/office/drawing/2014/main" id="{74B548E2-B571-2763-A403-CB42F9F5E4C0}"/>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s-US" noProof="0" dirty="0"/>
              <a:t>Modulo 2, página 5</a:t>
            </a:r>
          </a:p>
        </p:txBody>
      </p:sp>
    </p:spTree>
    <p:extLst>
      <p:ext uri="{BB962C8B-B14F-4D97-AF65-F5344CB8AC3E}">
        <p14:creationId xmlns:p14="http://schemas.microsoft.com/office/powerpoint/2010/main" val="188659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A0020-610D-ED7D-71B2-B846A1D3CF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52459E-BB13-2983-6DEA-BA2E565D0895}"/>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4000" dirty="0"/>
              <a:t>AQI </a:t>
            </a:r>
            <a:r>
              <a:rPr lang="es-NI" sz="4000" dirty="0"/>
              <a:t>colores</a:t>
            </a:r>
            <a:r>
              <a:rPr lang="en-US" sz="4000" dirty="0"/>
              <a:t> y </a:t>
            </a:r>
            <a:r>
              <a:rPr lang="en-US" sz="4000" dirty="0" err="1"/>
              <a:t>números</a:t>
            </a:r>
            <a:endParaRPr lang="en-US" sz="4000" dirty="0"/>
          </a:p>
        </p:txBody>
      </p:sp>
      <p:sp>
        <p:nvSpPr>
          <p:cNvPr id="7" name="Rectangle 6">
            <a:extLst>
              <a:ext uri="{FF2B5EF4-FFF2-40B4-BE49-F238E27FC236}">
                <a16:creationId xmlns:a16="http://schemas.microsoft.com/office/drawing/2014/main" id="{BAAF21F4-6CD3-CEBA-EF7C-638A3C59DB7D}"/>
              </a:ext>
              <a:ext uri="{C183D7F6-B498-43B3-948B-1728B52AA6E4}">
                <adec:decorative xmlns:adec="http://schemas.microsoft.com/office/drawing/2017/decorative" val="1"/>
              </a:ext>
            </a:extLst>
          </p:cNvPr>
          <p:cNvSpPr/>
          <p:nvPr/>
        </p:nvSpPr>
        <p:spPr>
          <a:xfrm>
            <a:off x="419096" y="1558830"/>
            <a:ext cx="11353803" cy="46325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956C74F-7B03-6B9D-9B3B-F2C1D1AED3FB}"/>
              </a:ext>
              <a:ext uri="{C183D7F6-B498-43B3-948B-1728B52AA6E4}">
                <adec:decorative xmlns:adec="http://schemas.microsoft.com/office/drawing/2017/decorative" val="1"/>
              </a:ext>
            </a:extLst>
          </p:cNvPr>
          <p:cNvGrpSpPr/>
          <p:nvPr/>
        </p:nvGrpSpPr>
        <p:grpSpPr>
          <a:xfrm>
            <a:off x="604155" y="1636757"/>
            <a:ext cx="6689558" cy="4476744"/>
            <a:chOff x="604155" y="1636757"/>
            <a:chExt cx="6689558" cy="4476744"/>
          </a:xfrm>
        </p:grpSpPr>
        <p:sp>
          <p:nvSpPr>
            <p:cNvPr id="22" name="Freeform: Shape 21" descr="Todos los colores del AQI y los niveles de preocupación asociados.">
              <a:extLst>
                <a:ext uri="{FF2B5EF4-FFF2-40B4-BE49-F238E27FC236}">
                  <a16:creationId xmlns:a16="http://schemas.microsoft.com/office/drawing/2014/main" id="{CC383303-8A4C-6E61-3651-7C2572E8944A}"/>
                </a:ext>
              </a:extLst>
            </p:cNvPr>
            <p:cNvSpPr/>
            <p:nvPr/>
          </p:nvSpPr>
          <p:spPr>
            <a:xfrm>
              <a:off x="604155" y="1636757"/>
              <a:ext cx="6689558" cy="613670"/>
            </a:xfrm>
            <a:custGeom>
              <a:avLst/>
              <a:gdLst>
                <a:gd name="connsiteX0" fmla="*/ 0 w 6689558"/>
                <a:gd name="connsiteY0" fmla="*/ 0 h 613670"/>
                <a:gd name="connsiteX1" fmla="*/ 6689558 w 6689558"/>
                <a:gd name="connsiteY1" fmla="*/ 0 h 613670"/>
                <a:gd name="connsiteX2" fmla="*/ 6689558 w 6689558"/>
                <a:gd name="connsiteY2" fmla="*/ 613670 h 613670"/>
                <a:gd name="connsiteX3" fmla="*/ 0 w 6689558"/>
                <a:gd name="connsiteY3" fmla="*/ 613670 h 613670"/>
                <a:gd name="connsiteX4" fmla="*/ 0 w 6689558"/>
                <a:gd name="connsiteY4" fmla="*/ 0 h 6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3670">
                  <a:moveTo>
                    <a:pt x="0" y="0"/>
                  </a:moveTo>
                  <a:lnTo>
                    <a:pt x="6689558" y="0"/>
                  </a:lnTo>
                  <a:lnTo>
                    <a:pt x="6689558" y="613670"/>
                  </a:lnTo>
                  <a:lnTo>
                    <a:pt x="0" y="613670"/>
                  </a:lnTo>
                  <a:lnTo>
                    <a:pt x="0" y="0"/>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endParaRPr lang="en-US" sz="3000" b="1" kern="1200" dirty="0">
                <a:solidFill>
                  <a:schemeClr val="tx1"/>
                </a:solidFill>
                <a:latin typeface="Arial" panose="020B0604020202020204" pitchFamily="34" charset="0"/>
                <a:cs typeface="Arial" panose="020B0604020202020204" pitchFamily="34" charset="0"/>
              </a:endParaRPr>
            </a:p>
          </p:txBody>
        </p:sp>
        <p:sp>
          <p:nvSpPr>
            <p:cNvPr id="23" name="Freeform: Shape 22" descr="&#10;">
              <a:extLst>
                <a:ext uri="{FF2B5EF4-FFF2-40B4-BE49-F238E27FC236}">
                  <a16:creationId xmlns:a16="http://schemas.microsoft.com/office/drawing/2014/main" id="{A11CCBAB-122A-5AD0-4287-91A5A95B179A}"/>
                </a:ext>
                <a:ext uri="{C183D7F6-B498-43B3-948B-1728B52AA6E4}">
                  <adec:decorative xmlns:adec="http://schemas.microsoft.com/office/drawing/2017/decorative" val="0"/>
                </a:ext>
              </a:extLst>
            </p:cNvPr>
            <p:cNvSpPr/>
            <p:nvPr/>
          </p:nvSpPr>
          <p:spPr>
            <a:xfrm>
              <a:off x="604155" y="2278182"/>
              <a:ext cx="6689558" cy="613670"/>
            </a:xfrm>
            <a:custGeom>
              <a:avLst/>
              <a:gdLst>
                <a:gd name="connsiteX0" fmla="*/ 0 w 6689558"/>
                <a:gd name="connsiteY0" fmla="*/ 0 h 613670"/>
                <a:gd name="connsiteX1" fmla="*/ 6689558 w 6689558"/>
                <a:gd name="connsiteY1" fmla="*/ 0 h 613670"/>
                <a:gd name="connsiteX2" fmla="*/ 6689558 w 6689558"/>
                <a:gd name="connsiteY2" fmla="*/ 613670 h 613670"/>
                <a:gd name="connsiteX3" fmla="*/ 0 w 6689558"/>
                <a:gd name="connsiteY3" fmla="*/ 613670 h 613670"/>
                <a:gd name="connsiteX4" fmla="*/ 0 w 6689558"/>
                <a:gd name="connsiteY4" fmla="*/ 0 h 6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3670">
                  <a:moveTo>
                    <a:pt x="0" y="0"/>
                  </a:moveTo>
                  <a:lnTo>
                    <a:pt x="6689558" y="0"/>
                  </a:lnTo>
                  <a:lnTo>
                    <a:pt x="6689558" y="613670"/>
                  </a:lnTo>
                  <a:lnTo>
                    <a:pt x="0" y="613670"/>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3000" b="1" kern="1200" dirty="0">
                <a:solidFill>
                  <a:schemeClr val="tx1"/>
                </a:solidFill>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3856ABC3-6B02-4942-AC3E-196E94048709}"/>
                </a:ext>
              </a:extLst>
            </p:cNvPr>
            <p:cNvSpPr/>
            <p:nvPr/>
          </p:nvSpPr>
          <p:spPr>
            <a:xfrm>
              <a:off x="604155" y="2925465"/>
              <a:ext cx="6689558" cy="612136"/>
            </a:xfrm>
            <a:custGeom>
              <a:avLst/>
              <a:gdLst>
                <a:gd name="connsiteX0" fmla="*/ 0 w 6689558"/>
                <a:gd name="connsiteY0" fmla="*/ 0 h 612136"/>
                <a:gd name="connsiteX1" fmla="*/ 6689558 w 6689558"/>
                <a:gd name="connsiteY1" fmla="*/ 0 h 612136"/>
                <a:gd name="connsiteX2" fmla="*/ 6689558 w 6689558"/>
                <a:gd name="connsiteY2" fmla="*/ 612136 h 612136"/>
                <a:gd name="connsiteX3" fmla="*/ 0 w 6689558"/>
                <a:gd name="connsiteY3" fmla="*/ 612136 h 612136"/>
                <a:gd name="connsiteX4" fmla="*/ 0 w 6689558"/>
                <a:gd name="connsiteY4" fmla="*/ 0 h 61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2136">
                  <a:moveTo>
                    <a:pt x="0" y="0"/>
                  </a:moveTo>
                  <a:lnTo>
                    <a:pt x="6689558" y="0"/>
                  </a:lnTo>
                  <a:lnTo>
                    <a:pt x="6689558" y="612136"/>
                  </a:lnTo>
                  <a:lnTo>
                    <a:pt x="0" y="612136"/>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2DCD629D-4578-A2D7-1DBD-E90BE550F513}"/>
                </a:ext>
              </a:extLst>
            </p:cNvPr>
            <p:cNvSpPr/>
            <p:nvPr/>
          </p:nvSpPr>
          <p:spPr>
            <a:xfrm>
              <a:off x="604155" y="3570473"/>
              <a:ext cx="6689558" cy="613670"/>
            </a:xfrm>
            <a:custGeom>
              <a:avLst/>
              <a:gdLst>
                <a:gd name="connsiteX0" fmla="*/ 0 w 6689558"/>
                <a:gd name="connsiteY0" fmla="*/ 0 h 613670"/>
                <a:gd name="connsiteX1" fmla="*/ 6689558 w 6689558"/>
                <a:gd name="connsiteY1" fmla="*/ 0 h 613670"/>
                <a:gd name="connsiteX2" fmla="*/ 6689558 w 6689558"/>
                <a:gd name="connsiteY2" fmla="*/ 613670 h 613670"/>
                <a:gd name="connsiteX3" fmla="*/ 0 w 6689558"/>
                <a:gd name="connsiteY3" fmla="*/ 613670 h 613670"/>
                <a:gd name="connsiteX4" fmla="*/ 0 w 6689558"/>
                <a:gd name="connsiteY4" fmla="*/ 0 h 6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3670">
                  <a:moveTo>
                    <a:pt x="0" y="0"/>
                  </a:moveTo>
                  <a:lnTo>
                    <a:pt x="6689558" y="0"/>
                  </a:lnTo>
                  <a:lnTo>
                    <a:pt x="6689558" y="613670"/>
                  </a:lnTo>
                  <a:lnTo>
                    <a:pt x="0" y="613670"/>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s-NI" sz="2400" b="1" kern="1200" dirty="0">
                <a:solidFill>
                  <a:schemeClr val="tx1"/>
                </a:solidFill>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6982BC1A-347E-1EAC-B83E-C536AAEF55AC}"/>
                </a:ext>
              </a:extLst>
            </p:cNvPr>
            <p:cNvSpPr/>
            <p:nvPr/>
          </p:nvSpPr>
          <p:spPr>
            <a:xfrm>
              <a:off x="604155" y="4212639"/>
              <a:ext cx="6689558" cy="612154"/>
            </a:xfrm>
            <a:custGeom>
              <a:avLst/>
              <a:gdLst>
                <a:gd name="connsiteX0" fmla="*/ 0 w 6689558"/>
                <a:gd name="connsiteY0" fmla="*/ 0 h 612154"/>
                <a:gd name="connsiteX1" fmla="*/ 6689558 w 6689558"/>
                <a:gd name="connsiteY1" fmla="*/ 0 h 612154"/>
                <a:gd name="connsiteX2" fmla="*/ 6689558 w 6689558"/>
                <a:gd name="connsiteY2" fmla="*/ 612154 h 612154"/>
                <a:gd name="connsiteX3" fmla="*/ 0 w 6689558"/>
                <a:gd name="connsiteY3" fmla="*/ 612154 h 612154"/>
                <a:gd name="connsiteX4" fmla="*/ 0 w 6689558"/>
                <a:gd name="connsiteY4" fmla="*/ 0 h 61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2154">
                  <a:moveTo>
                    <a:pt x="0" y="0"/>
                  </a:moveTo>
                  <a:lnTo>
                    <a:pt x="6689558" y="0"/>
                  </a:lnTo>
                  <a:lnTo>
                    <a:pt x="6689558" y="612154"/>
                  </a:lnTo>
                  <a:lnTo>
                    <a:pt x="0" y="612154"/>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 </a:t>
              </a:r>
            </a:p>
          </p:txBody>
        </p:sp>
        <p:sp>
          <p:nvSpPr>
            <p:cNvPr id="27" name="Freeform: Shape 26">
              <a:extLst>
                <a:ext uri="{FF2B5EF4-FFF2-40B4-BE49-F238E27FC236}">
                  <a16:creationId xmlns:a16="http://schemas.microsoft.com/office/drawing/2014/main" id="{B925A479-9B20-A2D9-4E1A-167E8BC4E91F}"/>
                </a:ext>
              </a:extLst>
            </p:cNvPr>
            <p:cNvSpPr/>
            <p:nvPr/>
          </p:nvSpPr>
          <p:spPr>
            <a:xfrm>
              <a:off x="604155" y="4855477"/>
              <a:ext cx="6689558" cy="613670"/>
            </a:xfrm>
            <a:custGeom>
              <a:avLst/>
              <a:gdLst>
                <a:gd name="connsiteX0" fmla="*/ 0 w 6689558"/>
                <a:gd name="connsiteY0" fmla="*/ 0 h 613670"/>
                <a:gd name="connsiteX1" fmla="*/ 6689558 w 6689558"/>
                <a:gd name="connsiteY1" fmla="*/ 0 h 613670"/>
                <a:gd name="connsiteX2" fmla="*/ 6689558 w 6689558"/>
                <a:gd name="connsiteY2" fmla="*/ 613670 h 613670"/>
                <a:gd name="connsiteX3" fmla="*/ 0 w 6689558"/>
                <a:gd name="connsiteY3" fmla="*/ 613670 h 613670"/>
                <a:gd name="connsiteX4" fmla="*/ 0 w 6689558"/>
                <a:gd name="connsiteY4" fmla="*/ 0 h 6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3670">
                  <a:moveTo>
                    <a:pt x="0" y="0"/>
                  </a:moveTo>
                  <a:lnTo>
                    <a:pt x="6689558" y="0"/>
                  </a:lnTo>
                  <a:lnTo>
                    <a:pt x="6689558" y="613670"/>
                  </a:lnTo>
                  <a:lnTo>
                    <a:pt x="0" y="613670"/>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6E16A7BE-28EA-725E-8285-98688876129D}"/>
                </a:ext>
              </a:extLst>
            </p:cNvPr>
            <p:cNvSpPr/>
            <p:nvPr/>
          </p:nvSpPr>
          <p:spPr>
            <a:xfrm>
              <a:off x="604155" y="5499831"/>
              <a:ext cx="6689558" cy="613670"/>
            </a:xfrm>
            <a:custGeom>
              <a:avLst/>
              <a:gdLst>
                <a:gd name="connsiteX0" fmla="*/ 0 w 6689558"/>
                <a:gd name="connsiteY0" fmla="*/ 0 h 613670"/>
                <a:gd name="connsiteX1" fmla="*/ 6689558 w 6689558"/>
                <a:gd name="connsiteY1" fmla="*/ 0 h 613670"/>
                <a:gd name="connsiteX2" fmla="*/ 6689558 w 6689558"/>
                <a:gd name="connsiteY2" fmla="*/ 613670 h 613670"/>
                <a:gd name="connsiteX3" fmla="*/ 0 w 6689558"/>
                <a:gd name="connsiteY3" fmla="*/ 613670 h 613670"/>
                <a:gd name="connsiteX4" fmla="*/ 0 w 6689558"/>
                <a:gd name="connsiteY4" fmla="*/ 0 h 6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558" h="613670">
                  <a:moveTo>
                    <a:pt x="0" y="0"/>
                  </a:moveTo>
                  <a:lnTo>
                    <a:pt x="6689558" y="0"/>
                  </a:lnTo>
                  <a:lnTo>
                    <a:pt x="6689558" y="613670"/>
                  </a:lnTo>
                  <a:lnTo>
                    <a:pt x="0" y="613670"/>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3000" b="1" kern="1200" dirty="0">
                <a:latin typeface="Arial" panose="020B0604020202020204" pitchFamily="34" charset="0"/>
                <a:cs typeface="Arial" panose="020B0604020202020204" pitchFamily="34" charset="0"/>
              </a:endParaRPr>
            </a:p>
          </p:txBody>
        </p:sp>
      </p:grpSp>
      <p:graphicFrame>
        <p:nvGraphicFramePr>
          <p:cNvPr id="2" name="Content Placeholder 7">
            <a:extLst>
              <a:ext uri="{FF2B5EF4-FFF2-40B4-BE49-F238E27FC236}">
                <a16:creationId xmlns:a16="http://schemas.microsoft.com/office/drawing/2014/main" id="{8F3EDEF7-5455-B53B-04F7-FE59BC11D49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38294762"/>
              </p:ext>
            </p:extLst>
          </p:nvPr>
        </p:nvGraphicFramePr>
        <p:xfrm>
          <a:off x="7462154" y="1634850"/>
          <a:ext cx="416836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4">
            <a:extLst>
              <a:ext uri="{FF2B5EF4-FFF2-40B4-BE49-F238E27FC236}">
                <a16:creationId xmlns:a16="http://schemas.microsoft.com/office/drawing/2014/main" id="{08B0AEC9-A8ED-ADB5-D5F6-88CB77DFCD94}"/>
              </a:ext>
              <a:ext uri="{C183D7F6-B498-43B3-948B-1728B52AA6E4}">
                <adec:decorative xmlns:adec="http://schemas.microsoft.com/office/drawing/2017/decorative" val="0"/>
              </a:ext>
            </a:extLst>
          </p:cNvPr>
          <p:cNvSpPr>
            <a:spLocks noGrp="1"/>
          </p:cNvSpPr>
          <p:nvPr>
            <p:ph type="body" sz="quarter" idx="4294967295"/>
          </p:nvPr>
        </p:nvSpPr>
        <p:spPr>
          <a:xfrm>
            <a:off x="1614129" y="1670637"/>
            <a:ext cx="5078769" cy="639485"/>
          </a:xfrm>
        </p:spPr>
        <p:txBody>
          <a:bodyPr>
            <a:noAutofit/>
          </a:bodyPr>
          <a:lstStyle/>
          <a:p>
            <a:pPr marL="0" lvl="0" indent="0">
              <a:buNone/>
            </a:pPr>
            <a:r>
              <a:rPr lang="en-US" sz="3000" b="1" dirty="0" err="1">
                <a:solidFill>
                  <a:schemeClr val="tx1"/>
                </a:solidFill>
              </a:rPr>
              <a:t>Niveles</a:t>
            </a:r>
            <a:r>
              <a:rPr lang="en-US" sz="3000" b="1" dirty="0">
                <a:solidFill>
                  <a:schemeClr val="tx1"/>
                </a:solidFill>
              </a:rPr>
              <a:t> de </a:t>
            </a:r>
            <a:r>
              <a:rPr lang="en-US" sz="3000" b="1" dirty="0" err="1">
                <a:solidFill>
                  <a:schemeClr val="tx1"/>
                </a:solidFill>
              </a:rPr>
              <a:t>preocupac</a:t>
            </a:r>
            <a:r>
              <a:rPr lang="es-ES" sz="3000" b="1" dirty="0">
                <a:solidFill>
                  <a:schemeClr val="accent6"/>
                </a:solidFill>
              </a:rPr>
              <a:t>í</a:t>
            </a:r>
            <a:r>
              <a:rPr lang="en-US" sz="3000" b="1" dirty="0">
                <a:solidFill>
                  <a:schemeClr val="tx1"/>
                </a:solidFill>
              </a:rPr>
              <a:t>on</a:t>
            </a:r>
          </a:p>
        </p:txBody>
      </p:sp>
      <p:sp>
        <p:nvSpPr>
          <p:cNvPr id="8" name="Text Placeholder 6">
            <a:extLst>
              <a:ext uri="{FF2B5EF4-FFF2-40B4-BE49-F238E27FC236}">
                <a16:creationId xmlns:a16="http://schemas.microsoft.com/office/drawing/2014/main" id="{1907502E-056F-C3F4-A175-6FA1752F4673}"/>
              </a:ext>
              <a:ext uri="{C183D7F6-B498-43B3-948B-1728B52AA6E4}">
                <adec:decorative xmlns:adec="http://schemas.microsoft.com/office/drawing/2017/decorative" val="0"/>
              </a:ext>
            </a:extLst>
          </p:cNvPr>
          <p:cNvSpPr>
            <a:spLocks noGrp="1"/>
          </p:cNvSpPr>
          <p:nvPr>
            <p:ph type="body" sz="quarter" idx="4294967295"/>
          </p:nvPr>
        </p:nvSpPr>
        <p:spPr>
          <a:xfrm>
            <a:off x="7886547" y="1688833"/>
            <a:ext cx="4176600" cy="542132"/>
          </a:xfrm>
        </p:spPr>
        <p:txBody>
          <a:bodyPr>
            <a:noAutofit/>
          </a:bodyPr>
          <a:lstStyle/>
          <a:p>
            <a:pPr marL="0" lvl="0" indent="0">
              <a:buNone/>
            </a:pPr>
            <a:r>
              <a:rPr lang="en-US" sz="3000" b="1" dirty="0" err="1">
                <a:solidFill>
                  <a:schemeClr val="tx1"/>
                </a:solidFill>
              </a:rPr>
              <a:t>Valores</a:t>
            </a:r>
            <a:r>
              <a:rPr lang="en-US" sz="3000" b="1" dirty="0">
                <a:solidFill>
                  <a:schemeClr val="tx1"/>
                </a:solidFill>
              </a:rPr>
              <a:t> de </a:t>
            </a:r>
            <a:r>
              <a:rPr lang="es-ES" sz="3000" b="1" dirty="0">
                <a:solidFill>
                  <a:schemeClr val="accent6"/>
                </a:solidFill>
              </a:rPr>
              <a:t>í</a:t>
            </a:r>
            <a:r>
              <a:rPr lang="en-US" sz="3000" b="1" dirty="0" err="1">
                <a:solidFill>
                  <a:schemeClr val="accent6"/>
                </a:solidFill>
              </a:rPr>
              <a:t>n</a:t>
            </a:r>
            <a:r>
              <a:rPr lang="en-US" sz="3000" b="1" dirty="0" err="1">
                <a:solidFill>
                  <a:schemeClr val="tx1"/>
                </a:solidFill>
              </a:rPr>
              <a:t>dice</a:t>
            </a:r>
            <a:endParaRPr lang="en-US" sz="3000" b="1" dirty="0">
              <a:solidFill>
                <a:schemeClr val="tx1"/>
              </a:solidFill>
            </a:endParaRPr>
          </a:p>
        </p:txBody>
      </p:sp>
      <p:sp>
        <p:nvSpPr>
          <p:cNvPr id="9" name="Text Placeholder 9">
            <a:extLst>
              <a:ext uri="{FF2B5EF4-FFF2-40B4-BE49-F238E27FC236}">
                <a16:creationId xmlns:a16="http://schemas.microsoft.com/office/drawing/2014/main" id="{D5260988-7EDA-0960-3673-93D8F5B8611C}"/>
              </a:ext>
              <a:ext uri="{C183D7F6-B498-43B3-948B-1728B52AA6E4}">
                <adec:decorative xmlns:adec="http://schemas.microsoft.com/office/drawing/2017/decorative" val="0"/>
              </a:ext>
            </a:extLst>
          </p:cNvPr>
          <p:cNvSpPr>
            <a:spLocks noGrp="1"/>
          </p:cNvSpPr>
          <p:nvPr>
            <p:ph type="body" sz="quarter" idx="4294967295"/>
          </p:nvPr>
        </p:nvSpPr>
        <p:spPr>
          <a:xfrm>
            <a:off x="3386881" y="2386140"/>
            <a:ext cx="1533264" cy="585502"/>
          </a:xfrm>
        </p:spPr>
        <p:txBody>
          <a:bodyPr>
            <a:normAutofit/>
          </a:bodyPr>
          <a:lstStyle/>
          <a:p>
            <a:pPr marL="0" lvl="0" indent="0">
              <a:buNone/>
            </a:pPr>
            <a:r>
              <a:rPr lang="en-US" b="1" dirty="0">
                <a:solidFill>
                  <a:schemeClr val="tx1"/>
                </a:solidFill>
              </a:rPr>
              <a:t>Bueno</a:t>
            </a:r>
            <a:endParaRPr lang="en-US" sz="3000" b="1" dirty="0">
              <a:solidFill>
                <a:schemeClr val="tx1"/>
              </a:solidFill>
            </a:endParaRPr>
          </a:p>
        </p:txBody>
      </p:sp>
      <p:sp>
        <p:nvSpPr>
          <p:cNvPr id="10" name="Text Placeholder 11">
            <a:extLst>
              <a:ext uri="{FF2B5EF4-FFF2-40B4-BE49-F238E27FC236}">
                <a16:creationId xmlns:a16="http://schemas.microsoft.com/office/drawing/2014/main" id="{E9EA5C4F-AE9F-67AE-0340-86A6B6F1BB1C}"/>
              </a:ext>
              <a:ext uri="{C183D7F6-B498-43B3-948B-1728B52AA6E4}">
                <adec:decorative xmlns:adec="http://schemas.microsoft.com/office/drawing/2017/decorative" val="0"/>
              </a:ext>
            </a:extLst>
          </p:cNvPr>
          <p:cNvSpPr>
            <a:spLocks noGrp="1"/>
          </p:cNvSpPr>
          <p:nvPr>
            <p:ph type="body" sz="quarter" idx="4294967295"/>
          </p:nvPr>
        </p:nvSpPr>
        <p:spPr>
          <a:xfrm>
            <a:off x="9062186" y="2381253"/>
            <a:ext cx="1424622" cy="467676"/>
          </a:xfrm>
        </p:spPr>
        <p:txBody>
          <a:bodyPr>
            <a:normAutofit/>
          </a:bodyPr>
          <a:lstStyle/>
          <a:p>
            <a:pPr marL="0" lvl="0" indent="0">
              <a:buNone/>
            </a:pPr>
            <a:r>
              <a:rPr lang="en-US" b="1" dirty="0">
                <a:solidFill>
                  <a:schemeClr val="tx1"/>
                </a:solidFill>
              </a:rPr>
              <a:t>0 - 50</a:t>
            </a:r>
          </a:p>
        </p:txBody>
      </p:sp>
      <p:sp>
        <p:nvSpPr>
          <p:cNvPr id="11" name="Text Placeholder 13">
            <a:extLst>
              <a:ext uri="{FF2B5EF4-FFF2-40B4-BE49-F238E27FC236}">
                <a16:creationId xmlns:a16="http://schemas.microsoft.com/office/drawing/2014/main" id="{B0AA3B1B-F87D-32F4-1989-7F74B556DBD2}"/>
              </a:ext>
              <a:ext uri="{C183D7F6-B498-43B3-948B-1728B52AA6E4}">
                <adec:decorative xmlns:adec="http://schemas.microsoft.com/office/drawing/2017/decorative" val="0"/>
              </a:ext>
            </a:extLst>
          </p:cNvPr>
          <p:cNvSpPr>
            <a:spLocks noGrp="1"/>
          </p:cNvSpPr>
          <p:nvPr>
            <p:ph type="body" sz="quarter" idx="4294967295"/>
          </p:nvPr>
        </p:nvSpPr>
        <p:spPr>
          <a:xfrm>
            <a:off x="999927" y="2994143"/>
            <a:ext cx="5952084" cy="626520"/>
          </a:xfrm>
        </p:spPr>
        <p:txBody>
          <a:bodyPr>
            <a:noAutofit/>
          </a:bodyPr>
          <a:lstStyle/>
          <a:p>
            <a:pPr marL="0" indent="0">
              <a:buNone/>
            </a:pPr>
            <a:r>
              <a:rPr lang="es-NI" b="1" dirty="0" err="1">
                <a:solidFill>
                  <a:schemeClr val="tx1"/>
                </a:solidFill>
              </a:rPr>
              <a:t>Insaludable</a:t>
            </a:r>
            <a:r>
              <a:rPr lang="es-NI" b="1" dirty="0">
                <a:solidFill>
                  <a:schemeClr val="tx1"/>
                </a:solidFill>
              </a:rPr>
              <a:t> para grupos muy sensibles</a:t>
            </a:r>
            <a:endParaRPr lang="en-US" b="1" dirty="0">
              <a:solidFill>
                <a:schemeClr val="tx1"/>
              </a:solidFill>
            </a:endParaRPr>
          </a:p>
        </p:txBody>
      </p:sp>
      <p:sp>
        <p:nvSpPr>
          <p:cNvPr id="12" name="Text Placeholder 15">
            <a:extLst>
              <a:ext uri="{FF2B5EF4-FFF2-40B4-BE49-F238E27FC236}">
                <a16:creationId xmlns:a16="http://schemas.microsoft.com/office/drawing/2014/main" id="{2BA3C9DC-C81A-AFD9-DC63-6AABDEDE526B}"/>
              </a:ext>
              <a:ext uri="{C183D7F6-B498-43B3-948B-1728B52AA6E4}">
                <adec:decorative xmlns:adec="http://schemas.microsoft.com/office/drawing/2017/decorative" val="0"/>
              </a:ext>
            </a:extLst>
          </p:cNvPr>
          <p:cNvSpPr>
            <a:spLocks noGrp="1"/>
          </p:cNvSpPr>
          <p:nvPr>
            <p:ph type="body" sz="quarter" idx="4294967295"/>
          </p:nvPr>
        </p:nvSpPr>
        <p:spPr>
          <a:xfrm>
            <a:off x="8898718" y="3021242"/>
            <a:ext cx="1484417" cy="530281"/>
          </a:xfrm>
        </p:spPr>
        <p:txBody>
          <a:bodyPr>
            <a:normAutofit/>
          </a:bodyPr>
          <a:lstStyle/>
          <a:p>
            <a:pPr marL="0" lvl="0" indent="0">
              <a:buNone/>
            </a:pPr>
            <a:r>
              <a:rPr lang="en-US" b="1" dirty="0">
                <a:solidFill>
                  <a:schemeClr val="tx1"/>
                </a:solidFill>
                <a:cs typeface="Calibri" panose="020F0502020204030204" pitchFamily="34" charset="0"/>
              </a:rPr>
              <a:t>51 - 100</a:t>
            </a:r>
          </a:p>
        </p:txBody>
      </p:sp>
      <p:sp>
        <p:nvSpPr>
          <p:cNvPr id="13" name="Text Placeholder 18">
            <a:extLst>
              <a:ext uri="{FF2B5EF4-FFF2-40B4-BE49-F238E27FC236}">
                <a16:creationId xmlns:a16="http://schemas.microsoft.com/office/drawing/2014/main" id="{11F4829E-96B4-E163-5BDE-6E314EB8BF2D}"/>
              </a:ext>
              <a:ext uri="{C183D7F6-B498-43B3-948B-1728B52AA6E4}">
                <adec:decorative xmlns:adec="http://schemas.microsoft.com/office/drawing/2017/decorative" val="0"/>
              </a:ext>
            </a:extLst>
          </p:cNvPr>
          <p:cNvSpPr>
            <a:spLocks noGrp="1"/>
          </p:cNvSpPr>
          <p:nvPr>
            <p:ph type="body" sz="quarter" idx="4294967295"/>
          </p:nvPr>
        </p:nvSpPr>
        <p:spPr>
          <a:xfrm>
            <a:off x="1363927" y="3672714"/>
            <a:ext cx="5581874" cy="542132"/>
          </a:xfrm>
        </p:spPr>
        <p:txBody>
          <a:bodyPr>
            <a:noAutofit/>
          </a:bodyPr>
          <a:lstStyle/>
          <a:p>
            <a:pPr marL="0" lvl="0" indent="0">
              <a:buNone/>
            </a:pPr>
            <a:r>
              <a:rPr lang="es-NI" b="1" dirty="0" err="1">
                <a:solidFill>
                  <a:schemeClr val="tx1"/>
                </a:solidFill>
              </a:rPr>
              <a:t>Insaludable</a:t>
            </a:r>
            <a:r>
              <a:rPr lang="es-NI" b="1" dirty="0">
                <a:solidFill>
                  <a:schemeClr val="tx1"/>
                </a:solidFill>
              </a:rPr>
              <a:t> para grupos sensibles</a:t>
            </a:r>
          </a:p>
        </p:txBody>
      </p:sp>
      <p:sp>
        <p:nvSpPr>
          <p:cNvPr id="14" name="Text Placeholder 21">
            <a:extLst>
              <a:ext uri="{FF2B5EF4-FFF2-40B4-BE49-F238E27FC236}">
                <a16:creationId xmlns:a16="http://schemas.microsoft.com/office/drawing/2014/main" id="{F88DF498-26A6-4190-E990-1758CC4AAEC0}"/>
              </a:ext>
              <a:ext uri="{C183D7F6-B498-43B3-948B-1728B52AA6E4}">
                <adec:decorative xmlns:adec="http://schemas.microsoft.com/office/drawing/2017/decorative" val="0"/>
              </a:ext>
            </a:extLst>
          </p:cNvPr>
          <p:cNvSpPr>
            <a:spLocks noGrp="1"/>
          </p:cNvSpPr>
          <p:nvPr>
            <p:ph type="body" sz="quarter" idx="4294967295"/>
          </p:nvPr>
        </p:nvSpPr>
        <p:spPr>
          <a:xfrm>
            <a:off x="8810667" y="3651291"/>
            <a:ext cx="1593488" cy="471971"/>
          </a:xfrm>
        </p:spPr>
        <p:txBody>
          <a:bodyPr>
            <a:normAutofit/>
          </a:bodyPr>
          <a:lstStyle/>
          <a:p>
            <a:pPr marL="0" lvl="0" indent="0">
              <a:buNone/>
            </a:pPr>
            <a:r>
              <a:rPr lang="en-US" b="1" dirty="0">
                <a:solidFill>
                  <a:schemeClr val="tx1"/>
                </a:solidFill>
              </a:rPr>
              <a:t>101 - 150</a:t>
            </a:r>
          </a:p>
        </p:txBody>
      </p:sp>
      <p:sp>
        <p:nvSpPr>
          <p:cNvPr id="15" name="Text Placeholder 23">
            <a:extLst>
              <a:ext uri="{FF2B5EF4-FFF2-40B4-BE49-F238E27FC236}">
                <a16:creationId xmlns:a16="http://schemas.microsoft.com/office/drawing/2014/main" id="{2081D1D5-220E-15AF-EF9B-2E0AA740FE85}"/>
              </a:ext>
              <a:ext uri="{C183D7F6-B498-43B3-948B-1728B52AA6E4}">
                <adec:decorative xmlns:adec="http://schemas.microsoft.com/office/drawing/2017/decorative" val="0"/>
              </a:ext>
            </a:extLst>
          </p:cNvPr>
          <p:cNvSpPr>
            <a:spLocks noGrp="1"/>
          </p:cNvSpPr>
          <p:nvPr>
            <p:ph type="body" sz="quarter" idx="4294967295"/>
          </p:nvPr>
        </p:nvSpPr>
        <p:spPr>
          <a:xfrm>
            <a:off x="3060916" y="4294784"/>
            <a:ext cx="2029696" cy="524818"/>
          </a:xfrm>
        </p:spPr>
        <p:txBody>
          <a:bodyPr>
            <a:noAutofit/>
          </a:bodyPr>
          <a:lstStyle/>
          <a:p>
            <a:pPr marL="0" lvl="0" indent="0">
              <a:buNone/>
            </a:pPr>
            <a:r>
              <a:rPr lang="en-US" b="1" dirty="0" err="1">
                <a:solidFill>
                  <a:schemeClr val="bg1"/>
                </a:solidFill>
              </a:rPr>
              <a:t>Insaludable</a:t>
            </a:r>
            <a:endParaRPr lang="en-IN" dirty="0">
              <a:solidFill>
                <a:schemeClr val="bg1"/>
              </a:solidFill>
            </a:endParaRPr>
          </a:p>
        </p:txBody>
      </p:sp>
      <p:sp>
        <p:nvSpPr>
          <p:cNvPr id="16" name="Text Placeholder 25">
            <a:extLst>
              <a:ext uri="{FF2B5EF4-FFF2-40B4-BE49-F238E27FC236}">
                <a16:creationId xmlns:a16="http://schemas.microsoft.com/office/drawing/2014/main" id="{9DCBFAFA-60D1-627C-D6AC-23FCB861D18C}"/>
              </a:ext>
              <a:ext uri="{C183D7F6-B498-43B3-948B-1728B52AA6E4}">
                <adec:decorative xmlns:adec="http://schemas.microsoft.com/office/drawing/2017/decorative" val="0"/>
              </a:ext>
            </a:extLst>
          </p:cNvPr>
          <p:cNvSpPr>
            <a:spLocks noGrp="1"/>
          </p:cNvSpPr>
          <p:nvPr>
            <p:ph type="body" sz="quarter" idx="4294967295"/>
          </p:nvPr>
        </p:nvSpPr>
        <p:spPr>
          <a:xfrm>
            <a:off x="8844467" y="4293668"/>
            <a:ext cx="2078780" cy="455288"/>
          </a:xfrm>
        </p:spPr>
        <p:txBody>
          <a:bodyPr>
            <a:normAutofit/>
          </a:bodyPr>
          <a:lstStyle/>
          <a:p>
            <a:pPr marL="0" lvl="0" indent="0">
              <a:buNone/>
            </a:pPr>
            <a:r>
              <a:rPr lang="en-US" b="1" dirty="0">
                <a:solidFill>
                  <a:schemeClr val="bg1"/>
                </a:solidFill>
                <a:cs typeface="Calibri" panose="020F0502020204030204" pitchFamily="34" charset="0"/>
              </a:rPr>
              <a:t>151- 200</a:t>
            </a:r>
          </a:p>
        </p:txBody>
      </p:sp>
      <p:sp>
        <p:nvSpPr>
          <p:cNvPr id="17" name="Text Placeholder 27">
            <a:extLst>
              <a:ext uri="{FF2B5EF4-FFF2-40B4-BE49-F238E27FC236}">
                <a16:creationId xmlns:a16="http://schemas.microsoft.com/office/drawing/2014/main" id="{240E7B1F-DC3A-9CE2-DCEB-B11E43536D3A}"/>
              </a:ext>
              <a:ext uri="{C183D7F6-B498-43B3-948B-1728B52AA6E4}">
                <adec:decorative xmlns:adec="http://schemas.microsoft.com/office/drawing/2017/decorative" val="0"/>
              </a:ext>
            </a:extLst>
          </p:cNvPr>
          <p:cNvSpPr>
            <a:spLocks noGrp="1"/>
          </p:cNvSpPr>
          <p:nvPr>
            <p:ph type="body" sz="quarter" idx="4294967295"/>
          </p:nvPr>
        </p:nvSpPr>
        <p:spPr>
          <a:xfrm>
            <a:off x="2655191" y="4945002"/>
            <a:ext cx="2683595" cy="442845"/>
          </a:xfrm>
        </p:spPr>
        <p:txBody>
          <a:bodyPr>
            <a:noAutofit/>
          </a:bodyPr>
          <a:lstStyle/>
          <a:p>
            <a:pPr marL="0" lvl="0" indent="0">
              <a:buNone/>
            </a:pPr>
            <a:r>
              <a:rPr lang="en-US" b="1" dirty="0" err="1">
                <a:solidFill>
                  <a:schemeClr val="bg1"/>
                </a:solidFill>
              </a:rPr>
              <a:t>Muy</a:t>
            </a:r>
            <a:r>
              <a:rPr lang="en-US" b="1" dirty="0">
                <a:solidFill>
                  <a:schemeClr val="bg1"/>
                </a:solidFill>
              </a:rPr>
              <a:t> </a:t>
            </a:r>
            <a:r>
              <a:rPr lang="en-US" b="1" dirty="0" err="1">
                <a:solidFill>
                  <a:schemeClr val="bg1"/>
                </a:solidFill>
              </a:rPr>
              <a:t>insaludable</a:t>
            </a:r>
            <a:endParaRPr lang="en-US" b="1" dirty="0">
              <a:solidFill>
                <a:schemeClr val="bg1"/>
              </a:solidFill>
            </a:endParaRPr>
          </a:p>
        </p:txBody>
      </p:sp>
      <p:sp>
        <p:nvSpPr>
          <p:cNvPr id="18" name="Text Placeholder 29">
            <a:extLst>
              <a:ext uri="{FF2B5EF4-FFF2-40B4-BE49-F238E27FC236}">
                <a16:creationId xmlns:a16="http://schemas.microsoft.com/office/drawing/2014/main" id="{45E68987-1C54-1490-AB91-68B9DBD476EE}"/>
              </a:ext>
              <a:ext uri="{C183D7F6-B498-43B3-948B-1728B52AA6E4}">
                <adec:decorative xmlns:adec="http://schemas.microsoft.com/office/drawing/2017/decorative" val="0"/>
              </a:ext>
            </a:extLst>
          </p:cNvPr>
          <p:cNvSpPr>
            <a:spLocks noGrp="1"/>
          </p:cNvSpPr>
          <p:nvPr>
            <p:ph type="body" sz="quarter" idx="4294967295"/>
          </p:nvPr>
        </p:nvSpPr>
        <p:spPr>
          <a:xfrm>
            <a:off x="8812937" y="4940621"/>
            <a:ext cx="1660003" cy="365125"/>
          </a:xfrm>
        </p:spPr>
        <p:txBody>
          <a:bodyPr>
            <a:noAutofit/>
          </a:bodyPr>
          <a:lstStyle/>
          <a:p>
            <a:pPr marL="0" lvl="0" indent="0">
              <a:buNone/>
            </a:pPr>
            <a:r>
              <a:rPr lang="en-US" b="1" dirty="0">
                <a:solidFill>
                  <a:schemeClr val="bg1"/>
                </a:solidFill>
              </a:rPr>
              <a:t>201 - 300</a:t>
            </a:r>
          </a:p>
        </p:txBody>
      </p:sp>
      <p:sp>
        <p:nvSpPr>
          <p:cNvPr id="19" name="Text Placeholder 31">
            <a:extLst>
              <a:ext uri="{FF2B5EF4-FFF2-40B4-BE49-F238E27FC236}">
                <a16:creationId xmlns:a16="http://schemas.microsoft.com/office/drawing/2014/main" id="{441E3381-DE23-8330-5DEC-D15DA6D384B2}"/>
              </a:ext>
              <a:ext uri="{C183D7F6-B498-43B3-948B-1728B52AA6E4}">
                <adec:decorative xmlns:adec="http://schemas.microsoft.com/office/drawing/2017/decorative" val="0"/>
              </a:ext>
            </a:extLst>
          </p:cNvPr>
          <p:cNvSpPr>
            <a:spLocks noGrp="1"/>
          </p:cNvSpPr>
          <p:nvPr>
            <p:ph type="body" sz="quarter" idx="4294967295"/>
          </p:nvPr>
        </p:nvSpPr>
        <p:spPr>
          <a:xfrm>
            <a:off x="3180568" y="5596219"/>
            <a:ext cx="1632839" cy="511199"/>
          </a:xfrm>
        </p:spPr>
        <p:txBody>
          <a:bodyPr>
            <a:normAutofit/>
          </a:bodyPr>
          <a:lstStyle/>
          <a:p>
            <a:pPr marL="0" lvl="0" indent="0">
              <a:buNone/>
            </a:pPr>
            <a:r>
              <a:rPr lang="en-US" b="1" dirty="0" err="1">
                <a:solidFill>
                  <a:schemeClr val="bg1"/>
                </a:solidFill>
              </a:rPr>
              <a:t>Peligroso</a:t>
            </a:r>
            <a:endParaRPr lang="en-US" sz="3000" b="1" dirty="0">
              <a:solidFill>
                <a:schemeClr val="bg1"/>
              </a:solidFill>
            </a:endParaRPr>
          </a:p>
        </p:txBody>
      </p:sp>
      <p:sp>
        <p:nvSpPr>
          <p:cNvPr id="20" name="Text Placeholder 33">
            <a:extLst>
              <a:ext uri="{FF2B5EF4-FFF2-40B4-BE49-F238E27FC236}">
                <a16:creationId xmlns:a16="http://schemas.microsoft.com/office/drawing/2014/main" id="{F62DCDD1-C7E8-9672-85A7-F44A3F73C4D8}"/>
              </a:ext>
              <a:ext uri="{C183D7F6-B498-43B3-948B-1728B52AA6E4}">
                <adec:decorative xmlns:adec="http://schemas.microsoft.com/office/drawing/2017/decorative" val="0"/>
              </a:ext>
            </a:extLst>
          </p:cNvPr>
          <p:cNvSpPr>
            <a:spLocks noGrp="1"/>
          </p:cNvSpPr>
          <p:nvPr>
            <p:ph type="body" sz="quarter" idx="4294967295"/>
          </p:nvPr>
        </p:nvSpPr>
        <p:spPr>
          <a:xfrm>
            <a:off x="8810667" y="5608135"/>
            <a:ext cx="1769282" cy="481383"/>
          </a:xfrm>
        </p:spPr>
        <p:txBody>
          <a:bodyPr>
            <a:normAutofit/>
          </a:bodyPr>
          <a:lstStyle/>
          <a:p>
            <a:pPr marL="0" lvl="0" indent="0">
              <a:buNone/>
            </a:pPr>
            <a:r>
              <a:rPr lang="en-US" b="1" dirty="0">
                <a:solidFill>
                  <a:schemeClr val="bg1"/>
                </a:solidFill>
              </a:rPr>
              <a:t>301 - 500</a:t>
            </a:r>
          </a:p>
        </p:txBody>
      </p:sp>
      <p:sp>
        <p:nvSpPr>
          <p:cNvPr id="6" name="Slide Number Placeholder 4">
            <a:extLst>
              <a:ext uri="{FF2B5EF4-FFF2-40B4-BE49-F238E27FC236}">
                <a16:creationId xmlns:a16="http://schemas.microsoft.com/office/drawing/2014/main" id="{A94B21C8-E6B1-DA7B-8A24-59626AF63DE0}"/>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6</a:t>
            </a:r>
          </a:p>
        </p:txBody>
      </p:sp>
    </p:spTree>
    <p:extLst>
      <p:ext uri="{BB962C8B-B14F-4D97-AF65-F5344CB8AC3E}">
        <p14:creationId xmlns:p14="http://schemas.microsoft.com/office/powerpoint/2010/main" val="58455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t>¿</a:t>
            </a:r>
            <a:r>
              <a:rPr lang="es-ES" sz="4000" dirty="0"/>
              <a:t>Que quiere decir el color verde? </a:t>
            </a:r>
            <a:endParaRPr lang="en-US" sz="4000" dirty="0"/>
          </a:p>
        </p:txBody>
      </p:sp>
      <p:grpSp>
        <p:nvGrpSpPr>
          <p:cNvPr id="11" name="Group 10">
            <a:extLst>
              <a:ext uri="{FF2B5EF4-FFF2-40B4-BE49-F238E27FC236}">
                <a16:creationId xmlns:a16="http://schemas.microsoft.com/office/drawing/2014/main" id="{5451E45E-C660-8678-E532-64B1D1C6DF62}"/>
              </a:ext>
              <a:ext uri="{C183D7F6-B498-43B3-948B-1728B52AA6E4}">
                <adec:decorative xmlns:adec="http://schemas.microsoft.com/office/drawing/2017/decorative" val="1"/>
              </a:ext>
            </a:extLst>
          </p:cNvPr>
          <p:cNvGrpSpPr/>
          <p:nvPr/>
        </p:nvGrpSpPr>
        <p:grpSpPr>
          <a:xfrm>
            <a:off x="746345" y="1725105"/>
            <a:ext cx="2743201" cy="4070192"/>
            <a:chOff x="746345" y="1725105"/>
            <a:chExt cx="2743201" cy="4070192"/>
          </a:xfrm>
        </p:grpSpPr>
        <p:sp>
          <p:nvSpPr>
            <p:cNvPr id="12" name="Freeform: Shape 11" descr="Colores del AQI con el color VERDE resaltado.">
              <a:extLst>
                <a:ext uri="{FF2B5EF4-FFF2-40B4-BE49-F238E27FC236}">
                  <a16:creationId xmlns:a16="http://schemas.microsoft.com/office/drawing/2014/main" id="{90023927-5989-F011-6FB2-5DB8BD0F681E}"/>
                </a:ext>
              </a:extLst>
            </p:cNvPr>
            <p:cNvSpPr/>
            <p:nvPr/>
          </p:nvSpPr>
          <p:spPr>
            <a:xfrm>
              <a:off x="746345" y="1725105"/>
              <a:ext cx="2743201" cy="1125234"/>
            </a:xfrm>
            <a:custGeom>
              <a:avLst/>
              <a:gdLst>
                <a:gd name="connsiteX0" fmla="*/ 0 w 2743201"/>
                <a:gd name="connsiteY0" fmla="*/ 0 h 1125234"/>
                <a:gd name="connsiteX1" fmla="*/ 2743201 w 2743201"/>
                <a:gd name="connsiteY1" fmla="*/ 0 h 1125234"/>
                <a:gd name="connsiteX2" fmla="*/ 2743201 w 2743201"/>
                <a:gd name="connsiteY2" fmla="*/ 1125234 h 1125234"/>
                <a:gd name="connsiteX3" fmla="*/ 0 w 2743201"/>
                <a:gd name="connsiteY3" fmla="*/ 1125234 h 1125234"/>
                <a:gd name="connsiteX4" fmla="*/ 0 w 2743201"/>
                <a:gd name="connsiteY4" fmla="*/ 0 h 112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1125234">
                  <a:moveTo>
                    <a:pt x="0" y="0"/>
                  </a:moveTo>
                  <a:lnTo>
                    <a:pt x="2743201" y="0"/>
                  </a:lnTo>
                  <a:lnTo>
                    <a:pt x="2743201" y="1125234"/>
                  </a:lnTo>
                  <a:lnTo>
                    <a:pt x="0" y="1125234"/>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77ECBECC-FDB3-C7A3-049A-0D51FF91C6FC}"/>
                </a:ext>
              </a:extLst>
            </p:cNvPr>
            <p:cNvSpPr/>
            <p:nvPr/>
          </p:nvSpPr>
          <p:spPr>
            <a:xfrm>
              <a:off x="746345" y="2878521"/>
              <a:ext cx="2743201" cy="560051"/>
            </a:xfrm>
            <a:custGeom>
              <a:avLst/>
              <a:gdLst>
                <a:gd name="connsiteX0" fmla="*/ 0 w 2743201"/>
                <a:gd name="connsiteY0" fmla="*/ 0 h 560051"/>
                <a:gd name="connsiteX1" fmla="*/ 2743201 w 2743201"/>
                <a:gd name="connsiteY1" fmla="*/ 0 h 560051"/>
                <a:gd name="connsiteX2" fmla="*/ 2743201 w 2743201"/>
                <a:gd name="connsiteY2" fmla="*/ 560051 h 560051"/>
                <a:gd name="connsiteX3" fmla="*/ 0 w 2743201"/>
                <a:gd name="connsiteY3" fmla="*/ 560051 h 560051"/>
                <a:gd name="connsiteX4" fmla="*/ 0 w 2743201"/>
                <a:gd name="connsiteY4" fmla="*/ 0 h 56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560051">
                  <a:moveTo>
                    <a:pt x="0" y="0"/>
                  </a:moveTo>
                  <a:lnTo>
                    <a:pt x="2743201" y="0"/>
                  </a:lnTo>
                  <a:lnTo>
                    <a:pt x="2743201" y="560051"/>
                  </a:lnTo>
                  <a:lnTo>
                    <a:pt x="0" y="560051"/>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tx1"/>
                </a:solidFill>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C4EADBF2-D0E1-46F4-922B-349EF2A46D54}"/>
                </a:ext>
              </a:extLst>
            </p:cNvPr>
            <p:cNvSpPr/>
            <p:nvPr/>
          </p:nvSpPr>
          <p:spPr>
            <a:xfrm>
              <a:off x="746345" y="3468647"/>
              <a:ext cx="2743201" cy="561455"/>
            </a:xfrm>
            <a:custGeom>
              <a:avLst/>
              <a:gdLst>
                <a:gd name="connsiteX0" fmla="*/ 0 w 2743201"/>
                <a:gd name="connsiteY0" fmla="*/ 0 h 561455"/>
                <a:gd name="connsiteX1" fmla="*/ 2743201 w 2743201"/>
                <a:gd name="connsiteY1" fmla="*/ 0 h 561455"/>
                <a:gd name="connsiteX2" fmla="*/ 2743201 w 2743201"/>
                <a:gd name="connsiteY2" fmla="*/ 561455 h 561455"/>
                <a:gd name="connsiteX3" fmla="*/ 0 w 2743201"/>
                <a:gd name="connsiteY3" fmla="*/ 561455 h 561455"/>
                <a:gd name="connsiteX4" fmla="*/ 0 w 2743201"/>
                <a:gd name="connsiteY4" fmla="*/ 0 h 56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561455">
                  <a:moveTo>
                    <a:pt x="0" y="0"/>
                  </a:moveTo>
                  <a:lnTo>
                    <a:pt x="2743201" y="0"/>
                  </a:lnTo>
                  <a:lnTo>
                    <a:pt x="2743201" y="561455"/>
                  </a:lnTo>
                  <a:lnTo>
                    <a:pt x="0" y="561455"/>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s-NI" sz="2800" b="1" kern="1200" dirty="0">
                <a:solidFill>
                  <a:schemeClr val="tx1"/>
                </a:solidFill>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B9E1966E-29E4-B5C0-77A5-3701FBEAE22B}"/>
                </a:ext>
              </a:extLst>
            </p:cNvPr>
            <p:cNvSpPr/>
            <p:nvPr/>
          </p:nvSpPr>
          <p:spPr>
            <a:xfrm>
              <a:off x="746345" y="4056173"/>
              <a:ext cx="2743201" cy="560068"/>
            </a:xfrm>
            <a:custGeom>
              <a:avLst/>
              <a:gdLst>
                <a:gd name="connsiteX0" fmla="*/ 0 w 2743201"/>
                <a:gd name="connsiteY0" fmla="*/ 0 h 560068"/>
                <a:gd name="connsiteX1" fmla="*/ 2743201 w 2743201"/>
                <a:gd name="connsiteY1" fmla="*/ 0 h 560068"/>
                <a:gd name="connsiteX2" fmla="*/ 2743201 w 2743201"/>
                <a:gd name="connsiteY2" fmla="*/ 560068 h 560068"/>
                <a:gd name="connsiteX3" fmla="*/ 0 w 2743201"/>
                <a:gd name="connsiteY3" fmla="*/ 560068 h 560068"/>
                <a:gd name="connsiteX4" fmla="*/ 0 w 2743201"/>
                <a:gd name="connsiteY4" fmla="*/ 0 h 560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560068">
                  <a:moveTo>
                    <a:pt x="0" y="0"/>
                  </a:moveTo>
                  <a:lnTo>
                    <a:pt x="2743201" y="0"/>
                  </a:lnTo>
                  <a:lnTo>
                    <a:pt x="2743201" y="560068"/>
                  </a:lnTo>
                  <a:lnTo>
                    <a:pt x="0" y="560068"/>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 </a:t>
              </a:r>
            </a:p>
          </p:txBody>
        </p:sp>
        <p:sp>
          <p:nvSpPr>
            <p:cNvPr id="16" name="Freeform: Shape 15">
              <a:extLst>
                <a:ext uri="{FF2B5EF4-FFF2-40B4-BE49-F238E27FC236}">
                  <a16:creationId xmlns:a16="http://schemas.microsoft.com/office/drawing/2014/main" id="{3668105F-13DA-A155-D5C8-0744380E2FD3}"/>
                </a:ext>
              </a:extLst>
            </p:cNvPr>
            <p:cNvSpPr/>
            <p:nvPr/>
          </p:nvSpPr>
          <p:spPr>
            <a:xfrm>
              <a:off x="746345" y="4644314"/>
              <a:ext cx="2743201" cy="561455"/>
            </a:xfrm>
            <a:custGeom>
              <a:avLst/>
              <a:gdLst>
                <a:gd name="connsiteX0" fmla="*/ 0 w 2743201"/>
                <a:gd name="connsiteY0" fmla="*/ 0 h 561455"/>
                <a:gd name="connsiteX1" fmla="*/ 2743201 w 2743201"/>
                <a:gd name="connsiteY1" fmla="*/ 0 h 561455"/>
                <a:gd name="connsiteX2" fmla="*/ 2743201 w 2743201"/>
                <a:gd name="connsiteY2" fmla="*/ 561455 h 561455"/>
                <a:gd name="connsiteX3" fmla="*/ 0 w 2743201"/>
                <a:gd name="connsiteY3" fmla="*/ 561455 h 561455"/>
                <a:gd name="connsiteX4" fmla="*/ 0 w 2743201"/>
                <a:gd name="connsiteY4" fmla="*/ 0 h 56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561455">
                  <a:moveTo>
                    <a:pt x="0" y="0"/>
                  </a:moveTo>
                  <a:lnTo>
                    <a:pt x="2743201" y="0"/>
                  </a:lnTo>
                  <a:lnTo>
                    <a:pt x="2743201" y="561455"/>
                  </a:lnTo>
                  <a:lnTo>
                    <a:pt x="0" y="561455"/>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BC526A4E-D78C-9341-688B-A321E8DCA849}"/>
                </a:ext>
              </a:extLst>
            </p:cNvPr>
            <p:cNvSpPr/>
            <p:nvPr/>
          </p:nvSpPr>
          <p:spPr>
            <a:xfrm>
              <a:off x="746345" y="5233842"/>
              <a:ext cx="2743201" cy="561455"/>
            </a:xfrm>
            <a:custGeom>
              <a:avLst/>
              <a:gdLst>
                <a:gd name="connsiteX0" fmla="*/ 0 w 2743201"/>
                <a:gd name="connsiteY0" fmla="*/ 0 h 561455"/>
                <a:gd name="connsiteX1" fmla="*/ 2743201 w 2743201"/>
                <a:gd name="connsiteY1" fmla="*/ 0 h 561455"/>
                <a:gd name="connsiteX2" fmla="*/ 2743201 w 2743201"/>
                <a:gd name="connsiteY2" fmla="*/ 561455 h 561455"/>
                <a:gd name="connsiteX3" fmla="*/ 0 w 2743201"/>
                <a:gd name="connsiteY3" fmla="*/ 561455 h 561455"/>
                <a:gd name="connsiteX4" fmla="*/ 0 w 2743201"/>
                <a:gd name="connsiteY4" fmla="*/ 0 h 56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561455">
                  <a:moveTo>
                    <a:pt x="0" y="0"/>
                  </a:moveTo>
                  <a:lnTo>
                    <a:pt x="2743201" y="0"/>
                  </a:lnTo>
                  <a:lnTo>
                    <a:pt x="2743201" y="561455"/>
                  </a:lnTo>
                  <a:lnTo>
                    <a:pt x="0" y="561455"/>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grpSp>
      <p:sp>
        <p:nvSpPr>
          <p:cNvPr id="4" name="Text Placeholder 5">
            <a:extLst>
              <a:ext uri="{FF2B5EF4-FFF2-40B4-BE49-F238E27FC236}">
                <a16:creationId xmlns:a16="http://schemas.microsoft.com/office/drawing/2014/main" id="{C447317F-0C3C-F978-0795-F3F5F5027C23}"/>
              </a:ext>
            </a:extLst>
          </p:cNvPr>
          <p:cNvSpPr>
            <a:spLocks noGrp="1"/>
          </p:cNvSpPr>
          <p:nvPr>
            <p:ph type="body" sz="quarter" idx="4294967295"/>
          </p:nvPr>
        </p:nvSpPr>
        <p:spPr>
          <a:xfrm>
            <a:off x="1103630" y="2067560"/>
            <a:ext cx="2137888" cy="441960"/>
          </a:xfrm>
        </p:spPr>
        <p:txBody>
          <a:bodyPr>
            <a:noAutofit/>
          </a:bodyPr>
          <a:lstStyle/>
          <a:p>
            <a:pPr marL="0" lvl="0" indent="0">
              <a:buNone/>
            </a:pPr>
            <a:r>
              <a:rPr lang="en-US" b="1" dirty="0">
                <a:solidFill>
                  <a:schemeClr val="tx1"/>
                </a:solidFill>
              </a:rPr>
              <a:t>Bueno (0-50)</a:t>
            </a:r>
          </a:p>
        </p:txBody>
      </p:sp>
      <p:graphicFrame>
        <p:nvGraphicFramePr>
          <p:cNvPr id="8" name="Table 7">
            <a:extLst>
              <a:ext uri="{FF2B5EF4-FFF2-40B4-BE49-F238E27FC236}">
                <a16:creationId xmlns:a16="http://schemas.microsoft.com/office/drawing/2014/main" id="{B404CDCB-6F0E-9042-71D7-53BBCC91133C}"/>
              </a:ext>
            </a:extLst>
          </p:cNvPr>
          <p:cNvGraphicFramePr>
            <a:graphicFrameLocks noGrp="1"/>
          </p:cNvGraphicFramePr>
          <p:nvPr>
            <p:extLst>
              <p:ext uri="{D42A27DB-BD31-4B8C-83A1-F6EECF244321}">
                <p14:modId xmlns:p14="http://schemas.microsoft.com/office/powerpoint/2010/main" val="4215216600"/>
              </p:ext>
            </p:extLst>
          </p:nvPr>
        </p:nvGraphicFramePr>
        <p:xfrm>
          <a:off x="3855563" y="1766889"/>
          <a:ext cx="7852528" cy="2275907"/>
        </p:xfrm>
        <a:graphic>
          <a:graphicData uri="http://schemas.openxmlformats.org/drawingml/2006/table">
            <a:tbl>
              <a:tblPr firstRow="1" bandRow="1">
                <a:tableStyleId>{5C22544A-7EE6-4342-B048-85BDC9FD1C3A}</a:tableStyleId>
              </a:tblPr>
              <a:tblGrid>
                <a:gridCol w="3968684">
                  <a:extLst>
                    <a:ext uri="{9D8B030D-6E8A-4147-A177-3AD203B41FA5}">
                      <a16:colId xmlns:a16="http://schemas.microsoft.com/office/drawing/2014/main" val="382140337"/>
                    </a:ext>
                  </a:extLst>
                </a:gridCol>
                <a:gridCol w="3883844">
                  <a:extLst>
                    <a:ext uri="{9D8B030D-6E8A-4147-A177-3AD203B41FA5}">
                      <a16:colId xmlns:a16="http://schemas.microsoft.com/office/drawing/2014/main" val="2791125769"/>
                    </a:ext>
                  </a:extLst>
                </a:gridCol>
              </a:tblGrid>
              <a:tr h="1051725">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E400"/>
                    </a:solidFill>
                  </a:tcPr>
                </a:tc>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E400"/>
                    </a:solidFill>
                  </a:tcPr>
                </a:tc>
                <a:extLst>
                  <a:ext uri="{0D108BD9-81ED-4DB2-BD59-A6C34878D82A}">
                    <a16:rowId xmlns:a16="http://schemas.microsoft.com/office/drawing/2014/main" val="2600689874"/>
                  </a:ext>
                </a:extLst>
              </a:tr>
              <a:tr h="1224182">
                <a:tc>
                  <a:txBody>
                    <a:bodyPr/>
                    <a:lstStyle/>
                    <a:p>
                      <a:pPr algn="ct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282374"/>
                  </a:ext>
                </a:extLst>
              </a:tr>
            </a:tbl>
          </a:graphicData>
        </a:graphic>
      </p:graphicFrame>
      <p:sp>
        <p:nvSpPr>
          <p:cNvPr id="6" name="Text Placeholder 8">
            <a:extLst>
              <a:ext uri="{FF2B5EF4-FFF2-40B4-BE49-F238E27FC236}">
                <a16:creationId xmlns:a16="http://schemas.microsoft.com/office/drawing/2014/main" id="{6461625E-07CE-CEDD-0266-86F84E4BE876}"/>
              </a:ext>
            </a:extLst>
          </p:cNvPr>
          <p:cNvSpPr>
            <a:spLocks noGrp="1"/>
          </p:cNvSpPr>
          <p:nvPr>
            <p:ph type="body" sz="quarter" idx="4294967295"/>
          </p:nvPr>
        </p:nvSpPr>
        <p:spPr>
          <a:xfrm>
            <a:off x="3762814" y="2091843"/>
            <a:ext cx="4140932" cy="608369"/>
          </a:xfrm>
        </p:spPr>
        <p:txBody>
          <a:bodyPr>
            <a:noAutofit/>
          </a:bodyPr>
          <a:lstStyle/>
          <a:p>
            <a:pPr marL="0" indent="0" algn="ctr">
              <a:buNone/>
            </a:pPr>
            <a:r>
              <a:rPr lang="en-US" b="1" dirty="0">
                <a:solidFill>
                  <a:schemeClr val="tx1"/>
                </a:solidFill>
              </a:rPr>
              <a:t>¿Que </a:t>
            </a:r>
            <a:r>
              <a:rPr lang="en-US" b="1" dirty="0" err="1">
                <a:solidFill>
                  <a:schemeClr val="tx1"/>
                </a:solidFill>
              </a:rPr>
              <a:t>quiere</a:t>
            </a:r>
            <a:r>
              <a:rPr lang="en-US" b="1" dirty="0">
                <a:solidFill>
                  <a:schemeClr val="tx1"/>
                </a:solidFill>
              </a:rPr>
              <a:t> </a:t>
            </a:r>
            <a:r>
              <a:rPr lang="en-US" b="1" dirty="0" err="1">
                <a:solidFill>
                  <a:schemeClr val="tx1"/>
                </a:solidFill>
              </a:rPr>
              <a:t>decir</a:t>
            </a:r>
            <a:r>
              <a:rPr lang="en-US" b="1" dirty="0">
                <a:solidFill>
                  <a:schemeClr val="tx1"/>
                </a:solidFill>
              </a:rPr>
              <a:t> </a:t>
            </a:r>
            <a:r>
              <a:rPr lang="en-US" b="1" dirty="0" err="1">
                <a:solidFill>
                  <a:schemeClr val="tx1"/>
                </a:solidFill>
              </a:rPr>
              <a:t>esto</a:t>
            </a:r>
            <a:r>
              <a:rPr lang="en-US" b="1" dirty="0">
                <a:solidFill>
                  <a:schemeClr val="tx1"/>
                </a:solidFill>
              </a:rPr>
              <a:t>?</a:t>
            </a:r>
          </a:p>
        </p:txBody>
      </p:sp>
      <p:sp>
        <p:nvSpPr>
          <p:cNvPr id="7" name="Text Placeholder 11">
            <a:extLst>
              <a:ext uri="{FF2B5EF4-FFF2-40B4-BE49-F238E27FC236}">
                <a16:creationId xmlns:a16="http://schemas.microsoft.com/office/drawing/2014/main" id="{C307452A-26AC-EDD8-2750-56D52BF40560}"/>
              </a:ext>
            </a:extLst>
          </p:cNvPr>
          <p:cNvSpPr>
            <a:spLocks noGrp="1"/>
          </p:cNvSpPr>
          <p:nvPr>
            <p:ph type="body" sz="quarter" idx="4294967295"/>
          </p:nvPr>
        </p:nvSpPr>
        <p:spPr>
          <a:xfrm>
            <a:off x="8166854" y="2091843"/>
            <a:ext cx="3226971" cy="560068"/>
          </a:xfrm>
        </p:spPr>
        <p:txBody>
          <a:bodyPr>
            <a:normAutofit/>
          </a:bodyPr>
          <a:lstStyle/>
          <a:p>
            <a:pPr marL="0" indent="0">
              <a:buNone/>
            </a:pPr>
            <a:r>
              <a:rPr lang="en-US" b="1" dirty="0" err="1">
                <a:solidFill>
                  <a:schemeClr val="tx1"/>
                </a:solidFill>
              </a:rPr>
              <a:t>Acciones</a:t>
            </a:r>
            <a:r>
              <a:rPr lang="en-US" b="1" dirty="0">
                <a:solidFill>
                  <a:schemeClr val="tx1"/>
                </a:solidFill>
              </a:rPr>
              <a:t> para </a:t>
            </a:r>
            <a:r>
              <a:rPr lang="en-US" b="1" dirty="0" err="1">
                <a:solidFill>
                  <a:schemeClr val="tx1"/>
                </a:solidFill>
              </a:rPr>
              <a:t>tomar</a:t>
            </a:r>
            <a:endParaRPr lang="en-US" b="1" dirty="0">
              <a:solidFill>
                <a:schemeClr val="tx1"/>
              </a:solidFill>
            </a:endParaRPr>
          </a:p>
        </p:txBody>
      </p:sp>
      <p:sp>
        <p:nvSpPr>
          <p:cNvPr id="9" name="Text Placeholder 14">
            <a:extLst>
              <a:ext uri="{FF2B5EF4-FFF2-40B4-BE49-F238E27FC236}">
                <a16:creationId xmlns:a16="http://schemas.microsoft.com/office/drawing/2014/main" id="{B17A3295-36DB-0F80-F15C-3F2E457A39F7}"/>
              </a:ext>
            </a:extLst>
          </p:cNvPr>
          <p:cNvSpPr>
            <a:spLocks noGrp="1"/>
          </p:cNvSpPr>
          <p:nvPr>
            <p:ph type="body" sz="quarter" idx="4294967295"/>
          </p:nvPr>
        </p:nvSpPr>
        <p:spPr>
          <a:xfrm>
            <a:off x="4264086" y="2994728"/>
            <a:ext cx="3138388" cy="914400"/>
          </a:xfrm>
        </p:spPr>
        <p:txBody>
          <a:bodyPr>
            <a:noAutofit/>
          </a:bodyPr>
          <a:lstStyle/>
          <a:p>
            <a:pPr marL="0" indent="0" algn="ctr">
              <a:lnSpc>
                <a:spcPct val="110000"/>
              </a:lnSpc>
              <a:spcBef>
                <a:spcPts val="0"/>
              </a:spcBef>
              <a:buNone/>
            </a:pPr>
            <a:r>
              <a:rPr lang="es-ES" dirty="0">
                <a:solidFill>
                  <a:srgbClr val="141F68"/>
                </a:solidFill>
                <a:latin typeface="Calibri" panose="020F0502020204030204" pitchFamily="34" charset="0"/>
                <a:cs typeface="Calibri" panose="020F0502020204030204" pitchFamily="34" charset="0"/>
              </a:rPr>
              <a:t>El aire es </a:t>
            </a:r>
            <a:br>
              <a:rPr lang="es-ES" dirty="0">
                <a:solidFill>
                  <a:srgbClr val="141F68"/>
                </a:solidFill>
                <a:latin typeface="Calibri" panose="020F0502020204030204" pitchFamily="34" charset="0"/>
                <a:cs typeface="Calibri" panose="020F0502020204030204" pitchFamily="34" charset="0"/>
              </a:rPr>
            </a:br>
            <a:r>
              <a:rPr lang="es-ES" dirty="0">
                <a:solidFill>
                  <a:srgbClr val="141F68"/>
                </a:solidFill>
                <a:latin typeface="Calibri" panose="020F0502020204030204" pitchFamily="34" charset="0"/>
                <a:cs typeface="Calibri" panose="020F0502020204030204" pitchFamily="34" charset="0"/>
              </a:rPr>
              <a:t>saludable para todos</a:t>
            </a:r>
            <a:endParaRPr lang="en-US" dirty="0">
              <a:solidFill>
                <a:srgbClr val="141F68"/>
              </a:solidFill>
              <a:latin typeface="Calibri" panose="020F0502020204030204" pitchFamily="34" charset="0"/>
              <a:cs typeface="Calibri" panose="020F0502020204030204" pitchFamily="34" charset="0"/>
            </a:endParaRPr>
          </a:p>
        </p:txBody>
      </p:sp>
      <p:sp>
        <p:nvSpPr>
          <p:cNvPr id="10" name="Text Placeholder 16">
            <a:extLst>
              <a:ext uri="{FF2B5EF4-FFF2-40B4-BE49-F238E27FC236}">
                <a16:creationId xmlns:a16="http://schemas.microsoft.com/office/drawing/2014/main" id="{361BE7B3-D1A9-1662-F9D6-38CC4F083213}"/>
              </a:ext>
            </a:extLst>
          </p:cNvPr>
          <p:cNvSpPr>
            <a:spLocks noGrp="1"/>
          </p:cNvSpPr>
          <p:nvPr>
            <p:ph type="body" sz="quarter" idx="4294967295"/>
          </p:nvPr>
        </p:nvSpPr>
        <p:spPr>
          <a:xfrm>
            <a:off x="7736840" y="3011447"/>
            <a:ext cx="4064000" cy="914400"/>
          </a:xfrm>
        </p:spPr>
        <p:txBody>
          <a:bodyPr>
            <a:noAutofit/>
          </a:bodyPr>
          <a:lstStyle/>
          <a:p>
            <a:pPr marL="0" indent="0" algn="ctr">
              <a:lnSpc>
                <a:spcPct val="100000"/>
              </a:lnSpc>
              <a:spcBef>
                <a:spcPts val="0"/>
              </a:spcBef>
              <a:buNone/>
            </a:pPr>
            <a:r>
              <a:rPr lang="es-ES" dirty="0">
                <a:solidFill>
                  <a:srgbClr val="141F68"/>
                </a:solidFill>
                <a:latin typeface="Calibri" panose="020F0502020204030204" pitchFamily="34" charset="0"/>
                <a:cs typeface="Calibri" panose="020F0502020204030204" pitchFamily="34" charset="0"/>
              </a:rPr>
              <a:t>Ninguno. Es un buen día para estar al aire libre.</a:t>
            </a:r>
            <a:endParaRPr lang="en-US" dirty="0">
              <a:solidFill>
                <a:srgbClr val="141F68"/>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D9C6CEB-D983-B4BD-93C5-C8C469173C2A}"/>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7</a:t>
            </a:r>
          </a:p>
        </p:txBody>
      </p:sp>
    </p:spTree>
    <p:extLst>
      <p:ext uri="{BB962C8B-B14F-4D97-AF65-F5344CB8AC3E}">
        <p14:creationId xmlns:p14="http://schemas.microsoft.com/office/powerpoint/2010/main" val="425954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D3782-1968-7EE6-0F0A-D8A81BBB6DA4}"/>
              </a:ext>
            </a:extLst>
          </p:cNvPr>
          <p:cNvSpPr>
            <a:spLocks noGrp="1"/>
          </p:cNvSpPr>
          <p:nvPr>
            <p:ph type="title"/>
          </p:nvPr>
        </p:nvSpPr>
        <p:spPr/>
        <p:txBody>
          <a:bodyPr>
            <a:normAutofit/>
          </a:bodyPr>
          <a:lstStyle/>
          <a:p>
            <a:r>
              <a:rPr lang="en-US" sz="4000" dirty="0">
                <a:solidFill>
                  <a:schemeClr val="tx1"/>
                </a:solidFill>
                <a:latin typeface="Arial" panose="020B0604020202020204" pitchFamily="34" charset="0"/>
                <a:cs typeface="Arial" panose="020B0604020202020204" pitchFamily="34" charset="0"/>
              </a:rPr>
              <a:t>¿</a:t>
            </a:r>
            <a:r>
              <a:rPr lang="es-ES" sz="4000" dirty="0"/>
              <a:t>Que quiere decir el color amarillo? </a:t>
            </a:r>
            <a:endParaRPr lang="en-US" sz="4000" dirty="0"/>
          </a:p>
        </p:txBody>
      </p:sp>
      <p:grpSp>
        <p:nvGrpSpPr>
          <p:cNvPr id="14" name="Group 13">
            <a:extLst>
              <a:ext uri="{FF2B5EF4-FFF2-40B4-BE49-F238E27FC236}">
                <a16:creationId xmlns:a16="http://schemas.microsoft.com/office/drawing/2014/main" id="{4894FB81-9383-4F17-AB69-A14B8D14F736}"/>
              </a:ext>
              <a:ext uri="{C183D7F6-B498-43B3-948B-1728B52AA6E4}">
                <adec:decorative xmlns:adec="http://schemas.microsoft.com/office/drawing/2017/decorative" val="1"/>
              </a:ext>
            </a:extLst>
          </p:cNvPr>
          <p:cNvGrpSpPr/>
          <p:nvPr/>
        </p:nvGrpSpPr>
        <p:grpSpPr>
          <a:xfrm>
            <a:off x="493726" y="1835946"/>
            <a:ext cx="3315666" cy="4282829"/>
            <a:chOff x="493726" y="1835946"/>
            <a:chExt cx="3315666" cy="4282829"/>
          </a:xfrm>
        </p:grpSpPr>
        <p:sp>
          <p:nvSpPr>
            <p:cNvPr id="15" name="Freeform: Shape 14" descr="Colores del AQI con el color AMARILLO resaltado.">
              <a:extLst>
                <a:ext uri="{FF2B5EF4-FFF2-40B4-BE49-F238E27FC236}">
                  <a16:creationId xmlns:a16="http://schemas.microsoft.com/office/drawing/2014/main" id="{5510A6BD-A345-72B9-E00D-32CB981D5340}"/>
                </a:ext>
              </a:extLst>
            </p:cNvPr>
            <p:cNvSpPr/>
            <p:nvPr/>
          </p:nvSpPr>
          <p:spPr>
            <a:xfrm>
              <a:off x="493726" y="1835946"/>
              <a:ext cx="3315666" cy="564511"/>
            </a:xfrm>
            <a:custGeom>
              <a:avLst/>
              <a:gdLst>
                <a:gd name="connsiteX0" fmla="*/ 0 w 3315666"/>
                <a:gd name="connsiteY0" fmla="*/ 0 h 564511"/>
                <a:gd name="connsiteX1" fmla="*/ 3315666 w 3315666"/>
                <a:gd name="connsiteY1" fmla="*/ 0 h 564511"/>
                <a:gd name="connsiteX2" fmla="*/ 3315666 w 3315666"/>
                <a:gd name="connsiteY2" fmla="*/ 564511 h 564511"/>
                <a:gd name="connsiteX3" fmla="*/ 0 w 3315666"/>
                <a:gd name="connsiteY3" fmla="*/ 564511 h 564511"/>
                <a:gd name="connsiteX4" fmla="*/ 0 w 3315666"/>
                <a:gd name="connsiteY4" fmla="*/ 0 h 56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66" h="564511">
                  <a:moveTo>
                    <a:pt x="0" y="0"/>
                  </a:moveTo>
                  <a:lnTo>
                    <a:pt x="3315666" y="0"/>
                  </a:lnTo>
                  <a:lnTo>
                    <a:pt x="3315666" y="564511"/>
                  </a:lnTo>
                  <a:lnTo>
                    <a:pt x="0" y="564511"/>
                  </a:lnTo>
                  <a:lnTo>
                    <a:pt x="0" y="0"/>
                  </a:lnTo>
                  <a:close/>
                </a:path>
              </a:pathLst>
            </a:custGeom>
            <a:solidFill>
              <a:srgbClr val="00E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Calibri" panose="020F0502020204030204" pitchFamily="34" charset="0"/>
                <a:cs typeface="Calibri" panose="020F0502020204030204" pitchFamily="34" charset="0"/>
              </a:endParaRPr>
            </a:p>
          </p:txBody>
        </p:sp>
        <p:sp>
          <p:nvSpPr>
            <p:cNvPr id="16" name="Freeform: Shape 15" descr="Colores del AQI con el color AMARILLO resaltado">
              <a:extLst>
                <a:ext uri="{FF2B5EF4-FFF2-40B4-BE49-F238E27FC236}">
                  <a16:creationId xmlns:a16="http://schemas.microsoft.com/office/drawing/2014/main" id="{7B435437-2835-067F-DAB5-A325861ECDD8}"/>
                </a:ext>
              </a:extLst>
            </p:cNvPr>
            <p:cNvSpPr/>
            <p:nvPr/>
          </p:nvSpPr>
          <p:spPr>
            <a:xfrm>
              <a:off x="493726" y="2429288"/>
              <a:ext cx="3315666" cy="1319934"/>
            </a:xfrm>
            <a:custGeom>
              <a:avLst/>
              <a:gdLst>
                <a:gd name="connsiteX0" fmla="*/ 0 w 3315666"/>
                <a:gd name="connsiteY0" fmla="*/ 0 h 1319934"/>
                <a:gd name="connsiteX1" fmla="*/ 3315666 w 3315666"/>
                <a:gd name="connsiteY1" fmla="*/ 0 h 1319934"/>
                <a:gd name="connsiteX2" fmla="*/ 3315666 w 3315666"/>
                <a:gd name="connsiteY2" fmla="*/ 1319934 h 1319934"/>
                <a:gd name="connsiteX3" fmla="*/ 0 w 3315666"/>
                <a:gd name="connsiteY3" fmla="*/ 1319934 h 1319934"/>
                <a:gd name="connsiteX4" fmla="*/ 0 w 3315666"/>
                <a:gd name="connsiteY4" fmla="*/ 0 h 131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66" h="1319934">
                  <a:moveTo>
                    <a:pt x="0" y="0"/>
                  </a:moveTo>
                  <a:lnTo>
                    <a:pt x="3315666" y="0"/>
                  </a:lnTo>
                  <a:lnTo>
                    <a:pt x="3315666" y="1319934"/>
                  </a:lnTo>
                  <a:lnTo>
                    <a:pt x="0" y="1319934"/>
                  </a:lnTo>
                  <a:lnTo>
                    <a:pt x="0" y="0"/>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8AF154BA-167D-C6C7-453C-DEA34F4BB032}"/>
                </a:ext>
              </a:extLst>
            </p:cNvPr>
            <p:cNvSpPr/>
            <p:nvPr/>
          </p:nvSpPr>
          <p:spPr>
            <a:xfrm>
              <a:off x="493726" y="3779461"/>
              <a:ext cx="3315666" cy="564511"/>
            </a:xfrm>
            <a:custGeom>
              <a:avLst/>
              <a:gdLst>
                <a:gd name="connsiteX0" fmla="*/ 0 w 3315666"/>
                <a:gd name="connsiteY0" fmla="*/ 0 h 564511"/>
                <a:gd name="connsiteX1" fmla="*/ 3315666 w 3315666"/>
                <a:gd name="connsiteY1" fmla="*/ 0 h 564511"/>
                <a:gd name="connsiteX2" fmla="*/ 3315666 w 3315666"/>
                <a:gd name="connsiteY2" fmla="*/ 564511 h 564511"/>
                <a:gd name="connsiteX3" fmla="*/ 0 w 3315666"/>
                <a:gd name="connsiteY3" fmla="*/ 564511 h 564511"/>
                <a:gd name="connsiteX4" fmla="*/ 0 w 3315666"/>
                <a:gd name="connsiteY4" fmla="*/ 0 h 56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66" h="564511">
                  <a:moveTo>
                    <a:pt x="0" y="0"/>
                  </a:moveTo>
                  <a:lnTo>
                    <a:pt x="3315666" y="0"/>
                  </a:lnTo>
                  <a:lnTo>
                    <a:pt x="3315666" y="564511"/>
                  </a:lnTo>
                  <a:lnTo>
                    <a:pt x="0" y="564511"/>
                  </a:lnTo>
                  <a:lnTo>
                    <a:pt x="0" y="0"/>
                  </a:lnTo>
                  <a:close/>
                </a:path>
              </a:pathLst>
            </a:custGeom>
            <a:solidFill>
              <a:srgbClr val="FF7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s-NI" sz="2800" b="1" kern="1200" dirty="0">
                <a:solidFill>
                  <a:schemeClr val="tx1"/>
                </a:solidFill>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AE82E329-F3FE-58E5-FA2B-0C6E58E3A116}"/>
                </a:ext>
              </a:extLst>
            </p:cNvPr>
            <p:cNvSpPr/>
            <p:nvPr/>
          </p:nvSpPr>
          <p:spPr>
            <a:xfrm>
              <a:off x="493726" y="4370185"/>
              <a:ext cx="3315666" cy="563116"/>
            </a:xfrm>
            <a:custGeom>
              <a:avLst/>
              <a:gdLst>
                <a:gd name="connsiteX0" fmla="*/ 0 w 3315666"/>
                <a:gd name="connsiteY0" fmla="*/ 0 h 563116"/>
                <a:gd name="connsiteX1" fmla="*/ 3315666 w 3315666"/>
                <a:gd name="connsiteY1" fmla="*/ 0 h 563116"/>
                <a:gd name="connsiteX2" fmla="*/ 3315666 w 3315666"/>
                <a:gd name="connsiteY2" fmla="*/ 563116 h 563116"/>
                <a:gd name="connsiteX3" fmla="*/ 0 w 3315666"/>
                <a:gd name="connsiteY3" fmla="*/ 563116 h 563116"/>
                <a:gd name="connsiteX4" fmla="*/ 0 w 3315666"/>
                <a:gd name="connsiteY4" fmla="*/ 0 h 56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66" h="563116">
                  <a:moveTo>
                    <a:pt x="0" y="0"/>
                  </a:moveTo>
                  <a:lnTo>
                    <a:pt x="3315666" y="0"/>
                  </a:lnTo>
                  <a:lnTo>
                    <a:pt x="3315666" y="563116"/>
                  </a:lnTo>
                  <a:lnTo>
                    <a:pt x="0" y="563116"/>
                  </a:lnTo>
                  <a:lnTo>
                    <a:pt x="0" y="0"/>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 </a:t>
              </a:r>
            </a:p>
          </p:txBody>
        </p:sp>
        <p:sp>
          <p:nvSpPr>
            <p:cNvPr id="19" name="Freeform: Shape 18">
              <a:extLst>
                <a:ext uri="{FF2B5EF4-FFF2-40B4-BE49-F238E27FC236}">
                  <a16:creationId xmlns:a16="http://schemas.microsoft.com/office/drawing/2014/main" id="{0EC282C6-C2FB-AA62-C5E8-FD9EDF430638}"/>
                </a:ext>
              </a:extLst>
            </p:cNvPr>
            <p:cNvSpPr/>
            <p:nvPr/>
          </p:nvSpPr>
          <p:spPr>
            <a:xfrm>
              <a:off x="493726" y="4961527"/>
              <a:ext cx="3315666" cy="564511"/>
            </a:xfrm>
            <a:custGeom>
              <a:avLst/>
              <a:gdLst>
                <a:gd name="connsiteX0" fmla="*/ 0 w 3315666"/>
                <a:gd name="connsiteY0" fmla="*/ 0 h 564511"/>
                <a:gd name="connsiteX1" fmla="*/ 3315666 w 3315666"/>
                <a:gd name="connsiteY1" fmla="*/ 0 h 564511"/>
                <a:gd name="connsiteX2" fmla="*/ 3315666 w 3315666"/>
                <a:gd name="connsiteY2" fmla="*/ 564511 h 564511"/>
                <a:gd name="connsiteX3" fmla="*/ 0 w 3315666"/>
                <a:gd name="connsiteY3" fmla="*/ 564511 h 564511"/>
                <a:gd name="connsiteX4" fmla="*/ 0 w 3315666"/>
                <a:gd name="connsiteY4" fmla="*/ 0 h 56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66" h="564511">
                  <a:moveTo>
                    <a:pt x="0" y="0"/>
                  </a:moveTo>
                  <a:lnTo>
                    <a:pt x="3315666" y="0"/>
                  </a:lnTo>
                  <a:lnTo>
                    <a:pt x="3315666" y="564511"/>
                  </a:lnTo>
                  <a:lnTo>
                    <a:pt x="0" y="564511"/>
                  </a:lnTo>
                  <a:lnTo>
                    <a:pt x="0" y="0"/>
                  </a:lnTo>
                  <a:close/>
                </a:path>
              </a:pathLst>
            </a:custGeom>
            <a:solidFill>
              <a:srgbClr val="902A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3646C672-05EA-256F-9261-7EA34D50EA7F}"/>
                </a:ext>
              </a:extLst>
            </p:cNvPr>
            <p:cNvSpPr/>
            <p:nvPr/>
          </p:nvSpPr>
          <p:spPr>
            <a:xfrm>
              <a:off x="493726" y="5554264"/>
              <a:ext cx="3315666" cy="564511"/>
            </a:xfrm>
            <a:custGeom>
              <a:avLst/>
              <a:gdLst>
                <a:gd name="connsiteX0" fmla="*/ 0 w 3315666"/>
                <a:gd name="connsiteY0" fmla="*/ 0 h 564511"/>
                <a:gd name="connsiteX1" fmla="*/ 3315666 w 3315666"/>
                <a:gd name="connsiteY1" fmla="*/ 0 h 564511"/>
                <a:gd name="connsiteX2" fmla="*/ 3315666 w 3315666"/>
                <a:gd name="connsiteY2" fmla="*/ 564511 h 564511"/>
                <a:gd name="connsiteX3" fmla="*/ 0 w 3315666"/>
                <a:gd name="connsiteY3" fmla="*/ 564511 h 564511"/>
                <a:gd name="connsiteX4" fmla="*/ 0 w 3315666"/>
                <a:gd name="connsiteY4" fmla="*/ 0 h 56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66" h="564511">
                  <a:moveTo>
                    <a:pt x="0" y="0"/>
                  </a:moveTo>
                  <a:lnTo>
                    <a:pt x="3315666" y="0"/>
                  </a:lnTo>
                  <a:lnTo>
                    <a:pt x="3315666" y="564511"/>
                  </a:lnTo>
                  <a:lnTo>
                    <a:pt x="0" y="564511"/>
                  </a:lnTo>
                  <a:lnTo>
                    <a:pt x="0" y="0"/>
                  </a:lnTo>
                  <a:close/>
                </a:path>
              </a:pathLst>
            </a:custGeom>
            <a:solidFill>
              <a:srgbClr val="7E0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Calibri" panose="020F0502020204030204" pitchFamily="34" charset="0"/>
                <a:cs typeface="Calibri" panose="020F0502020204030204" pitchFamily="34" charset="0"/>
              </a:endParaRPr>
            </a:p>
          </p:txBody>
        </p:sp>
      </p:grpSp>
      <p:sp>
        <p:nvSpPr>
          <p:cNvPr id="4" name="Text Placeholder 18">
            <a:extLst>
              <a:ext uri="{FF2B5EF4-FFF2-40B4-BE49-F238E27FC236}">
                <a16:creationId xmlns:a16="http://schemas.microsoft.com/office/drawing/2014/main" id="{B46DD924-4588-BF71-72E6-5216BF33374C}"/>
              </a:ext>
            </a:extLst>
          </p:cNvPr>
          <p:cNvSpPr>
            <a:spLocks noGrp="1"/>
          </p:cNvSpPr>
          <p:nvPr>
            <p:ph type="body" sz="quarter" idx="4294967295"/>
          </p:nvPr>
        </p:nvSpPr>
        <p:spPr>
          <a:xfrm>
            <a:off x="679450" y="2540042"/>
            <a:ext cx="2925763" cy="1056597"/>
          </a:xfrm>
        </p:spPr>
        <p:txBody>
          <a:bodyPr>
            <a:noAutofit/>
          </a:bodyPr>
          <a:lstStyle/>
          <a:p>
            <a:pPr marL="0" lvl="0" indent="0" algn="ctr">
              <a:spcBef>
                <a:spcPts val="0"/>
              </a:spcBef>
              <a:spcAft>
                <a:spcPts val="1008"/>
              </a:spcAft>
              <a:buNone/>
            </a:pPr>
            <a:r>
              <a:rPr lang="es-MX" b="1" dirty="0" err="1">
                <a:solidFill>
                  <a:schemeClr val="tx1"/>
                </a:solidFill>
              </a:rPr>
              <a:t>Insaludable</a:t>
            </a:r>
            <a:r>
              <a:rPr lang="es-NI" b="1" dirty="0">
                <a:solidFill>
                  <a:schemeClr val="tx1"/>
                </a:solidFill>
              </a:rPr>
              <a:t> para grupos muy sensibles</a:t>
            </a:r>
            <a:r>
              <a:rPr lang="en-US" b="1" dirty="0">
                <a:solidFill>
                  <a:schemeClr val="tx1"/>
                </a:solidFill>
              </a:rPr>
              <a:t> (51-100)  </a:t>
            </a:r>
          </a:p>
        </p:txBody>
      </p:sp>
      <p:graphicFrame>
        <p:nvGraphicFramePr>
          <p:cNvPr id="2" name="Table 1">
            <a:extLst>
              <a:ext uri="{FF2B5EF4-FFF2-40B4-BE49-F238E27FC236}">
                <a16:creationId xmlns:a16="http://schemas.microsoft.com/office/drawing/2014/main" id="{EEA68B46-D3F2-315E-05D3-03189CA66B06}"/>
              </a:ext>
            </a:extLst>
          </p:cNvPr>
          <p:cNvGraphicFramePr>
            <a:graphicFrameLocks noGrp="1"/>
          </p:cNvGraphicFramePr>
          <p:nvPr>
            <p:extLst>
              <p:ext uri="{D42A27DB-BD31-4B8C-83A1-F6EECF244321}">
                <p14:modId xmlns:p14="http://schemas.microsoft.com/office/powerpoint/2010/main" val="4126209084"/>
              </p:ext>
            </p:extLst>
          </p:nvPr>
        </p:nvGraphicFramePr>
        <p:xfrm>
          <a:off x="3921551" y="1835478"/>
          <a:ext cx="8059917" cy="2979914"/>
        </p:xfrm>
        <a:graphic>
          <a:graphicData uri="http://schemas.openxmlformats.org/drawingml/2006/table">
            <a:tbl>
              <a:tblPr firstRow="1" bandRow="1">
                <a:tableStyleId>{5C22544A-7EE6-4342-B048-85BDC9FD1C3A}</a:tableStyleId>
              </a:tblPr>
              <a:tblGrid>
                <a:gridCol w="4204354">
                  <a:extLst>
                    <a:ext uri="{9D8B030D-6E8A-4147-A177-3AD203B41FA5}">
                      <a16:colId xmlns:a16="http://schemas.microsoft.com/office/drawing/2014/main" val="3189089527"/>
                    </a:ext>
                  </a:extLst>
                </a:gridCol>
                <a:gridCol w="3855563">
                  <a:extLst>
                    <a:ext uri="{9D8B030D-6E8A-4147-A177-3AD203B41FA5}">
                      <a16:colId xmlns:a16="http://schemas.microsoft.com/office/drawing/2014/main" val="3634693054"/>
                    </a:ext>
                  </a:extLst>
                </a:gridCol>
              </a:tblGrid>
              <a:tr h="1190526">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635855099"/>
                  </a:ext>
                </a:extLst>
              </a:tr>
              <a:tr h="1789388">
                <a:tc>
                  <a:txBody>
                    <a:bodyPr/>
                    <a:lstStyle/>
                    <a:p>
                      <a:pPr algn="ctr"/>
                      <a:endParaRPr lang="en-US" sz="2400" b="1" dirty="0">
                        <a:solidFill>
                          <a:schemeClr val="accent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endParaRPr lang="en-US" sz="2400" b="0" dirty="0">
                        <a:solidFill>
                          <a:schemeClr val="accent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81713"/>
                  </a:ext>
                </a:extLst>
              </a:tr>
            </a:tbl>
          </a:graphicData>
        </a:graphic>
      </p:graphicFrame>
      <p:sp>
        <p:nvSpPr>
          <p:cNvPr id="7" name="Text Placeholder 20">
            <a:extLst>
              <a:ext uri="{FF2B5EF4-FFF2-40B4-BE49-F238E27FC236}">
                <a16:creationId xmlns:a16="http://schemas.microsoft.com/office/drawing/2014/main" id="{B2BDF6BE-EF8E-E368-6C7D-0B261B339F5C}"/>
              </a:ext>
            </a:extLst>
          </p:cNvPr>
          <p:cNvSpPr>
            <a:spLocks noGrp="1"/>
          </p:cNvSpPr>
          <p:nvPr>
            <p:ph type="body" sz="quarter" idx="4294967295"/>
          </p:nvPr>
        </p:nvSpPr>
        <p:spPr>
          <a:xfrm>
            <a:off x="4077744" y="2230538"/>
            <a:ext cx="3883924" cy="457200"/>
          </a:xfrm>
        </p:spPr>
        <p:txBody>
          <a:bodyPr>
            <a:normAutofit/>
          </a:bodyPr>
          <a:lstStyle/>
          <a:p>
            <a:pPr marL="0" indent="0" algn="ctr">
              <a:buNone/>
            </a:pPr>
            <a:r>
              <a:rPr lang="en-US" b="1" dirty="0">
                <a:solidFill>
                  <a:schemeClr val="tx1"/>
                </a:solidFill>
              </a:rPr>
              <a:t>¿Que </a:t>
            </a:r>
            <a:r>
              <a:rPr lang="en-US" b="1" dirty="0" err="1">
                <a:solidFill>
                  <a:schemeClr val="tx1"/>
                </a:solidFill>
              </a:rPr>
              <a:t>quiere</a:t>
            </a:r>
            <a:r>
              <a:rPr lang="en-US" b="1" dirty="0">
                <a:solidFill>
                  <a:schemeClr val="tx1"/>
                </a:solidFill>
              </a:rPr>
              <a:t> </a:t>
            </a:r>
            <a:r>
              <a:rPr lang="en-US" b="1" dirty="0" err="1">
                <a:solidFill>
                  <a:schemeClr val="tx1"/>
                </a:solidFill>
              </a:rPr>
              <a:t>decir</a:t>
            </a:r>
            <a:r>
              <a:rPr lang="en-US" b="1" dirty="0">
                <a:solidFill>
                  <a:schemeClr val="tx1"/>
                </a:solidFill>
              </a:rPr>
              <a:t> </a:t>
            </a:r>
            <a:r>
              <a:rPr lang="en-US" b="1" dirty="0" err="1">
                <a:solidFill>
                  <a:schemeClr val="tx1"/>
                </a:solidFill>
              </a:rPr>
              <a:t>esto</a:t>
            </a:r>
            <a:r>
              <a:rPr lang="en-US" b="1" dirty="0">
                <a:solidFill>
                  <a:schemeClr val="tx1"/>
                </a:solidFill>
              </a:rPr>
              <a:t>?</a:t>
            </a:r>
          </a:p>
        </p:txBody>
      </p:sp>
      <p:sp>
        <p:nvSpPr>
          <p:cNvPr id="8" name="Text Placeholder 22">
            <a:extLst>
              <a:ext uri="{FF2B5EF4-FFF2-40B4-BE49-F238E27FC236}">
                <a16:creationId xmlns:a16="http://schemas.microsoft.com/office/drawing/2014/main" id="{CFEB259D-3D60-E146-5912-92DD787D7A33}"/>
              </a:ext>
            </a:extLst>
          </p:cNvPr>
          <p:cNvSpPr>
            <a:spLocks noGrp="1"/>
          </p:cNvSpPr>
          <p:nvPr>
            <p:ph type="body" sz="quarter" idx="4294967295"/>
          </p:nvPr>
        </p:nvSpPr>
        <p:spPr>
          <a:xfrm>
            <a:off x="8350872" y="2230538"/>
            <a:ext cx="3444888" cy="502882"/>
          </a:xfrm>
        </p:spPr>
        <p:txBody>
          <a:bodyPr>
            <a:noAutofit/>
          </a:bodyPr>
          <a:lstStyle/>
          <a:p>
            <a:pPr marL="0" indent="0" algn="ctr">
              <a:buNone/>
            </a:pPr>
            <a:r>
              <a:rPr lang="en-US" b="1" dirty="0" err="1">
                <a:solidFill>
                  <a:schemeClr val="tx1"/>
                </a:solidFill>
              </a:rPr>
              <a:t>Acciones</a:t>
            </a:r>
            <a:r>
              <a:rPr lang="en-US" b="1" dirty="0">
                <a:solidFill>
                  <a:schemeClr val="tx1"/>
                </a:solidFill>
              </a:rPr>
              <a:t> para </a:t>
            </a:r>
            <a:r>
              <a:rPr lang="en-US" b="1" dirty="0" err="1">
                <a:solidFill>
                  <a:schemeClr val="tx1"/>
                </a:solidFill>
              </a:rPr>
              <a:t>tomar</a:t>
            </a:r>
            <a:endParaRPr lang="en-US" b="1" dirty="0">
              <a:solidFill>
                <a:schemeClr val="tx1"/>
              </a:solidFill>
            </a:endParaRPr>
          </a:p>
        </p:txBody>
      </p:sp>
      <p:sp>
        <p:nvSpPr>
          <p:cNvPr id="10" name="Text Placeholder 24">
            <a:extLst>
              <a:ext uri="{FF2B5EF4-FFF2-40B4-BE49-F238E27FC236}">
                <a16:creationId xmlns:a16="http://schemas.microsoft.com/office/drawing/2014/main" id="{A32718EA-1C18-DC8C-962C-E57582461EFE}"/>
              </a:ext>
            </a:extLst>
          </p:cNvPr>
          <p:cNvSpPr>
            <a:spLocks noGrp="1"/>
          </p:cNvSpPr>
          <p:nvPr>
            <p:ph type="body" sz="quarter" idx="4294967295"/>
          </p:nvPr>
        </p:nvSpPr>
        <p:spPr>
          <a:xfrm>
            <a:off x="3654542" y="3517315"/>
            <a:ext cx="4730328" cy="914400"/>
          </a:xfrm>
        </p:spPr>
        <p:txBody>
          <a:bodyPr>
            <a:noAutofit/>
          </a:bodyPr>
          <a:lstStyle/>
          <a:p>
            <a:pPr marL="0" indent="0" algn="ctr">
              <a:lnSpc>
                <a:spcPct val="100000"/>
              </a:lnSpc>
              <a:spcBef>
                <a:spcPts val="0"/>
              </a:spcBef>
              <a:buNone/>
            </a:pPr>
            <a:r>
              <a:rPr lang="es-ES" dirty="0">
                <a:solidFill>
                  <a:schemeClr val="accent1"/>
                </a:solidFill>
              </a:rPr>
              <a:t>El aire puede ser </a:t>
            </a:r>
            <a:r>
              <a:rPr lang="es-ES" dirty="0" err="1">
                <a:solidFill>
                  <a:schemeClr val="accent1"/>
                </a:solidFill>
              </a:rPr>
              <a:t>insaludable</a:t>
            </a:r>
            <a:r>
              <a:rPr lang="es-ES" dirty="0">
                <a:solidFill>
                  <a:schemeClr val="accent1"/>
                </a:solidFill>
              </a:rPr>
              <a:t> para grupos </a:t>
            </a:r>
            <a:r>
              <a:rPr lang="es-ES" b="1" dirty="0">
                <a:solidFill>
                  <a:schemeClr val="accent1"/>
                </a:solidFill>
              </a:rPr>
              <a:t>muy sensibles.</a:t>
            </a:r>
            <a:endParaRPr lang="en-US" b="1" dirty="0">
              <a:solidFill>
                <a:schemeClr val="accent1"/>
              </a:solidFill>
            </a:endParaRPr>
          </a:p>
        </p:txBody>
      </p:sp>
      <p:sp>
        <p:nvSpPr>
          <p:cNvPr id="12" name="Text Placeholder 26">
            <a:extLst>
              <a:ext uri="{FF2B5EF4-FFF2-40B4-BE49-F238E27FC236}">
                <a16:creationId xmlns:a16="http://schemas.microsoft.com/office/drawing/2014/main" id="{E725D916-1490-CF38-F415-B911C618D0E2}"/>
              </a:ext>
            </a:extLst>
          </p:cNvPr>
          <p:cNvSpPr>
            <a:spLocks noGrp="1"/>
          </p:cNvSpPr>
          <p:nvPr>
            <p:ph type="body" sz="quarter" idx="4294967295"/>
          </p:nvPr>
        </p:nvSpPr>
        <p:spPr>
          <a:xfrm>
            <a:off x="8053857" y="3154488"/>
            <a:ext cx="3998277" cy="1425209"/>
          </a:xfrm>
        </p:spPr>
        <p:txBody>
          <a:bodyPr>
            <a:noAutofit/>
          </a:bodyPr>
          <a:lstStyle/>
          <a:p>
            <a:pPr marL="0" indent="0" algn="ctr">
              <a:lnSpc>
                <a:spcPct val="100000"/>
              </a:lnSpc>
              <a:spcBef>
                <a:spcPts val="0"/>
              </a:spcBef>
              <a:buNone/>
            </a:pPr>
            <a:r>
              <a:rPr lang="es-ES" b="1" dirty="0">
                <a:solidFill>
                  <a:schemeClr val="accent1"/>
                </a:solidFill>
              </a:rPr>
              <a:t>Grupos muy sensibles: </a:t>
            </a:r>
            <a:r>
              <a:rPr lang="es-ES" dirty="0">
                <a:solidFill>
                  <a:schemeClr val="accent1"/>
                </a:solidFill>
              </a:rPr>
              <a:t>Esté atento a los síntomas y tome las medidas necesarias.</a:t>
            </a:r>
            <a:endParaRPr lang="en-US" dirty="0">
              <a:solidFill>
                <a:schemeClr val="accent1"/>
              </a:solidFill>
            </a:endParaRPr>
          </a:p>
        </p:txBody>
      </p:sp>
      <p:pic>
        <p:nvPicPr>
          <p:cNvPr id="9" name="Graphic 8">
            <a:extLst>
              <a:ext uri="{FF2B5EF4-FFF2-40B4-BE49-F238E27FC236}">
                <a16:creationId xmlns:a16="http://schemas.microsoft.com/office/drawing/2014/main" id="{C4F7276E-F410-74C3-4721-BD0F58DCC76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3596" y="4919772"/>
            <a:ext cx="1000745" cy="1000745"/>
          </a:xfrm>
          <a:prstGeom prst="rect">
            <a:avLst/>
          </a:prstGeom>
        </p:spPr>
      </p:pic>
      <p:sp>
        <p:nvSpPr>
          <p:cNvPr id="11" name="Rectangle: Rounded Corners 10">
            <a:extLst>
              <a:ext uri="{FF2B5EF4-FFF2-40B4-BE49-F238E27FC236}">
                <a16:creationId xmlns:a16="http://schemas.microsoft.com/office/drawing/2014/main" id="{139DF311-89F7-B85A-8AC8-49CCB19212F6}"/>
              </a:ext>
              <a:ext uri="{C183D7F6-B498-43B3-948B-1728B52AA6E4}">
                <adec:decorative xmlns:adec="http://schemas.microsoft.com/office/drawing/2017/decorative" val="1"/>
              </a:ext>
            </a:extLst>
          </p:cNvPr>
          <p:cNvSpPr/>
          <p:nvPr/>
        </p:nvSpPr>
        <p:spPr>
          <a:xfrm>
            <a:off x="4654517" y="4975313"/>
            <a:ext cx="6593983" cy="114343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Arial" panose="020B0604020202020204" pitchFamily="34" charset="0"/>
              <a:cs typeface="Arial" panose="020B0604020202020204" pitchFamily="34" charset="0"/>
            </a:endParaRPr>
          </a:p>
        </p:txBody>
      </p:sp>
      <p:sp>
        <p:nvSpPr>
          <p:cNvPr id="13" name="Text Placeholder 28">
            <a:extLst>
              <a:ext uri="{FF2B5EF4-FFF2-40B4-BE49-F238E27FC236}">
                <a16:creationId xmlns:a16="http://schemas.microsoft.com/office/drawing/2014/main" id="{D14C5583-218F-CEA5-F1AE-E2144A052D0C}"/>
              </a:ext>
            </a:extLst>
          </p:cNvPr>
          <p:cNvSpPr>
            <a:spLocks noGrp="1"/>
          </p:cNvSpPr>
          <p:nvPr>
            <p:ph type="body" sz="quarter" idx="4294967295"/>
          </p:nvPr>
        </p:nvSpPr>
        <p:spPr>
          <a:xfrm>
            <a:off x="5643659" y="5144663"/>
            <a:ext cx="4615698" cy="914400"/>
          </a:xfrm>
        </p:spPr>
        <p:txBody>
          <a:bodyPr>
            <a:noAutofit/>
          </a:bodyPr>
          <a:lstStyle/>
          <a:p>
            <a:pPr marL="0" indent="0" algn="ctr">
              <a:lnSpc>
                <a:spcPct val="100000"/>
              </a:lnSpc>
              <a:spcBef>
                <a:spcPts val="0"/>
              </a:spcBef>
              <a:buNone/>
            </a:pPr>
            <a:r>
              <a:rPr lang="es-ES" dirty="0">
                <a:solidFill>
                  <a:schemeClr val="accent1"/>
                </a:solidFill>
              </a:rPr>
              <a:t>¿Quién es </a:t>
            </a:r>
            <a:r>
              <a:rPr lang="es-ES" b="1" dirty="0">
                <a:solidFill>
                  <a:schemeClr val="accent1"/>
                </a:solidFill>
              </a:rPr>
              <a:t>sensible</a:t>
            </a:r>
            <a:r>
              <a:rPr lang="es-ES" dirty="0">
                <a:solidFill>
                  <a:schemeClr val="accent1"/>
                </a:solidFill>
              </a:rPr>
              <a:t> al humo? </a:t>
            </a:r>
            <a:br>
              <a:rPr lang="es-ES" dirty="0">
                <a:solidFill>
                  <a:schemeClr val="accent1"/>
                </a:solidFill>
              </a:rPr>
            </a:br>
            <a:r>
              <a:rPr lang="es-ES" dirty="0">
                <a:solidFill>
                  <a:schemeClr val="accent1"/>
                </a:solidFill>
              </a:rPr>
              <a:t>¿Quién es </a:t>
            </a:r>
            <a:r>
              <a:rPr lang="es-ES" b="1" dirty="0">
                <a:solidFill>
                  <a:schemeClr val="accent1"/>
                </a:solidFill>
              </a:rPr>
              <a:t>muy sensible</a:t>
            </a:r>
            <a:r>
              <a:rPr lang="es-ES" dirty="0">
                <a:solidFill>
                  <a:schemeClr val="accent1"/>
                </a:solidFill>
              </a:rPr>
              <a:t>?</a:t>
            </a:r>
            <a:endParaRPr lang="en-US" dirty="0">
              <a:solidFill>
                <a:schemeClr val="accent1"/>
              </a:solidFill>
            </a:endParaRPr>
          </a:p>
        </p:txBody>
      </p:sp>
      <p:sp>
        <p:nvSpPr>
          <p:cNvPr id="5" name="Slide Number Placeholder 4">
            <a:extLst>
              <a:ext uri="{FF2B5EF4-FFF2-40B4-BE49-F238E27FC236}">
                <a16:creationId xmlns:a16="http://schemas.microsoft.com/office/drawing/2014/main" id="{27BE5FA6-275C-4CE0-B354-083EAD7D8F02}"/>
              </a:ext>
              <a:ext uri="{C183D7F6-B498-43B3-948B-1728B52AA6E4}">
                <adec:decorative xmlns:adec="http://schemas.microsoft.com/office/drawing/2017/decorative" val="1"/>
              </a:ext>
            </a:extLst>
          </p:cNvPr>
          <p:cNvSpPr txBox="1">
            <a:spLocks/>
          </p:cNvSpPr>
          <p:nvPr/>
        </p:nvSpPr>
        <p:spPr>
          <a:xfrm>
            <a:off x="9448800" y="62674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Modulo 2, </a:t>
            </a:r>
            <a:r>
              <a:rPr lang="en-US" dirty="0" err="1"/>
              <a:t>página</a:t>
            </a:r>
            <a:r>
              <a:rPr lang="en-US" dirty="0"/>
              <a:t> 8</a:t>
            </a:r>
          </a:p>
        </p:txBody>
      </p:sp>
    </p:spTree>
    <p:extLst>
      <p:ext uri="{BB962C8B-B14F-4D97-AF65-F5344CB8AC3E}">
        <p14:creationId xmlns:p14="http://schemas.microsoft.com/office/powerpoint/2010/main" val="2559009865"/>
      </p:ext>
    </p:extLst>
  </p:cSld>
  <p:clrMapOvr>
    <a:masterClrMapping/>
  </p:clrMapOvr>
</p:sld>
</file>

<file path=ppt/theme/theme1.xml><?xml version="1.0" encoding="utf-8"?>
<a:theme xmlns:a="http://schemas.openxmlformats.org/drawingml/2006/main" name="Office Theme">
  <a:themeElements>
    <a:clrScheme name="CDPH Color Palette">
      <a:dk1>
        <a:srgbClr val="141F68"/>
      </a:dk1>
      <a:lt1>
        <a:srgbClr val="FFFFFF"/>
      </a:lt1>
      <a:dk2>
        <a:srgbClr val="411162"/>
      </a:dk2>
      <a:lt2>
        <a:srgbClr val="A8D3C9"/>
      </a:lt2>
      <a:accent1>
        <a:srgbClr val="002495"/>
      </a:accent1>
      <a:accent2>
        <a:srgbClr val="9C1D96"/>
      </a:accent2>
      <a:accent3>
        <a:srgbClr val="AE5018"/>
      </a:accent3>
      <a:accent4>
        <a:srgbClr val="007887"/>
      </a:accent4>
      <a:accent5>
        <a:srgbClr val="0077CF"/>
      </a:accent5>
      <a:accent6>
        <a:srgbClr val="141F68"/>
      </a:accent6>
      <a:hlink>
        <a:srgbClr val="0077CF"/>
      </a:hlink>
      <a:folHlink>
        <a:srgbClr val="9C1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PH_PowerPointTemplate" id="{F792BC48-EDA7-4208-B37D-23197145A8E4}" vid="{5B70F584-CCEA-4408-AAE3-E6432EB52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153E2743A634AE4A84C3928383B6312C" ma:contentTypeVersion="5" ma:contentTypeDescription="Create a new document." ma:contentTypeScope="" ma:versionID="41edc86a2542a8adf9b6fb51fcbf6f8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13e6053580e0afdff81b1034f30c26be"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off2d280d04f435e8ad65f64297220d7" minOccurs="0"/>
                <xsd:element ref="ns2:bb1a85d7c91c4659b60f056ef7672151" minOccurs="0"/>
                <xsd:element ref="ns2:e703b7d8b6284097bcc8d89d108ab72a" minOccurs="0"/>
                <xsd:element ref="ns2:TaxCatchAl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off2d280d04f435e8ad65f64297220d7" ma:index="10"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2"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4" nillable="true" ma:taxonomy="true" ma:internalName="e703b7d8b6284097bcc8d89d108ab72a" ma:taxonomyFieldName="Content_x0020_Language" ma:displayName="Content Language" ma:default="97;#English (United States)|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Props1.xml><?xml version="1.0" encoding="utf-8"?>
<ds:datastoreItem xmlns:ds="http://schemas.openxmlformats.org/officeDocument/2006/customXml" ds:itemID="{435F9372-50E4-435F-843D-664676A8F24C}"/>
</file>

<file path=customXml/itemProps2.xml><?xml version="1.0" encoding="utf-8"?>
<ds:datastoreItem xmlns:ds="http://schemas.openxmlformats.org/officeDocument/2006/customXml" ds:itemID="{7D20C666-19AC-43AB-87F2-6473B2AC7603}">
  <ds:schemaRefs>
    <ds:schemaRef ds:uri="http://schemas.microsoft.com/sharepoint/v3/contenttype/forms"/>
  </ds:schemaRefs>
</ds:datastoreItem>
</file>

<file path=customXml/itemProps3.xml><?xml version="1.0" encoding="utf-8"?>
<ds:datastoreItem xmlns:ds="http://schemas.openxmlformats.org/officeDocument/2006/customXml" ds:itemID="{821A163F-708A-488C-B29F-6F65FCB8C4F9}">
  <ds:schemaRefs>
    <ds:schemaRef ds:uri="http://schemas.microsoft.com/office/2006/documentManagement/types"/>
    <ds:schemaRef ds:uri="http://purl.org/dc/elements/1.1/"/>
    <ds:schemaRef ds:uri="06d740c9-b8a8-462b-8c7c-96731172ef3d"/>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cc853b12-4252-4baa-ba29-915c5a3b2f1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CDPH_PowerPointTemplate-ADA</Template>
  <TotalTime>43796</TotalTime>
  <Words>4847</Words>
  <Application>Microsoft Office PowerPoint</Application>
  <PresentationFormat>Widescreen</PresentationFormat>
  <Paragraphs>311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DroidSansFont</vt:lpstr>
      <vt:lpstr>Roboto</vt:lpstr>
      <vt:lpstr>Tahoma</vt:lpstr>
      <vt:lpstr>Wingdings</vt:lpstr>
      <vt:lpstr>Office Theme</vt:lpstr>
      <vt:lpstr>Herramientas de Educación sobre el  Humo de Incendios Forestales</vt:lpstr>
      <vt:lpstr>Módulo 2</vt:lpstr>
      <vt:lpstr>Objetivos de aprendizaje</vt:lpstr>
      <vt:lpstr>El índice de calidad del aire  (AQI por sus siglas en ingles)</vt:lpstr>
      <vt:lpstr>Cuanto más humo haya en el aire, mayor será el AQI</vt:lpstr>
      <vt:lpstr>¿De dónde viene el AQI?</vt:lpstr>
      <vt:lpstr>AQI colores y números</vt:lpstr>
      <vt:lpstr>¿Que quiere decir el color verde? </vt:lpstr>
      <vt:lpstr>¿Que quiere decir el color amarillo? </vt:lpstr>
      <vt:lpstr>¿Dejaría que su hijo juegue fútbol hoy y porqué?</vt:lpstr>
      <vt:lpstr>Su niño tiene asma</vt:lpstr>
      <vt:lpstr>Su niño tiene asma y ha ido a la sala de emergencia varias veces</vt:lpstr>
      <vt:lpstr>¿Que quiere decir el color naranja? </vt:lpstr>
      <vt:lpstr>¿Qué puede hacer una persona con problemas  del corazón para protegerse del humo?</vt:lpstr>
      <vt:lpstr>¿Que quiere decir el color rojo? </vt:lpstr>
      <vt:lpstr>¿Que quieren decir los colores violeta y marrón? </vt:lpstr>
      <vt:lpstr>Formas de comprobar la calidad del aire</vt:lpstr>
      <vt:lpstr>Como encontrar el AQI en los teléfonos celulares </vt:lpstr>
      <vt:lpstr>Página web y aplicación móvil de AirNow</vt:lpstr>
      <vt:lpstr>Pasos para usar la aplicación AirNow</vt:lpstr>
      <vt:lpstr>Actividad de beneficio: agregar ubicaciones</vt:lpstr>
      <vt:lpstr>  ¿Que pasa si…..?</vt:lpstr>
      <vt:lpstr>No se trata sólo del AQI</vt:lpstr>
      <vt:lpstr>Sumario</vt:lpstr>
      <vt:lpstr>Reflexiones</vt:lpstr>
    </vt:vector>
  </TitlesOfParts>
  <Company>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Herramientas de Educación sob re el  Humo de Incendios Forestales</dc:title>
  <dc:creator>Newman, Nicole@CDPH</dc:creator>
  <cp:lastModifiedBy>Smith, Allie@CDPH</cp:lastModifiedBy>
  <cp:revision>351</cp:revision>
  <cp:lastPrinted>2025-02-11T16:50:49Z</cp:lastPrinted>
  <dcterms:created xsi:type="dcterms:W3CDTF">2024-09-25T18:10:48Z</dcterms:created>
  <dcterms:modified xsi:type="dcterms:W3CDTF">2025-08-04T17:16:03Z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13b91bf-ff26-4203-8076-653b9b8a5c80_Enabled">
    <vt:lpwstr>true</vt:lpwstr>
  </property>
  <property fmtid="{D5CDD505-2E9C-101B-9397-08002B2CF9AE}" pid="3" name="MSIP_Label_213b91bf-ff26-4203-8076-653b9b8a5c80_SetDate">
    <vt:lpwstr>2025-05-21T19:28:02Z</vt:lpwstr>
  </property>
  <property fmtid="{D5CDD505-2E9C-101B-9397-08002B2CF9AE}" pid="4" name="MSIP_Label_213b91bf-ff26-4203-8076-653b9b8a5c80_Method">
    <vt:lpwstr>Standard</vt:lpwstr>
  </property>
  <property fmtid="{D5CDD505-2E9C-101B-9397-08002B2CF9AE}" pid="5" name="MSIP_Label_213b91bf-ff26-4203-8076-653b9b8a5c80_Name">
    <vt:lpwstr>Confidential - Low</vt:lpwstr>
  </property>
  <property fmtid="{D5CDD505-2E9C-101B-9397-08002B2CF9AE}" pid="6" name="MSIP_Label_213b91bf-ff26-4203-8076-653b9b8a5c80_SiteId">
    <vt:lpwstr>1f311b51-f6d9-4153-9bac-55e0ef9641b8</vt:lpwstr>
  </property>
  <property fmtid="{D5CDD505-2E9C-101B-9397-08002B2CF9AE}" pid="7" name="MSIP_Label_213b91bf-ff26-4203-8076-653b9b8a5c80_ActionId">
    <vt:lpwstr>df719bbb-6506-436d-b7c7-6a6b710def1f</vt:lpwstr>
  </property>
  <property fmtid="{D5CDD505-2E9C-101B-9397-08002B2CF9AE}" pid="8" name="MSIP_Label_213b91bf-ff26-4203-8076-653b9b8a5c80_ContentBits">
    <vt:lpwstr>2</vt:lpwstr>
  </property>
  <property fmtid="{D5CDD505-2E9C-101B-9397-08002B2CF9AE}" pid="9" name="MSIP_Label_213b91bf-ff26-4203-8076-653b9b8a5c80_Tag">
    <vt:lpwstr>10, 3, 0, 1</vt:lpwstr>
  </property>
  <property fmtid="{D5CDD505-2E9C-101B-9397-08002B2CF9AE}" pid="10" name="ClassificationContentMarkingFooterLocations">
    <vt:lpwstr>Office Theme:5</vt:lpwstr>
  </property>
  <property fmtid="{D5CDD505-2E9C-101B-9397-08002B2CF9AE}" pid="11" name="ClassificationContentMarkingFooterText">
    <vt:lpwstr>Confidential - Low</vt:lpwstr>
  </property>
  <property fmtid="{D5CDD505-2E9C-101B-9397-08002B2CF9AE}" pid="12" name="ContentTypeId">
    <vt:lpwstr>0x0101002CC577673628EB48993F371F1850BF7D00153E2743A634AE4A84C3928383B6312C</vt:lpwstr>
  </property>
  <property fmtid="{D5CDD505-2E9C-101B-9397-08002B2CF9AE}" pid="13" name="MediaServiceImageTags">
    <vt:lpwstr/>
  </property>
  <property fmtid="{D5CDD505-2E9C-101B-9397-08002B2CF9AE}" pid="14" name="_MarkAsFinal">
    <vt:bool>true</vt:bool>
  </property>
  <property fmtid="{D5CDD505-2E9C-101B-9397-08002B2CF9AE}" pid="15" name="Content Language">
    <vt:lpwstr>97;#English (United States)|25e340a5-d50c-48d7-adc0-a905fb7bff5c</vt:lpwstr>
  </property>
  <property fmtid="{D5CDD505-2E9C-101B-9397-08002B2CF9AE}" pid="16" name="CDPH Audience">
    <vt:lpwstr/>
  </property>
  <property fmtid="{D5CDD505-2E9C-101B-9397-08002B2CF9AE}" pid="17" name="Topic">
    <vt:lpwstr/>
  </property>
  <property fmtid="{D5CDD505-2E9C-101B-9397-08002B2CF9AE}" pid="18" name="Program">
    <vt:lpwstr/>
  </property>
</Properties>
</file>