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4.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authors.xml" ContentType="application/vnd.ms-powerpoint.authors+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22"/>
  </p:notesMasterIdLst>
  <p:handoutMasterIdLst>
    <p:handoutMasterId r:id="rId23"/>
  </p:handoutMasterIdLst>
  <p:sldIdLst>
    <p:sldId id="26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Lst>
  <p:sldSz cx="12192000" cy="6858000"/>
  <p:notesSz cx="6858000" cy="9144000"/>
  <p:embeddedFontLst>
    <p:embeddedFont>
      <p:font typeface="Bahnschrift SemiBold SemiConden" panose="020B0502040204020203" pitchFamily="34" charset="0"/>
      <p:regular r:id="rId24"/>
      <p:bold r:id="rId25"/>
    </p:embeddedFont>
    <p:embeddedFont>
      <p:font typeface="Calibri" panose="020F0502020204030204" pitchFamily="34" charset="0"/>
      <p:regular r:id="rId26"/>
      <p:bold r:id="rId27"/>
      <p:italic r:id="rId28"/>
      <p:boldItalic r:id="rId29"/>
    </p:embeddedFont>
    <p:embeddedFont>
      <p:font typeface="Tw Cen MT" panose="020B0602020104020603"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DB80F-D376-AE51-EA36-7BF6798804A5}" name="Chagollan, Roberto C@CDPH" initials="CRC" userId="S::Roberto.Chagollan@cdph.ca.gov::3d37002e-885d-45fe-bf5b-4a8d2dcd5e6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8" name="Burghardt, Nicole@CDPH" initials="BN" lastIdx="4" clrIdx="7">
    <p:extLst>
      <p:ext uri="{19B8F6BF-5375-455C-9EA6-DF929625EA0E}">
        <p15:presenceInfo xmlns:p15="http://schemas.microsoft.com/office/powerpoint/2012/main" userId="S::Nicole.Burghardt@cdph.ca.gov::065d1af0-54a7-4abc-9e81-629f6586bb73"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63252"/>
    <a:srgbClr val="583A73"/>
    <a:srgbClr val="9B337B"/>
    <a:srgbClr val="D92365"/>
    <a:srgbClr val="FF3F34"/>
    <a:srgbClr val="C44A07"/>
    <a:srgbClr val="558ED5"/>
    <a:srgbClr val="984807"/>
    <a:srgbClr val="7C0B5B"/>
    <a:srgbClr val="AA22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1" autoAdjust="0"/>
    <p:restoredTop sz="67920" autoAdjust="0"/>
  </p:normalViewPr>
  <p:slideViewPr>
    <p:cSldViewPr snapToGrid="0">
      <p:cViewPr varScale="1">
        <p:scale>
          <a:sx n="77" d="100"/>
          <a:sy n="77" d="100"/>
        </p:scale>
        <p:origin x="1572" y="90"/>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commentAuthors" Target="commentAuthors.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heme" Target="theme/theme1.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MSM</c:v>
                </c:pt>
              </c:strCache>
            </c:strRef>
          </c:tx>
          <c:spPr>
            <a:solidFill>
              <a:srgbClr val="263252"/>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MSMW</c:v>
                </c:pt>
              </c:strCache>
            </c:strRef>
          </c:tx>
          <c:spPr>
            <a:solidFill>
              <a:srgbClr val="583A73"/>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ser>
          <c:idx val="2"/>
          <c:order val="2"/>
          <c:tx>
            <c:strRef>
              <c:f>Sheet1!$D$1</c:f>
              <c:strCache>
                <c:ptCount val="1"/>
                <c:pt idx="0">
                  <c:v>MSU</c:v>
                </c:pt>
              </c:strCache>
            </c:strRef>
          </c:tx>
          <c:spPr>
            <a:solidFill>
              <a:srgbClr val="9B337B"/>
            </a:solidFill>
            <a:ln>
              <a:solidFill>
                <a:schemeClr val="tx1"/>
              </a:solidFill>
            </a:ln>
          </c:spPr>
          <c:invertIfNegative val="0"/>
          <c:val>
            <c:numRef>
              <c:f>Sheet1!$D$1</c:f>
              <c:numCache>
                <c:formatCode>General</c:formatCode>
                <c:ptCount val="1"/>
                <c:pt idx="0">
                  <c:v>0</c:v>
                </c:pt>
              </c:numCache>
            </c:numRef>
          </c:val>
          <c:extLst>
            <c:ext xmlns:c16="http://schemas.microsoft.com/office/drawing/2014/chart" uri="{C3380CC4-5D6E-409C-BE32-E72D297353CC}">
              <c16:uniqueId val="{00000002-1B5A-4A18-A16E-41CF7605B14D}"/>
            </c:ext>
          </c:extLst>
        </c:ser>
        <c:ser>
          <c:idx val="3"/>
          <c:order val="3"/>
          <c:tx>
            <c:strRef>
              <c:f>Sheet1!$E$1</c:f>
              <c:strCache>
                <c:ptCount val="1"/>
                <c:pt idx="0">
                  <c:v>MSW</c:v>
                </c:pt>
              </c:strCache>
            </c:strRef>
          </c:tx>
          <c:spPr>
            <a:solidFill>
              <a:srgbClr val="D92365"/>
            </a:solidFill>
            <a:ln>
              <a:solidFill>
                <a:schemeClr val="tx1"/>
              </a:solidFill>
            </a:ln>
          </c:spPr>
          <c:invertIfNegative val="0"/>
          <c:val>
            <c:numRef>
              <c:f>Sheet1!$E$1</c:f>
              <c:numCache>
                <c:formatCode>General</c:formatCode>
                <c:ptCount val="1"/>
                <c:pt idx="0">
                  <c:v>0</c:v>
                </c:pt>
              </c:numCache>
            </c:numRef>
          </c:val>
          <c:extLst>
            <c:ext xmlns:c16="http://schemas.microsoft.com/office/drawing/2014/chart" uri="{C3380CC4-5D6E-409C-BE32-E72D297353CC}">
              <c16:uniqueId val="{00000003-1B5A-4A18-A16E-41CF7605B14D}"/>
            </c:ext>
          </c:extLst>
        </c:ser>
        <c:ser>
          <c:idx val="4"/>
          <c:order val="4"/>
          <c:tx>
            <c:strRef>
              <c:f>Sheet1!$F$1</c:f>
              <c:strCache>
                <c:ptCount val="1"/>
                <c:pt idx="0">
                  <c:v>Female</c:v>
                </c:pt>
              </c:strCache>
            </c:strRef>
          </c:tx>
          <c:spPr>
            <a:solidFill>
              <a:srgbClr val="FF3F34"/>
            </a:solidFill>
            <a:ln>
              <a:solidFill>
                <a:schemeClr val="tx1"/>
              </a:solidFill>
            </a:ln>
          </c:spPr>
          <c:invertIfNegative val="0"/>
          <c:val>
            <c:numRef>
              <c:f>Sheet1!$F$1</c:f>
              <c:numCache>
                <c:formatCode>General</c:formatCode>
                <c:ptCount val="1"/>
                <c:pt idx="0">
                  <c:v>0</c:v>
                </c:pt>
              </c:numCache>
            </c:numRef>
          </c:val>
          <c:extLst>
            <c:ext xmlns:c16="http://schemas.microsoft.com/office/drawing/2014/chart" uri="{C3380CC4-5D6E-409C-BE32-E72D297353CC}">
              <c16:uniqueId val="{00000004-1B5A-4A18-A16E-41CF7605B14D}"/>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17955852066881584"/>
          <c:y val="0"/>
          <c:w val="0.62229405300020313"/>
          <c:h val="1"/>
        </c:manualLayout>
      </c:layout>
      <c:overlay val="0"/>
      <c:spPr>
        <a:solidFill>
          <a:schemeClr val="bg1"/>
        </a:solidFill>
        <a:ln w="1119">
          <a:no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B358-4011-AB09-3AECAE56A8B9}"/>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B358-4011-AB09-3AECAE56A8B9}"/>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9/21/2023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9/21/2023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a:t>
            </a:fld>
            <a:endParaRPr lang="en-US"/>
          </a:p>
        </p:txBody>
      </p:sp>
    </p:spTree>
    <p:extLst>
      <p:ext uri="{BB962C8B-B14F-4D97-AF65-F5344CB8AC3E}">
        <p14:creationId xmlns:p14="http://schemas.microsoft.com/office/powerpoint/2010/main" val="150565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11</a:t>
            </a:fld>
            <a:endParaRPr lang="en-US"/>
          </a:p>
        </p:txBody>
      </p:sp>
    </p:spTree>
    <p:extLst>
      <p:ext uri="{BB962C8B-B14F-4D97-AF65-F5344CB8AC3E}">
        <p14:creationId xmlns:p14="http://schemas.microsoft.com/office/powerpoint/2010/main" val="365075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12</a:t>
            </a:fld>
            <a:endParaRPr lang="en-US"/>
          </a:p>
        </p:txBody>
      </p:sp>
    </p:spTree>
    <p:extLst>
      <p:ext uri="{BB962C8B-B14F-4D97-AF65-F5344CB8AC3E}">
        <p14:creationId xmlns:p14="http://schemas.microsoft.com/office/powerpoint/2010/main" val="601356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13</a:t>
            </a:fld>
            <a:endParaRPr lang="en-US"/>
          </a:p>
        </p:txBody>
      </p:sp>
    </p:spTree>
    <p:extLst>
      <p:ext uri="{BB962C8B-B14F-4D97-AF65-F5344CB8AC3E}">
        <p14:creationId xmlns:p14="http://schemas.microsoft.com/office/powerpoint/2010/main" val="84885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14</a:t>
            </a:fld>
            <a:endParaRPr lang="en-US"/>
          </a:p>
        </p:txBody>
      </p:sp>
    </p:spTree>
    <p:extLst>
      <p:ext uri="{BB962C8B-B14F-4D97-AF65-F5344CB8AC3E}">
        <p14:creationId xmlns:p14="http://schemas.microsoft.com/office/powerpoint/2010/main" val="3439725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15</a:t>
            </a:fld>
            <a:endParaRPr lang="en-US"/>
          </a:p>
        </p:txBody>
      </p:sp>
    </p:spTree>
    <p:extLst>
      <p:ext uri="{BB962C8B-B14F-4D97-AF65-F5344CB8AC3E}">
        <p14:creationId xmlns:p14="http://schemas.microsoft.com/office/powerpoint/2010/main" val="2493646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16</a:t>
            </a:fld>
            <a:endParaRPr lang="en-US"/>
          </a:p>
        </p:txBody>
      </p:sp>
    </p:spTree>
    <p:extLst>
      <p:ext uri="{BB962C8B-B14F-4D97-AF65-F5344CB8AC3E}">
        <p14:creationId xmlns:p14="http://schemas.microsoft.com/office/powerpoint/2010/main" val="9512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17</a:t>
            </a:fld>
            <a:endParaRPr lang="en-US"/>
          </a:p>
        </p:txBody>
      </p:sp>
    </p:spTree>
    <p:extLst>
      <p:ext uri="{BB962C8B-B14F-4D97-AF65-F5344CB8AC3E}">
        <p14:creationId xmlns:p14="http://schemas.microsoft.com/office/powerpoint/2010/main" val="53163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18</a:t>
            </a:fld>
            <a:endParaRPr lang="en-US"/>
          </a:p>
        </p:txBody>
      </p:sp>
    </p:spTree>
    <p:extLst>
      <p:ext uri="{BB962C8B-B14F-4D97-AF65-F5344CB8AC3E}">
        <p14:creationId xmlns:p14="http://schemas.microsoft.com/office/powerpoint/2010/main" val="2161409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19</a:t>
            </a:fld>
            <a:endParaRPr lang="en-US"/>
          </a:p>
        </p:txBody>
      </p:sp>
    </p:spTree>
    <p:extLst>
      <p:ext uri="{BB962C8B-B14F-4D97-AF65-F5344CB8AC3E}">
        <p14:creationId xmlns:p14="http://schemas.microsoft.com/office/powerpoint/2010/main" val="371052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latin typeface="Arial" pitchFamily="34" charset="0"/>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20</a:t>
            </a:fld>
            <a:endParaRPr lang="en-US"/>
          </a:p>
        </p:txBody>
      </p:sp>
    </p:spTree>
    <p:extLst>
      <p:ext uri="{BB962C8B-B14F-4D97-AF65-F5344CB8AC3E}">
        <p14:creationId xmlns:p14="http://schemas.microsoft.com/office/powerpoint/2010/main" val="3174502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3</a:t>
            </a:fld>
            <a:endParaRPr lang="en-US"/>
          </a:p>
        </p:txBody>
      </p:sp>
    </p:spTree>
    <p:extLst>
      <p:ext uri="{BB962C8B-B14F-4D97-AF65-F5344CB8AC3E}">
        <p14:creationId xmlns:p14="http://schemas.microsoft.com/office/powerpoint/2010/main" val="59119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4</a:t>
            </a:fld>
            <a:endParaRPr lang="en-US"/>
          </a:p>
        </p:txBody>
      </p:sp>
    </p:spTree>
    <p:extLst>
      <p:ext uri="{BB962C8B-B14F-4D97-AF65-F5344CB8AC3E}">
        <p14:creationId xmlns:p14="http://schemas.microsoft.com/office/powerpoint/2010/main" val="58550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5</a:t>
            </a:fld>
            <a:endParaRPr lang="en-US"/>
          </a:p>
        </p:txBody>
      </p:sp>
    </p:spTree>
    <p:extLst>
      <p:ext uri="{BB962C8B-B14F-4D97-AF65-F5344CB8AC3E}">
        <p14:creationId xmlns:p14="http://schemas.microsoft.com/office/powerpoint/2010/main" val="2517042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b="0" i="0" u="none"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6</a:t>
            </a:fld>
            <a:endParaRPr lang="en-US"/>
          </a:p>
        </p:txBody>
      </p:sp>
    </p:spTree>
    <p:extLst>
      <p:ext uri="{BB962C8B-B14F-4D97-AF65-F5344CB8AC3E}">
        <p14:creationId xmlns:p14="http://schemas.microsoft.com/office/powerpoint/2010/main" val="249114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942A9736-667B-4587-A79C-8B3852B0FAB0}" type="slidenum">
              <a:rPr lang="en-US" smtClean="0"/>
              <a:t>7</a:t>
            </a:fld>
            <a:endParaRPr lang="en-US"/>
          </a:p>
        </p:txBody>
      </p:sp>
    </p:spTree>
    <p:extLst>
      <p:ext uri="{BB962C8B-B14F-4D97-AF65-F5344CB8AC3E}">
        <p14:creationId xmlns:p14="http://schemas.microsoft.com/office/powerpoint/2010/main" val="1456753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8</a:t>
            </a:fld>
            <a:endParaRPr lang="en-US"/>
          </a:p>
        </p:txBody>
      </p:sp>
    </p:spTree>
    <p:extLst>
      <p:ext uri="{BB962C8B-B14F-4D97-AF65-F5344CB8AC3E}">
        <p14:creationId xmlns:p14="http://schemas.microsoft.com/office/powerpoint/2010/main" val="346214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u="none" baseline="0" dirty="0">
              <a:solidFill>
                <a:srgbClr val="C00000"/>
              </a:solidFill>
            </a:endParaRPr>
          </a:p>
        </p:txBody>
      </p:sp>
      <p:sp>
        <p:nvSpPr>
          <p:cNvPr id="4" name="Slide Number Placeholder 3"/>
          <p:cNvSpPr>
            <a:spLocks noGrp="1"/>
          </p:cNvSpPr>
          <p:nvPr>
            <p:ph type="sldNum" sz="quarter" idx="5"/>
          </p:nvPr>
        </p:nvSpPr>
        <p:spPr/>
        <p:txBody>
          <a:bodyPr/>
          <a:lstStyle/>
          <a:p>
            <a:fld id="{942A9736-667B-4587-A79C-8B3852B0FAB0}" type="slidenum">
              <a:rPr lang="en-US" smtClean="0"/>
              <a:t>9</a:t>
            </a:fld>
            <a:endParaRPr lang="en-US"/>
          </a:p>
        </p:txBody>
      </p:sp>
    </p:spTree>
    <p:extLst>
      <p:ext uri="{BB962C8B-B14F-4D97-AF65-F5344CB8AC3E}">
        <p14:creationId xmlns:p14="http://schemas.microsoft.com/office/powerpoint/2010/main" val="21401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A9736-667B-4587-A79C-8B3852B0FAB0}" type="slidenum">
              <a:rPr lang="en-US" smtClean="0"/>
              <a:t>10</a:t>
            </a:fld>
            <a:endParaRPr lang="en-US"/>
          </a:p>
        </p:txBody>
      </p:sp>
    </p:spTree>
    <p:extLst>
      <p:ext uri="{BB962C8B-B14F-4D97-AF65-F5344CB8AC3E}">
        <p14:creationId xmlns:p14="http://schemas.microsoft.com/office/powerpoint/2010/main" val="469068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475" y="1754631"/>
            <a:ext cx="11057860" cy="2078037"/>
          </a:xfrm>
        </p:spPr>
        <p:txBody>
          <a:bodyPr anchor="ctr">
            <a:normAutofit/>
          </a:bodyPr>
          <a:lstStyle>
            <a:lvl1pPr algn="ctr">
              <a:defRPr sz="4400" b="1">
                <a:latin typeface="+mj-lt"/>
              </a:defRPr>
            </a:lvl1pPr>
          </a:lstStyle>
          <a:p>
            <a:r>
              <a:rPr lang="en-US" dirty="0"/>
              <a:t>Primary title goes here</a:t>
            </a:r>
          </a:p>
        </p:txBody>
      </p:sp>
      <p:sp>
        <p:nvSpPr>
          <p:cNvPr id="6" name="PreparedBy">
            <a:extLst>
              <a:ext uri="{FF2B5EF4-FFF2-40B4-BE49-F238E27FC236}">
                <a16:creationId xmlns:a16="http://schemas.microsoft.com/office/drawing/2014/main" id="{8DC5B43A-BFF9-4B40-BD0F-2C0B42E7701D}"/>
              </a:ext>
            </a:extLst>
          </p:cNvPr>
          <p:cNvSpPr txBox="1">
            <a:spLocks noGrp="1" noChangeArrowheads="1"/>
          </p:cNvSpPr>
          <p:nvPr userDrawn="1"/>
        </p:nvSpPr>
        <p:spPr bwMode="auto">
          <a:xfrm>
            <a:off x="4274049" y="5774612"/>
            <a:ext cx="364732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600" dirty="0">
                <a:solidFill>
                  <a:srgbClr val="0167BB"/>
                </a:solidFill>
                <a:latin typeface="+mn-lt"/>
                <a:cs typeface="Calibri" panose="020F0502020204030204" pitchFamily="34" charset="0"/>
              </a:rPr>
              <a:t>Prepared by CDPH STD Control Branch</a:t>
            </a:r>
          </a:p>
        </p:txBody>
      </p:sp>
      <p:pic>
        <p:nvPicPr>
          <p:cNvPr id="7" name="State Seal" descr="California State Seal">
            <a:extLst>
              <a:ext uri="{FF2B5EF4-FFF2-40B4-BE49-F238E27FC236}">
                <a16:creationId xmlns:a16="http://schemas.microsoft.com/office/drawing/2014/main" id="{62A55E34-9520-4B37-BC3E-874BA70BF2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6198" y="5499974"/>
            <a:ext cx="9274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DPH Logo" descr="CDPH Logo">
            <a:extLst>
              <a:ext uri="{FF2B5EF4-FFF2-40B4-BE49-F238E27FC236}">
                <a16:creationId xmlns:a16="http://schemas.microsoft.com/office/drawing/2014/main" id="{D7D4714C-AD3B-4643-97FB-1B41A5E16D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7026" y="5323352"/>
            <a:ext cx="1728607" cy="1267645"/>
          </a:xfrm>
          <a:prstGeom prst="rect">
            <a:avLst/>
          </a:prstGeom>
        </p:spPr>
      </p:pic>
      <p:sp>
        <p:nvSpPr>
          <p:cNvPr id="11" name="rev_date">
            <a:extLst>
              <a:ext uri="{FF2B5EF4-FFF2-40B4-BE49-F238E27FC236}">
                <a16:creationId xmlns:a16="http://schemas.microsoft.com/office/drawing/2014/main" id="{10648900-5AF3-4E39-83BA-1EF0D14290A0}"/>
              </a:ext>
            </a:extLst>
          </p:cNvPr>
          <p:cNvSpPr txBox="1">
            <a:spLocks noGrp="1" noChangeArrowheads="1"/>
          </p:cNvSpPr>
          <p:nvPr userDrawn="1"/>
        </p:nvSpPr>
        <p:spPr bwMode="auto">
          <a:xfrm>
            <a:off x="4788607" y="6049249"/>
            <a:ext cx="264959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200" dirty="0">
                <a:solidFill>
                  <a:srgbClr val="0167BB"/>
                </a:solidFill>
                <a:latin typeface="+mn-lt"/>
                <a:cs typeface="Calibri" panose="020F0502020204030204" pitchFamily="34" charset="0"/>
              </a:rPr>
              <a:t> </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Map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30040" y="1797532"/>
            <a:ext cx="3869482" cy="4027127"/>
          </a:xfrm>
          <a:prstGeom prst="rect">
            <a:avLst/>
          </a:prstGeom>
        </p:spPr>
      </p:pic>
      <p:sp>
        <p:nvSpPr>
          <p:cNvPr id="7" name="Content 1">
            <a:extLst>
              <a:ext uri="{FF2B5EF4-FFF2-40B4-BE49-F238E27FC236}">
                <a16:creationId xmlns:a16="http://schemas.microsoft.com/office/drawing/2014/main" id="{C28A51AB-360D-4877-BB24-A4AFB9683C81}"/>
              </a:ext>
            </a:extLst>
          </p:cNvPr>
          <p:cNvSpPr>
            <a:spLocks noGrp="1"/>
          </p:cNvSpPr>
          <p:nvPr>
            <p:ph idx="10"/>
          </p:nvPr>
        </p:nvSpPr>
        <p:spPr>
          <a:xfrm>
            <a:off x="4019341" y="1461819"/>
            <a:ext cx="7881131" cy="5021278"/>
          </a:xfrm>
        </p:spPr>
        <p:txBody>
          <a:bodyPr/>
          <a:lstStyle>
            <a:lvl1pPr marL="228600" indent="-228600">
              <a:buFont typeface="Wingdings" panose="05000000000000000000" pitchFamily="2" charset="2"/>
              <a:buChar char="Ø"/>
              <a:defRPr>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note_Label">
            <a:extLst>
              <a:ext uri="{FF2B5EF4-FFF2-40B4-BE49-F238E27FC236}">
                <a16:creationId xmlns:a16="http://schemas.microsoft.com/office/drawing/2014/main" id="{AD8E127C-2DA7-43D6-A5F6-0545E3EA5EB2}"/>
              </a:ext>
            </a:extLst>
          </p:cNvPr>
          <p:cNvSpPr>
            <a:spLocks noGrp="1"/>
          </p:cNvSpPr>
          <p:nvPr>
            <p:ph idx="11"/>
          </p:nvPr>
        </p:nvSpPr>
        <p:spPr>
          <a:xfrm>
            <a:off x="2743200" y="6510970"/>
            <a:ext cx="9066805" cy="365125"/>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118059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35935" y="2164701"/>
            <a:ext cx="5583865"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199" y="2164701"/>
            <a:ext cx="5587409" cy="4012261"/>
          </a:xfrm>
        </p:spPr>
        <p:txBody>
          <a:bodyPr/>
          <a:lstStyle>
            <a:lvl1pPr marL="228600" indent="-228600">
              <a:buFont typeface="Wingdings" panose="05000000000000000000" pitchFamily="2" charset="2"/>
              <a:buChar char="Ø"/>
              <a:defRPr sz="18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0" name="subhead 1">
            <a:extLst>
              <a:ext uri="{FF2B5EF4-FFF2-40B4-BE49-F238E27FC236}">
                <a16:creationId xmlns:a16="http://schemas.microsoft.com/office/drawing/2014/main" id="{05D8BC09-70BE-4E00-8D4D-438F7E2B5BE3}"/>
              </a:ext>
            </a:extLst>
          </p:cNvPr>
          <p:cNvSpPr>
            <a:spLocks noGrp="1"/>
          </p:cNvSpPr>
          <p:nvPr>
            <p:ph sz="half" idx="10"/>
          </p:nvPr>
        </p:nvSpPr>
        <p:spPr>
          <a:xfrm>
            <a:off x="432392" y="1699531"/>
            <a:ext cx="5583865"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11" name="subhead 2">
            <a:extLst>
              <a:ext uri="{FF2B5EF4-FFF2-40B4-BE49-F238E27FC236}">
                <a16:creationId xmlns:a16="http://schemas.microsoft.com/office/drawing/2014/main" id="{FA4036CF-074F-44D9-A928-74C63E796691}"/>
              </a:ext>
            </a:extLst>
          </p:cNvPr>
          <p:cNvSpPr>
            <a:spLocks noGrp="1"/>
          </p:cNvSpPr>
          <p:nvPr>
            <p:ph sz="half" idx="11"/>
          </p:nvPr>
        </p:nvSpPr>
        <p:spPr>
          <a:xfrm>
            <a:off x="6168655" y="1699531"/>
            <a:ext cx="5590953" cy="457201"/>
          </a:xfrm>
        </p:spPr>
        <p:txBody>
          <a:bodyPr/>
          <a:lstStyle>
            <a:lvl1pPr marL="0" indent="0">
              <a:buFont typeface="Wingdings" panose="05000000000000000000" pitchFamily="2" charset="2"/>
              <a:buNone/>
              <a:defRPr sz="260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
        <p:nvSpPr>
          <p:cNvPr id="9" name="Footnote_Label">
            <a:extLst>
              <a:ext uri="{FF2B5EF4-FFF2-40B4-BE49-F238E27FC236}">
                <a16:creationId xmlns:a16="http://schemas.microsoft.com/office/drawing/2014/main" id="{8FA02D9C-4F44-4DED-AE13-E0265C3E0015}"/>
              </a:ext>
            </a:extLst>
          </p:cNvPr>
          <p:cNvSpPr>
            <a:spLocks noGrp="1"/>
          </p:cNvSpPr>
          <p:nvPr>
            <p:ph sz="half" idx="12"/>
          </p:nvPr>
        </p:nvSpPr>
        <p:spPr>
          <a:xfrm>
            <a:off x="2560320" y="6333672"/>
            <a:ext cx="9159218" cy="457201"/>
          </a:xfrm>
        </p:spPr>
        <p:txBody>
          <a:bodyPr>
            <a:normAutofit/>
          </a:bodyPr>
          <a:lstStyle>
            <a:lvl1pPr marL="0" indent="0" algn="l">
              <a:lnSpc>
                <a:spcPct val="100000"/>
              </a:lnSpc>
              <a:buFont typeface="Wingdings" panose="05000000000000000000" pitchFamily="2" charset="2"/>
              <a:buNone/>
              <a:defRPr sz="1200" b="0"/>
            </a:lvl1pPr>
            <a:lvl2pPr marL="685800" indent="-228600">
              <a:buFont typeface="Wingdings" panose="05000000000000000000" pitchFamily="2" charset="2"/>
              <a:buChar char="Ø"/>
              <a:defRPr sz="1600"/>
            </a:lvl2pPr>
            <a:lvl3pPr marL="1143000" indent="-228600">
              <a:buFont typeface="Wingdings" panose="05000000000000000000" pitchFamily="2" charset="2"/>
              <a:buChar char="Ø"/>
              <a:defRPr sz="1400"/>
            </a:lvl3pPr>
            <a:lvl4pPr marL="1600200" indent="-228600">
              <a:buFont typeface="Wingdings" panose="05000000000000000000" pitchFamily="2" charset="2"/>
              <a:buChar char="Ø"/>
              <a:defRPr sz="1200"/>
            </a:lvl4pPr>
            <a:lvl5pPr marL="2057400" indent="-228600">
              <a:buFont typeface="Wingdings" panose="05000000000000000000" pitchFamily="2" charset="2"/>
              <a:buChar char="Ø"/>
              <a:defRPr sz="1000"/>
            </a:lvl5pPr>
          </a:lstStyle>
          <a:p>
            <a:pPr lvl="0"/>
            <a:r>
              <a:rPr lang="en-US" dirty="0"/>
              <a:t>Click to edit Master text styles</a:t>
            </a:r>
          </a:p>
        </p:txBody>
      </p:sp>
    </p:spTree>
    <p:extLst>
      <p:ext uri="{BB962C8B-B14F-4D97-AF65-F5344CB8AC3E}">
        <p14:creationId xmlns:p14="http://schemas.microsoft.com/office/powerpoint/2010/main" val="308046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_map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435935" y="1446138"/>
            <a:ext cx="3858768" cy="5036889"/>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4294703" y="1437925"/>
            <a:ext cx="3858768" cy="5034391"/>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p:nvPr>
        </p:nvSpPr>
        <p:spPr>
          <a:xfrm>
            <a:off x="8153471" y="1450118"/>
            <a:ext cx="3858768" cy="502219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510288"/>
            <a:ext cx="9162296" cy="37590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562487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_age_fou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1"/>
          <p:cNvSpPr>
            <a:spLocks noGrp="1"/>
          </p:cNvSpPr>
          <p:nvPr>
            <p:ph sz="half" idx="2" hasCustomPrompt="1"/>
          </p:nvPr>
        </p:nvSpPr>
        <p:spPr>
          <a:xfrm>
            <a:off x="279064" y="1441327"/>
            <a:ext cx="5449932" cy="488966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2">
            <a:extLst>
              <a:ext uri="{FF2B5EF4-FFF2-40B4-BE49-F238E27FC236}">
                <a16:creationId xmlns:a16="http://schemas.microsoft.com/office/drawing/2014/main" id="{A1EF4FAB-68C1-44D0-922A-1CD2ADFF416B}"/>
              </a:ext>
            </a:extLst>
          </p:cNvPr>
          <p:cNvSpPr>
            <a:spLocks noGrp="1"/>
          </p:cNvSpPr>
          <p:nvPr>
            <p:ph sz="half" idx="10" hasCustomPrompt="1"/>
          </p:nvPr>
        </p:nvSpPr>
        <p:spPr>
          <a:xfrm>
            <a:off x="5736087" y="1442709"/>
            <a:ext cx="2738571"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3">
            <a:extLst>
              <a:ext uri="{FF2B5EF4-FFF2-40B4-BE49-F238E27FC236}">
                <a16:creationId xmlns:a16="http://schemas.microsoft.com/office/drawing/2014/main" id="{8BF538AD-FE5A-4AF7-9A80-21309DCA2A63}"/>
              </a:ext>
            </a:extLst>
          </p:cNvPr>
          <p:cNvSpPr>
            <a:spLocks noGrp="1"/>
          </p:cNvSpPr>
          <p:nvPr>
            <p:ph sz="half" idx="12" hasCustomPrompt="1"/>
          </p:nvPr>
        </p:nvSpPr>
        <p:spPr>
          <a:xfrm>
            <a:off x="8481932" y="1447991"/>
            <a:ext cx="2688920"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4">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77943" y="1447546"/>
            <a:ext cx="795119" cy="4889667"/>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844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3826981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_age_fiv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hasCustomPrompt="1"/>
          </p:nvPr>
        </p:nvSpPr>
        <p:spPr>
          <a:xfrm>
            <a:off x="256673" y="1446139"/>
            <a:ext cx="2217211" cy="488623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4" name="Content 2"/>
          <p:cNvSpPr>
            <a:spLocks noGrp="1"/>
          </p:cNvSpPr>
          <p:nvPr>
            <p:ph sz="half" idx="2" hasCustomPrompt="1"/>
          </p:nvPr>
        </p:nvSpPr>
        <p:spPr>
          <a:xfrm>
            <a:off x="2481076" y="1441327"/>
            <a:ext cx="4369868" cy="4884386"/>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7" name="Content 3">
            <a:extLst>
              <a:ext uri="{FF2B5EF4-FFF2-40B4-BE49-F238E27FC236}">
                <a16:creationId xmlns:a16="http://schemas.microsoft.com/office/drawing/2014/main" id="{A1EF4FAB-68C1-44D0-922A-1CD2ADFF416B}"/>
              </a:ext>
            </a:extLst>
          </p:cNvPr>
          <p:cNvSpPr>
            <a:spLocks noGrp="1"/>
          </p:cNvSpPr>
          <p:nvPr>
            <p:ph sz="half" idx="10" hasCustomPrompt="1"/>
          </p:nvPr>
        </p:nvSpPr>
        <p:spPr>
          <a:xfrm>
            <a:off x="6855640" y="1442709"/>
            <a:ext cx="2310537"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4" name="Content 4">
            <a:extLst>
              <a:ext uri="{FF2B5EF4-FFF2-40B4-BE49-F238E27FC236}">
                <a16:creationId xmlns:a16="http://schemas.microsoft.com/office/drawing/2014/main" id="{8BF538AD-FE5A-4AF7-9A80-21309DCA2A63}"/>
              </a:ext>
            </a:extLst>
          </p:cNvPr>
          <p:cNvSpPr>
            <a:spLocks noGrp="1"/>
          </p:cNvSpPr>
          <p:nvPr>
            <p:ph sz="half" idx="12" hasCustomPrompt="1"/>
          </p:nvPr>
        </p:nvSpPr>
        <p:spPr>
          <a:xfrm>
            <a:off x="9166177" y="1447991"/>
            <a:ext cx="1993100"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5" name="Content 5">
            <a:extLst>
              <a:ext uri="{FF2B5EF4-FFF2-40B4-BE49-F238E27FC236}">
                <a16:creationId xmlns:a16="http://schemas.microsoft.com/office/drawing/2014/main" id="{D6CA4DAF-1AC0-4FFB-A2E2-393346042E4A}"/>
              </a:ext>
            </a:extLst>
          </p:cNvPr>
          <p:cNvSpPr>
            <a:spLocks noGrp="1"/>
          </p:cNvSpPr>
          <p:nvPr>
            <p:ph sz="half" idx="13" hasCustomPrompt="1"/>
          </p:nvPr>
        </p:nvSpPr>
        <p:spPr>
          <a:xfrm>
            <a:off x="11159277" y="1447546"/>
            <a:ext cx="795119" cy="4884385"/>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Object</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9" name="TextBox 1">
            <a:extLst>
              <a:ext uri="{FF2B5EF4-FFF2-40B4-BE49-F238E27FC236}">
                <a16:creationId xmlns:a16="http://schemas.microsoft.com/office/drawing/2014/main" id="{84197EFC-8AAA-4D56-8DD6-1A2F3367BAFD}"/>
              </a:ext>
            </a:extLst>
          </p:cNvPr>
          <p:cNvSpPr txBox="1"/>
          <p:nvPr userDrawn="1"/>
        </p:nvSpPr>
        <p:spPr>
          <a:xfrm>
            <a:off x="1341128" y="1629785"/>
            <a:ext cx="2688920" cy="307777"/>
          </a:xfrm>
          <a:prstGeom prst="rect">
            <a:avLst/>
          </a:prstGeom>
          <a:noFill/>
        </p:spPr>
        <p:txBody>
          <a:bodyPr wrap="square" rtlCol="0">
            <a:spAutoFit/>
          </a:bodyPr>
          <a:lstStyle/>
          <a:p>
            <a:endParaRPr lang="en-US" sz="1400" dirty="0">
              <a:solidFill>
                <a:srgbClr val="C44A07"/>
              </a:solidFill>
              <a:latin typeface="Arial" panose="020B0604020202020204" pitchFamily="34" charset="0"/>
              <a:cs typeface="Arial" panose="020B0604020202020204" pitchFamily="34" charset="0"/>
            </a:endParaRPr>
          </a:p>
        </p:txBody>
      </p:sp>
      <p:sp>
        <p:nvSpPr>
          <p:cNvPr id="10" name="TextBox 2">
            <a:extLst>
              <a:ext uri="{FF2B5EF4-FFF2-40B4-BE49-F238E27FC236}">
                <a16:creationId xmlns:a16="http://schemas.microsoft.com/office/drawing/2014/main" id="{AE863F06-CF8B-4CF1-BF6B-1BDB6AC35FD5}"/>
              </a:ext>
            </a:extLst>
          </p:cNvPr>
          <p:cNvSpPr txBox="1"/>
          <p:nvPr userDrawn="1"/>
        </p:nvSpPr>
        <p:spPr>
          <a:xfrm>
            <a:off x="5267753" y="1629785"/>
            <a:ext cx="2688920" cy="307777"/>
          </a:xfrm>
          <a:prstGeom prst="rect">
            <a:avLst/>
          </a:prstGeom>
          <a:noFill/>
        </p:spPr>
        <p:txBody>
          <a:bodyPr wrap="square" rtlCol="0">
            <a:spAutoFit/>
          </a:bodyPr>
          <a:lstStyle/>
          <a:p>
            <a:endParaRPr lang="en-US" sz="1400" dirty="0">
              <a:solidFill>
                <a:srgbClr val="068190"/>
              </a:solidFill>
              <a:latin typeface="Arial" panose="020B0604020202020204" pitchFamily="34" charset="0"/>
              <a:cs typeface="Arial" panose="020B0604020202020204" pitchFamily="34" charset="0"/>
            </a:endParaRPr>
          </a:p>
        </p:txBody>
      </p:sp>
      <p:sp>
        <p:nvSpPr>
          <p:cNvPr id="11" name="TextBox 3">
            <a:extLst>
              <a:ext uri="{FF2B5EF4-FFF2-40B4-BE49-F238E27FC236}">
                <a16:creationId xmlns:a16="http://schemas.microsoft.com/office/drawing/2014/main" id="{4863234E-C3A9-4EB9-B544-BA39887B5041}"/>
              </a:ext>
            </a:extLst>
          </p:cNvPr>
          <p:cNvSpPr txBox="1"/>
          <p:nvPr userDrawn="1"/>
        </p:nvSpPr>
        <p:spPr>
          <a:xfrm>
            <a:off x="9179191" y="1629785"/>
            <a:ext cx="2630738" cy="307777"/>
          </a:xfrm>
          <a:prstGeom prst="rect">
            <a:avLst/>
          </a:prstGeom>
          <a:noFill/>
        </p:spPr>
        <p:txBody>
          <a:bodyPr wrap="square" rtlCol="0">
            <a:spAutoFit/>
          </a:bodyPr>
          <a:lstStyle/>
          <a:p>
            <a:endParaRPr lang="en-US" sz="1400" dirty="0">
              <a:solidFill>
                <a:srgbClr val="4F259C"/>
              </a:solidFill>
              <a:latin typeface="Arial" panose="020B0604020202020204" pitchFamily="34" charset="0"/>
              <a:cs typeface="Arial" panose="020B0604020202020204" pitchFamily="34" charset="0"/>
            </a:endParaRPr>
          </a:p>
        </p:txBody>
      </p:sp>
      <p:sp>
        <p:nvSpPr>
          <p:cNvPr id="13" name="Footnote_Label">
            <a:extLst>
              <a:ext uri="{FF2B5EF4-FFF2-40B4-BE49-F238E27FC236}">
                <a16:creationId xmlns:a16="http://schemas.microsoft.com/office/drawing/2014/main" id="{7BE4ADC2-4927-4F2A-805A-660D60334E81}"/>
              </a:ext>
            </a:extLst>
          </p:cNvPr>
          <p:cNvSpPr>
            <a:spLocks noGrp="1"/>
          </p:cNvSpPr>
          <p:nvPr>
            <p:ph sz="half" idx="11"/>
          </p:nvPr>
        </p:nvSpPr>
        <p:spPr>
          <a:xfrm>
            <a:off x="2653146" y="6491628"/>
            <a:ext cx="9162296" cy="365125"/>
          </a:xfrm>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
        <p:nvSpPr>
          <p:cNvPr id="16" name="axis_title">
            <a:extLst>
              <a:ext uri="{FF2B5EF4-FFF2-40B4-BE49-F238E27FC236}">
                <a16:creationId xmlns:a16="http://schemas.microsoft.com/office/drawing/2014/main" id="{367D342C-929B-4126-BF64-A356EA7894A2}"/>
              </a:ext>
            </a:extLst>
          </p:cNvPr>
          <p:cNvSpPr>
            <a:spLocks noGrp="1"/>
          </p:cNvSpPr>
          <p:nvPr>
            <p:ph sz="half" idx="14" hasCustomPrompt="1"/>
          </p:nvPr>
        </p:nvSpPr>
        <p:spPr>
          <a:xfrm>
            <a:off x="4870857" y="6262223"/>
            <a:ext cx="2217211" cy="256000"/>
          </a:xfrm>
          <a:ln>
            <a:solidFill>
              <a:schemeClr val="bg1"/>
            </a:solidFill>
          </a:ln>
        </p:spPr>
        <p:txBody>
          <a:bodyPr>
            <a:normAutofit/>
          </a:bodyPr>
          <a:lstStyle>
            <a:lvl1pPr marL="0" indent="0">
              <a:lnSpc>
                <a:spcPct val="100000"/>
              </a:lnSpc>
              <a:buFont typeface="Wingdings" panose="05000000000000000000" pitchFamily="2" charset="2"/>
              <a:buNone/>
              <a:defRPr sz="1200"/>
            </a:lvl1pPr>
            <a:lvl2pPr marL="457200" indent="0">
              <a:buFont typeface="Wingdings" panose="05000000000000000000" pitchFamily="2" charset="2"/>
              <a:buNone/>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Rates per 100,000 Population</a:t>
            </a:r>
          </a:p>
        </p:txBody>
      </p:sp>
    </p:spTree>
    <p:extLst>
      <p:ext uri="{BB962C8B-B14F-4D97-AF65-F5344CB8AC3E}">
        <p14:creationId xmlns:p14="http://schemas.microsoft.com/office/powerpoint/2010/main" val="99259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_maps_lab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sz="half" idx="1"/>
          </p:nvPr>
        </p:nvSpPr>
        <p:spPr>
          <a:xfrm>
            <a:off x="2434555"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2"/>
          <p:cNvSpPr>
            <a:spLocks noGrp="1"/>
          </p:cNvSpPr>
          <p:nvPr>
            <p:ph sz="half" idx="2"/>
          </p:nvPr>
        </p:nvSpPr>
        <p:spPr>
          <a:xfrm>
            <a:off x="6590023" y="1442808"/>
            <a:ext cx="4407408" cy="540133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6" name="Footnote_Label">
            <a:extLst>
              <a:ext uri="{FF2B5EF4-FFF2-40B4-BE49-F238E27FC236}">
                <a16:creationId xmlns:a16="http://schemas.microsoft.com/office/drawing/2014/main" id="{9F2836C3-6CB6-4B4F-ABA4-3F08B29FB203}"/>
              </a:ext>
            </a:extLst>
          </p:cNvPr>
          <p:cNvSpPr>
            <a:spLocks noGrp="1"/>
          </p:cNvSpPr>
          <p:nvPr>
            <p:ph sz="half" idx="12"/>
          </p:nvPr>
        </p:nvSpPr>
        <p:spPr>
          <a:xfrm>
            <a:off x="2560321" y="6509063"/>
            <a:ext cx="9283336" cy="33832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6732700" y="1624995"/>
            <a:ext cx="3883738"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2594959" y="1624995"/>
            <a:ext cx="3866003" cy="338328"/>
          </a:xfrm>
          <a:prstGeom prst="rect">
            <a:avLst/>
          </a:prstGeom>
          <a:noFill/>
        </p:spPr>
        <p:txBody>
          <a:bodyPr wrap="square" rtlCol="0">
            <a:spAutoFit/>
          </a:bodyPr>
          <a:lstStyle/>
          <a:p>
            <a:endParaRPr lang="en-US" sz="1600" dirty="0">
              <a:solidFill>
                <a:srgbClr val="C44A07"/>
              </a:solidFill>
            </a:endParaRPr>
          </a:p>
        </p:txBody>
      </p:sp>
      <p:sp>
        <p:nvSpPr>
          <p:cNvPr id="10" name="Rectangle 15">
            <a:extLst>
              <a:ext uri="{FF2B5EF4-FFF2-40B4-BE49-F238E27FC236}">
                <a16:creationId xmlns:a16="http://schemas.microsoft.com/office/drawing/2014/main" id="{975E4BBE-A703-4FDE-A413-FB824F8D8B2B}"/>
              </a:ext>
            </a:extLst>
          </p:cNvPr>
          <p:cNvSpPr txBox="1">
            <a:spLocks noGrp="1" noChangeArrowheads="1"/>
          </p:cNvSpPr>
          <p:nvPr userDrawn="1"/>
        </p:nvSpPr>
        <p:spPr bwMode="auto">
          <a:xfrm>
            <a:off x="-44047" y="6528614"/>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6461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TextBox 2">
            <a:extLst>
              <a:ext uri="{FF2B5EF4-FFF2-40B4-BE49-F238E27FC236}">
                <a16:creationId xmlns:a16="http://schemas.microsoft.com/office/drawing/2014/main" id="{46BADA8B-16A9-4B73-BB62-829F5FDFE336}"/>
              </a:ext>
            </a:extLst>
          </p:cNvPr>
          <p:cNvSpPr txBox="1"/>
          <p:nvPr userDrawn="1"/>
        </p:nvSpPr>
        <p:spPr>
          <a:xfrm>
            <a:off x="7460058" y="1400485"/>
            <a:ext cx="1636776" cy="338328"/>
          </a:xfrm>
          <a:prstGeom prst="rect">
            <a:avLst/>
          </a:prstGeom>
          <a:noFill/>
        </p:spPr>
        <p:txBody>
          <a:bodyPr wrap="square" rtlCol="0">
            <a:spAutoFit/>
          </a:bodyPr>
          <a:lstStyle/>
          <a:p>
            <a:endParaRPr lang="en-US" sz="1600" dirty="0">
              <a:solidFill>
                <a:srgbClr val="C44A07"/>
              </a:solidFill>
            </a:endParaRPr>
          </a:p>
        </p:txBody>
      </p:sp>
      <p:sp>
        <p:nvSpPr>
          <p:cNvPr id="13" name="TextBox 1">
            <a:extLst>
              <a:ext uri="{FF2B5EF4-FFF2-40B4-BE49-F238E27FC236}">
                <a16:creationId xmlns:a16="http://schemas.microsoft.com/office/drawing/2014/main" id="{1866A3DA-60AB-4D2E-A908-6923049DCEEF}"/>
              </a:ext>
            </a:extLst>
          </p:cNvPr>
          <p:cNvSpPr txBox="1"/>
          <p:nvPr userDrawn="1"/>
        </p:nvSpPr>
        <p:spPr>
          <a:xfrm>
            <a:off x="3089949" y="1433946"/>
            <a:ext cx="1636776" cy="338328"/>
          </a:xfrm>
          <a:prstGeom prst="rect">
            <a:avLst/>
          </a:prstGeom>
          <a:noFill/>
        </p:spPr>
        <p:txBody>
          <a:bodyPr wrap="square" rtlCol="0">
            <a:spAutoFit/>
          </a:bodyPr>
          <a:lstStyle/>
          <a:p>
            <a:endParaRPr lang="en-US" sz="1600" dirty="0">
              <a:solidFill>
                <a:srgbClr val="C44A07"/>
              </a:solidFill>
            </a:endParaRPr>
          </a:p>
        </p:txBody>
      </p:sp>
      <p:pic>
        <p:nvPicPr>
          <p:cNvPr id="14" name="Map" descr="County map of California with county labels">
            <a:extLst>
              <a:ext uri="{FF2B5EF4-FFF2-40B4-BE49-F238E27FC236}">
                <a16:creationId xmlns:a16="http://schemas.microsoft.com/office/drawing/2014/main" id="{7CC1B9A7-7DB4-4D18-9882-D70EE5D87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9855" t="3604" r="19855" b="3604"/>
          <a:stretch>
            <a:fillRect/>
          </a:stretch>
        </p:blipFill>
        <p:spPr bwMode="auto">
          <a:xfrm>
            <a:off x="4329781" y="417096"/>
            <a:ext cx="6037707"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3842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_Titl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67070" y="1754631"/>
            <a:ext cx="11057860" cy="2078037"/>
          </a:xfrm>
        </p:spPr>
        <p:txBody>
          <a:bodyPr anchor="ctr">
            <a:normAutofit/>
          </a:bodyPr>
          <a:lstStyle>
            <a:lvl1pPr algn="ctr">
              <a:defRPr sz="6000" b="1">
                <a:latin typeface="+mj-lt"/>
              </a:defRPr>
            </a:lvl1pPr>
          </a:lstStyle>
          <a:p>
            <a:r>
              <a:rPr lang="en-US" dirty="0"/>
              <a:t>Primary title goes here</a:t>
            </a:r>
          </a:p>
        </p:txBody>
      </p:sp>
      <p:sp>
        <p:nvSpPr>
          <p:cNvPr id="11" name="Report Name">
            <a:extLst>
              <a:ext uri="{FF2B5EF4-FFF2-40B4-BE49-F238E27FC236}">
                <a16:creationId xmlns:a16="http://schemas.microsoft.com/office/drawing/2014/main" id="{3144ABBE-DADB-444D-88EC-635C59B333CE}"/>
              </a:ext>
            </a:extLst>
          </p:cNvPr>
          <p:cNvSpPr txBox="1">
            <a:spLocks/>
          </p:cNvSpPr>
          <p:nvPr userDrawn="1"/>
        </p:nvSpPr>
        <p:spPr bwMode="auto">
          <a:xfrm>
            <a:off x="221863" y="6221088"/>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600" b="0" i="0" dirty="0">
                <a:solidFill>
                  <a:srgbClr val="0070C0"/>
                </a:solidFill>
                <a:latin typeface="+mn-lt"/>
              </a:rPr>
              <a:t>California STI Surveillance 2021</a:t>
            </a:r>
          </a:p>
        </p:txBody>
      </p:sp>
      <p:sp>
        <p:nvSpPr>
          <p:cNvPr id="6" name="rev_date">
            <a:extLst>
              <a:ext uri="{FF2B5EF4-FFF2-40B4-BE49-F238E27FC236}">
                <a16:creationId xmlns:a16="http://schemas.microsoft.com/office/drawing/2014/main" id="{443D83F8-C26C-4454-BDCD-B74885B14874}"/>
              </a:ext>
            </a:extLst>
          </p:cNvPr>
          <p:cNvSpPr txBox="1">
            <a:spLocks/>
          </p:cNvSpPr>
          <p:nvPr userDrawn="1"/>
        </p:nvSpPr>
        <p:spPr bwMode="auto">
          <a:xfrm>
            <a:off x="9739921" y="6221088"/>
            <a:ext cx="2320444"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400" b="0" i="0" dirty="0">
                <a:solidFill>
                  <a:srgbClr val="0070C0"/>
                </a:solidFill>
                <a:latin typeface="+mn-lt"/>
              </a:rPr>
              <a:t> </a:t>
            </a:r>
          </a:p>
        </p:txBody>
      </p:sp>
    </p:spTree>
    <p:extLst>
      <p:ext uri="{BB962C8B-B14F-4D97-AF65-F5344CB8AC3E}">
        <p14:creationId xmlns:p14="http://schemas.microsoft.com/office/powerpoint/2010/main" val="3117746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0" i="0" baseline="0">
                <a:latin typeface="+mj-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9/21/2023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and_Content_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414670" y="1533805"/>
            <a:ext cx="11387470" cy="4630718"/>
          </a:xfrm>
        </p:spPr>
        <p:txBody>
          <a:bodyPr/>
          <a:lstStyle>
            <a:lvl1pPr marL="228600" indent="-228600">
              <a:buFont typeface="Wingdings" panose="05000000000000000000" pitchFamily="2" charset="2"/>
              <a:buChar char="Ø"/>
              <a:defRPr/>
            </a:lvl1pPr>
            <a:lvl2pPr marL="685800" indent="-228600">
              <a:buFont typeface="Wingdings" panose="05000000000000000000" pitchFamily="2" charset="2"/>
              <a:buChar char="Ø"/>
              <a:defRPr sz="1350"/>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0" name="rev_label">
            <a:extLst>
              <a:ext uri="{FF2B5EF4-FFF2-40B4-BE49-F238E27FC236}">
                <a16:creationId xmlns:a16="http://schemas.microsoft.com/office/drawing/2014/main" id="{4F9C54E4-E633-4AFF-9D10-FEC34B7D6399}"/>
              </a:ext>
            </a:extLst>
          </p:cNvPr>
          <p:cNvSpPr txBox="1">
            <a:spLocks noGrp="1" noChangeArrowheads="1"/>
          </p:cNvSpPr>
          <p:nvPr userDrawn="1"/>
        </p:nvSpPr>
        <p:spPr bwMode="auto">
          <a:xfrm>
            <a:off x="2447730" y="6483095"/>
            <a:ext cx="12534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endParaRPr lang="en-US" sz="1200" b="0" dirty="0">
              <a:solidFill>
                <a:srgbClr val="0167BB"/>
              </a:solidFill>
              <a:latin typeface="+mn-lt"/>
              <a:cs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Footnote_Label">
            <a:extLst>
              <a:ext uri="{FF2B5EF4-FFF2-40B4-BE49-F238E27FC236}">
                <a16:creationId xmlns:a16="http://schemas.microsoft.com/office/drawing/2014/main" id="{F66D7CE3-2955-4204-B454-3CA13BBF855B}"/>
              </a:ext>
            </a:extLst>
          </p:cNvPr>
          <p:cNvSpPr>
            <a:spLocks noGrp="1"/>
          </p:cNvSpPr>
          <p:nvPr>
            <p:ph idx="10"/>
          </p:nvPr>
        </p:nvSpPr>
        <p:spPr>
          <a:xfrm>
            <a:off x="2513045" y="6176963"/>
            <a:ext cx="9355494" cy="671257"/>
          </a:xfrm>
        </p:spPr>
        <p:txBody>
          <a:bodyPr>
            <a:normAutofit/>
          </a:bodyPr>
          <a:lstStyle>
            <a:lvl1pPr marL="0" indent="0">
              <a:lnSpc>
                <a:spcPct val="100000"/>
              </a:lnSpc>
              <a:buFont typeface="Wingdings" panose="05000000000000000000" pitchFamily="2" charset="2"/>
              <a:buNone/>
              <a:defRPr sz="1200"/>
            </a:lvl1pPr>
            <a:lvl2pPr marL="685800" indent="-228600">
              <a:buFont typeface="Wingdings" panose="05000000000000000000" pitchFamily="2" charset="2"/>
              <a:buChar char="Ø"/>
              <a:defRPr/>
            </a:lvl2pPr>
            <a:lvl3pPr marL="1143000" indent="-228600">
              <a:buFont typeface="Wingdings" panose="05000000000000000000" pitchFamily="2" charset="2"/>
              <a:buChar char="Ø"/>
              <a:defRPr/>
            </a:lvl3pPr>
            <a:lvl4pPr marL="1600200" indent="-228600">
              <a:buFont typeface="Wingdings" panose="05000000000000000000" pitchFamily="2" charset="2"/>
              <a:buChar char="Ø"/>
              <a:defRPr/>
            </a:lvl4pPr>
            <a:lvl5pPr marL="2057400" indent="-228600">
              <a:buFont typeface="Wingdings" panose="05000000000000000000" pitchFamily="2" charset="2"/>
              <a:buChar char="Ø"/>
              <a:defRPr/>
            </a:lvl5pPr>
          </a:lstStyle>
          <a:p>
            <a:pPr lvl="0"/>
            <a:r>
              <a:rPr lang="en-US" dirty="0"/>
              <a:t>Click to edit Master text styles</a:t>
            </a:r>
          </a:p>
        </p:txBody>
      </p:sp>
    </p:spTree>
    <p:extLst>
      <p:ext uri="{BB962C8B-B14F-4D97-AF65-F5344CB8AC3E}">
        <p14:creationId xmlns:p14="http://schemas.microsoft.com/office/powerpoint/2010/main" val="36973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12573" y="1433946"/>
            <a:ext cx="4339936" cy="5417636"/>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6" name="Footnote_Label">
            <a:extLst>
              <a:ext uri="{FF2B5EF4-FFF2-40B4-BE49-F238E27FC236}">
                <a16:creationId xmlns:a16="http://schemas.microsoft.com/office/drawing/2014/main" id="{AFD15B5D-B106-487C-9764-C75BCAE6DC8A}"/>
              </a:ext>
            </a:extLst>
          </p:cNvPr>
          <p:cNvSpPr>
            <a:spLocks noGrp="1"/>
          </p:cNvSpPr>
          <p:nvPr>
            <p:ph idx="10"/>
          </p:nvPr>
        </p:nvSpPr>
        <p:spPr>
          <a:xfrm>
            <a:off x="8132618" y="5540984"/>
            <a:ext cx="3983182" cy="1016851"/>
          </a:xfrm>
        </p:spPr>
        <p:txBody>
          <a:bodyPr>
            <a:normAutofit/>
          </a:bodyPr>
          <a:lstStyle>
            <a:lvl1pPr marL="0" indent="0">
              <a:lnSpc>
                <a:spcPct val="100000"/>
              </a:lnSpc>
              <a:buFont typeface="Wingdings" panose="05000000000000000000" pitchFamily="2" charset="2"/>
              <a:buNone/>
              <a:defRPr sz="12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389212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1"/>
          <p:cNvSpPr>
            <a:spLocks noGrp="1"/>
          </p:cNvSpPr>
          <p:nvPr>
            <p:ph idx="1"/>
          </p:nvPr>
        </p:nvSpPr>
        <p:spPr>
          <a:xfrm>
            <a:off x="3697886" y="1433945"/>
            <a:ext cx="4116077" cy="5414275"/>
          </a:xfrm>
        </p:spPr>
        <p:txBody>
          <a:bodyPr/>
          <a:lstStyle>
            <a:lvl1pPr marL="228600" indent="-228600">
              <a:buFont typeface="Wingdings" panose="05000000000000000000" pitchFamily="2" charset="2"/>
              <a:buChar char="Ø"/>
              <a:defRPr sz="1600">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7" name="Content 2">
            <a:extLst>
              <a:ext uri="{FF2B5EF4-FFF2-40B4-BE49-F238E27FC236}">
                <a16:creationId xmlns:a16="http://schemas.microsoft.com/office/drawing/2014/main" id="{C87BC58B-4E59-4864-92C9-50F6CD9E9541}"/>
              </a:ext>
            </a:extLst>
          </p:cNvPr>
          <p:cNvSpPr>
            <a:spLocks noGrp="1"/>
          </p:cNvSpPr>
          <p:nvPr>
            <p:ph idx="10"/>
          </p:nvPr>
        </p:nvSpPr>
        <p:spPr>
          <a:xfrm>
            <a:off x="6096000" y="1651170"/>
            <a:ext cx="3140652" cy="420558"/>
          </a:xfrm>
        </p:spPr>
        <p:txBody>
          <a:bodyPr>
            <a:noAutofit/>
          </a:bodyPr>
          <a:lstStyle>
            <a:lvl1pPr marL="0" indent="0">
              <a:buFont typeface="Wingdings" panose="05000000000000000000" pitchFamily="2" charset="2"/>
              <a:buNone/>
              <a:defRPr sz="1800" i="1">
                <a:solidFill>
                  <a:srgbClr val="0070C0"/>
                </a:solidFill>
                <a:latin typeface="Tw Cen MT (Body)"/>
              </a:defRPr>
            </a:lvl1pPr>
            <a:lvl2pPr marL="685800" indent="-228600">
              <a:buFont typeface="Wingdings" panose="05000000000000000000" pitchFamily="2" charset="2"/>
              <a:buChar char="Ø"/>
              <a:defRPr>
                <a:latin typeface="Tw Cen MT (Body)"/>
              </a:defRPr>
            </a:lvl2pPr>
            <a:lvl3pPr marL="1143000" indent="-228600">
              <a:buFont typeface="Wingdings" panose="05000000000000000000" pitchFamily="2" charset="2"/>
              <a:buChar char="Ø"/>
              <a:defRPr>
                <a:latin typeface="Tw Cen MT (Body)"/>
              </a:defRPr>
            </a:lvl3pPr>
            <a:lvl4pPr marL="1600200" indent="-228600">
              <a:buFont typeface="Wingdings" panose="05000000000000000000" pitchFamily="2" charset="2"/>
              <a:buChar char="Ø"/>
              <a:defRPr>
                <a:latin typeface="Tw Cen MT (Body)"/>
              </a:defRPr>
            </a:lvl4pPr>
            <a:lvl5pPr marL="2057400" indent="-228600">
              <a:buFont typeface="Wingdings" panose="05000000000000000000" pitchFamily="2" charset="2"/>
              <a:buChar char="Ø"/>
              <a:defRPr>
                <a:latin typeface="Tw Cen MT (Body)"/>
              </a:defRPr>
            </a:lvl5pPr>
          </a:lstStyle>
          <a:p>
            <a:pPr lvl="0"/>
            <a:r>
              <a:rPr lang="en-US" dirty="0"/>
              <a:t>Click to edit Master text styles</a:t>
            </a:r>
          </a:p>
        </p:txBody>
      </p:sp>
    </p:spTree>
    <p:extLst>
      <p:ext uri="{BB962C8B-B14F-4D97-AF65-F5344CB8AC3E}">
        <p14:creationId xmlns:p14="http://schemas.microsoft.com/office/powerpoint/2010/main" val="260216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ny_Subgraphs_M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1374189490"/>
              </p:ext>
            </p:extLst>
          </p:nvPr>
        </p:nvGraphicFramePr>
        <p:xfrm>
          <a:off x="3900248" y="4225275"/>
          <a:ext cx="1393089" cy="7124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2000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ny_Subgraphs_S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03875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4726777"/>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09187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46496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00546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476643"/>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474543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11437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477951"/>
            <a:ext cx="3619827" cy="1579504"/>
          </a:xfrm>
        </p:spPr>
        <p:txBody>
          <a:bodyPr/>
          <a:lstStyle>
            <a:lvl1pPr marL="228600" indent="-228600">
              <a:buFont typeface="Wingdings" panose="05000000000000000000" pitchFamily="2" charset="2"/>
              <a:buChar char="Ø"/>
              <a:defRPr/>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987069517"/>
              </p:ext>
            </p:extLst>
          </p:nvPr>
        </p:nvGraphicFramePr>
        <p:xfrm>
          <a:off x="4010141" y="3743395"/>
          <a:ext cx="1393089" cy="1145415"/>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note_Label2">
            <a:extLst>
              <a:ext uri="{FF2B5EF4-FFF2-40B4-BE49-F238E27FC236}">
                <a16:creationId xmlns:a16="http://schemas.microsoft.com/office/drawing/2014/main" id="{DEEDF182-3C0D-4471-8D57-D765CF9C54B6}"/>
              </a:ext>
            </a:extLst>
          </p:cNvPr>
          <p:cNvSpPr>
            <a:spLocks noGrp="1"/>
          </p:cNvSpPr>
          <p:nvPr>
            <p:ph idx="18"/>
          </p:nvPr>
        </p:nvSpPr>
        <p:spPr>
          <a:xfrm>
            <a:off x="7976382" y="6326505"/>
            <a:ext cx="3854536" cy="486546"/>
          </a:xfrm>
        </p:spPr>
        <p:txBody>
          <a:bodyPr>
            <a:normAutofit/>
          </a:bodyPr>
          <a:lstStyle>
            <a:lvl1pPr marL="0" indent="0">
              <a:buFont typeface="Wingdings" panose="05000000000000000000" pitchFamily="2" charset="2"/>
              <a:buNone/>
              <a:defRPr sz="1200"/>
            </a:lvl1pPr>
          </a:lstStyle>
          <a:p>
            <a:pPr lvl="0"/>
            <a:endParaRPr lang="en-US" dirty="0"/>
          </a:p>
        </p:txBody>
      </p:sp>
      <p:sp>
        <p:nvSpPr>
          <p:cNvPr id="19" name="Footnote_Label">
            <a:extLst>
              <a:ext uri="{FF2B5EF4-FFF2-40B4-BE49-F238E27FC236}">
                <a16:creationId xmlns:a16="http://schemas.microsoft.com/office/drawing/2014/main" id="{E44C5438-EB7F-496F-BEB5-90834EB53D4A}"/>
              </a:ext>
            </a:extLst>
          </p:cNvPr>
          <p:cNvSpPr>
            <a:spLocks noGrp="1"/>
          </p:cNvSpPr>
          <p:nvPr>
            <p:ph idx="19"/>
          </p:nvPr>
        </p:nvSpPr>
        <p:spPr>
          <a:xfrm>
            <a:off x="2654908" y="6573341"/>
            <a:ext cx="5256913" cy="239710"/>
          </a:xfrm>
        </p:spPr>
        <p:txBody>
          <a:bodyPr>
            <a:normAutofit/>
          </a:bodyPr>
          <a:lstStyle>
            <a:lvl1pPr marL="0" indent="0">
              <a:buFont typeface="Wingdings" panose="05000000000000000000" pitchFamily="2" charset="2"/>
              <a:buNone/>
              <a:defRPr sz="1200"/>
            </a:lvl1pPr>
          </a:lstStyle>
          <a:p>
            <a:pPr lvl="0"/>
            <a:endParaRPr lang="en-US" dirty="0"/>
          </a:p>
        </p:txBody>
      </p:sp>
    </p:spTree>
    <p:extLst>
      <p:ext uri="{BB962C8B-B14F-4D97-AF65-F5344CB8AC3E}">
        <p14:creationId xmlns:p14="http://schemas.microsoft.com/office/powerpoint/2010/main" val="2861119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ny_Subgraph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pic>
        <p:nvPicPr>
          <p:cNvPr id="4" name="Picture 3">
            <a:extLst>
              <a:ext uri="{FF2B5EF4-FFF2-40B4-BE49-F238E27FC236}">
                <a16:creationId xmlns:a16="http://schemas.microsoft.com/office/drawing/2014/main" id="{34794DC0-F049-409E-B8F3-0DED6B54A406}"/>
              </a:ext>
            </a:extLst>
          </p:cNvPr>
          <p:cNvPicPr>
            <a:picLocks noChangeAspect="1"/>
          </p:cNvPicPr>
          <p:nvPr userDrawn="1"/>
        </p:nvPicPr>
        <p:blipFill>
          <a:blip r:embed="rId2"/>
          <a:stretch>
            <a:fillRect/>
          </a:stretch>
        </p:blipFill>
        <p:spPr>
          <a:xfrm>
            <a:off x="5135346" y="3113392"/>
            <a:ext cx="1903649" cy="1981205"/>
          </a:xfrm>
          <a:prstGeom prst="rect">
            <a:avLst/>
          </a:prstGeom>
        </p:spPr>
      </p:pic>
      <p:sp>
        <p:nvSpPr>
          <p:cNvPr id="13" name="sg8">
            <a:extLst>
              <a:ext uri="{FF2B5EF4-FFF2-40B4-BE49-F238E27FC236}">
                <a16:creationId xmlns:a16="http://schemas.microsoft.com/office/drawing/2014/main" id="{E43050FE-F4DE-4CD7-A093-26DD94464589}"/>
              </a:ext>
            </a:extLst>
          </p:cNvPr>
          <p:cNvSpPr>
            <a:spLocks noGrp="1"/>
          </p:cNvSpPr>
          <p:nvPr>
            <p:ph idx="14"/>
          </p:nvPr>
        </p:nvSpPr>
        <p:spPr>
          <a:xfrm>
            <a:off x="829784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4" name="sg7">
            <a:extLst>
              <a:ext uri="{FF2B5EF4-FFF2-40B4-BE49-F238E27FC236}">
                <a16:creationId xmlns:a16="http://schemas.microsoft.com/office/drawing/2014/main" id="{2E12E3C4-F70C-4C3D-9F6C-212BB71731DC}"/>
              </a:ext>
            </a:extLst>
          </p:cNvPr>
          <p:cNvSpPr>
            <a:spLocks noGrp="1"/>
          </p:cNvSpPr>
          <p:nvPr>
            <p:ph idx="15"/>
          </p:nvPr>
        </p:nvSpPr>
        <p:spPr>
          <a:xfrm>
            <a:off x="8297843" y="3222499"/>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5" name="sg6">
            <a:extLst>
              <a:ext uri="{FF2B5EF4-FFF2-40B4-BE49-F238E27FC236}">
                <a16:creationId xmlns:a16="http://schemas.microsoft.com/office/drawing/2014/main" id="{9683093F-FCB8-4CCF-B418-8802F897458A}"/>
              </a:ext>
            </a:extLst>
          </p:cNvPr>
          <p:cNvSpPr>
            <a:spLocks noGrp="1"/>
          </p:cNvSpPr>
          <p:nvPr>
            <p:ph idx="16"/>
          </p:nvPr>
        </p:nvSpPr>
        <p:spPr>
          <a:xfrm>
            <a:off x="8297843" y="1552040"/>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2" name="sg5">
            <a:extLst>
              <a:ext uri="{FF2B5EF4-FFF2-40B4-BE49-F238E27FC236}">
                <a16:creationId xmlns:a16="http://schemas.microsoft.com/office/drawing/2014/main" id="{A6108579-A479-41D2-9D08-DA641C000B1B}"/>
              </a:ext>
            </a:extLst>
          </p:cNvPr>
          <p:cNvSpPr>
            <a:spLocks noGrp="1"/>
          </p:cNvSpPr>
          <p:nvPr>
            <p:ph idx="13"/>
          </p:nvPr>
        </p:nvSpPr>
        <p:spPr>
          <a:xfrm>
            <a:off x="4291996" y="511120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6" name="sg4">
            <a:extLst>
              <a:ext uri="{FF2B5EF4-FFF2-40B4-BE49-F238E27FC236}">
                <a16:creationId xmlns:a16="http://schemas.microsoft.com/office/drawing/2014/main" id="{895441A5-A263-4226-BC53-E7FC5EA63399}"/>
              </a:ext>
            </a:extLst>
          </p:cNvPr>
          <p:cNvSpPr>
            <a:spLocks noGrp="1"/>
          </p:cNvSpPr>
          <p:nvPr>
            <p:ph idx="17"/>
          </p:nvPr>
        </p:nvSpPr>
        <p:spPr>
          <a:xfrm>
            <a:off x="4277257" y="1508924"/>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1" name="sg3">
            <a:extLst>
              <a:ext uri="{FF2B5EF4-FFF2-40B4-BE49-F238E27FC236}">
                <a16:creationId xmlns:a16="http://schemas.microsoft.com/office/drawing/2014/main" id="{A7E3B9C0-AA4E-49BE-B4E2-63F27E07DC8D}"/>
              </a:ext>
            </a:extLst>
          </p:cNvPr>
          <p:cNvSpPr>
            <a:spLocks noGrp="1"/>
          </p:cNvSpPr>
          <p:nvPr>
            <p:ph idx="12"/>
          </p:nvPr>
        </p:nvSpPr>
        <p:spPr>
          <a:xfrm>
            <a:off x="256673" y="5006686"/>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256673" y="3332078"/>
            <a:ext cx="3619826" cy="1556732"/>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256672" y="1565031"/>
            <a:ext cx="3619827" cy="1579504"/>
          </a:xfrm>
        </p:spPr>
        <p:txBody>
          <a:bodyPr/>
          <a:lstStyle>
            <a:lvl1pPr marL="228600" indent="-228600">
              <a:buFont typeface="Wingdings" panose="05000000000000000000" pitchFamily="2" charset="2"/>
              <a:buChar char="Ø"/>
              <a:defRPr/>
            </a:lvl1pPr>
          </a:lstStyle>
          <a:p>
            <a:pPr lvl="0"/>
            <a:endParaRPr lang="en-US" dirty="0"/>
          </a:p>
        </p:txBody>
      </p:sp>
    </p:spTree>
    <p:extLst>
      <p:ext uri="{BB962C8B-B14F-4D97-AF65-F5344CB8AC3E}">
        <p14:creationId xmlns:p14="http://schemas.microsoft.com/office/powerpoint/2010/main" val="369767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ad_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
        <p:nvSpPr>
          <p:cNvPr id="11" name="sg4">
            <a:extLst>
              <a:ext uri="{FF2B5EF4-FFF2-40B4-BE49-F238E27FC236}">
                <a16:creationId xmlns:a16="http://schemas.microsoft.com/office/drawing/2014/main" id="{A7E3B9C0-AA4E-49BE-B4E2-63F27E07DC8D}"/>
              </a:ext>
            </a:extLst>
          </p:cNvPr>
          <p:cNvSpPr>
            <a:spLocks noGrp="1"/>
          </p:cNvSpPr>
          <p:nvPr>
            <p:ph idx="12"/>
          </p:nvPr>
        </p:nvSpPr>
        <p:spPr>
          <a:xfrm>
            <a:off x="6352305" y="3801445"/>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16" name="sg3">
            <a:extLst>
              <a:ext uri="{FF2B5EF4-FFF2-40B4-BE49-F238E27FC236}">
                <a16:creationId xmlns:a16="http://schemas.microsoft.com/office/drawing/2014/main" id="{895441A5-A263-4226-BC53-E7FC5EA63399}"/>
              </a:ext>
            </a:extLst>
          </p:cNvPr>
          <p:cNvSpPr>
            <a:spLocks noGrp="1"/>
          </p:cNvSpPr>
          <p:nvPr>
            <p:ph idx="17"/>
          </p:nvPr>
        </p:nvSpPr>
        <p:spPr>
          <a:xfrm>
            <a:off x="6352305" y="1434863"/>
            <a:ext cx="5343332" cy="2331553"/>
          </a:xfrm>
        </p:spPr>
        <p:txBody>
          <a:bodyPr/>
          <a:lstStyle>
            <a:lvl1pPr marL="228600" indent="-228600">
              <a:buFont typeface="Wingdings" panose="05000000000000000000" pitchFamily="2" charset="2"/>
              <a:buChar char="Ø"/>
              <a:defRPr/>
            </a:lvl1pPr>
          </a:lstStyle>
          <a:p>
            <a:pPr lvl="0"/>
            <a:endParaRPr lang="en-US" dirty="0"/>
          </a:p>
        </p:txBody>
      </p:sp>
      <p:sp>
        <p:nvSpPr>
          <p:cNvPr id="10" name="sg2">
            <a:extLst>
              <a:ext uri="{FF2B5EF4-FFF2-40B4-BE49-F238E27FC236}">
                <a16:creationId xmlns:a16="http://schemas.microsoft.com/office/drawing/2014/main" id="{D8D0991B-DFF7-4C28-9A95-C32DC994BF0F}"/>
              </a:ext>
            </a:extLst>
          </p:cNvPr>
          <p:cNvSpPr>
            <a:spLocks noGrp="1"/>
          </p:cNvSpPr>
          <p:nvPr>
            <p:ph idx="11"/>
          </p:nvPr>
        </p:nvSpPr>
        <p:spPr>
          <a:xfrm>
            <a:off x="512978" y="3805994"/>
            <a:ext cx="5343332" cy="2297938"/>
          </a:xfrm>
        </p:spPr>
        <p:txBody>
          <a:bodyPr/>
          <a:lstStyle>
            <a:lvl1pPr marL="228600" indent="-228600">
              <a:buFont typeface="Wingdings" panose="05000000000000000000" pitchFamily="2" charset="2"/>
              <a:buChar char="Ø"/>
              <a:defRPr/>
            </a:lvl1pPr>
          </a:lstStyle>
          <a:p>
            <a:pPr lvl="0"/>
            <a:endParaRPr lang="en-US" dirty="0"/>
          </a:p>
        </p:txBody>
      </p:sp>
      <p:sp>
        <p:nvSpPr>
          <p:cNvPr id="3" name="sg1"/>
          <p:cNvSpPr>
            <a:spLocks noGrp="1"/>
          </p:cNvSpPr>
          <p:nvPr>
            <p:ph idx="1"/>
          </p:nvPr>
        </p:nvSpPr>
        <p:spPr>
          <a:xfrm>
            <a:off x="512978" y="1442184"/>
            <a:ext cx="5343335" cy="2331553"/>
          </a:xfrm>
        </p:spPr>
        <p:txBody>
          <a:bodyPr/>
          <a:lstStyle>
            <a:lvl1pPr marL="228600" indent="-228600">
              <a:buFont typeface="Wingdings" panose="05000000000000000000" pitchFamily="2" charset="2"/>
              <a:buChar char="Ø"/>
              <a:defRPr/>
            </a:lvl1pPr>
          </a:lstStyle>
          <a:p>
            <a:pPr lvl="0"/>
            <a:endParaRPr lang="en-US" dirty="0"/>
          </a:p>
        </p:txBody>
      </p:sp>
      <p:sp>
        <p:nvSpPr>
          <p:cNvPr id="15" name="Footnote_Label">
            <a:extLst>
              <a:ext uri="{FF2B5EF4-FFF2-40B4-BE49-F238E27FC236}">
                <a16:creationId xmlns:a16="http://schemas.microsoft.com/office/drawing/2014/main" id="{9683093F-FCB8-4CCF-B418-8802F897458A}"/>
              </a:ext>
            </a:extLst>
          </p:cNvPr>
          <p:cNvSpPr>
            <a:spLocks noGrp="1"/>
          </p:cNvSpPr>
          <p:nvPr>
            <p:ph idx="16"/>
          </p:nvPr>
        </p:nvSpPr>
        <p:spPr>
          <a:xfrm>
            <a:off x="2562225" y="6394580"/>
            <a:ext cx="8497661" cy="428309"/>
          </a:xfrm>
        </p:spPr>
        <p:txBody>
          <a:bodyPr>
            <a:normAutofit/>
          </a:bodyPr>
          <a:lstStyle>
            <a:lvl1pPr marL="0" indent="0">
              <a:lnSpc>
                <a:spcPct val="100000"/>
              </a:lnSpc>
              <a:buFontTx/>
              <a:buNone/>
              <a:defRPr sz="1200"/>
            </a:lvl1pPr>
          </a:lstStyle>
          <a:p>
            <a:pPr lvl="0"/>
            <a:endParaRPr lang="en-US" dirty="0"/>
          </a:p>
        </p:txBody>
      </p:sp>
      <p:graphicFrame>
        <p:nvGraphicFramePr>
          <p:cNvPr id="18" name="Legend">
            <a:extLst>
              <a:ext uri="{FF2B5EF4-FFF2-40B4-BE49-F238E27FC236}">
                <a16:creationId xmlns:a16="http://schemas.microsoft.com/office/drawing/2014/main" id="{82D96B47-B6EA-4A05-BB2C-48AFFC13479A}"/>
              </a:ext>
              <a:ext uri="{C183D7F6-B498-43B3-948B-1728B52AA6E4}">
                <adec:decorative xmlns:adec="http://schemas.microsoft.com/office/drawing/2017/decorative" val="1"/>
              </a:ext>
            </a:extLst>
          </p:cNvPr>
          <p:cNvGraphicFramePr>
            <a:graphicFrameLocks noChangeAspect="1"/>
          </p:cNvGraphicFramePr>
          <p:nvPr userDrawn="1">
            <p:extLst>
              <p:ext uri="{D42A27DB-BD31-4B8C-83A1-F6EECF244321}">
                <p14:modId xmlns:p14="http://schemas.microsoft.com/office/powerpoint/2010/main" val="2591698023"/>
              </p:ext>
            </p:extLst>
          </p:nvPr>
        </p:nvGraphicFramePr>
        <p:xfrm>
          <a:off x="10722711" y="6038337"/>
          <a:ext cx="1393089" cy="712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9615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29" r:id="rId2"/>
    <p:sldLayoutId id="2147483806" r:id="rId3"/>
    <p:sldLayoutId id="2147483819" r:id="rId4"/>
    <p:sldLayoutId id="2147483832" r:id="rId5"/>
    <p:sldLayoutId id="2147483820" r:id="rId6"/>
    <p:sldLayoutId id="2147483836" r:id="rId7"/>
    <p:sldLayoutId id="2147483821" r:id="rId8"/>
    <p:sldLayoutId id="2147483833" r:id="rId9"/>
    <p:sldLayoutId id="2147483822" r:id="rId10"/>
    <p:sldLayoutId id="2147483807" r:id="rId11"/>
    <p:sldLayoutId id="2147483808" r:id="rId12"/>
    <p:sldLayoutId id="2147483823" r:id="rId13"/>
    <p:sldLayoutId id="2147483834" r:id="rId14"/>
    <p:sldLayoutId id="2147483835" r:id="rId15"/>
    <p:sldLayoutId id="2147483824" r:id="rId16"/>
    <p:sldLayoutId id="2147483830" r:id="rId17"/>
    <p:sldLayoutId id="2147483810" r:id="rId18"/>
    <p:sldLayoutId id="2147483811" r:id="rId19"/>
    <p:sldLayoutId id="2147483816" r:id="rId20"/>
    <p:sldLayoutId id="2147483812" r:id="rId21"/>
    <p:sldLayoutId id="2147483813" r:id="rId22"/>
    <p:sldLayoutId id="2147483814" r:id="rId23"/>
    <p:sldLayoutId id="2147483815" r:id="rId24"/>
    <p:sldLayoutId id="2147483817" r:id="rId25"/>
  </p:sldLayoutIdLst>
  <p:txStyles>
    <p:titleStyle>
      <a:lvl1pPr algn="l" defTabSz="914400" rtl="0" eaLnBrk="1" latinLnBrk="0" hangingPunct="1">
        <a:lnSpc>
          <a:spcPct val="90000"/>
        </a:lnSpc>
        <a:spcBef>
          <a:spcPct val="0"/>
        </a:spcBef>
        <a:buNone/>
        <a:defRPr sz="3200" b="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Ø"/>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Ø"/>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Ø"/>
        <a:defRPr sz="1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Ø"/>
        <a:defRPr sz="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7070" y="1754631"/>
            <a:ext cx="11057860" cy="2078037"/>
          </a:xfrm>
        </p:spPr>
        <p:txBody>
          <a:bodyPr/>
          <a:lstStyle/>
          <a:p>
            <a:r>
              <a:t>Chlamydia</a:t>
            </a:r>
          </a:p>
        </p:txBody>
      </p:sp>
      <p:sp>
        <p:nvSpPr>
          <p:cNvPr id="3" name="rev_date"/>
          <p:cNvSpPr>
            <a:spLocks noGrp="1"/>
          </p:cNvSpPr>
          <p:nvPr>
            <p:ph/>
          </p:nvPr>
        </p:nvSpPr>
        <p:spPr>
          <a:xfrm>
            <a:off x="9739921" y="6221088"/>
            <a:ext cx="2320444" cy="439634"/>
          </a:xfrm>
        </p:spPr>
        <p:txBody>
          <a:bodyPr/>
          <a:lstStyle/>
          <a:p>
            <a:pPr marL="0" marR="0" algn="ctr">
              <a:lnSpc>
                <a:spcPct val="100000"/>
              </a:lnSpc>
              <a:spcBef>
                <a:spcPts val="0"/>
              </a:spcBef>
              <a:spcAft>
                <a:spcPts val="0"/>
              </a:spcAft>
              <a:buNone/>
            </a:pPr>
            <a:r>
              <a:rPr sz="1400" b="0" i="0" u="none" cap="none">
                <a:solidFill>
                  <a:srgbClr val="0070C0">
                    <a:alpha val="100000"/>
                  </a:srgbClr>
                </a:solidFill>
                <a:latin typeface="Tw Cen MT (Body)"/>
                <a:cs typeface="Tw Cen MT (Body)"/>
                <a:sym typeface="Tw Cen MT (Body)"/>
              </a:rPr>
              <a:t>(Revised 02/2023)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by Age Group (in years) and Gender, California, 2021</a:t>
            </a:r>
          </a:p>
        </p:txBody>
      </p:sp>
      <p:pic>
        <p:nvPicPr>
          <p:cNvPr id="3" name="Content 1" descr="Graph of chlamydia incidence rates per 100,000 population by age group and gender&#10;•  Ages 0-14 female rate 13.6, male rate 2.5&#10;•  Ages 15-19 female rate 1,685.0, male rate 479.4&#10;•  Ages 20-24 female rate 3,132.2, male rate 1,285.5&#10;•  Ages 25-29 female rate 1,843.9, male rate 1,232.5&#10;•  Ages 30-34 female rate 1,022.1, male rate 981.1&#10;•  Ages 35-44 female rate 366.8, male rate 455.6&#10;•  Ages 45+ female rate 43.0, male rate 94.0&#10;•  Total female rate 582.7, male rate 382.5"/>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Age was “Not Specified” for 0.09% of female cases and 0.11% of male cases in 2021.
Screening guidelines recommend routine screening for specific populations, therefore higher rates of reported cases may in part reflect the targeted nature of screening programs.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for Females by Age Group (in years), California, 2012–2021</a:t>
            </a:r>
          </a:p>
        </p:txBody>
      </p:sp>
      <p:pic>
        <p:nvPicPr>
          <p:cNvPr id="3" name="Content 1" descr="2012-2021 trendline graph of female chlamydia incidence rates by age group&#10;•  Ages 0-14 rates ranged from 71.1 in 2012 to 13.6 in 2021 &#10;•  Ages 15-19 rates ranged from 2,355.0 in 2012 to 1,685.0 in 2021&#10;•  Ages 20-24 rates ranged from 3,455.9 in 2012 to 3,132.2 in 2021&#10;•  Ages 25-29 rates ranged from 1,460.3 in 2012 to 1,843.9 in 2021&#10;•  Ages 30-34 rates ranged from 623.7 in 2012 to 1,022.1 in 2021&#10;•  Ages 35-44 rates ranged from 233.9 in 2012 to 366.8 in 2021&#10;•  Ages 45+ rates ranged from 26.8 in 2012 to 43.0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Age “Not Specified” ranged from 0.09% to 0.38% of cases for females in any given year.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for Males by Age Group (in years), 
California, 2012–2021</a:t>
            </a:r>
          </a:p>
        </p:txBody>
      </p:sp>
      <p:pic>
        <p:nvPicPr>
          <p:cNvPr id="3" name="Content 1" descr="2012-2021 trendline graph of male chlamydia incidence rates by age group&#10;•  Ages 0-14 rates ranged from 10.3 in 2012 to 2.5 in 2021&#10;•  Ages 15-19 rates ranged from 562.7 in 2012 to 479.4 in 2021&#10;•  Ages 20-24 rates ranged from 1,245.7 in 2012 to 1,285.5 in 2021&#10;•  Ages 25-29 rates ranged from 804.9 in 2012 to 1,232.5 in 2021&#10;•  Ages 30-34 rates ranged from 451.8 in 2012 to 981.1 in 2021&#10;•  Ages 35-44 rates ranged from 223.5 in 2012 to 455.6 in 2021&#10;•  Ages 45+ rates ranged from 53.6 in 2012 to 94.0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	Age “Not Specified” ranged from 0.11% to 0.51% of cases for males in any given year.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by Race/Ethnicity and Gender,
California, 2021</a:t>
            </a:r>
          </a:p>
        </p:txBody>
      </p:sp>
      <p:pic>
        <p:nvPicPr>
          <p:cNvPr id="3" name="Content 1" descr="Graph of chlamydia incidence rates per 100,000 population by race/ethnicity and gender&#10;•  American Indian/Alaska Native female rate 209.6, male rate 194.8&#10;•  Asian female rate 83.1, male rate 93.3&#10;•  Black female rate 675.0, male rate 616.5&#10;•  Hispanic female rate 280.7, male rate 167.3&#10;•  Native Hawaiian/Other Pacific Islander female rate 432.0, male rate 276.9&#10;•  White female rate 136.5, male rate 133.2"/>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000" b="0" i="0" u="none" cap="none">
                <a:solidFill>
                  <a:srgbClr val="000000">
                    <a:alpha val="100000"/>
                  </a:srgbClr>
                </a:solidFill>
                <a:latin typeface="Tw Cen MT (Body)"/>
                <a:cs typeface="Tw Cen MT (Body)"/>
                <a:sym typeface="Tw Cen MT (Body)"/>
              </a:rPr>
              <a:t>AI/AN = American Indian/Alaska Native, NHPI = Native Hawaiian/ Other Pacific Islander
Race/Ethnicity was “Not Specified” for 54.25% of female cases and 47.12% of male cases in 2021.
Screening guidelines recommend routine screening for specific populations, therefore higher rates of reported cases may in part reflect the targeted nature of screening programs.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Female Incidence Rates by Race/Ethnicity and Age Group (in years), California, 2021</a:t>
            </a:r>
          </a:p>
        </p:txBody>
      </p:sp>
      <p:sp>
        <p:nvSpPr>
          <p:cNvPr id="8" name="axis_title"/>
          <p:cNvSpPr>
            <a:spLocks noGrp="1"/>
          </p:cNvSpPr>
          <p:nvPr>
            <p:ph sz="half" idx="14" hasCustomPrompt="1"/>
          </p:nvPr>
        </p:nvSpPr>
        <p:spPr>
          <a:xfrm>
            <a:off x="4870857" y="6262223"/>
            <a:ext cx="2217211" cy="256000"/>
          </a:xfrm>
        </p:spPr>
        <p:txBody>
          <a:bodyPr>
            <a:normAutofit fontScale="92500" lnSpcReduction="10000"/>
          </a:bodyPr>
          <a:lstStyle/>
          <a:p>
            <a:endParaRPr/>
          </a:p>
        </p:txBody>
      </p:sp>
      <p:pic>
        <p:nvPicPr>
          <p:cNvPr id="3" name="Content 1" descr="Asian female rate&#10;Ages 15-19 rate 187.7&#10;•  Ages 20-24 rate 524.8&#10;•  Ages 25-29 rate 309.3&#10;•  Ages 30-34 rate 188.9&#10;•  Ages 35-44 rate 69.3&#10;Ages 45+ rate 9.9"/>
          <p:cNvPicPr>
            <a:picLocks noGrp="1"/>
          </p:cNvPicPr>
          <p:nvPr>
            <p:ph sz="half" idx="1" hasCustomPrompt="1"/>
          </p:nvPr>
        </p:nvPicPr>
        <p:blipFill>
          <a:blip r:embed="rId3" cstate="print"/>
          <a:stretch>
            <a:fillRect/>
          </a:stretch>
        </p:blipFill>
        <p:spPr>
          <a:xfrm>
            <a:off x="256673" y="1446139"/>
            <a:ext cx="2217211" cy="4886236"/>
          </a:xfrm>
          <a:prstGeom prst="rect">
            <a:avLst/>
          </a:prstGeom>
        </p:spPr>
      </p:pic>
      <p:pic>
        <p:nvPicPr>
          <p:cNvPr id="4" name="Content 2" descr="Black/African American female rate&#10;Ages 15-19 rate 2,389.7&#10;•  Ages 20-24 rate 3,545.3&#10;•  Ages 25-29 rate 1,884.4&#10;•  Ages 30-34 rate 1,027.5&#10;•  Ages 35-44 rate 324.4&#10;Ages 45+ rate 34.1"/>
          <p:cNvPicPr>
            <a:picLocks noGrp="1"/>
          </p:cNvPicPr>
          <p:nvPr>
            <p:ph sz="half" idx="2" hasCustomPrompt="1"/>
          </p:nvPr>
        </p:nvPicPr>
        <p:blipFill>
          <a:blip r:embed="rId4" cstate="print"/>
          <a:stretch>
            <a:fillRect/>
          </a:stretch>
        </p:blipFill>
        <p:spPr>
          <a:xfrm>
            <a:off x="2481076" y="1441327"/>
            <a:ext cx="4369868" cy="4884386"/>
          </a:xfrm>
          <a:prstGeom prst="rect">
            <a:avLst/>
          </a:prstGeom>
        </p:spPr>
      </p:pic>
      <p:pic>
        <p:nvPicPr>
          <p:cNvPr id="5" name="Content 3" descr="Hispanic female rate&#10;Ages 15-19 rate 567.9&#10;•  Ages 20-24 rate 1,157.1&#10;•  Ages 25-29 rate 822.5&#10;•  Ages 30-34 rate 481.3&#10;•  Ages 35-44 rate 175.7&#10;Ages 45+ rate 22.9"/>
          <p:cNvPicPr>
            <a:picLocks noGrp="1"/>
          </p:cNvPicPr>
          <p:nvPr>
            <p:ph sz="half" idx="10" hasCustomPrompt="1"/>
          </p:nvPr>
        </p:nvPicPr>
        <p:blipFill>
          <a:blip r:embed="rId5" cstate="print"/>
          <a:stretch>
            <a:fillRect/>
          </a:stretch>
        </p:blipFill>
        <p:spPr>
          <a:xfrm>
            <a:off x="6855640" y="1442709"/>
            <a:ext cx="2310537" cy="4884385"/>
          </a:xfrm>
          <a:prstGeom prst="rect">
            <a:avLst/>
          </a:prstGeom>
        </p:spPr>
      </p:pic>
      <p:pic>
        <p:nvPicPr>
          <p:cNvPr id="6" name="Content 4" descr="White female rate&#10;Ages 15-19 rate 535.2&#10;•  Ages 20-24 rate 931.9&#10;•  Ages 25-29 rate 469.1&#10;•  Ages 30-34 rate 281.8&#10;•  Ages 35-44 rate 118.4&#10;Ages 45+ rate 10.9"/>
          <p:cNvPicPr>
            <a:picLocks noGrp="1"/>
          </p:cNvPicPr>
          <p:nvPr>
            <p:ph sz="half" idx="12" hasCustomPrompt="1"/>
          </p:nvPr>
        </p:nvPicPr>
        <p:blipFill>
          <a:blip r:embed="rId6" cstate="print"/>
          <a:stretch>
            <a:fillRect/>
          </a:stretch>
        </p:blipFill>
        <p:spPr>
          <a:xfrm>
            <a:off x="9166177" y="1447991"/>
            <a:ext cx="1993100" cy="4884385"/>
          </a:xfrm>
          <a:prstGeom prst="rect">
            <a:avLst/>
          </a:prstGeom>
        </p:spPr>
      </p:pic>
      <p:pic>
        <p:nvPicPr>
          <p:cNvPr id="7" name="Content 5" descr="Percentage of race unknown&#10;Ages 15-19 rate 55.8&#10;•  Ages 20-24 rate 54.5&#10;•  Ages 25-29 rate 53&#10;•  Ages 30-34 rate 52.7&#10;•  Ages 35-44 rate 53.4&#10;Ages 45+ rate 57.3"/>
          <p:cNvPicPr>
            <a:picLocks noGrp="1"/>
          </p:cNvPicPr>
          <p:nvPr>
            <p:ph sz="half" idx="13" hasCustomPrompt="1"/>
          </p:nvPr>
        </p:nvPicPr>
        <p:blipFill>
          <a:blip r:embed="rId7" cstate="print"/>
          <a:stretch>
            <a:fillRect/>
          </a:stretch>
        </p:blipFill>
        <p:spPr>
          <a:xfrm>
            <a:off x="11159277" y="1447546"/>
            <a:ext cx="795119" cy="4884385"/>
          </a:xfrm>
          <a:prstGeom prst="rect">
            <a:avLst/>
          </a:prstGeom>
        </p:spPr>
      </p:pic>
      <p:sp>
        <p:nvSpPr>
          <p:cNvPr id="9" name="Footnote_Label"/>
          <p:cNvSpPr>
            <a:spLocks noGrp="1"/>
          </p:cNvSpPr>
          <p:nvPr>
            <p:ph sz="half" idx="11"/>
          </p:nvPr>
        </p:nvSpPr>
        <p:spPr>
          <a:xfrm>
            <a:off x="2653146" y="6491628"/>
            <a:ext cx="9162296" cy="365125"/>
          </a:xfrm>
        </p:spPr>
        <p:txBody>
          <a:bodyPr>
            <a:normAutofit fontScale="925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American Indian/Alaska Native and Native Hawaiian/ Other Pacific Islander and race-specific data for ages 0-14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Male Incidence Rates by Race/Ethnicity and Age Group (in years), California, 2021</a:t>
            </a:r>
          </a:p>
        </p:txBody>
      </p:sp>
      <p:sp>
        <p:nvSpPr>
          <p:cNvPr id="8" name="axis_title"/>
          <p:cNvSpPr>
            <a:spLocks noGrp="1"/>
          </p:cNvSpPr>
          <p:nvPr>
            <p:ph sz="half" idx="14" hasCustomPrompt="1"/>
          </p:nvPr>
        </p:nvSpPr>
        <p:spPr>
          <a:xfrm>
            <a:off x="4870857" y="6262223"/>
            <a:ext cx="2217211" cy="256000"/>
          </a:xfrm>
        </p:spPr>
        <p:txBody>
          <a:bodyPr>
            <a:normAutofit fontScale="92500" lnSpcReduction="10000"/>
          </a:bodyPr>
          <a:lstStyle/>
          <a:p>
            <a:endParaRPr/>
          </a:p>
        </p:txBody>
      </p:sp>
      <p:pic>
        <p:nvPicPr>
          <p:cNvPr id="3" name="Content 1" descr="Asian male rate&#10;Ages 15-19 rate 50.3&#10;•  Ages 20-24 rate 221.3&#10;•  Ages 25-29 rate 340.0&#10;•  Ages 30-34 rate 299.8&#10;•  Ages 35-44 rate 158.3&#10;Ages 45+ rate 27.0"/>
          <p:cNvPicPr>
            <a:picLocks noGrp="1"/>
          </p:cNvPicPr>
          <p:nvPr>
            <p:ph sz="half" idx="1" hasCustomPrompt="1"/>
          </p:nvPr>
        </p:nvPicPr>
        <p:blipFill>
          <a:blip r:embed="rId3" cstate="print"/>
          <a:stretch>
            <a:fillRect/>
          </a:stretch>
        </p:blipFill>
        <p:spPr>
          <a:xfrm>
            <a:off x="256673" y="1446139"/>
            <a:ext cx="2217211" cy="4886236"/>
          </a:xfrm>
          <a:prstGeom prst="rect">
            <a:avLst/>
          </a:prstGeom>
        </p:spPr>
      </p:pic>
      <p:pic>
        <p:nvPicPr>
          <p:cNvPr id="4" name="Content 2" descr="Black/African American male rate&#10;•  Ages 15-19 rate 992.9&#10;•  Ages 20-24 rate 1,955.7&#10;•  Ages 25-29 rate 1,675.5&#10;•  Ages 30-34 rate 1,479.6&#10;•  Ages 35-44 rate 672.2&#10;•  Ages 45+ rate 123.4"/>
          <p:cNvPicPr>
            <a:picLocks noGrp="1"/>
          </p:cNvPicPr>
          <p:nvPr>
            <p:ph sz="half" idx="2" hasCustomPrompt="1"/>
          </p:nvPr>
        </p:nvPicPr>
        <p:blipFill>
          <a:blip r:embed="rId4" cstate="print"/>
          <a:stretch>
            <a:fillRect/>
          </a:stretch>
        </p:blipFill>
        <p:spPr>
          <a:xfrm>
            <a:off x="2481076" y="1441327"/>
            <a:ext cx="4369868" cy="4884386"/>
          </a:xfrm>
          <a:prstGeom prst="rect">
            <a:avLst/>
          </a:prstGeom>
        </p:spPr>
      </p:pic>
      <p:pic>
        <p:nvPicPr>
          <p:cNvPr id="5" name="Content 3" descr="Hispanic male rate&#10;Ages 15-19 rate 151.5&#10;•  Ages 20-24 rate 395.0&#10;•  Ages 25-29 rate 467.2&#10;•  Ages 30-34 rate 411.4&#10;•  Ages 35-44 rate 221.8&#10;Ages 45+ rate 56.1"/>
          <p:cNvPicPr>
            <a:picLocks noGrp="1"/>
          </p:cNvPicPr>
          <p:nvPr>
            <p:ph sz="half" idx="10" hasCustomPrompt="1"/>
          </p:nvPr>
        </p:nvPicPr>
        <p:blipFill>
          <a:blip r:embed="rId5" cstate="print"/>
          <a:stretch>
            <a:fillRect/>
          </a:stretch>
        </p:blipFill>
        <p:spPr>
          <a:xfrm>
            <a:off x="6855640" y="1442709"/>
            <a:ext cx="2310537" cy="4884385"/>
          </a:xfrm>
          <a:prstGeom prst="rect">
            <a:avLst/>
          </a:prstGeom>
        </p:spPr>
      </p:pic>
      <p:pic>
        <p:nvPicPr>
          <p:cNvPr id="6" name="Content 4" descr="•  White male rate&#10;Ages 15-19 rate 130.3&#10;•  Ages 20-24 rate 390.2&#10;•  Ages 25-29 rate 419.4&#10;•  Ages 30-34 rate 425.9&#10;•  Ages 35-44 rate 229.1&#10;Ages 45+ rate 53.4"/>
          <p:cNvPicPr>
            <a:picLocks noGrp="1"/>
          </p:cNvPicPr>
          <p:nvPr>
            <p:ph sz="half" idx="12" hasCustomPrompt="1"/>
          </p:nvPr>
        </p:nvPicPr>
        <p:blipFill>
          <a:blip r:embed="rId6" cstate="print"/>
          <a:stretch>
            <a:fillRect/>
          </a:stretch>
        </p:blipFill>
        <p:spPr>
          <a:xfrm>
            <a:off x="9166177" y="1447991"/>
            <a:ext cx="1993100" cy="4884385"/>
          </a:xfrm>
          <a:prstGeom prst="rect">
            <a:avLst/>
          </a:prstGeom>
        </p:spPr>
      </p:pic>
      <p:pic>
        <p:nvPicPr>
          <p:cNvPr id="7" name="Content 5" descr="Percentage of race unknown&#10;Ages 15-19 rate 53.7&#10;•  Ages 20-24 rate 55.1&#10;•  Ages 25-29 rate 48.7&#10;•  Ages 30-34 rate 43.1&#10;•  Ages 35-44 rate 39.2&#10;Ages 45+ rate 35.9"/>
          <p:cNvPicPr>
            <a:picLocks noGrp="1"/>
          </p:cNvPicPr>
          <p:nvPr>
            <p:ph sz="half" idx="13" hasCustomPrompt="1"/>
          </p:nvPr>
        </p:nvPicPr>
        <p:blipFill>
          <a:blip r:embed="rId7" cstate="print"/>
          <a:stretch>
            <a:fillRect/>
          </a:stretch>
        </p:blipFill>
        <p:spPr>
          <a:xfrm>
            <a:off x="11159277" y="1447546"/>
            <a:ext cx="795119" cy="4884385"/>
          </a:xfrm>
          <a:prstGeom prst="rect">
            <a:avLst/>
          </a:prstGeom>
        </p:spPr>
      </p:pic>
      <p:sp>
        <p:nvSpPr>
          <p:cNvPr id="9" name="Footnote_Label"/>
          <p:cNvSpPr>
            <a:spLocks noGrp="1"/>
          </p:cNvSpPr>
          <p:nvPr>
            <p:ph sz="half" idx="11"/>
          </p:nvPr>
        </p:nvSpPr>
        <p:spPr>
          <a:xfrm>
            <a:off x="2653146" y="6491628"/>
            <a:ext cx="9162296" cy="365125"/>
          </a:xfrm>
        </p:spPr>
        <p:txBody>
          <a:bodyPr>
            <a:normAutofit fontScale="92500"/>
          </a:bodyPr>
          <a:lstStyle/>
          <a:p>
            <a:pPr marL="0" marR="0" algn="l">
              <a:lnSpc>
                <a:spcPct val="100000"/>
              </a:lnSpc>
              <a:spcBef>
                <a:spcPts val="0"/>
              </a:spcBef>
              <a:spcAft>
                <a:spcPts val="0"/>
              </a:spcAft>
              <a:buNone/>
            </a:pPr>
            <a:r>
              <a:rPr sz="1000" b="0" i="0" u="none" cap="none" dirty="0">
                <a:solidFill>
                  <a:srgbClr val="000000">
                    <a:alpha val="100000"/>
                  </a:srgbClr>
                </a:solidFill>
                <a:latin typeface="Tw Cen MT (Body)"/>
                <a:cs typeface="Tw Cen MT (Body)"/>
                <a:sym typeface="Tw Cen MT (Body)"/>
              </a:rPr>
              <a:t>American Indian/Alaska Native and Native Hawaiian/ Other Pacific Islander and race-specific data for ages 0-14 </a:t>
            </a:r>
            <a:r>
              <a:rPr lang="en-US" sz="1000" b="0" i="0" u="none" cap="none" dirty="0">
                <a:solidFill>
                  <a:srgbClr val="000000">
                    <a:alpha val="100000"/>
                  </a:srgbClr>
                </a:solidFill>
                <a:latin typeface="Tw Cen MT (Body)"/>
                <a:cs typeface="Tw Cen MT (Body)"/>
                <a:sym typeface="Tw Cen MT (Body)"/>
              </a:rPr>
              <a:t>were</a:t>
            </a:r>
            <a:r>
              <a:rPr sz="1000" b="0" i="0" u="none" cap="none" dirty="0">
                <a:solidFill>
                  <a:srgbClr val="000000">
                    <a:alpha val="100000"/>
                  </a:srgbClr>
                </a:solidFill>
                <a:latin typeface="Tw Cen MT (Body)"/>
                <a:cs typeface="Tw Cen MT (Body)"/>
                <a:sym typeface="Tw Cen MT (Body)"/>
              </a:rPr>
              <a:t> suppressed as per agency Data De-Identification Guidelines (DDG).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for Females by Race/Ethnicity, 
California, 2012–2021</a:t>
            </a:r>
          </a:p>
        </p:txBody>
      </p:sp>
      <p:pic>
        <p:nvPicPr>
          <p:cNvPr id="3" name="Content 1" descr="2012-2021 trendline graph of female chlamydia incidence rates by race/ethnicity&#10;•  AI/AN rates ranged from 451.3 in 2012 to 209.6 in 2021&#10;•  Asian rates ranged from 157.2 in 2012 to 83.1 in 2021&#10;•  Black rates ranged from 1,266.3 in 2012 to 675.0 in 2021&#10;•  Hispanic rates ranged from 560.4 in 2012 to 280.7 in 2021&#10;•  Native Hawaiian/Other Pacific Islander rates ranged from 754.7 in 2012 to 432.0 in 2021&#10;•  White rates ranged from 213.3 in 2012 to 136.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AI/AN = American Indian/Alaska Native, NHPI = Native Hawaiian/ Other Pacific Islander.
Race/ethnicity “Not Specified” ranged from 32.35% to 55.68% of cases for females in any given year.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for Males by Race/Ethnicity, 
California, 2012–2021</a:t>
            </a:r>
          </a:p>
        </p:txBody>
      </p:sp>
      <p:pic>
        <p:nvPicPr>
          <p:cNvPr id="3" name="Content 1" descr="2012-2021 trendline graph of male chlamydia incidence rates by race/ethnicity&#10;•  AI/AN rates ranged from 183 in 2012 to 194.8 in 2021&#10;•  Asian rates ranged from 70.9 in 2012 to 93.3 in 2021&#10;•  Black rates ranged from 726 in 2012 to 616.5 in 2021&#10;•  Hispanic rates ranged from 213.7 in 2012 to 167.3 in 2021&#10;•  Native Hawaiian/Other Pacific Islander rates ranged from 258.8 in 2012 to 276.9 in 2021&#10;•  White rates ranged from 124.5 in 2012 to 133.2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AI/AN = American Indian/Alaska Native, NHPI = Native Hawaiian/ Other Pacific Islander.
Race/ethnicity “Not Specified” ranged from 29.37% to 47.76% of cases for males in any given year.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Prevalence Monitoring, Percent Positive for Females of Selected Age Groups, by Health Care Setting, California, 2021</a:t>
            </a:r>
          </a:p>
        </p:txBody>
      </p:sp>
      <p:pic>
        <p:nvPicPr>
          <p:cNvPr id="3" name="Content 1" descr="Kaiser Northern California (2021 data)&#10;• Females ages 15-19 percent positive = 6.3&#10;• Females ages 20-24 percent positive = 5.0&#10;• Females ages 25+ percent positive =  2.2&#10;Family Planning Title X Clinics (2021 data)&#10;• Females ages 15-19 percent positive = 12.0&#10;• Females ages 20-24 percent positive = 7.3&#10;• Females ages 25+ percent positive = 2.5&#10;Family Planning Clinics served by Quest (2021 data)&#10;• Females ages 15-19 percent positive = 10.6&#10;• Females ages 20-24 percent positive = 8.8&#10;• Females ages 25+ percent positive = 2.6"/>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	Sources: Kaiser Permanente Northern California, Essential Access</a:t>
            </a:r>
            <a:r>
              <a:rPr lang="en-US" dirty="0"/>
              <a:t> Health</a:t>
            </a:r>
            <a:r>
              <a:rPr dirty="0"/>
              <a:t>, Quest Diagnostics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Prevalence Monitoring, Percent Positive for Females, by
Health Care Setting, California, 2012-2021</a:t>
            </a:r>
          </a:p>
        </p:txBody>
      </p:sp>
      <p:pic>
        <p:nvPicPr>
          <p:cNvPr id="3" name="Content 1" descr="2012-2021 trendline graph of female chlamydia percent positive by health care setting&#10;•  FP Title X positivity ranged from 3.8 in 2012 to 4.2 in 2021&#10;•  FP Quest positivity ranged from 3.4 in 2012 to 9.3 in 2021&#10;•  KNC positivity ranged from 3.3 in 2012 to 3.4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	Sources: Kaiser Permanente Northern California, Essential Access</a:t>
            </a:r>
            <a:r>
              <a:rPr lang="en-US" dirty="0"/>
              <a:t> Health</a:t>
            </a:r>
            <a:r>
              <a:rPr dirty="0"/>
              <a:t>, Quest Diagnostics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California versus United States Incidence Rates, 1995–2021</a:t>
            </a:r>
          </a:p>
        </p:txBody>
      </p:sp>
      <p:pic>
        <p:nvPicPr>
          <p:cNvPr id="3" name="Content 1" descr="1995-2021 trendline graph of chlamydia California versus United States incidence rates (per 100,000 population)&#10;•  California increased from a rate of 194.1 in 1995 to 597.6 in 2019. In 2020 the rate decreased slightly to 445.6 and then increased to 484.7 in 2021&#10;•  United States increased from a rate of 182.2 in 1995 to 490.6 in 2021; The U.S. rate is slightly higher than the California rate"/>
          <p:cNvPicPr>
            <a:picLocks noGrp="1"/>
          </p:cNvPicPr>
          <p:nvPr>
            <p:ph idx="1"/>
          </p:nvPr>
        </p:nvPicPr>
        <p:blipFill>
          <a:blip r:embed="rId3" cstate="print"/>
          <a:stretch>
            <a:fillRect/>
          </a:stretch>
        </p:blipFill>
        <p:spPr>
          <a:xfrm>
            <a:off x="414670" y="1533805"/>
            <a:ext cx="11387470" cy="463071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Repeat Infection among Females 1-6 Months after Infection, by Data Source, California, 2021</a:t>
            </a:r>
          </a:p>
        </p:txBody>
      </p:sp>
      <p:pic>
        <p:nvPicPr>
          <p:cNvPr id="3" name="Content 1" descr="Graph of 2021 chlamydia repeat infection among females 1-6 months after infection&#10;•  Chlamydia case reports repeat infection was 7.3%&#10;•  Family Planning Clinics served by Quest repeat infection was 13.9%&#10;•  Kaiser Northern California repeat infection was 11.5%"/>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dirty="0">
                <a:solidFill>
                  <a:srgbClr val="000000">
                    <a:alpha val="100000"/>
                  </a:srgbClr>
                </a:solidFill>
                <a:latin typeface="Tw Cen MT (Body)"/>
                <a:cs typeface="Tw Cen MT (Body)"/>
                <a:sym typeface="Tw Cen MT (Body)"/>
              </a:rPr>
              <a:t>* Excludes Los Angeles and San Francisco</a:t>
            </a:r>
            <a:r>
              <a:rPr lang="en-US" sz="1200" b="0" i="0" u="none" cap="none" dirty="0">
                <a:solidFill>
                  <a:srgbClr val="000000">
                    <a:alpha val="100000"/>
                  </a:srgbClr>
                </a:solidFill>
                <a:latin typeface="Tw Cen MT (Body)"/>
                <a:cs typeface="Tw Cen MT (Body)"/>
                <a:sym typeface="Tw Cen MT (Body)"/>
              </a:rPr>
              <a:t> local health jurisdictions</a:t>
            </a:r>
            <a:endParaRPr sz="1200" b="0" i="0" u="none" cap="none" dirty="0">
              <a:solidFill>
                <a:srgbClr val="000000">
                  <a:alpha val="100000"/>
                </a:srgbClr>
              </a:solidFill>
              <a:latin typeface="Tw Cen MT (Body)"/>
              <a:cs typeface="Tw Cen MT (Body)"/>
              <a:sym typeface="Tw Cen MT (Body)"/>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Case Counts and Incidence Rates by County, California, 2021</a:t>
            </a:r>
          </a:p>
        </p:txBody>
      </p:sp>
      <p:pic>
        <p:nvPicPr>
          <p:cNvPr id="3" name="Content 1" descr="Map of 2021 chlamydia case counts for California’s 58 counties in 5 categories:&#10;•  0 cases reported include Sierra&#10;•  1-99 cases include Alpine, Amador, Calaveras, Colusa, Del Norte, Glenn, Inyo, Lassen, Mariposa, Modoc, Mono, Plumas, Siskiyou, Trinity&#10;•  100-999 cases include El Dorado, Humboldt, Imperial, Lake, Madera, Marin, Mendocino, Napa, Nevada, Placer, San Benito, San Luis Obispo, Santa Cruz, Shasta, Sutter, Tehama, Tuolumne, Yolo, Yuba&#10;•  1000-4999 cases include Butte, Contra Costa, Kings, Merced, Monterey, San Joaquin, San Mateo, Santa Barbara, Solano, Sonoma, Stanislaus, Tulare, Ventura&#10;•  5000+ cases include Alameda, Fresno, Kern, Los Angeles, Orange, Riverside, Sacramento, San Bernardino, San Diego, San Francisco, Santa Clara"/>
          <p:cNvPicPr>
            <a:picLocks noGrp="1"/>
          </p:cNvPicPr>
          <p:nvPr>
            <p:ph sz="half" idx="1"/>
          </p:nvPr>
        </p:nvPicPr>
        <p:blipFill>
          <a:blip r:embed="rId3" cstate="print"/>
          <a:stretch>
            <a:fillRect/>
          </a:stretch>
        </p:blipFill>
        <p:spPr>
          <a:xfrm>
            <a:off x="2434555" y="1442808"/>
            <a:ext cx="4407408" cy="5401338"/>
          </a:xfrm>
          <a:prstGeom prst="rect">
            <a:avLst/>
          </a:prstGeom>
        </p:spPr>
      </p:pic>
      <p:pic>
        <p:nvPicPr>
          <p:cNvPr id="4" name="Content 2" descr="Map of 2021 chlamydia incidence rates (per 100,000 population) for California’s 58 counties in 5 categories:&#10;•  0 cases reported include Sierra&#10;•  &lt;300 rates include Alpine, Amador, Calaveras, Colusa, Del Norte, El Dorado, Glenn, Inyo, Lassen, Marin, Mariposa, Mono, Nevada, Placer, Plumas, San Benito, Santa Clara, Shasta, Siskiyou, Sutter, Trinity, Tuolumne &#10;•  300-399 rates include Humboldt, Lake, Merced, Modoc, Napa, Orange, San Luis Obispo, San Mateo, Santa Barbara, Santa Cruz, Sonoma, Tehama, Ventura &#10;•  400-499 rates include Alameda, Contra Costa, Imperial, Mendocino, Riverside, Sacramento, Stanislaus, Yolo, Yuba &#10;•  500+ rates include Butte, Fresno, Kern, Kings, Los Angeles, Madera, Monterey, San Bernardino, San Diego, San Francisco, San Joaquin, Solano, Tulare"/>
          <p:cNvPicPr>
            <a:picLocks noGrp="1"/>
          </p:cNvPicPr>
          <p:nvPr>
            <p:ph sz="half" idx="2"/>
          </p:nvPr>
        </p:nvPicPr>
        <p:blipFill>
          <a:blip r:embed="rId4" cstate="print"/>
          <a:stretch>
            <a:fillRect/>
          </a:stretch>
        </p:blipFill>
        <p:spPr>
          <a:xfrm>
            <a:off x="6590023" y="1442808"/>
            <a:ext cx="4407408" cy="5401338"/>
          </a:xfrm>
          <a:prstGeom prst="rect">
            <a:avLst/>
          </a:prstGeom>
        </p:spPr>
      </p:pic>
      <p:sp>
        <p:nvSpPr>
          <p:cNvPr id="5" name="TextBox 1">
            <a:extLst>
              <a:ext uri="{C183D7F6-B498-43B3-948B-1728B52AA6E4}">
                <adec:decorative xmlns:adec="http://schemas.microsoft.com/office/drawing/2017/decorative" val="1"/>
              </a:ext>
            </a:extLst>
          </p:cNvPr>
          <p:cNvSpPr>
            <a:spLocks noGrp="1"/>
          </p:cNvSpPr>
          <p:nvPr>
            <p:ph/>
          </p:nvPr>
        </p:nvSpPr>
        <p:spPr>
          <a:xfrm>
            <a:off x="2594959" y="1624995"/>
            <a:ext cx="3866003" cy="338328"/>
          </a:xfrm>
        </p:spPr>
        <p:txBody>
          <a:bodyPr/>
          <a:lstStyle/>
          <a:p>
            <a:pPr marL="0" marR="0" algn="l">
              <a:lnSpc>
                <a:spcPct val="100000"/>
              </a:lnSpc>
              <a:spcBef>
                <a:spcPts val="0"/>
              </a:spcBef>
              <a:spcAft>
                <a:spcPts val="0"/>
              </a:spcAft>
              <a:buNone/>
            </a:pPr>
            <a:r>
              <a:rPr sz="1400" b="1" i="0" u="none" cap="none" dirty="0">
                <a:solidFill>
                  <a:srgbClr val="C44A07">
                    <a:alpha val="100000"/>
                  </a:srgbClr>
                </a:solidFill>
                <a:latin typeface="Arial"/>
                <a:cs typeface="Arial"/>
                <a:sym typeface="Arial"/>
              </a:rPr>
              <a:t>Chlamydia Cases</a:t>
            </a:r>
          </a:p>
        </p:txBody>
      </p:sp>
      <p:sp>
        <p:nvSpPr>
          <p:cNvPr id="6" name="TextBox 2">
            <a:extLst>
              <a:ext uri="{C183D7F6-B498-43B3-948B-1728B52AA6E4}">
                <adec:decorative xmlns:adec="http://schemas.microsoft.com/office/drawing/2017/decorative" val="1"/>
              </a:ext>
            </a:extLst>
          </p:cNvPr>
          <p:cNvSpPr>
            <a:spLocks noGrp="1"/>
          </p:cNvSpPr>
          <p:nvPr>
            <p:ph/>
          </p:nvPr>
        </p:nvSpPr>
        <p:spPr>
          <a:xfrm>
            <a:off x="6732700" y="1624995"/>
            <a:ext cx="3883738" cy="338328"/>
          </a:xfrm>
        </p:spPr>
        <p:txBody>
          <a:bodyPr/>
          <a:lstStyle/>
          <a:p>
            <a:pPr marL="0" marR="0" algn="l">
              <a:lnSpc>
                <a:spcPct val="100000"/>
              </a:lnSpc>
              <a:spcBef>
                <a:spcPts val="0"/>
              </a:spcBef>
              <a:spcAft>
                <a:spcPts val="0"/>
              </a:spcAft>
              <a:buNone/>
            </a:pPr>
            <a:r>
              <a:rPr sz="1400" b="1" i="0" u="none" cap="none">
                <a:solidFill>
                  <a:srgbClr val="C44A07">
                    <a:alpha val="100000"/>
                  </a:srgbClr>
                </a:solidFill>
                <a:latin typeface="Arial"/>
                <a:cs typeface="Arial"/>
                <a:sym typeface="Arial"/>
              </a:rPr>
              <a:t>Chlamydia Rates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Ranked Incidence Rates by County, California, 2021</a:t>
            </a:r>
          </a:p>
        </p:txBody>
      </p:sp>
      <p:pic>
        <p:nvPicPr>
          <p:cNvPr id="3" name="Content 1" descr="Ranking bar chart of 2021 chlamydia incidence rates (per 100,000 population) with the highest rate in San Francisco at 725.1 and the lowest in Calaveras at 26.6.  There were 14 counties above the overall state rate of 484.7.  In descending rate order, those counties were San Francisco, Kings, Kern, Fresno, Tulare, San Bernardino, Los Angeles, Madera, San Diego, San Joaquin, Solano, Butte, Monterey, Riverside."/>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r>
              <a:rPr dirty="0"/>
              <a:t>	This figure excludes counties with zero cases (1 count</a:t>
            </a:r>
            <a:r>
              <a:rPr lang="en-US" dirty="0"/>
              <a:t>y</a:t>
            </a:r>
            <a:r>
              <a:rPr dirty="0"/>
              <a:t> had zero cases in 2021)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Chlamydia among Youth Ages 15-19, Incidence Rates by County, California, 2021</a:t>
            </a:r>
          </a:p>
        </p:txBody>
      </p:sp>
      <p:pic>
        <p:nvPicPr>
          <p:cNvPr id="3" name="Content 1" descr="Map of 2021 chlamydia youth ages 15-19 incidence rates (per 100,000 population) for California’s 58 counties in 5 categories:&#10;•  0 cases reported include Sierra&#10;•  &lt;900 rates include Amador, Calaveras, Colusa, Del Norte, El Dorado, Glenn, Humboldt, Lassen, Marin, Mariposa, Merced, Mono, Napa, Nevada, Orange, Placer, San Benito, San Mateo, Santa Barbara, Santa Clara, Santa Cruz, Shasta, Siskiyou, Sutter, Tehama, Trinity, Tuolumne, Ventura, Yolo&#10;•  900-1249 rates include Alameda, Imperial, Inyo, Lake, Los Angeles, Madera, Plumas, Riverside, Sacramento, San Diego, San Francisco, San Luis Obispo, Sonoma, Stanislaus, Yuba&#10;•  1250-1749 rates include Alpine, Butte, Contra Costa, Fresno, Kern, Kings, Mendocino, Monterey, San Bernardino, San Joaquin, Solano, Tulare &#10;•  1750+ rates include Modoc"/>
          <p:cNvPicPr>
            <a:picLocks noGrp="1"/>
          </p:cNvPicPr>
          <p:nvPr>
            <p:ph idx="1"/>
          </p:nvPr>
        </p:nvPicPr>
        <p:blipFill>
          <a:blip r:embed="rId3" cstate="print"/>
          <a:stretch>
            <a:fillRect/>
          </a:stretch>
        </p:blipFill>
        <p:spPr>
          <a:xfrm>
            <a:off x="3612573" y="1433946"/>
            <a:ext cx="4339936" cy="541763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rPr dirty="0"/>
              <a:t>Chlamydia among Females Ages 15-24, Incidence Rates by County, California, 2021</a:t>
            </a:r>
          </a:p>
        </p:txBody>
      </p:sp>
      <p:pic>
        <p:nvPicPr>
          <p:cNvPr id="3" name="Content 1" descr="Map of 2021 chlamydia female ages 15-24 incidence rates (per 100,000 population) for California’s 58 counties in 5 categories:&#10;•  0 cases reported include Sierra&#10;•  &lt;2000 rates include El Dorado, Humboldt, Marin, Merced, Napa, Nevada, Orange, Placer, San Luis Obispo, San Mateo, Santa Barbara, Santa Clara, Santa Cruz, Shasta, Sutter, Yolo&#10;•  2000-2999 rates include Alameda, Butte, Contra Costa, Imperial, Los Angeles, Madera, Monterey, Riverside, Sacramento, San Diego, San Francisco, San Joaquin, Sonoma, Stanislaus, Ventura&#10;•  3000-3499 rates include Fresno, Kern, Kings, San Bernardino, Solano, Tulare&#10;•  3500+ rates include no counties"/>
          <p:cNvPicPr>
            <a:picLocks noGrp="1"/>
          </p:cNvPicPr>
          <p:nvPr>
            <p:ph idx="1"/>
          </p:nvPr>
        </p:nvPicPr>
        <p:blipFill>
          <a:blip r:embed="rId3" cstate="print"/>
          <a:stretch>
            <a:fillRect/>
          </a:stretch>
        </p:blipFill>
        <p:spPr>
          <a:xfrm>
            <a:off x="3612573" y="1433946"/>
            <a:ext cx="4339936" cy="541763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by Region, California, 2012–2021</a:t>
            </a:r>
          </a:p>
        </p:txBody>
      </p:sp>
      <p:pic>
        <p:nvPicPr>
          <p:cNvPr id="3" name="Content 1" descr="Map of California with counties separated into regions:&#10;•  Northern includes Butte, Colusa, Del Norte, Glenn, Humboldt, Lake, Lassen, Mendocino, Modoc, Nevada, Plumas, Shasta, Sierra, Siskiyou, Sutter, Tehama, Trinity, Yuba&#10;•  Sacramento Area includes El Dorado, Placer, Sacramento, Yolo&#10;•  San Francisco includes just San Francisco&#10;•  Bay Area includes Alameda, Contra Costa, Marin, Napa, San Mateo, Santa Clara, Solano, Sonoma &#10;•  Central Coast includes Monterey, San Luis Obispo, Santa Barbara, Santa Cruz, Ventura&#10;•  Central Inland includes Alpine, Amador, Calaveras, Fresno, Inyo, Kern, Kings, Madera, Mariposa, Merced, Mono, San Benito, San Joaquin, Stanislaus, Tulare, Tuolumne&#10;•  Los Angeles includes Los Angeles excluding the cities of Long Beach and Pasadena&#10;•  Southern includes Imperial, Orange, Riverside, San Bernardino, San Diego, and the cities of Long Beach and Pasadena&#10;&#10;2012-2021 trendline graph of chlamydia incidence rates (per 100,000 population) by region&#10;•  Northern region rates ranged from 291.1 in 2012 to 324.1 in 2021&#10;•  Sacramento Area region rates ranged from 448.8 in 2012 to 406.2 in 2021 &#10;•  San Francisco region rates ranged from 586.2 in 2012 to 725.1 in 2021 &#10;•  Bay Area region rates ranged from 336.4 in 2012 to 363.2 in 2021&#10;•  Central Coast region rates ranged from 351.9 in 2012 to 377.7 in 2021&#10;•  Central Inland region rates ranged from 530.7 in 2012 to 555.5 in 2021&#10;•  Los Angeles region rates ranged from 521.9 in 2012 to 568.8 in 2021 &#10;•  Southern region rates ranged from 436.5 in 2012 to 496.7 in 2021"/>
          <p:cNvPicPr>
            <a:picLocks noGrp="1"/>
          </p:cNvPicPr>
          <p:nvPr>
            <p:ph idx="10"/>
          </p:nvPr>
        </p:nvPicPr>
        <p:blipFill>
          <a:blip r:embed="rId3" cstate="print"/>
          <a:stretch>
            <a:fillRect/>
          </a:stretch>
        </p:blipFill>
        <p:spPr>
          <a:xfrm>
            <a:off x="4019341" y="1461819"/>
            <a:ext cx="7881131" cy="502127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Number of Chlamydia Cases by Region, Gender, and Year, California, 2012–2021</a:t>
            </a:r>
          </a:p>
        </p:txBody>
      </p:sp>
      <p:pic>
        <p:nvPicPr>
          <p:cNvPr id="6" name="sg1" descr="Bay Area region graph of chlamydia case counts by year and gender with total case counts ranging from 21,984 in 2012 to 24,844 in 2021 and female percent ranging from 68.8% in 2012 to 59.6% in 2021"/>
          <p:cNvPicPr>
            <a:picLocks noGrp="1"/>
          </p:cNvPicPr>
          <p:nvPr>
            <p:ph idx="1"/>
          </p:nvPr>
        </p:nvPicPr>
        <p:blipFill>
          <a:blip r:embed="rId3" cstate="print"/>
          <a:stretch>
            <a:fillRect/>
          </a:stretch>
        </p:blipFill>
        <p:spPr>
          <a:xfrm>
            <a:off x="256672" y="1565031"/>
            <a:ext cx="3619827" cy="1579504"/>
          </a:xfrm>
          <a:prstGeom prst="rect">
            <a:avLst/>
          </a:prstGeom>
        </p:spPr>
      </p:pic>
      <p:pic>
        <p:nvPicPr>
          <p:cNvPr id="3" name="sg4" descr="Northern region graph of chlamydia case counts by year and gender with total case counts ranging from 3,576 in 2012 to 3,988 in 2021 and female percent ranging from 71.6% in 2012 to 67.0% in 2021"/>
          <p:cNvPicPr>
            <a:picLocks noGrp="1"/>
          </p:cNvPicPr>
          <p:nvPr>
            <p:ph idx="17"/>
          </p:nvPr>
        </p:nvPicPr>
        <p:blipFill>
          <a:blip r:embed="rId4" cstate="print"/>
          <a:stretch>
            <a:fillRect/>
          </a:stretch>
        </p:blipFill>
        <p:spPr>
          <a:xfrm>
            <a:off x="4277257" y="1508924"/>
            <a:ext cx="3619826" cy="1556732"/>
          </a:xfrm>
          <a:prstGeom prst="rect">
            <a:avLst/>
          </a:prstGeom>
        </p:spPr>
      </p:pic>
      <p:pic>
        <p:nvPicPr>
          <p:cNvPr id="4" name="sg6" descr="Sacramento Area region graph of chlamydia case counts by year and gender with total case counts ranging from 9,882 in 2012 to 9,765 in 2021 and female percent ranging from 72.1% in 2012 to 62.9% in 2021"/>
          <p:cNvPicPr>
            <a:picLocks noGrp="1"/>
          </p:cNvPicPr>
          <p:nvPr>
            <p:ph idx="16"/>
          </p:nvPr>
        </p:nvPicPr>
        <p:blipFill>
          <a:blip r:embed="rId5" cstate="print"/>
          <a:stretch>
            <a:fillRect/>
          </a:stretch>
        </p:blipFill>
        <p:spPr>
          <a:xfrm>
            <a:off x="8297843" y="1552040"/>
            <a:ext cx="3619826" cy="1556732"/>
          </a:xfrm>
          <a:prstGeom prst="rect">
            <a:avLst/>
          </a:prstGeom>
        </p:spPr>
      </p:pic>
      <p:pic>
        <p:nvPicPr>
          <p:cNvPr id="5" name="sg2" descr="San Francisco region graph of chlamydia case counts by year and gender with total case counts ranging from 4,874 in 2012 to 6,204 in 2021 and female percent ranging from 40.6% in 2012 to 31.9% in 2021"/>
          <p:cNvPicPr>
            <a:picLocks noGrp="1"/>
          </p:cNvPicPr>
          <p:nvPr>
            <p:ph idx="11"/>
          </p:nvPr>
        </p:nvPicPr>
        <p:blipFill>
          <a:blip r:embed="rId6" cstate="print"/>
          <a:stretch>
            <a:fillRect/>
          </a:stretch>
        </p:blipFill>
        <p:spPr>
          <a:xfrm>
            <a:off x="256673" y="3332078"/>
            <a:ext cx="3619826" cy="1556732"/>
          </a:xfrm>
          <a:prstGeom prst="rect">
            <a:avLst/>
          </a:prstGeom>
        </p:spPr>
      </p:pic>
      <p:pic>
        <p:nvPicPr>
          <p:cNvPr id="9" name="sg7" descr="Central Inland region graph of chlamydia case counts by year and gender with total case counts ranging from 22,783 in 2012 to 25,475 in 2021 and female percent ranging from 72.8% in 2012 to 67.6% in 2021"/>
          <p:cNvPicPr>
            <a:picLocks noGrp="1"/>
          </p:cNvPicPr>
          <p:nvPr>
            <p:ph idx="15"/>
          </p:nvPr>
        </p:nvPicPr>
        <p:blipFill>
          <a:blip r:embed="rId7" cstate="print"/>
          <a:stretch>
            <a:fillRect/>
          </a:stretch>
        </p:blipFill>
        <p:spPr>
          <a:xfrm>
            <a:off x="8297843" y="3222499"/>
            <a:ext cx="3619826" cy="1556732"/>
          </a:xfrm>
          <a:prstGeom prst="rect">
            <a:avLst/>
          </a:prstGeom>
        </p:spPr>
      </p:pic>
      <p:pic>
        <p:nvPicPr>
          <p:cNvPr id="7" name="sg3" descr="Central Coast region graph of chlamydia case counts by year and gender with total case counts ranging from 7,865 in 2012 to 8,561 in 2021 and female percent ranging from 72.9% in 2012 to 66.1% in 2021"/>
          <p:cNvPicPr>
            <a:picLocks noGrp="1"/>
          </p:cNvPicPr>
          <p:nvPr>
            <p:ph idx="12"/>
          </p:nvPr>
        </p:nvPicPr>
        <p:blipFill>
          <a:blip r:embed="rId8" cstate="print"/>
          <a:stretch>
            <a:fillRect/>
          </a:stretch>
        </p:blipFill>
        <p:spPr>
          <a:xfrm>
            <a:off x="256673" y="5006686"/>
            <a:ext cx="3619826" cy="1556732"/>
          </a:xfrm>
          <a:prstGeom prst="rect">
            <a:avLst/>
          </a:prstGeom>
        </p:spPr>
      </p:pic>
      <p:pic>
        <p:nvPicPr>
          <p:cNvPr id="8" name="sg5" descr="Los Angeles region graph of chlamydia case counts by year and gender with total case counts ranging from 48,856 in 2012 to 53,159 in 2021 and female percent ranging from 64.6% in 2012 to 55.8% in 2021"/>
          <p:cNvPicPr>
            <a:picLocks noGrp="1"/>
          </p:cNvPicPr>
          <p:nvPr>
            <p:ph idx="13"/>
          </p:nvPr>
        </p:nvPicPr>
        <p:blipFill>
          <a:blip r:embed="rId9" cstate="print"/>
          <a:stretch>
            <a:fillRect/>
          </a:stretch>
        </p:blipFill>
        <p:spPr>
          <a:xfrm>
            <a:off x="4291996" y="5111204"/>
            <a:ext cx="3619826" cy="1556732"/>
          </a:xfrm>
          <a:prstGeom prst="rect">
            <a:avLst/>
          </a:prstGeom>
        </p:spPr>
      </p:pic>
      <p:pic>
        <p:nvPicPr>
          <p:cNvPr id="10" name="sg8" descr="Southern region graph of chlamydia case counts by year and gender with total case counts ranging from 49,629 in 2012 to 58,810 in 2021 and female percent ranging from 70.2% in 2012 to 62.5% in 2021"/>
          <p:cNvPicPr>
            <a:picLocks noGrp="1"/>
          </p:cNvPicPr>
          <p:nvPr>
            <p:ph idx="14"/>
          </p:nvPr>
        </p:nvPicPr>
        <p:blipFill>
          <a:blip r:embed="rId10" cstate="print"/>
          <a:stretch>
            <a:fillRect/>
          </a:stretch>
        </p:blipFill>
        <p:spPr>
          <a:xfrm>
            <a:off x="8297843" y="5006686"/>
            <a:ext cx="3619826" cy="15567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3" y="417096"/>
            <a:ext cx="11710737" cy="1016850"/>
          </a:xfrm>
        </p:spPr>
        <p:txBody>
          <a:bodyPr/>
          <a:lstStyle/>
          <a:p>
            <a:r>
              <a:t>Chlamydia, Incidence Rates by Gender, California, 2002–2021</a:t>
            </a:r>
          </a:p>
        </p:txBody>
      </p:sp>
      <p:pic>
        <p:nvPicPr>
          <p:cNvPr id="3" name="Content 1" descr="2002-2020 trendline graph of chlamydia incidence rates (per 100,000 population) by gender&#10;•  Female rates increased from 464.7 in 2002 to 582.7 in 2021&#10;•  Male rates increased from 164.1 in 2002 to 382.5 in 2021"/>
          <p:cNvPicPr>
            <a:picLocks noGrp="1"/>
          </p:cNvPicPr>
          <p:nvPr>
            <p:ph idx="1"/>
          </p:nvPr>
        </p:nvPicPr>
        <p:blipFill>
          <a:blip r:embed="rId3" cstate="print"/>
          <a:stretch>
            <a:fillRect/>
          </a:stretch>
        </p:blipFill>
        <p:spPr>
          <a:xfrm>
            <a:off x="414670" y="1533805"/>
            <a:ext cx="11387470" cy="4630718"/>
          </a:xfrm>
          <a:prstGeom prst="rect">
            <a:avLst/>
          </a:prstGeom>
        </p:spPr>
      </p:pic>
      <p:sp>
        <p:nvSpPr>
          <p:cNvPr id="4" name="Footnote_Label"/>
          <p:cNvSpPr>
            <a:spLocks noGrp="1"/>
          </p:cNvSpPr>
          <p:nvPr>
            <p:ph idx="10"/>
          </p:nvPr>
        </p:nvSpPr>
        <p:spPr>
          <a:xfrm>
            <a:off x="2513045" y="6176963"/>
            <a:ext cx="9355494" cy="671257"/>
          </a:xfrm>
        </p:spPr>
        <p:txBody>
          <a:bodyPr/>
          <a:lstStyle/>
          <a:p>
            <a:pPr marL="0" marR="0" algn="l">
              <a:lnSpc>
                <a:spcPct val="100000"/>
              </a:lnSpc>
              <a:spcBef>
                <a:spcPts val="0"/>
              </a:spcBef>
              <a:spcAft>
                <a:spcPts val="0"/>
              </a:spcAft>
              <a:buNone/>
            </a:pPr>
            <a:r>
              <a:rPr sz="1200" b="0" i="0" u="none" cap="none">
                <a:solidFill>
                  <a:srgbClr val="000000">
                    <a:alpha val="100000"/>
                  </a:srgbClr>
                </a:solidFill>
                <a:latin typeface="Tw Cen MT (Body)"/>
                <a:cs typeface="Tw Cen MT (Body)"/>
                <a:sym typeface="Tw Cen MT (Body)"/>
              </a:rPr>
              <a:t>Screening guidelines recommend routine screening for specific populations, therefore higher rates of reported cases may in part reflect the targeted nature of screening programs.</a:t>
            </a:r>
          </a:p>
        </p:txBody>
      </p:sp>
    </p:spTree>
  </p:cSld>
  <p:clrMapOvr>
    <a:masterClrMapping/>
  </p:clrMapOvr>
</p:sld>
</file>

<file path=ppt/theme/theme1.xml><?xml version="1.0" encoding="utf-8"?>
<a:theme xmlns:a="http://schemas.openxmlformats.org/drawingml/2006/main" name="Main_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92824" tIns="46412" rIns="92824" bIns="46412">
        <a:spAutoFit/>
      </a:bodyPr>
      <a:lstStyle>
        <a:defPPr algn="l" eaLnBrk="1" hangingPunct="1">
          <a:spcBef>
            <a:spcPct val="30000"/>
          </a:spcBef>
          <a:defRPr sz="1400" dirty="0">
            <a:latin typeface="+mn-lt"/>
          </a:defRPr>
        </a:defPPr>
      </a:lstStyle>
    </a:txDef>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25e340a5-d50c-48d7-adc0-a905fb7bff5c</TermId>
        </TermInfo>
      </Terms>
    </e703b7d8b6284097bcc8d89d108ab72a>
    <TaxCatchAll xmlns="a48324c4-7d20-48d3-8188-32763737222b">
      <Value>97</Value>
    </TaxCatchAll>
    <off2d280d04f435e8ad65f64297220d7 xmlns="a48324c4-7d20-48d3-8188-32763737222b">
      <Terms xmlns="http://schemas.microsoft.com/office/infopath/2007/PartnerControls"/>
    </off2d280d04f435e8ad65f64297220d7>
    <PublishingExpirationDate xmlns="http://schemas.microsoft.com/sharepoint/v3" xsi:nil="true"/>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documentManagement>
</p:properties>
</file>

<file path=customXml/itemProps1.xml><?xml version="1.0" encoding="utf-8"?>
<ds:datastoreItem xmlns:ds="http://schemas.openxmlformats.org/officeDocument/2006/customXml" ds:itemID="{0058FBD4-6BB6-46F8-986C-93CBE9DEAC6F}"/>
</file>

<file path=customXml/itemProps2.xml><?xml version="1.0" encoding="utf-8"?>
<ds:datastoreItem xmlns:ds="http://schemas.openxmlformats.org/officeDocument/2006/customXml" ds:itemID="{96AB93E3-C9FD-4C7E-ABF8-A2F2AF52D323}"/>
</file>

<file path=customXml/itemProps3.xml><?xml version="1.0" encoding="utf-8"?>
<ds:datastoreItem xmlns:ds="http://schemas.openxmlformats.org/officeDocument/2006/customXml" ds:itemID="{A86AF226-C77C-4F0E-BF6D-1D8EEF2BBE34}"/>
</file>

<file path=docProps/app.xml><?xml version="1.0" encoding="utf-8"?>
<Properties xmlns="http://schemas.openxmlformats.org/officeDocument/2006/extended-properties" xmlns:vt="http://schemas.openxmlformats.org/officeDocument/2006/docPropsVTypes">
  <Template>Green bar</Template>
  <TotalTime>36031</TotalTime>
  <Words>701</Words>
  <Application>Microsoft Office PowerPoint</Application>
  <PresentationFormat>Widescreen</PresentationFormat>
  <Paragraphs>55</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Tw Cen MT (Body)</vt:lpstr>
      <vt:lpstr>Wingdings</vt:lpstr>
      <vt:lpstr>Arial</vt:lpstr>
      <vt:lpstr>Calibri</vt:lpstr>
      <vt:lpstr>Bahnschrift SemiBold SemiConden</vt:lpstr>
      <vt:lpstr>Tw Cen MT</vt:lpstr>
      <vt:lpstr>Main_Theme</vt:lpstr>
      <vt:lpstr>Chlamydia</vt:lpstr>
      <vt:lpstr>Chlamydia, California versus United States Incidence Rates, 1995–2021</vt:lpstr>
      <vt:lpstr>Chlamydia, Case Counts and Incidence Rates by County, California, 2021</vt:lpstr>
      <vt:lpstr>Chlamydia, Ranked Incidence Rates by County, California, 2021</vt:lpstr>
      <vt:lpstr>Chlamydia among Youth Ages 15-19, Incidence Rates by County, California, 2021</vt:lpstr>
      <vt:lpstr>Chlamydia among Females Ages 15-24, Incidence Rates by County, California, 2021</vt:lpstr>
      <vt:lpstr>Chlamydia, Incidence Rates by Region, California, 2012–2021</vt:lpstr>
      <vt:lpstr>Number of Chlamydia Cases by Region, Gender, and Year, California, 2012–2021</vt:lpstr>
      <vt:lpstr>Chlamydia, Incidence Rates by Gender, California, 2002–2021</vt:lpstr>
      <vt:lpstr>Chlamydia, Incidence Rates by Age Group (in years) and Gender, California, 2021</vt:lpstr>
      <vt:lpstr>Chlamydia, Incidence Rates for Females by Age Group (in years), California, 2012–2021</vt:lpstr>
      <vt:lpstr>Chlamydia, Incidence Rates for Males by Age Group (in years), 
California, 2012–2021</vt:lpstr>
      <vt:lpstr>Chlamydia, Incidence Rates by Race/Ethnicity and Gender,
California, 2021</vt:lpstr>
      <vt:lpstr>Chlamydia, Female Incidence Rates by Race/Ethnicity and Age Group (in years), California, 2021</vt:lpstr>
      <vt:lpstr>Chlamydia, Male Incidence Rates by Race/Ethnicity and Age Group (in years), California, 2021</vt:lpstr>
      <vt:lpstr>Chlamydia, Incidence Rates for Females by Race/Ethnicity, 
California, 2012–2021</vt:lpstr>
      <vt:lpstr>Chlamydia, Incidence Rates for Males by Race/Ethnicity, 
California, 2012–2021</vt:lpstr>
      <vt:lpstr>Chlamydia Prevalence Monitoring, Percent Positive for Females of Selected Age Groups, by Health Care Setting, California, 2021</vt:lpstr>
      <vt:lpstr>Chlamydia Prevalence Monitoring, Percent Positive for Females, by
Health Care Setting, California, 2012-2021</vt:lpstr>
      <vt:lpstr>Chlamydia Repeat Infection among Females 1-6 Months after Infection, by Data Source, California, 2021</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2021 Data Slides for Chlamydia</dc:title>
  <dc:creator/>
  <cp:lastModifiedBy>Reyna, Melissa@CDPH</cp:lastModifiedBy>
  <cp:revision>812</cp:revision>
  <cp:lastPrinted>2022-05-06T15:54:04Z</cp:lastPrinted>
  <dcterms:created xsi:type="dcterms:W3CDTF">2020-08-24T23:52:26Z</dcterms:created>
  <dcterms:modified xsi:type="dcterms:W3CDTF">2023-09-21T18:32:59Z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97;#English|25e340a5-d50c-48d7-adc0-a905fb7bff5c</vt:lpwstr>
  </property>
</Properties>
</file>