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A_1D41885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9_F257D060.xml" ContentType="application/vnd.ms-powerpoint.comments+xml"/>
  <Override PartName="/ppt/notesSlides/notesSlide23.xml" ContentType="application/vnd.openxmlformats-officedocument.presentationml.notesSlide+xml"/>
  <Override PartName="/ppt/comments/modernComment_11E_7055AAD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11F_20ED7ADE.xml" ContentType="application/vnd.ms-powerpoint.comments+xml"/>
  <Override PartName="/ppt/notesSlides/notesSlide30.xml" ContentType="application/vnd.openxmlformats-officedocument.presentationml.notesSlide+xml"/>
  <Override PartName="/ppt/comments/modernComment_132_1D36ACE.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16_A9B4BF3F.xml" ContentType="application/vnd.ms-powerpoint.comments+xml"/>
  <Override PartName="/ppt/notesSlides/notesSlide35.xml" ContentType="application/vnd.openxmlformats-officedocument.presentationml.notesSlide+xml"/>
  <Override PartName="/ppt/comments/modernComment_11C_693D5E14.xml" ContentType="application/vnd.ms-powerpoint.comments+xml"/>
  <Override PartName="/ppt/notesSlides/notesSlide36.xml" ContentType="application/vnd.openxmlformats-officedocument.presentationml.notesSlide+xml"/>
  <Override PartName="/ppt/comments/modernComment_12E_E005919E.xml" ContentType="application/vnd.ms-powerpoint.comments+xml"/>
  <Override PartName="/ppt/notesSlides/notesSlide37.xml" ContentType="application/vnd.openxmlformats-officedocument.presentationml.notesSlide+xml"/>
  <Override PartName="/ppt/comments/modernComment_11D_52153A2.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113_35B9BB4A.xml" ContentType="application/vnd.ms-powerpoint.comments+xml"/>
  <Override PartName="/ppt/notesSlides/notesSlide41.xml" ContentType="application/vnd.openxmlformats-officedocument.presentationml.notesSlide+xml"/>
  <Override PartName="/ppt/comments/modernComment_136_C8A0F2EB.xml" ContentType="application/vnd.ms-powerpoint.comments+xml"/>
  <Override PartName="/ppt/notesSlides/notesSlide42.xml" ContentType="application/vnd.openxmlformats-officedocument.presentationml.notesSlide+xml"/>
  <Override PartName="/ppt/comments/modernComment_140_65F4C375.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4" r:id="rId4"/>
  </p:sldMasterIdLst>
  <p:notesMasterIdLst>
    <p:notesMasterId r:id="rId52"/>
  </p:notesMasterIdLst>
  <p:sldIdLst>
    <p:sldId id="265" r:id="rId5"/>
    <p:sldId id="266" r:id="rId6"/>
    <p:sldId id="267" r:id="rId7"/>
    <p:sldId id="305" r:id="rId8"/>
    <p:sldId id="307" r:id="rId9"/>
    <p:sldId id="282" r:id="rId10"/>
    <p:sldId id="304" r:id="rId11"/>
    <p:sldId id="298" r:id="rId12"/>
    <p:sldId id="262" r:id="rId13"/>
    <p:sldId id="263" r:id="rId14"/>
    <p:sldId id="261" r:id="rId15"/>
    <p:sldId id="264" r:id="rId16"/>
    <p:sldId id="312" r:id="rId17"/>
    <p:sldId id="268" r:id="rId18"/>
    <p:sldId id="269" r:id="rId19"/>
    <p:sldId id="272" r:id="rId20"/>
    <p:sldId id="273" r:id="rId21"/>
    <p:sldId id="274" r:id="rId22"/>
    <p:sldId id="313" r:id="rId23"/>
    <p:sldId id="299" r:id="rId24"/>
    <p:sldId id="279" r:id="rId25"/>
    <p:sldId id="281" r:id="rId26"/>
    <p:sldId id="286" r:id="rId27"/>
    <p:sldId id="300" r:id="rId28"/>
    <p:sldId id="314" r:id="rId29"/>
    <p:sldId id="301" r:id="rId30"/>
    <p:sldId id="308" r:id="rId31"/>
    <p:sldId id="309" r:id="rId32"/>
    <p:sldId id="291" r:id="rId33"/>
    <p:sldId id="287" r:id="rId34"/>
    <p:sldId id="306" r:id="rId35"/>
    <p:sldId id="292" r:id="rId36"/>
    <p:sldId id="315" r:id="rId37"/>
    <p:sldId id="276" r:id="rId38"/>
    <p:sldId id="278" r:id="rId39"/>
    <p:sldId id="284" r:id="rId40"/>
    <p:sldId id="302" r:id="rId41"/>
    <p:sldId id="285" r:id="rId42"/>
    <p:sldId id="303" r:id="rId43"/>
    <p:sldId id="316" r:id="rId44"/>
    <p:sldId id="275" r:id="rId45"/>
    <p:sldId id="310" r:id="rId46"/>
    <p:sldId id="320" r:id="rId47"/>
    <p:sldId id="317" r:id="rId48"/>
    <p:sldId id="318" r:id="rId49"/>
    <p:sldId id="319" r:id="rId50"/>
    <p:sldId id="321" r:id="rId51"/>
  </p:sldIdLst>
  <p:sldSz cx="10058400" cy="77724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B58552-BE84-C25C-70CB-40834476828A}" name="Boyte, Rebeca@CDPH" initials="BR" userId="S::Rebeca.Boyte@cdph.ca.gov::627f5e2d-1053-4c5e-aac1-0386d78106b1" providerId="AD"/>
  <p188:author id="{87080155-AF03-48ED-B594-E4D6EB198AF2}" name="Nakahara, Natalie@CDPH" initials="NN" userId="S::natalie.nakahara@cdph.ca.gov::275573ed-f782-428a-9c7b-bdc3fc3a683c" providerId="AD"/>
  <p188:author id="{27E1B9AB-9916-74B8-5827-DCFF233D0C38}" name="Boyte, Rebeca@CDPH" initials="BR" userId="S::rebeca.boyte@cdph.ca.gov::627f5e2d-1053-4c5e-aac1-0386d78106b1" providerId="AD"/>
  <p188:author id="{986271AC-A51A-ABD7-27E9-ECF2108B65AD}" name="Christiansen, Amber@CDPH" initials="CA" userId="S::Amber.Christiansen@cdph.ca.gov::c774eb7a-002f-4662-9292-aa07d47ea282" providerId="AD"/>
  <p188:author id="{E3AE04FF-6DA2-3EAD-3962-287D05E0D207}" name="Grey, Jane@CDPH" initials="GJ" userId="S::jane.grey@cdph.ca.gov::504d9a0c-4e7c-4b2d-8551-edac836032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pez, Esteban" initials="LE" lastIdx="1" clrIdx="0">
    <p:extLst>
      <p:ext uri="{19B8F6BF-5375-455C-9EA6-DF929625EA0E}">
        <p15:presenceInfo xmlns:p15="http://schemas.microsoft.com/office/powerpoint/2012/main" userId="S::esteban.lopez@accenture.com::f681e2a0-edb1-42ce-8011-936f7d283688" providerId="AD"/>
      </p:ext>
    </p:extLst>
  </p:cmAuthor>
  <p:cmAuthor id="2" name="Punj, Ashi" initials="PA" lastIdx="2" clrIdx="1">
    <p:extLst>
      <p:ext uri="{19B8F6BF-5375-455C-9EA6-DF929625EA0E}">
        <p15:presenceInfo xmlns:p15="http://schemas.microsoft.com/office/powerpoint/2012/main" userId="S::ashi.punj@accenture.com::a3cc1d11-e78d-40c6-9e8e-5e9a9ca65c18" providerId="AD"/>
      </p:ext>
    </p:extLst>
  </p:cmAuthor>
  <p:cmAuthor id="3" name="Kenny, Joseph" initials="KJ" lastIdx="3" clrIdx="2">
    <p:extLst>
      <p:ext uri="{19B8F6BF-5375-455C-9EA6-DF929625EA0E}">
        <p15:presenceInfo xmlns:p15="http://schemas.microsoft.com/office/powerpoint/2012/main" userId="S::joseph.kenny@accenture.com::e6daa5c0-5ad8-4521-87a1-a8cd33f4f1e6" providerId="AD"/>
      </p:ext>
    </p:extLst>
  </p:cmAuthor>
  <p:cmAuthor id="4" name="Williams, Mark S." initials="WS" lastIdx="3" clrIdx="3">
    <p:extLst>
      <p:ext uri="{19B8F6BF-5375-455C-9EA6-DF929625EA0E}">
        <p15:presenceInfo xmlns:p15="http://schemas.microsoft.com/office/powerpoint/2012/main" userId="S::mark.s.williams@accenture.com::edcd7742-4abc-4383-b78e-da9d6eb1d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9"/>
    <a:srgbClr val="FFFF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8B3050-F90E-7948-A3F0-C9B531F4E883}" v="115" dt="2024-04-10T22:01:35.448"/>
    <p1510:client id="{8048EA1C-3ECD-8D7E-A8A0-0885F34DFFFB}" v="61" dt="2024-04-11T19:49:56.026"/>
    <p1510:client id="{9FEBD2C2-D16C-0F4E-2381-8C5117566846}" v="173" dt="2024-04-11T00:47:57.395"/>
    <p1510:client id="{E5BDCBFC-B759-4E56-B9D5-3474C144D0C0}" v="5" dt="2024-04-11T20:03:42.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48" autoAdjust="0"/>
    <p:restoredTop sz="77477" autoAdjust="0"/>
  </p:normalViewPr>
  <p:slideViewPr>
    <p:cSldViewPr snapToGrid="0">
      <p:cViewPr varScale="1">
        <p:scale>
          <a:sx n="49" d="100"/>
          <a:sy n="49" d="100"/>
        </p:scale>
        <p:origin x="148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8/10/relationships/authors" Target="authors.xml"/></Relationships>
</file>

<file path=ppt/comments/modernComment_113_35B9BB4A.xml><?xml version="1.0" encoding="utf-8"?>
<p188:cmLst xmlns:a="http://schemas.openxmlformats.org/drawingml/2006/main" xmlns:r="http://schemas.openxmlformats.org/officeDocument/2006/relationships" xmlns:p188="http://schemas.microsoft.com/office/powerpoint/2018/8/main">
  <p188:cm id="{2A50C508-FECF-9948-883C-84EA618479E3}" authorId="{B3B58552-BE84-C25C-70CB-40834476828A}" status="resolved" created="2024-03-28T23:05:18.671" complete="100000">
    <pc:sldMkLst xmlns:pc="http://schemas.microsoft.com/office/powerpoint/2013/main/command">
      <pc:docMk/>
      <pc:sldMk cId="901364554" sldId="275"/>
    </pc:sldMkLst>
    <p188:replyLst>
      <p188:reply id="{02AC2CDE-65A7-4EA2-BF07-122B461D0485}" authorId="{87080155-AF03-48ED-B594-E4D6EB198AF2}" created="2024-03-28T23:57:36.130">
        <p188:txBody>
          <a:bodyPr/>
          <a:lstStyle/>
          <a:p>
            <a:r>
              <a:rPr lang="en-US"/>
              <a:t>Thanks!</a:t>
            </a:r>
          </a:p>
        </p188:txBody>
      </p188:reply>
    </p188:replyLst>
    <p188:txBody>
      <a:bodyPr/>
      <a:lstStyle/>
      <a:p>
        <a:r>
          <a:rPr lang="en-US"/>
          <a:t>student 4 should be marked as conditional (not TME)</a:t>
        </a:r>
      </a:p>
    </p188:txBody>
  </p188:cm>
</p188:cmLst>
</file>

<file path=ppt/comments/modernComment_116_A9B4BF3F.xml><?xml version="1.0" encoding="utf-8"?>
<p188:cmLst xmlns:a="http://schemas.openxmlformats.org/drawingml/2006/main" xmlns:r="http://schemas.openxmlformats.org/officeDocument/2006/relationships" xmlns:p188="http://schemas.microsoft.com/office/powerpoint/2018/8/main">
  <p188:cm id="{A0A591AF-E292-6849-96BD-66F5CE7501DF}" authorId="{B3B58552-BE84-C25C-70CB-40834476828A}" status="resolved" created="2024-03-28T22:50:08.770" complete="100000">
    <pc:sldMkLst xmlns:pc="http://schemas.microsoft.com/office/powerpoint/2013/main/command">
      <pc:docMk/>
      <pc:sldMk cId="2847194943" sldId="278"/>
    </pc:sldMkLst>
    <p188:replyLst>
      <p188:reply id="{9077D462-0203-49FB-944A-DBA7844CAA0B}" authorId="{87080155-AF03-48ED-B594-E4D6EB198AF2}" created="2024-03-29T00:07:41.280">
        <p188:txBody>
          <a:bodyPr/>
          <a:lstStyle/>
          <a:p>
            <a:r>
              <a:rPr lang="en-US"/>
              <a:t>Thanks for catching. Changed!</a:t>
            </a:r>
          </a:p>
        </p188:txBody>
      </p188:reply>
    </p188:replyLst>
    <p188:txBody>
      <a:bodyPr/>
      <a:lstStyle/>
      <a:p>
        <a:r>
          <a:rPr lang="en-US"/>
          <a:t>first dose of varicella on blue card is 11/29/17. Change date?</a:t>
        </a:r>
      </a:p>
    </p188:txBody>
  </p188:cm>
</p188:cmLst>
</file>

<file path=ppt/comments/modernComment_119_F257D060.xml><?xml version="1.0" encoding="utf-8"?>
<p188:cmLst xmlns:a="http://schemas.openxmlformats.org/drawingml/2006/main" xmlns:r="http://schemas.openxmlformats.org/officeDocument/2006/relationships" xmlns:p188="http://schemas.microsoft.com/office/powerpoint/2018/8/main">
  <p188:cm id="{B3DC439F-147D-4277-9596-47ECF280B0E4}" authorId="{27E1B9AB-9916-74B8-5827-DCFF233D0C38}" status="resolved" created="2024-03-25T17:19:34.578" complete="100000">
    <pc:sldMkLst xmlns:pc="http://schemas.microsoft.com/office/powerpoint/2013/main/command">
      <pc:docMk/>
      <pc:sldMk cId="4065841248" sldId="281"/>
    </pc:sldMkLst>
    <p188:replyLst>
      <p188:reply id="{92634C2A-0315-46D7-99EB-594EA85F4D33}" authorId="{87080155-AF03-48ED-B594-E4D6EB198AF2}" created="2024-03-26T21:52:03.512">
        <p188:txBody>
          <a:bodyPr/>
          <a:lstStyle/>
          <a:p>
            <a:r>
              <a:rPr lang="en-US"/>
              <a:t>Removed MCV as it does not affect the Blue Card scenario. Updated varicella dose to match the Blue Card so we don't have to change the follow-up calculation.</a:t>
            </a:r>
          </a:p>
        </p188:txBody>
      </p188:reply>
    </p188:replyLst>
    <p188:txBody>
      <a:bodyPr/>
      <a:lstStyle/>
      <a:p>
        <a:r>
          <a:rPr lang="en-US"/>
          <a:t>I vaccinated Jonas with MCV4 at a year old because I knew cases of meningitis are highest in infants &lt;12 months of age. However, most people do not do this. Should we delete the Meningococcal vaccine dose?</a:t>
        </a:r>
      </a:p>
    </p188:txBody>
  </p188:cm>
</p188:cmLst>
</file>

<file path=ppt/comments/modernComment_11C_693D5E14.xml><?xml version="1.0" encoding="utf-8"?>
<p188:cmLst xmlns:a="http://schemas.openxmlformats.org/drawingml/2006/main" xmlns:r="http://schemas.openxmlformats.org/officeDocument/2006/relationships" xmlns:p188="http://schemas.microsoft.com/office/powerpoint/2018/8/main">
  <p188:cm id="{00AA9E7A-A569-DC4C-B6D1-D52B6C153D86}" authorId="{B3B58552-BE84-C25C-70CB-40834476828A}" status="resolved" created="2024-03-28T22:49:05.579" complete="100000">
    <pc:sldMkLst xmlns:pc="http://schemas.microsoft.com/office/powerpoint/2013/main/command">
      <pc:docMk/>
      <pc:sldMk cId="1765629460" sldId="284"/>
    </pc:sldMkLst>
    <p188:txBody>
      <a:bodyPr/>
      <a:lstStyle/>
      <a:p>
        <a:r>
          <a:rPr lang="en-US"/>
          <a:t>The date on the record for the first dose of varicella is 11/11/21. Should we change it on the record?</a:t>
        </a:r>
      </a:p>
    </p188:txBody>
  </p188:cm>
</p188:cmLst>
</file>

<file path=ppt/comments/modernComment_11D_52153A2.xml><?xml version="1.0" encoding="utf-8"?>
<p188:cmLst xmlns:a="http://schemas.openxmlformats.org/drawingml/2006/main" xmlns:r="http://schemas.openxmlformats.org/officeDocument/2006/relationships" xmlns:p188="http://schemas.microsoft.com/office/powerpoint/2018/8/main">
  <p188:cm id="{242FD22D-19BE-554E-A381-4B6516FA7F68}" authorId="{B3B58552-BE84-C25C-70CB-40834476828A}" status="resolved" created="2024-03-28T23:04:02.939" complete="100000">
    <pc:sldMkLst xmlns:pc="http://schemas.microsoft.com/office/powerpoint/2013/main/command">
      <pc:docMk/>
      <pc:sldMk cId="86070178" sldId="285"/>
    </pc:sldMkLst>
    <p188:txBody>
      <a:bodyPr/>
      <a:lstStyle/>
      <a:p>
        <a:r>
          <a:rPr lang="en-US"/>
          <a:t>suggest speaker note change:…..until they show proof of having received the overdue doses.
</a:t>
        </a:r>
      </a:p>
    </p188:txBody>
  </p188:cm>
</p188:cmLst>
</file>

<file path=ppt/comments/modernComment_11E_7055AAD3.xml><?xml version="1.0" encoding="utf-8"?>
<p188:cmLst xmlns:a="http://schemas.openxmlformats.org/drawingml/2006/main" xmlns:r="http://schemas.openxmlformats.org/officeDocument/2006/relationships" xmlns:p188="http://schemas.microsoft.com/office/powerpoint/2018/8/main">
  <p188:cm id="{FD5932E4-4904-47F0-AAB8-3A6135A8D294}" authorId="{27E1B9AB-9916-74B8-5827-DCFF233D0C38}" status="resolved" created="2024-03-25T17:17:43.826" complete="100000">
    <pc:sldMkLst xmlns:pc="http://schemas.microsoft.com/office/powerpoint/2013/main/command">
      <pc:docMk/>
      <pc:sldMk cId="1884662483" sldId="286"/>
    </pc:sldMkLst>
    <p188:replyLst>
      <p188:reply id="{3939914E-CCF5-4EA7-A1EE-5853C761EA89}" authorId="{27E1B9AB-9916-74B8-5827-DCFF233D0C38}" created="2024-03-26T18:38:18.893">
        <p188:txBody>
          <a:bodyPr/>
          <a:lstStyle/>
          <a:p>
            <a:r>
              <a:rPr lang="en-US"/>
              <a:t>and Varicella on 2/14/21</a:t>
            </a:r>
          </a:p>
        </p188:txBody>
      </p188:reply>
      <p188:reply id="{ACB92BD4-DBBF-4FAA-98E8-C1D7ADDAEA2D}" authorId="{27E1B9AB-9916-74B8-5827-DCFF233D0C38}" created="2024-03-26T18:38:59.768">
        <p188:txBody>
          <a:bodyPr/>
          <a:lstStyle/>
          <a:p>
            <a:r>
              <a:rPr lang="en-US"/>
              <a:t>Hep B#4 10/25/20 </a:t>
            </a:r>
          </a:p>
        </p188:txBody>
      </p188:reply>
      <p188:reply id="{65403378-7DC4-46E4-8797-56F056BCBCDB}" authorId="{87080155-AF03-48ED-B594-E4D6EB198AF2}" created="2024-03-26T22:02:57.400">
        <p188:txBody>
          <a:bodyPr/>
          <a:lstStyle/>
          <a:p>
            <a:r>
              <a:rPr lang="en-US"/>
              <a:t>Updated 2nd MMR. Varicella date was changed so it would work for the conditional admission scenario. Fixed on the iz record. Hep B #4 fixed on Blue Card. Thanksk for catching these!</a:t>
            </a:r>
          </a:p>
        </p188:txBody>
      </p188:reply>
    </p188:replyLst>
    <p188:txBody>
      <a:bodyPr/>
      <a:lstStyle/>
      <a:p>
        <a:r>
          <a:rPr lang="en-US"/>
          <a:t>I think the date for 2nd MMR should be 12/30/2023, no?</a:t>
        </a:r>
      </a:p>
    </p188:txBody>
  </p188:cm>
</p188:cmLst>
</file>

<file path=ppt/comments/modernComment_11F_20ED7ADE.xml><?xml version="1.0" encoding="utf-8"?>
<p188:cmLst xmlns:a="http://schemas.openxmlformats.org/drawingml/2006/main" xmlns:r="http://schemas.openxmlformats.org/officeDocument/2006/relationships" xmlns:p188="http://schemas.microsoft.com/office/powerpoint/2018/8/main">
  <p188:cm id="{A7F5C008-D0E4-B54F-8798-D8347B119A16}" authorId="{B3B58552-BE84-C25C-70CB-40834476828A}" status="resolved" created="2024-03-28T21:23:04.086" complete="100000">
    <pc:sldMkLst xmlns:pc="http://schemas.microsoft.com/office/powerpoint/2013/main/command">
      <pc:docMk/>
      <pc:sldMk cId="552434398" sldId="287"/>
    </pc:sldMkLst>
    <p188:replyLst>
      <p188:reply id="{C33EA15F-D600-456D-81FB-9552F66BA237}" authorId="{87080155-AF03-48ED-B594-E4D6EB198AF2}" created="2024-03-29T00:03:06.119">
        <p188:txBody>
          <a:bodyPr/>
          <a:lstStyle/>
          <a:p>
            <a:r>
              <a:rPr lang="en-US"/>
              <a:t>There's only one reminder in this scenario. so I think this is ok.</a:t>
            </a:r>
          </a:p>
        </p188:txBody>
      </p188:reply>
    </p188:replyLst>
    <p188:txBody>
      <a:bodyPr/>
      <a:lstStyle/>
      <a:p>
        <a:r>
          <a:rPr lang="en-US"/>
          <a:t>Should we say “first” reminder?</a:t>
        </a:r>
      </a:p>
    </p188:txBody>
  </p188:cm>
</p188:cmLst>
</file>

<file path=ppt/comments/modernComment_12A_1D418851.xml><?xml version="1.0" encoding="utf-8"?>
<p188:cmLst xmlns:a="http://schemas.openxmlformats.org/drawingml/2006/main" xmlns:r="http://schemas.openxmlformats.org/officeDocument/2006/relationships" xmlns:p188="http://schemas.microsoft.com/office/powerpoint/2018/8/main">
  <p188:cm id="{2EA01104-7D90-4813-9D02-7CBC7A9B4142}" authorId="{27E1B9AB-9916-74B8-5827-DCFF233D0C38}" status="resolved" created="2024-03-25T16:40:42.100" complete="100000">
    <pc:sldMkLst xmlns:pc="http://schemas.microsoft.com/office/powerpoint/2013/main/command">
      <pc:docMk/>
      <pc:sldMk cId="490834001" sldId="298"/>
    </pc:sldMkLst>
    <p188:replyLst>
      <p188:reply id="{A1208DCE-E6AB-4B3E-9C81-DA202AFF3BBB}" authorId="{B3B58552-BE84-C25C-70CB-40834476828A}" created="2024-03-28T17:19:54.322">
        <p188:txBody>
          <a:bodyPr/>
          <a:lstStyle/>
          <a:p>
            <a:r>
              <a:rPr lang="en-US"/>
              <a:t>For the purposes of this exercise, we'll say that school begins on August 15, 2024. </a:t>
            </a:r>
          </a:p>
        </p188:txBody>
      </p188:reply>
    </p188:replyLst>
    <p188:txBody>
      <a:bodyPr/>
      <a:lstStyle/>
      <a:p>
        <a:r>
          <a:rPr lang="en-US"/>
          <a:t>Should we say "...may be admitted to school Fall 2024?"</a:t>
        </a:r>
      </a:p>
    </p188:txBody>
  </p188:cm>
</p188:cmLst>
</file>

<file path=ppt/comments/modernComment_12E_E005919E.xml><?xml version="1.0" encoding="utf-8"?>
<p188:cmLst xmlns:a="http://schemas.openxmlformats.org/drawingml/2006/main" xmlns:r="http://schemas.openxmlformats.org/officeDocument/2006/relationships" xmlns:p188="http://schemas.microsoft.com/office/powerpoint/2018/8/main">
  <p188:cm id="{7B6E750A-4934-6049-9CE9-A920B500CBE7}" authorId="{B3B58552-BE84-C25C-70CB-40834476828A}" status="resolved" created="2024-03-28T22:51:31.180" complete="100000">
    <pc:sldMkLst xmlns:pc="http://schemas.microsoft.com/office/powerpoint/2013/main/command">
      <pc:docMk/>
      <pc:sldMk cId="3758461342" sldId="302"/>
    </pc:sldMkLst>
    <p188:replyLst>
      <p188:reply id="{6DA29953-1C30-3F4A-A4BC-699D6DF9DF98}" authorId="{B3B58552-BE84-C25C-70CB-40834476828A}" created="2024-03-28T22:54:38.791">
        <p188:txBody>
          <a:bodyPr/>
          <a:lstStyle/>
          <a:p>
            <a:r>
              <a:rPr lang="en-US"/>
              <a:t>I would place the box on with MMR/Varicella on the left as well to avoid confusion </a:t>
            </a:r>
          </a:p>
        </p188:txBody>
      </p188:reply>
    </p188:replyLst>
    <p188:txBody>
      <a:bodyPr/>
      <a:lstStyle/>
      <a:p>
        <a:r>
          <a:rPr lang="en-US"/>
          <a:t>Speaker notes should say DTaP #4 is due 12 months after Dose#3, right?</a:t>
        </a:r>
      </a:p>
    </p188:txBody>
  </p188:cm>
</p188:cmLst>
</file>

<file path=ppt/comments/modernComment_132_1D36ACE.xml><?xml version="1.0" encoding="utf-8"?>
<p188:cmLst xmlns:a="http://schemas.openxmlformats.org/drawingml/2006/main" xmlns:r="http://schemas.openxmlformats.org/officeDocument/2006/relationships" xmlns:p188="http://schemas.microsoft.com/office/powerpoint/2018/8/main">
  <p188:cm id="{36151A4A-D914-D147-ACE7-85E8398FA66C}" authorId="{B3B58552-BE84-C25C-70CB-40834476828A}" status="resolved" created="2024-03-28T21:30:27.189" complete="100000">
    <pc:sldMkLst xmlns:pc="http://schemas.microsoft.com/office/powerpoint/2013/main/command">
      <pc:docMk/>
      <pc:sldMk cId="30632654" sldId="306"/>
    </pc:sldMkLst>
    <p188:replyLst>
      <p188:reply id="{DDE7F618-5F99-46DE-B6B3-EB4358B3132F}" authorId="{27E1B9AB-9916-74B8-5827-DCFF233D0C38}" created="2024-03-29T19:59:27.686">
        <p188:txBody>
          <a:bodyPr/>
          <a:lstStyle/>
          <a:p>
            <a:r>
              <a:rPr lang="en-US"/>
              <a:t>I changed the speaker notes to reflect this as well (FYI). </a:t>
            </a:r>
          </a:p>
        </p188:txBody>
      </p188:reply>
    </p188:replyLst>
    <p188:txBody>
      <a:bodyPr/>
      <a:lstStyle/>
      <a:p>
        <a:r>
          <a:rPr lang="en-US"/>
          <a:t>Hi Nat, the deadline for polio on the letter is wrong. It is 02/27/25. This means the earliest deadline is actually for varicella, which is 11/30/24</a:t>
        </a:r>
      </a:p>
    </p188:txBody>
  </p188:cm>
</p188:cmLst>
</file>

<file path=ppt/comments/modernComment_136_C8A0F2EB.xml><?xml version="1.0" encoding="utf-8"?>
<p188:cmLst xmlns:a="http://schemas.openxmlformats.org/drawingml/2006/main" xmlns:r="http://schemas.openxmlformats.org/officeDocument/2006/relationships" xmlns:p188="http://schemas.microsoft.com/office/powerpoint/2018/8/main">
  <p188:cm id="{E482E50F-AB80-2840-93C8-7836D0E1FAAE}" authorId="{B3B58552-BE84-C25C-70CB-40834476828A}" status="resolved" created="2024-03-28T23:07:07.190" complete="100000">
    <pc:sldMkLst xmlns:pc="http://schemas.microsoft.com/office/powerpoint/2013/main/command">
      <pc:docMk/>
      <pc:sldMk cId="3365991147" sldId="310"/>
    </pc:sldMkLst>
    <p188:replyLst>
      <p188:reply id="{B182CA90-83D9-4685-A359-68418AFC888D}" authorId="{87080155-AF03-48ED-B594-E4D6EB198AF2}" created="2024-03-29T00:17:04.196">
        <p188:txBody>
          <a:bodyPr/>
          <a:lstStyle/>
          <a:p>
            <a:r>
              <a:rPr lang="en-US"/>
              <a:t>Defer to Amber and Amy</a:t>
            </a:r>
          </a:p>
        </p188:txBody>
      </p188:reply>
      <p188:reply id="{8B670B60-8743-470E-B1C7-C5DDA2B27D8F}" authorId="{27E1B9AB-9916-74B8-5827-DCFF233D0C38}" created="2024-03-29T20:00:23.327">
        <p188:txBody>
          <a:bodyPr/>
          <a:lstStyle/>
          <a:p>
            <a:r>
              <a:rPr lang="en-US"/>
              <a:t>(FYI- comment was referring to speaker notes). </a:t>
            </a:r>
          </a:p>
        </p188:txBody>
      </p188:reply>
    </p188:replyLst>
    <p188:txBody>
      <a:bodyPr/>
      <a:lstStyle/>
      <a:p>
        <a:r>
          <a:rPr lang="en-US"/>
          <a:t>On 3 bullet, add:…10 school days if no proof is submitted.</a:t>
        </a:r>
      </a:p>
    </p188:txBody>
  </p188:cm>
</p188:cmLst>
</file>

<file path=ppt/comments/modernComment_140_65F4C375.xml><?xml version="1.0" encoding="utf-8"?>
<p188:cmLst xmlns:a="http://schemas.openxmlformats.org/drawingml/2006/main" xmlns:r="http://schemas.openxmlformats.org/officeDocument/2006/relationships" xmlns:p188="http://schemas.microsoft.com/office/powerpoint/2018/8/main">
  <p188:cm id="{02E3EC99-F9F8-474E-8744-5F7EBD6B07A9}" authorId="{B3B58552-BE84-C25C-70CB-40834476828A}" status="resolved" created="2024-03-28T23:20:50.457" complete="100000">
    <pc:sldMkLst xmlns:pc="http://schemas.microsoft.com/office/powerpoint/2013/main/command">
      <pc:docMk/>
      <pc:sldMk cId="1710539637" sldId="320"/>
    </pc:sldMkLst>
    <p188:replyLst>
      <p188:reply id="{8E10C92A-F307-4779-80ED-82F887C63FFF}" authorId="{986271AC-A51A-ABD7-27E9-ECF2108B65AD}" created="2024-04-05T23:38:51.275">
        <p188:txBody>
          <a:bodyPr/>
          <a:lstStyle/>
          <a:p>
            <a:r>
              <a:rPr lang="en-US"/>
              <a:t>Pages 10-11 show when schools need to check timing, which doesn't include checking the spacing between doses already given.</a:t>
            </a:r>
          </a:p>
        </p188:txBody>
      </p188:reply>
    </p188:replyLst>
    <p188:txBody>
      <a:bodyPr/>
      <a:lstStyle/>
      <a:p>
        <a:r>
          <a:rPr lang="en-US"/>
          <a:t>Pages 10-11 do not cover example 1. I am actually not sure if this is entirely correct.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2130194-1B1F-4F50-A61B-7DED068F5725}" type="datetimeFigureOut">
              <a:rPr lang="en-US" smtClean="0"/>
              <a:pPr/>
              <a:t>4/22/2024</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7923F26-8453-43AF-9DBE-D136A2B7353D}" type="slidenum">
              <a:rPr lang="en-US" smtClean="0"/>
              <a:pPr/>
              <a:t>‹#›</a:t>
            </a:fld>
            <a:endParaRPr lang="en-US"/>
          </a:p>
        </p:txBody>
      </p:sp>
    </p:spTree>
    <p:extLst>
      <p:ext uri="{BB962C8B-B14F-4D97-AF65-F5344CB8AC3E}">
        <p14:creationId xmlns:p14="http://schemas.microsoft.com/office/powerpoint/2010/main" val="38766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ph.ca.gov/Programs/CID/DCDC/Pages/Immunization/School/resources-trainingTK-12.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ph.ca.gov/Programs/CID/DCDC/Pages/Immunization/School/resources-implementation.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ph.ca.gov/Programs/CID/DCDC/CDPH%20Document%20Library/Immunization/IMM-365.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Welcome!</a:t>
            </a:r>
          </a:p>
          <a:p>
            <a:endParaRPr lang="en-US"/>
          </a:p>
          <a:p>
            <a:r>
              <a:rPr lang="en-US" i="1">
                <a:latin typeface="Arial"/>
                <a:cs typeface="Arial"/>
              </a:rPr>
              <a:t>Instructors: feel free to replace the icons with your organization logo or other image.</a:t>
            </a:r>
          </a:p>
          <a:p>
            <a:endParaRPr lang="en-US"/>
          </a:p>
          <a:p>
            <a:endParaRPr lang="en-US">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a:t>
            </a:fld>
            <a:endParaRPr lang="en-US"/>
          </a:p>
        </p:txBody>
      </p:sp>
    </p:spTree>
    <p:extLst>
      <p:ext uri="{BB962C8B-B14F-4D97-AF65-F5344CB8AC3E}">
        <p14:creationId xmlns:p14="http://schemas.microsoft.com/office/powerpoint/2010/main" val="389207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side of the record shows the vaccines and 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transferring the dates for the doses to the Blue Card.</a:t>
            </a:r>
          </a:p>
        </p:txBody>
      </p:sp>
      <p:sp>
        <p:nvSpPr>
          <p:cNvPr id="4" name="Slide Number Placeholder 3"/>
          <p:cNvSpPr>
            <a:spLocks noGrp="1"/>
          </p:cNvSpPr>
          <p:nvPr>
            <p:ph type="sldNum" sz="quarter" idx="5"/>
          </p:nvPr>
        </p:nvSpPr>
        <p:spPr/>
        <p:txBody>
          <a:bodyPr/>
          <a:lstStyle/>
          <a:p>
            <a:fld id="{F7923F26-8453-43AF-9DBE-D136A2B7353D}" type="slidenum">
              <a:rPr lang="en-US" smtClean="0"/>
              <a:pPr/>
              <a:t>10</a:t>
            </a:fld>
            <a:endParaRPr lang="en-US"/>
          </a:p>
        </p:txBody>
      </p:sp>
    </p:spTree>
    <p:extLst>
      <p:ext uri="{BB962C8B-B14F-4D97-AF65-F5344CB8AC3E}">
        <p14:creationId xmlns:p14="http://schemas.microsoft.com/office/powerpoint/2010/main" val="349855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ahoma" panose="020B0604030504040204" pitchFamily="34" charset="0"/>
              </a:rPr>
              <a:t>This is what the filled out Blue Card should look like.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ahoma" panose="020B0604030504040204" pitchFamily="34" charset="0"/>
              </a:rPr>
              <a:t>Refer to notes section of the Blue Card to review requirements for each row: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IPV: 4 doses, meets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0000"/>
                </a:solidFill>
                <a:effectLst/>
                <a:latin typeface="Arial" panose="020B0604020202020204" pitchFamily="34" charset="0"/>
                <a:ea typeface="Tahoma" panose="020B0604030504040204" pitchFamily="34" charset="0"/>
              </a:rPr>
              <a:t>DTaP: Fourth dose given at age 4, so 4 doses meet the requirement.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0000"/>
                </a:solidFill>
                <a:effectLst/>
                <a:latin typeface="Arial" panose="020B0604020202020204" pitchFamily="34" charset="0"/>
                <a:ea typeface="Tahoma" panose="020B0604030504040204" pitchFamily="34" charset="0"/>
              </a:rPr>
              <a:t>MMR: Check the age requirement. First dose given just before the 1</a:t>
            </a:r>
            <a:r>
              <a:rPr lang="en-US" sz="1200" b="1" baseline="30000" dirty="0">
                <a:solidFill>
                  <a:srgbClr val="000000"/>
                </a:solidFill>
                <a:effectLst/>
                <a:latin typeface="Arial" panose="020B0604020202020204" pitchFamily="34" charset="0"/>
                <a:ea typeface="Tahoma" panose="020B0604030504040204" pitchFamily="34" charset="0"/>
              </a:rPr>
              <a:t>st</a:t>
            </a:r>
            <a:r>
              <a:rPr lang="en-US" sz="1200" b="1" dirty="0">
                <a:solidFill>
                  <a:srgbClr val="000000"/>
                </a:solidFill>
                <a:effectLst/>
                <a:latin typeface="Arial" panose="020B0604020202020204" pitchFamily="34" charset="0"/>
                <a:ea typeface="Tahoma" panose="020B0604030504040204" pitchFamily="34" charset="0"/>
              </a:rPr>
              <a:t> birthday. There is a 4-day grace period</a:t>
            </a:r>
            <a:r>
              <a:rPr lang="en-US" sz="1200" dirty="0">
                <a:solidFill>
                  <a:srgbClr val="000000"/>
                </a:solidFill>
                <a:effectLst/>
                <a:latin typeface="Arial" panose="020B0604020202020204" pitchFamily="34" charset="0"/>
                <a:ea typeface="Tahoma" panose="020B0604030504040204" pitchFamily="34" charset="0"/>
              </a:rPr>
              <a:t>, so this still meets the age requirement for MMR so the two doses meet the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Hib: not required, but good to include on record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Hep B: 3 doses meets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Varicella: 2 doses meet the requirement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panose="020B0604020202020204" pitchFamily="34" charset="0"/>
                <a:ea typeface="Tahoma" panose="020B0604030504040204" pitchFamily="34" charset="0"/>
              </a:rPr>
              <a:t>Tdap: not required for kindergarten entry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r>
              <a:rPr lang="en-US" b="1" dirty="0">
                <a:latin typeface="Arial"/>
                <a:cs typeface="Arial"/>
              </a:rPr>
              <a:t>Birth date: 06/22/2019</a:t>
            </a:r>
            <a:endParaRPr lang="en-US" dirty="0"/>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11</a:t>
            </a:fld>
            <a:endParaRPr lang="en-US"/>
          </a:p>
        </p:txBody>
      </p:sp>
    </p:spTree>
    <p:extLst>
      <p:ext uri="{BB962C8B-B14F-4D97-AF65-F5344CB8AC3E}">
        <p14:creationId xmlns:p14="http://schemas.microsoft.com/office/powerpoint/2010/main" val="300301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219A-DA18-D825-06E7-D19F9C631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646C4-AADB-4A60-5E33-884D7E5F5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AA5D-AF5F-63FF-AB1D-BE8DD70C6C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a:ea typeface="Tahoma"/>
                <a:cs typeface="Arial"/>
              </a:rPr>
              <a:t>This is what the filled out Blue Card should look like.</a:t>
            </a:r>
          </a:p>
          <a:p>
            <a:pPr>
              <a:defRPr/>
            </a:pPr>
            <a:r>
              <a:rPr lang="en-US" b="1">
                <a:solidFill>
                  <a:srgbClr val="000000"/>
                </a:solidFill>
                <a:latin typeface="Arial"/>
                <a:ea typeface="Tahoma"/>
                <a:cs typeface="Arial"/>
              </a:rPr>
              <a:t>Student 1</a:t>
            </a:r>
            <a:r>
              <a:rPr lang="en-US" sz="1200" b="1">
                <a:solidFill>
                  <a:srgbClr val="000000"/>
                </a:solidFill>
                <a:effectLst/>
                <a:latin typeface="Arial"/>
                <a:ea typeface="Tahoma"/>
                <a:cs typeface="Arial"/>
              </a:rPr>
              <a:t> </a:t>
            </a:r>
            <a:r>
              <a:rPr lang="en-US" b="1">
                <a:solidFill>
                  <a:srgbClr val="000000"/>
                </a:solidFill>
                <a:latin typeface="Arial"/>
                <a:ea typeface="Tahoma"/>
                <a:cs typeface="Arial"/>
              </a:rPr>
              <a:t>may be</a:t>
            </a:r>
            <a:r>
              <a:rPr lang="en-US" sz="1200" b="1">
                <a:solidFill>
                  <a:srgbClr val="000000"/>
                </a:solidFill>
                <a:effectLst/>
                <a:latin typeface="Arial"/>
                <a:ea typeface="Tahoma"/>
                <a:cs typeface="Arial"/>
              </a:rPr>
              <a:t> unconditionally admitted. </a:t>
            </a:r>
            <a:r>
              <a:rPr lang="en-US" sz="1200">
                <a:solidFill>
                  <a:srgbClr val="000000"/>
                </a:solidFill>
                <a:effectLst/>
                <a:latin typeface="Arial"/>
                <a:ea typeface="Tahoma"/>
                <a:cs typeface="Arial"/>
              </a:rPr>
              <a:t>No follow-up required. </a:t>
            </a:r>
            <a:r>
              <a:rPr lang="en-US">
                <a:solidFill>
                  <a:srgbClr val="000000"/>
                </a:solidFill>
                <a:latin typeface="Arial"/>
                <a:cs typeface="Arial"/>
              </a:rPr>
              <a:t>They’re done until the next grade span at 7th grade.</a:t>
            </a:r>
          </a:p>
          <a:p>
            <a:pPr>
              <a:defRPr/>
            </a:pPr>
            <a:endParaRPr lang="en-US" sz="1200">
              <a:effectLst/>
              <a:latin typeface="Arial"/>
              <a:ea typeface="Tahoma" panose="020B060403050404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Tahoma" panose="020B0604030504040204" pitchFamily="34" charset="0"/>
              <a:ea typeface="Tahoma" panose="020B0604030504040204" pitchFamily="34" charset="0"/>
            </a:endParaRPr>
          </a:p>
          <a:p>
            <a:endParaRPr lang="en-US"/>
          </a:p>
        </p:txBody>
      </p:sp>
      <p:sp>
        <p:nvSpPr>
          <p:cNvPr id="4" name="Slide Number Placeholder 3">
            <a:extLst>
              <a:ext uri="{FF2B5EF4-FFF2-40B4-BE49-F238E27FC236}">
                <a16:creationId xmlns:a16="http://schemas.microsoft.com/office/drawing/2014/main" id="{BF6ADC90-8DD4-A5ED-A590-08B4FDFDA274}"/>
              </a:ext>
            </a:extLst>
          </p:cNvPr>
          <p:cNvSpPr>
            <a:spLocks noGrp="1"/>
          </p:cNvSpPr>
          <p:nvPr>
            <p:ph type="sldNum" sz="quarter" idx="5"/>
          </p:nvPr>
        </p:nvSpPr>
        <p:spPr/>
        <p:txBody>
          <a:bodyPr/>
          <a:lstStyle/>
          <a:p>
            <a:fld id="{F7923F26-8453-43AF-9DBE-D136A2B7353D}" type="slidenum">
              <a:rPr lang="en-US" smtClean="0"/>
              <a:pPr/>
              <a:t>12</a:t>
            </a:fld>
            <a:endParaRPr lang="en-US"/>
          </a:p>
        </p:txBody>
      </p:sp>
    </p:spTree>
    <p:extLst>
      <p:ext uri="{BB962C8B-B14F-4D97-AF65-F5344CB8AC3E}">
        <p14:creationId xmlns:p14="http://schemas.microsoft.com/office/powerpoint/2010/main" val="85556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Student #2 is registering for TK.</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13</a:t>
            </a:fld>
            <a:endParaRPr lang="en-US"/>
          </a:p>
        </p:txBody>
      </p:sp>
    </p:spTree>
    <p:extLst>
      <p:ext uri="{BB962C8B-B14F-4D97-AF65-F5344CB8AC3E}">
        <p14:creationId xmlns:p14="http://schemas.microsoft.com/office/powerpoint/2010/main" val="245705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a:ea typeface="Tahoma"/>
                <a:cs typeface="Tahoma"/>
              </a:rPr>
              <a:t>The parents have supplied a medical exemption.</a:t>
            </a: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a:ea typeface="Tahoma"/>
              <a:cs typeface="Tahoma"/>
            </a:endParaRPr>
          </a:p>
          <a:p>
            <a:pPr>
              <a:defRPr/>
            </a:pPr>
            <a:r>
              <a:rPr lang="en-US" dirty="0">
                <a:latin typeface="Tahoma"/>
                <a:ea typeface="Tahoma"/>
                <a:cs typeface="Tahoma"/>
              </a:rPr>
              <a:t>Starting January 1, 2021, all new exemptions </a:t>
            </a:r>
            <a:r>
              <a:rPr lang="en-US" u="sng" dirty="0">
                <a:latin typeface="Tahoma"/>
                <a:ea typeface="Tahoma"/>
                <a:cs typeface="Tahoma"/>
              </a:rPr>
              <a:t>must </a:t>
            </a:r>
            <a:r>
              <a:rPr lang="en-US" dirty="0">
                <a:latin typeface="Tahoma"/>
                <a:ea typeface="Tahoma"/>
                <a:cs typeface="Tahoma"/>
              </a:rPr>
              <a:t>be issued from the CAIR-ME website.</a:t>
            </a:r>
            <a:endParaRPr lang="en-US" sz="1200" dirty="0">
              <a:effectLst/>
              <a:latin typeface="Tahoma" panose="020B0604030504040204" pitchFamily="34" charset="0"/>
              <a:ea typeface="Tahoma" panose="020B0604030504040204" pitchFamily="34" charset="0"/>
              <a:cs typeface="Tahoma"/>
            </a:endParaRPr>
          </a:p>
          <a:p>
            <a:pPr>
              <a:defRPr/>
            </a:pPr>
            <a:r>
              <a:rPr lang="en-US" sz="1200" dirty="0">
                <a:effectLst/>
                <a:latin typeface="Tahoma"/>
                <a:ea typeface="Tahoma"/>
                <a:cs typeface="Tahoma"/>
              </a:rPr>
              <a:t>This is a representation of a Permanent Medical Exemption</a:t>
            </a:r>
            <a:r>
              <a:rPr lang="en-US" dirty="0">
                <a:latin typeface="Tahoma"/>
                <a:ea typeface="Tahoma"/>
                <a:cs typeface="Tahoma"/>
              </a:rPr>
              <a:t> (PME)</a:t>
            </a:r>
            <a:r>
              <a:rPr lang="en-US" sz="1200" dirty="0">
                <a:effectLst/>
                <a:latin typeface="Tahoma"/>
                <a:ea typeface="Tahoma"/>
                <a:cs typeface="Tahoma"/>
              </a:rPr>
              <a:t> from CAIR-ME, not an exact copy.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a:ea typeface="Tahoma"/>
                <a:cs typeface="Tahoma"/>
              </a:rPr>
              <a:t>Things to check for a valid PME: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cs typeface="Tahom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ahoma"/>
                <a:ea typeface="Tahoma"/>
                <a:cs typeface="Tahoma"/>
              </a:rPr>
              <a:t>Issue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ahoma"/>
                <a:ea typeface="Tahoma"/>
                <a:cs typeface="Tahoma"/>
              </a:rPr>
              <a:t>Child’s information</a:t>
            </a:r>
          </a:p>
          <a:p>
            <a:pPr marL="171450" indent="-171450">
              <a:buFont typeface="Arial" panose="020B0604020202020204" pitchFamily="34" charset="0"/>
              <a:buChar char="•"/>
              <a:defRPr/>
            </a:pPr>
            <a:r>
              <a:rPr lang="en-US" sz="1200" dirty="0">
                <a:effectLst/>
                <a:latin typeface="Tahoma"/>
                <a:ea typeface="Tahoma"/>
                <a:cs typeface="Tahoma"/>
              </a:rPr>
              <a:t>School’s information</a:t>
            </a:r>
            <a:r>
              <a:rPr lang="en-US" dirty="0">
                <a:latin typeface="Tahoma"/>
                <a:ea typeface="Tahoma"/>
                <a:cs typeface="Tahoma"/>
              </a:rPr>
              <a:t> </a:t>
            </a:r>
            <a:endParaRPr lang="en-US" sz="1200" dirty="0">
              <a:effectLst/>
              <a:latin typeface="Tahoma"/>
              <a:ea typeface="Tahoma"/>
              <a:cs typeface="Tahom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ahoma"/>
                <a:ea typeface="Tahoma"/>
                <a:cs typeface="Tahoma"/>
              </a:rPr>
              <a:t>Grade span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ahoma"/>
                <a:ea typeface="Tahoma"/>
                <a:cs typeface="Tahoma"/>
              </a:rPr>
              <a:t>Exempt vaccines and expiration.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latin typeface="Tahoma"/>
                <a:ea typeface="Tahoma"/>
                <a:cs typeface="Tahoma"/>
              </a:rPr>
              <a:t>Use this name and birth date to fill out the Blue Card (since it will not be shown on immunization record on next slide</a:t>
            </a:r>
            <a:r>
              <a:rPr lang="en-US" dirty="0">
                <a:latin typeface="Tahoma"/>
                <a:ea typeface="Tahoma"/>
                <a:cs typeface="Tahoma"/>
              </a:rPr>
              <a:t>).</a:t>
            </a:r>
            <a:endParaRPr lang="en-US" sz="1200" dirty="0">
              <a:effectLst/>
              <a:latin typeface="Tahoma" panose="020B0604030504040204" pitchFamily="34" charset="0"/>
              <a:ea typeface="Tahoma" panose="020B0604030504040204" pitchFamily="34" charset="0"/>
              <a:cs typeface="Tahoma"/>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Tahoma" panose="020B0604030504040204" pitchFamily="34" charset="0"/>
              <a:ea typeface="Tahoma" panose="020B0604030504040204" pitchFamily="34" charset="0"/>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14</a:t>
            </a:fld>
            <a:endParaRPr lang="en-US"/>
          </a:p>
        </p:txBody>
      </p:sp>
    </p:spTree>
    <p:extLst>
      <p:ext uri="{BB962C8B-B14F-4D97-AF65-F5344CB8AC3E}">
        <p14:creationId xmlns:p14="http://schemas.microsoft.com/office/powerpoint/2010/main" val="43776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This is page one of a cropped sample record from the California Immunization Registry.</a:t>
            </a:r>
          </a:p>
          <a:p>
            <a:endParaRPr lang="en-US"/>
          </a:p>
          <a:p>
            <a:r>
              <a:rPr lang="en-US">
                <a:latin typeface="Arial"/>
                <a:cs typeface="Arial"/>
              </a:rPr>
              <a:t>Transfer the dates to the Blue Card.</a:t>
            </a:r>
          </a:p>
        </p:txBody>
      </p:sp>
      <p:sp>
        <p:nvSpPr>
          <p:cNvPr id="4" name="Slide Number Placeholder 3"/>
          <p:cNvSpPr>
            <a:spLocks noGrp="1"/>
          </p:cNvSpPr>
          <p:nvPr>
            <p:ph type="sldNum" sz="quarter" idx="5"/>
          </p:nvPr>
        </p:nvSpPr>
        <p:spPr/>
        <p:txBody>
          <a:bodyPr/>
          <a:lstStyle/>
          <a:p>
            <a:fld id="{F7923F26-8453-43AF-9DBE-D136A2B7353D}" type="slidenum">
              <a:rPr lang="en-US" smtClean="0"/>
              <a:pPr/>
              <a:t>15</a:t>
            </a:fld>
            <a:endParaRPr lang="en-US"/>
          </a:p>
        </p:txBody>
      </p:sp>
    </p:spTree>
    <p:extLst>
      <p:ext uri="{BB962C8B-B14F-4D97-AF65-F5344CB8AC3E}">
        <p14:creationId xmlns:p14="http://schemas.microsoft.com/office/powerpoint/2010/main" val="155030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2F85E-C28E-997C-BD24-06C48A422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9BB50-2EC6-ABD5-80DE-3F5CC6D39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563ED5-3A41-5662-DE41-B090157F1D4D}"/>
              </a:ext>
            </a:extLst>
          </p:cNvPr>
          <p:cNvSpPr>
            <a:spLocks noGrp="1"/>
          </p:cNvSpPr>
          <p:nvPr>
            <p:ph type="body" idx="1"/>
          </p:nvPr>
        </p:nvSpPr>
        <p:spPr/>
        <p:txBody>
          <a:bodyPr/>
          <a:lstStyle/>
          <a:p>
            <a:r>
              <a:rPr lang="en-US">
                <a:latin typeface="Arial"/>
                <a:cs typeface="Arial"/>
              </a:rPr>
              <a:t>Transfer the dates for the remaining immunizations from page 2 of the record.</a:t>
            </a:r>
          </a:p>
        </p:txBody>
      </p:sp>
      <p:sp>
        <p:nvSpPr>
          <p:cNvPr id="4" name="Slide Number Placeholder 3">
            <a:extLst>
              <a:ext uri="{FF2B5EF4-FFF2-40B4-BE49-F238E27FC236}">
                <a16:creationId xmlns:a16="http://schemas.microsoft.com/office/drawing/2014/main" id="{EB09EB46-2684-AE9A-8632-B87E6E1C84E5}"/>
              </a:ext>
            </a:extLst>
          </p:cNvPr>
          <p:cNvSpPr>
            <a:spLocks noGrp="1"/>
          </p:cNvSpPr>
          <p:nvPr>
            <p:ph type="sldNum" sz="quarter" idx="5"/>
          </p:nvPr>
        </p:nvSpPr>
        <p:spPr/>
        <p:txBody>
          <a:bodyPr/>
          <a:lstStyle/>
          <a:p>
            <a:fld id="{F7923F26-8453-43AF-9DBE-D136A2B7353D}" type="slidenum">
              <a:rPr lang="en-US" smtClean="0"/>
              <a:pPr/>
              <a:t>16</a:t>
            </a:fld>
            <a:endParaRPr lang="en-US"/>
          </a:p>
        </p:txBody>
      </p:sp>
    </p:spTree>
    <p:extLst>
      <p:ext uri="{BB962C8B-B14F-4D97-AF65-F5344CB8AC3E}">
        <p14:creationId xmlns:p14="http://schemas.microsoft.com/office/powerpoint/2010/main" val="31101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A2B0-6E50-43E2-8E58-93C3E4212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C164F-C61F-1548-A435-5F7CFDD3A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6FD42-F3FB-4F1B-1444-C7F8048E82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a:ea typeface="Tahoma"/>
                <a:cs typeface="Arial"/>
              </a:rPr>
              <a:t>After filling out all of the dates, we see that this student is missing varicella vaccine doses, but has all the other required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Arial" panose="020B0604020202020204" pitchFamily="34" charset="0"/>
              <a:ea typeface="Tahoma" panose="020B0604030504040204" pitchFamily="34" charset="0"/>
            </a:endParaRPr>
          </a:p>
          <a:p>
            <a:pPr>
              <a:defRPr/>
            </a:pPr>
            <a:r>
              <a:rPr lang="en-US" sz="1200">
                <a:solidFill>
                  <a:srgbClr val="000000"/>
                </a:solidFill>
                <a:effectLst/>
                <a:latin typeface="Arial"/>
                <a:ea typeface="Tahoma"/>
                <a:cs typeface="Arial"/>
              </a:rPr>
              <a:t>Remember the PME that was issued? This student is exempt </a:t>
            </a:r>
            <a:r>
              <a:rPr lang="en-US">
                <a:solidFill>
                  <a:srgbClr val="000000"/>
                </a:solidFill>
                <a:latin typeface="Arial"/>
                <a:ea typeface="Tahoma"/>
                <a:cs typeface="Arial"/>
              </a:rPr>
              <a:t>from varicella</a:t>
            </a:r>
            <a:r>
              <a:rPr lang="en-US" sz="1200">
                <a:solidFill>
                  <a:srgbClr val="000000"/>
                </a:solidFill>
                <a:effectLst/>
                <a:latin typeface="Arial"/>
                <a:ea typeface="Tahoma"/>
                <a:cs typeface="Arial"/>
              </a:rPr>
              <a:t>.</a:t>
            </a:r>
          </a:p>
        </p:txBody>
      </p:sp>
      <p:sp>
        <p:nvSpPr>
          <p:cNvPr id="4" name="Slide Number Placeholder 3">
            <a:extLst>
              <a:ext uri="{FF2B5EF4-FFF2-40B4-BE49-F238E27FC236}">
                <a16:creationId xmlns:a16="http://schemas.microsoft.com/office/drawing/2014/main" id="{060F2E3A-B670-BBD8-B79D-C4706B57CDED}"/>
              </a:ext>
            </a:extLst>
          </p:cNvPr>
          <p:cNvSpPr>
            <a:spLocks noGrp="1"/>
          </p:cNvSpPr>
          <p:nvPr>
            <p:ph type="sldNum" sz="quarter" idx="5"/>
          </p:nvPr>
        </p:nvSpPr>
        <p:spPr/>
        <p:txBody>
          <a:bodyPr/>
          <a:lstStyle/>
          <a:p>
            <a:fld id="{F7923F26-8453-43AF-9DBE-D136A2B7353D}" type="slidenum">
              <a:rPr lang="en-US" smtClean="0"/>
              <a:pPr/>
              <a:t>17</a:t>
            </a:fld>
            <a:endParaRPr lang="en-US"/>
          </a:p>
        </p:txBody>
      </p:sp>
    </p:spTree>
    <p:extLst>
      <p:ext uri="{BB962C8B-B14F-4D97-AF65-F5344CB8AC3E}">
        <p14:creationId xmlns:p14="http://schemas.microsoft.com/office/powerpoint/2010/main" val="4191292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C9BF-9284-E225-725A-7789C0E9C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F3116-5390-6A6F-3BBA-80375A2A68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3FFE8-77B0-3DB7-3471-7B16762E09C1}"/>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The PME meets the requirements for the missing varicella doses and </a:t>
            </a:r>
            <a:r>
              <a:rPr lang="en-US" dirty="0">
                <a:solidFill>
                  <a:srgbClr val="000000"/>
                </a:solidFill>
                <a:latin typeface="Arial"/>
                <a:ea typeface="Tahoma"/>
                <a:cs typeface="Arial"/>
              </a:rPr>
              <a:t>the student has</a:t>
            </a:r>
            <a:r>
              <a:rPr lang="en-US" sz="1200" dirty="0">
                <a:solidFill>
                  <a:srgbClr val="000000"/>
                </a:solidFill>
                <a:effectLst/>
                <a:latin typeface="Arial"/>
                <a:ea typeface="Tahoma"/>
                <a:cs typeface="Arial"/>
              </a:rPr>
              <a:t> all other required doses. This student may be admitted unconditionally.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an “x” in the PME column for varicella</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In the Status of Requirements section, add your initials, do not mark “Has All Required Vaccine Doses” because </a:t>
            </a:r>
            <a:r>
              <a:rPr lang="en-US" dirty="0">
                <a:solidFill>
                  <a:srgbClr val="000000"/>
                </a:solidFill>
                <a:latin typeface="Arial"/>
                <a:ea typeface="Tahoma"/>
                <a:cs typeface="Arial"/>
              </a:rPr>
              <a:t>the student</a:t>
            </a:r>
            <a:r>
              <a:rPr lang="en-US" sz="1200" dirty="0">
                <a:solidFill>
                  <a:srgbClr val="000000"/>
                </a:solidFill>
                <a:effectLst/>
                <a:latin typeface="Arial"/>
                <a:ea typeface="Tahoma"/>
                <a:cs typeface="Arial"/>
              </a:rPr>
              <a:t> is missing varicella. Add the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indent="-171450">
              <a:buFont typeface="Arial" panose="020B0604020202020204" pitchFamily="34" charset="0"/>
              <a:buChar char="•"/>
              <a:defRPr/>
            </a:pPr>
            <a:r>
              <a:rPr lang="en-US" b="1" dirty="0">
                <a:solidFill>
                  <a:srgbClr val="000000"/>
                </a:solidFill>
                <a:latin typeface="Arial"/>
                <a:ea typeface="Tahoma"/>
                <a:cs typeface="Arial"/>
              </a:rPr>
              <a:t>Student 2 may be admitted unconditionally. </a:t>
            </a:r>
            <a:r>
              <a:rPr lang="en-US" dirty="0">
                <a:solidFill>
                  <a:srgbClr val="000000"/>
                </a:solidFill>
                <a:latin typeface="Arial"/>
                <a:ea typeface="Tahoma"/>
                <a:cs typeface="Arial"/>
              </a:rPr>
              <a:t>Unconditional</a:t>
            </a:r>
            <a:r>
              <a:rPr lang="en-US" sz="1200" dirty="0">
                <a:solidFill>
                  <a:srgbClr val="000000"/>
                </a:solidFill>
                <a:effectLst/>
                <a:latin typeface="Arial"/>
                <a:ea typeface="Tahoma"/>
                <a:cs typeface="Arial"/>
              </a:rPr>
              <a:t> admission means no follow-up</a:t>
            </a:r>
            <a:r>
              <a:rPr lang="en-US" dirty="0">
                <a:solidFill>
                  <a:srgbClr val="000000"/>
                </a:solidFill>
                <a:latin typeface="Arial"/>
                <a:ea typeface="Tahoma"/>
                <a:cs typeface="Arial"/>
              </a:rPr>
              <a:t> is</a:t>
            </a:r>
            <a:r>
              <a:rPr lang="en-US" sz="1200" dirty="0">
                <a:solidFill>
                  <a:srgbClr val="000000"/>
                </a:solidFill>
                <a:effectLst/>
                <a:latin typeface="Arial"/>
                <a:ea typeface="Tahoma"/>
                <a:cs typeface="Arial"/>
              </a:rPr>
              <a:t> required. They’re done until the next grade span at 7</a:t>
            </a:r>
            <a:r>
              <a:rPr lang="en-US" sz="1200" baseline="30000" dirty="0">
                <a:solidFill>
                  <a:srgbClr val="000000"/>
                </a:solidFill>
                <a:effectLst/>
                <a:latin typeface="Arial"/>
                <a:ea typeface="Tahoma"/>
                <a:cs typeface="Arial"/>
              </a:rPr>
              <a:t>th</a:t>
            </a:r>
            <a:r>
              <a:rPr lang="en-US" sz="1200" dirty="0">
                <a:solidFill>
                  <a:srgbClr val="000000"/>
                </a:solidFill>
                <a:effectLst/>
                <a:latin typeface="Arial"/>
                <a:ea typeface="Tahoma"/>
                <a:cs typeface="Arial"/>
              </a:rPr>
              <a:t> grade, or prior to that if their exemption is revoked.</a:t>
            </a:r>
            <a:endParaRPr lang="en-US" sz="1200" dirty="0">
              <a:effectLst/>
              <a:latin typeface="Arial"/>
              <a:ea typeface="Tahoma"/>
              <a:cs typeface="Arial"/>
            </a:endParaRPr>
          </a:p>
          <a:p>
            <a:endParaRPr lang="en-US" dirty="0"/>
          </a:p>
        </p:txBody>
      </p:sp>
      <p:sp>
        <p:nvSpPr>
          <p:cNvPr id="4" name="Slide Number Placeholder 3">
            <a:extLst>
              <a:ext uri="{FF2B5EF4-FFF2-40B4-BE49-F238E27FC236}">
                <a16:creationId xmlns:a16="http://schemas.microsoft.com/office/drawing/2014/main" id="{99B99016-333E-086B-4F53-A4354F262846}"/>
              </a:ext>
            </a:extLst>
          </p:cNvPr>
          <p:cNvSpPr>
            <a:spLocks noGrp="1"/>
          </p:cNvSpPr>
          <p:nvPr>
            <p:ph type="sldNum" sz="quarter" idx="5"/>
          </p:nvPr>
        </p:nvSpPr>
        <p:spPr/>
        <p:txBody>
          <a:bodyPr/>
          <a:lstStyle/>
          <a:p>
            <a:fld id="{F7923F26-8453-43AF-9DBE-D136A2B7353D}" type="slidenum">
              <a:rPr lang="en-US" smtClean="0"/>
              <a:pPr/>
              <a:t>18</a:t>
            </a:fld>
            <a:endParaRPr lang="en-US"/>
          </a:p>
        </p:txBody>
      </p:sp>
    </p:spTree>
    <p:extLst>
      <p:ext uri="{BB962C8B-B14F-4D97-AF65-F5344CB8AC3E}">
        <p14:creationId xmlns:p14="http://schemas.microsoft.com/office/powerpoint/2010/main" val="157135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latin typeface="Calibri"/>
                <a:cs typeface="Calibri"/>
              </a:rPr>
              <a:t>Note to instructor, Students 3 and 4 will be using the same basic immunization history (both missing doses, but one with a TME and one without).</a:t>
            </a:r>
          </a:p>
        </p:txBody>
      </p:sp>
      <p:sp>
        <p:nvSpPr>
          <p:cNvPr id="4" name="Slide Number Placeholder 3"/>
          <p:cNvSpPr>
            <a:spLocks noGrp="1"/>
          </p:cNvSpPr>
          <p:nvPr>
            <p:ph type="sldNum" sz="quarter" idx="5"/>
          </p:nvPr>
        </p:nvSpPr>
        <p:spPr/>
        <p:txBody>
          <a:bodyPr/>
          <a:lstStyle/>
          <a:p>
            <a:fld id="{F7923F26-8453-43AF-9DBE-D136A2B7353D}" type="slidenum">
              <a:rPr lang="en-US" smtClean="0"/>
              <a:pPr/>
              <a:t>19</a:t>
            </a:fld>
            <a:endParaRPr lang="en-US"/>
          </a:p>
        </p:txBody>
      </p:sp>
    </p:spTree>
    <p:extLst>
      <p:ext uri="{BB962C8B-B14F-4D97-AF65-F5344CB8AC3E}">
        <p14:creationId xmlns:p14="http://schemas.microsoft.com/office/powerpoint/2010/main" val="417548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Thank you all for becoming Immunization Champions and helping to keep our children safe from preventable diseases.</a:t>
            </a:r>
          </a:p>
          <a:p>
            <a:endParaRPr lang="en-US" dirty="0">
              <a:cs typeface="Arial"/>
            </a:endParaRPr>
          </a:p>
          <a:p>
            <a:r>
              <a:rPr lang="en-US" dirty="0">
                <a:latin typeface="Arial"/>
                <a:cs typeface="Arial"/>
              </a:rPr>
              <a:t>These slides will emphasize what is covered in the immunization trainings posted at </a:t>
            </a:r>
            <a:r>
              <a:rPr lang="en-US" dirty="0">
                <a:latin typeface="Arial"/>
                <a:cs typeface="Arial"/>
                <a:hlinkClick r:id="rId3"/>
              </a:rPr>
              <a:t>Training for Schools (ca.gov)</a:t>
            </a:r>
            <a:r>
              <a:rPr lang="en-US" dirty="0">
                <a:latin typeface="Arial"/>
                <a:cs typeface="Arial"/>
              </a:rPr>
              <a:t> - these trainings should also be viewed by all staff tasked with checking and documenting immunizations required for school entry.</a:t>
            </a:r>
            <a:endParaRPr lang="en-US" dirty="0"/>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2</a:t>
            </a:fld>
            <a:endParaRPr lang="en-US"/>
          </a:p>
        </p:txBody>
      </p:sp>
    </p:spTree>
    <p:extLst>
      <p:ext uri="{BB962C8B-B14F-4D97-AF65-F5344CB8AC3E}">
        <p14:creationId xmlns:p14="http://schemas.microsoft.com/office/powerpoint/2010/main" val="976257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44474-D5CD-2EA7-424D-D2AC061C2B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03E746-D95F-F832-A71A-17587DEEDE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44145-0900-D14D-EF82-6E65A56C7D02}"/>
              </a:ext>
            </a:extLst>
          </p:cNvPr>
          <p:cNvSpPr>
            <a:spLocks noGrp="1"/>
          </p:cNvSpPr>
          <p:nvPr>
            <p:ph type="body" idx="1"/>
          </p:nvPr>
        </p:nvSpPr>
        <p:spPr/>
        <p:txBody>
          <a:bodyPr/>
          <a:lstStyle/>
          <a:p>
            <a:pPr>
              <a:defRPr/>
            </a:pPr>
            <a:r>
              <a:rPr lang="en-US" sz="1200" dirty="0">
                <a:effectLst/>
                <a:latin typeface="Tahoma"/>
                <a:ea typeface="Tahoma"/>
                <a:cs typeface="Tahoma"/>
              </a:rPr>
              <a:t>This student is registering for TK and has a medical exemption issued from CAIR ME.</a:t>
            </a:r>
            <a:r>
              <a:rPr lang="en-US" dirty="0">
                <a:latin typeface="Tahoma"/>
                <a:ea typeface="Tahoma"/>
                <a:cs typeface="Tahoma"/>
              </a:rPr>
              <a:t> We can see that it is a temporary medical exemption or TME.</a:t>
            </a:r>
            <a:endParaRPr lang="en-US" sz="1200" dirty="0">
              <a:effectLst/>
              <a:latin typeface="Tahoma"/>
              <a:ea typeface="Tahoma"/>
              <a:cs typeface="Tahoma"/>
            </a:endParaRPr>
          </a:p>
          <a:p>
            <a:pPr>
              <a:defRPr/>
            </a:pPr>
            <a:endParaRPr lang="en-US" dirty="0">
              <a:latin typeface="Tahoma"/>
              <a:ea typeface="Tahoma"/>
              <a:cs typeface="Tahoma"/>
            </a:endParaRPr>
          </a:p>
          <a:p>
            <a:pPr>
              <a:defRPr/>
            </a:pPr>
            <a:r>
              <a:rPr lang="en-US" sz="1200" dirty="0">
                <a:effectLst/>
                <a:latin typeface="Tahoma"/>
                <a:ea typeface="Tahoma"/>
                <a:cs typeface="Tahoma"/>
              </a:rPr>
              <a:t>The student is exempt from varicella and polio vaccines until the expiration date.</a:t>
            </a:r>
            <a:r>
              <a:rPr lang="en-US" dirty="0">
                <a:latin typeface="Tahoma"/>
                <a:ea typeface="Tahoma"/>
                <a:cs typeface="Tahoma"/>
              </a:rPr>
              <a:t> </a:t>
            </a:r>
            <a:endParaRPr lang="en-US" sz="1200" dirty="0">
              <a:effectLst/>
              <a:latin typeface="Tahoma" panose="020B0604030504040204" pitchFamily="34" charset="0"/>
              <a:ea typeface="Tahoma" panose="020B0604030504040204" pitchFamily="34" charset="0"/>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a:ea typeface="Tahoma"/>
                <a:cs typeface="Tahoma"/>
              </a:rPr>
              <a:t>Please make a note of this expiration date as you’ll need it for following up for continued attendance.</a:t>
            </a:r>
          </a:p>
          <a:p>
            <a:pPr>
              <a:defRPr/>
            </a:pP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a:defRPr/>
            </a:pPr>
            <a:endParaRPr lang="en-US" dirty="0">
              <a:latin typeface="Tahoma" panose="020B0604030504040204" pitchFamily="34" charset="0"/>
              <a:ea typeface="Tahoma" panose="020B0604030504040204" pitchFamily="34" charset="0"/>
              <a:cs typeface="Tahoma" panose="020B0604030504040204" pitchFamily="34" charset="0"/>
            </a:endParaRPr>
          </a:p>
          <a:p>
            <a:pPr>
              <a:defRPr/>
            </a:pP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460B5D8A-3F7F-CDEB-B472-F5EEA2B596BC}"/>
              </a:ext>
            </a:extLst>
          </p:cNvPr>
          <p:cNvSpPr>
            <a:spLocks noGrp="1"/>
          </p:cNvSpPr>
          <p:nvPr>
            <p:ph type="sldNum" sz="quarter" idx="5"/>
          </p:nvPr>
        </p:nvSpPr>
        <p:spPr/>
        <p:txBody>
          <a:bodyPr/>
          <a:lstStyle/>
          <a:p>
            <a:fld id="{F7923F26-8453-43AF-9DBE-D136A2B7353D}" type="slidenum">
              <a:rPr lang="en-US" smtClean="0"/>
              <a:pPr/>
              <a:t>20</a:t>
            </a:fld>
            <a:endParaRPr lang="en-US"/>
          </a:p>
        </p:txBody>
      </p:sp>
    </p:spTree>
    <p:extLst>
      <p:ext uri="{BB962C8B-B14F-4D97-AF65-F5344CB8AC3E}">
        <p14:creationId xmlns:p14="http://schemas.microsoft.com/office/powerpoint/2010/main" val="384260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A1D88-6886-FA5C-FFE0-519A83726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778E2-BF27-924A-1D4E-14CF709C4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43429-0913-BA2C-3EF2-0186018BEDAE}"/>
              </a:ext>
            </a:extLst>
          </p:cNvPr>
          <p:cNvSpPr>
            <a:spLocks noGrp="1"/>
          </p:cNvSpPr>
          <p:nvPr>
            <p:ph type="body" idx="1"/>
          </p:nvPr>
        </p:nvSpPr>
        <p:spPr/>
        <p:txBody>
          <a:bodyPr/>
          <a:lstStyle/>
          <a:p>
            <a:pPr>
              <a:defRPr/>
            </a:pPr>
            <a:r>
              <a:rPr lang="en-US" sz="1200">
                <a:effectLst/>
                <a:latin typeface="Tahoma"/>
                <a:ea typeface="Tahoma"/>
                <a:cs typeface="Tahoma"/>
              </a:rPr>
              <a:t>Sample record from </a:t>
            </a:r>
            <a:r>
              <a:rPr lang="en-US">
                <a:latin typeface="Tahoma"/>
                <a:ea typeface="Tahoma"/>
                <a:cs typeface="Tahoma"/>
              </a:rPr>
              <a:t>Electronic Health Record (EHR). </a:t>
            </a:r>
            <a:endParaRPr lang="en-US" sz="120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ahoma" panose="020B060403050404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ahoma"/>
                <a:ea typeface="Tahoma"/>
                <a:cs typeface="Tahoma"/>
              </a:rPr>
              <a:t>Transfer the dates for doses to the Blue Card.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Tahoma"/>
                <a:ea typeface="Tahoma"/>
                <a:cs typeface="Tahoma"/>
              </a:rPr>
              <a:t>Note that the dates go in order of most recent first.</a:t>
            </a:r>
          </a:p>
        </p:txBody>
      </p:sp>
      <p:sp>
        <p:nvSpPr>
          <p:cNvPr id="4" name="Slide Number Placeholder 3">
            <a:extLst>
              <a:ext uri="{FF2B5EF4-FFF2-40B4-BE49-F238E27FC236}">
                <a16:creationId xmlns:a16="http://schemas.microsoft.com/office/drawing/2014/main" id="{6DFFC14E-3530-0B0A-BD69-A4556F9A0B75}"/>
              </a:ext>
            </a:extLst>
          </p:cNvPr>
          <p:cNvSpPr>
            <a:spLocks noGrp="1"/>
          </p:cNvSpPr>
          <p:nvPr>
            <p:ph type="sldNum" sz="quarter" idx="5"/>
          </p:nvPr>
        </p:nvSpPr>
        <p:spPr/>
        <p:txBody>
          <a:bodyPr/>
          <a:lstStyle/>
          <a:p>
            <a:fld id="{F7923F26-8453-43AF-9DBE-D136A2B7353D}" type="slidenum">
              <a:rPr lang="en-US" smtClean="0"/>
              <a:pPr/>
              <a:t>21</a:t>
            </a:fld>
            <a:endParaRPr lang="en-US"/>
          </a:p>
        </p:txBody>
      </p:sp>
    </p:spTree>
    <p:extLst>
      <p:ext uri="{BB962C8B-B14F-4D97-AF65-F5344CB8AC3E}">
        <p14:creationId xmlns:p14="http://schemas.microsoft.com/office/powerpoint/2010/main" val="477618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63451-048B-8292-181D-C5569D1CFE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4B8E2-B31F-AEA3-466A-3B3B6B04B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4C0B3-4952-F68D-424F-34315F56D7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panose="020B0604030504040204" pitchFamily="34" charset="0"/>
                <a:ea typeface="Tahoma" panose="020B0604030504040204" pitchFamily="34" charset="0"/>
              </a:rPr>
              <a:t>Now, transfer the dates for required doses on page 2.</a:t>
            </a:r>
            <a:endParaRPr lang="en-US" dirty="0"/>
          </a:p>
        </p:txBody>
      </p:sp>
      <p:sp>
        <p:nvSpPr>
          <p:cNvPr id="4" name="Slide Number Placeholder 3">
            <a:extLst>
              <a:ext uri="{FF2B5EF4-FFF2-40B4-BE49-F238E27FC236}">
                <a16:creationId xmlns:a16="http://schemas.microsoft.com/office/drawing/2014/main" id="{956E89AD-F0DE-B118-2C91-683CD74AF12F}"/>
              </a:ext>
            </a:extLst>
          </p:cNvPr>
          <p:cNvSpPr>
            <a:spLocks noGrp="1"/>
          </p:cNvSpPr>
          <p:nvPr>
            <p:ph type="sldNum" sz="quarter" idx="5"/>
          </p:nvPr>
        </p:nvSpPr>
        <p:spPr/>
        <p:txBody>
          <a:bodyPr/>
          <a:lstStyle/>
          <a:p>
            <a:fld id="{F7923F26-8453-43AF-9DBE-D136A2B7353D}" type="slidenum">
              <a:rPr lang="en-US" smtClean="0"/>
              <a:pPr/>
              <a:t>22</a:t>
            </a:fld>
            <a:endParaRPr lang="en-US"/>
          </a:p>
        </p:txBody>
      </p:sp>
    </p:spTree>
    <p:extLst>
      <p:ext uri="{BB962C8B-B14F-4D97-AF65-F5344CB8AC3E}">
        <p14:creationId xmlns:p14="http://schemas.microsoft.com/office/powerpoint/2010/main" val="2609119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13351-CAD2-3698-E1EA-DB99721D3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23DD3-7D16-ADFC-AFFC-F0CBB0DAD6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18650-65ED-2DF4-1D89-748F13C845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a:ea typeface="Tahoma"/>
                <a:cs typeface="Arial"/>
              </a:rPr>
              <a:t>After filling out all of the dates, we see that the student is missing:</a:t>
            </a:r>
            <a:br>
              <a:rPr lang="en-US" sz="1200" dirty="0">
                <a:effectLst/>
                <a:latin typeface="Arial" panose="020B0604020202020204" pitchFamily="34" charset="0"/>
                <a:ea typeface="Tahoma" panose="020B0604030504040204" pitchFamily="34" charset="0"/>
                <a:cs typeface="Arial"/>
              </a:rPr>
            </a:b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3rd and 4th doses of polio vaccine,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2</a:t>
            </a:r>
            <a:r>
              <a:rPr lang="en-US" sz="1200" baseline="30000" dirty="0">
                <a:solidFill>
                  <a:srgbClr val="000000"/>
                </a:solidFill>
                <a:effectLst/>
                <a:latin typeface="Arial"/>
                <a:ea typeface="Tahoma"/>
                <a:cs typeface="Arial"/>
              </a:rPr>
              <a:t>nd</a:t>
            </a:r>
            <a:r>
              <a:rPr lang="en-US" sz="1200" dirty="0">
                <a:solidFill>
                  <a:srgbClr val="000000"/>
                </a:solidFill>
                <a:effectLst/>
                <a:latin typeface="Arial"/>
                <a:ea typeface="Tahoma"/>
                <a:cs typeface="Arial"/>
              </a:rPr>
              <a:t> dose of varicella</a:t>
            </a:r>
          </a:p>
          <a:p>
            <a:pPr>
              <a:defRPr/>
            </a:pPr>
            <a:endParaRPr lang="en-US" dirty="0">
              <a:solidFill>
                <a:srgbClr val="000000"/>
              </a:solidFill>
              <a:latin typeface="Arial"/>
              <a:ea typeface="Tahoma"/>
              <a:cs typeface="Arial"/>
            </a:endParaRPr>
          </a:p>
          <a:p>
            <a:pPr>
              <a:defRPr/>
            </a:pPr>
            <a:r>
              <a:rPr lang="en-US" dirty="0">
                <a:solidFill>
                  <a:srgbClr val="000000"/>
                </a:solidFill>
                <a:latin typeface="Arial"/>
                <a:ea typeface="Tahoma"/>
                <a:cs typeface="Arial"/>
              </a:rPr>
              <a:t>They have</a:t>
            </a:r>
            <a:r>
              <a:rPr lang="en-US" sz="1200" dirty="0">
                <a:solidFill>
                  <a:srgbClr val="000000"/>
                </a:solidFill>
                <a:effectLst/>
                <a:latin typeface="Arial"/>
                <a:ea typeface="Tahoma"/>
                <a:cs typeface="Arial"/>
              </a:rPr>
              <a:t> all the other required vaccines.</a:t>
            </a:r>
          </a:p>
        </p:txBody>
      </p:sp>
      <p:sp>
        <p:nvSpPr>
          <p:cNvPr id="4" name="Slide Number Placeholder 3">
            <a:extLst>
              <a:ext uri="{FF2B5EF4-FFF2-40B4-BE49-F238E27FC236}">
                <a16:creationId xmlns:a16="http://schemas.microsoft.com/office/drawing/2014/main" id="{35946222-C3CA-023A-53ED-468ED374A394}"/>
              </a:ext>
            </a:extLst>
          </p:cNvPr>
          <p:cNvSpPr>
            <a:spLocks noGrp="1"/>
          </p:cNvSpPr>
          <p:nvPr>
            <p:ph type="sldNum" sz="quarter" idx="5"/>
          </p:nvPr>
        </p:nvSpPr>
        <p:spPr/>
        <p:txBody>
          <a:bodyPr/>
          <a:lstStyle/>
          <a:p>
            <a:fld id="{F7923F26-8453-43AF-9DBE-D136A2B7353D}" type="slidenum">
              <a:rPr lang="en-US" smtClean="0"/>
              <a:pPr/>
              <a:t>23</a:t>
            </a:fld>
            <a:endParaRPr lang="en-US"/>
          </a:p>
        </p:txBody>
      </p:sp>
    </p:spTree>
    <p:extLst>
      <p:ext uri="{BB962C8B-B14F-4D97-AF65-F5344CB8AC3E}">
        <p14:creationId xmlns:p14="http://schemas.microsoft.com/office/powerpoint/2010/main" val="394285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A84ED-0A67-A47D-F20B-F8FB471D0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C91AA-3968-F5C5-5C2C-FA37076918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3F838-CB33-B650-1E5C-574628D5F729}"/>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Remember that this student has a TME for the missing doses and </a:t>
            </a:r>
            <a:r>
              <a:rPr lang="en-US" dirty="0">
                <a:solidFill>
                  <a:srgbClr val="000000"/>
                </a:solidFill>
                <a:latin typeface="Arial"/>
                <a:ea typeface="Tahoma"/>
                <a:cs typeface="Arial"/>
              </a:rPr>
              <a:t>they have</a:t>
            </a:r>
            <a:r>
              <a:rPr lang="en-US" sz="1200" dirty="0">
                <a:solidFill>
                  <a:srgbClr val="000000"/>
                </a:solidFill>
                <a:effectLst/>
                <a:latin typeface="Arial"/>
                <a:ea typeface="Tahoma"/>
                <a:cs typeface="Arial"/>
              </a:rPr>
              <a:t> all other required doses.</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ea typeface="Tahoma" panose="020B0604030504040204" pitchFamily="34" charset="0"/>
              <a:cs typeface="Arial"/>
            </a:endParaRPr>
          </a:p>
          <a:p>
            <a:pPr>
              <a:buFont typeface="Arial" panose="020B0604020202020204" pitchFamily="34" charset="0"/>
              <a:defRPr/>
            </a:pPr>
            <a:r>
              <a:rPr lang="en-US" dirty="0">
                <a:solidFill>
                  <a:srgbClr val="000000"/>
                </a:solidFill>
                <a:latin typeface="Arial"/>
                <a:ea typeface="Tahoma"/>
                <a:cs typeface="Arial"/>
              </a:rPr>
              <a:t>We'll process this student differently than the Permanent Medical Exemption scenario.</a:t>
            </a:r>
            <a:endParaRPr lang="en-US" dirty="0">
              <a:solidFill>
                <a:srgbClr val="000000"/>
              </a:solidFill>
              <a:ea typeface="Tahoma" panose="020B0604030504040204" pitchFamily="34" charset="0"/>
              <a:cs typeface="Arial"/>
            </a:endParaRPr>
          </a:p>
          <a:p>
            <a:pPr>
              <a:defRPr/>
            </a:pPr>
            <a:endParaRPr lang="en-US" dirty="0">
              <a:solidFill>
                <a:srgbClr val="000000"/>
              </a:solidFill>
              <a:ea typeface="Tahoma" panose="020B0604030504040204" pitchFamily="34" charset="0"/>
            </a:endParaRPr>
          </a:p>
          <a:p>
            <a:pPr marL="0" indent="0">
              <a:buFont typeface="Arial" panose="020B0604020202020204" pitchFamily="34" charset="0"/>
              <a:buNone/>
              <a:defRPr/>
            </a:pPr>
            <a:r>
              <a:rPr lang="en-US" b="1" dirty="0">
                <a:solidFill>
                  <a:srgbClr val="000000"/>
                </a:solidFill>
                <a:latin typeface="Arial"/>
                <a:ea typeface="Tahoma"/>
                <a:cs typeface="Arial"/>
              </a:rPr>
              <a:t>Student 3</a:t>
            </a:r>
            <a:r>
              <a:rPr lang="en-US" sz="1200" b="1" dirty="0">
                <a:solidFill>
                  <a:srgbClr val="000000"/>
                </a:solidFill>
                <a:effectLst/>
                <a:latin typeface="Arial"/>
                <a:ea typeface="Tahoma"/>
                <a:cs typeface="Arial"/>
              </a:rPr>
              <a:t> may be admitted</a:t>
            </a:r>
            <a:r>
              <a:rPr lang="en-US" sz="1200" b="1" i="1" dirty="0">
                <a:solidFill>
                  <a:srgbClr val="000000"/>
                </a:solidFill>
                <a:effectLst/>
                <a:latin typeface="Arial"/>
                <a:ea typeface="Tahoma"/>
                <a:cs typeface="Arial"/>
              </a:rPr>
              <a:t> </a:t>
            </a:r>
            <a:r>
              <a:rPr lang="en-US" b="1" i="1" dirty="0">
                <a:solidFill>
                  <a:srgbClr val="000000"/>
                </a:solidFill>
                <a:latin typeface="Arial"/>
                <a:ea typeface="Tahoma"/>
                <a:cs typeface="Arial"/>
              </a:rPr>
              <a:t>Conditionally</a:t>
            </a:r>
            <a:r>
              <a:rPr lang="en-US" sz="1200" b="1" dirty="0">
                <a:solidFill>
                  <a:srgbClr val="000000"/>
                </a:solidFill>
                <a:effectLst/>
                <a:latin typeface="Arial"/>
                <a:ea typeface="Tahoma"/>
                <a:cs typeface="Arial"/>
              </a:rPr>
              <a:t>.</a:t>
            </a:r>
            <a:r>
              <a:rPr lang="en-US" b="1" dirty="0">
                <a:solidFill>
                  <a:srgbClr val="000000"/>
                </a:solidFill>
                <a:latin typeface="Arial"/>
                <a:ea typeface="Tahoma"/>
                <a:cs typeface="Arial"/>
              </a:rPr>
              <a:t> </a:t>
            </a:r>
            <a:endParaRPr lang="en-US" sz="1200" b="1" dirty="0">
              <a:solidFill>
                <a:srgbClr val="000000"/>
              </a:solidFill>
              <a:effectLst/>
              <a:latin typeface="Arial" panose="020B0604020202020204" pitchFamily="34" charset="0"/>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Follow-up is required before the TME expires</a:t>
            </a:r>
            <a:r>
              <a:rPr lang="en-US" dirty="0">
                <a:solidFill>
                  <a:srgbClr val="000000"/>
                </a:solidFill>
                <a:latin typeface="Arial"/>
                <a:ea typeface="Tahoma"/>
                <a:cs typeface="Arial"/>
              </a:rPr>
              <a:t>.</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We made a note of the </a:t>
            </a:r>
            <a:r>
              <a:rPr lang="en-US" dirty="0">
                <a:solidFill>
                  <a:srgbClr val="000000"/>
                </a:solidFill>
                <a:latin typeface="Arial"/>
                <a:ea typeface="Tahoma"/>
                <a:cs typeface="Arial"/>
              </a:rPr>
              <a:t>exemption expiration</a:t>
            </a:r>
            <a:r>
              <a:rPr lang="en-US" sz="1200" dirty="0">
                <a:solidFill>
                  <a:srgbClr val="000000"/>
                </a:solidFill>
                <a:effectLst/>
                <a:latin typeface="Arial"/>
                <a:ea typeface="Tahoma"/>
                <a:cs typeface="Arial"/>
              </a:rPr>
              <a:t> date in December. This is the deadline.</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It’s best to send a reminder about a month before the deadline.</a:t>
            </a:r>
            <a:r>
              <a:rPr lang="en-US" dirty="0">
                <a:solidFill>
                  <a:srgbClr val="000000"/>
                </a:solidFill>
                <a:latin typeface="Arial"/>
                <a:ea typeface="Tahoma"/>
                <a:cs typeface="Arial"/>
              </a:rPr>
              <a:t> We'll show you how to do this with the next student.</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a:ea typeface="Tahoma"/>
                <a:cs typeface="Arial"/>
              </a:rPr>
              <a:t>In the Status of Requirements section:</a:t>
            </a: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Add your initials, and mark “Temporary Medical Exemption”.</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the follow-up date.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a:ea typeface="Tahoma"/>
                <a:cs typeface="Arial"/>
              </a:rPr>
              <a:t>Parents will need to show proof of receiving the missing doses or a new TME before the expiration date in order for the student to continue to attend school.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effectLst/>
              <a:latin typeface="Tahoma" panose="020B0604030504040204" pitchFamily="34" charset="0"/>
              <a:ea typeface="Tahom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4C0DEECC-552C-2CFE-A01E-68CF01C53437}"/>
              </a:ext>
            </a:extLst>
          </p:cNvPr>
          <p:cNvSpPr>
            <a:spLocks noGrp="1"/>
          </p:cNvSpPr>
          <p:nvPr>
            <p:ph type="sldNum" sz="quarter" idx="5"/>
          </p:nvPr>
        </p:nvSpPr>
        <p:spPr/>
        <p:txBody>
          <a:bodyPr/>
          <a:lstStyle/>
          <a:p>
            <a:fld id="{F7923F26-8453-43AF-9DBE-D136A2B7353D}" type="slidenum">
              <a:rPr lang="en-US" smtClean="0"/>
              <a:pPr/>
              <a:t>24</a:t>
            </a:fld>
            <a:endParaRPr lang="en-US"/>
          </a:p>
        </p:txBody>
      </p:sp>
    </p:spTree>
    <p:extLst>
      <p:ext uri="{BB962C8B-B14F-4D97-AF65-F5344CB8AC3E}">
        <p14:creationId xmlns:p14="http://schemas.microsoft.com/office/powerpoint/2010/main" val="3677866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0D15E-5CB2-43C7-2DDD-A35EEA6EA2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4E8A7-9FEF-83FF-6F7C-752CFCF55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CC2895-D571-5578-C6DA-0804C853DD38}"/>
              </a:ext>
            </a:extLst>
          </p:cNvPr>
          <p:cNvSpPr>
            <a:spLocks noGrp="1"/>
          </p:cNvSpPr>
          <p:nvPr>
            <p:ph type="body" idx="1"/>
          </p:nvPr>
        </p:nvSpPr>
        <p:spPr/>
        <p:txBody>
          <a:bodyPr/>
          <a:lstStyle/>
          <a:p>
            <a:pPr>
              <a:defRPr/>
            </a:pPr>
            <a:r>
              <a:rPr lang="en-US" sz="1200" dirty="0">
                <a:solidFill>
                  <a:srgbClr val="000000"/>
                </a:solidFill>
                <a:effectLst/>
                <a:latin typeface="Arial"/>
                <a:ea typeface="Tahoma"/>
                <a:cs typeface="Arial"/>
              </a:rPr>
              <a:t>For Student 4, let’s re-use the same record</a:t>
            </a:r>
            <a:r>
              <a:rPr lang="en-US" dirty="0">
                <a:solidFill>
                  <a:srgbClr val="000000"/>
                </a:solidFill>
                <a:latin typeface="Arial"/>
                <a:ea typeface="Tahoma"/>
                <a:cs typeface="Arial"/>
              </a:rPr>
              <a:t> as Student 3</a:t>
            </a:r>
            <a:r>
              <a:rPr lang="en-US" sz="1200" dirty="0">
                <a:solidFill>
                  <a:srgbClr val="000000"/>
                </a:solidFill>
                <a:effectLst/>
                <a:latin typeface="Arial"/>
                <a:ea typeface="Tahoma"/>
                <a:cs typeface="Arial"/>
              </a:rPr>
              <a:t>. This time without the TME.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a:ea typeface="Tahoma"/>
                <a:cs typeface="Arial"/>
              </a:rPr>
              <a:t>All the dates are filled out the same way as before with missing doses for polio and varicella vaccines</a:t>
            </a:r>
            <a:r>
              <a:rPr lang="en-US" dirty="0">
                <a:solidFill>
                  <a:srgbClr val="000000"/>
                </a:solidFill>
                <a:latin typeface="Arial"/>
                <a:ea typeface="Tahoma"/>
                <a:cs typeface="Arial"/>
              </a:rPr>
              <a:t>.</a:t>
            </a:r>
            <a:endParaRPr lang="en-US" sz="1200" dirty="0">
              <a:solidFill>
                <a:srgbClr val="000000"/>
              </a:solidFill>
              <a:effectLst/>
              <a:latin typeface="Arial"/>
              <a:ea typeface="Tahom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ahoma" panose="020B0604030504040204" pitchFamily="34" charset="0"/>
            </a:endParaRPr>
          </a:p>
        </p:txBody>
      </p:sp>
      <p:sp>
        <p:nvSpPr>
          <p:cNvPr id="4" name="Slide Number Placeholder 3">
            <a:extLst>
              <a:ext uri="{FF2B5EF4-FFF2-40B4-BE49-F238E27FC236}">
                <a16:creationId xmlns:a16="http://schemas.microsoft.com/office/drawing/2014/main" id="{6AD8FFD2-875B-5C8A-A93C-BFEC2D974C72}"/>
              </a:ext>
            </a:extLst>
          </p:cNvPr>
          <p:cNvSpPr>
            <a:spLocks noGrp="1"/>
          </p:cNvSpPr>
          <p:nvPr>
            <p:ph type="sldNum" sz="quarter" idx="5"/>
          </p:nvPr>
        </p:nvSpPr>
        <p:spPr/>
        <p:txBody>
          <a:bodyPr/>
          <a:lstStyle/>
          <a:p>
            <a:fld id="{F7923F26-8453-43AF-9DBE-D136A2B7353D}" type="slidenum">
              <a:rPr lang="en-US" smtClean="0"/>
              <a:pPr/>
              <a:t>26</a:t>
            </a:fld>
            <a:endParaRPr lang="en-US"/>
          </a:p>
        </p:txBody>
      </p:sp>
    </p:spTree>
    <p:extLst>
      <p:ext uri="{BB962C8B-B14F-4D97-AF65-F5344CB8AC3E}">
        <p14:creationId xmlns:p14="http://schemas.microsoft.com/office/powerpoint/2010/main" val="2505142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effectLst/>
                <a:latin typeface="Arial"/>
                <a:ea typeface="Tahoma"/>
                <a:cs typeface="Arial"/>
              </a:rPr>
              <a:t>This time</a:t>
            </a:r>
            <a:r>
              <a:rPr lang="en-US" sz="1200" dirty="0">
                <a:solidFill>
                  <a:srgbClr val="000000"/>
                </a:solidFill>
                <a:effectLst/>
                <a:latin typeface="Arial"/>
                <a:ea typeface="Tahoma"/>
                <a:cs typeface="Arial"/>
              </a:rPr>
              <a:t>, we’ll need to use</a:t>
            </a:r>
            <a:r>
              <a:rPr lang="en-US" dirty="0">
                <a:latin typeface="Arial"/>
                <a:cs typeface="Arial"/>
              </a:rPr>
              <a:t> </a:t>
            </a:r>
            <a:r>
              <a:rPr lang="en-US" sz="1200" dirty="0">
                <a:solidFill>
                  <a:srgbClr val="000000"/>
                </a:solidFill>
                <a:effectLst/>
                <a:latin typeface="Arial"/>
                <a:ea typeface="Tahoma"/>
                <a:cs typeface="Arial"/>
              </a:rPr>
              <a:t>the Conditional Admission Schedule to figure out the deadlines for the missing doses.</a:t>
            </a:r>
          </a:p>
          <a:p>
            <a:endParaRPr lang="en-US" sz="1200" dirty="0">
              <a:solidFill>
                <a:srgbClr val="000000"/>
              </a:solidFill>
              <a:effectLst/>
              <a:latin typeface="Arial" panose="020B0604020202020204" pitchFamily="34" charset="0"/>
              <a:ea typeface="Tahoma" panose="020B0604030504040204" pitchFamily="34" charset="0"/>
            </a:endParaRPr>
          </a:p>
          <a:p>
            <a:pPr marL="171450" indent="-171450">
              <a:buFont typeface="Arial" panose="020B0604020202020204" pitchFamily="34" charset="0"/>
              <a:buChar char="•"/>
            </a:pPr>
            <a:r>
              <a:rPr lang="en-US" dirty="0">
                <a:latin typeface="Arial"/>
                <a:cs typeface="Arial"/>
              </a:rPr>
              <a:t>Polio #3 is not due until 12 months after the 2</a:t>
            </a:r>
            <a:r>
              <a:rPr lang="en-US" baseline="30000" dirty="0">
                <a:latin typeface="Arial"/>
                <a:cs typeface="Arial"/>
              </a:rPr>
              <a:t>nd</a:t>
            </a:r>
            <a:r>
              <a:rPr lang="en-US" dirty="0">
                <a:latin typeface="Arial"/>
                <a:cs typeface="Arial"/>
              </a:rPr>
              <a:t> dose.</a:t>
            </a:r>
          </a:p>
          <a:p>
            <a:pPr marL="171450" indent="-171450">
              <a:buFont typeface="Arial" panose="020B0604020202020204" pitchFamily="34" charset="0"/>
              <a:buChar char="•"/>
            </a:pPr>
            <a:r>
              <a:rPr lang="en-US" dirty="0">
                <a:latin typeface="Arial"/>
                <a:cs typeface="Arial"/>
              </a:rPr>
              <a:t>Varicella #2 is not due until 4 months after the 1</a:t>
            </a:r>
            <a:r>
              <a:rPr lang="en-US" baseline="30000" dirty="0">
                <a:latin typeface="Arial"/>
                <a:cs typeface="Arial"/>
              </a:rPr>
              <a:t>st</a:t>
            </a:r>
            <a:r>
              <a:rPr lang="en-US" dirty="0">
                <a:latin typeface="Arial"/>
                <a:cs typeface="Arial"/>
              </a:rPr>
              <a:t> dose.</a:t>
            </a:r>
          </a:p>
          <a:p>
            <a:pPr marL="171450" indent="-171450">
              <a:buFont typeface="Arial" panose="020B0604020202020204" pitchFamily="34" charset="0"/>
              <a:buChar char="•"/>
            </a:pPr>
            <a:endParaRPr lang="en-US" dirty="0">
              <a:latin typeface="Arial"/>
              <a:cs typeface="Arial"/>
            </a:endParaRPr>
          </a:p>
          <a:p>
            <a:r>
              <a:rPr lang="en-US" dirty="0">
                <a:latin typeface="Arial"/>
                <a:cs typeface="Arial"/>
              </a:rPr>
              <a:t>Checking the Blue Card</a:t>
            </a:r>
            <a:endParaRPr lang="en-US" dirty="0">
              <a:cs typeface="Arial"/>
            </a:endParaRPr>
          </a:p>
          <a:p>
            <a:pPr marL="285750" indent="-285750">
              <a:buFont typeface="Arial"/>
              <a:buChar char="•"/>
            </a:pPr>
            <a:r>
              <a:rPr lang="en-US" dirty="0">
                <a:latin typeface="Arial"/>
                <a:cs typeface="Arial"/>
              </a:rPr>
              <a:t>Polio #2 was given on Feb 27, 2024. Polio #3 is due 12 months later which is February 27, 2025. So the deadline for Polio #3 is not until next year.</a:t>
            </a:r>
          </a:p>
          <a:p>
            <a:pPr marL="285750" indent="-285750">
              <a:buFont typeface="Arial"/>
              <a:buChar char="•"/>
            </a:pPr>
            <a:r>
              <a:rPr lang="en-US" dirty="0">
                <a:latin typeface="Arial"/>
                <a:cs typeface="Arial"/>
              </a:rPr>
              <a:t>Varicella #1 was given on July 30, 2024. Varicella #2 is due 4 months later which is November 20, 2024. So, the deadline for varicella #2 is not until November.</a:t>
            </a:r>
          </a:p>
          <a:p>
            <a:pPr marL="285750" indent="-285750">
              <a:buFont typeface="Arial"/>
              <a:buChar char="•"/>
            </a:pPr>
            <a:endParaRPr lang="en-US" dirty="0">
              <a:latin typeface="Arial"/>
              <a:cs typeface="Arial"/>
            </a:endParaRPr>
          </a:p>
          <a:p>
            <a:r>
              <a:rPr lang="en-US" dirty="0">
                <a:latin typeface="Arial"/>
                <a:cs typeface="Arial"/>
              </a:rPr>
              <a:t>Both doses are not due before school starts on August 15, 2024.</a:t>
            </a:r>
            <a:endParaRPr lang="en-US" dirty="0">
              <a:cs typeface="Arial"/>
            </a:endParaRPr>
          </a:p>
          <a:p>
            <a:pPr marL="0" indent="0">
              <a:buFont typeface="Arial" panose="020B0604020202020204" pitchFamily="34" charset="0"/>
              <a:buNone/>
            </a:pPr>
            <a:endParaRPr lang="en-US" dirty="0"/>
          </a:p>
          <a:p>
            <a:r>
              <a:rPr lang="en-US" dirty="0">
                <a:latin typeface="Arial"/>
                <a:cs typeface="Arial"/>
              </a:rPr>
              <a:t>Can this child be admitted to school? </a:t>
            </a:r>
            <a:endParaRPr lang="en-US" dirty="0">
              <a:cs typeface="Arial"/>
            </a:endParaRPr>
          </a:p>
          <a:p>
            <a:pPr marL="285750" indent="-285750">
              <a:buFont typeface="Arial" panose="020B0604020202020204" pitchFamily="34" charset="0"/>
              <a:buChar char="•"/>
            </a:pPr>
            <a:r>
              <a:rPr lang="en-US" dirty="0">
                <a:latin typeface="Arial"/>
                <a:cs typeface="Arial"/>
              </a:rPr>
              <a:t>Yes, since the missing doses are not due before school starts, </a:t>
            </a:r>
            <a:r>
              <a:rPr lang="en-US" b="1" dirty="0">
                <a:latin typeface="Arial"/>
                <a:cs typeface="Arial"/>
              </a:rPr>
              <a:t>Student 4 may be admitted conditionally.</a:t>
            </a:r>
            <a:r>
              <a:rPr lang="en-US" dirty="0">
                <a:latin typeface="Arial"/>
                <a:cs typeface="Arial"/>
              </a:rPr>
              <a:t> They may attend school on the “condition” that the receive the missing doses by the deadline.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latin typeface="Arial"/>
                <a:cs typeface="Arial"/>
              </a:rPr>
              <a:t>Now let’s try to figure out when the best follow-up date is.</a:t>
            </a:r>
          </a:p>
        </p:txBody>
      </p:sp>
      <p:sp>
        <p:nvSpPr>
          <p:cNvPr id="4" name="Slide Number Placeholder 3"/>
          <p:cNvSpPr>
            <a:spLocks noGrp="1"/>
          </p:cNvSpPr>
          <p:nvPr>
            <p:ph type="sldNum" sz="quarter" idx="5"/>
          </p:nvPr>
        </p:nvSpPr>
        <p:spPr/>
        <p:txBody>
          <a:bodyPr/>
          <a:lstStyle/>
          <a:p>
            <a:fld id="{F7923F26-8453-43AF-9DBE-D136A2B7353D}" type="slidenum">
              <a:rPr lang="en-US" smtClean="0"/>
              <a:pPr/>
              <a:t>27</a:t>
            </a:fld>
            <a:endParaRPr lang="en-US"/>
          </a:p>
        </p:txBody>
      </p:sp>
    </p:spTree>
    <p:extLst>
      <p:ext uri="{BB962C8B-B14F-4D97-AF65-F5344CB8AC3E}">
        <p14:creationId xmlns:p14="http://schemas.microsoft.com/office/powerpoint/2010/main" val="3825011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Usually we start sending reminders at least 1 month before the deadline. But for deadlines several months away, you can also use the timing under the Earliest Dose May Be Given column to start sending reminders. </a:t>
            </a:r>
            <a:endParaRPr lang="en-US" dirty="0"/>
          </a:p>
          <a:p>
            <a:endParaRPr lang="en-US" dirty="0"/>
          </a:p>
          <a:p>
            <a:pPr marL="171450" indent="-171450">
              <a:buFont typeface="Arial" panose="020B0604020202020204" pitchFamily="34" charset="0"/>
              <a:buChar char="•"/>
            </a:pPr>
            <a:r>
              <a:rPr lang="en-US" dirty="0">
                <a:latin typeface="Arial"/>
                <a:cs typeface="Arial"/>
              </a:rPr>
              <a:t>Before we do that, let's take a look at footnote #1 for Polio #3 on the Conditional Admission Schedule.</a:t>
            </a:r>
            <a:br>
              <a:rPr lang="en-US" dirty="0">
                <a:latin typeface="Arial"/>
                <a:cs typeface="Arial"/>
              </a:rPr>
            </a:br>
            <a:r>
              <a:rPr lang="en-US" dirty="0">
                <a:latin typeface="Arial"/>
                <a:cs typeface="Arial"/>
              </a:rPr>
              <a:t>It states that only 3 doses of polio vaccine are needed if the student received 1 dose on or after their 4th birthday. </a:t>
            </a:r>
            <a:br>
              <a:rPr lang="en-US" dirty="0">
                <a:latin typeface="Arial"/>
                <a:cs typeface="Arial"/>
              </a:rPr>
            </a:br>
            <a:r>
              <a:rPr lang="en-US" dirty="0">
                <a:latin typeface="Arial"/>
                <a:cs typeface="Arial"/>
              </a:rPr>
              <a:t>Referring back to the child's birth date, the student is already 4 years old, so the 3rd dose will be the last dose.</a:t>
            </a:r>
            <a:br>
              <a:rPr lang="en-US" dirty="0">
                <a:latin typeface="Arial"/>
                <a:cs typeface="Arial"/>
              </a:rPr>
            </a:br>
            <a:r>
              <a:rPr lang="en-US" dirty="0">
                <a:latin typeface="Arial"/>
                <a:cs typeface="Arial"/>
              </a:rPr>
              <a:t>The footnote also states that the earliest this final dose can be given is 6 months after the 2nd dose.</a:t>
            </a:r>
            <a:endParaRPr lang="en-US" dirty="0">
              <a:cs typeface="Arial" panose="020B0604020202020204" pitchFamily="34" charset="0"/>
            </a:endParaRPr>
          </a:p>
          <a:p>
            <a:pPr marL="171450" indent="-171450">
              <a:buFont typeface="Arial" panose="020B0604020202020204" pitchFamily="34" charset="0"/>
              <a:buChar char="•"/>
            </a:pPr>
            <a:endParaRPr lang="en-US" dirty="0">
              <a:cs typeface="Arial"/>
            </a:endParaRPr>
          </a:p>
          <a:p>
            <a:pPr marL="171450" indent="-171450">
              <a:buFont typeface="Arial" panose="020B0604020202020204" pitchFamily="34" charset="0"/>
              <a:buChar char="•"/>
            </a:pPr>
            <a:r>
              <a:rPr lang="en-US" dirty="0">
                <a:latin typeface="Arial"/>
                <a:cs typeface="Arial"/>
              </a:rPr>
              <a:t>Varicella #2 can be given as early as 3 months after the first dose.</a:t>
            </a:r>
            <a:br>
              <a:rPr lang="en-US" dirty="0">
                <a:cs typeface="Arial"/>
              </a:rPr>
            </a:br>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28</a:t>
            </a:fld>
            <a:endParaRPr lang="en-US"/>
          </a:p>
        </p:txBody>
      </p:sp>
    </p:spTree>
    <p:extLst>
      <p:ext uri="{BB962C8B-B14F-4D97-AF65-F5344CB8AC3E}">
        <p14:creationId xmlns:p14="http://schemas.microsoft.com/office/powerpoint/2010/main" val="3428307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Now let's apply this information to set follow-up dates for Student 4.</a:t>
            </a:r>
            <a:endParaRPr lang="en-US" dirty="0"/>
          </a:p>
          <a:p>
            <a:endParaRPr lang="en-US" dirty="0"/>
          </a:p>
          <a:p>
            <a:pPr marL="171450" indent="-171450">
              <a:buFont typeface="Arial" panose="020B0604020202020204" pitchFamily="34" charset="0"/>
              <a:buChar char="•"/>
            </a:pPr>
            <a:r>
              <a:rPr lang="en-US" dirty="0">
                <a:latin typeface="Arial"/>
                <a:cs typeface="Arial"/>
              </a:rPr>
              <a:t>Polio # 3: Based on the footnote from the Conditional Admission Schedule, you could start sending a reminder as early as 6 months after the 2</a:t>
            </a:r>
            <a:r>
              <a:rPr lang="en-US" baseline="30000" dirty="0">
                <a:latin typeface="Arial"/>
                <a:cs typeface="Arial"/>
              </a:rPr>
              <a:t>nd</a:t>
            </a:r>
            <a:r>
              <a:rPr lang="en-US" dirty="0">
                <a:latin typeface="Arial"/>
                <a:cs typeface="Arial"/>
              </a:rPr>
              <a:t> dose (and up until the month before the deadline, 11 months after the 2nd dose). Let's use the 6-month date of August 27, 2024.</a:t>
            </a:r>
          </a:p>
          <a:p>
            <a:pPr marL="171450" indent="-171450">
              <a:buFont typeface="Arial" panose="020B0604020202020204" pitchFamily="34" charset="0"/>
              <a:buChar char="•"/>
            </a:pPr>
            <a:endParaRPr lang="en-US" dirty="0">
              <a:latin typeface="Arial"/>
              <a:cs typeface="Arial"/>
            </a:endParaRPr>
          </a:p>
          <a:p>
            <a:pPr marL="171450" indent="-171450">
              <a:buFont typeface="Arial" panose="020B0604020202020204" pitchFamily="34" charset="0"/>
              <a:buChar char="•"/>
            </a:pPr>
            <a:r>
              <a:rPr lang="en-US" dirty="0">
                <a:latin typeface="Arial"/>
                <a:cs typeface="Arial"/>
              </a:rPr>
              <a:t>Varicella #2 can be given 3 months after the first dose. That’s on October 30th, 1 month before the deadline.</a:t>
            </a:r>
          </a:p>
          <a:p>
            <a:endParaRPr lang="en-US" dirty="0"/>
          </a:p>
          <a:p>
            <a:r>
              <a:rPr lang="en-US" dirty="0">
                <a:latin typeface="Arial"/>
                <a:cs typeface="Arial"/>
              </a:rPr>
              <a:t>Use the earlier follow-up date (circled) to send a reminder to parents about the deadlines for both vaccines.</a:t>
            </a: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29</a:t>
            </a:fld>
            <a:endParaRPr lang="en-US"/>
          </a:p>
        </p:txBody>
      </p:sp>
    </p:spTree>
    <p:extLst>
      <p:ext uri="{BB962C8B-B14F-4D97-AF65-F5344CB8AC3E}">
        <p14:creationId xmlns:p14="http://schemas.microsoft.com/office/powerpoint/2010/main" val="1555114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FBF6-A175-8E8D-ADE2-74679B889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F76FD-4210-4C42-8698-567B7E67C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E64AE-3317-3BE6-E687-95E8578A537A}"/>
              </a:ext>
            </a:extLst>
          </p:cNvPr>
          <p:cNvSpPr>
            <a:spLocks noGrp="1"/>
          </p:cNvSpPr>
          <p:nvPr>
            <p:ph type="body" idx="1"/>
          </p:nvPr>
        </p:nvSpPr>
        <p:spPr/>
        <p:txBody>
          <a:bodyPr/>
          <a:lstStyle/>
          <a:p>
            <a:pPr>
              <a:defRPr/>
            </a:pPr>
            <a:r>
              <a:rPr lang="en-US" dirty="0">
                <a:latin typeface="Arial"/>
                <a:cs typeface="Arial"/>
              </a:rPr>
              <a:t>Since we determined the missing doses are not due yet, </a:t>
            </a:r>
            <a:r>
              <a:rPr lang="en-US" b="1" dirty="0">
                <a:latin typeface="Arial"/>
                <a:cs typeface="Arial"/>
              </a:rPr>
              <a:t>Student 4 may be admitted conditionally</a:t>
            </a:r>
            <a:r>
              <a:rPr lang="en-US" dirty="0">
                <a:latin typeface="Arial"/>
                <a:cs typeface="Arial"/>
              </a:rPr>
              <a:t>. Mark the Missing Doses Not Currently Due column and add the follow-up date for when you will send a reminder.</a:t>
            </a:r>
          </a:p>
          <a:p>
            <a:pPr>
              <a:defRPr/>
            </a:pPr>
            <a:endParaRPr lang="en-US" dirty="0">
              <a:cs typeface="Arial" panose="020B0604020202020204" pitchFamily="34" charset="0"/>
            </a:endParaRPr>
          </a:p>
          <a:p>
            <a:pPr>
              <a:defRPr/>
            </a:pPr>
            <a:r>
              <a:rPr lang="en-US" i="1" dirty="0">
                <a:latin typeface="Arial"/>
                <a:cs typeface="Arial"/>
              </a:rPr>
              <a:t>Note to instructor: Participants can cross out prior status to conserve blue cards.</a:t>
            </a:r>
            <a:endParaRPr lang="en-US" i="1" dirty="0">
              <a:cs typeface="Arial" panose="020B0604020202020204" pitchFamily="34" charset="0"/>
            </a:endParaRPr>
          </a:p>
        </p:txBody>
      </p:sp>
      <p:sp>
        <p:nvSpPr>
          <p:cNvPr id="4" name="Slide Number Placeholder 3">
            <a:extLst>
              <a:ext uri="{FF2B5EF4-FFF2-40B4-BE49-F238E27FC236}">
                <a16:creationId xmlns:a16="http://schemas.microsoft.com/office/drawing/2014/main" id="{9A1A3732-FD71-4E2B-9136-2E732C15A7D9}"/>
              </a:ext>
            </a:extLst>
          </p:cNvPr>
          <p:cNvSpPr>
            <a:spLocks noGrp="1"/>
          </p:cNvSpPr>
          <p:nvPr>
            <p:ph type="sldNum" sz="quarter" idx="5"/>
          </p:nvPr>
        </p:nvSpPr>
        <p:spPr/>
        <p:txBody>
          <a:bodyPr/>
          <a:lstStyle/>
          <a:p>
            <a:fld id="{F7923F26-8453-43AF-9DBE-D136A2B7353D}" type="slidenum">
              <a:rPr lang="en-US" smtClean="0"/>
              <a:pPr/>
              <a:t>30</a:t>
            </a:fld>
            <a:endParaRPr lang="en-US"/>
          </a:p>
        </p:txBody>
      </p:sp>
    </p:spTree>
    <p:extLst>
      <p:ext uri="{BB962C8B-B14F-4D97-AF65-F5344CB8AC3E}">
        <p14:creationId xmlns:p14="http://schemas.microsoft.com/office/powerpoint/2010/main" val="403269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This poster can be posted in your office or at the front desks of schools and enrollment sites. The file is available on the </a:t>
            </a:r>
            <a:r>
              <a:rPr lang="en-US" dirty="0" err="1">
                <a:latin typeface="Arial"/>
                <a:cs typeface="Arial"/>
                <a:hlinkClick r:id="rId3"/>
              </a:rPr>
              <a:t>ShotsforSchool</a:t>
            </a:r>
            <a:r>
              <a:rPr lang="en-US" dirty="0">
                <a:latin typeface="Arial"/>
                <a:cs typeface="Arial"/>
                <a:hlinkClick r:id="rId3"/>
              </a:rPr>
              <a:t> website</a:t>
            </a:r>
            <a:r>
              <a:rPr lang="en-US" dirty="0">
                <a:latin typeface="Arial"/>
                <a:cs typeface="Arial"/>
              </a:rPr>
              <a:t>. Printed copies may be available at some local health departments.</a:t>
            </a:r>
          </a:p>
          <a:p>
            <a:endParaRPr lang="en-US"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3</a:t>
            </a:fld>
            <a:endParaRPr lang="en-US"/>
          </a:p>
        </p:txBody>
      </p:sp>
    </p:spTree>
    <p:extLst>
      <p:ext uri="{BB962C8B-B14F-4D97-AF65-F5344CB8AC3E}">
        <p14:creationId xmlns:p14="http://schemas.microsoft.com/office/powerpoint/2010/main" val="4054779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When it's time to follow-up, fill out a Notice of Immunizations Needed letter and send it to parents. This template can be downloaded in multiple languages from the Shots for School website.</a:t>
            </a:r>
          </a:p>
          <a:p>
            <a:pPr>
              <a:defRPr/>
            </a:pPr>
            <a:endParaRPr lang="en-US" dirty="0">
              <a:latin typeface="Calibri"/>
              <a:cs typeface="Calibri"/>
            </a:endParaRPr>
          </a:p>
          <a:p>
            <a:pPr>
              <a:defRPr/>
            </a:pPr>
            <a:r>
              <a:rPr lang="en-US" dirty="0">
                <a:latin typeface="Arial"/>
                <a:cs typeface="Arial"/>
              </a:rPr>
              <a:t>Copy the </a:t>
            </a:r>
            <a:r>
              <a:rPr lang="en-US" b="1" dirty="0">
                <a:latin typeface="Arial"/>
                <a:cs typeface="Arial"/>
              </a:rPr>
              <a:t>deadline </a:t>
            </a:r>
            <a:r>
              <a:rPr lang="en-US" dirty="0">
                <a:latin typeface="Arial"/>
                <a:cs typeface="Arial"/>
              </a:rPr>
              <a:t>dates over that we already calculated on the sticky note.</a:t>
            </a:r>
          </a:p>
          <a:p>
            <a:pPr>
              <a:defRPr/>
            </a:pPr>
            <a:endParaRPr lang="en-US" dirty="0">
              <a:latin typeface="Calibri"/>
              <a:cs typeface="Calibri"/>
            </a:endParaRPr>
          </a:p>
          <a:p>
            <a:pPr>
              <a:defRPr/>
            </a:pPr>
            <a:r>
              <a:rPr lang="en-US" dirty="0">
                <a:latin typeface="Arial"/>
                <a:cs typeface="Arial"/>
              </a:rPr>
              <a:t>At the bottom where it states that "according to state law, we cannot allow your child to attend unless we receive proof that the above requirements are met by this date", insert the earliest deadline. In Student 4's case, this is the deadline for varicella vaccine in November.</a:t>
            </a:r>
          </a:p>
        </p:txBody>
      </p:sp>
      <p:sp>
        <p:nvSpPr>
          <p:cNvPr id="4" name="Slide Number Placeholder 3"/>
          <p:cNvSpPr>
            <a:spLocks noGrp="1"/>
          </p:cNvSpPr>
          <p:nvPr>
            <p:ph type="sldNum" sz="quarter" idx="5"/>
          </p:nvPr>
        </p:nvSpPr>
        <p:spPr/>
        <p:txBody>
          <a:bodyPr/>
          <a:lstStyle/>
          <a:p>
            <a:fld id="{F7923F26-8453-43AF-9DBE-D136A2B7353D}" type="slidenum">
              <a:rPr lang="en-US" smtClean="0"/>
              <a:pPr/>
              <a:t>31</a:t>
            </a:fld>
            <a:endParaRPr lang="en-US"/>
          </a:p>
        </p:txBody>
      </p:sp>
    </p:spTree>
    <p:extLst>
      <p:ext uri="{BB962C8B-B14F-4D97-AF65-F5344CB8AC3E}">
        <p14:creationId xmlns:p14="http://schemas.microsoft.com/office/powerpoint/2010/main" val="76857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5099-D82D-F7D9-2184-D24A2A5A7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A3C3A-C022-45D5-285A-1458EA997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26390-9355-8C9A-84BD-3DD1FFD52F86}"/>
              </a:ext>
            </a:extLst>
          </p:cNvPr>
          <p:cNvSpPr>
            <a:spLocks noGrp="1"/>
          </p:cNvSpPr>
          <p:nvPr>
            <p:ph type="body" idx="1"/>
          </p:nvPr>
        </p:nvSpPr>
        <p:spPr/>
        <p:txBody>
          <a:bodyPr/>
          <a:lstStyle/>
          <a:p>
            <a:pPr>
              <a:defRPr/>
            </a:pPr>
            <a:r>
              <a:rPr lang="en-US" dirty="0">
                <a:latin typeface="Arial"/>
                <a:cs typeface="Arial"/>
              </a:rPr>
              <a:t>When you receive an updated immunization record, fill in the missing doses on the Blue Card. </a:t>
            </a:r>
            <a:endParaRPr lang="en-US" dirty="0"/>
          </a:p>
          <a:p>
            <a:pPr>
              <a:defRPr/>
            </a:pPr>
            <a:endParaRPr lang="en-US" dirty="0">
              <a:latin typeface="Arial"/>
              <a:cs typeface="Arial"/>
            </a:endParaRPr>
          </a:p>
          <a:p>
            <a:pPr>
              <a:defRPr/>
            </a:pPr>
            <a:r>
              <a:rPr lang="en-US" dirty="0">
                <a:latin typeface="Arial"/>
                <a:cs typeface="Arial"/>
              </a:rPr>
              <a:t>If, for example, as a result of the notice you sent, you received an updated immunization record showing the student received a dose of polio vaccine and a dose of varicella vaccine on November 29, 2024:</a:t>
            </a:r>
            <a:endParaRPr lang="en-US" dirty="0"/>
          </a:p>
          <a:p>
            <a:pPr marR="0" lvl="0" indent="-171450" fontAlgn="auto">
              <a:lnSpc>
                <a:spcPct val="100000"/>
              </a:lnSpc>
              <a:spcBef>
                <a:spcPts val="0"/>
              </a:spcBef>
              <a:spcAft>
                <a:spcPts val="0"/>
              </a:spcAft>
              <a:buClrTx/>
              <a:buSzTx/>
              <a:buFont typeface="Arial" panose="020B0604020202020204" pitchFamily="34" charset="0"/>
              <a:buChar char="•"/>
              <a:tabLst/>
              <a:defRPr/>
            </a:pPr>
            <a:endParaRPr lang="en-US" dirty="0">
              <a:latin typeface="Arial"/>
              <a:cs typeface="Arial"/>
            </a:endParaRPr>
          </a:p>
          <a:p>
            <a:pPr marL="171450" marR="0" lvl="0" indent="-171450" fontAlgn="auto">
              <a:lnSpc>
                <a:spcPct val="100000"/>
              </a:lnSpc>
              <a:spcBef>
                <a:spcPts val="0"/>
              </a:spcBef>
              <a:spcAft>
                <a:spcPts val="0"/>
              </a:spcAft>
              <a:buClrTx/>
              <a:buSzTx/>
              <a:buFont typeface="Arial"/>
              <a:buChar char="•"/>
              <a:tabLst/>
              <a:defRPr/>
            </a:pPr>
            <a:r>
              <a:rPr lang="en-US" dirty="0">
                <a:latin typeface="Arial"/>
                <a:cs typeface="Arial"/>
              </a:rPr>
              <a:t>Add the date for polio #3 and age. Next, take a look at the notes section. It says that 3 doses meet the requirement if at least one dose was given at 4 years of age or older. This is the case for our student, so the polio requirement is met.</a:t>
            </a:r>
          </a:p>
          <a:p>
            <a:pPr marL="171450" indent="-171450">
              <a:buFont typeface="Arial"/>
              <a:buChar char="•"/>
              <a:defRPr/>
            </a:pPr>
            <a:r>
              <a:rPr lang="en-US" dirty="0">
                <a:latin typeface="Arial"/>
                <a:cs typeface="Arial"/>
              </a:rPr>
              <a:t>Add the date for varicella #2. Now, all requirements have been met. </a:t>
            </a:r>
          </a:p>
          <a:p>
            <a:pPr marL="171450" indent="-171450">
              <a:buFont typeface="Arial"/>
              <a:buChar char="•"/>
              <a:defRPr/>
            </a:pPr>
            <a:r>
              <a:rPr lang="en-US" b="1" dirty="0">
                <a:latin typeface="Arial"/>
                <a:cs typeface="Arial"/>
              </a:rPr>
              <a:t>Student 4's status now changes to unconditional.</a:t>
            </a:r>
            <a:r>
              <a:rPr lang="en-US" dirty="0">
                <a:latin typeface="Arial"/>
                <a:cs typeface="Arial"/>
              </a:rPr>
              <a:t> They may attend school with no further follow-up until 7th grade.</a:t>
            </a:r>
          </a:p>
          <a:p>
            <a:pPr marL="171450" marR="0" lvl="0" indent="-171450" fontAlgn="auto">
              <a:lnSpc>
                <a:spcPct val="100000"/>
              </a:lnSpc>
              <a:spcBef>
                <a:spcPts val="0"/>
              </a:spcBef>
              <a:spcAft>
                <a:spcPts val="0"/>
              </a:spcAft>
              <a:buClrTx/>
              <a:buSzTx/>
              <a:buFont typeface="Arial"/>
              <a:buChar char="•"/>
              <a:tabLst/>
              <a:defRPr/>
            </a:pPr>
            <a:r>
              <a:rPr lang="en-US" dirty="0">
                <a:latin typeface="Arial"/>
                <a:cs typeface="Arial"/>
              </a:rPr>
              <a:t>Update the Status of Requirements section by crossing out the “x” in the Missing Doses Not Currently Due column and the Follow-Up Date.</a:t>
            </a:r>
          </a:p>
          <a:p>
            <a:pPr marL="171450" indent="-171450">
              <a:buFont typeface="Arial"/>
              <a:buChar char="•"/>
              <a:defRPr/>
            </a:pPr>
            <a:r>
              <a:rPr lang="en-US" dirty="0">
                <a:latin typeface="Arial"/>
                <a:cs typeface="Arial"/>
              </a:rPr>
              <a:t>Put an "x" in the Has All Required Vaccine Doses column and add the date when you received the updated records and requirements were met.</a:t>
            </a:r>
          </a:p>
        </p:txBody>
      </p:sp>
      <p:sp>
        <p:nvSpPr>
          <p:cNvPr id="4" name="Slide Number Placeholder 3">
            <a:extLst>
              <a:ext uri="{FF2B5EF4-FFF2-40B4-BE49-F238E27FC236}">
                <a16:creationId xmlns:a16="http://schemas.microsoft.com/office/drawing/2014/main" id="{04AF6EA0-6688-7C4F-A2AF-2822C2DA1358}"/>
              </a:ext>
            </a:extLst>
          </p:cNvPr>
          <p:cNvSpPr>
            <a:spLocks noGrp="1"/>
          </p:cNvSpPr>
          <p:nvPr>
            <p:ph type="sldNum" sz="quarter" idx="5"/>
          </p:nvPr>
        </p:nvSpPr>
        <p:spPr/>
        <p:txBody>
          <a:bodyPr/>
          <a:lstStyle/>
          <a:p>
            <a:fld id="{F7923F26-8453-43AF-9DBE-D136A2B7353D}" type="slidenum">
              <a:rPr lang="en-US" smtClean="0"/>
              <a:pPr/>
              <a:t>32</a:t>
            </a:fld>
            <a:endParaRPr lang="en-US"/>
          </a:p>
        </p:txBody>
      </p:sp>
    </p:spTree>
    <p:extLst>
      <p:ext uri="{BB962C8B-B14F-4D97-AF65-F5344CB8AC3E}">
        <p14:creationId xmlns:p14="http://schemas.microsoft.com/office/powerpoint/2010/main" val="3556191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Student entring 2nd grade.</a:t>
            </a:r>
          </a:p>
        </p:txBody>
      </p:sp>
      <p:sp>
        <p:nvSpPr>
          <p:cNvPr id="4" name="Slide Number Placeholder 3"/>
          <p:cNvSpPr>
            <a:spLocks noGrp="1"/>
          </p:cNvSpPr>
          <p:nvPr>
            <p:ph type="sldNum" sz="quarter" idx="5"/>
          </p:nvPr>
        </p:nvSpPr>
        <p:spPr/>
        <p:txBody>
          <a:bodyPr/>
          <a:lstStyle/>
          <a:p>
            <a:fld id="{F7923F26-8453-43AF-9DBE-D136A2B7353D}" type="slidenum">
              <a:rPr lang="en-US" smtClean="0"/>
              <a:pPr/>
              <a:t>33</a:t>
            </a:fld>
            <a:endParaRPr lang="en-US"/>
          </a:p>
        </p:txBody>
      </p:sp>
    </p:spTree>
    <p:extLst>
      <p:ext uri="{BB962C8B-B14F-4D97-AF65-F5344CB8AC3E}">
        <p14:creationId xmlns:p14="http://schemas.microsoft.com/office/powerpoint/2010/main" val="3869373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CF147-1F8B-2307-5F77-187307009E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A3A43-6F92-89B8-C056-BA12D7C73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09B09-061B-582C-4249-BB0BA27EA87D}"/>
              </a:ext>
            </a:extLst>
          </p:cNvPr>
          <p:cNvSpPr>
            <a:spLocks noGrp="1"/>
          </p:cNvSpPr>
          <p:nvPr>
            <p:ph type="body" idx="1"/>
          </p:nvPr>
        </p:nvSpPr>
        <p:spPr/>
        <p:txBody>
          <a:bodyPr/>
          <a:lstStyle/>
          <a:p>
            <a:r>
              <a:rPr lang="en-US" i="1" dirty="0">
                <a:latin typeface="Arial"/>
                <a:cs typeface="Arial"/>
              </a:rPr>
              <a:t>Note to presenter: You may want to print this slide and the next as a handout since it may be difficult to read in a presentation.</a:t>
            </a:r>
          </a:p>
          <a:p>
            <a:endParaRPr lang="en-US" dirty="0"/>
          </a:p>
          <a:p>
            <a:r>
              <a:rPr lang="en-US" dirty="0">
                <a:latin typeface="Arial"/>
                <a:cs typeface="Arial"/>
              </a:rPr>
              <a:t>This is a close to real-life example of a record, showing that it can be confusing with combination vaccines, product brand names, and abbreviations. We’ll include a link at the end of the presentation to a guide that can help.</a:t>
            </a:r>
          </a:p>
          <a:p>
            <a:endParaRPr lang="en-US" dirty="0"/>
          </a:p>
          <a:p>
            <a:r>
              <a:rPr lang="en-US" dirty="0">
                <a:latin typeface="Arial"/>
                <a:cs typeface="Arial"/>
              </a:rPr>
              <a:t>Notice that the combination vaccines are listed under all vaccine types included in the combination vaccine. For example, DTAP-HBV-POL combination vaccine is listed under DTP, Hep B and Polio vaccine sections.</a:t>
            </a:r>
          </a:p>
          <a:p>
            <a:endParaRPr lang="en-US" dirty="0"/>
          </a:p>
          <a:p>
            <a:r>
              <a:rPr lang="en-US" dirty="0">
                <a:latin typeface="Arial"/>
                <a:cs typeface="Arial"/>
              </a:rPr>
              <a:t>Transfer dates to the Blue Card.</a:t>
            </a:r>
          </a:p>
        </p:txBody>
      </p:sp>
      <p:sp>
        <p:nvSpPr>
          <p:cNvPr id="4" name="Slide Number Placeholder 3">
            <a:extLst>
              <a:ext uri="{FF2B5EF4-FFF2-40B4-BE49-F238E27FC236}">
                <a16:creationId xmlns:a16="http://schemas.microsoft.com/office/drawing/2014/main" id="{AFBB199B-86FD-5756-6087-AF666C8272D2}"/>
              </a:ext>
            </a:extLst>
          </p:cNvPr>
          <p:cNvSpPr>
            <a:spLocks noGrp="1"/>
          </p:cNvSpPr>
          <p:nvPr>
            <p:ph type="sldNum" sz="quarter" idx="5"/>
          </p:nvPr>
        </p:nvSpPr>
        <p:spPr/>
        <p:txBody>
          <a:bodyPr/>
          <a:lstStyle/>
          <a:p>
            <a:fld id="{F7923F26-8453-43AF-9DBE-D136A2B7353D}" type="slidenum">
              <a:rPr lang="en-US" smtClean="0"/>
              <a:pPr/>
              <a:t>34</a:t>
            </a:fld>
            <a:endParaRPr lang="en-US"/>
          </a:p>
        </p:txBody>
      </p:sp>
    </p:spTree>
    <p:extLst>
      <p:ext uri="{BB962C8B-B14F-4D97-AF65-F5344CB8AC3E}">
        <p14:creationId xmlns:p14="http://schemas.microsoft.com/office/powerpoint/2010/main" val="3949559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202DF-6BD5-13B6-6214-82207DFC4D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9C127-9202-09BA-C61F-530D6F3E9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2E58D-7A66-8D6A-DBC8-4CF1F3614547}"/>
              </a:ext>
            </a:extLst>
          </p:cNvPr>
          <p:cNvSpPr>
            <a:spLocks noGrp="1"/>
          </p:cNvSpPr>
          <p:nvPr>
            <p:ph type="body" idx="1"/>
          </p:nvPr>
        </p:nvSpPr>
        <p:spPr/>
        <p:txBody>
          <a:bodyPr/>
          <a:lstStyle/>
          <a:p>
            <a:pPr>
              <a:defRPr/>
            </a:pPr>
            <a:r>
              <a:rPr lang="en-US" i="1">
                <a:latin typeface="Tahoma"/>
                <a:ea typeface="Tahoma"/>
                <a:cs typeface="Tahoma"/>
              </a:rPr>
              <a:t>Note: the</a:t>
            </a:r>
            <a:r>
              <a:rPr lang="en-US" sz="1200" i="1">
                <a:effectLst/>
                <a:latin typeface="Tahoma"/>
                <a:ea typeface="Tahoma"/>
                <a:cs typeface="Tahoma"/>
              </a:rPr>
              <a:t> polio component of the combination vaccine is located on this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Tahoma" panose="020B0604030504040204" pitchFamily="34" charset="0"/>
              <a:ea typeface="Tahoma" panose="020B0604030504040204" pitchFamily="34" charset="0"/>
            </a:endParaRPr>
          </a:p>
          <a:p>
            <a:pPr>
              <a:defRPr/>
            </a:pPr>
            <a:r>
              <a:rPr lang="en-US" sz="1200">
                <a:effectLst/>
                <a:latin typeface="Tahoma"/>
                <a:ea typeface="Tahoma"/>
                <a:cs typeface="Tahoma"/>
              </a:rPr>
              <a:t>Transfer</a:t>
            </a:r>
            <a:r>
              <a:rPr lang="en-US">
                <a:latin typeface="Tahoma"/>
                <a:ea typeface="Tahoma"/>
                <a:cs typeface="Tahoma"/>
              </a:rPr>
              <a:t> the</a:t>
            </a:r>
            <a:r>
              <a:rPr lang="en-US" sz="1200">
                <a:effectLst/>
                <a:latin typeface="Tahoma"/>
                <a:ea typeface="Tahoma"/>
                <a:cs typeface="Tahoma"/>
              </a:rPr>
              <a:t> </a:t>
            </a:r>
            <a:r>
              <a:rPr lang="en-US">
                <a:latin typeface="Tahoma"/>
                <a:ea typeface="Tahoma"/>
                <a:cs typeface="Tahoma"/>
              </a:rPr>
              <a:t>rest of the dates</a:t>
            </a:r>
            <a:r>
              <a:rPr lang="en-US" sz="1200">
                <a:effectLst/>
                <a:latin typeface="Tahoma"/>
                <a:ea typeface="Tahoma"/>
                <a:cs typeface="Tahoma"/>
              </a:rPr>
              <a:t> to </a:t>
            </a:r>
            <a:r>
              <a:rPr lang="en-US">
                <a:latin typeface="Tahoma"/>
                <a:ea typeface="Tahoma"/>
                <a:cs typeface="Tahoma"/>
              </a:rPr>
              <a:t>the Blue</a:t>
            </a:r>
            <a:r>
              <a:rPr lang="en-US" sz="1200">
                <a:effectLst/>
                <a:latin typeface="Tahoma"/>
                <a:ea typeface="Tahoma"/>
                <a:cs typeface="Tahoma"/>
              </a:rPr>
              <a:t> Card.</a:t>
            </a:r>
          </a:p>
        </p:txBody>
      </p:sp>
      <p:sp>
        <p:nvSpPr>
          <p:cNvPr id="4" name="Slide Number Placeholder 3">
            <a:extLst>
              <a:ext uri="{FF2B5EF4-FFF2-40B4-BE49-F238E27FC236}">
                <a16:creationId xmlns:a16="http://schemas.microsoft.com/office/drawing/2014/main" id="{953BF0CC-FED3-EEE2-C759-B96F6D33143A}"/>
              </a:ext>
            </a:extLst>
          </p:cNvPr>
          <p:cNvSpPr>
            <a:spLocks noGrp="1"/>
          </p:cNvSpPr>
          <p:nvPr>
            <p:ph type="sldNum" sz="quarter" idx="5"/>
          </p:nvPr>
        </p:nvSpPr>
        <p:spPr/>
        <p:txBody>
          <a:bodyPr/>
          <a:lstStyle/>
          <a:p>
            <a:fld id="{F7923F26-8453-43AF-9DBE-D136A2B7353D}" type="slidenum">
              <a:rPr lang="en-US" smtClean="0"/>
              <a:pPr/>
              <a:t>35</a:t>
            </a:fld>
            <a:endParaRPr lang="en-US"/>
          </a:p>
        </p:txBody>
      </p:sp>
    </p:spTree>
    <p:extLst>
      <p:ext uri="{BB962C8B-B14F-4D97-AF65-F5344CB8AC3E}">
        <p14:creationId xmlns:p14="http://schemas.microsoft.com/office/powerpoint/2010/main" val="2870722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B8AF-577D-C2DC-7037-F2D574E1C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51B22-0BE1-4F07-9CA1-52C72B9B1C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30B03-1F4A-EE06-2F85-91BE77F2BDBF}"/>
              </a:ext>
            </a:extLst>
          </p:cNvPr>
          <p:cNvSpPr>
            <a:spLocks noGrp="1"/>
          </p:cNvSpPr>
          <p:nvPr>
            <p:ph type="body" idx="1"/>
          </p:nvPr>
        </p:nvSpPr>
        <p:spPr/>
        <p:txBody>
          <a:bodyPr/>
          <a:lstStyle/>
          <a:p>
            <a:pPr>
              <a:defRPr/>
            </a:pPr>
            <a:r>
              <a:rPr lang="en-US" sz="1200">
                <a:solidFill>
                  <a:srgbClr val="000000"/>
                </a:solidFill>
                <a:effectLst/>
                <a:latin typeface="Arial"/>
                <a:ea typeface="Tahoma"/>
                <a:cs typeface="Arial"/>
              </a:rPr>
              <a:t>After filling out all of the dates, we see that the student is missing the </a:t>
            </a:r>
            <a:r>
              <a:rPr lang="en-US">
                <a:solidFill>
                  <a:srgbClr val="000000"/>
                </a:solidFill>
                <a:latin typeface="Arial"/>
                <a:ea typeface="Tahoma"/>
                <a:cs typeface="Arial"/>
              </a:rPr>
              <a:t>4th dose</a:t>
            </a:r>
            <a:r>
              <a:rPr lang="en-US" sz="1200">
                <a:solidFill>
                  <a:srgbClr val="000000"/>
                </a:solidFill>
                <a:effectLst/>
                <a:latin typeface="Arial"/>
                <a:ea typeface="Tahoma"/>
                <a:cs typeface="Arial"/>
              </a:rPr>
              <a:t> of DTaP, </a:t>
            </a:r>
            <a:r>
              <a:rPr lang="en-US">
                <a:solidFill>
                  <a:srgbClr val="000000"/>
                </a:solidFill>
                <a:latin typeface="Arial"/>
                <a:ea typeface="Tahoma"/>
                <a:cs typeface="Arial"/>
              </a:rPr>
              <a:t>2nd doses</a:t>
            </a:r>
            <a:r>
              <a:rPr lang="en-US" sz="1200">
                <a:solidFill>
                  <a:srgbClr val="000000"/>
                </a:solidFill>
                <a:effectLst/>
                <a:latin typeface="Arial"/>
                <a:ea typeface="Tahoma"/>
                <a:cs typeface="Arial"/>
              </a:rPr>
              <a:t> of MMR and varicella vaccines, but has all the other required vaccines.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effectLst/>
              <a:latin typeface="Arial" panose="020B0604020202020204" pitchFamily="34" charset="0"/>
              <a:ea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Arial"/>
                <a:ea typeface="Tahoma"/>
                <a:cs typeface="Arial"/>
              </a:rPr>
              <a:t>Just like the previous student, we’ll have to check the due dates for the missing doses.</a:t>
            </a:r>
          </a:p>
        </p:txBody>
      </p:sp>
      <p:sp>
        <p:nvSpPr>
          <p:cNvPr id="4" name="Slide Number Placeholder 3">
            <a:extLst>
              <a:ext uri="{FF2B5EF4-FFF2-40B4-BE49-F238E27FC236}">
                <a16:creationId xmlns:a16="http://schemas.microsoft.com/office/drawing/2014/main" id="{078D174D-E583-1C01-F2D1-57BAD6EB0F05}"/>
              </a:ext>
            </a:extLst>
          </p:cNvPr>
          <p:cNvSpPr>
            <a:spLocks noGrp="1"/>
          </p:cNvSpPr>
          <p:nvPr>
            <p:ph type="sldNum" sz="quarter" idx="5"/>
          </p:nvPr>
        </p:nvSpPr>
        <p:spPr/>
        <p:txBody>
          <a:bodyPr/>
          <a:lstStyle/>
          <a:p>
            <a:fld id="{F7923F26-8453-43AF-9DBE-D136A2B7353D}" type="slidenum">
              <a:rPr lang="en-US" smtClean="0"/>
              <a:pPr/>
              <a:t>36</a:t>
            </a:fld>
            <a:endParaRPr lang="en-US"/>
          </a:p>
        </p:txBody>
      </p:sp>
    </p:spTree>
    <p:extLst>
      <p:ext uri="{BB962C8B-B14F-4D97-AF65-F5344CB8AC3E}">
        <p14:creationId xmlns:p14="http://schemas.microsoft.com/office/powerpoint/2010/main" val="3353225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3348E-AA0D-8759-654E-47F26A36A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A8807-9A5B-294F-47B9-D1DBE70251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F9765-9C0E-EABB-8AAC-6F2269C04FCD}"/>
              </a:ext>
            </a:extLst>
          </p:cNvPr>
          <p:cNvSpPr>
            <a:spLocks noGrp="1"/>
          </p:cNvSpPr>
          <p:nvPr>
            <p:ph type="body" idx="1"/>
          </p:nvPr>
        </p:nvSpPr>
        <p:spPr/>
        <p:txBody>
          <a:bodyPr/>
          <a:lstStyle/>
          <a:p>
            <a:r>
              <a:rPr lang="en-US" dirty="0">
                <a:latin typeface="Arial"/>
                <a:cs typeface="Arial"/>
              </a:rPr>
              <a:t>Referring to </a:t>
            </a:r>
            <a:r>
              <a:rPr lang="en-US" sz="1200" dirty="0">
                <a:solidFill>
                  <a:srgbClr val="000000"/>
                </a:solidFill>
                <a:effectLst/>
                <a:latin typeface="Arial"/>
                <a:ea typeface="Tahoma"/>
                <a:cs typeface="Arial"/>
              </a:rPr>
              <a:t>the Conditional Admission Schedule</a:t>
            </a:r>
            <a:r>
              <a:rPr lang="en-US" dirty="0">
                <a:solidFill>
                  <a:srgbClr val="000000"/>
                </a:solidFill>
                <a:latin typeface="Arial"/>
                <a:ea typeface="Tahoma"/>
                <a:cs typeface="Arial"/>
              </a:rPr>
              <a:t> </a:t>
            </a:r>
            <a:r>
              <a:rPr lang="en-US" u="sng" dirty="0">
                <a:solidFill>
                  <a:srgbClr val="000000"/>
                </a:solidFill>
                <a:latin typeface="Arial"/>
                <a:ea typeface="Tahoma"/>
                <a:cs typeface="Arial"/>
              </a:rPr>
              <a:t>deadlines</a:t>
            </a:r>
            <a:r>
              <a:rPr lang="en-US" dirty="0">
                <a:solidFill>
                  <a:srgbClr val="000000"/>
                </a:solidFill>
                <a:latin typeface="Arial"/>
                <a:ea typeface="Tahoma"/>
                <a:cs typeface="Arial"/>
              </a:rPr>
              <a:t> (Exclude if Not Given By dates)…</a:t>
            </a:r>
            <a:endParaRPr lang="en-US" sz="1200" dirty="0">
              <a:solidFill>
                <a:srgbClr val="000000"/>
              </a:solidFill>
              <a:effectLst/>
              <a:latin typeface="Arial"/>
              <a:ea typeface="Tahoma"/>
              <a:cs typeface="Arial"/>
            </a:endParaRPr>
          </a:p>
          <a:p>
            <a:endParaRPr lang="en-US" dirty="0">
              <a:solidFill>
                <a:srgbClr val="000000"/>
              </a:solidFill>
              <a:latin typeface="Arial"/>
              <a:ea typeface="Tahoma"/>
              <a:cs typeface="Arial"/>
            </a:endParaRPr>
          </a:p>
          <a:p>
            <a:endParaRPr lang="en-US" dirty="0">
              <a:ea typeface="Tahoma" panose="020B0604030504040204" pitchFamily="34" charset="0"/>
            </a:endParaRPr>
          </a:p>
          <a:p>
            <a:pPr marL="171450" indent="-171450">
              <a:buFont typeface="Arial" panose="020B0604020202020204" pitchFamily="34" charset="0"/>
              <a:buChar char="•"/>
            </a:pPr>
            <a:r>
              <a:rPr lang="en-US" dirty="0">
                <a:latin typeface="Arial"/>
                <a:cs typeface="Arial"/>
              </a:rPr>
              <a:t>DTaP #4 is due 12 months after the 3rd dose. This date has passed.</a:t>
            </a:r>
          </a:p>
          <a:p>
            <a:pPr marL="171450" indent="-171450">
              <a:buFont typeface="Arial" panose="020B0604020202020204" pitchFamily="34" charset="0"/>
              <a:buChar char="•"/>
            </a:pPr>
            <a:r>
              <a:rPr lang="en-US" dirty="0">
                <a:latin typeface="Arial"/>
                <a:cs typeface="Arial"/>
              </a:rPr>
              <a:t>MMR #2 and Varicella #2 are due 4 months after the 1</a:t>
            </a:r>
            <a:r>
              <a:rPr lang="en-US" baseline="30000" dirty="0">
                <a:latin typeface="Arial"/>
                <a:cs typeface="Arial"/>
              </a:rPr>
              <a:t>st</a:t>
            </a:r>
            <a:r>
              <a:rPr lang="en-US" dirty="0">
                <a:latin typeface="Arial"/>
                <a:cs typeface="Arial"/>
              </a:rPr>
              <a:t> dose. These dates have also passed.</a:t>
            </a:r>
          </a:p>
          <a:p>
            <a:pPr marL="171450" indent="-171450">
              <a:buFont typeface="Arial" panose="020B0604020202020204" pitchFamily="34" charset="0"/>
              <a:buChar char="•"/>
            </a:pPr>
            <a:r>
              <a:rPr lang="en-US" dirty="0">
                <a:latin typeface="Arial"/>
                <a:cs typeface="Arial"/>
              </a:rPr>
              <a:t>This means that all of the next doses are overdue. </a:t>
            </a:r>
            <a:endParaRPr lang="en-US" dirty="0">
              <a:cs typeface="Arial"/>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latin typeface="Arial"/>
                <a:cs typeface="Arial"/>
              </a:rPr>
              <a:t>Can Student 5 be admitted to school? </a:t>
            </a:r>
            <a:r>
              <a:rPr lang="en-US" i="1" dirty="0">
                <a:latin typeface="Arial"/>
                <a:cs typeface="Arial"/>
              </a:rPr>
              <a:t>(advance to next slide before answering question)</a:t>
            </a:r>
          </a:p>
        </p:txBody>
      </p:sp>
      <p:sp>
        <p:nvSpPr>
          <p:cNvPr id="4" name="Slide Number Placeholder 3">
            <a:extLst>
              <a:ext uri="{FF2B5EF4-FFF2-40B4-BE49-F238E27FC236}">
                <a16:creationId xmlns:a16="http://schemas.microsoft.com/office/drawing/2014/main" id="{AA47783B-0525-0C81-684D-743664528195}"/>
              </a:ext>
            </a:extLst>
          </p:cNvPr>
          <p:cNvSpPr>
            <a:spLocks noGrp="1"/>
          </p:cNvSpPr>
          <p:nvPr>
            <p:ph type="sldNum" sz="quarter" idx="5"/>
          </p:nvPr>
        </p:nvSpPr>
        <p:spPr/>
        <p:txBody>
          <a:bodyPr/>
          <a:lstStyle/>
          <a:p>
            <a:fld id="{F7923F26-8453-43AF-9DBE-D136A2B7353D}" type="slidenum">
              <a:rPr lang="en-US" smtClean="0"/>
              <a:pPr/>
              <a:t>37</a:t>
            </a:fld>
            <a:endParaRPr lang="en-US"/>
          </a:p>
        </p:txBody>
      </p:sp>
    </p:spTree>
    <p:extLst>
      <p:ext uri="{BB962C8B-B14F-4D97-AF65-F5344CB8AC3E}">
        <p14:creationId xmlns:p14="http://schemas.microsoft.com/office/powerpoint/2010/main" val="1752675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46D7E-C8A9-D729-653D-8E913C8B3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1FBD9-20CB-B1FD-6DD7-DF8FBE609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28D21-7DBC-EBFB-33E9-BAF2B96ABE13}"/>
              </a:ext>
            </a:extLst>
          </p:cNvPr>
          <p:cNvSpPr>
            <a:spLocks noGrp="1"/>
          </p:cNvSpPr>
          <p:nvPr>
            <p:ph type="body" idx="1"/>
          </p:nvPr>
        </p:nvSpPr>
        <p:spPr/>
        <p:txBody>
          <a:bodyPr/>
          <a:lstStyle/>
          <a:p>
            <a:pPr marL="171450" indent="-171450">
              <a:buFont typeface="Arial" panose="020B0604020202020204" pitchFamily="34" charset="0"/>
              <a:buChar char="•"/>
              <a:defRPr/>
            </a:pPr>
            <a:r>
              <a:rPr lang="en-US" dirty="0">
                <a:latin typeface="Arial"/>
                <a:cs typeface="Arial"/>
              </a:rPr>
              <a:t>No, </a:t>
            </a:r>
            <a:r>
              <a:rPr lang="en-US" b="1" dirty="0">
                <a:latin typeface="Arial"/>
                <a:cs typeface="Arial"/>
              </a:rPr>
              <a:t>Student 5 cannot be admitted to school until they show proof of having received the overdue doses. They are currently not in compliance with CA law.</a:t>
            </a:r>
          </a:p>
          <a:p>
            <a:pPr marL="171450" indent="-171450">
              <a:buFont typeface="Arial" panose="020B0604020202020204" pitchFamily="34" charset="0"/>
              <a:buChar char="•"/>
              <a:defRPr/>
            </a:pPr>
            <a:r>
              <a:rPr lang="en-US" dirty="0">
                <a:solidFill>
                  <a:srgbClr val="000000"/>
                </a:solidFill>
                <a:latin typeface="Arial"/>
                <a:ea typeface="Tahoma"/>
                <a:cs typeface="Arial"/>
              </a:rPr>
              <a:t>Fill out the Notice of Immunizations Needed letter and give it to the family to take to their doctor to receive the missing doses.</a:t>
            </a:r>
            <a:endParaRPr lang="en-US" dirty="0">
              <a:solidFill>
                <a:srgbClr val="000000"/>
              </a:solidFill>
              <a:latin typeface="Arial"/>
              <a:ea typeface="Tahoma" panose="020B0604030504040204" pitchFamily="34" charset="0"/>
              <a:cs typeface="Arial"/>
            </a:endParaRPr>
          </a:p>
          <a:p>
            <a:pPr marL="171450" indent="-171450">
              <a:buFont typeface="Arial" panose="020B0604020202020204" pitchFamily="34" charset="0"/>
              <a:buChar char="•"/>
              <a:defRPr/>
            </a:pPr>
            <a:r>
              <a:rPr lang="en-US" sz="1200" dirty="0">
                <a:solidFill>
                  <a:srgbClr val="000000"/>
                </a:solidFill>
                <a:effectLst/>
                <a:latin typeface="Arial"/>
                <a:ea typeface="Tahoma"/>
                <a:cs typeface="Arial"/>
              </a:rPr>
              <a:t>In the Status of Requirements section, add your initials, and mark “Missing Doses Are Overdue</a:t>
            </a:r>
            <a:r>
              <a:rPr lang="en-US" dirty="0">
                <a:solidFill>
                  <a:srgbClr val="000000"/>
                </a:solidFill>
                <a:latin typeface="Arial"/>
                <a:ea typeface="Tahoma"/>
                <a:cs typeface="Arial"/>
              </a:rPr>
              <a:t>.” </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p:txBody>
      </p:sp>
      <p:sp>
        <p:nvSpPr>
          <p:cNvPr id="4" name="Slide Number Placeholder 3">
            <a:extLst>
              <a:ext uri="{FF2B5EF4-FFF2-40B4-BE49-F238E27FC236}">
                <a16:creationId xmlns:a16="http://schemas.microsoft.com/office/drawing/2014/main" id="{ACECFD3A-0B9A-D2B7-8922-A430D31C40E0}"/>
              </a:ext>
            </a:extLst>
          </p:cNvPr>
          <p:cNvSpPr>
            <a:spLocks noGrp="1"/>
          </p:cNvSpPr>
          <p:nvPr>
            <p:ph type="sldNum" sz="quarter" idx="5"/>
          </p:nvPr>
        </p:nvSpPr>
        <p:spPr/>
        <p:txBody>
          <a:bodyPr/>
          <a:lstStyle/>
          <a:p>
            <a:fld id="{F7923F26-8453-43AF-9DBE-D136A2B7353D}" type="slidenum">
              <a:rPr lang="en-US" smtClean="0"/>
              <a:pPr/>
              <a:t>38</a:t>
            </a:fld>
            <a:endParaRPr lang="en-US"/>
          </a:p>
        </p:txBody>
      </p:sp>
    </p:spTree>
    <p:extLst>
      <p:ext uri="{BB962C8B-B14F-4D97-AF65-F5344CB8AC3E}">
        <p14:creationId xmlns:p14="http://schemas.microsoft.com/office/powerpoint/2010/main" val="962836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FA3E-92C0-ADAB-BD79-BEE5D3B7B7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8EC38-BE4A-6115-EF27-6A44AB7739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80CA8A-8906-588E-5DE4-88DD4C67C7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effectLst/>
                <a:latin typeface="Arial"/>
                <a:ea typeface="Tahoma"/>
                <a:cs typeface="Arial"/>
              </a:rPr>
              <a:t>Once you receive an updated immunization record for the overdue doses</a:t>
            </a:r>
            <a:r>
              <a:rPr lang="en-US" dirty="0">
                <a:solidFill>
                  <a:srgbClr val="000000"/>
                </a:solidFill>
                <a:latin typeface="Arial"/>
                <a:ea typeface="Tahoma"/>
                <a:cs typeface="Arial"/>
              </a:rPr>
              <a:t>...</a:t>
            </a:r>
            <a:endParaRPr lang="en-US" sz="1200" dirty="0">
              <a:solidFill>
                <a:srgbClr val="000000"/>
              </a:solidFill>
              <a:effectLst/>
              <a:latin typeface="Arial" panose="020B0604020202020204" pitchFamily="34" charset="0"/>
              <a:ea typeface="Tahoma" panose="020B0604030504040204" pitchFamily="34"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US" sz="1200" dirty="0">
              <a:solidFill>
                <a:srgbClr val="000000"/>
              </a:solidFill>
              <a:effectLst/>
              <a:latin typeface="Arial" panose="020B0604020202020204" pitchFamily="34" charset="0"/>
              <a:ea typeface="Tahoma" panose="020B0604030504040204" pitchFamily="34" charset="0"/>
              <a:cs typeface="Arial"/>
            </a:endParaRPr>
          </a:p>
          <a:p>
            <a:pPr>
              <a:defRPr/>
            </a:pPr>
            <a:r>
              <a:rPr lang="en-US" dirty="0">
                <a:solidFill>
                  <a:srgbClr val="000000"/>
                </a:solidFill>
                <a:latin typeface="Arial"/>
                <a:cs typeface="Arial"/>
              </a:rPr>
              <a:t>If, for example, as a result of the notice you sent to the family, you received an updated immunization record showing the student received a doses of DTaP, MMR and Varicella on August 15, 2024:  </a:t>
            </a:r>
            <a:endParaRPr lang="en-US" dirty="0">
              <a:latin typeface="Arial"/>
              <a:cs typeface="Arial"/>
            </a:endParaRPr>
          </a:p>
          <a:p>
            <a:pPr>
              <a:defRPr/>
            </a:pPr>
            <a:endParaRPr lang="en-US" dirty="0">
              <a:solidFill>
                <a:srgbClr val="000000"/>
              </a:solidFill>
              <a:ea typeface="Tahoma" panose="020B060403050404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the dates to the Blue Card.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Check the notes section to see if requirements are met.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DTaP: 4 doses meet requirement if at least one dose was given at age 4 years or older. Check!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MMR#2: both doses must be given at </a:t>
            </a:r>
            <a:r>
              <a:rPr lang="en-US" sz="1200">
                <a:solidFill>
                  <a:srgbClr val="000000"/>
                </a:solidFill>
                <a:effectLst/>
                <a:latin typeface="Arial"/>
                <a:ea typeface="Tahoma"/>
                <a:cs typeface="Arial"/>
              </a:rPr>
              <a:t>age 1 year </a:t>
            </a:r>
            <a:r>
              <a:rPr lang="en-US" sz="1200" dirty="0">
                <a:solidFill>
                  <a:srgbClr val="000000"/>
                </a:solidFill>
                <a:effectLst/>
                <a:latin typeface="Arial"/>
                <a:ea typeface="Tahoma"/>
                <a:cs typeface="Arial"/>
              </a:rPr>
              <a:t>or older. Check!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Varicella: 2 doses meet the requirement. Check!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effectLst/>
              <a:latin typeface="Arial" panose="020B0604020202020204" pitchFamily="34" charset="0"/>
              <a:ea typeface="Tahom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In the Status of Requirements section, cross out the x on the “Missing Doses Are Overdue” column</a:t>
            </a:r>
            <a:r>
              <a:rPr lang="en-US" dirty="0">
                <a:solidFill>
                  <a:srgbClr val="000000"/>
                </a:solidFill>
                <a:latin typeface="Arial"/>
                <a:ea typeface="Tahoma"/>
                <a:cs typeface="Arial"/>
              </a:rPr>
              <a:t>.</a:t>
            </a:r>
            <a:endParaRPr lang="en-US" sz="1200" dirty="0">
              <a:solidFill>
                <a:srgbClr val="000000"/>
              </a:solidFill>
              <a:effectLst/>
              <a:latin typeface="Arial" panose="020B0604020202020204" pitchFamily="34" charset="0"/>
              <a:ea typeface="Tahoma" panose="020B0604030504040204" pitchFamily="34" charset="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effectLst/>
                <a:latin typeface="Arial"/>
                <a:ea typeface="Tahoma"/>
                <a:cs typeface="Arial"/>
              </a:rPr>
              <a:t>Add an “x” to the Has All Required Vaccine Doses” column and the date you received the updated record.</a:t>
            </a:r>
          </a:p>
          <a:p>
            <a:pPr marL="171450" indent="-171450">
              <a:buFont typeface="Arial" panose="020B0604020202020204" pitchFamily="34" charset="0"/>
              <a:buChar char="•"/>
              <a:defRPr/>
            </a:pPr>
            <a:r>
              <a:rPr lang="en-US" sz="1200" b="1" u="sng" dirty="0">
                <a:effectLst/>
                <a:latin typeface="Tahoma"/>
                <a:ea typeface="Tahoma"/>
                <a:cs typeface="Tahoma"/>
              </a:rPr>
              <a:t>Now</a:t>
            </a:r>
            <a:r>
              <a:rPr lang="en-US" b="1" dirty="0">
                <a:latin typeface="Arial"/>
                <a:cs typeface="Arial"/>
              </a:rPr>
              <a:t>, Student 5 may be admitted unconditionally.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R="0" lvl="0" algn="l" defTabSz="914400" rtl="0" eaLnBrk="1" fontAlgn="auto" latinLnBrk="0" hangingPunct="1">
              <a:lnSpc>
                <a:spcPct val="100000"/>
              </a:lnSpc>
              <a:spcBef>
                <a:spcPts val="0"/>
              </a:spcBef>
              <a:spcAft>
                <a:spcPts val="0"/>
              </a:spcAft>
              <a:buClrTx/>
              <a:buSzTx/>
              <a:tabLst/>
              <a:defRPr/>
            </a:pPr>
            <a:endParaRPr lang="en-US" b="1" u="sng" dirty="0">
              <a:highlight>
                <a:srgbClr val="FFFF00"/>
              </a:highlight>
              <a:cs typeface="Arial"/>
            </a:endParaRPr>
          </a:p>
        </p:txBody>
      </p:sp>
      <p:sp>
        <p:nvSpPr>
          <p:cNvPr id="4" name="Slide Number Placeholder 3">
            <a:extLst>
              <a:ext uri="{FF2B5EF4-FFF2-40B4-BE49-F238E27FC236}">
                <a16:creationId xmlns:a16="http://schemas.microsoft.com/office/drawing/2014/main" id="{B2D3F9FD-F195-615E-3642-105C2FC3228F}"/>
              </a:ext>
            </a:extLst>
          </p:cNvPr>
          <p:cNvSpPr>
            <a:spLocks noGrp="1"/>
          </p:cNvSpPr>
          <p:nvPr>
            <p:ph type="sldNum" sz="quarter" idx="5"/>
          </p:nvPr>
        </p:nvSpPr>
        <p:spPr/>
        <p:txBody>
          <a:bodyPr/>
          <a:lstStyle/>
          <a:p>
            <a:fld id="{F7923F26-8453-43AF-9DBE-D136A2B7353D}" type="slidenum">
              <a:rPr lang="en-US" smtClean="0"/>
              <a:pPr/>
              <a:t>39</a:t>
            </a:fld>
            <a:endParaRPr lang="en-US"/>
          </a:p>
        </p:txBody>
      </p:sp>
    </p:spTree>
    <p:extLst>
      <p:ext uri="{BB962C8B-B14F-4D97-AF65-F5344CB8AC3E}">
        <p14:creationId xmlns:p14="http://schemas.microsoft.com/office/powerpoint/2010/main" val="1872845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Now for a few more general items</a:t>
            </a:r>
          </a:p>
        </p:txBody>
      </p:sp>
      <p:sp>
        <p:nvSpPr>
          <p:cNvPr id="4" name="Slide Number Placeholder 3"/>
          <p:cNvSpPr>
            <a:spLocks noGrp="1"/>
          </p:cNvSpPr>
          <p:nvPr>
            <p:ph type="sldNum" sz="quarter" idx="5"/>
          </p:nvPr>
        </p:nvSpPr>
        <p:spPr/>
        <p:txBody>
          <a:bodyPr/>
          <a:lstStyle/>
          <a:p>
            <a:fld id="{F7923F26-8453-43AF-9DBE-D136A2B7353D}" type="slidenum">
              <a:rPr lang="en-US" smtClean="0"/>
              <a:pPr/>
              <a:t>40</a:t>
            </a:fld>
            <a:endParaRPr lang="en-US"/>
          </a:p>
        </p:txBody>
      </p:sp>
    </p:spTree>
    <p:extLst>
      <p:ext uri="{BB962C8B-B14F-4D97-AF65-F5344CB8AC3E}">
        <p14:creationId xmlns:p14="http://schemas.microsoft.com/office/powerpoint/2010/main" val="53284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Quick reference.</a:t>
            </a:r>
          </a:p>
          <a:p>
            <a:endParaRPr lang="en-US" dirty="0"/>
          </a:p>
          <a:p>
            <a:r>
              <a:rPr lang="en-US" dirty="0">
                <a:latin typeface="Arial"/>
                <a:cs typeface="Arial"/>
              </a:rPr>
              <a:t>The laws are summarized in the School Guide. You all have copies. </a:t>
            </a:r>
          </a:p>
          <a:p>
            <a:r>
              <a:rPr lang="en-US" dirty="0">
                <a:latin typeface="Arial"/>
                <a:cs typeface="Arial"/>
              </a:rPr>
              <a:t>We'll be using different parts of this guide throughout this training:</a:t>
            </a:r>
          </a:p>
          <a:p>
            <a:pPr marL="171450" indent="-171450">
              <a:buFont typeface="Arial"/>
              <a:buChar char="•"/>
            </a:pPr>
            <a:r>
              <a:rPr lang="en-US" dirty="0">
                <a:latin typeface="Arial"/>
                <a:cs typeface="Arial"/>
              </a:rPr>
              <a:t>Table with requirements</a:t>
            </a:r>
          </a:p>
          <a:p>
            <a:pPr marL="171450" indent="-171450">
              <a:buFont typeface="Arial"/>
              <a:buChar char="•"/>
            </a:pPr>
            <a:r>
              <a:rPr lang="en-US" dirty="0">
                <a:latin typeface="Arial"/>
                <a:cs typeface="Arial"/>
              </a:rPr>
              <a:t>Footnotes</a:t>
            </a:r>
          </a:p>
          <a:p>
            <a:pPr marL="171450" indent="-171450">
              <a:buFont typeface="Arial"/>
              <a:buChar char="•"/>
            </a:pPr>
            <a:r>
              <a:rPr lang="en-US" dirty="0">
                <a:latin typeface="Arial"/>
                <a:cs typeface="Arial"/>
              </a:rPr>
              <a:t>Definitions</a:t>
            </a:r>
          </a:p>
          <a:p>
            <a:pPr marL="171450" indent="-171450">
              <a:buFont typeface="Arial"/>
              <a:buChar char="•"/>
            </a:pPr>
            <a:r>
              <a:rPr lang="en-US" dirty="0">
                <a:latin typeface="Arial"/>
                <a:cs typeface="Arial"/>
              </a:rPr>
              <a:t>Conditional Admission table</a:t>
            </a:r>
          </a:p>
          <a:p>
            <a:endParaRPr lang="en-US" dirty="0"/>
          </a:p>
          <a:p>
            <a:endParaRPr lang="en-US" dirty="0"/>
          </a:p>
        </p:txBody>
      </p:sp>
      <p:sp>
        <p:nvSpPr>
          <p:cNvPr id="4" name="Slide Number Placeholder 3"/>
          <p:cNvSpPr>
            <a:spLocks noGrp="1"/>
          </p:cNvSpPr>
          <p:nvPr>
            <p:ph type="sldNum" sz="quarter" idx="5"/>
          </p:nvPr>
        </p:nvSpPr>
        <p:spPr/>
        <p:txBody>
          <a:bodyPr/>
          <a:lstStyle/>
          <a:p>
            <a:fld id="{F7923F26-8453-43AF-9DBE-D136A2B7353D}" type="slidenum">
              <a:rPr lang="en-US" smtClean="0"/>
              <a:pPr/>
              <a:t>4</a:t>
            </a:fld>
            <a:endParaRPr lang="en-US"/>
          </a:p>
        </p:txBody>
      </p:sp>
    </p:spTree>
    <p:extLst>
      <p:ext uri="{BB962C8B-B14F-4D97-AF65-F5344CB8AC3E}">
        <p14:creationId xmlns:p14="http://schemas.microsoft.com/office/powerpoint/2010/main" val="1928284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It's helpful to list all the students who are missing doses to have as an easy reference during outbreaks and Immunization Reporting to the California Department of Public Health (CDPH).</a:t>
            </a:r>
            <a:endParaRPr lang="en-US" dirty="0">
              <a:cs typeface="Arial" panose="020B0604020202020204" pitchFamily="34" charset="0"/>
            </a:endParaRPr>
          </a:p>
          <a:p>
            <a:endParaRPr lang="en-US" dirty="0">
              <a:latin typeface="Arial"/>
              <a:cs typeface="Arial"/>
            </a:endParaRPr>
          </a:p>
          <a:p>
            <a:r>
              <a:rPr lang="en-US" dirty="0">
                <a:latin typeface="Arial"/>
                <a:cs typeface="Arial"/>
              </a:rPr>
              <a:t>Remember the 6 categories we went over at the beginning when we were on slide 7? There's a column for each one on the Worksheet.</a:t>
            </a:r>
            <a:endParaRPr lang="en-US" dirty="0">
              <a:cs typeface="Arial" panose="020B0604020202020204" pitchFamily="34" charset="0"/>
            </a:endParaRPr>
          </a:p>
          <a:p>
            <a:r>
              <a:rPr lang="en-US" dirty="0">
                <a:latin typeface="Arial"/>
                <a:cs typeface="Arial"/>
              </a:rPr>
              <a:t>You'll need to </a:t>
            </a:r>
            <a:r>
              <a:rPr lang="en-US" u="sng" dirty="0">
                <a:latin typeface="Arial"/>
                <a:cs typeface="Arial"/>
              </a:rPr>
              <a:t>report </a:t>
            </a:r>
            <a:r>
              <a:rPr lang="en-US" dirty="0">
                <a:latin typeface="Arial"/>
                <a:cs typeface="Arial"/>
              </a:rPr>
              <a:t>the number of kindergarten and 7</a:t>
            </a:r>
            <a:r>
              <a:rPr lang="en-US" baseline="30000" dirty="0">
                <a:latin typeface="Arial"/>
                <a:cs typeface="Arial"/>
              </a:rPr>
              <a:t>th</a:t>
            </a:r>
            <a:r>
              <a:rPr lang="en-US" dirty="0">
                <a:latin typeface="Arial"/>
                <a:cs typeface="Arial"/>
              </a:rPr>
              <a:t> grade students in each of the 6 categories to CDPH in the fall.</a:t>
            </a:r>
          </a:p>
        </p:txBody>
      </p:sp>
      <p:sp>
        <p:nvSpPr>
          <p:cNvPr id="4" name="Slide Number Placeholder 3"/>
          <p:cNvSpPr>
            <a:spLocks noGrp="1"/>
          </p:cNvSpPr>
          <p:nvPr>
            <p:ph type="sldNum" sz="quarter" idx="5"/>
          </p:nvPr>
        </p:nvSpPr>
        <p:spPr/>
        <p:txBody>
          <a:bodyPr/>
          <a:lstStyle/>
          <a:p>
            <a:fld id="{F7923F26-8453-43AF-9DBE-D136A2B7353D}" type="slidenum">
              <a:rPr lang="en-US" smtClean="0"/>
              <a:pPr/>
              <a:t>41</a:t>
            </a:fld>
            <a:endParaRPr lang="en-US"/>
          </a:p>
        </p:txBody>
      </p:sp>
    </p:spTree>
    <p:extLst>
      <p:ext uri="{BB962C8B-B14F-4D97-AF65-F5344CB8AC3E}">
        <p14:creationId xmlns:p14="http://schemas.microsoft.com/office/powerpoint/2010/main" val="29943833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latin typeface="Arial"/>
                <a:cs typeface="Arial"/>
              </a:rPr>
              <a:t>For transfer students:</a:t>
            </a:r>
            <a:endParaRPr lang="en-US" dirty="0">
              <a:latin typeface="Arial"/>
              <a:cs typeface="Arial"/>
            </a:endParaRPr>
          </a:p>
          <a:p>
            <a:pPr marL="171450" indent="-171450">
              <a:buFont typeface="Arial"/>
              <a:buChar char="•"/>
            </a:pPr>
            <a:r>
              <a:rPr lang="en" dirty="0">
                <a:latin typeface="Arial"/>
                <a:cs typeface="Arial"/>
              </a:rPr>
              <a:t>If immunization record is not available at the time of admission, admit for up to 30 school days while waiting for records to arrive from previous school. </a:t>
            </a:r>
            <a:endParaRPr lang="en-US" dirty="0">
              <a:latin typeface="Arial"/>
              <a:cs typeface="Arial"/>
            </a:endParaRPr>
          </a:p>
          <a:p>
            <a:pPr marL="171450" indent="-171450">
              <a:buFont typeface="Arial"/>
              <a:buChar char="•"/>
            </a:pPr>
            <a:r>
              <a:rPr lang="en" dirty="0">
                <a:latin typeface="Arial"/>
                <a:cs typeface="Arial"/>
              </a:rPr>
              <a:t>After 30 school days, exclude the student until parents can submit documentation of required doses. </a:t>
            </a:r>
            <a:endParaRPr lang="en-US" dirty="0">
              <a:latin typeface="Arial"/>
              <a:cs typeface="Arial"/>
            </a:endParaRPr>
          </a:p>
          <a:p>
            <a:pPr marL="171450" indent="-171450">
              <a:buFont typeface="Arial"/>
              <a:buChar char="•"/>
            </a:pPr>
            <a:r>
              <a:rPr lang="en" dirty="0">
                <a:latin typeface="Arial"/>
                <a:cs typeface="Arial"/>
              </a:rPr>
              <a:t>If you get the folder from the other school and see missing doses, you may allow up to 10 school days for parents to show those doses were given. Exclude the student after the deadline (no more than 10 school days).</a:t>
            </a:r>
          </a:p>
          <a:p>
            <a:pPr marL="171450" indent="-171450">
              <a:buFont typeface="Arial"/>
              <a:buChar char="•"/>
            </a:pPr>
            <a:endParaRPr lang="en" dirty="0">
              <a:latin typeface="Arial"/>
              <a:cs typeface="Arial"/>
            </a:endParaRPr>
          </a:p>
          <a:p>
            <a:r>
              <a:rPr lang="en" dirty="0">
                <a:latin typeface="Arial"/>
                <a:cs typeface="Arial"/>
              </a:rPr>
              <a:t>For foster care and students experiencing homelessness: </a:t>
            </a:r>
          </a:p>
          <a:p>
            <a:pPr marL="171450" indent="-171450">
              <a:buFont typeface="Arial"/>
              <a:buChar char="•"/>
            </a:pPr>
            <a:r>
              <a:rPr lang="en" dirty="0">
                <a:latin typeface="Arial"/>
                <a:cs typeface="Arial"/>
              </a:rPr>
              <a:t>Enroll students immediately, even if immunization records are missing or unavailable at the time of enrollment. They can typically be considered transfer students and so can have up to 30 school days to show proof of immunization. For homeless students, it's important for the homeless liaison to work with them immediately to help connect them with health care services and follow up according to the conditional admission schedule. Once records arrive, follow the normal process.  Students who do not have proof of meeting the requirements are subject to exclusion until proof of immunizations are submitted. </a:t>
            </a:r>
          </a:p>
          <a:p>
            <a:pPr marL="171450" indent="-171450">
              <a:buFont typeface="Arial"/>
              <a:buChar char="•"/>
            </a:pPr>
            <a:endParaRPr lang="en" dirty="0">
              <a:latin typeface="Arial"/>
              <a:cs typeface="Arial"/>
            </a:endParaRPr>
          </a:p>
          <a:p>
            <a:r>
              <a:rPr lang="en" dirty="0">
                <a:latin typeface="Arial"/>
                <a:cs typeface="Arial"/>
              </a:rPr>
              <a:t>For those 18+ years old: </a:t>
            </a:r>
            <a:endParaRPr lang="en" dirty="0">
              <a:cs typeface="Arial"/>
            </a:endParaRPr>
          </a:p>
          <a:p>
            <a:pPr marL="171450" indent="-171450">
              <a:buFont typeface="Arial"/>
              <a:buChar char="•"/>
            </a:pPr>
            <a:r>
              <a:rPr lang="en" dirty="0">
                <a:latin typeface="Arial"/>
                <a:cs typeface="Arial"/>
              </a:rPr>
              <a:t>These students are not subject to requirements. You can still recommend these students finish catching up on missing vaccines. </a:t>
            </a:r>
            <a:endParaRPr lang="en" dirty="0">
              <a:cs typeface="Arial"/>
            </a:endParaRPr>
          </a:p>
          <a:p>
            <a:pPr marL="171450" indent="-171450">
              <a:buFont typeface="Arial"/>
              <a:buChar char="•"/>
            </a:pPr>
            <a:endParaRPr lang="en" dirty="0">
              <a:cs typeface="Arial"/>
            </a:endParaRPr>
          </a:p>
          <a:p>
            <a:pPr marL="171450" indent="-171450">
              <a:buFont typeface="Arial"/>
              <a:buChar char="•"/>
            </a:pPr>
            <a:endParaRPr lang="en" dirty="0">
              <a:latin typeface="Arial"/>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42</a:t>
            </a:fld>
            <a:endParaRPr lang="en-US"/>
          </a:p>
        </p:txBody>
      </p:sp>
    </p:spTree>
    <p:extLst>
      <p:ext uri="{BB962C8B-B14F-4D97-AF65-F5344CB8AC3E}">
        <p14:creationId xmlns:p14="http://schemas.microsoft.com/office/powerpoint/2010/main" val="1430439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r>
              <a:rPr lang="en-US" sz="1200" i="1" dirty="0">
                <a:solidFill>
                  <a:srgbClr val="000000"/>
                </a:solidFill>
                <a:effectLst/>
                <a:latin typeface="Arial" panose="020B0604020202020204" pitchFamily="34" charset="0"/>
                <a:ea typeface="Times New Roman" panose="02020603050405020304" pitchFamily="18" charset="0"/>
              </a:rPr>
              <a:t>These topics can be covered with more advanced groups or skipped for beginners.</a:t>
            </a:r>
          </a:p>
          <a:p>
            <a:pPr marL="0" marR="0" fontAlgn="base"/>
            <a:endParaRPr lang="en-US" sz="1200" dirty="0">
              <a:effectLst/>
              <a:latin typeface="Times New Roman" panose="02020603050405020304" pitchFamily="18" charset="0"/>
              <a:ea typeface="Times New Roman" panose="02020603050405020304" pitchFamily="18"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rPr>
              <a:t>Intervals too small (example: 3rd Hep B dose for student admitted conditionally was given too early): If a dose is given before the earliest dose may be given date on the conditional admission schedule, it still counts towards the requirement. See </a:t>
            </a:r>
            <a:r>
              <a:rPr lang="en-US" sz="1200" i="0" u="sng" dirty="0">
                <a:solidFill>
                  <a:srgbClr val="000000"/>
                </a:solidFill>
                <a:effectLst/>
                <a:latin typeface="Arial" panose="020B0604020202020204" pitchFamily="34" charset="0"/>
                <a:ea typeface="Times New Roman" panose="02020603050405020304" pitchFamily="18" charset="0"/>
                <a:hlinkClick r:id="rId3"/>
              </a:rPr>
              <a:t>California Immunization Handbook</a:t>
            </a:r>
            <a:r>
              <a:rPr lang="en-US" sz="1200" i="0" dirty="0">
                <a:solidFill>
                  <a:srgbClr val="000000"/>
                </a:solidFill>
                <a:effectLst/>
                <a:latin typeface="Arial" panose="020B0604020202020204" pitchFamily="34" charset="0"/>
                <a:ea typeface="Times New Roman" panose="02020603050405020304" pitchFamily="18" charset="0"/>
              </a:rPr>
              <a:t> pages 10-11 for additional details about which doses to check the timing of.  </a:t>
            </a:r>
            <a:endParaRPr lang="en-US" sz="1200" i="0" dirty="0">
              <a:effectLst/>
              <a:latin typeface="Times New Roman" panose="02020603050405020304" pitchFamily="18" charset="0"/>
              <a:ea typeface="Times New Roman" panose="02020603050405020304" pitchFamily="18"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rPr>
              <a:t>Missing dose of Hep B at 7th grade admission or advancement: After 7</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 grade, students are required to continue the series:</a:t>
            </a:r>
            <a:endParaRPr lang="en-US" sz="1200" i="0" dirty="0">
              <a:effectLst/>
              <a:latin typeface="Times New Roman" panose="02020603050405020304" pitchFamily="18" charset="0"/>
              <a:ea typeface="Times New Roman" panose="02020603050405020304" pitchFamily="18" charset="0"/>
            </a:endParaRPr>
          </a:p>
          <a:p>
            <a:pPr marL="742950" marR="0" lvl="1" indent="-285750" fontAlgn="base">
              <a:buFont typeface="Arial,Sans-Serif"/>
              <a:buChar char="•"/>
              <a:tabLst>
                <a:tab pos="914400" algn="l"/>
              </a:tabLst>
            </a:pPr>
            <a:r>
              <a:rPr lang="en-US" sz="1200" i="0" dirty="0">
                <a:solidFill>
                  <a:srgbClr val="000000"/>
                </a:solidFill>
                <a:effectLst/>
                <a:latin typeface="Arial" panose="020B0604020202020204" pitchFamily="34" charset="0"/>
                <a:ea typeface="Times New Roman" panose="02020603050405020304" pitchFamily="18" charset="0"/>
              </a:rPr>
              <a:t>if and when next considered to be an admission at 8</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-12</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 grade OR</a:t>
            </a:r>
            <a:endParaRPr lang="en-US" sz="1200" i="0" dirty="0">
              <a:effectLst/>
              <a:latin typeface="Times New Roman" panose="02020603050405020304" pitchFamily="18" charset="0"/>
              <a:ea typeface="Times New Roman" panose="02020603050405020304" pitchFamily="18" charset="0"/>
            </a:endParaRPr>
          </a:p>
          <a:p>
            <a:pPr marL="742950" marR="0" lvl="1" indent="-285750" fontAlgn="base">
              <a:buFont typeface="Arial,Sans-Serif"/>
              <a:buChar char="•"/>
              <a:tabLst>
                <a:tab pos="914400" algn="l"/>
              </a:tabLst>
            </a:pPr>
            <a:r>
              <a:rPr lang="en-US" sz="1200" i="0" dirty="0">
                <a:solidFill>
                  <a:srgbClr val="000000"/>
                </a:solidFill>
                <a:effectLst/>
                <a:latin typeface="Arial" panose="020B0604020202020204" pitchFamily="34" charset="0"/>
                <a:ea typeface="Times New Roman" panose="02020603050405020304" pitchFamily="18" charset="0"/>
              </a:rPr>
              <a:t>at 8</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 grade entry: if ever attended K in CA or considered an admission to any grade except 7</a:t>
            </a:r>
            <a:r>
              <a:rPr lang="en-US" sz="1200" i="0" baseline="30000" dirty="0">
                <a:solidFill>
                  <a:srgbClr val="000000"/>
                </a:solidFill>
                <a:effectLst/>
                <a:latin typeface="Arial" panose="020B0604020202020204" pitchFamily="34" charset="0"/>
                <a:ea typeface="Times New Roman" panose="02020603050405020304" pitchFamily="18" charset="0"/>
              </a:rPr>
              <a:t>th</a:t>
            </a:r>
            <a:r>
              <a:rPr lang="en-US" sz="1200" i="0" dirty="0">
                <a:solidFill>
                  <a:srgbClr val="000000"/>
                </a:solidFill>
                <a:effectLst/>
                <a:latin typeface="Arial" panose="020B0604020202020204" pitchFamily="34" charset="0"/>
                <a:ea typeface="Times New Roman" panose="02020603050405020304" pitchFamily="18" charset="0"/>
              </a:rPr>
              <a:t> at any time on or after 7/1/19. </a:t>
            </a:r>
          </a:p>
          <a:p>
            <a:pPr marL="457200" marR="0" lvl="1" indent="0" fontAlgn="base">
              <a:buFont typeface="Arial,Sans-Serif"/>
              <a:buNone/>
              <a:tabLst>
                <a:tab pos="914400" algn="l"/>
              </a:tabLst>
            </a:pPr>
            <a:r>
              <a:rPr lang="en-US" sz="1200" i="0" dirty="0">
                <a:solidFill>
                  <a:srgbClr val="000000"/>
                </a:solidFill>
                <a:effectLst/>
                <a:latin typeface="Arial" panose="020B0604020202020204" pitchFamily="34" charset="0"/>
                <a:ea typeface="Times New Roman" panose="02020603050405020304" pitchFamily="18" charset="0"/>
              </a:rPr>
              <a:t>Students would follow the conditional admission schedule until the series is complete.</a:t>
            </a:r>
            <a:endParaRPr lang="en-US" sz="1200" i="0" dirty="0">
              <a:effectLst/>
              <a:latin typeface="Times New Roman" panose="02020603050405020304" pitchFamily="18" charset="0"/>
              <a:ea typeface="Times New Roman" panose="02020603050405020304" pitchFamily="18" charset="0"/>
            </a:endParaRPr>
          </a:p>
          <a:p>
            <a:pPr marL="342900" marR="0" lvl="0" indent="-342900" fontAlgn="base">
              <a:buFont typeface="Arial,Sans-Serif"/>
              <a:buChar char="•"/>
              <a:tabLst>
                <a:tab pos="457200" algn="l"/>
              </a:tabLst>
            </a:pPr>
            <a:r>
              <a:rPr lang="en-US" sz="1200" i="0" dirty="0">
                <a:solidFill>
                  <a:srgbClr val="000000"/>
                </a:solidFill>
                <a:effectLst/>
                <a:latin typeface="Arial" panose="020B0604020202020204" pitchFamily="34" charset="0"/>
                <a:ea typeface="Times New Roman" panose="02020603050405020304" pitchFamily="18" charset="0"/>
              </a:rPr>
              <a:t>For international students, any doses of OPV given on or after April 1, 2016 do not count. The student must show proof of IPV.  Referenced on pages 9 and 11 of the CA Immunization Handbook.</a:t>
            </a:r>
            <a:endParaRPr lang="en-US" sz="1200" i="0" dirty="0">
              <a:effectLst/>
              <a:latin typeface="Times New Roman" panose="02020603050405020304" pitchFamily="18" charset="0"/>
              <a:ea typeface="Times New Roman" panose="02020603050405020304" pitchFamily="18" charset="0"/>
            </a:endParaRPr>
          </a:p>
          <a:p>
            <a:endParaRPr lang="en"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43</a:t>
            </a:fld>
            <a:endParaRPr lang="en-US"/>
          </a:p>
        </p:txBody>
      </p:sp>
    </p:spTree>
    <p:extLst>
      <p:ext uri="{BB962C8B-B14F-4D97-AF65-F5344CB8AC3E}">
        <p14:creationId xmlns:p14="http://schemas.microsoft.com/office/powerpoint/2010/main" val="1948422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Y</a:t>
            </a:r>
            <a:r>
              <a:rPr lang="en-US" dirty="0">
                <a:latin typeface="Arial"/>
                <a:cs typeface="Arial"/>
              </a:rPr>
              <a:t>ou can find all the resources that we used in this training and more on the Shots For School website.</a:t>
            </a:r>
          </a:p>
          <a:p>
            <a:endParaRPr lang="en-US" dirty="0">
              <a:latin typeface="Arial"/>
              <a:cs typeface="Arial"/>
            </a:endParaRPr>
          </a:p>
          <a:p>
            <a:r>
              <a:rPr lang="en-US" dirty="0">
                <a:latin typeface="Arial"/>
                <a:cs typeface="Arial"/>
              </a:rPr>
              <a:t>Most can be found by selecting the Tools for Schools section in the navigation, and the Guides, Blue Cards &amp; More section.</a:t>
            </a:r>
          </a:p>
        </p:txBody>
      </p:sp>
      <p:sp>
        <p:nvSpPr>
          <p:cNvPr id="4" name="Slide Number Placeholder 3"/>
          <p:cNvSpPr>
            <a:spLocks noGrp="1"/>
          </p:cNvSpPr>
          <p:nvPr>
            <p:ph type="sldNum" sz="quarter" idx="5"/>
          </p:nvPr>
        </p:nvSpPr>
        <p:spPr/>
        <p:txBody>
          <a:bodyPr/>
          <a:lstStyle/>
          <a:p>
            <a:fld id="{F7923F26-8453-43AF-9DBE-D136A2B7353D}" type="slidenum">
              <a:rPr lang="en-US" smtClean="0"/>
              <a:pPr/>
              <a:t>44</a:t>
            </a:fld>
            <a:endParaRPr lang="en-US"/>
          </a:p>
        </p:txBody>
      </p:sp>
    </p:spTree>
    <p:extLst>
      <p:ext uri="{BB962C8B-B14F-4D97-AF65-F5344CB8AC3E}">
        <p14:creationId xmlns:p14="http://schemas.microsoft.com/office/powerpoint/2010/main" val="3039575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Resources include tips for communicating with parents about the immunization requirements and this decision tree that helps guide you through the process of checking records that we went through today.</a:t>
            </a:r>
          </a:p>
        </p:txBody>
      </p:sp>
      <p:sp>
        <p:nvSpPr>
          <p:cNvPr id="4" name="Slide Number Placeholder 3"/>
          <p:cNvSpPr>
            <a:spLocks noGrp="1"/>
          </p:cNvSpPr>
          <p:nvPr>
            <p:ph type="sldNum" sz="quarter" idx="5"/>
          </p:nvPr>
        </p:nvSpPr>
        <p:spPr/>
        <p:txBody>
          <a:bodyPr/>
          <a:lstStyle/>
          <a:p>
            <a:fld id="{F7923F26-8453-43AF-9DBE-D136A2B7353D}" type="slidenum">
              <a:rPr lang="en-US" smtClean="0"/>
              <a:pPr/>
              <a:t>45</a:t>
            </a:fld>
            <a:endParaRPr lang="en-US"/>
          </a:p>
        </p:txBody>
      </p:sp>
    </p:spTree>
    <p:extLst>
      <p:ext uri="{BB962C8B-B14F-4D97-AF65-F5344CB8AC3E}">
        <p14:creationId xmlns:p14="http://schemas.microsoft.com/office/powerpoint/2010/main" val="22776743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If you need more answers, </a:t>
            </a:r>
          </a:p>
          <a:p>
            <a:pPr marL="171450" indent="-171450">
              <a:buFont typeface="Arial"/>
              <a:buChar char="•"/>
            </a:pPr>
            <a:r>
              <a:rPr lang="en-US">
                <a:latin typeface="Arial"/>
                <a:cs typeface="Arial"/>
              </a:rPr>
              <a:t>check out the California Immunization Handbook in the Tools for School section, or </a:t>
            </a:r>
          </a:p>
          <a:p>
            <a:pPr marL="171450" indent="-171450">
              <a:buFont typeface="Arial"/>
              <a:buChar char="•"/>
            </a:pPr>
            <a:r>
              <a:rPr lang="en-US">
                <a:latin typeface="Arial"/>
                <a:cs typeface="Arial"/>
              </a:rPr>
              <a:t>FAQs in the Laws section of the Shots for School website or</a:t>
            </a:r>
          </a:p>
          <a:p>
            <a:pPr marL="171450" indent="-171450">
              <a:buFont typeface="Arial"/>
              <a:buChar char="•"/>
            </a:pPr>
            <a:r>
              <a:rPr lang="en-US">
                <a:latin typeface="Arial"/>
                <a:cs typeface="Arial"/>
              </a:rPr>
              <a:t>Send me an email </a:t>
            </a:r>
            <a:r>
              <a:rPr lang="en-US" i="1">
                <a:latin typeface="Arial"/>
                <a:cs typeface="Arial"/>
              </a:rPr>
              <a:t>(instructor: fill in the email on the slide with your local contact)</a:t>
            </a:r>
            <a:r>
              <a:rPr lang="en-US">
                <a:latin typeface="Arial"/>
                <a:cs typeface="Arial"/>
              </a:rPr>
              <a:t> or</a:t>
            </a:r>
          </a:p>
          <a:p>
            <a:pPr marL="171450" indent="-171450">
              <a:buFont typeface="Arial"/>
              <a:buChar char="•"/>
            </a:pPr>
            <a:r>
              <a:rPr lang="en-US">
                <a:latin typeface="Arial"/>
                <a:cs typeface="Arial"/>
              </a:rPr>
              <a:t>Email Shotsforschool@cdph.ca.gov</a:t>
            </a:r>
          </a:p>
        </p:txBody>
      </p:sp>
      <p:sp>
        <p:nvSpPr>
          <p:cNvPr id="4" name="Slide Number Placeholder 3"/>
          <p:cNvSpPr>
            <a:spLocks noGrp="1"/>
          </p:cNvSpPr>
          <p:nvPr>
            <p:ph type="sldNum" sz="quarter" idx="5"/>
          </p:nvPr>
        </p:nvSpPr>
        <p:spPr/>
        <p:txBody>
          <a:bodyPr/>
          <a:lstStyle/>
          <a:p>
            <a:fld id="{F7923F26-8453-43AF-9DBE-D136A2B7353D}" type="slidenum">
              <a:rPr lang="en-US" smtClean="0"/>
              <a:pPr/>
              <a:t>46</a:t>
            </a:fld>
            <a:endParaRPr lang="en-US"/>
          </a:p>
        </p:txBody>
      </p:sp>
    </p:spTree>
    <p:extLst>
      <p:ext uri="{BB962C8B-B14F-4D97-AF65-F5344CB8AC3E}">
        <p14:creationId xmlns:p14="http://schemas.microsoft.com/office/powerpoint/2010/main" val="1554215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reference.</a:t>
            </a:r>
          </a:p>
          <a:p>
            <a:endParaRPr lang="en-US" dirty="0"/>
          </a:p>
          <a:p>
            <a:r>
              <a:rPr lang="en-US" dirty="0"/>
              <a:t>You all also have copies of the California Pre-K and School Immunization Record, also known as the Blue Card. </a:t>
            </a:r>
          </a:p>
          <a:p>
            <a:endParaRPr lang="en-US" dirty="0"/>
          </a:p>
          <a:p>
            <a:r>
              <a:rPr lang="en-US" dirty="0"/>
              <a:t>The requirements are also summarized in the Notes section of the Blue Card. We'll refer to these as we go through a few student scenarios.</a:t>
            </a:r>
          </a:p>
          <a:p>
            <a:endParaRPr lang="en-US" dirty="0"/>
          </a:p>
          <a:p>
            <a:r>
              <a:rPr lang="en-US" dirty="0"/>
              <a:t>Some of your schools may have Student Immunization Information Systems, but for the purpose of this training we're going to use the paper Blue Cards to create records.</a:t>
            </a:r>
          </a:p>
          <a:p>
            <a:endParaRPr lang="en-US" dirty="0">
              <a:latin typeface="Calibri"/>
              <a:cs typeface="Calibri"/>
            </a:endParaRPr>
          </a:p>
          <a:p>
            <a:endParaRPr lang="en-US" dirty="0">
              <a:latin typeface="Arial"/>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5</a:t>
            </a:fld>
            <a:endParaRPr lang="en-US"/>
          </a:p>
        </p:txBody>
      </p:sp>
    </p:spTree>
    <p:extLst>
      <p:ext uri="{BB962C8B-B14F-4D97-AF65-F5344CB8AC3E}">
        <p14:creationId xmlns:p14="http://schemas.microsoft.com/office/powerpoint/2010/main" val="176616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four basic steps to processing immunization records</a:t>
            </a:r>
          </a:p>
        </p:txBody>
      </p:sp>
      <p:sp>
        <p:nvSpPr>
          <p:cNvPr id="4" name="Slide Number Placeholder 3"/>
          <p:cNvSpPr>
            <a:spLocks noGrp="1"/>
          </p:cNvSpPr>
          <p:nvPr>
            <p:ph type="sldNum" sz="quarter" idx="5"/>
          </p:nvPr>
        </p:nvSpPr>
        <p:spPr/>
        <p:txBody>
          <a:bodyPr/>
          <a:lstStyle/>
          <a:p>
            <a:fld id="{F7923F26-8453-43AF-9DBE-D136A2B7353D}" type="slidenum">
              <a:rPr lang="en-US" smtClean="0"/>
              <a:pPr/>
              <a:t>6</a:t>
            </a:fld>
            <a:endParaRPr lang="en-US"/>
          </a:p>
        </p:txBody>
      </p:sp>
    </p:spTree>
    <p:extLst>
      <p:ext uri="{BB962C8B-B14F-4D97-AF65-F5344CB8AC3E}">
        <p14:creationId xmlns:p14="http://schemas.microsoft.com/office/powerpoint/2010/main" val="334219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a:cs typeface="Arial"/>
              </a:rPr>
              <a:t>Note to instructor: "Conditional Admission" and "Do Not Admit" sections are timed to appear when you click the mouse.</a:t>
            </a:r>
          </a:p>
          <a:p>
            <a:endParaRPr lang="en-US" dirty="0">
              <a:cs typeface="Arial"/>
            </a:endParaRPr>
          </a:p>
          <a:p>
            <a:endParaRPr lang="en-US" dirty="0">
              <a:cs typeface="Arial"/>
            </a:endParaRPr>
          </a:p>
          <a:p>
            <a:r>
              <a:rPr lang="en-US" dirty="0">
                <a:latin typeface="Arial"/>
                <a:cs typeface="Arial"/>
              </a:rPr>
              <a:t>It is your job to determine which category students fall under and if they can attend school or not. There are six categories under which students can fall and here they are:</a:t>
            </a:r>
          </a:p>
          <a:p>
            <a:endParaRPr lang="en-US" dirty="0">
              <a:latin typeface="Arial"/>
              <a:cs typeface="Arial"/>
            </a:endParaRPr>
          </a:p>
          <a:p>
            <a:pPr>
              <a:lnSpc>
                <a:spcPct val="90000"/>
              </a:lnSpc>
              <a:spcBef>
                <a:spcPts val="1100"/>
              </a:spcBef>
            </a:pPr>
            <a:r>
              <a:rPr lang="en-US" b="1" dirty="0">
                <a:latin typeface="Arial"/>
                <a:cs typeface="Arial"/>
              </a:rPr>
              <a:t>Unconditional Admission means that students have met all requirements and can attend school.</a:t>
            </a:r>
            <a:endParaRPr lang="en-US" dirty="0"/>
          </a:p>
          <a:p>
            <a:pPr marL="514350" indent="-514350">
              <a:lnSpc>
                <a:spcPct val="90000"/>
              </a:lnSpc>
              <a:spcBef>
                <a:spcPts val="1100"/>
              </a:spcBef>
              <a:buAutoNum type="arabicPeriod"/>
            </a:pPr>
            <a:r>
              <a:rPr lang="en-US" dirty="0">
                <a:latin typeface="Arial"/>
                <a:cs typeface="Arial"/>
              </a:rPr>
              <a:t>Has all required doses OR </a:t>
            </a:r>
          </a:p>
          <a:p>
            <a:pPr marL="514350" indent="-514350">
              <a:lnSpc>
                <a:spcPct val="90000"/>
              </a:lnSpc>
              <a:spcBef>
                <a:spcPts val="1100"/>
              </a:spcBef>
              <a:buAutoNum type="arabicPeriod"/>
            </a:pPr>
            <a:r>
              <a:rPr lang="en-US" dirty="0">
                <a:latin typeface="Arial"/>
                <a:cs typeface="Arial"/>
              </a:rPr>
              <a:t>Permanent medical exemption (PME) for missing doses</a:t>
            </a:r>
          </a:p>
          <a:p>
            <a:pPr marL="514350" indent="-514350">
              <a:lnSpc>
                <a:spcPct val="90000"/>
              </a:lnSpc>
              <a:spcBef>
                <a:spcPts val="1100"/>
              </a:spcBef>
              <a:buAutoNum type="arabicPeriod"/>
            </a:pPr>
            <a:r>
              <a:rPr lang="en-US" dirty="0">
                <a:latin typeface="Arial"/>
                <a:cs typeface="Arial"/>
              </a:rPr>
              <a:t>Other: Alternative School programs (IND, IEP, Home). Students in home-based private schools or independent study programs who do not receive classroom-based instruction are not subject to the requirements. Also, students should receive services identified in their individualized education program (IEP) regardless of their immunization status. Y</a:t>
            </a:r>
            <a:r>
              <a:rPr lang="en" dirty="0">
                <a:latin typeface="Arial"/>
                <a:cs typeface="Arial"/>
              </a:rPr>
              <a:t>ou'll still keep a Blue Card for these students with any immunization information they provide.</a:t>
            </a:r>
          </a:p>
          <a:p>
            <a:pPr marL="514350" indent="-514350">
              <a:lnSpc>
                <a:spcPct val="90000"/>
              </a:lnSpc>
              <a:spcBef>
                <a:spcPts val="1100"/>
              </a:spcBef>
              <a:buAutoNum type="arabicPeriod"/>
            </a:pPr>
            <a:endParaRPr lang="en-US" dirty="0">
              <a:latin typeface="Arial"/>
              <a:cs typeface="Arial"/>
            </a:endParaRPr>
          </a:p>
          <a:p>
            <a:pPr>
              <a:lnSpc>
                <a:spcPct val="90000"/>
              </a:lnSpc>
              <a:spcBef>
                <a:spcPts val="1700"/>
              </a:spcBef>
            </a:pPr>
            <a:r>
              <a:rPr lang="en-US" b="1" dirty="0">
                <a:latin typeface="Arial"/>
                <a:cs typeface="Arial"/>
              </a:rPr>
              <a:t>Conditional Admission means that students may attend school on the condition they get the remaining doses when they are due.</a:t>
            </a:r>
            <a:endParaRPr lang="en-US" dirty="0"/>
          </a:p>
          <a:p>
            <a:pPr>
              <a:lnSpc>
                <a:spcPct val="90000"/>
              </a:lnSpc>
              <a:spcBef>
                <a:spcPts val="1100"/>
              </a:spcBef>
            </a:pPr>
            <a:r>
              <a:rPr lang="en-US" dirty="0">
                <a:latin typeface="Arial"/>
                <a:cs typeface="Arial"/>
              </a:rPr>
              <a:t>4. Temporary medical exemption (TME) for missing doses OR</a:t>
            </a:r>
          </a:p>
          <a:p>
            <a:pPr>
              <a:lnSpc>
                <a:spcPct val="90000"/>
              </a:lnSpc>
              <a:spcBef>
                <a:spcPts val="1100"/>
              </a:spcBef>
            </a:pPr>
            <a:r>
              <a:rPr lang="en-US" dirty="0">
                <a:latin typeface="Arial"/>
                <a:cs typeface="Arial"/>
              </a:rPr>
              <a:t>5. Missing doses are not due yet (has at least 1 dose of every required vaccine)</a:t>
            </a:r>
          </a:p>
          <a:p>
            <a:pPr>
              <a:lnSpc>
                <a:spcPct val="90000"/>
              </a:lnSpc>
              <a:spcBef>
                <a:spcPts val="1100"/>
              </a:spcBef>
            </a:pPr>
            <a:endParaRPr lang="en-US" dirty="0">
              <a:latin typeface="Arial"/>
              <a:cs typeface="Arial"/>
            </a:endParaRPr>
          </a:p>
          <a:p>
            <a:pPr>
              <a:lnSpc>
                <a:spcPct val="90000"/>
              </a:lnSpc>
              <a:spcBef>
                <a:spcPts val="1700"/>
              </a:spcBef>
            </a:pPr>
            <a:r>
              <a:rPr lang="en-US" b="1" dirty="0">
                <a:latin typeface="Arial"/>
                <a:cs typeface="Arial"/>
              </a:rPr>
              <a:t>Students may not be admitted to school if they are in this last category...</a:t>
            </a:r>
            <a:endParaRPr lang="en-US" dirty="0">
              <a:latin typeface="Arial"/>
              <a:cs typeface="Arial"/>
            </a:endParaRPr>
          </a:p>
          <a:p>
            <a:pPr>
              <a:lnSpc>
                <a:spcPct val="90000"/>
              </a:lnSpc>
              <a:spcBef>
                <a:spcPts val="1100"/>
              </a:spcBef>
            </a:pPr>
            <a:r>
              <a:rPr lang="en-US" dirty="0">
                <a:latin typeface="Arial"/>
                <a:cs typeface="Arial"/>
              </a:rPr>
              <a:t>6. Missing doses are overdue</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a:endParaRPr>
          </a:p>
          <a:p>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7</a:t>
            </a:fld>
            <a:endParaRPr lang="en-US"/>
          </a:p>
        </p:txBody>
      </p:sp>
    </p:spTree>
    <p:extLst>
      <p:ext uri="{BB962C8B-B14F-4D97-AF65-F5344CB8AC3E}">
        <p14:creationId xmlns:p14="http://schemas.microsoft.com/office/powerpoint/2010/main" val="299932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Let's </a:t>
            </a:r>
            <a:r>
              <a:rPr lang="en-US" dirty="0">
                <a:latin typeface="Arial"/>
                <a:cs typeface="Arial"/>
              </a:rPr>
              <a:t>practice</a:t>
            </a:r>
            <a:r>
              <a:rPr lang="en-US" dirty="0">
                <a:latin typeface="Calibri"/>
                <a:cs typeface="Calibri"/>
              </a:rPr>
              <a:t> going through the steps and determining which category each student falls under and if they may be admitted to school.</a:t>
            </a:r>
          </a:p>
          <a:p>
            <a:endParaRPr lang="en-US" dirty="0">
              <a:latin typeface="Calibri"/>
              <a:cs typeface="Calibri"/>
            </a:endParaRPr>
          </a:p>
          <a:p>
            <a:r>
              <a:rPr lang="en-US" dirty="0">
                <a:latin typeface="Arial"/>
                <a:cs typeface="Arial"/>
              </a:rPr>
              <a:t>For this overall training, we'll say that school begins on August 15, 2024. </a:t>
            </a:r>
            <a:endParaRPr lang="en-US" dirty="0">
              <a:cs typeface="Arial"/>
            </a:endParaRPr>
          </a:p>
        </p:txBody>
      </p:sp>
      <p:sp>
        <p:nvSpPr>
          <p:cNvPr id="4" name="Slide Number Placeholder 3"/>
          <p:cNvSpPr>
            <a:spLocks noGrp="1"/>
          </p:cNvSpPr>
          <p:nvPr>
            <p:ph type="sldNum" sz="quarter" idx="5"/>
          </p:nvPr>
        </p:nvSpPr>
        <p:spPr/>
        <p:txBody>
          <a:bodyPr/>
          <a:lstStyle/>
          <a:p>
            <a:fld id="{F7923F26-8453-43AF-9DBE-D136A2B7353D}" type="slidenum">
              <a:rPr lang="en-US" smtClean="0"/>
              <a:pPr/>
              <a:t>8</a:t>
            </a:fld>
            <a:endParaRPr lang="en-US"/>
          </a:p>
        </p:txBody>
      </p:sp>
    </p:spTree>
    <p:extLst>
      <p:ext uri="{BB962C8B-B14F-4D97-AF65-F5344CB8AC3E}">
        <p14:creationId xmlns:p14="http://schemas.microsoft.com/office/powerpoint/2010/main" val="50176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cs typeface="Arial"/>
              </a:rPr>
              <a:t>Here's our first example: an immunization record (yellow card) for a student starting Kindergarten. </a:t>
            </a:r>
            <a:endParaRPr lang="en-US" dirty="0">
              <a:cs typeface="Arial"/>
            </a:endParaRPr>
          </a:p>
          <a:p>
            <a:pPr>
              <a:defRPr/>
            </a:pPr>
            <a:endParaRPr lang="en-US" dirty="0">
              <a:latin typeface="Arial"/>
              <a:cs typeface="Arial"/>
            </a:endParaRPr>
          </a:p>
          <a:p>
            <a:pPr>
              <a:defRPr/>
            </a:pPr>
            <a:r>
              <a:rPr lang="en-US" dirty="0">
                <a:latin typeface="Arial"/>
                <a:cs typeface="Arial"/>
              </a:rPr>
              <a:t>Let’s start filling out a Blue Card with this information.</a:t>
            </a:r>
            <a:endParaRPr lang="en-US"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latin typeface="Arial"/>
                <a:cs typeface="Arial"/>
              </a:rPr>
              <a:t>Note: when you receive a child’s immunization record, check for all these required elements: Name, Birthdate, Vaccine, Date Given, Health Care Provider</a:t>
            </a:r>
            <a:endParaRPr lang="en-US" dirty="0">
              <a:cs typeface="Arial"/>
            </a:endParaRPr>
          </a:p>
          <a:p>
            <a:r>
              <a:rPr lang="en-US" dirty="0">
                <a:latin typeface="Arial"/>
                <a:cs typeface="Arial"/>
              </a:rPr>
              <a:t>Vaccines and dates are on the next slide.</a:t>
            </a:r>
          </a:p>
          <a:p>
            <a:endParaRPr lang="en-US" i="1" dirty="0">
              <a:cs typeface="Arial"/>
            </a:endParaRPr>
          </a:p>
          <a:p>
            <a:endParaRPr lang="en-US" i="1" dirty="0">
              <a:cs typeface="Arial"/>
            </a:endParaRPr>
          </a:p>
          <a:p>
            <a:r>
              <a:rPr lang="en-US" i="1" dirty="0">
                <a:latin typeface="Arial"/>
                <a:cs typeface="Arial"/>
              </a:rPr>
              <a:t>(To save time, Student 1 can be presented as a demonstration of steps rather than having the class fill out the Blue Card for this student.)</a:t>
            </a:r>
          </a:p>
        </p:txBody>
      </p:sp>
      <p:sp>
        <p:nvSpPr>
          <p:cNvPr id="4" name="Slide Number Placeholder 3"/>
          <p:cNvSpPr>
            <a:spLocks noGrp="1"/>
          </p:cNvSpPr>
          <p:nvPr>
            <p:ph type="sldNum" sz="quarter" idx="5"/>
          </p:nvPr>
        </p:nvSpPr>
        <p:spPr/>
        <p:txBody>
          <a:bodyPr/>
          <a:lstStyle/>
          <a:p>
            <a:fld id="{F7923F26-8453-43AF-9DBE-D136A2B7353D}" type="slidenum">
              <a:rPr lang="en-US" smtClean="0"/>
              <a:pPr/>
              <a:t>9</a:t>
            </a:fld>
            <a:endParaRPr lang="en-US"/>
          </a:p>
        </p:txBody>
      </p:sp>
    </p:spTree>
    <p:extLst>
      <p:ext uri="{BB962C8B-B14F-4D97-AF65-F5344CB8AC3E}">
        <p14:creationId xmlns:p14="http://schemas.microsoft.com/office/powerpoint/2010/main" val="22197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50000">
              <a:srgbClr val="DEF3FC">
                <a:alpha val="0"/>
              </a:srgbClr>
            </a:gs>
            <a:gs pos="0">
              <a:schemeClr val="bg1"/>
            </a:gs>
            <a:gs pos="100000">
              <a:srgbClr val="00B0F0">
                <a:alpha val="20357"/>
              </a:srgbClr>
            </a:gs>
          </a:gsLst>
          <a:lin ang="27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542502"/>
            <a:ext cx="7543800" cy="1416337"/>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255839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8F14CEF-D232-922D-D1D4-CAC453E8DE4B}"/>
              </a:ext>
            </a:extLst>
          </p:cNvPr>
          <p:cNvSpPr>
            <a:spLocks noGrp="1"/>
          </p:cNvSpPr>
          <p:nvPr>
            <p:ph type="body" sz="quarter" idx="13"/>
          </p:nvPr>
        </p:nvSpPr>
        <p:spPr>
          <a:xfrm>
            <a:off x="508000" y="7267365"/>
            <a:ext cx="4521200" cy="413808"/>
          </a:xfrm>
        </p:spPr>
        <p:txBody>
          <a:bodyPr anchor="ctr">
            <a:normAutofit/>
          </a:bodyPr>
          <a:lstStyle>
            <a:lvl1pPr marL="0" indent="0">
              <a:lnSpc>
                <a:spcPct val="100000"/>
              </a:lnSpc>
              <a:buNone/>
              <a:defRPr sz="1400">
                <a:solidFill>
                  <a:schemeClr val="bg1"/>
                </a:solidFill>
              </a:defRPr>
            </a:lvl1pPr>
          </a:lstStyle>
          <a:p>
            <a:pPr lvl="0"/>
            <a:r>
              <a:rPr lang="en-US"/>
              <a:t>Click to edit Master text</a:t>
            </a:r>
          </a:p>
        </p:txBody>
      </p:sp>
      <p:sp>
        <p:nvSpPr>
          <p:cNvPr id="6" name="Slide Number Placeholder 5"/>
          <p:cNvSpPr>
            <a:spLocks noGrp="1"/>
          </p:cNvSpPr>
          <p:nvPr>
            <p:ph type="sldNum" sz="quarter" idx="12"/>
          </p:nvPr>
        </p:nvSpPr>
        <p:spPr>
          <a:xfrm>
            <a:off x="7103745" y="7267365"/>
            <a:ext cx="2263140" cy="413808"/>
          </a:xfrm>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86620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08EF6279-DCD6-1B42-D12D-2EB71B8E1DDF}"/>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5D3E327-AC10-3CE4-1A4E-650E49C7E33D}"/>
              </a:ext>
            </a:extLst>
          </p:cNvPr>
          <p:cNvSpPr>
            <a:spLocks noGrp="1"/>
          </p:cNvSpPr>
          <p:nvPr>
            <p:ph type="body" sz="quarter" idx="13"/>
          </p:nvPr>
        </p:nvSpPr>
        <p:spPr>
          <a:xfrm>
            <a:off x="691516" y="6634975"/>
            <a:ext cx="8675370" cy="568890"/>
          </a:xfrm>
        </p:spPr>
        <p:txBody>
          <a:bodyPr anchor="ctr">
            <a:normAutofit/>
          </a:bodyPr>
          <a:lstStyle>
            <a:lvl1pPr>
              <a:defRPr sz="2000" b="1"/>
            </a:lvl1pPr>
          </a:lstStyle>
          <a:p>
            <a:pPr lvl="0"/>
            <a:r>
              <a:rPr lang="en-US"/>
              <a:t>Click to edit Master text styles</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7" name="Text Placeholder 6">
            <a:extLst>
              <a:ext uri="{FF2B5EF4-FFF2-40B4-BE49-F238E27FC236}">
                <a16:creationId xmlns:a16="http://schemas.microsoft.com/office/drawing/2014/main" id="{DBD7CDE8-A149-27AD-410C-CFA62FC0C365}"/>
              </a:ext>
            </a:extLst>
          </p:cNvPr>
          <p:cNvSpPr>
            <a:spLocks noGrp="1"/>
          </p:cNvSpPr>
          <p:nvPr>
            <p:ph type="body" sz="quarter" idx="14"/>
          </p:nvPr>
        </p:nvSpPr>
        <p:spPr>
          <a:xfrm>
            <a:off x="691514" y="1390372"/>
            <a:ext cx="8675370" cy="1816081"/>
          </a:xfrm>
        </p:spPr>
        <p:txBody>
          <a:bodyPr>
            <a:normAutofit/>
          </a:bodyPr>
          <a:lstStyle>
            <a:lvl1pPr marL="0" indent="0">
              <a:buNone/>
              <a:defRPr sz="2800" b="1"/>
            </a:lvl1pPr>
          </a:lstStyle>
          <a:p>
            <a:pPr lvl="0"/>
            <a:r>
              <a:rPr lang="en-US"/>
              <a:t>Click to edit Master text styles</a:t>
            </a:r>
          </a:p>
        </p:txBody>
      </p:sp>
    </p:spTree>
    <p:extLst>
      <p:ext uri="{BB962C8B-B14F-4D97-AF65-F5344CB8AC3E}">
        <p14:creationId xmlns:p14="http://schemas.microsoft.com/office/powerpoint/2010/main" val="3390793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13D703BF-151A-0D40-8508-CABBAD09F9A9}" type="slidenum">
              <a:rPr lang="en-US" smtClean="0"/>
              <a:pPr/>
              <a:t>‹#›</a:t>
            </a:fld>
            <a:endParaRPr lang="en-US"/>
          </a:p>
        </p:txBody>
      </p:sp>
      <p:sp>
        <p:nvSpPr>
          <p:cNvPr id="6" name="Title 5">
            <a:extLst>
              <a:ext uri="{FF2B5EF4-FFF2-40B4-BE49-F238E27FC236}">
                <a16:creationId xmlns:a16="http://schemas.microsoft.com/office/drawing/2014/main" id="{990BE812-025C-F12F-7DE2-9ABF14EE545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076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1514" y="7203865"/>
            <a:ext cx="5493385" cy="413808"/>
          </a:xfrm>
          <a:prstGeom prst="rect">
            <a:avLst/>
          </a:prstGeom>
        </p:spPr>
        <p:txBody>
          <a:bodyPr/>
          <a:lstStyle>
            <a:lvl1pPr>
              <a:defRPr>
                <a:solidFill>
                  <a:schemeClr val="bg1"/>
                </a:solidFill>
              </a:defRPr>
            </a:lvl1pPr>
          </a:lstStyle>
          <a:p>
            <a:fld id="{129BDE79-103B-2647-9BB3-32270EDDECAB}" type="datetime1">
              <a:rPr lang="en-US" smtClean="0"/>
              <a:pPr/>
              <a:t>4/22/2024</a:t>
            </a:fld>
            <a:endParaRPr lang="en-US"/>
          </a:p>
        </p:txBody>
      </p:sp>
      <p:sp>
        <p:nvSpPr>
          <p:cNvPr id="7" name="Slide Number Placeholder 6"/>
          <p:cNvSpPr>
            <a:spLocks noGrp="1"/>
          </p:cNvSpPr>
          <p:nvPr>
            <p:ph type="sldNum" sz="quarter" idx="12"/>
          </p:nvPr>
        </p:nvSpPr>
        <p:spPr/>
        <p:txBody>
          <a:bodyPr/>
          <a:lstStyle/>
          <a:p>
            <a:fld id="{13D703BF-151A-0D40-8508-CABBAD09F9A9}" type="slidenum">
              <a:rPr lang="en-US" smtClean="0"/>
              <a:pPr/>
              <a:t>‹#›</a:t>
            </a:fld>
            <a:endParaRPr lang="en-US">
              <a:solidFill>
                <a:schemeClr val="bg1"/>
              </a:solidFill>
            </a:endParaRPr>
          </a:p>
        </p:txBody>
      </p:sp>
    </p:spTree>
    <p:extLst>
      <p:ext uri="{BB962C8B-B14F-4D97-AF65-F5344CB8AC3E}">
        <p14:creationId xmlns:p14="http://schemas.microsoft.com/office/powerpoint/2010/main" val="1589026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1"/>
            <a:ext cx="8675370" cy="723614"/>
          </a:xfrm>
          <a:prstGeom prst="rect">
            <a:avLst/>
          </a:prstGeom>
        </p:spPr>
        <p:txBody>
          <a:bodyPr vert="horz" lIns="91440" tIns="45720" rIns="91440" bIns="45720" rtlCol="0" anchor="ctr">
            <a:normAutofit/>
          </a:bodyPr>
          <a:lstStyle/>
          <a:p>
            <a:r>
              <a:rPr lang="en-US"/>
              <a:t>Click to edit Master title style</a:t>
            </a:r>
          </a:p>
        </p:txBody>
      </p:sp>
      <p:cxnSp>
        <p:nvCxnSpPr>
          <p:cNvPr id="11" name="Straight Connector 10">
            <a:extLst>
              <a:ext uri="{FF2B5EF4-FFF2-40B4-BE49-F238E27FC236}">
                <a16:creationId xmlns:a16="http://schemas.microsoft.com/office/drawing/2014/main" id="{6A7AAB07-744E-D614-3733-C428E01B1E20}"/>
              </a:ext>
              <a:ext uri="{C183D7F6-B498-43B3-948B-1728B52AA6E4}">
                <adec:decorative xmlns:adec="http://schemas.microsoft.com/office/drawing/2017/decorative" val="1"/>
              </a:ext>
            </a:extLst>
          </p:cNvPr>
          <p:cNvCxnSpPr/>
          <p:nvPr userDrawn="1"/>
        </p:nvCxnSpPr>
        <p:spPr>
          <a:xfrm>
            <a:off x="691515" y="1137425"/>
            <a:ext cx="875356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91515" y="1616932"/>
            <a:ext cx="8675370" cy="51844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91C1FD6-CBAA-4EB1-91D4-F9E1D7FD41E8}"/>
              </a:ext>
              <a:ext uri="{C183D7F6-B498-43B3-948B-1728B52AA6E4}">
                <adec:decorative xmlns:adec="http://schemas.microsoft.com/office/drawing/2017/decorative" val="1"/>
              </a:ext>
            </a:extLst>
          </p:cNvPr>
          <p:cNvSpPr/>
          <p:nvPr userDrawn="1"/>
        </p:nvSpPr>
        <p:spPr>
          <a:xfrm>
            <a:off x="0" y="7203865"/>
            <a:ext cx="10058400" cy="5685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400">
                <a:solidFill>
                  <a:schemeClr val="bg1"/>
                </a:solidFill>
              </a:defRPr>
            </a:lvl1pPr>
          </a:lstStyle>
          <a:p>
            <a:fld id="{13D703BF-151A-0D40-8508-CABBAD09F9A9}" type="slidenum">
              <a:rPr lang="en-US" smtClean="0"/>
              <a:pPr/>
              <a:t>‹#›</a:t>
            </a:fld>
            <a:endParaRPr lang="en-US"/>
          </a:p>
        </p:txBody>
      </p:sp>
    </p:spTree>
    <p:extLst>
      <p:ext uri="{BB962C8B-B14F-4D97-AF65-F5344CB8AC3E}">
        <p14:creationId xmlns:p14="http://schemas.microsoft.com/office/powerpoint/2010/main" val="261949139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78" r:id="rId3"/>
    <p:sldLayoutId id="2147484079" r:id="rId4"/>
    <p:sldLayoutId id="2147484068" r:id="rId5"/>
  </p:sldLayoutIdLst>
  <p:hf hdr="0" dt="0"/>
  <p:txStyles>
    <p:title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9_F257D06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E_7055AAD3.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11F_20ED7ADE.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microsoft.com/office/2018/10/relationships/comments" Target="../comments/modernComment_132_1D36ACE.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16_A9B4BF3F.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microsoft.com/office/2018/10/relationships/comments" Target="../comments/modernComment_11C_693D5E14.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microsoft.com/office/2018/10/relationships/comments" Target="../comments/modernComment_12E_E005919E.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microsoft.com/office/2018/10/relationships/comments" Target="../comments/modernComment_11D_52153A2.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113_35B9BB4A.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36_C8A0F2EB.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140_65F4C375.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microsoft.com/office/2018/10/relationships/comments" Target="../comments/modernComment_12A_1D41885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6F64-33F8-719E-0B6B-CE043088BC6D}"/>
              </a:ext>
            </a:extLst>
          </p:cNvPr>
          <p:cNvSpPr>
            <a:spLocks noGrp="1"/>
          </p:cNvSpPr>
          <p:nvPr>
            <p:ph type="ctrTitle"/>
          </p:nvPr>
        </p:nvSpPr>
        <p:spPr>
          <a:xfrm>
            <a:off x="754380" y="928020"/>
            <a:ext cx="8549640" cy="2705947"/>
          </a:xfrm>
        </p:spPr>
        <p:txBody>
          <a:bodyPr>
            <a:normAutofit fontScale="90000"/>
          </a:bodyPr>
          <a:lstStyle/>
          <a:p>
            <a:pPr algn="l">
              <a:lnSpc>
                <a:spcPct val="100000"/>
              </a:lnSpc>
            </a:pPr>
            <a:r>
              <a:rPr lang="en-US" sz="6600" b="1" dirty="0"/>
              <a:t>California School Immunization Requirements</a:t>
            </a:r>
            <a:endParaRPr lang="en-US" dirty="0"/>
          </a:p>
        </p:txBody>
      </p:sp>
      <p:sp>
        <p:nvSpPr>
          <p:cNvPr id="3" name="Subtitle 2">
            <a:extLst>
              <a:ext uri="{FF2B5EF4-FFF2-40B4-BE49-F238E27FC236}">
                <a16:creationId xmlns:a16="http://schemas.microsoft.com/office/drawing/2014/main" id="{0D933346-0ECE-0F47-6EA3-6D1BF8C5F182}"/>
              </a:ext>
            </a:extLst>
          </p:cNvPr>
          <p:cNvSpPr>
            <a:spLocks noGrp="1"/>
          </p:cNvSpPr>
          <p:nvPr>
            <p:ph type="subTitle" idx="1"/>
          </p:nvPr>
        </p:nvSpPr>
        <p:spPr>
          <a:xfrm>
            <a:off x="884903" y="5569942"/>
            <a:ext cx="7916197" cy="1416337"/>
          </a:xfrm>
        </p:spPr>
        <p:txBody>
          <a:bodyPr>
            <a:normAutofit lnSpcReduction="10000"/>
          </a:bodyPr>
          <a:lstStyle/>
          <a:p>
            <a:pPr algn="l"/>
            <a:r>
              <a:rPr lang="en-US"/>
              <a:t>Organization Name</a:t>
            </a:r>
          </a:p>
          <a:p>
            <a:pPr algn="l"/>
            <a:r>
              <a:rPr lang="en-US"/>
              <a:t>Presenter Name</a:t>
            </a:r>
          </a:p>
          <a:p>
            <a:pPr algn="l"/>
            <a:r>
              <a:rPr lang="en-US"/>
              <a:t>Date</a:t>
            </a:r>
          </a:p>
        </p:txBody>
      </p:sp>
      <p:pic>
        <p:nvPicPr>
          <p:cNvPr id="5" name="Picture 4">
            <a:extLst>
              <a:ext uri="{FF2B5EF4-FFF2-40B4-BE49-F238E27FC236}">
                <a16:creationId xmlns:a16="http://schemas.microsoft.com/office/drawing/2014/main" id="{02B7FF49-380B-9002-3391-0345C9444E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4658" y="3806243"/>
            <a:ext cx="3706761" cy="3833850"/>
          </a:xfrm>
          <a:prstGeom prst="rect">
            <a:avLst/>
          </a:prstGeom>
        </p:spPr>
      </p:pic>
      <p:pic>
        <p:nvPicPr>
          <p:cNvPr id="7" name="Picture Placeholder 8">
            <a:extLst>
              <a:ext uri="{FF2B5EF4-FFF2-40B4-BE49-F238E27FC236}">
                <a16:creationId xmlns:a16="http://schemas.microsoft.com/office/drawing/2014/main" id="{C8045816-5C68-679F-9254-EAC7C181FCE0}"/>
              </a:ext>
              <a:ext uri="{C183D7F6-B498-43B3-948B-1728B52AA6E4}">
                <adec:decorative xmlns:adec="http://schemas.microsoft.com/office/drawing/2017/decorative" val="1"/>
              </a:ext>
            </a:extLst>
          </p:cNvPr>
          <p:cNvPicPr>
            <a:picLocks noChangeAspect="1"/>
          </p:cNvPicPr>
          <p:nvPr/>
        </p:nvPicPr>
        <p:blipFill rotWithShape="1">
          <a:blip r:embed="rId4"/>
          <a:srcRect l="-15037" t="-9177" r="-18694" b="-13826"/>
          <a:stretch/>
        </p:blipFill>
        <p:spPr>
          <a:xfrm>
            <a:off x="6578432" y="5500220"/>
            <a:ext cx="927146" cy="888913"/>
          </a:xfrm>
          <a:prstGeom prst="rect">
            <a:avLst/>
          </a:prstGeom>
        </p:spPr>
      </p:pic>
      <p:pic>
        <p:nvPicPr>
          <p:cNvPr id="9" name="Picture Placeholder 16">
            <a:extLst>
              <a:ext uri="{FF2B5EF4-FFF2-40B4-BE49-F238E27FC236}">
                <a16:creationId xmlns:a16="http://schemas.microsoft.com/office/drawing/2014/main" id="{24BF5BE8-0DF5-4848-6BF9-462AA58665DD}"/>
              </a:ext>
              <a:ext uri="{C183D7F6-B498-43B3-948B-1728B52AA6E4}">
                <adec:decorative xmlns:adec="http://schemas.microsoft.com/office/drawing/2017/decorative" val="1"/>
              </a:ext>
            </a:extLst>
          </p:cNvPr>
          <p:cNvPicPr>
            <a:picLocks noChangeAspect="1"/>
          </p:cNvPicPr>
          <p:nvPr/>
        </p:nvPicPr>
        <p:blipFill rotWithShape="1">
          <a:blip r:embed="rId5"/>
          <a:srcRect l="-11367" t="-12919" r="-13708" b="-12158"/>
          <a:stretch/>
        </p:blipFill>
        <p:spPr>
          <a:xfrm>
            <a:off x="7889688" y="5964406"/>
            <a:ext cx="1071930" cy="1071931"/>
          </a:xfrm>
          <a:prstGeom prst="rect">
            <a:avLst/>
          </a:prstGeom>
        </p:spPr>
      </p:pic>
      <p:pic>
        <p:nvPicPr>
          <p:cNvPr id="6" name="Picture 5">
            <a:extLst>
              <a:ext uri="{FF2B5EF4-FFF2-40B4-BE49-F238E27FC236}">
                <a16:creationId xmlns:a16="http://schemas.microsoft.com/office/drawing/2014/main" id="{DC1FAAC6-7F02-8D3A-2314-2D7008CECCC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55034" y="4197661"/>
            <a:ext cx="1189942" cy="1226821"/>
          </a:xfrm>
          <a:prstGeom prst="rect">
            <a:avLst/>
          </a:prstGeom>
        </p:spPr>
      </p:pic>
    </p:spTree>
    <p:extLst>
      <p:ext uri="{BB962C8B-B14F-4D97-AF65-F5344CB8AC3E}">
        <p14:creationId xmlns:p14="http://schemas.microsoft.com/office/powerpoint/2010/main" val="24403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185600" y="141730"/>
            <a:ext cx="8675370" cy="427186"/>
          </a:xfrm>
        </p:spPr>
        <p:txBody>
          <a:bodyPr anchor="t">
            <a:normAutofit/>
          </a:bodyPr>
          <a:lstStyle/>
          <a:p>
            <a:r>
              <a:rPr lang="en-US" sz="2000"/>
              <a:t>Student 1: Immunization Record</a:t>
            </a:r>
          </a:p>
        </p:txBody>
      </p:sp>
      <p:pic>
        <p:nvPicPr>
          <p:cNvPr id="32" name="Picture 31" descr="Immunization Record section for vaccines.">
            <a:extLst>
              <a:ext uri="{FF2B5EF4-FFF2-40B4-BE49-F238E27FC236}">
                <a16:creationId xmlns:a16="http://schemas.microsoft.com/office/drawing/2014/main" id="{9B10754D-45F1-B8F6-3EF2-A770B7E5C729}"/>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90" t="1679" r="854" b="4047"/>
          <a:stretch/>
        </p:blipFill>
        <p:spPr>
          <a:xfrm>
            <a:off x="185599" y="669851"/>
            <a:ext cx="9628251" cy="7102549"/>
          </a:xfrm>
          <a:prstGeom prst="rect">
            <a:avLst/>
          </a:prstGeom>
          <a:ln>
            <a:solidFill>
              <a:schemeClr val="tx1"/>
            </a:solidFill>
          </a:ln>
        </p:spPr>
      </p:pic>
      <p:grpSp>
        <p:nvGrpSpPr>
          <p:cNvPr id="6" name="Group 5" descr="Vaccine: Hepatitis B, space for 3 or 4 entries">
            <a:extLst>
              <a:ext uri="{FF2B5EF4-FFF2-40B4-BE49-F238E27FC236}">
                <a16:creationId xmlns:a16="http://schemas.microsoft.com/office/drawing/2014/main" id="{993311AA-FC53-8172-1C74-F5DF9C5F733C}"/>
              </a:ext>
              <a:ext uri="{C183D7F6-B498-43B3-948B-1728B52AA6E4}">
                <adec:decorative xmlns:adec="http://schemas.microsoft.com/office/drawing/2017/decorative" val="0"/>
              </a:ext>
            </a:extLst>
          </p:cNvPr>
          <p:cNvGrpSpPr/>
          <p:nvPr/>
        </p:nvGrpSpPr>
        <p:grpSpPr>
          <a:xfrm>
            <a:off x="1277392" y="1046767"/>
            <a:ext cx="2718979" cy="1139767"/>
            <a:chOff x="1277392" y="1046767"/>
            <a:chExt cx="2718979" cy="1139767"/>
          </a:xfrm>
        </p:grpSpPr>
        <p:sp>
          <p:nvSpPr>
            <p:cNvPr id="34" name="TextBox 33">
              <a:extLst>
                <a:ext uri="{FF2B5EF4-FFF2-40B4-BE49-F238E27FC236}">
                  <a16:creationId xmlns:a16="http://schemas.microsoft.com/office/drawing/2014/main" id="{DA0C1093-7B73-C085-CB7B-16DCB55BCDE4}"/>
                </a:ext>
                <a:ext uri="{C183D7F6-B498-43B3-948B-1728B52AA6E4}">
                  <adec:decorative xmlns:adec="http://schemas.microsoft.com/office/drawing/2017/decorative" val="0"/>
                </a:ext>
              </a:extLst>
            </p:cNvPr>
            <p:cNvSpPr txBox="1"/>
            <p:nvPr/>
          </p:nvSpPr>
          <p:spPr>
            <a:xfrm>
              <a:off x="1296824" y="1047524"/>
              <a:ext cx="1085554" cy="369332"/>
            </a:xfrm>
            <a:prstGeom prst="rect">
              <a:avLst/>
            </a:prstGeom>
            <a:noFill/>
          </p:spPr>
          <p:txBody>
            <a:bodyPr wrap="square" rtlCol="0">
              <a:spAutoFit/>
            </a:bodyPr>
            <a:lstStyle/>
            <a:p>
              <a:pPr algn="l"/>
              <a:r>
                <a:rPr lang="en-US" sz="1800" b="1" dirty="0"/>
                <a:t>08/23/19</a:t>
              </a:r>
              <a:endParaRPr lang="en-US" dirty="0"/>
            </a:p>
          </p:txBody>
        </p:sp>
        <p:sp>
          <p:nvSpPr>
            <p:cNvPr id="35" name="TextBox 34">
              <a:extLst>
                <a:ext uri="{FF2B5EF4-FFF2-40B4-BE49-F238E27FC236}">
                  <a16:creationId xmlns:a16="http://schemas.microsoft.com/office/drawing/2014/main" id="{443D5091-B22D-9833-E8CB-76401B879DE8}"/>
                </a:ext>
                <a:ext uri="{C183D7F6-B498-43B3-948B-1728B52AA6E4}">
                  <adec:decorative xmlns:adec="http://schemas.microsoft.com/office/drawing/2017/decorative" val="1"/>
                </a:ext>
              </a:extLst>
            </p:cNvPr>
            <p:cNvSpPr txBox="1"/>
            <p:nvPr/>
          </p:nvSpPr>
          <p:spPr>
            <a:xfrm>
              <a:off x="2424146" y="1046767"/>
              <a:ext cx="1572225" cy="338554"/>
            </a:xfrm>
            <a:prstGeom prst="rect">
              <a:avLst/>
            </a:prstGeom>
            <a:noFill/>
          </p:spPr>
          <p:txBody>
            <a:bodyPr wrap="none" rtlCol="0">
              <a:spAutoFit/>
            </a:bodyPr>
            <a:lstStyle/>
            <a:p>
              <a:r>
                <a:rPr lang="en-US" sz="1600"/>
                <a:t>Happy Pediatrics</a:t>
              </a:r>
            </a:p>
          </p:txBody>
        </p:sp>
        <p:sp>
          <p:nvSpPr>
            <p:cNvPr id="37" name="TextBox 36">
              <a:extLst>
                <a:ext uri="{FF2B5EF4-FFF2-40B4-BE49-F238E27FC236}">
                  <a16:creationId xmlns:a16="http://schemas.microsoft.com/office/drawing/2014/main" id="{DD989877-E767-D967-7B19-ADA5FD6F49CA}"/>
                </a:ext>
                <a:ext uri="{C183D7F6-B498-43B3-948B-1728B52AA6E4}">
                  <adec:decorative xmlns:adec="http://schemas.microsoft.com/office/drawing/2017/decorative" val="1"/>
                </a:ext>
              </a:extLst>
            </p:cNvPr>
            <p:cNvSpPr txBox="1"/>
            <p:nvPr/>
          </p:nvSpPr>
          <p:spPr>
            <a:xfrm>
              <a:off x="1296866" y="1419373"/>
              <a:ext cx="1085554" cy="369332"/>
            </a:xfrm>
            <a:prstGeom prst="rect">
              <a:avLst/>
            </a:prstGeom>
            <a:noFill/>
          </p:spPr>
          <p:txBody>
            <a:bodyPr wrap="none" rtlCol="0">
              <a:spAutoFit/>
            </a:bodyPr>
            <a:lstStyle/>
            <a:p>
              <a:pPr algn="l"/>
              <a:r>
                <a:rPr lang="en-US" sz="1800" b="1"/>
                <a:t>11/19/19</a:t>
              </a:r>
              <a:endParaRPr lang="en-US"/>
            </a:p>
          </p:txBody>
        </p:sp>
        <p:sp>
          <p:nvSpPr>
            <p:cNvPr id="38" name="TextBox 37">
              <a:extLst>
                <a:ext uri="{FF2B5EF4-FFF2-40B4-BE49-F238E27FC236}">
                  <a16:creationId xmlns:a16="http://schemas.microsoft.com/office/drawing/2014/main" id="{1E85A197-DBBC-D088-A4D1-C48352AFF113}"/>
                </a:ext>
                <a:ext uri="{C183D7F6-B498-43B3-948B-1728B52AA6E4}">
                  <adec:decorative xmlns:adec="http://schemas.microsoft.com/office/drawing/2017/decorative" val="1"/>
                </a:ext>
              </a:extLst>
            </p:cNvPr>
            <p:cNvSpPr txBox="1"/>
            <p:nvPr/>
          </p:nvSpPr>
          <p:spPr>
            <a:xfrm>
              <a:off x="2408698" y="1440499"/>
              <a:ext cx="1572225" cy="338554"/>
            </a:xfrm>
            <a:prstGeom prst="rect">
              <a:avLst/>
            </a:prstGeom>
            <a:noFill/>
          </p:spPr>
          <p:txBody>
            <a:bodyPr wrap="none" rtlCol="0">
              <a:spAutoFit/>
            </a:bodyPr>
            <a:lstStyle/>
            <a:p>
              <a:r>
                <a:rPr lang="en-US" sz="1600"/>
                <a:t>Happy Pediatrics</a:t>
              </a:r>
            </a:p>
          </p:txBody>
        </p:sp>
        <p:sp>
          <p:nvSpPr>
            <p:cNvPr id="39" name="TextBox 38">
              <a:extLst>
                <a:ext uri="{FF2B5EF4-FFF2-40B4-BE49-F238E27FC236}">
                  <a16:creationId xmlns:a16="http://schemas.microsoft.com/office/drawing/2014/main" id="{E63B58EF-C558-52D6-61E7-7F9270E7BD04}"/>
                </a:ext>
                <a:ext uri="{C183D7F6-B498-43B3-948B-1728B52AA6E4}">
                  <adec:decorative xmlns:adec="http://schemas.microsoft.com/office/drawing/2017/decorative" val="1"/>
                </a:ext>
              </a:extLst>
            </p:cNvPr>
            <p:cNvSpPr txBox="1"/>
            <p:nvPr/>
          </p:nvSpPr>
          <p:spPr>
            <a:xfrm>
              <a:off x="1277392" y="1817202"/>
              <a:ext cx="1085554" cy="369332"/>
            </a:xfrm>
            <a:prstGeom prst="rect">
              <a:avLst/>
            </a:prstGeom>
            <a:noFill/>
          </p:spPr>
          <p:txBody>
            <a:bodyPr wrap="none" rtlCol="0">
              <a:spAutoFit/>
            </a:bodyPr>
            <a:lstStyle/>
            <a:p>
              <a:pPr algn="l"/>
              <a:r>
                <a:rPr lang="en-US" sz="1800" b="1"/>
                <a:t>03/21/24</a:t>
              </a:r>
              <a:endParaRPr lang="en-US"/>
            </a:p>
          </p:txBody>
        </p:sp>
        <p:sp>
          <p:nvSpPr>
            <p:cNvPr id="40" name="TextBox 39">
              <a:extLst>
                <a:ext uri="{FF2B5EF4-FFF2-40B4-BE49-F238E27FC236}">
                  <a16:creationId xmlns:a16="http://schemas.microsoft.com/office/drawing/2014/main" id="{A841ECE8-7C75-9855-0D39-A2D515D492D6}"/>
                </a:ext>
                <a:ext uri="{C183D7F6-B498-43B3-948B-1728B52AA6E4}">
                  <adec:decorative xmlns:adec="http://schemas.microsoft.com/office/drawing/2017/decorative" val="1"/>
                </a:ext>
              </a:extLst>
            </p:cNvPr>
            <p:cNvSpPr txBox="1"/>
            <p:nvPr/>
          </p:nvSpPr>
          <p:spPr>
            <a:xfrm>
              <a:off x="2413962" y="1827868"/>
              <a:ext cx="1572225" cy="338554"/>
            </a:xfrm>
            <a:prstGeom prst="rect">
              <a:avLst/>
            </a:prstGeom>
            <a:noFill/>
          </p:spPr>
          <p:txBody>
            <a:bodyPr wrap="none" rtlCol="0">
              <a:spAutoFit/>
            </a:bodyPr>
            <a:lstStyle/>
            <a:p>
              <a:pPr algn="ctr"/>
              <a:r>
                <a:rPr lang="en-US" sz="1600"/>
                <a:t>Happy Pediatrics</a:t>
              </a:r>
            </a:p>
          </p:txBody>
        </p:sp>
      </p:grpSp>
      <p:grpSp>
        <p:nvGrpSpPr>
          <p:cNvPr id="7" name="Group 6" descr="Vaccine: Rotovirus (RV), space for 3 entries">
            <a:extLst>
              <a:ext uri="{FF2B5EF4-FFF2-40B4-BE49-F238E27FC236}">
                <a16:creationId xmlns:a16="http://schemas.microsoft.com/office/drawing/2014/main" id="{D44BC3B5-006D-D9C0-A358-619A0CFDC11F}"/>
              </a:ext>
            </a:extLst>
          </p:cNvPr>
          <p:cNvGrpSpPr/>
          <p:nvPr/>
        </p:nvGrpSpPr>
        <p:grpSpPr>
          <a:xfrm>
            <a:off x="1277392" y="2612895"/>
            <a:ext cx="2718979" cy="1139767"/>
            <a:chOff x="1277392" y="2612895"/>
            <a:chExt cx="2718979" cy="1139767"/>
          </a:xfrm>
        </p:grpSpPr>
        <p:sp>
          <p:nvSpPr>
            <p:cNvPr id="46" name="TextBox 45">
              <a:extLst>
                <a:ext uri="{FF2B5EF4-FFF2-40B4-BE49-F238E27FC236}">
                  <a16:creationId xmlns:a16="http://schemas.microsoft.com/office/drawing/2014/main" id="{0FBFBFE7-596F-1821-F10A-1EC2172BD548}"/>
                </a:ext>
                <a:ext uri="{C183D7F6-B498-43B3-948B-1728B52AA6E4}">
                  <adec:decorative xmlns:adec="http://schemas.microsoft.com/office/drawing/2017/decorative" val="0"/>
                </a:ext>
              </a:extLst>
            </p:cNvPr>
            <p:cNvSpPr txBox="1"/>
            <p:nvPr/>
          </p:nvSpPr>
          <p:spPr>
            <a:xfrm>
              <a:off x="1296824" y="2613652"/>
              <a:ext cx="1085554" cy="369332"/>
            </a:xfrm>
            <a:prstGeom prst="rect">
              <a:avLst/>
            </a:prstGeom>
            <a:noFill/>
          </p:spPr>
          <p:txBody>
            <a:bodyPr wrap="none" rtlCol="0">
              <a:spAutoFit/>
            </a:bodyPr>
            <a:lstStyle/>
            <a:p>
              <a:pPr algn="l"/>
              <a:r>
                <a:rPr lang="en-US" sz="1800" b="1" dirty="0"/>
                <a:t>08/23/19</a:t>
              </a:r>
              <a:endParaRPr lang="en-US" dirty="0"/>
            </a:p>
          </p:txBody>
        </p:sp>
        <p:sp>
          <p:nvSpPr>
            <p:cNvPr id="45" name="TextBox 44">
              <a:extLst>
                <a:ext uri="{FF2B5EF4-FFF2-40B4-BE49-F238E27FC236}">
                  <a16:creationId xmlns:a16="http://schemas.microsoft.com/office/drawing/2014/main" id="{2FE5A62A-F3AF-A4F1-1BC6-758E8086010E}"/>
                </a:ext>
                <a:ext uri="{C183D7F6-B498-43B3-948B-1728B52AA6E4}">
                  <adec:decorative xmlns:adec="http://schemas.microsoft.com/office/drawing/2017/decorative" val="0"/>
                </a:ext>
              </a:extLst>
            </p:cNvPr>
            <p:cNvSpPr txBox="1"/>
            <p:nvPr/>
          </p:nvSpPr>
          <p:spPr>
            <a:xfrm>
              <a:off x="2424146" y="2612895"/>
              <a:ext cx="1572225" cy="338554"/>
            </a:xfrm>
            <a:prstGeom prst="rect">
              <a:avLst/>
            </a:prstGeom>
            <a:noFill/>
          </p:spPr>
          <p:txBody>
            <a:bodyPr wrap="none" rtlCol="0">
              <a:spAutoFit/>
            </a:bodyPr>
            <a:lstStyle/>
            <a:p>
              <a:r>
                <a:rPr lang="en-US" sz="1600"/>
                <a:t>Happy Pediatrics</a:t>
              </a:r>
            </a:p>
          </p:txBody>
        </p:sp>
        <p:sp>
          <p:nvSpPr>
            <p:cNvPr id="44" name="TextBox 43">
              <a:extLst>
                <a:ext uri="{FF2B5EF4-FFF2-40B4-BE49-F238E27FC236}">
                  <a16:creationId xmlns:a16="http://schemas.microsoft.com/office/drawing/2014/main" id="{6AB38A22-DD66-89B4-CB78-70CB972CE9B9}"/>
                </a:ext>
                <a:ext uri="{C183D7F6-B498-43B3-948B-1728B52AA6E4}">
                  <adec:decorative xmlns:adec="http://schemas.microsoft.com/office/drawing/2017/decorative" val="0"/>
                </a:ext>
              </a:extLst>
            </p:cNvPr>
            <p:cNvSpPr txBox="1"/>
            <p:nvPr/>
          </p:nvSpPr>
          <p:spPr>
            <a:xfrm>
              <a:off x="1296866" y="2985501"/>
              <a:ext cx="1085554" cy="369332"/>
            </a:xfrm>
            <a:prstGeom prst="rect">
              <a:avLst/>
            </a:prstGeom>
            <a:noFill/>
          </p:spPr>
          <p:txBody>
            <a:bodyPr wrap="none" rtlCol="0">
              <a:spAutoFit/>
            </a:bodyPr>
            <a:lstStyle/>
            <a:p>
              <a:pPr algn="l"/>
              <a:r>
                <a:rPr lang="en-US" sz="1800" b="1"/>
                <a:t>11/19/19</a:t>
              </a:r>
              <a:endParaRPr lang="en-US"/>
            </a:p>
          </p:txBody>
        </p:sp>
        <p:sp>
          <p:nvSpPr>
            <p:cNvPr id="43" name="TextBox 42">
              <a:extLst>
                <a:ext uri="{FF2B5EF4-FFF2-40B4-BE49-F238E27FC236}">
                  <a16:creationId xmlns:a16="http://schemas.microsoft.com/office/drawing/2014/main" id="{96DED395-8CB1-B368-7FA2-D572766F0CA2}"/>
                </a:ext>
                <a:ext uri="{C183D7F6-B498-43B3-948B-1728B52AA6E4}">
                  <adec:decorative xmlns:adec="http://schemas.microsoft.com/office/drawing/2017/decorative" val="0"/>
                </a:ext>
              </a:extLst>
            </p:cNvPr>
            <p:cNvSpPr txBox="1"/>
            <p:nvPr/>
          </p:nvSpPr>
          <p:spPr>
            <a:xfrm>
              <a:off x="2408698" y="3006627"/>
              <a:ext cx="1572225" cy="338554"/>
            </a:xfrm>
            <a:prstGeom prst="rect">
              <a:avLst/>
            </a:prstGeom>
            <a:noFill/>
          </p:spPr>
          <p:txBody>
            <a:bodyPr wrap="none" rtlCol="0">
              <a:spAutoFit/>
            </a:bodyPr>
            <a:lstStyle/>
            <a:p>
              <a:r>
                <a:rPr lang="en-US" sz="1600"/>
                <a:t>Happy Pediatrics</a:t>
              </a:r>
            </a:p>
          </p:txBody>
        </p:sp>
        <p:sp>
          <p:nvSpPr>
            <p:cNvPr id="42" name="TextBox 41">
              <a:extLst>
                <a:ext uri="{FF2B5EF4-FFF2-40B4-BE49-F238E27FC236}">
                  <a16:creationId xmlns:a16="http://schemas.microsoft.com/office/drawing/2014/main" id="{9E341AF7-F901-FDF1-78E9-2766071B9281}"/>
                </a:ext>
                <a:ext uri="{C183D7F6-B498-43B3-948B-1728B52AA6E4}">
                  <adec:decorative xmlns:adec="http://schemas.microsoft.com/office/drawing/2017/decorative" val="0"/>
                </a:ext>
              </a:extLst>
            </p:cNvPr>
            <p:cNvSpPr txBox="1"/>
            <p:nvPr/>
          </p:nvSpPr>
          <p:spPr>
            <a:xfrm>
              <a:off x="1277392" y="3383330"/>
              <a:ext cx="1085554" cy="369332"/>
            </a:xfrm>
            <a:prstGeom prst="rect">
              <a:avLst/>
            </a:prstGeom>
            <a:noFill/>
          </p:spPr>
          <p:txBody>
            <a:bodyPr wrap="none" rtlCol="0">
              <a:spAutoFit/>
            </a:bodyPr>
            <a:lstStyle/>
            <a:p>
              <a:pPr algn="ctr"/>
              <a:r>
                <a:rPr lang="en-US" sz="1800" b="1"/>
                <a:t>02/11/20</a:t>
              </a:r>
            </a:p>
          </p:txBody>
        </p:sp>
        <p:sp>
          <p:nvSpPr>
            <p:cNvPr id="41" name="TextBox 40">
              <a:extLst>
                <a:ext uri="{FF2B5EF4-FFF2-40B4-BE49-F238E27FC236}">
                  <a16:creationId xmlns:a16="http://schemas.microsoft.com/office/drawing/2014/main" id="{77649028-16A8-6ACB-8C60-B02F59A1E901}"/>
                </a:ext>
                <a:ext uri="{C183D7F6-B498-43B3-948B-1728B52AA6E4}">
                  <adec:decorative xmlns:adec="http://schemas.microsoft.com/office/drawing/2017/decorative" val="0"/>
                </a:ext>
              </a:extLst>
            </p:cNvPr>
            <p:cNvSpPr txBox="1"/>
            <p:nvPr/>
          </p:nvSpPr>
          <p:spPr>
            <a:xfrm>
              <a:off x="2403328" y="3393996"/>
              <a:ext cx="1572225" cy="338554"/>
            </a:xfrm>
            <a:prstGeom prst="rect">
              <a:avLst/>
            </a:prstGeom>
            <a:noFill/>
          </p:spPr>
          <p:txBody>
            <a:bodyPr wrap="none" rtlCol="0">
              <a:spAutoFit/>
            </a:bodyPr>
            <a:lstStyle/>
            <a:p>
              <a:pPr algn="ctr"/>
              <a:r>
                <a:rPr lang="en-US" sz="1600"/>
                <a:t>Happy Pediatrics</a:t>
              </a:r>
            </a:p>
          </p:txBody>
        </p:sp>
      </p:grpSp>
      <p:grpSp>
        <p:nvGrpSpPr>
          <p:cNvPr id="8" name="Group 7" descr="Vaccine: Diptheria/Tetanus/Pertussis (T dap or D T a P) or Diptheria/Tetanus (DT). space for 6 entries, each entry has checkboxes to select for DTap, TDaP, and DT.">
            <a:extLst>
              <a:ext uri="{FF2B5EF4-FFF2-40B4-BE49-F238E27FC236}">
                <a16:creationId xmlns:a16="http://schemas.microsoft.com/office/drawing/2014/main" id="{123347E6-609F-DC74-C9A0-A222CDE19FA4}"/>
              </a:ext>
            </a:extLst>
          </p:cNvPr>
          <p:cNvGrpSpPr/>
          <p:nvPr/>
        </p:nvGrpSpPr>
        <p:grpSpPr>
          <a:xfrm>
            <a:off x="1302332" y="3741745"/>
            <a:ext cx="2969346" cy="1555162"/>
            <a:chOff x="1302332" y="3741745"/>
            <a:chExt cx="2969346" cy="1555162"/>
          </a:xfrm>
        </p:grpSpPr>
        <p:sp>
          <p:nvSpPr>
            <p:cNvPr id="52" name="TextBox 51">
              <a:extLst>
                <a:ext uri="{FF2B5EF4-FFF2-40B4-BE49-F238E27FC236}">
                  <a16:creationId xmlns:a16="http://schemas.microsoft.com/office/drawing/2014/main" id="{4C4538D5-EDE2-2928-2318-D435563339B5}"/>
                </a:ext>
                <a:ext uri="{C183D7F6-B498-43B3-948B-1728B52AA6E4}">
                  <adec:decorative xmlns:adec="http://schemas.microsoft.com/office/drawing/2017/decorative" val="0"/>
                </a:ext>
              </a:extLst>
            </p:cNvPr>
            <p:cNvSpPr txBox="1"/>
            <p:nvPr/>
          </p:nvSpPr>
          <p:spPr>
            <a:xfrm>
              <a:off x="1321764" y="3742502"/>
              <a:ext cx="1085554" cy="369332"/>
            </a:xfrm>
            <a:prstGeom prst="rect">
              <a:avLst/>
            </a:prstGeom>
            <a:noFill/>
          </p:spPr>
          <p:txBody>
            <a:bodyPr wrap="none" rtlCol="0">
              <a:spAutoFit/>
            </a:bodyPr>
            <a:lstStyle/>
            <a:p>
              <a:pPr algn="l"/>
              <a:r>
                <a:rPr lang="en-US" sz="1800" b="1" dirty="0"/>
                <a:t>08/23/19</a:t>
              </a:r>
              <a:endParaRPr lang="en-US" dirty="0"/>
            </a:p>
          </p:txBody>
        </p:sp>
        <p:sp>
          <p:nvSpPr>
            <p:cNvPr id="51" name="TextBox 50">
              <a:extLst>
                <a:ext uri="{FF2B5EF4-FFF2-40B4-BE49-F238E27FC236}">
                  <a16:creationId xmlns:a16="http://schemas.microsoft.com/office/drawing/2014/main" id="{89F53A79-B569-6F9F-BCD2-0189AF6F47AE}"/>
                </a:ext>
                <a:ext uri="{C183D7F6-B498-43B3-948B-1728B52AA6E4}">
                  <adec:decorative xmlns:adec="http://schemas.microsoft.com/office/drawing/2017/decorative" val="0"/>
                </a:ext>
              </a:extLst>
            </p:cNvPr>
            <p:cNvSpPr txBox="1"/>
            <p:nvPr/>
          </p:nvSpPr>
          <p:spPr>
            <a:xfrm>
              <a:off x="2693635" y="3741745"/>
              <a:ext cx="1572225" cy="338554"/>
            </a:xfrm>
            <a:prstGeom prst="rect">
              <a:avLst/>
            </a:prstGeom>
            <a:noFill/>
          </p:spPr>
          <p:txBody>
            <a:bodyPr wrap="square" rtlCol="0">
              <a:spAutoFit/>
            </a:bodyPr>
            <a:lstStyle/>
            <a:p>
              <a:r>
                <a:rPr lang="en-US" sz="1600" dirty="0"/>
                <a:t>Happy Pediatrics</a:t>
              </a:r>
            </a:p>
          </p:txBody>
        </p:sp>
        <p:sp>
          <p:nvSpPr>
            <p:cNvPr id="50" name="TextBox 49">
              <a:extLst>
                <a:ext uri="{FF2B5EF4-FFF2-40B4-BE49-F238E27FC236}">
                  <a16:creationId xmlns:a16="http://schemas.microsoft.com/office/drawing/2014/main" id="{16161216-32AD-B214-7F9D-C377319C2DFD}"/>
                </a:ext>
                <a:ext uri="{C183D7F6-B498-43B3-948B-1728B52AA6E4}">
                  <adec:decorative xmlns:adec="http://schemas.microsoft.com/office/drawing/2017/decorative" val="0"/>
                </a:ext>
              </a:extLst>
            </p:cNvPr>
            <p:cNvSpPr txBox="1"/>
            <p:nvPr/>
          </p:nvSpPr>
          <p:spPr>
            <a:xfrm>
              <a:off x="1321806" y="4114351"/>
              <a:ext cx="1085554" cy="369332"/>
            </a:xfrm>
            <a:prstGeom prst="rect">
              <a:avLst/>
            </a:prstGeom>
            <a:noFill/>
          </p:spPr>
          <p:txBody>
            <a:bodyPr wrap="none" rtlCol="0">
              <a:spAutoFit/>
            </a:bodyPr>
            <a:lstStyle/>
            <a:p>
              <a:pPr algn="l"/>
              <a:r>
                <a:rPr lang="en-US" sz="1800" b="1"/>
                <a:t>11/19/19</a:t>
              </a:r>
              <a:endParaRPr lang="en-US"/>
            </a:p>
          </p:txBody>
        </p:sp>
        <p:sp>
          <p:nvSpPr>
            <p:cNvPr id="49" name="TextBox 48">
              <a:extLst>
                <a:ext uri="{FF2B5EF4-FFF2-40B4-BE49-F238E27FC236}">
                  <a16:creationId xmlns:a16="http://schemas.microsoft.com/office/drawing/2014/main" id="{6BD924AF-9F64-E828-B2E7-E38E5E687A57}"/>
                </a:ext>
                <a:ext uri="{C183D7F6-B498-43B3-948B-1728B52AA6E4}">
                  <adec:decorative xmlns:adec="http://schemas.microsoft.com/office/drawing/2017/decorative" val="0"/>
                </a:ext>
              </a:extLst>
            </p:cNvPr>
            <p:cNvSpPr txBox="1"/>
            <p:nvPr/>
          </p:nvSpPr>
          <p:spPr>
            <a:xfrm>
              <a:off x="2699453" y="4135477"/>
              <a:ext cx="1572225" cy="338554"/>
            </a:xfrm>
            <a:prstGeom prst="rect">
              <a:avLst/>
            </a:prstGeom>
            <a:noFill/>
          </p:spPr>
          <p:txBody>
            <a:bodyPr wrap="square" rtlCol="0">
              <a:spAutoFit/>
            </a:bodyPr>
            <a:lstStyle/>
            <a:p>
              <a:r>
                <a:rPr lang="en-US" sz="1600"/>
                <a:t>Happy Pediatrics</a:t>
              </a:r>
            </a:p>
          </p:txBody>
        </p:sp>
        <p:sp>
          <p:nvSpPr>
            <p:cNvPr id="54" name="TextBox 53">
              <a:extLst>
                <a:ext uri="{FF2B5EF4-FFF2-40B4-BE49-F238E27FC236}">
                  <a16:creationId xmlns:a16="http://schemas.microsoft.com/office/drawing/2014/main" id="{034FB1DF-B177-6EC7-018F-8B157FE55920}"/>
                </a:ext>
                <a:ext uri="{C183D7F6-B498-43B3-948B-1728B52AA6E4}">
                  <adec:decorative xmlns:adec="http://schemas.microsoft.com/office/drawing/2017/decorative" val="0"/>
                </a:ext>
              </a:extLst>
            </p:cNvPr>
            <p:cNvSpPr txBox="1"/>
            <p:nvPr/>
          </p:nvSpPr>
          <p:spPr>
            <a:xfrm>
              <a:off x="1302374" y="4533843"/>
              <a:ext cx="1085554" cy="369332"/>
            </a:xfrm>
            <a:prstGeom prst="rect">
              <a:avLst/>
            </a:prstGeom>
            <a:noFill/>
          </p:spPr>
          <p:txBody>
            <a:bodyPr wrap="none" rtlCol="0">
              <a:spAutoFit/>
            </a:bodyPr>
            <a:lstStyle/>
            <a:p>
              <a:pPr algn="l"/>
              <a:r>
                <a:rPr lang="en-US" sz="1800" b="1"/>
                <a:t>02/11/20</a:t>
              </a:r>
              <a:endParaRPr lang="en-US"/>
            </a:p>
          </p:txBody>
        </p:sp>
        <p:sp>
          <p:nvSpPr>
            <p:cNvPr id="53" name="TextBox 52">
              <a:extLst>
                <a:ext uri="{FF2B5EF4-FFF2-40B4-BE49-F238E27FC236}">
                  <a16:creationId xmlns:a16="http://schemas.microsoft.com/office/drawing/2014/main" id="{EC91A736-1CA1-5644-7B84-49817DE28E6B}"/>
                </a:ext>
                <a:ext uri="{C183D7F6-B498-43B3-948B-1728B52AA6E4}">
                  <adec:decorative xmlns:adec="http://schemas.microsoft.com/office/drawing/2017/decorative" val="0"/>
                </a:ext>
              </a:extLst>
            </p:cNvPr>
            <p:cNvSpPr txBox="1"/>
            <p:nvPr/>
          </p:nvSpPr>
          <p:spPr>
            <a:xfrm>
              <a:off x="2680021" y="4554969"/>
              <a:ext cx="1572225" cy="338554"/>
            </a:xfrm>
            <a:prstGeom prst="rect">
              <a:avLst/>
            </a:prstGeom>
            <a:noFill/>
          </p:spPr>
          <p:txBody>
            <a:bodyPr wrap="square" rtlCol="0">
              <a:spAutoFit/>
            </a:bodyPr>
            <a:lstStyle/>
            <a:p>
              <a:r>
                <a:rPr lang="en-US" sz="1600"/>
                <a:t>Happy Pediatrics</a:t>
              </a:r>
            </a:p>
          </p:txBody>
        </p:sp>
        <p:sp>
          <p:nvSpPr>
            <p:cNvPr id="48" name="TextBox 47">
              <a:extLst>
                <a:ext uri="{FF2B5EF4-FFF2-40B4-BE49-F238E27FC236}">
                  <a16:creationId xmlns:a16="http://schemas.microsoft.com/office/drawing/2014/main" id="{F795F859-B300-002D-80E2-FF69A58E8571}"/>
                </a:ext>
                <a:ext uri="{C183D7F6-B498-43B3-948B-1728B52AA6E4}">
                  <adec:decorative xmlns:adec="http://schemas.microsoft.com/office/drawing/2017/decorative" val="0"/>
                </a:ext>
              </a:extLst>
            </p:cNvPr>
            <p:cNvSpPr txBox="1"/>
            <p:nvPr/>
          </p:nvSpPr>
          <p:spPr>
            <a:xfrm>
              <a:off x="1302332" y="4927575"/>
              <a:ext cx="1085554" cy="369332"/>
            </a:xfrm>
            <a:prstGeom prst="rect">
              <a:avLst/>
            </a:prstGeom>
            <a:noFill/>
          </p:spPr>
          <p:txBody>
            <a:bodyPr wrap="none" rtlCol="0">
              <a:spAutoFit/>
            </a:bodyPr>
            <a:lstStyle/>
            <a:p>
              <a:pPr algn="l"/>
              <a:r>
                <a:rPr lang="en-US" sz="1800" b="1"/>
                <a:t>03/21/24</a:t>
              </a:r>
              <a:endParaRPr lang="en-US"/>
            </a:p>
          </p:txBody>
        </p:sp>
        <p:sp>
          <p:nvSpPr>
            <p:cNvPr id="47" name="TextBox 46">
              <a:extLst>
                <a:ext uri="{FF2B5EF4-FFF2-40B4-BE49-F238E27FC236}">
                  <a16:creationId xmlns:a16="http://schemas.microsoft.com/office/drawing/2014/main" id="{5DB3E3F2-ECDA-8281-FDB4-F7D33FD973FF}"/>
                </a:ext>
                <a:ext uri="{C183D7F6-B498-43B3-948B-1728B52AA6E4}">
                  <adec:decorative xmlns:adec="http://schemas.microsoft.com/office/drawing/2017/decorative" val="0"/>
                </a:ext>
              </a:extLst>
            </p:cNvPr>
            <p:cNvSpPr txBox="1"/>
            <p:nvPr/>
          </p:nvSpPr>
          <p:spPr>
            <a:xfrm>
              <a:off x="2683450" y="4938241"/>
              <a:ext cx="1571777" cy="338554"/>
            </a:xfrm>
            <a:prstGeom prst="rect">
              <a:avLst/>
            </a:prstGeom>
            <a:noFill/>
          </p:spPr>
          <p:txBody>
            <a:bodyPr wrap="square" rtlCol="0">
              <a:spAutoFit/>
            </a:bodyPr>
            <a:lstStyle/>
            <a:p>
              <a:pPr algn="ctr"/>
              <a:r>
                <a:rPr lang="en-US" sz="1600"/>
                <a:t>Happy Pediatrics</a:t>
              </a:r>
            </a:p>
          </p:txBody>
        </p:sp>
      </p:grpSp>
      <p:grpSp>
        <p:nvGrpSpPr>
          <p:cNvPr id="9" name="Group 8" descr="Vaccine: Haemophylus influenzae Type B (H I B) has 4 date sections to complete">
            <a:extLst>
              <a:ext uri="{FF2B5EF4-FFF2-40B4-BE49-F238E27FC236}">
                <a16:creationId xmlns:a16="http://schemas.microsoft.com/office/drawing/2014/main" id="{6460D283-1A25-E2CB-952D-2215CA0387DC}"/>
              </a:ext>
            </a:extLst>
          </p:cNvPr>
          <p:cNvGrpSpPr/>
          <p:nvPr/>
        </p:nvGrpSpPr>
        <p:grpSpPr>
          <a:xfrm>
            <a:off x="1274488" y="6091335"/>
            <a:ext cx="2761509" cy="1555162"/>
            <a:chOff x="1274488" y="6091335"/>
            <a:chExt cx="2761509" cy="1555162"/>
          </a:xfrm>
        </p:grpSpPr>
        <p:sp>
          <p:nvSpPr>
            <p:cNvPr id="97" name="TextBox 96">
              <a:extLst>
                <a:ext uri="{FF2B5EF4-FFF2-40B4-BE49-F238E27FC236}">
                  <a16:creationId xmlns:a16="http://schemas.microsoft.com/office/drawing/2014/main" id="{9E078FB8-8794-51CB-CE9C-705DAB51EF64}"/>
                </a:ext>
                <a:ext uri="{C183D7F6-B498-43B3-948B-1728B52AA6E4}">
                  <adec:decorative xmlns:adec="http://schemas.microsoft.com/office/drawing/2017/decorative" val="0"/>
                </a:ext>
              </a:extLst>
            </p:cNvPr>
            <p:cNvSpPr txBox="1"/>
            <p:nvPr/>
          </p:nvSpPr>
          <p:spPr>
            <a:xfrm>
              <a:off x="1293920" y="6092092"/>
              <a:ext cx="1085554" cy="369332"/>
            </a:xfrm>
            <a:prstGeom prst="rect">
              <a:avLst/>
            </a:prstGeom>
            <a:noFill/>
          </p:spPr>
          <p:txBody>
            <a:bodyPr wrap="none" rtlCol="0">
              <a:spAutoFit/>
            </a:bodyPr>
            <a:lstStyle/>
            <a:p>
              <a:pPr algn="l"/>
              <a:r>
                <a:rPr lang="en-US" sz="1800" b="1" dirty="0"/>
                <a:t>08/23/19</a:t>
              </a:r>
              <a:endParaRPr lang="en-US" dirty="0"/>
            </a:p>
          </p:txBody>
        </p:sp>
        <p:sp>
          <p:nvSpPr>
            <p:cNvPr id="96" name="TextBox 95">
              <a:extLst>
                <a:ext uri="{FF2B5EF4-FFF2-40B4-BE49-F238E27FC236}">
                  <a16:creationId xmlns:a16="http://schemas.microsoft.com/office/drawing/2014/main" id="{D5987DA2-5978-152E-031E-9FC242B43FBB}"/>
                </a:ext>
                <a:ext uri="{C183D7F6-B498-43B3-948B-1728B52AA6E4}">
                  <adec:decorative xmlns:adec="http://schemas.microsoft.com/office/drawing/2017/decorative" val="0"/>
                </a:ext>
              </a:extLst>
            </p:cNvPr>
            <p:cNvSpPr txBox="1"/>
            <p:nvPr/>
          </p:nvSpPr>
          <p:spPr>
            <a:xfrm>
              <a:off x="2463772" y="6091335"/>
              <a:ext cx="1572225" cy="338554"/>
            </a:xfrm>
            <a:prstGeom prst="rect">
              <a:avLst/>
            </a:prstGeom>
            <a:noFill/>
          </p:spPr>
          <p:txBody>
            <a:bodyPr wrap="square" rtlCol="0">
              <a:spAutoFit/>
            </a:bodyPr>
            <a:lstStyle/>
            <a:p>
              <a:r>
                <a:rPr lang="en-US" sz="1600" dirty="0"/>
                <a:t>Happy Pediatrics</a:t>
              </a:r>
            </a:p>
          </p:txBody>
        </p:sp>
        <p:sp>
          <p:nvSpPr>
            <p:cNvPr id="95" name="TextBox 94">
              <a:extLst>
                <a:ext uri="{FF2B5EF4-FFF2-40B4-BE49-F238E27FC236}">
                  <a16:creationId xmlns:a16="http://schemas.microsoft.com/office/drawing/2014/main" id="{4C6B0F52-5AF0-2377-3A96-8FB064B42F20}"/>
                </a:ext>
                <a:ext uri="{C183D7F6-B498-43B3-948B-1728B52AA6E4}">
                  <adec:decorative xmlns:adec="http://schemas.microsoft.com/office/drawing/2017/decorative" val="0"/>
                </a:ext>
              </a:extLst>
            </p:cNvPr>
            <p:cNvSpPr txBox="1"/>
            <p:nvPr/>
          </p:nvSpPr>
          <p:spPr>
            <a:xfrm>
              <a:off x="1293962" y="6463941"/>
              <a:ext cx="1085554" cy="369332"/>
            </a:xfrm>
            <a:prstGeom prst="rect">
              <a:avLst/>
            </a:prstGeom>
            <a:noFill/>
          </p:spPr>
          <p:txBody>
            <a:bodyPr wrap="none" rtlCol="0">
              <a:spAutoFit/>
            </a:bodyPr>
            <a:lstStyle/>
            <a:p>
              <a:pPr algn="l"/>
              <a:r>
                <a:rPr lang="en-US" sz="1800" b="1"/>
                <a:t>11/19/19</a:t>
              </a:r>
              <a:endParaRPr lang="en-US"/>
            </a:p>
          </p:txBody>
        </p:sp>
        <p:sp>
          <p:nvSpPr>
            <p:cNvPr id="82" name="TextBox 81">
              <a:extLst>
                <a:ext uri="{FF2B5EF4-FFF2-40B4-BE49-F238E27FC236}">
                  <a16:creationId xmlns:a16="http://schemas.microsoft.com/office/drawing/2014/main" id="{F27A1BF4-2D89-6D53-4715-4825DDA9A54D}"/>
                </a:ext>
                <a:ext uri="{C183D7F6-B498-43B3-948B-1728B52AA6E4}">
                  <adec:decorative xmlns:adec="http://schemas.microsoft.com/office/drawing/2017/decorative" val="0"/>
                </a:ext>
              </a:extLst>
            </p:cNvPr>
            <p:cNvSpPr txBox="1"/>
            <p:nvPr/>
          </p:nvSpPr>
          <p:spPr>
            <a:xfrm>
              <a:off x="2458957" y="6485067"/>
              <a:ext cx="1572225" cy="338554"/>
            </a:xfrm>
            <a:prstGeom prst="rect">
              <a:avLst/>
            </a:prstGeom>
            <a:noFill/>
          </p:spPr>
          <p:txBody>
            <a:bodyPr wrap="square" rtlCol="0">
              <a:spAutoFit/>
            </a:bodyPr>
            <a:lstStyle/>
            <a:p>
              <a:r>
                <a:rPr lang="en-US" sz="1600"/>
                <a:t>Happy Pediatrics</a:t>
              </a:r>
            </a:p>
          </p:txBody>
        </p:sp>
        <p:sp>
          <p:nvSpPr>
            <p:cNvPr id="78" name="TextBox 77">
              <a:extLst>
                <a:ext uri="{FF2B5EF4-FFF2-40B4-BE49-F238E27FC236}">
                  <a16:creationId xmlns:a16="http://schemas.microsoft.com/office/drawing/2014/main" id="{984618A9-EC37-FA6D-2B43-373E59232B05}"/>
                </a:ext>
                <a:ext uri="{C183D7F6-B498-43B3-948B-1728B52AA6E4}">
                  <adec:decorative xmlns:adec="http://schemas.microsoft.com/office/drawing/2017/decorative" val="0"/>
                </a:ext>
              </a:extLst>
            </p:cNvPr>
            <p:cNvSpPr txBox="1"/>
            <p:nvPr/>
          </p:nvSpPr>
          <p:spPr>
            <a:xfrm>
              <a:off x="1274530" y="6883433"/>
              <a:ext cx="1085554" cy="369332"/>
            </a:xfrm>
            <a:prstGeom prst="rect">
              <a:avLst/>
            </a:prstGeom>
            <a:noFill/>
          </p:spPr>
          <p:txBody>
            <a:bodyPr wrap="none" rtlCol="0">
              <a:spAutoFit/>
            </a:bodyPr>
            <a:lstStyle/>
            <a:p>
              <a:pPr algn="l"/>
              <a:r>
                <a:rPr lang="en-US" sz="1800" b="1"/>
                <a:t>02/11/20</a:t>
              </a:r>
              <a:endParaRPr lang="en-US"/>
            </a:p>
          </p:txBody>
        </p:sp>
        <p:sp>
          <p:nvSpPr>
            <p:cNvPr id="77" name="TextBox 76">
              <a:extLst>
                <a:ext uri="{FF2B5EF4-FFF2-40B4-BE49-F238E27FC236}">
                  <a16:creationId xmlns:a16="http://schemas.microsoft.com/office/drawing/2014/main" id="{DFEB79A1-949E-9626-85C8-69A3FA2D21B1}"/>
                </a:ext>
                <a:ext uri="{C183D7F6-B498-43B3-948B-1728B52AA6E4}">
                  <adec:decorative xmlns:adec="http://schemas.microsoft.com/office/drawing/2017/decorative" val="0"/>
                </a:ext>
              </a:extLst>
            </p:cNvPr>
            <p:cNvSpPr txBox="1"/>
            <p:nvPr/>
          </p:nvSpPr>
          <p:spPr>
            <a:xfrm>
              <a:off x="2439525" y="6904559"/>
              <a:ext cx="1572225" cy="338554"/>
            </a:xfrm>
            <a:prstGeom prst="rect">
              <a:avLst/>
            </a:prstGeom>
            <a:noFill/>
          </p:spPr>
          <p:txBody>
            <a:bodyPr wrap="square" rtlCol="0">
              <a:spAutoFit/>
            </a:bodyPr>
            <a:lstStyle/>
            <a:p>
              <a:r>
                <a:rPr lang="en-US" sz="1600"/>
                <a:t>Happy Pediatrics</a:t>
              </a:r>
            </a:p>
          </p:txBody>
        </p:sp>
        <p:sp>
          <p:nvSpPr>
            <p:cNvPr id="67" name="TextBox 66">
              <a:extLst>
                <a:ext uri="{FF2B5EF4-FFF2-40B4-BE49-F238E27FC236}">
                  <a16:creationId xmlns:a16="http://schemas.microsoft.com/office/drawing/2014/main" id="{9414A5A0-14E2-6709-F6E2-073200B39177}"/>
                </a:ext>
                <a:ext uri="{C183D7F6-B498-43B3-948B-1728B52AA6E4}">
                  <adec:decorative xmlns:adec="http://schemas.microsoft.com/office/drawing/2017/decorative" val="0"/>
                </a:ext>
              </a:extLst>
            </p:cNvPr>
            <p:cNvSpPr txBox="1"/>
            <p:nvPr/>
          </p:nvSpPr>
          <p:spPr>
            <a:xfrm>
              <a:off x="1274488" y="7277165"/>
              <a:ext cx="1085554" cy="369332"/>
            </a:xfrm>
            <a:prstGeom prst="rect">
              <a:avLst/>
            </a:prstGeom>
            <a:noFill/>
          </p:spPr>
          <p:txBody>
            <a:bodyPr wrap="none" lIns="91440" tIns="45720" rIns="91440" bIns="45720" rtlCol="0" anchor="t">
              <a:spAutoFit/>
            </a:bodyPr>
            <a:lstStyle/>
            <a:p>
              <a:pPr algn="ctr"/>
              <a:r>
                <a:rPr lang="en-US" b="1"/>
                <a:t>06/20/20</a:t>
              </a:r>
              <a:endParaRPr lang="en-US">
                <a:cs typeface="Calibri"/>
              </a:endParaRPr>
            </a:p>
          </p:txBody>
        </p:sp>
        <p:sp>
          <p:nvSpPr>
            <p:cNvPr id="64" name="TextBox 63">
              <a:extLst>
                <a:ext uri="{FF2B5EF4-FFF2-40B4-BE49-F238E27FC236}">
                  <a16:creationId xmlns:a16="http://schemas.microsoft.com/office/drawing/2014/main" id="{B95DF707-9D9F-4CF6-4108-941CD77B69F8}"/>
                </a:ext>
                <a:ext uri="{C183D7F6-B498-43B3-948B-1728B52AA6E4}">
                  <adec:decorative xmlns:adec="http://schemas.microsoft.com/office/drawing/2017/decorative" val="0"/>
                </a:ext>
              </a:extLst>
            </p:cNvPr>
            <p:cNvSpPr txBox="1"/>
            <p:nvPr/>
          </p:nvSpPr>
          <p:spPr>
            <a:xfrm>
              <a:off x="2442954" y="7287831"/>
              <a:ext cx="1571777" cy="338554"/>
            </a:xfrm>
            <a:prstGeom prst="rect">
              <a:avLst/>
            </a:prstGeom>
            <a:noFill/>
          </p:spPr>
          <p:txBody>
            <a:bodyPr wrap="square" rtlCol="0">
              <a:spAutoFit/>
            </a:bodyPr>
            <a:lstStyle/>
            <a:p>
              <a:pPr algn="ctr"/>
              <a:r>
                <a:rPr lang="en-US" sz="1600"/>
                <a:t>Happy Pediatrics</a:t>
              </a:r>
            </a:p>
          </p:txBody>
        </p:sp>
      </p:grpSp>
      <p:grpSp>
        <p:nvGrpSpPr>
          <p:cNvPr id="10" name="Group 9" descr="Vaccine: Pneumococcal conjugate (PCV/PCV13) or Pneumococcal Polysaccharide (PPSV23), space for 4 entries, each with checkboxes PCV7, PCV13, and PPSV23">
            <a:extLst>
              <a:ext uri="{FF2B5EF4-FFF2-40B4-BE49-F238E27FC236}">
                <a16:creationId xmlns:a16="http://schemas.microsoft.com/office/drawing/2014/main" id="{4A55DEC5-F34D-6DA1-AC86-CC7E718E9542}"/>
              </a:ext>
            </a:extLst>
          </p:cNvPr>
          <p:cNvGrpSpPr/>
          <p:nvPr/>
        </p:nvGrpSpPr>
        <p:grpSpPr>
          <a:xfrm>
            <a:off x="6067604" y="1074253"/>
            <a:ext cx="3006012" cy="1161430"/>
            <a:chOff x="6067604" y="1074253"/>
            <a:chExt cx="3006012" cy="1161430"/>
          </a:xfrm>
        </p:grpSpPr>
        <p:sp>
          <p:nvSpPr>
            <p:cNvPr id="106" name="TextBox 105">
              <a:extLst>
                <a:ext uri="{FF2B5EF4-FFF2-40B4-BE49-F238E27FC236}">
                  <a16:creationId xmlns:a16="http://schemas.microsoft.com/office/drawing/2014/main" id="{5FA1B3A6-E497-74B9-D05A-53DAC01E749E}"/>
                </a:ext>
                <a:ext uri="{C183D7F6-B498-43B3-948B-1728B52AA6E4}">
                  <adec:decorative xmlns:adec="http://schemas.microsoft.com/office/drawing/2017/decorative" val="0"/>
                </a:ext>
              </a:extLst>
            </p:cNvPr>
            <p:cNvSpPr txBox="1"/>
            <p:nvPr/>
          </p:nvSpPr>
          <p:spPr>
            <a:xfrm>
              <a:off x="6086994" y="1075010"/>
              <a:ext cx="1085554" cy="369332"/>
            </a:xfrm>
            <a:prstGeom prst="rect">
              <a:avLst/>
            </a:prstGeom>
            <a:noFill/>
          </p:spPr>
          <p:txBody>
            <a:bodyPr wrap="none" rtlCol="0">
              <a:spAutoFit/>
            </a:bodyPr>
            <a:lstStyle/>
            <a:p>
              <a:pPr algn="l"/>
              <a:r>
                <a:rPr lang="en-US" sz="1800" b="1" dirty="0"/>
                <a:t>08/23/19</a:t>
              </a:r>
              <a:endParaRPr lang="en-US" dirty="0"/>
            </a:p>
          </p:txBody>
        </p:sp>
        <p:sp>
          <p:nvSpPr>
            <p:cNvPr id="105" name="TextBox 104">
              <a:extLst>
                <a:ext uri="{FF2B5EF4-FFF2-40B4-BE49-F238E27FC236}">
                  <a16:creationId xmlns:a16="http://schemas.microsoft.com/office/drawing/2014/main" id="{36834351-62D1-2C24-4C2B-DCCF0D9EA304}"/>
                </a:ext>
                <a:ext uri="{C183D7F6-B498-43B3-948B-1728B52AA6E4}">
                  <adec:decorative xmlns:adec="http://schemas.microsoft.com/office/drawing/2017/decorative" val="0"/>
                </a:ext>
              </a:extLst>
            </p:cNvPr>
            <p:cNvSpPr txBox="1"/>
            <p:nvPr/>
          </p:nvSpPr>
          <p:spPr>
            <a:xfrm>
              <a:off x="7501391" y="1074253"/>
              <a:ext cx="1572225" cy="338554"/>
            </a:xfrm>
            <a:prstGeom prst="rect">
              <a:avLst/>
            </a:prstGeom>
            <a:noFill/>
          </p:spPr>
          <p:txBody>
            <a:bodyPr wrap="square" rtlCol="0">
              <a:spAutoFit/>
            </a:bodyPr>
            <a:lstStyle/>
            <a:p>
              <a:r>
                <a:rPr lang="en-US" sz="1600"/>
                <a:t>Happy Pediatrics</a:t>
              </a:r>
            </a:p>
          </p:txBody>
        </p:sp>
        <p:sp>
          <p:nvSpPr>
            <p:cNvPr id="104" name="TextBox 103">
              <a:extLst>
                <a:ext uri="{FF2B5EF4-FFF2-40B4-BE49-F238E27FC236}">
                  <a16:creationId xmlns:a16="http://schemas.microsoft.com/office/drawing/2014/main" id="{F375310F-7F3C-7F4A-939F-81916A81AA91}"/>
                </a:ext>
                <a:ext uri="{C183D7F6-B498-43B3-948B-1728B52AA6E4}">
                  <adec:decorative xmlns:adec="http://schemas.microsoft.com/office/drawing/2017/decorative" val="0"/>
                </a:ext>
              </a:extLst>
            </p:cNvPr>
            <p:cNvSpPr txBox="1"/>
            <p:nvPr/>
          </p:nvSpPr>
          <p:spPr>
            <a:xfrm>
              <a:off x="6087036" y="1446859"/>
              <a:ext cx="1085554" cy="369332"/>
            </a:xfrm>
            <a:prstGeom prst="rect">
              <a:avLst/>
            </a:prstGeom>
            <a:noFill/>
          </p:spPr>
          <p:txBody>
            <a:bodyPr wrap="none" rtlCol="0">
              <a:spAutoFit/>
            </a:bodyPr>
            <a:lstStyle/>
            <a:p>
              <a:pPr algn="l"/>
              <a:r>
                <a:rPr lang="en-US" sz="1800" b="1"/>
                <a:t>11/19/19</a:t>
              </a:r>
              <a:endParaRPr lang="en-US"/>
            </a:p>
          </p:txBody>
        </p:sp>
        <p:sp>
          <p:nvSpPr>
            <p:cNvPr id="103" name="TextBox 102">
              <a:extLst>
                <a:ext uri="{FF2B5EF4-FFF2-40B4-BE49-F238E27FC236}">
                  <a16:creationId xmlns:a16="http://schemas.microsoft.com/office/drawing/2014/main" id="{B0F53106-3FDA-8EE2-0BEC-B695E56972B6}"/>
                </a:ext>
                <a:ext uri="{C183D7F6-B498-43B3-948B-1728B52AA6E4}">
                  <adec:decorative xmlns:adec="http://schemas.microsoft.com/office/drawing/2017/decorative" val="0"/>
                </a:ext>
              </a:extLst>
            </p:cNvPr>
            <p:cNvSpPr txBox="1"/>
            <p:nvPr/>
          </p:nvSpPr>
          <p:spPr>
            <a:xfrm>
              <a:off x="7496576" y="1467985"/>
              <a:ext cx="1572225" cy="338554"/>
            </a:xfrm>
            <a:prstGeom prst="rect">
              <a:avLst/>
            </a:prstGeom>
            <a:noFill/>
          </p:spPr>
          <p:txBody>
            <a:bodyPr wrap="square" rtlCol="0">
              <a:spAutoFit/>
            </a:bodyPr>
            <a:lstStyle/>
            <a:p>
              <a:r>
                <a:rPr lang="en-US" sz="1600"/>
                <a:t>Happy Pediatrics</a:t>
              </a:r>
            </a:p>
          </p:txBody>
        </p:sp>
        <p:sp>
          <p:nvSpPr>
            <p:cNvPr id="102" name="TextBox 101">
              <a:extLst>
                <a:ext uri="{FF2B5EF4-FFF2-40B4-BE49-F238E27FC236}">
                  <a16:creationId xmlns:a16="http://schemas.microsoft.com/office/drawing/2014/main" id="{C8209BC7-0F12-34C8-D7A9-971881287CB3}"/>
                </a:ext>
                <a:ext uri="{C183D7F6-B498-43B3-948B-1728B52AA6E4}">
                  <adec:decorative xmlns:adec="http://schemas.microsoft.com/office/drawing/2017/decorative" val="0"/>
                </a:ext>
              </a:extLst>
            </p:cNvPr>
            <p:cNvSpPr txBox="1"/>
            <p:nvPr/>
          </p:nvSpPr>
          <p:spPr>
            <a:xfrm>
              <a:off x="6067604" y="1866351"/>
              <a:ext cx="1085554" cy="369332"/>
            </a:xfrm>
            <a:prstGeom prst="rect">
              <a:avLst/>
            </a:prstGeom>
            <a:noFill/>
          </p:spPr>
          <p:txBody>
            <a:bodyPr wrap="none" rtlCol="0">
              <a:spAutoFit/>
            </a:bodyPr>
            <a:lstStyle/>
            <a:p>
              <a:pPr algn="l"/>
              <a:r>
                <a:rPr lang="en-US" sz="1800" b="1"/>
                <a:t>02/11/20</a:t>
              </a:r>
              <a:endParaRPr lang="en-US"/>
            </a:p>
          </p:txBody>
        </p:sp>
        <p:sp>
          <p:nvSpPr>
            <p:cNvPr id="98" name="TextBox 97">
              <a:extLst>
                <a:ext uri="{FF2B5EF4-FFF2-40B4-BE49-F238E27FC236}">
                  <a16:creationId xmlns:a16="http://schemas.microsoft.com/office/drawing/2014/main" id="{D272E2C7-49C5-7AEF-383C-22E4E4AD7CC3}"/>
                </a:ext>
                <a:ext uri="{C183D7F6-B498-43B3-948B-1728B52AA6E4}">
                  <adec:decorative xmlns:adec="http://schemas.microsoft.com/office/drawing/2017/decorative" val="0"/>
                </a:ext>
              </a:extLst>
            </p:cNvPr>
            <p:cNvSpPr txBox="1"/>
            <p:nvPr/>
          </p:nvSpPr>
          <p:spPr>
            <a:xfrm>
              <a:off x="7477144" y="1887477"/>
              <a:ext cx="1572225" cy="338554"/>
            </a:xfrm>
            <a:prstGeom prst="rect">
              <a:avLst/>
            </a:prstGeom>
            <a:noFill/>
          </p:spPr>
          <p:txBody>
            <a:bodyPr wrap="square" rtlCol="0">
              <a:spAutoFit/>
            </a:bodyPr>
            <a:lstStyle/>
            <a:p>
              <a:r>
                <a:rPr lang="en-US" sz="1600"/>
                <a:t>Happy Pediatrics</a:t>
              </a:r>
            </a:p>
          </p:txBody>
        </p:sp>
      </p:grpSp>
      <p:grpSp>
        <p:nvGrpSpPr>
          <p:cNvPr id="11" name="Group 10" descr="Vaccine: Inactivated Polio (IPV) or Oral Polio (OPV) with space for 4 entries. Each entry has checkboxes for IPV and OPV">
            <a:extLst>
              <a:ext uri="{FF2B5EF4-FFF2-40B4-BE49-F238E27FC236}">
                <a16:creationId xmlns:a16="http://schemas.microsoft.com/office/drawing/2014/main" id="{125659F1-B67D-85CB-11C7-C23E3AD86A07}"/>
              </a:ext>
            </a:extLst>
          </p:cNvPr>
          <p:cNvGrpSpPr/>
          <p:nvPr/>
        </p:nvGrpSpPr>
        <p:grpSpPr>
          <a:xfrm>
            <a:off x="6054099" y="2564519"/>
            <a:ext cx="3022507" cy="1555162"/>
            <a:chOff x="6054099" y="2564519"/>
            <a:chExt cx="3022507" cy="1555162"/>
          </a:xfrm>
        </p:grpSpPr>
        <p:sp>
          <p:nvSpPr>
            <p:cNvPr id="114" name="TextBox 113">
              <a:extLst>
                <a:ext uri="{FF2B5EF4-FFF2-40B4-BE49-F238E27FC236}">
                  <a16:creationId xmlns:a16="http://schemas.microsoft.com/office/drawing/2014/main" id="{7EA57FBA-8E0D-815D-D1D6-AF3F2CC1D6C7}"/>
                </a:ext>
                <a:ext uri="{C183D7F6-B498-43B3-948B-1728B52AA6E4}">
                  <adec:decorative xmlns:adec="http://schemas.microsoft.com/office/drawing/2017/decorative" val="0"/>
                </a:ext>
              </a:extLst>
            </p:cNvPr>
            <p:cNvSpPr txBox="1"/>
            <p:nvPr/>
          </p:nvSpPr>
          <p:spPr>
            <a:xfrm>
              <a:off x="6073531" y="2565276"/>
              <a:ext cx="1085554" cy="369332"/>
            </a:xfrm>
            <a:prstGeom prst="rect">
              <a:avLst/>
            </a:prstGeom>
            <a:noFill/>
          </p:spPr>
          <p:txBody>
            <a:bodyPr wrap="none" rtlCol="0">
              <a:spAutoFit/>
            </a:bodyPr>
            <a:lstStyle/>
            <a:p>
              <a:pPr algn="l"/>
              <a:r>
                <a:rPr lang="en-US" sz="1800" b="1" dirty="0"/>
                <a:t>08/23/19</a:t>
              </a:r>
              <a:endParaRPr lang="en-US" dirty="0"/>
            </a:p>
          </p:txBody>
        </p:sp>
        <p:sp>
          <p:nvSpPr>
            <p:cNvPr id="113" name="TextBox 112">
              <a:extLst>
                <a:ext uri="{FF2B5EF4-FFF2-40B4-BE49-F238E27FC236}">
                  <a16:creationId xmlns:a16="http://schemas.microsoft.com/office/drawing/2014/main" id="{0B16D7B5-5814-BD2D-9002-5D84391CF5D2}"/>
                </a:ext>
                <a:ext uri="{C183D7F6-B498-43B3-948B-1728B52AA6E4}">
                  <adec:decorative xmlns:adec="http://schemas.microsoft.com/office/drawing/2017/decorative" val="0"/>
                </a:ext>
              </a:extLst>
            </p:cNvPr>
            <p:cNvSpPr txBox="1"/>
            <p:nvPr/>
          </p:nvSpPr>
          <p:spPr>
            <a:xfrm>
              <a:off x="7487930" y="2564519"/>
              <a:ext cx="1572225" cy="338554"/>
            </a:xfrm>
            <a:prstGeom prst="rect">
              <a:avLst/>
            </a:prstGeom>
            <a:noFill/>
          </p:spPr>
          <p:txBody>
            <a:bodyPr wrap="square" rtlCol="0">
              <a:spAutoFit/>
            </a:bodyPr>
            <a:lstStyle/>
            <a:p>
              <a:r>
                <a:rPr lang="en-US" sz="1600"/>
                <a:t>Happy Pediatrics</a:t>
              </a:r>
            </a:p>
          </p:txBody>
        </p:sp>
        <p:sp>
          <p:nvSpPr>
            <p:cNvPr id="112" name="TextBox 111">
              <a:extLst>
                <a:ext uri="{FF2B5EF4-FFF2-40B4-BE49-F238E27FC236}">
                  <a16:creationId xmlns:a16="http://schemas.microsoft.com/office/drawing/2014/main" id="{652AF7F4-3DD1-6395-48EA-EDFBB4952FD4}"/>
                </a:ext>
                <a:ext uri="{C183D7F6-B498-43B3-948B-1728B52AA6E4}">
                  <adec:decorative xmlns:adec="http://schemas.microsoft.com/office/drawing/2017/decorative" val="0"/>
                </a:ext>
              </a:extLst>
            </p:cNvPr>
            <p:cNvSpPr txBox="1"/>
            <p:nvPr/>
          </p:nvSpPr>
          <p:spPr>
            <a:xfrm>
              <a:off x="6073573" y="2937125"/>
              <a:ext cx="1085554" cy="369332"/>
            </a:xfrm>
            <a:prstGeom prst="rect">
              <a:avLst/>
            </a:prstGeom>
            <a:noFill/>
          </p:spPr>
          <p:txBody>
            <a:bodyPr wrap="none" rtlCol="0">
              <a:spAutoFit/>
            </a:bodyPr>
            <a:lstStyle/>
            <a:p>
              <a:pPr algn="l"/>
              <a:r>
                <a:rPr lang="en-US" sz="1800" b="1"/>
                <a:t>11/19/19</a:t>
              </a:r>
              <a:endParaRPr lang="en-US"/>
            </a:p>
          </p:txBody>
        </p:sp>
        <p:sp>
          <p:nvSpPr>
            <p:cNvPr id="111" name="TextBox 110">
              <a:extLst>
                <a:ext uri="{FF2B5EF4-FFF2-40B4-BE49-F238E27FC236}">
                  <a16:creationId xmlns:a16="http://schemas.microsoft.com/office/drawing/2014/main" id="{BDC070C2-9D8B-42CF-D17D-7174F0B5E1FF}"/>
                </a:ext>
                <a:ext uri="{C183D7F6-B498-43B3-948B-1728B52AA6E4}">
                  <adec:decorative xmlns:adec="http://schemas.microsoft.com/office/drawing/2017/decorative" val="0"/>
                </a:ext>
              </a:extLst>
            </p:cNvPr>
            <p:cNvSpPr txBox="1"/>
            <p:nvPr/>
          </p:nvSpPr>
          <p:spPr>
            <a:xfrm>
              <a:off x="7504381" y="2958251"/>
              <a:ext cx="1572225" cy="338554"/>
            </a:xfrm>
            <a:prstGeom prst="rect">
              <a:avLst/>
            </a:prstGeom>
            <a:noFill/>
          </p:spPr>
          <p:txBody>
            <a:bodyPr wrap="square" rtlCol="0">
              <a:spAutoFit/>
            </a:bodyPr>
            <a:lstStyle/>
            <a:p>
              <a:r>
                <a:rPr lang="en-US" sz="1600"/>
                <a:t>Happy Pediatrics</a:t>
              </a:r>
            </a:p>
          </p:txBody>
        </p:sp>
        <p:sp>
          <p:nvSpPr>
            <p:cNvPr id="110" name="TextBox 109">
              <a:extLst>
                <a:ext uri="{FF2B5EF4-FFF2-40B4-BE49-F238E27FC236}">
                  <a16:creationId xmlns:a16="http://schemas.microsoft.com/office/drawing/2014/main" id="{2035D25C-427F-4D94-CE58-7E859CA5F0CF}"/>
                </a:ext>
                <a:ext uri="{C183D7F6-B498-43B3-948B-1728B52AA6E4}">
                  <adec:decorative xmlns:adec="http://schemas.microsoft.com/office/drawing/2017/decorative" val="0"/>
                </a:ext>
              </a:extLst>
            </p:cNvPr>
            <p:cNvSpPr txBox="1"/>
            <p:nvPr/>
          </p:nvSpPr>
          <p:spPr>
            <a:xfrm>
              <a:off x="6054141" y="3356617"/>
              <a:ext cx="1085554" cy="369332"/>
            </a:xfrm>
            <a:prstGeom prst="rect">
              <a:avLst/>
            </a:prstGeom>
            <a:noFill/>
          </p:spPr>
          <p:txBody>
            <a:bodyPr wrap="none" rtlCol="0">
              <a:spAutoFit/>
            </a:bodyPr>
            <a:lstStyle/>
            <a:p>
              <a:pPr algn="l"/>
              <a:r>
                <a:rPr lang="en-US" sz="1800" b="1"/>
                <a:t>02/11/20</a:t>
              </a:r>
              <a:endParaRPr lang="en-US"/>
            </a:p>
          </p:txBody>
        </p:sp>
        <p:sp>
          <p:nvSpPr>
            <p:cNvPr id="109" name="TextBox 108">
              <a:extLst>
                <a:ext uri="{FF2B5EF4-FFF2-40B4-BE49-F238E27FC236}">
                  <a16:creationId xmlns:a16="http://schemas.microsoft.com/office/drawing/2014/main" id="{60C4FCC4-D983-4FD6-B124-3E67268299CC}"/>
                </a:ext>
                <a:ext uri="{C183D7F6-B498-43B3-948B-1728B52AA6E4}">
                  <adec:decorative xmlns:adec="http://schemas.microsoft.com/office/drawing/2017/decorative" val="0"/>
                </a:ext>
              </a:extLst>
            </p:cNvPr>
            <p:cNvSpPr txBox="1"/>
            <p:nvPr/>
          </p:nvSpPr>
          <p:spPr>
            <a:xfrm>
              <a:off x="7484949" y="3377743"/>
              <a:ext cx="1572225" cy="338554"/>
            </a:xfrm>
            <a:prstGeom prst="rect">
              <a:avLst/>
            </a:prstGeom>
            <a:noFill/>
          </p:spPr>
          <p:txBody>
            <a:bodyPr wrap="square" rtlCol="0">
              <a:spAutoFit/>
            </a:bodyPr>
            <a:lstStyle/>
            <a:p>
              <a:r>
                <a:rPr lang="en-US" sz="1600"/>
                <a:t>Happy Pediatrics</a:t>
              </a:r>
            </a:p>
          </p:txBody>
        </p:sp>
        <p:sp>
          <p:nvSpPr>
            <p:cNvPr id="108" name="TextBox 107">
              <a:extLst>
                <a:ext uri="{FF2B5EF4-FFF2-40B4-BE49-F238E27FC236}">
                  <a16:creationId xmlns:a16="http://schemas.microsoft.com/office/drawing/2014/main" id="{96078EE6-1DE9-5678-195A-ABA683FF6828}"/>
                </a:ext>
                <a:ext uri="{C183D7F6-B498-43B3-948B-1728B52AA6E4}">
                  <adec:decorative xmlns:adec="http://schemas.microsoft.com/office/drawing/2017/decorative" val="0"/>
                </a:ext>
              </a:extLst>
            </p:cNvPr>
            <p:cNvSpPr txBox="1"/>
            <p:nvPr/>
          </p:nvSpPr>
          <p:spPr>
            <a:xfrm>
              <a:off x="6054099" y="3750349"/>
              <a:ext cx="1085554" cy="369332"/>
            </a:xfrm>
            <a:prstGeom prst="rect">
              <a:avLst/>
            </a:prstGeom>
            <a:noFill/>
          </p:spPr>
          <p:txBody>
            <a:bodyPr wrap="none" rtlCol="0">
              <a:spAutoFit/>
            </a:bodyPr>
            <a:lstStyle/>
            <a:p>
              <a:pPr algn="l"/>
              <a:r>
                <a:rPr lang="en-US" sz="1800" b="1"/>
                <a:t>03/21/24</a:t>
              </a:r>
              <a:endParaRPr lang="en-US"/>
            </a:p>
          </p:txBody>
        </p:sp>
        <p:sp>
          <p:nvSpPr>
            <p:cNvPr id="107" name="TextBox 106">
              <a:extLst>
                <a:ext uri="{FF2B5EF4-FFF2-40B4-BE49-F238E27FC236}">
                  <a16:creationId xmlns:a16="http://schemas.microsoft.com/office/drawing/2014/main" id="{56570DB9-D7D4-3137-8AC7-CDD5D67A5A95}"/>
                </a:ext>
                <a:ext uri="{C183D7F6-B498-43B3-948B-1728B52AA6E4}">
                  <adec:decorative xmlns:adec="http://schemas.microsoft.com/office/drawing/2017/decorative" val="0"/>
                </a:ext>
              </a:extLst>
            </p:cNvPr>
            <p:cNvSpPr txBox="1"/>
            <p:nvPr/>
          </p:nvSpPr>
          <p:spPr>
            <a:xfrm>
              <a:off x="7488378" y="3761015"/>
              <a:ext cx="1571777" cy="338554"/>
            </a:xfrm>
            <a:prstGeom prst="rect">
              <a:avLst/>
            </a:prstGeom>
            <a:noFill/>
          </p:spPr>
          <p:txBody>
            <a:bodyPr wrap="square" rtlCol="0">
              <a:spAutoFit/>
            </a:bodyPr>
            <a:lstStyle/>
            <a:p>
              <a:pPr algn="ctr"/>
              <a:r>
                <a:rPr lang="en-US" sz="1600"/>
                <a:t>Happy Pediatrics</a:t>
              </a:r>
            </a:p>
          </p:txBody>
        </p:sp>
      </p:grpSp>
      <p:grpSp>
        <p:nvGrpSpPr>
          <p:cNvPr id="12" name="Group 11" descr="Vaccine: Measles, Mumps, Rubella (MMR), with space for 2 entries.">
            <a:extLst>
              <a:ext uri="{FF2B5EF4-FFF2-40B4-BE49-F238E27FC236}">
                <a16:creationId xmlns:a16="http://schemas.microsoft.com/office/drawing/2014/main" id="{E8FDFF73-837A-F678-5028-750898522045}"/>
              </a:ext>
            </a:extLst>
          </p:cNvPr>
          <p:cNvGrpSpPr/>
          <p:nvPr/>
        </p:nvGrpSpPr>
        <p:grpSpPr>
          <a:xfrm>
            <a:off x="6067604" y="4128049"/>
            <a:ext cx="2811643" cy="767558"/>
            <a:chOff x="6067604" y="4128049"/>
            <a:chExt cx="2811643" cy="767558"/>
          </a:xfrm>
        </p:grpSpPr>
        <p:sp>
          <p:nvSpPr>
            <p:cNvPr id="118" name="TextBox 117">
              <a:extLst>
                <a:ext uri="{FF2B5EF4-FFF2-40B4-BE49-F238E27FC236}">
                  <a16:creationId xmlns:a16="http://schemas.microsoft.com/office/drawing/2014/main" id="{4744C81D-09E9-029E-B62A-008CAB66A4C4}"/>
                </a:ext>
                <a:ext uri="{C183D7F6-B498-43B3-948B-1728B52AA6E4}">
                  <adec:decorative xmlns:adec="http://schemas.microsoft.com/office/drawing/2017/decorative" val="0"/>
                </a:ext>
              </a:extLst>
            </p:cNvPr>
            <p:cNvSpPr txBox="1"/>
            <p:nvPr/>
          </p:nvSpPr>
          <p:spPr>
            <a:xfrm>
              <a:off x="6067604" y="4128049"/>
              <a:ext cx="1085554" cy="369332"/>
            </a:xfrm>
            <a:prstGeom prst="rect">
              <a:avLst/>
            </a:prstGeom>
            <a:noFill/>
          </p:spPr>
          <p:txBody>
            <a:bodyPr wrap="none" rtlCol="0">
              <a:spAutoFit/>
            </a:bodyPr>
            <a:lstStyle/>
            <a:p>
              <a:pPr algn="ctr"/>
              <a:r>
                <a:rPr lang="en-US" sz="1800" b="1" dirty="0"/>
                <a:t>06/20/20</a:t>
              </a:r>
            </a:p>
          </p:txBody>
        </p:sp>
        <p:sp>
          <p:nvSpPr>
            <p:cNvPr id="117" name="TextBox 116">
              <a:extLst>
                <a:ext uri="{FF2B5EF4-FFF2-40B4-BE49-F238E27FC236}">
                  <a16:creationId xmlns:a16="http://schemas.microsoft.com/office/drawing/2014/main" id="{82E063FD-A7D9-05F8-31A5-73E9DF41DEC1}"/>
                </a:ext>
                <a:ext uri="{C183D7F6-B498-43B3-948B-1728B52AA6E4}">
                  <adec:decorative xmlns:adec="http://schemas.microsoft.com/office/drawing/2017/decorative" val="0"/>
                </a:ext>
              </a:extLst>
            </p:cNvPr>
            <p:cNvSpPr txBox="1"/>
            <p:nvPr/>
          </p:nvSpPr>
          <p:spPr>
            <a:xfrm>
              <a:off x="7307022" y="4149175"/>
              <a:ext cx="1572225" cy="338554"/>
            </a:xfrm>
            <a:prstGeom prst="rect">
              <a:avLst/>
            </a:prstGeom>
            <a:noFill/>
          </p:spPr>
          <p:txBody>
            <a:bodyPr wrap="square" rtlCol="0">
              <a:spAutoFit/>
            </a:bodyPr>
            <a:lstStyle/>
            <a:p>
              <a:r>
                <a:rPr lang="en-US" sz="1600"/>
                <a:t>Happy Pediatrics</a:t>
              </a:r>
            </a:p>
          </p:txBody>
        </p:sp>
        <p:sp>
          <p:nvSpPr>
            <p:cNvPr id="116" name="TextBox 115">
              <a:extLst>
                <a:ext uri="{FF2B5EF4-FFF2-40B4-BE49-F238E27FC236}">
                  <a16:creationId xmlns:a16="http://schemas.microsoft.com/office/drawing/2014/main" id="{1289EB94-52C3-B100-19C0-FF3BE55381FE}"/>
                </a:ext>
                <a:ext uri="{C183D7F6-B498-43B3-948B-1728B52AA6E4}">
                  <adec:decorative xmlns:adec="http://schemas.microsoft.com/office/drawing/2017/decorative" val="0"/>
                </a:ext>
              </a:extLst>
            </p:cNvPr>
            <p:cNvSpPr txBox="1"/>
            <p:nvPr/>
          </p:nvSpPr>
          <p:spPr>
            <a:xfrm>
              <a:off x="6069438" y="4526275"/>
              <a:ext cx="1085554" cy="369332"/>
            </a:xfrm>
            <a:prstGeom prst="rect">
              <a:avLst/>
            </a:prstGeom>
            <a:noFill/>
          </p:spPr>
          <p:txBody>
            <a:bodyPr wrap="none" rtlCol="0">
              <a:spAutoFit/>
            </a:bodyPr>
            <a:lstStyle/>
            <a:p>
              <a:pPr algn="ctr"/>
              <a:r>
                <a:rPr lang="en-US" sz="1800" b="1"/>
                <a:t>03/21/24</a:t>
              </a:r>
            </a:p>
          </p:txBody>
        </p:sp>
        <p:sp>
          <p:nvSpPr>
            <p:cNvPr id="115" name="TextBox 114">
              <a:extLst>
                <a:ext uri="{FF2B5EF4-FFF2-40B4-BE49-F238E27FC236}">
                  <a16:creationId xmlns:a16="http://schemas.microsoft.com/office/drawing/2014/main" id="{5057269B-8F10-C074-339E-AEEDFBC591E8}"/>
                </a:ext>
                <a:ext uri="{C183D7F6-B498-43B3-948B-1728B52AA6E4}">
                  <adec:decorative xmlns:adec="http://schemas.microsoft.com/office/drawing/2017/decorative" val="0"/>
                </a:ext>
              </a:extLst>
            </p:cNvPr>
            <p:cNvSpPr txBox="1"/>
            <p:nvPr/>
          </p:nvSpPr>
          <p:spPr>
            <a:xfrm>
              <a:off x="7287590" y="4526135"/>
              <a:ext cx="1572225" cy="338554"/>
            </a:xfrm>
            <a:prstGeom prst="rect">
              <a:avLst/>
            </a:prstGeom>
            <a:noFill/>
          </p:spPr>
          <p:txBody>
            <a:bodyPr wrap="square" rtlCol="0">
              <a:spAutoFit/>
            </a:bodyPr>
            <a:lstStyle/>
            <a:p>
              <a:r>
                <a:rPr lang="en-US" sz="1600"/>
                <a:t>Happy Pediatrics</a:t>
              </a:r>
            </a:p>
          </p:txBody>
        </p:sp>
      </p:grpSp>
      <p:grpSp>
        <p:nvGrpSpPr>
          <p:cNvPr id="13" name="Group 12" descr="Vaccine: Varicella with space for 2 entries">
            <a:extLst>
              <a:ext uri="{FF2B5EF4-FFF2-40B4-BE49-F238E27FC236}">
                <a16:creationId xmlns:a16="http://schemas.microsoft.com/office/drawing/2014/main" id="{7904802C-0B59-8B95-DA2F-833495105CF5}"/>
              </a:ext>
            </a:extLst>
          </p:cNvPr>
          <p:cNvGrpSpPr/>
          <p:nvPr/>
        </p:nvGrpSpPr>
        <p:grpSpPr>
          <a:xfrm>
            <a:off x="6087029" y="4929992"/>
            <a:ext cx="2811643" cy="756925"/>
            <a:chOff x="6087029" y="4929992"/>
            <a:chExt cx="2811643" cy="756925"/>
          </a:xfrm>
        </p:grpSpPr>
        <p:sp>
          <p:nvSpPr>
            <p:cNvPr id="122" name="TextBox 121">
              <a:extLst>
                <a:ext uri="{FF2B5EF4-FFF2-40B4-BE49-F238E27FC236}">
                  <a16:creationId xmlns:a16="http://schemas.microsoft.com/office/drawing/2014/main" id="{E491258C-8070-F060-E510-B0806A89801D}"/>
                </a:ext>
                <a:ext uri="{C183D7F6-B498-43B3-948B-1728B52AA6E4}">
                  <adec:decorative xmlns:adec="http://schemas.microsoft.com/office/drawing/2017/decorative" val="0"/>
                </a:ext>
              </a:extLst>
            </p:cNvPr>
            <p:cNvSpPr txBox="1"/>
            <p:nvPr/>
          </p:nvSpPr>
          <p:spPr>
            <a:xfrm>
              <a:off x="6087029" y="4929992"/>
              <a:ext cx="1085554" cy="369332"/>
            </a:xfrm>
            <a:prstGeom prst="rect">
              <a:avLst/>
            </a:prstGeom>
            <a:noFill/>
          </p:spPr>
          <p:txBody>
            <a:bodyPr wrap="none" rtlCol="0">
              <a:spAutoFit/>
            </a:bodyPr>
            <a:lstStyle/>
            <a:p>
              <a:pPr algn="ctr"/>
              <a:r>
                <a:rPr lang="en-US" sz="1800" b="1" dirty="0"/>
                <a:t>06/20/20</a:t>
              </a:r>
            </a:p>
          </p:txBody>
        </p:sp>
        <p:sp>
          <p:nvSpPr>
            <p:cNvPr id="121" name="TextBox 120">
              <a:extLst>
                <a:ext uri="{FF2B5EF4-FFF2-40B4-BE49-F238E27FC236}">
                  <a16:creationId xmlns:a16="http://schemas.microsoft.com/office/drawing/2014/main" id="{56D41709-3D71-BAFE-59AE-FF60A35CCCDB}"/>
                </a:ext>
                <a:ext uri="{C183D7F6-B498-43B3-948B-1728B52AA6E4}">
                  <adec:decorative xmlns:adec="http://schemas.microsoft.com/office/drawing/2017/decorative" val="0"/>
                </a:ext>
              </a:extLst>
            </p:cNvPr>
            <p:cNvSpPr txBox="1"/>
            <p:nvPr/>
          </p:nvSpPr>
          <p:spPr>
            <a:xfrm>
              <a:off x="7326447" y="4940485"/>
              <a:ext cx="1572225" cy="338554"/>
            </a:xfrm>
            <a:prstGeom prst="rect">
              <a:avLst/>
            </a:prstGeom>
            <a:noFill/>
          </p:spPr>
          <p:txBody>
            <a:bodyPr wrap="square" rtlCol="0">
              <a:spAutoFit/>
            </a:bodyPr>
            <a:lstStyle/>
            <a:p>
              <a:r>
                <a:rPr lang="en-US" sz="1600"/>
                <a:t>Happy Pediatrics</a:t>
              </a:r>
            </a:p>
          </p:txBody>
        </p:sp>
        <p:sp>
          <p:nvSpPr>
            <p:cNvPr id="120" name="TextBox 119">
              <a:extLst>
                <a:ext uri="{FF2B5EF4-FFF2-40B4-BE49-F238E27FC236}">
                  <a16:creationId xmlns:a16="http://schemas.microsoft.com/office/drawing/2014/main" id="{117A8B6B-3AAF-26C4-6DCB-D47942AFB4AD}"/>
                </a:ext>
                <a:ext uri="{C183D7F6-B498-43B3-948B-1728B52AA6E4}">
                  <adec:decorative xmlns:adec="http://schemas.microsoft.com/office/drawing/2017/decorative" val="0"/>
                </a:ext>
              </a:extLst>
            </p:cNvPr>
            <p:cNvSpPr txBox="1"/>
            <p:nvPr/>
          </p:nvSpPr>
          <p:spPr>
            <a:xfrm>
              <a:off x="6088863" y="5317585"/>
              <a:ext cx="1085554" cy="369332"/>
            </a:xfrm>
            <a:prstGeom prst="rect">
              <a:avLst/>
            </a:prstGeom>
            <a:noFill/>
          </p:spPr>
          <p:txBody>
            <a:bodyPr wrap="none" rtlCol="0">
              <a:spAutoFit/>
            </a:bodyPr>
            <a:lstStyle/>
            <a:p>
              <a:pPr algn="ctr"/>
              <a:r>
                <a:rPr lang="en-US" sz="1800" b="1"/>
                <a:t>03/21/24</a:t>
              </a:r>
            </a:p>
          </p:txBody>
        </p:sp>
        <p:sp>
          <p:nvSpPr>
            <p:cNvPr id="119" name="TextBox 118">
              <a:extLst>
                <a:ext uri="{FF2B5EF4-FFF2-40B4-BE49-F238E27FC236}">
                  <a16:creationId xmlns:a16="http://schemas.microsoft.com/office/drawing/2014/main" id="{B1FAC4A5-2DA0-41E2-ED9C-23E55F193EBA}"/>
                </a:ext>
                <a:ext uri="{C183D7F6-B498-43B3-948B-1728B52AA6E4}">
                  <adec:decorative xmlns:adec="http://schemas.microsoft.com/office/drawing/2017/decorative" val="0"/>
                </a:ext>
              </a:extLst>
            </p:cNvPr>
            <p:cNvSpPr txBox="1"/>
            <p:nvPr/>
          </p:nvSpPr>
          <p:spPr>
            <a:xfrm>
              <a:off x="7307015" y="5317445"/>
              <a:ext cx="1572225" cy="338554"/>
            </a:xfrm>
            <a:prstGeom prst="rect">
              <a:avLst/>
            </a:prstGeom>
            <a:noFill/>
          </p:spPr>
          <p:txBody>
            <a:bodyPr wrap="square" rtlCol="0">
              <a:spAutoFit/>
            </a:bodyPr>
            <a:lstStyle/>
            <a:p>
              <a:r>
                <a:rPr lang="en-US" sz="1600"/>
                <a:t>Happy Pediatrics</a:t>
              </a:r>
            </a:p>
          </p:txBody>
        </p:sp>
      </p:grpSp>
      <p:grpSp>
        <p:nvGrpSpPr>
          <p:cNvPr id="14" name="Group 13" descr="Vaccine: Hepatitis A with space for 2 entries.">
            <a:extLst>
              <a:ext uri="{FF2B5EF4-FFF2-40B4-BE49-F238E27FC236}">
                <a16:creationId xmlns:a16="http://schemas.microsoft.com/office/drawing/2014/main" id="{5C97F318-4A13-E56F-DDDB-97218E7E0A5A}"/>
              </a:ext>
            </a:extLst>
          </p:cNvPr>
          <p:cNvGrpSpPr/>
          <p:nvPr/>
        </p:nvGrpSpPr>
        <p:grpSpPr>
          <a:xfrm>
            <a:off x="6078258" y="5700207"/>
            <a:ext cx="2811643" cy="756925"/>
            <a:chOff x="6078258" y="5700207"/>
            <a:chExt cx="2811643" cy="756925"/>
          </a:xfrm>
        </p:grpSpPr>
        <p:sp>
          <p:nvSpPr>
            <p:cNvPr id="126" name="TextBox 125">
              <a:extLst>
                <a:ext uri="{FF2B5EF4-FFF2-40B4-BE49-F238E27FC236}">
                  <a16:creationId xmlns:a16="http://schemas.microsoft.com/office/drawing/2014/main" id="{5279DCDD-601C-1122-0050-86B590E07E67}"/>
                </a:ext>
                <a:ext uri="{C183D7F6-B498-43B3-948B-1728B52AA6E4}">
                  <adec:decorative xmlns:adec="http://schemas.microsoft.com/office/drawing/2017/decorative" val="0"/>
                </a:ext>
              </a:extLst>
            </p:cNvPr>
            <p:cNvSpPr txBox="1"/>
            <p:nvPr/>
          </p:nvSpPr>
          <p:spPr>
            <a:xfrm>
              <a:off x="6078258" y="5700207"/>
              <a:ext cx="1085554" cy="369332"/>
            </a:xfrm>
            <a:prstGeom prst="rect">
              <a:avLst/>
            </a:prstGeom>
            <a:noFill/>
          </p:spPr>
          <p:txBody>
            <a:bodyPr wrap="none" rtlCol="0">
              <a:spAutoFit/>
            </a:bodyPr>
            <a:lstStyle/>
            <a:p>
              <a:pPr algn="ctr"/>
              <a:r>
                <a:rPr lang="en-US" sz="1800" b="1" dirty="0"/>
                <a:t>06/20/20</a:t>
              </a:r>
            </a:p>
          </p:txBody>
        </p:sp>
        <p:sp>
          <p:nvSpPr>
            <p:cNvPr id="125" name="TextBox 124">
              <a:extLst>
                <a:ext uri="{FF2B5EF4-FFF2-40B4-BE49-F238E27FC236}">
                  <a16:creationId xmlns:a16="http://schemas.microsoft.com/office/drawing/2014/main" id="{B3B90DD5-57A4-3C47-47F4-E2ED5BC2AD75}"/>
                </a:ext>
                <a:ext uri="{C183D7F6-B498-43B3-948B-1728B52AA6E4}">
                  <adec:decorative xmlns:adec="http://schemas.microsoft.com/office/drawing/2017/decorative" val="0"/>
                </a:ext>
              </a:extLst>
            </p:cNvPr>
            <p:cNvSpPr txBox="1"/>
            <p:nvPr/>
          </p:nvSpPr>
          <p:spPr>
            <a:xfrm>
              <a:off x="7317676" y="5710700"/>
              <a:ext cx="1572225" cy="338554"/>
            </a:xfrm>
            <a:prstGeom prst="rect">
              <a:avLst/>
            </a:prstGeom>
            <a:noFill/>
          </p:spPr>
          <p:txBody>
            <a:bodyPr wrap="square" rtlCol="0">
              <a:spAutoFit/>
            </a:bodyPr>
            <a:lstStyle/>
            <a:p>
              <a:r>
                <a:rPr lang="en-US" sz="1600"/>
                <a:t>Happy Pediatrics</a:t>
              </a:r>
            </a:p>
          </p:txBody>
        </p:sp>
        <p:sp>
          <p:nvSpPr>
            <p:cNvPr id="124" name="TextBox 123">
              <a:extLst>
                <a:ext uri="{FF2B5EF4-FFF2-40B4-BE49-F238E27FC236}">
                  <a16:creationId xmlns:a16="http://schemas.microsoft.com/office/drawing/2014/main" id="{9DA78A80-BFB8-7710-A877-3EAAC5F094A5}"/>
                </a:ext>
                <a:ext uri="{C183D7F6-B498-43B3-948B-1728B52AA6E4}">
                  <adec:decorative xmlns:adec="http://schemas.microsoft.com/office/drawing/2017/decorative" val="0"/>
                </a:ext>
              </a:extLst>
            </p:cNvPr>
            <p:cNvSpPr txBox="1"/>
            <p:nvPr/>
          </p:nvSpPr>
          <p:spPr>
            <a:xfrm>
              <a:off x="6080092" y="6087800"/>
              <a:ext cx="1085554" cy="369332"/>
            </a:xfrm>
            <a:prstGeom prst="rect">
              <a:avLst/>
            </a:prstGeom>
            <a:noFill/>
          </p:spPr>
          <p:txBody>
            <a:bodyPr wrap="none" rtlCol="0">
              <a:spAutoFit/>
            </a:bodyPr>
            <a:lstStyle/>
            <a:p>
              <a:pPr algn="ctr"/>
              <a:r>
                <a:rPr lang="en-US" sz="1800" b="1"/>
                <a:t>03/21/24</a:t>
              </a:r>
            </a:p>
          </p:txBody>
        </p:sp>
        <p:sp>
          <p:nvSpPr>
            <p:cNvPr id="123" name="TextBox 122">
              <a:extLst>
                <a:ext uri="{FF2B5EF4-FFF2-40B4-BE49-F238E27FC236}">
                  <a16:creationId xmlns:a16="http://schemas.microsoft.com/office/drawing/2014/main" id="{BABE4C78-1B1E-CBB3-7DB1-03C91C8A4F21}"/>
                </a:ext>
                <a:ext uri="{C183D7F6-B498-43B3-948B-1728B52AA6E4}">
                  <adec:decorative xmlns:adec="http://schemas.microsoft.com/office/drawing/2017/decorative" val="0"/>
                </a:ext>
              </a:extLst>
            </p:cNvPr>
            <p:cNvSpPr txBox="1"/>
            <p:nvPr/>
          </p:nvSpPr>
          <p:spPr>
            <a:xfrm>
              <a:off x="7298244" y="6087660"/>
              <a:ext cx="1572225" cy="338554"/>
            </a:xfrm>
            <a:prstGeom prst="rect">
              <a:avLst/>
            </a:prstGeom>
            <a:noFill/>
          </p:spPr>
          <p:txBody>
            <a:bodyPr wrap="square" rtlCol="0">
              <a:spAutoFit/>
            </a:bodyPr>
            <a:lstStyle/>
            <a:p>
              <a:r>
                <a:rPr lang="en-US" sz="1600"/>
                <a:t>Happy Pediatrics</a:t>
              </a:r>
            </a:p>
          </p:txBody>
        </p:sp>
      </p:grpSp>
      <p:sp>
        <p:nvSpPr>
          <p:cNvPr id="4" name="TextBox 3">
            <a:extLst>
              <a:ext uri="{FF2B5EF4-FFF2-40B4-BE49-F238E27FC236}">
                <a16:creationId xmlns:a16="http://schemas.microsoft.com/office/drawing/2014/main" id="{C09DAD3C-73E4-0147-28BC-11A61C602DB6}"/>
              </a:ext>
              <a:ext uri="{C183D7F6-B498-43B3-948B-1728B52AA6E4}">
                <adec:decorative xmlns:adec="http://schemas.microsoft.com/office/drawing/2017/decorative" val="0"/>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
        <p:nvSpPr>
          <p:cNvPr id="2" name="TextBox 1">
            <a:extLst>
              <a:ext uri="{FF2B5EF4-FFF2-40B4-BE49-F238E27FC236}">
                <a16:creationId xmlns:a16="http://schemas.microsoft.com/office/drawing/2014/main" id="{F8069DC5-5EF3-9C17-E006-F30D11F20E05}"/>
              </a:ext>
              <a:ext uri="{C183D7F6-B498-43B3-948B-1728B52AA6E4}">
                <adec:decorative xmlns:adec="http://schemas.microsoft.com/office/drawing/2017/decorative" val="1"/>
              </a:ext>
            </a:extLst>
          </p:cNvPr>
          <p:cNvSpPr txBox="1"/>
          <p:nvPr/>
        </p:nvSpPr>
        <p:spPr>
          <a:xfrm>
            <a:off x="551775" y="1057684"/>
            <a:ext cx="753098" cy="215444"/>
          </a:xfrm>
          <a:prstGeom prst="rect">
            <a:avLst/>
          </a:prstGeom>
          <a:noFill/>
        </p:spPr>
        <p:txBody>
          <a:bodyPr wrap="square" rtlCol="0">
            <a:spAutoFit/>
          </a:bodyPr>
          <a:lstStyle/>
          <a:p>
            <a:pPr algn="l"/>
            <a:r>
              <a:rPr lang="en-US" sz="800" b="1" dirty="0">
                <a:solidFill>
                  <a:srgbClr val="FFF799"/>
                </a:solidFill>
              </a:rPr>
              <a:t>Hepatitis B</a:t>
            </a:r>
            <a:endParaRPr lang="en-US" sz="800" dirty="0">
              <a:solidFill>
                <a:srgbClr val="FFF799"/>
              </a:solidFill>
            </a:endParaRPr>
          </a:p>
        </p:txBody>
      </p:sp>
    </p:spTree>
    <p:extLst>
      <p:ext uri="{BB962C8B-B14F-4D97-AF65-F5344CB8AC3E}">
        <p14:creationId xmlns:p14="http://schemas.microsoft.com/office/powerpoint/2010/main" val="506564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3F017-AF01-B819-22D4-92E7124C0771}"/>
              </a:ext>
            </a:extLst>
          </p:cNvPr>
          <p:cNvSpPr>
            <a:spLocks noGrp="1"/>
          </p:cNvSpPr>
          <p:nvPr>
            <p:ph type="title"/>
          </p:nvPr>
        </p:nvSpPr>
        <p:spPr>
          <a:xfrm>
            <a:off x="691515" y="413811"/>
            <a:ext cx="8675370" cy="723614"/>
          </a:xfrm>
        </p:spPr>
        <p:txBody>
          <a:bodyPr anchor="t">
            <a:normAutofit/>
          </a:bodyPr>
          <a:lstStyle/>
          <a:p>
            <a:r>
              <a:rPr lang="en-US"/>
              <a:t>Student 1: Check Requirements</a:t>
            </a:r>
          </a:p>
        </p:txBody>
      </p:sp>
      <p:pic>
        <p:nvPicPr>
          <p:cNvPr id="31" name="Picture 30" descr="Vaccine section of Blue Card to file in dates that each dose was given.">
            <a:extLst>
              <a:ext uri="{FF2B5EF4-FFF2-40B4-BE49-F238E27FC236}">
                <a16:creationId xmlns:a16="http://schemas.microsoft.com/office/drawing/2014/main" id="{BBFE7163-2085-7232-5B7A-9218409E51DE}"/>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27" name="Group 26" descr="Required Vaccine: IPV/OPV (Polio), with the following dates dose was given:">
            <a:extLst>
              <a:ext uri="{FF2B5EF4-FFF2-40B4-BE49-F238E27FC236}">
                <a16:creationId xmlns:a16="http://schemas.microsoft.com/office/drawing/2014/main" id="{DC518C23-0F92-068B-8D8A-F28BA136FF01}"/>
              </a:ext>
            </a:extLst>
          </p:cNvPr>
          <p:cNvGrpSpPr/>
          <p:nvPr/>
        </p:nvGrpSpPr>
        <p:grpSpPr>
          <a:xfrm>
            <a:off x="3279562" y="2213507"/>
            <a:ext cx="5222687" cy="445210"/>
            <a:chOff x="3279562" y="2213507"/>
            <a:chExt cx="5222687" cy="445210"/>
          </a:xfrm>
        </p:grpSpPr>
        <p:sp>
          <p:nvSpPr>
            <p:cNvPr id="5" name="Text Placeholder 8">
              <a:extLst>
                <a:ext uri="{FF2B5EF4-FFF2-40B4-BE49-F238E27FC236}">
                  <a16:creationId xmlns:a16="http://schemas.microsoft.com/office/drawing/2014/main" id="{E0FFDCD0-B9DD-C47B-D5FB-FBB652629FE2}"/>
                </a:ext>
              </a:extLst>
            </p:cNvPr>
            <p:cNvSpPr txBox="1">
              <a:spLocks/>
            </p:cNvSpPr>
            <p:nvPr/>
          </p:nvSpPr>
          <p:spPr>
            <a:xfrm>
              <a:off x="3279562" y="2213507"/>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08/23/19</a:t>
              </a:r>
              <a:endParaRPr lang="en-US" sz="2100" b="1" dirty="0">
                <a:cs typeface="Calibri"/>
              </a:endParaRPr>
            </a:p>
          </p:txBody>
        </p:sp>
        <p:sp>
          <p:nvSpPr>
            <p:cNvPr id="6" name="Text Placeholder 8">
              <a:extLst>
                <a:ext uri="{FF2B5EF4-FFF2-40B4-BE49-F238E27FC236}">
                  <a16:creationId xmlns:a16="http://schemas.microsoft.com/office/drawing/2014/main" id="{96B81AA0-46F0-7BD4-F7D4-22ED01F1D0BB}"/>
                </a:ext>
              </a:extLst>
            </p:cNvPr>
            <p:cNvSpPr txBox="1">
              <a:spLocks/>
            </p:cNvSpPr>
            <p:nvPr/>
          </p:nvSpPr>
          <p:spPr>
            <a:xfrm>
              <a:off x="4603035" y="2213507"/>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11/19/19</a:t>
              </a:r>
              <a:endParaRPr lang="en-US" sz="2100" b="1">
                <a:cs typeface="Calibri"/>
              </a:endParaRPr>
            </a:p>
          </p:txBody>
        </p:sp>
        <p:sp>
          <p:nvSpPr>
            <p:cNvPr id="7" name="Text Placeholder 8">
              <a:extLst>
                <a:ext uri="{FF2B5EF4-FFF2-40B4-BE49-F238E27FC236}">
                  <a16:creationId xmlns:a16="http://schemas.microsoft.com/office/drawing/2014/main" id="{6520FBE7-EBB0-3500-CE60-1FB16207DB07}"/>
                </a:ext>
              </a:extLst>
            </p:cNvPr>
            <p:cNvSpPr txBox="1">
              <a:spLocks/>
            </p:cNvSpPr>
            <p:nvPr/>
          </p:nvSpPr>
          <p:spPr>
            <a:xfrm>
              <a:off x="5904985" y="2213507"/>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02/11/20</a:t>
              </a:r>
              <a:endParaRPr lang="en-US" sz="2100" b="1">
                <a:cs typeface="Calibri"/>
              </a:endParaRPr>
            </a:p>
          </p:txBody>
        </p:sp>
        <p:sp>
          <p:nvSpPr>
            <p:cNvPr id="8" name="Text Placeholder 8">
              <a:extLst>
                <a:ext uri="{FF2B5EF4-FFF2-40B4-BE49-F238E27FC236}">
                  <a16:creationId xmlns:a16="http://schemas.microsoft.com/office/drawing/2014/main" id="{6888B545-A098-18C1-C9A5-438FD7DD02B0}"/>
                </a:ext>
              </a:extLst>
            </p:cNvPr>
            <p:cNvSpPr txBox="1">
              <a:spLocks/>
            </p:cNvSpPr>
            <p:nvPr/>
          </p:nvSpPr>
          <p:spPr>
            <a:xfrm>
              <a:off x="7212769" y="221865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03/21/24</a:t>
              </a:r>
              <a:endParaRPr lang="en-US" sz="2100" b="1">
                <a:cs typeface="Calibri"/>
              </a:endParaRPr>
            </a:p>
          </p:txBody>
        </p:sp>
      </p:grpSp>
      <p:grpSp>
        <p:nvGrpSpPr>
          <p:cNvPr id="32" name="Group 31" descr="Required Vaccine: DTaP/DTP for ages 0 to 6 or Tdap/Td for ages 7 plus (diptheria, Tetanus, Pertussis) with the following dates dose was given:">
            <a:extLst>
              <a:ext uri="{FF2B5EF4-FFF2-40B4-BE49-F238E27FC236}">
                <a16:creationId xmlns:a16="http://schemas.microsoft.com/office/drawing/2014/main" id="{83018618-209A-3092-5F3A-2A42248E8950}"/>
              </a:ext>
            </a:extLst>
          </p:cNvPr>
          <p:cNvGrpSpPr/>
          <p:nvPr/>
        </p:nvGrpSpPr>
        <p:grpSpPr>
          <a:xfrm>
            <a:off x="3270767" y="2800376"/>
            <a:ext cx="5246299" cy="796521"/>
            <a:chOff x="3270767" y="2800376"/>
            <a:chExt cx="5246299" cy="796521"/>
          </a:xfrm>
        </p:grpSpPr>
        <p:sp>
          <p:nvSpPr>
            <p:cNvPr id="9" name="Text Placeholder 8">
              <a:extLst>
                <a:ext uri="{FF2B5EF4-FFF2-40B4-BE49-F238E27FC236}">
                  <a16:creationId xmlns:a16="http://schemas.microsoft.com/office/drawing/2014/main" id="{043D6BB8-3E76-9DDE-E24C-01D048106A87}"/>
                </a:ext>
              </a:extLst>
            </p:cNvPr>
            <p:cNvSpPr txBox="1">
              <a:spLocks/>
            </p:cNvSpPr>
            <p:nvPr/>
          </p:nvSpPr>
          <p:spPr>
            <a:xfrm>
              <a:off x="3270767" y="293774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08/23/19</a:t>
              </a:r>
              <a:endParaRPr lang="en-US" sz="2100" b="1" dirty="0">
                <a:cs typeface="Calibri"/>
              </a:endParaRPr>
            </a:p>
          </p:txBody>
        </p:sp>
        <p:sp>
          <p:nvSpPr>
            <p:cNvPr id="10" name="Text Placeholder 8">
              <a:extLst>
                <a:ext uri="{FF2B5EF4-FFF2-40B4-BE49-F238E27FC236}">
                  <a16:creationId xmlns:a16="http://schemas.microsoft.com/office/drawing/2014/main" id="{428A1652-8FF7-03ED-22C5-88C218FD402A}"/>
                </a:ext>
              </a:extLst>
            </p:cNvPr>
            <p:cNvSpPr txBox="1">
              <a:spLocks/>
            </p:cNvSpPr>
            <p:nvPr/>
          </p:nvSpPr>
          <p:spPr>
            <a:xfrm>
              <a:off x="4594240" y="2948378"/>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11/19/19</a:t>
              </a:r>
              <a:endParaRPr lang="en-US" sz="2100" b="1" dirty="0">
                <a:cs typeface="Calibri"/>
              </a:endParaRPr>
            </a:p>
          </p:txBody>
        </p:sp>
        <p:sp>
          <p:nvSpPr>
            <p:cNvPr id="11" name="Text Placeholder 8">
              <a:extLst>
                <a:ext uri="{FF2B5EF4-FFF2-40B4-BE49-F238E27FC236}">
                  <a16:creationId xmlns:a16="http://schemas.microsoft.com/office/drawing/2014/main" id="{70792A14-AA16-5C0B-3427-835488E58B19}"/>
                </a:ext>
              </a:extLst>
            </p:cNvPr>
            <p:cNvSpPr txBox="1">
              <a:spLocks/>
            </p:cNvSpPr>
            <p:nvPr/>
          </p:nvSpPr>
          <p:spPr>
            <a:xfrm>
              <a:off x="5896191" y="2948378"/>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02/11/20</a:t>
              </a:r>
              <a:endParaRPr lang="en-US" sz="2100" b="1">
                <a:cs typeface="Calibri"/>
              </a:endParaRPr>
            </a:p>
          </p:txBody>
        </p:sp>
        <p:grpSp>
          <p:nvGrpSpPr>
            <p:cNvPr id="30" name="Group 29" descr="highlighted 4th dose with 3/21/24 date and age at time of dose, 4 years old">
              <a:extLst>
                <a:ext uri="{FF2B5EF4-FFF2-40B4-BE49-F238E27FC236}">
                  <a16:creationId xmlns:a16="http://schemas.microsoft.com/office/drawing/2014/main" id="{8E6AEFC6-CE1C-0581-1B7A-BF9A45430BC8}"/>
                </a:ext>
              </a:extLst>
            </p:cNvPr>
            <p:cNvGrpSpPr/>
            <p:nvPr/>
          </p:nvGrpSpPr>
          <p:grpSpPr>
            <a:xfrm>
              <a:off x="7203975" y="2800376"/>
              <a:ext cx="1313091" cy="796521"/>
              <a:chOff x="7203975" y="2800376"/>
              <a:chExt cx="1313091" cy="796521"/>
            </a:xfrm>
          </p:grpSpPr>
          <p:sp>
            <p:nvSpPr>
              <p:cNvPr id="26" name="Rounded Rectangle 25" descr="Highlighted information: Fourth dose of DTap/DTP or Tdap/TD date given plus age of child in years on that date.">
                <a:extLst>
                  <a:ext uri="{FF2B5EF4-FFF2-40B4-BE49-F238E27FC236}">
                    <a16:creationId xmlns:a16="http://schemas.microsoft.com/office/drawing/2014/main" id="{7DA54780-500E-9A51-B714-7A08D5F5B2DD}"/>
                  </a:ext>
                </a:extLst>
              </p:cNvPr>
              <p:cNvSpPr/>
              <p:nvPr/>
            </p:nvSpPr>
            <p:spPr>
              <a:xfrm>
                <a:off x="7214607" y="2800376"/>
                <a:ext cx="1302459" cy="78920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p>
            </p:txBody>
          </p:sp>
          <p:sp>
            <p:nvSpPr>
              <p:cNvPr id="12" name="Text Placeholder 8">
                <a:extLst>
                  <a:ext uri="{FF2B5EF4-FFF2-40B4-BE49-F238E27FC236}">
                    <a16:creationId xmlns:a16="http://schemas.microsoft.com/office/drawing/2014/main" id="{892C0A74-BA0E-41DD-53FF-37D1AF3B2A9C}"/>
                  </a:ext>
                </a:extLst>
              </p:cNvPr>
              <p:cNvSpPr txBox="1">
                <a:spLocks/>
              </p:cNvSpPr>
              <p:nvPr/>
            </p:nvSpPr>
            <p:spPr>
              <a:xfrm>
                <a:off x="7203975" y="2953522"/>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03/21/24</a:t>
                </a:r>
                <a:endParaRPr lang="en-US" sz="2100" b="1" dirty="0">
                  <a:cs typeface="Calibri"/>
                </a:endParaRPr>
              </a:p>
            </p:txBody>
          </p:sp>
          <p:sp>
            <p:nvSpPr>
              <p:cNvPr id="13" name="Text Placeholder 8">
                <a:extLst>
                  <a:ext uri="{FF2B5EF4-FFF2-40B4-BE49-F238E27FC236}">
                    <a16:creationId xmlns:a16="http://schemas.microsoft.com/office/drawing/2014/main" id="{24DE6215-0AC5-071D-DC11-85F47C0505C9}"/>
                  </a:ext>
                </a:extLst>
              </p:cNvPr>
              <p:cNvSpPr txBox="1">
                <a:spLocks/>
              </p:cNvSpPr>
              <p:nvPr/>
            </p:nvSpPr>
            <p:spPr>
              <a:xfrm>
                <a:off x="7670601" y="3281649"/>
                <a:ext cx="477338"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4</a:t>
                </a:r>
                <a:endParaRPr lang="en-US" sz="2000" b="1" dirty="0">
                  <a:cs typeface="Calibri"/>
                </a:endParaRPr>
              </a:p>
            </p:txBody>
          </p:sp>
        </p:grpSp>
      </p:grpSp>
      <p:grpSp>
        <p:nvGrpSpPr>
          <p:cNvPr id="36" name="Group 35" descr="Required Vaccine: MMR (Measles, Mumps, Rubella), with the following dates doses given.">
            <a:extLst>
              <a:ext uri="{FF2B5EF4-FFF2-40B4-BE49-F238E27FC236}">
                <a16:creationId xmlns:a16="http://schemas.microsoft.com/office/drawing/2014/main" id="{F98B8A4D-BFBE-5B8D-93A5-BEC1A6832753}"/>
              </a:ext>
            </a:extLst>
          </p:cNvPr>
          <p:cNvGrpSpPr/>
          <p:nvPr/>
        </p:nvGrpSpPr>
        <p:grpSpPr>
          <a:xfrm>
            <a:off x="3268846" y="3603281"/>
            <a:ext cx="2614837" cy="656220"/>
            <a:chOff x="3268846" y="3603281"/>
            <a:chExt cx="2614837" cy="656220"/>
          </a:xfrm>
        </p:grpSpPr>
        <p:grpSp>
          <p:nvGrpSpPr>
            <p:cNvPr id="34" name="Group 33" descr="Highlighted Information: Date of first MMR dose and age of child in months on that date.">
              <a:extLst>
                <a:ext uri="{FF2B5EF4-FFF2-40B4-BE49-F238E27FC236}">
                  <a16:creationId xmlns:a16="http://schemas.microsoft.com/office/drawing/2014/main" id="{248DC278-F745-8917-ED1E-501EC9AC2E01}"/>
                </a:ext>
              </a:extLst>
            </p:cNvPr>
            <p:cNvGrpSpPr/>
            <p:nvPr/>
          </p:nvGrpSpPr>
          <p:grpSpPr>
            <a:xfrm>
              <a:off x="3268846" y="3603281"/>
              <a:ext cx="1306505" cy="656220"/>
              <a:chOff x="3268846" y="3603281"/>
              <a:chExt cx="1306505" cy="656220"/>
            </a:xfrm>
          </p:grpSpPr>
          <p:sp>
            <p:nvSpPr>
              <p:cNvPr id="29" name="Rounded Rectangle 28" descr="Highlighted Information:&#10;date first dose of MMR given with age of child in months on that date">
                <a:extLst>
                  <a:ext uri="{FF2B5EF4-FFF2-40B4-BE49-F238E27FC236}">
                    <a16:creationId xmlns:a16="http://schemas.microsoft.com/office/drawing/2014/main" id="{6F8180BC-F1FA-342C-9A2B-0C7856B40972}"/>
                  </a:ext>
                </a:extLst>
              </p:cNvPr>
              <p:cNvSpPr/>
              <p:nvPr/>
            </p:nvSpPr>
            <p:spPr>
              <a:xfrm>
                <a:off x="3268846" y="3603281"/>
                <a:ext cx="1284089" cy="656220"/>
              </a:xfrm>
              <a:prstGeom prst="roundRect">
                <a:avLst/>
              </a:prstGeom>
              <a:solidFill>
                <a:schemeClr val="accent2">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p>
            </p:txBody>
          </p:sp>
          <p:sp>
            <p:nvSpPr>
              <p:cNvPr id="14" name="Text Placeholder 8">
                <a:extLst>
                  <a:ext uri="{FF2B5EF4-FFF2-40B4-BE49-F238E27FC236}">
                    <a16:creationId xmlns:a16="http://schemas.microsoft.com/office/drawing/2014/main" id="{0CE73875-4E7A-0959-F784-10708AD4495D}"/>
                  </a:ext>
                </a:extLst>
              </p:cNvPr>
              <p:cNvSpPr txBox="1">
                <a:spLocks/>
              </p:cNvSpPr>
              <p:nvPr/>
            </p:nvSpPr>
            <p:spPr>
              <a:xfrm>
                <a:off x="3270773" y="3654413"/>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06/20/20</a:t>
                </a:r>
                <a:endParaRPr lang="en-US" sz="2100" b="1">
                  <a:cs typeface="Calibri"/>
                </a:endParaRPr>
              </a:p>
            </p:txBody>
          </p:sp>
          <p:sp>
            <p:nvSpPr>
              <p:cNvPr id="16" name="Text Placeholder 8">
                <a:extLst>
                  <a:ext uri="{FF2B5EF4-FFF2-40B4-BE49-F238E27FC236}">
                    <a16:creationId xmlns:a16="http://schemas.microsoft.com/office/drawing/2014/main" id="{31550FC6-9B73-0EF7-F4AA-A55FD1810CB2}"/>
                  </a:ext>
                </a:extLst>
              </p:cNvPr>
              <p:cNvSpPr txBox="1">
                <a:spLocks/>
              </p:cNvSpPr>
              <p:nvPr/>
            </p:nvSpPr>
            <p:spPr>
              <a:xfrm>
                <a:off x="3668739" y="3944252"/>
                <a:ext cx="574452" cy="31524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11</a:t>
                </a:r>
                <a:endParaRPr lang="en-US" sz="2000" b="1">
                  <a:cs typeface="Calibri"/>
                </a:endParaRPr>
              </a:p>
            </p:txBody>
          </p:sp>
        </p:grpSp>
        <p:sp>
          <p:nvSpPr>
            <p:cNvPr id="15" name="Text Placeholder 8">
              <a:extLst>
                <a:ext uri="{FF2B5EF4-FFF2-40B4-BE49-F238E27FC236}">
                  <a16:creationId xmlns:a16="http://schemas.microsoft.com/office/drawing/2014/main" id="{CD1532C1-CC8B-F291-E5DF-952119121372}"/>
                </a:ext>
              </a:extLst>
            </p:cNvPr>
            <p:cNvSpPr txBox="1">
              <a:spLocks/>
            </p:cNvSpPr>
            <p:nvPr/>
          </p:nvSpPr>
          <p:spPr>
            <a:xfrm>
              <a:off x="4599569" y="3659557"/>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03/21/24</a:t>
              </a:r>
              <a:endParaRPr lang="en-US" sz="2100" b="1" dirty="0">
                <a:cs typeface="Calibri"/>
              </a:endParaRPr>
            </a:p>
          </p:txBody>
        </p:sp>
      </p:grpSp>
      <p:grpSp>
        <p:nvGrpSpPr>
          <p:cNvPr id="37" name="Group 36" descr="Required Vaccine: Hib (Haemophilus influnzae type b) with space for four doses.">
            <a:extLst>
              <a:ext uri="{FF2B5EF4-FFF2-40B4-BE49-F238E27FC236}">
                <a16:creationId xmlns:a16="http://schemas.microsoft.com/office/drawing/2014/main" id="{88A7982D-B66F-B73A-AA79-52F57E991F57}"/>
              </a:ext>
            </a:extLst>
          </p:cNvPr>
          <p:cNvGrpSpPr/>
          <p:nvPr/>
        </p:nvGrpSpPr>
        <p:grpSpPr>
          <a:xfrm>
            <a:off x="3285094" y="4329984"/>
            <a:ext cx="5169522" cy="445806"/>
            <a:chOff x="3285094" y="4329984"/>
            <a:chExt cx="5169522" cy="445806"/>
          </a:xfrm>
        </p:grpSpPr>
        <p:sp>
          <p:nvSpPr>
            <p:cNvPr id="17" name="Text Placeholder 8">
              <a:extLst>
                <a:ext uri="{FF2B5EF4-FFF2-40B4-BE49-F238E27FC236}">
                  <a16:creationId xmlns:a16="http://schemas.microsoft.com/office/drawing/2014/main" id="{5A931305-36B9-D25C-6803-66390EA9B200}"/>
                </a:ext>
              </a:extLst>
            </p:cNvPr>
            <p:cNvSpPr txBox="1">
              <a:spLocks/>
            </p:cNvSpPr>
            <p:nvPr/>
          </p:nvSpPr>
          <p:spPr>
            <a:xfrm>
              <a:off x="3285094" y="4335725"/>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08/23/19</a:t>
              </a:r>
              <a:endParaRPr lang="en-US" sz="2100" b="1">
                <a:cs typeface="Calibri"/>
              </a:endParaRPr>
            </a:p>
          </p:txBody>
        </p:sp>
        <p:sp>
          <p:nvSpPr>
            <p:cNvPr id="18" name="Text Placeholder 8">
              <a:extLst>
                <a:ext uri="{FF2B5EF4-FFF2-40B4-BE49-F238E27FC236}">
                  <a16:creationId xmlns:a16="http://schemas.microsoft.com/office/drawing/2014/main" id="{FE164784-A3A2-3929-EEDB-0F69DC737CA3}"/>
                </a:ext>
              </a:extLst>
            </p:cNvPr>
            <p:cNvSpPr txBox="1">
              <a:spLocks/>
            </p:cNvSpPr>
            <p:nvPr/>
          </p:nvSpPr>
          <p:spPr>
            <a:xfrm>
              <a:off x="4608566" y="4335725"/>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11/19/19</a:t>
              </a:r>
              <a:endParaRPr lang="en-US" sz="2100" b="1">
                <a:cs typeface="Calibri"/>
              </a:endParaRPr>
            </a:p>
          </p:txBody>
        </p:sp>
        <p:sp>
          <p:nvSpPr>
            <p:cNvPr id="19" name="Text Placeholder 8">
              <a:extLst>
                <a:ext uri="{FF2B5EF4-FFF2-40B4-BE49-F238E27FC236}">
                  <a16:creationId xmlns:a16="http://schemas.microsoft.com/office/drawing/2014/main" id="{BAA5394D-8409-532D-8AD2-7783930D3A83}"/>
                </a:ext>
              </a:extLst>
            </p:cNvPr>
            <p:cNvSpPr txBox="1">
              <a:spLocks/>
            </p:cNvSpPr>
            <p:nvPr/>
          </p:nvSpPr>
          <p:spPr>
            <a:xfrm>
              <a:off x="5910518" y="4335725"/>
              <a:ext cx="1294805"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02/11/20</a:t>
              </a:r>
              <a:endParaRPr lang="en-US" sz="2100" b="1">
                <a:cs typeface="Calibri"/>
              </a:endParaRPr>
            </a:p>
          </p:txBody>
        </p:sp>
        <p:sp>
          <p:nvSpPr>
            <p:cNvPr id="20" name="Text Placeholder 8">
              <a:extLst>
                <a:ext uri="{FF2B5EF4-FFF2-40B4-BE49-F238E27FC236}">
                  <a16:creationId xmlns:a16="http://schemas.microsoft.com/office/drawing/2014/main" id="{AE5C1EBA-5201-9C02-043A-FC2FA6B3CD06}"/>
                </a:ext>
              </a:extLst>
            </p:cNvPr>
            <p:cNvSpPr txBox="1">
              <a:spLocks/>
            </p:cNvSpPr>
            <p:nvPr/>
          </p:nvSpPr>
          <p:spPr>
            <a:xfrm>
              <a:off x="7165136" y="4329984"/>
              <a:ext cx="1289480"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06/20/20</a:t>
              </a:r>
              <a:endParaRPr lang="en-US">
                <a:cs typeface="Calibri"/>
              </a:endParaRPr>
            </a:p>
          </p:txBody>
        </p:sp>
      </p:grpSp>
      <p:grpSp>
        <p:nvGrpSpPr>
          <p:cNvPr id="38" name="Group 37" descr="Required Vaccine: Hep B (Hepatitis B) with space for three doses.">
            <a:extLst>
              <a:ext uri="{FF2B5EF4-FFF2-40B4-BE49-F238E27FC236}">
                <a16:creationId xmlns:a16="http://schemas.microsoft.com/office/drawing/2014/main" id="{045538B1-7211-C2E1-3D10-0EC21CCDFE8B}"/>
              </a:ext>
            </a:extLst>
          </p:cNvPr>
          <p:cNvGrpSpPr/>
          <p:nvPr/>
        </p:nvGrpSpPr>
        <p:grpSpPr>
          <a:xfrm>
            <a:off x="3268846" y="4756179"/>
            <a:ext cx="3920229" cy="440065"/>
            <a:chOff x="3268846" y="4756179"/>
            <a:chExt cx="3920229" cy="440065"/>
          </a:xfrm>
        </p:grpSpPr>
        <p:sp>
          <p:nvSpPr>
            <p:cNvPr id="21" name="Text Placeholder 8">
              <a:extLst>
                <a:ext uri="{FF2B5EF4-FFF2-40B4-BE49-F238E27FC236}">
                  <a16:creationId xmlns:a16="http://schemas.microsoft.com/office/drawing/2014/main" id="{633641B5-FB76-C578-1487-1EC94D3E1E78}"/>
                </a:ext>
              </a:extLst>
            </p:cNvPr>
            <p:cNvSpPr txBox="1">
              <a:spLocks/>
            </p:cNvSpPr>
            <p:nvPr/>
          </p:nvSpPr>
          <p:spPr>
            <a:xfrm>
              <a:off x="3268846" y="4756179"/>
              <a:ext cx="1304582"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08/23/19</a:t>
              </a:r>
              <a:endParaRPr lang="en-US" sz="2100" b="1" dirty="0">
                <a:cs typeface="Calibri"/>
              </a:endParaRPr>
            </a:p>
          </p:txBody>
        </p:sp>
        <p:sp>
          <p:nvSpPr>
            <p:cNvPr id="22" name="Text Placeholder 8">
              <a:extLst>
                <a:ext uri="{FF2B5EF4-FFF2-40B4-BE49-F238E27FC236}">
                  <a16:creationId xmlns:a16="http://schemas.microsoft.com/office/drawing/2014/main" id="{901A278F-AF5F-6805-D415-C7F64779DCB4}"/>
                </a:ext>
              </a:extLst>
            </p:cNvPr>
            <p:cNvSpPr txBox="1">
              <a:spLocks/>
            </p:cNvSpPr>
            <p:nvPr/>
          </p:nvSpPr>
          <p:spPr>
            <a:xfrm>
              <a:off x="4592320" y="4756179"/>
              <a:ext cx="1289479"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11/19/19</a:t>
              </a:r>
              <a:endParaRPr lang="en-US" sz="2100" b="1">
                <a:cs typeface="Calibri"/>
              </a:endParaRPr>
            </a:p>
          </p:txBody>
        </p:sp>
        <p:sp>
          <p:nvSpPr>
            <p:cNvPr id="23" name="Text Placeholder 8">
              <a:extLst>
                <a:ext uri="{FF2B5EF4-FFF2-40B4-BE49-F238E27FC236}">
                  <a16:creationId xmlns:a16="http://schemas.microsoft.com/office/drawing/2014/main" id="{F1A7FBCA-E995-BC49-2698-08D794F771A7}"/>
                </a:ext>
              </a:extLst>
            </p:cNvPr>
            <p:cNvSpPr txBox="1">
              <a:spLocks/>
            </p:cNvSpPr>
            <p:nvPr/>
          </p:nvSpPr>
          <p:spPr>
            <a:xfrm>
              <a:off x="5894270" y="477744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03/21/24</a:t>
              </a:r>
              <a:endParaRPr lang="en-US" sz="2100" b="1">
                <a:cs typeface="Calibri"/>
              </a:endParaRPr>
            </a:p>
          </p:txBody>
        </p:sp>
      </p:grpSp>
      <p:grpSp>
        <p:nvGrpSpPr>
          <p:cNvPr id="39" name="Group 38" descr="Required Vaccine: VAR / VZV (Varicella/Chickenpox) with space for 2 doses.">
            <a:extLst>
              <a:ext uri="{FF2B5EF4-FFF2-40B4-BE49-F238E27FC236}">
                <a16:creationId xmlns:a16="http://schemas.microsoft.com/office/drawing/2014/main" id="{91876561-7C50-EB75-6826-D583C83D586B}"/>
              </a:ext>
            </a:extLst>
          </p:cNvPr>
          <p:cNvGrpSpPr/>
          <p:nvPr/>
        </p:nvGrpSpPr>
        <p:grpSpPr>
          <a:xfrm>
            <a:off x="3278452" y="5154985"/>
            <a:ext cx="2612910" cy="445210"/>
            <a:chOff x="3278452" y="5154985"/>
            <a:chExt cx="2612910" cy="445210"/>
          </a:xfrm>
        </p:grpSpPr>
        <p:sp>
          <p:nvSpPr>
            <p:cNvPr id="24" name="Text Placeholder 8">
              <a:extLst>
                <a:ext uri="{FF2B5EF4-FFF2-40B4-BE49-F238E27FC236}">
                  <a16:creationId xmlns:a16="http://schemas.microsoft.com/office/drawing/2014/main" id="{DD9C9CE1-BE87-74B4-7878-8F2B55C2A30E}"/>
                </a:ext>
              </a:extLst>
            </p:cNvPr>
            <p:cNvSpPr txBox="1">
              <a:spLocks/>
            </p:cNvSpPr>
            <p:nvPr/>
          </p:nvSpPr>
          <p:spPr>
            <a:xfrm>
              <a:off x="3278452" y="5154985"/>
              <a:ext cx="1304578"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dirty="0"/>
                <a:t>06/20/20</a:t>
              </a:r>
              <a:endParaRPr lang="en-US" sz="2100" b="1" dirty="0">
                <a:cs typeface="Calibri"/>
              </a:endParaRPr>
            </a:p>
          </p:txBody>
        </p:sp>
        <p:sp>
          <p:nvSpPr>
            <p:cNvPr id="25" name="Text Placeholder 8">
              <a:extLst>
                <a:ext uri="{FF2B5EF4-FFF2-40B4-BE49-F238E27FC236}">
                  <a16:creationId xmlns:a16="http://schemas.microsoft.com/office/drawing/2014/main" id="{76413896-98BE-6B7C-65A4-1997534A9988}"/>
                </a:ext>
              </a:extLst>
            </p:cNvPr>
            <p:cNvSpPr txBox="1">
              <a:spLocks/>
            </p:cNvSpPr>
            <p:nvPr/>
          </p:nvSpPr>
          <p:spPr>
            <a:xfrm>
              <a:off x="4607248" y="5160130"/>
              <a:ext cx="1284114" cy="44006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100" b="1"/>
                <a:t>03/21/24</a:t>
              </a:r>
              <a:endParaRPr lang="en-US" sz="2100" b="1">
                <a:cs typeface="Calibri"/>
              </a:endParaRPr>
            </a:p>
          </p:txBody>
        </p:sp>
      </p:grpSp>
      <p:sp>
        <p:nvSpPr>
          <p:cNvPr id="35" name="Text Placeholder 34">
            <a:extLst>
              <a:ext uri="{FF2B5EF4-FFF2-40B4-BE49-F238E27FC236}">
                <a16:creationId xmlns:a16="http://schemas.microsoft.com/office/drawing/2014/main" id="{37D3D7D9-E258-9694-7BC6-90844E81D825}"/>
              </a:ext>
            </a:extLst>
          </p:cNvPr>
          <p:cNvSpPr>
            <a:spLocks noGrp="1"/>
          </p:cNvSpPr>
          <p:nvPr>
            <p:ph type="body" sz="quarter" idx="13"/>
          </p:nvPr>
        </p:nvSpPr>
        <p:spPr>
          <a:xfrm>
            <a:off x="691516" y="6634975"/>
            <a:ext cx="8675370" cy="568890"/>
          </a:xfrm>
        </p:spPr>
        <p:txBody>
          <a:bodyPr>
            <a:noAutofit/>
          </a:bodyPr>
          <a:lstStyle/>
          <a:p>
            <a:r>
              <a:rPr lang="en-US" sz="1800" dirty="0"/>
              <a:t>DTaP #4: at age 4, so 4 doses meet the requirement</a:t>
            </a:r>
          </a:p>
          <a:p>
            <a:r>
              <a:rPr lang="en-US" sz="1800" dirty="0"/>
              <a:t>MMR #1: 2 days before the 1st birthday (4-day grace period)</a:t>
            </a:r>
          </a:p>
        </p:txBody>
      </p:sp>
      <p:sp>
        <p:nvSpPr>
          <p:cNvPr id="2" name="Slide Number Placeholder 1">
            <a:extLst>
              <a:ext uri="{FF2B5EF4-FFF2-40B4-BE49-F238E27FC236}">
                <a16:creationId xmlns:a16="http://schemas.microsoft.com/office/drawing/2014/main" id="{5A04B984-CF41-03B8-55B6-E8863F476FD5}"/>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11</a:t>
            </a:fld>
            <a:endParaRPr lang="en-US"/>
          </a:p>
        </p:txBody>
      </p:sp>
      <p:sp>
        <p:nvSpPr>
          <p:cNvPr id="4" name="TextBox 3">
            <a:extLst>
              <a:ext uri="{FF2B5EF4-FFF2-40B4-BE49-F238E27FC236}">
                <a16:creationId xmlns:a16="http://schemas.microsoft.com/office/drawing/2014/main" id="{7804A254-79AC-C937-2635-C2F844366E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26458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A41F8-A6BF-3FC7-A8A3-2930C3EADD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292389-F747-459B-1483-9829E3D13A64}"/>
              </a:ext>
            </a:extLst>
          </p:cNvPr>
          <p:cNvSpPr>
            <a:spLocks noGrp="1"/>
          </p:cNvSpPr>
          <p:nvPr>
            <p:ph type="title"/>
          </p:nvPr>
        </p:nvSpPr>
        <p:spPr>
          <a:xfrm>
            <a:off x="246895" y="413811"/>
            <a:ext cx="9119990" cy="723614"/>
          </a:xfrm>
        </p:spPr>
        <p:txBody>
          <a:bodyPr anchor="t">
            <a:normAutofit/>
          </a:bodyPr>
          <a:lstStyle/>
          <a:p>
            <a:r>
              <a:rPr lang="en-US" sz="3000"/>
              <a:t>Has All Required Vaccine Doses: Unconditional</a:t>
            </a:r>
          </a:p>
        </p:txBody>
      </p:sp>
      <p:grpSp>
        <p:nvGrpSpPr>
          <p:cNvPr id="54" name="Group 53" descr="Green circle with check mark">
            <a:extLst>
              <a:ext uri="{FF2B5EF4-FFF2-40B4-BE49-F238E27FC236}">
                <a16:creationId xmlns:a16="http://schemas.microsoft.com/office/drawing/2014/main" id="{93D85BB5-10F4-AD40-2CDB-76B6613A2306}"/>
              </a:ext>
            </a:extLst>
          </p:cNvPr>
          <p:cNvGrpSpPr/>
          <p:nvPr/>
        </p:nvGrpSpPr>
        <p:grpSpPr>
          <a:xfrm>
            <a:off x="9307981" y="413811"/>
            <a:ext cx="456001" cy="456001"/>
            <a:chOff x="9693231" y="6676638"/>
            <a:chExt cx="312003" cy="312003"/>
          </a:xfrm>
        </p:grpSpPr>
        <p:sp>
          <p:nvSpPr>
            <p:cNvPr id="51" name="Oval 50">
              <a:extLst>
                <a:ext uri="{FF2B5EF4-FFF2-40B4-BE49-F238E27FC236}">
                  <a16:creationId xmlns:a16="http://schemas.microsoft.com/office/drawing/2014/main" id="{529A03C5-6730-00A8-3F8F-DF3822648C4F}"/>
                </a:ext>
                <a:ext uri="{C183D7F6-B498-43B3-948B-1728B52AA6E4}">
                  <adec:decorative xmlns:adec="http://schemas.microsoft.com/office/drawing/2017/decorative" val="1"/>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8A726ABB-11AB-1D22-B4E0-863A1F628A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Sample information for a student with unconditional admission is filled in.">
            <a:extLst>
              <a:ext uri="{FF2B5EF4-FFF2-40B4-BE49-F238E27FC236}">
                <a16:creationId xmlns:a16="http://schemas.microsoft.com/office/drawing/2014/main" id="{C7DE9963-52E0-8CA7-7EB9-B848FE9FFD85}"/>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2" name="Group 1" descr="Student information section, including Pupil Name, Statewide Student Identifier, Birthdate, name of parent/guardian, gender, ethnicity, and race.">
            <a:extLst>
              <a:ext uri="{FF2B5EF4-FFF2-40B4-BE49-F238E27FC236}">
                <a16:creationId xmlns:a16="http://schemas.microsoft.com/office/drawing/2014/main" id="{C2B4C607-1832-4CF3-32A1-27B62070D0F2}"/>
              </a:ext>
            </a:extLst>
          </p:cNvPr>
          <p:cNvGrpSpPr/>
          <p:nvPr/>
        </p:nvGrpSpPr>
        <p:grpSpPr>
          <a:xfrm>
            <a:off x="448734" y="1359512"/>
            <a:ext cx="7234581" cy="947470"/>
            <a:chOff x="448734" y="1359512"/>
            <a:chExt cx="7234581" cy="947470"/>
          </a:xfrm>
        </p:grpSpPr>
        <p:sp>
          <p:nvSpPr>
            <p:cNvPr id="34" name="Text Placeholder 8">
              <a:extLst>
                <a:ext uri="{FF2B5EF4-FFF2-40B4-BE49-F238E27FC236}">
                  <a16:creationId xmlns:a16="http://schemas.microsoft.com/office/drawing/2014/main" id="{7BF92AD8-3DCD-2E10-B60D-64B5505CF9CD}"/>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One, Student</a:t>
              </a:r>
            </a:p>
          </p:txBody>
        </p:sp>
        <p:sp>
          <p:nvSpPr>
            <p:cNvPr id="32" name="Text Placeholder 8">
              <a:extLst>
                <a:ext uri="{FF2B5EF4-FFF2-40B4-BE49-F238E27FC236}">
                  <a16:creationId xmlns:a16="http://schemas.microsoft.com/office/drawing/2014/main" id="{25E18CBE-D778-B610-8A87-C1BC6B8E369D}"/>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55E7E66-F5D2-080B-2D4A-5B0FBB25D982}"/>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One, Parent</a:t>
              </a:r>
            </a:p>
          </p:txBody>
        </p:sp>
        <p:sp>
          <p:nvSpPr>
            <p:cNvPr id="37" name="Text Placeholder 8">
              <a:extLst>
                <a:ext uri="{FF2B5EF4-FFF2-40B4-BE49-F238E27FC236}">
                  <a16:creationId xmlns:a16="http://schemas.microsoft.com/office/drawing/2014/main" id="{037F218B-1FD9-93A8-9874-C8D2EF8143C8}"/>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06/22/2019</a:t>
              </a:r>
            </a:p>
          </p:txBody>
        </p:sp>
        <p:sp>
          <p:nvSpPr>
            <p:cNvPr id="38" name="Text Placeholder 8">
              <a:extLst>
                <a:ext uri="{FF2B5EF4-FFF2-40B4-BE49-F238E27FC236}">
                  <a16:creationId xmlns:a16="http://schemas.microsoft.com/office/drawing/2014/main" id="{53CE439A-5B83-0326-6B6C-A1DCDE506309}"/>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DAC61109-086F-73B8-301D-FFC91B0B4020}"/>
                </a:ext>
              </a:extLst>
            </p:cNvPr>
            <p:cNvSpPr txBox="1"/>
            <p:nvPr/>
          </p:nvSpPr>
          <p:spPr>
            <a:xfrm>
              <a:off x="5799483" y="1359512"/>
              <a:ext cx="338482" cy="338554"/>
            </a:xfrm>
            <a:prstGeom prst="rect">
              <a:avLst/>
            </a:prstGeom>
            <a:noFill/>
          </p:spPr>
          <p:txBody>
            <a:bodyPr wrap="square" rtlCol="0">
              <a:spAutoFit/>
            </a:bodyPr>
            <a:lstStyle/>
            <a:p>
              <a:pPr algn="l"/>
              <a:r>
                <a:rPr lang="en-US" sz="1600" b="1"/>
                <a:t>X</a:t>
              </a:r>
            </a:p>
          </p:txBody>
        </p:sp>
        <p:sp>
          <p:nvSpPr>
            <p:cNvPr id="44" name="TextBox 43">
              <a:extLst>
                <a:ext uri="{FF2B5EF4-FFF2-40B4-BE49-F238E27FC236}">
                  <a16:creationId xmlns:a16="http://schemas.microsoft.com/office/drawing/2014/main" id="{862BEFB5-138D-E7DE-39C9-CC8ECD26158D}"/>
                </a:ext>
              </a:extLst>
            </p:cNvPr>
            <p:cNvSpPr txBox="1"/>
            <p:nvPr/>
          </p:nvSpPr>
          <p:spPr>
            <a:xfrm>
              <a:off x="7344833" y="1968428"/>
              <a:ext cx="338482" cy="338554"/>
            </a:xfrm>
            <a:prstGeom prst="rect">
              <a:avLst/>
            </a:prstGeom>
            <a:noFill/>
          </p:spPr>
          <p:txBody>
            <a:bodyPr wrap="square" rtlCol="0">
              <a:spAutoFit/>
            </a:bodyPr>
            <a:lstStyle/>
            <a:p>
              <a:pPr algn="l"/>
              <a:r>
                <a:rPr lang="en-US" sz="1600" b="1"/>
                <a:t>X</a:t>
              </a:r>
            </a:p>
          </p:txBody>
        </p:sp>
      </p:grpSp>
      <p:grpSp>
        <p:nvGrpSpPr>
          <p:cNvPr id="26" name="Group 25" descr="IPV/OPV (Polio) vaccine with the following dates given:">
            <a:extLst>
              <a:ext uri="{FF2B5EF4-FFF2-40B4-BE49-F238E27FC236}">
                <a16:creationId xmlns:a16="http://schemas.microsoft.com/office/drawing/2014/main" id="{F7E478AC-8E95-8C2E-44F3-A4A97B23B44A}"/>
              </a:ext>
            </a:extLst>
          </p:cNvPr>
          <p:cNvGrpSpPr/>
          <p:nvPr/>
        </p:nvGrpSpPr>
        <p:grpSpPr>
          <a:xfrm>
            <a:off x="2286286" y="2806060"/>
            <a:ext cx="3591268" cy="302910"/>
            <a:chOff x="2286286" y="2806060"/>
            <a:chExt cx="3591268" cy="302910"/>
          </a:xfrm>
        </p:grpSpPr>
        <p:sp>
          <p:nvSpPr>
            <p:cNvPr id="5" name="Text Placeholder 8">
              <a:extLst>
                <a:ext uri="{FF2B5EF4-FFF2-40B4-BE49-F238E27FC236}">
                  <a16:creationId xmlns:a16="http://schemas.microsoft.com/office/drawing/2014/main" id="{B8E665F6-D013-CDAA-B0EB-7463B5E2E1DD}"/>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08/23/19</a:t>
              </a:r>
            </a:p>
          </p:txBody>
        </p:sp>
        <p:sp>
          <p:nvSpPr>
            <p:cNvPr id="6" name="Text Placeholder 8">
              <a:extLst>
                <a:ext uri="{FF2B5EF4-FFF2-40B4-BE49-F238E27FC236}">
                  <a16:creationId xmlns:a16="http://schemas.microsoft.com/office/drawing/2014/main" id="{32D2BEAA-8B44-E518-2A6A-27E82F8E1A2E}"/>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11/19/19</a:t>
              </a:r>
            </a:p>
          </p:txBody>
        </p:sp>
        <p:sp>
          <p:nvSpPr>
            <p:cNvPr id="7" name="Text Placeholder 8">
              <a:extLst>
                <a:ext uri="{FF2B5EF4-FFF2-40B4-BE49-F238E27FC236}">
                  <a16:creationId xmlns:a16="http://schemas.microsoft.com/office/drawing/2014/main" id="{22ECCA36-E281-359D-7373-3DC9E62E3B40}"/>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02/11/20</a:t>
              </a:r>
            </a:p>
          </p:txBody>
        </p:sp>
        <p:sp>
          <p:nvSpPr>
            <p:cNvPr id="8" name="Text Placeholder 8">
              <a:extLst>
                <a:ext uri="{FF2B5EF4-FFF2-40B4-BE49-F238E27FC236}">
                  <a16:creationId xmlns:a16="http://schemas.microsoft.com/office/drawing/2014/main" id="{34F093D2-9F57-1ACB-D552-333C3057151A}"/>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03/21/24</a:t>
              </a:r>
            </a:p>
          </p:txBody>
        </p:sp>
      </p:grpSp>
      <p:grpSp>
        <p:nvGrpSpPr>
          <p:cNvPr id="27" name="Group 26" descr="DTap/DTP or Tdap/Td (Diphtheria, Tetanus, Pertussis) vaccine with the following dates given. Note fourth dose given at age 4 years:">
            <a:extLst>
              <a:ext uri="{FF2B5EF4-FFF2-40B4-BE49-F238E27FC236}">
                <a16:creationId xmlns:a16="http://schemas.microsoft.com/office/drawing/2014/main" id="{76E2DCD5-38B0-1B30-DF03-DA7CA1ABEE99}"/>
              </a:ext>
            </a:extLst>
          </p:cNvPr>
          <p:cNvGrpSpPr/>
          <p:nvPr/>
        </p:nvGrpSpPr>
        <p:grpSpPr>
          <a:xfrm>
            <a:off x="2252193" y="3259526"/>
            <a:ext cx="3605072" cy="470358"/>
            <a:chOff x="2252193" y="3259526"/>
            <a:chExt cx="3605072" cy="470358"/>
          </a:xfrm>
        </p:grpSpPr>
        <p:sp>
          <p:nvSpPr>
            <p:cNvPr id="9" name="Text Placeholder 8">
              <a:extLst>
                <a:ext uri="{FF2B5EF4-FFF2-40B4-BE49-F238E27FC236}">
                  <a16:creationId xmlns:a16="http://schemas.microsoft.com/office/drawing/2014/main" id="{3D24C2AA-E832-FDDF-EE35-B3F99EF6992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08/23/19</a:t>
              </a:r>
            </a:p>
          </p:txBody>
        </p:sp>
        <p:sp>
          <p:nvSpPr>
            <p:cNvPr id="10" name="Text Placeholder 8">
              <a:extLst>
                <a:ext uri="{FF2B5EF4-FFF2-40B4-BE49-F238E27FC236}">
                  <a16:creationId xmlns:a16="http://schemas.microsoft.com/office/drawing/2014/main" id="{50F3DF08-8749-ABBA-BE61-7A5E0BD29C5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11/19/19</a:t>
              </a:r>
            </a:p>
          </p:txBody>
        </p:sp>
        <p:sp>
          <p:nvSpPr>
            <p:cNvPr id="11" name="Text Placeholder 8">
              <a:extLst>
                <a:ext uri="{FF2B5EF4-FFF2-40B4-BE49-F238E27FC236}">
                  <a16:creationId xmlns:a16="http://schemas.microsoft.com/office/drawing/2014/main" id="{1991F37A-80FA-505D-8062-8016DB66E935}"/>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02/11/20</a:t>
              </a:r>
            </a:p>
          </p:txBody>
        </p:sp>
        <p:sp>
          <p:nvSpPr>
            <p:cNvPr id="12" name="Text Placeholder 8">
              <a:extLst>
                <a:ext uri="{FF2B5EF4-FFF2-40B4-BE49-F238E27FC236}">
                  <a16:creationId xmlns:a16="http://schemas.microsoft.com/office/drawing/2014/main" id="{A8E1443C-081A-D482-703E-A8E09A8163A4}"/>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03/21/24</a:t>
              </a:r>
            </a:p>
          </p:txBody>
        </p:sp>
        <p:sp>
          <p:nvSpPr>
            <p:cNvPr id="13" name="Text Placeholder 8">
              <a:extLst>
                <a:ext uri="{FF2B5EF4-FFF2-40B4-BE49-F238E27FC236}">
                  <a16:creationId xmlns:a16="http://schemas.microsoft.com/office/drawing/2014/main" id="{14B3F751-72DF-D382-2C7D-40217BC33293}"/>
                </a:ext>
              </a:extLst>
            </p:cNvPr>
            <p:cNvSpPr txBox="1">
              <a:spLocks/>
            </p:cNvSpPr>
            <p:nvPr/>
          </p:nvSpPr>
          <p:spPr>
            <a:xfrm>
              <a:off x="5253244" y="3494071"/>
              <a:ext cx="396845" cy="235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4</a:t>
              </a:r>
            </a:p>
          </p:txBody>
        </p:sp>
      </p:grpSp>
      <p:grpSp>
        <p:nvGrpSpPr>
          <p:cNvPr id="28" name="Group 27" descr="MMR (Measles, Mumps, Rubella) vaccine with the following dates given. Note first dose given at age 11 months:">
            <a:extLst>
              <a:ext uri="{FF2B5EF4-FFF2-40B4-BE49-F238E27FC236}">
                <a16:creationId xmlns:a16="http://schemas.microsoft.com/office/drawing/2014/main" id="{2543291B-2CC4-F83A-85C7-5500002FA2D0}"/>
              </a:ext>
            </a:extLst>
          </p:cNvPr>
          <p:cNvGrpSpPr/>
          <p:nvPr/>
        </p:nvGrpSpPr>
        <p:grpSpPr>
          <a:xfrm>
            <a:off x="2275871" y="3775603"/>
            <a:ext cx="1814550" cy="427226"/>
            <a:chOff x="2275871" y="3775603"/>
            <a:chExt cx="1814550" cy="427226"/>
          </a:xfrm>
        </p:grpSpPr>
        <p:sp>
          <p:nvSpPr>
            <p:cNvPr id="14" name="Text Placeholder 8">
              <a:extLst>
                <a:ext uri="{FF2B5EF4-FFF2-40B4-BE49-F238E27FC236}">
                  <a16:creationId xmlns:a16="http://schemas.microsoft.com/office/drawing/2014/main" id="{7EA4FEED-2C9F-DCAF-9EEE-CCFC66FBAA52}"/>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06/20/20</a:t>
              </a:r>
            </a:p>
          </p:txBody>
        </p:sp>
        <p:sp>
          <p:nvSpPr>
            <p:cNvPr id="16" name="Text Placeholder 8">
              <a:extLst>
                <a:ext uri="{FF2B5EF4-FFF2-40B4-BE49-F238E27FC236}">
                  <a16:creationId xmlns:a16="http://schemas.microsoft.com/office/drawing/2014/main" id="{FD6393C9-94D6-7C47-68B6-FE9477A04338}"/>
                </a:ext>
              </a:extLst>
            </p:cNvPr>
            <p:cNvSpPr txBox="1">
              <a:spLocks/>
            </p:cNvSpPr>
            <p:nvPr/>
          </p:nvSpPr>
          <p:spPr>
            <a:xfrm>
              <a:off x="2555054" y="3967016"/>
              <a:ext cx="432516" cy="23581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a:t>
              </a:r>
            </a:p>
          </p:txBody>
        </p:sp>
        <p:sp>
          <p:nvSpPr>
            <p:cNvPr id="15" name="Text Placeholder 8">
              <a:extLst>
                <a:ext uri="{FF2B5EF4-FFF2-40B4-BE49-F238E27FC236}">
                  <a16:creationId xmlns:a16="http://schemas.microsoft.com/office/drawing/2014/main" id="{26A52245-008B-D3A9-92BC-76206DECE79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03/21/24</a:t>
              </a:r>
            </a:p>
          </p:txBody>
        </p:sp>
      </p:grpSp>
      <p:grpSp>
        <p:nvGrpSpPr>
          <p:cNvPr id="29" name="Group 28" descr="Hib (Haemophilus influnzae type B) vaccine with the following dates given. ">
            <a:extLst>
              <a:ext uri="{FF2B5EF4-FFF2-40B4-BE49-F238E27FC236}">
                <a16:creationId xmlns:a16="http://schemas.microsoft.com/office/drawing/2014/main" id="{EA97934F-FBA8-EB82-D4B8-2456A21114D8}"/>
              </a:ext>
            </a:extLst>
          </p:cNvPr>
          <p:cNvGrpSpPr/>
          <p:nvPr/>
        </p:nvGrpSpPr>
        <p:grpSpPr>
          <a:xfrm>
            <a:off x="2267958" y="4217952"/>
            <a:ext cx="3637606" cy="287377"/>
            <a:chOff x="2267958" y="4217952"/>
            <a:chExt cx="3637606" cy="287377"/>
          </a:xfrm>
        </p:grpSpPr>
        <p:sp>
          <p:nvSpPr>
            <p:cNvPr id="17" name="Text Placeholder 8">
              <a:extLst>
                <a:ext uri="{FF2B5EF4-FFF2-40B4-BE49-F238E27FC236}">
                  <a16:creationId xmlns:a16="http://schemas.microsoft.com/office/drawing/2014/main" id="{E67D26F8-A90B-3984-9F04-209160DC765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08/23/19</a:t>
              </a:r>
            </a:p>
          </p:txBody>
        </p:sp>
        <p:sp>
          <p:nvSpPr>
            <p:cNvPr id="18" name="Text Placeholder 8">
              <a:extLst>
                <a:ext uri="{FF2B5EF4-FFF2-40B4-BE49-F238E27FC236}">
                  <a16:creationId xmlns:a16="http://schemas.microsoft.com/office/drawing/2014/main" id="{117690D6-234E-FF3A-99B4-B25E5FD44530}"/>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11/19/19</a:t>
              </a:r>
            </a:p>
          </p:txBody>
        </p:sp>
        <p:sp>
          <p:nvSpPr>
            <p:cNvPr id="19" name="Text Placeholder 8">
              <a:extLst>
                <a:ext uri="{FF2B5EF4-FFF2-40B4-BE49-F238E27FC236}">
                  <a16:creationId xmlns:a16="http://schemas.microsoft.com/office/drawing/2014/main" id="{B5FE3A05-3709-4096-029C-0B4BD8351976}"/>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02/11/20</a:t>
              </a:r>
            </a:p>
          </p:txBody>
        </p:sp>
        <p:sp>
          <p:nvSpPr>
            <p:cNvPr id="20" name="Text Placeholder 8">
              <a:extLst>
                <a:ext uri="{FF2B5EF4-FFF2-40B4-BE49-F238E27FC236}">
                  <a16:creationId xmlns:a16="http://schemas.microsoft.com/office/drawing/2014/main" id="{00FDA5C9-E9FF-76C7-3BC9-C48C62D47425}"/>
                </a:ext>
              </a:extLst>
            </p:cNvPr>
            <p:cNvSpPr txBox="1">
              <a:spLocks/>
            </p:cNvSpPr>
            <p:nvPr/>
          </p:nvSpPr>
          <p:spPr>
            <a:xfrm>
              <a:off x="4934704" y="421795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06/20/20</a:t>
              </a:r>
              <a:endParaRPr lang="en-US" sz="1400">
                <a:cs typeface="Calibri"/>
              </a:endParaRPr>
            </a:p>
            <a:p>
              <a:pPr algn="ctr"/>
              <a:endParaRPr lang="en-US" sz="1400" b="1">
                <a:cs typeface="Calibri"/>
              </a:endParaRPr>
            </a:p>
          </p:txBody>
        </p:sp>
      </p:grpSp>
      <p:grpSp>
        <p:nvGrpSpPr>
          <p:cNvPr id="30" name="Group 29" descr="Hep B (Hepatitis B) vaccine with the following dates given. ">
            <a:extLst>
              <a:ext uri="{FF2B5EF4-FFF2-40B4-BE49-F238E27FC236}">
                <a16:creationId xmlns:a16="http://schemas.microsoft.com/office/drawing/2014/main" id="{2DA7DED0-E604-A992-80A6-0CA48FC75A6E}"/>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BFB999AC-B54C-680D-B96C-EBD3A93AC834}"/>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08/23/19</a:t>
              </a:r>
            </a:p>
          </p:txBody>
        </p:sp>
        <p:sp>
          <p:nvSpPr>
            <p:cNvPr id="22" name="Text Placeholder 8">
              <a:extLst>
                <a:ext uri="{FF2B5EF4-FFF2-40B4-BE49-F238E27FC236}">
                  <a16:creationId xmlns:a16="http://schemas.microsoft.com/office/drawing/2014/main" id="{CE75AF62-A6F9-813C-4485-F6B85D9360A7}"/>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11/19/19</a:t>
              </a:r>
            </a:p>
          </p:txBody>
        </p:sp>
        <p:sp>
          <p:nvSpPr>
            <p:cNvPr id="23" name="Text Placeholder 8">
              <a:extLst>
                <a:ext uri="{FF2B5EF4-FFF2-40B4-BE49-F238E27FC236}">
                  <a16:creationId xmlns:a16="http://schemas.microsoft.com/office/drawing/2014/main" id="{04821AA5-4B11-60C1-5E51-DEC5484CD3C3}"/>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03/21/24</a:t>
              </a:r>
            </a:p>
          </p:txBody>
        </p:sp>
      </p:grpSp>
      <p:grpSp>
        <p:nvGrpSpPr>
          <p:cNvPr id="33" name="Group 32" descr="VAR/VZV (varicella/chickenpox) vaccine with the following dates given. ">
            <a:extLst>
              <a:ext uri="{FF2B5EF4-FFF2-40B4-BE49-F238E27FC236}">
                <a16:creationId xmlns:a16="http://schemas.microsoft.com/office/drawing/2014/main" id="{9658D9AA-1A6E-B622-5DF2-9A0244B212A6}"/>
              </a:ext>
            </a:extLst>
          </p:cNvPr>
          <p:cNvGrpSpPr/>
          <p:nvPr/>
        </p:nvGrpSpPr>
        <p:grpSpPr>
          <a:xfrm>
            <a:off x="2244646" y="4817204"/>
            <a:ext cx="1876261" cy="228450"/>
            <a:chOff x="2244646" y="4817204"/>
            <a:chExt cx="1876261" cy="228450"/>
          </a:xfrm>
        </p:grpSpPr>
        <p:sp>
          <p:nvSpPr>
            <p:cNvPr id="24" name="Text Placeholder 8">
              <a:extLst>
                <a:ext uri="{FF2B5EF4-FFF2-40B4-BE49-F238E27FC236}">
                  <a16:creationId xmlns:a16="http://schemas.microsoft.com/office/drawing/2014/main" id="{477DA492-54DA-FA5C-547C-5549E5B6BACB}"/>
                </a:ext>
              </a:extLst>
            </p:cNvPr>
            <p:cNvSpPr txBox="1">
              <a:spLocks/>
            </p:cNvSpPr>
            <p:nvPr/>
          </p:nvSpPr>
          <p:spPr>
            <a:xfrm>
              <a:off x="2244646" y="4819374"/>
              <a:ext cx="982276"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06/20/20</a:t>
              </a:r>
            </a:p>
          </p:txBody>
        </p:sp>
        <p:sp>
          <p:nvSpPr>
            <p:cNvPr id="25" name="Text Placeholder 8">
              <a:extLst>
                <a:ext uri="{FF2B5EF4-FFF2-40B4-BE49-F238E27FC236}">
                  <a16:creationId xmlns:a16="http://schemas.microsoft.com/office/drawing/2014/main" id="{CFB6D4BB-3787-6034-14A2-5CFFCE1D7855}"/>
                </a:ext>
              </a:extLst>
            </p:cNvPr>
            <p:cNvSpPr txBox="1">
              <a:spLocks/>
            </p:cNvSpPr>
            <p:nvPr/>
          </p:nvSpPr>
          <p:spPr>
            <a:xfrm>
              <a:off x="3154039" y="4817204"/>
              <a:ext cx="966868" cy="2262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03/21/24</a:t>
              </a:r>
            </a:p>
          </p:txBody>
        </p:sp>
      </p:grpSp>
      <p:sp>
        <p:nvSpPr>
          <p:cNvPr id="45" name="Rounded Rectangle 44" descr="Highlight on Status of Requirements TK/K-12 row.">
            <a:extLst>
              <a:ext uri="{FF2B5EF4-FFF2-40B4-BE49-F238E27FC236}">
                <a16:creationId xmlns:a16="http://schemas.microsoft.com/office/drawing/2014/main" id="{FC287E07-79C6-1758-0DFF-F8111F879216}"/>
              </a:ext>
              <a:ext uri="{C183D7F6-B498-43B3-948B-1728B52AA6E4}">
                <adec:decorative xmlns:adec="http://schemas.microsoft.com/office/drawing/2017/decorative" val="0"/>
              </a:ext>
            </a:extLst>
          </p:cNvPr>
          <p:cNvSpPr/>
          <p:nvPr/>
        </p:nvSpPr>
        <p:spPr>
          <a:xfrm>
            <a:off x="342901" y="6613494"/>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5" name="Group 34" descr="Includes staff initials, has all required doses selected and date requirements met">
            <a:extLst>
              <a:ext uri="{FF2B5EF4-FFF2-40B4-BE49-F238E27FC236}">
                <a16:creationId xmlns:a16="http://schemas.microsoft.com/office/drawing/2014/main" id="{6870BC0A-52BD-C746-236E-454549DF7F7F}"/>
              </a:ext>
            </a:extLst>
          </p:cNvPr>
          <p:cNvGrpSpPr/>
          <p:nvPr/>
        </p:nvGrpSpPr>
        <p:grpSpPr>
          <a:xfrm>
            <a:off x="2128008" y="6658692"/>
            <a:ext cx="7662927" cy="340835"/>
            <a:chOff x="2128008" y="6658692"/>
            <a:chExt cx="7662927" cy="340835"/>
          </a:xfrm>
        </p:grpSpPr>
        <p:sp>
          <p:nvSpPr>
            <p:cNvPr id="40" name="Text Placeholder 8">
              <a:extLst>
                <a:ext uri="{FF2B5EF4-FFF2-40B4-BE49-F238E27FC236}">
                  <a16:creationId xmlns:a16="http://schemas.microsoft.com/office/drawing/2014/main" id="{2E0A0051-A0B7-C92E-00E4-486A4C298FC2}"/>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39" name="Text Placeholder 8">
              <a:extLst>
                <a:ext uri="{FF2B5EF4-FFF2-40B4-BE49-F238E27FC236}">
                  <a16:creationId xmlns:a16="http://schemas.microsoft.com/office/drawing/2014/main" id="{D36D0036-445E-A434-AB3E-DFEFF3BA5746}"/>
                </a:ext>
              </a:extLst>
            </p:cNvPr>
            <p:cNvSpPr txBox="1">
              <a:spLocks/>
            </p:cNvSpPr>
            <p:nvPr/>
          </p:nvSpPr>
          <p:spPr>
            <a:xfrm>
              <a:off x="3079602" y="6658692"/>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X</a:t>
              </a:r>
            </a:p>
          </p:txBody>
        </p:sp>
        <p:sp>
          <p:nvSpPr>
            <p:cNvPr id="41" name="Text Placeholder 8">
              <a:extLst>
                <a:ext uri="{FF2B5EF4-FFF2-40B4-BE49-F238E27FC236}">
                  <a16:creationId xmlns:a16="http://schemas.microsoft.com/office/drawing/2014/main" id="{B08BFE82-1C79-E61E-E1E8-27AF03A3808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08/22/24</a:t>
              </a:r>
            </a:p>
          </p:txBody>
        </p:sp>
      </p:grpSp>
      <p:sp>
        <p:nvSpPr>
          <p:cNvPr id="4" name="TextBox 3">
            <a:extLst>
              <a:ext uri="{FF2B5EF4-FFF2-40B4-BE49-F238E27FC236}">
                <a16:creationId xmlns:a16="http://schemas.microsoft.com/office/drawing/2014/main" id="{72C7C746-5833-5111-D347-0FDA40BDF6F5}"/>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61276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2</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a:cs typeface="Calibri"/>
              </a:rPr>
              <a:t>TK Admission</a:t>
            </a:r>
            <a:endParaRPr lang="en-US" sz="4000"/>
          </a:p>
        </p:txBody>
      </p:sp>
    </p:spTree>
    <p:extLst>
      <p:ext uri="{BB962C8B-B14F-4D97-AF65-F5344CB8AC3E}">
        <p14:creationId xmlns:p14="http://schemas.microsoft.com/office/powerpoint/2010/main" val="363166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a:extLst>
              <a:ext uri="{FF2B5EF4-FFF2-40B4-BE49-F238E27FC236}">
                <a16:creationId xmlns:a16="http://schemas.microsoft.com/office/drawing/2014/main" id="{3ABFB8E2-0698-437C-6998-B4890D3120F7}"/>
              </a:ext>
            </a:extLst>
          </p:cNvPr>
          <p:cNvSpPr>
            <a:spLocks noGrp="1"/>
          </p:cNvSpPr>
          <p:nvPr>
            <p:ph type="title"/>
          </p:nvPr>
        </p:nvSpPr>
        <p:spPr/>
        <p:txBody>
          <a:bodyPr/>
          <a:lstStyle/>
          <a:p>
            <a:r>
              <a:rPr lang="en-US"/>
              <a:t>Student 2 (PME)</a:t>
            </a:r>
          </a:p>
        </p:txBody>
      </p:sp>
      <p:sp>
        <p:nvSpPr>
          <p:cNvPr id="4" name="Text Placeholder 3">
            <a:extLst>
              <a:ext uri="{FF2B5EF4-FFF2-40B4-BE49-F238E27FC236}">
                <a16:creationId xmlns:a16="http://schemas.microsoft.com/office/drawing/2014/main" id="{6CB9D74E-3779-C9AB-EDDE-04385D98D0E9}"/>
              </a:ext>
            </a:extLst>
          </p:cNvPr>
          <p:cNvSpPr>
            <a:spLocks noGrp="1"/>
          </p:cNvSpPr>
          <p:nvPr>
            <p:ph type="body" sz="quarter" idx="14"/>
          </p:nvPr>
        </p:nvSpPr>
        <p:spPr>
          <a:xfrm>
            <a:off x="691514" y="1287706"/>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Permanent Medical Exemption</a:t>
            </a:r>
            <a:endParaRPr lang="en-US" sz="2400">
              <a:ea typeface="Tahoma"/>
            </a:endParaRPr>
          </a:p>
        </p:txBody>
      </p:sp>
      <p:pic>
        <p:nvPicPr>
          <p:cNvPr id="13" name="Picture 12" descr="Representation of CAIR ME form.">
            <a:extLst>
              <a:ext uri="{FF2B5EF4-FFF2-40B4-BE49-F238E27FC236}">
                <a16:creationId xmlns:a16="http://schemas.microsoft.com/office/drawing/2014/main" id="{412B96B2-90E7-E40B-AC5A-D54564751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799" y="2259260"/>
            <a:ext cx="7277470" cy="5039648"/>
          </a:xfrm>
          <a:prstGeom prst="rect">
            <a:avLst/>
          </a:prstGeom>
        </p:spPr>
      </p:pic>
      <p:sp>
        <p:nvSpPr>
          <p:cNvPr id="11" name="Rounded Rectangle 10" descr="Date M E issued">
            <a:extLst>
              <a:ext uri="{FF2B5EF4-FFF2-40B4-BE49-F238E27FC236}">
                <a16:creationId xmlns:a16="http://schemas.microsoft.com/office/drawing/2014/main" id="{9F2C3B49-FED9-604D-3AF4-723237ACEC03}"/>
              </a:ext>
              <a:ext uri="{C183D7F6-B498-43B3-948B-1728B52AA6E4}">
                <adec:decorative xmlns:adec="http://schemas.microsoft.com/office/drawing/2017/decorative" val="0"/>
              </a:ext>
            </a:extLst>
          </p:cNvPr>
          <p:cNvSpPr/>
          <p:nvPr/>
        </p:nvSpPr>
        <p:spPr>
          <a:xfrm>
            <a:off x="5819687" y="2695478"/>
            <a:ext cx="2298818" cy="47927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 Placeholder 8">
            <a:extLst>
              <a:ext uri="{FF2B5EF4-FFF2-40B4-BE49-F238E27FC236}">
                <a16:creationId xmlns:a16="http://schemas.microsoft.com/office/drawing/2014/main" id="{E0B8BEE0-9BC5-7971-DFF4-F4BA7CD10E29}"/>
              </a:ext>
            </a:extLst>
          </p:cNvPr>
          <p:cNvSpPr txBox="1">
            <a:spLocks/>
          </p:cNvSpPr>
          <p:nvPr/>
        </p:nvSpPr>
        <p:spPr>
          <a:xfrm>
            <a:off x="7009817" y="2738508"/>
            <a:ext cx="1404366"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8/15/24</a:t>
            </a:r>
          </a:p>
        </p:txBody>
      </p:sp>
      <p:sp>
        <p:nvSpPr>
          <p:cNvPr id="12" name="Rounded Rectangle 11" descr="Child's Information: space for child's name, date of birth, parent/guardian name, and school/child care facility">
            <a:extLst>
              <a:ext uri="{FF2B5EF4-FFF2-40B4-BE49-F238E27FC236}">
                <a16:creationId xmlns:a16="http://schemas.microsoft.com/office/drawing/2014/main" id="{E9BF8007-E8AE-77C6-050F-71C9495EFA4A}"/>
              </a:ext>
              <a:ext uri="{C183D7F6-B498-43B3-948B-1728B52AA6E4}">
                <adec:decorative xmlns:adec="http://schemas.microsoft.com/office/drawing/2017/decorative" val="0"/>
              </a:ext>
            </a:extLst>
          </p:cNvPr>
          <p:cNvSpPr/>
          <p:nvPr/>
        </p:nvSpPr>
        <p:spPr>
          <a:xfrm>
            <a:off x="1643025" y="3857914"/>
            <a:ext cx="6771158" cy="1437986"/>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Text Placeholder 8">
            <a:extLst>
              <a:ext uri="{FF2B5EF4-FFF2-40B4-BE49-F238E27FC236}">
                <a16:creationId xmlns:a16="http://schemas.microsoft.com/office/drawing/2014/main" id="{1C3B5DBA-D1C6-AB60-D3B4-49CBA872DA16}"/>
              </a:ext>
            </a:extLst>
          </p:cNvPr>
          <p:cNvSpPr txBox="1">
            <a:spLocks/>
          </p:cNvSpPr>
          <p:nvPr/>
        </p:nvSpPr>
        <p:spPr>
          <a:xfrm>
            <a:off x="2696614" y="3888500"/>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Student Two</a:t>
            </a:r>
          </a:p>
        </p:txBody>
      </p:sp>
      <p:sp>
        <p:nvSpPr>
          <p:cNvPr id="7" name="Text Placeholder 8">
            <a:extLst>
              <a:ext uri="{FF2B5EF4-FFF2-40B4-BE49-F238E27FC236}">
                <a16:creationId xmlns:a16="http://schemas.microsoft.com/office/drawing/2014/main" id="{5B26EAAC-63BF-B9F4-92B4-5B7E35D6CDE1}"/>
              </a:ext>
            </a:extLst>
          </p:cNvPr>
          <p:cNvSpPr txBox="1">
            <a:spLocks/>
          </p:cNvSpPr>
          <p:nvPr/>
        </p:nvSpPr>
        <p:spPr>
          <a:xfrm>
            <a:off x="6867549" y="3900355"/>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10/10/2019</a:t>
            </a:r>
          </a:p>
        </p:txBody>
      </p:sp>
      <p:sp>
        <p:nvSpPr>
          <p:cNvPr id="8" name="Text Placeholder 8">
            <a:extLst>
              <a:ext uri="{FF2B5EF4-FFF2-40B4-BE49-F238E27FC236}">
                <a16:creationId xmlns:a16="http://schemas.microsoft.com/office/drawing/2014/main" id="{3682769A-5936-251D-3D74-731581549B97}"/>
              </a:ext>
            </a:extLst>
          </p:cNvPr>
          <p:cNvSpPr txBox="1">
            <a:spLocks/>
          </p:cNvSpPr>
          <p:nvPr/>
        </p:nvSpPr>
        <p:spPr>
          <a:xfrm>
            <a:off x="2944376" y="4251041"/>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Parent Two</a:t>
            </a:r>
          </a:p>
        </p:txBody>
      </p:sp>
      <p:sp>
        <p:nvSpPr>
          <p:cNvPr id="9" name="Text Placeholder 8">
            <a:extLst>
              <a:ext uri="{FF2B5EF4-FFF2-40B4-BE49-F238E27FC236}">
                <a16:creationId xmlns:a16="http://schemas.microsoft.com/office/drawing/2014/main" id="{D9641929-5418-AD22-BDF7-AF1C33159B4F}"/>
              </a:ext>
            </a:extLst>
          </p:cNvPr>
          <p:cNvSpPr txBox="1">
            <a:spLocks/>
          </p:cNvSpPr>
          <p:nvPr/>
        </p:nvSpPr>
        <p:spPr>
          <a:xfrm>
            <a:off x="3591915" y="4588182"/>
            <a:ext cx="2874570"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100" b="1"/>
              <a:t>Happy Kids Elementary</a:t>
            </a:r>
            <a:br>
              <a:rPr lang="en-US" sz="2100" b="1"/>
            </a:br>
            <a:r>
              <a:rPr lang="en-US" sz="2100"/>
              <a:t>(1234567)</a:t>
            </a:r>
          </a:p>
        </p:txBody>
      </p:sp>
      <p:sp>
        <p:nvSpPr>
          <p:cNvPr id="17" name="Rounded Rectangle 16" descr="Exemption grade spand for vaccines listed below: highlighted information TK/K thorugh sixth grade">
            <a:extLst>
              <a:ext uri="{FF2B5EF4-FFF2-40B4-BE49-F238E27FC236}">
                <a16:creationId xmlns:a16="http://schemas.microsoft.com/office/drawing/2014/main" id="{A7AB56D2-119C-9C22-EDB0-BBBDF3755E0F}"/>
              </a:ext>
              <a:ext uri="{C183D7F6-B498-43B3-948B-1728B52AA6E4}">
                <adec:decorative xmlns:adec="http://schemas.microsoft.com/office/drawing/2017/decorative" val="0"/>
              </a:ext>
            </a:extLst>
          </p:cNvPr>
          <p:cNvSpPr/>
          <p:nvPr/>
        </p:nvSpPr>
        <p:spPr>
          <a:xfrm>
            <a:off x="5651500" y="5280314"/>
            <a:ext cx="1473200" cy="30944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ounded Rectangle 13" descr="Exempt Vaccines: Highlighte information Varicella">
            <a:extLst>
              <a:ext uri="{FF2B5EF4-FFF2-40B4-BE49-F238E27FC236}">
                <a16:creationId xmlns:a16="http://schemas.microsoft.com/office/drawing/2014/main" id="{311C4DC5-DF5C-2290-CB37-01961750A142}"/>
              </a:ext>
              <a:ext uri="{C183D7F6-B498-43B3-948B-1728B52AA6E4}">
                <adec:decorative xmlns:adec="http://schemas.microsoft.com/office/drawing/2017/decorative" val="0"/>
              </a:ext>
            </a:extLst>
          </p:cNvPr>
          <p:cNvSpPr/>
          <p:nvPr/>
        </p:nvSpPr>
        <p:spPr>
          <a:xfrm>
            <a:off x="1717705" y="6195701"/>
            <a:ext cx="1076770" cy="52129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cs typeface="Calibri"/>
            </a:endParaRPr>
          </a:p>
        </p:txBody>
      </p:sp>
      <p:sp>
        <p:nvSpPr>
          <p:cNvPr id="2" name="Rounded Rectangle 13" descr="Medical Basis for Exemption, Highlighted information History of chickenpox disease.">
            <a:extLst>
              <a:ext uri="{FF2B5EF4-FFF2-40B4-BE49-F238E27FC236}">
                <a16:creationId xmlns:a16="http://schemas.microsoft.com/office/drawing/2014/main" id="{256E5475-B59A-5AF7-9DDD-247156782278}"/>
              </a:ext>
              <a:ext uri="{C183D7F6-B498-43B3-948B-1728B52AA6E4}">
                <adec:decorative xmlns:adec="http://schemas.microsoft.com/office/drawing/2017/decorative" val="0"/>
              </a:ext>
            </a:extLst>
          </p:cNvPr>
          <p:cNvSpPr/>
          <p:nvPr/>
        </p:nvSpPr>
        <p:spPr>
          <a:xfrm>
            <a:off x="2810516" y="6195700"/>
            <a:ext cx="2709332" cy="52129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cs typeface="Calibri"/>
            </a:endParaRPr>
          </a:p>
        </p:txBody>
      </p:sp>
      <p:sp>
        <p:nvSpPr>
          <p:cNvPr id="15" name="Rounded Rectangle 14" descr="Exemption Expires: highlighted information, End of sixth grade.">
            <a:extLst>
              <a:ext uri="{FF2B5EF4-FFF2-40B4-BE49-F238E27FC236}">
                <a16:creationId xmlns:a16="http://schemas.microsoft.com/office/drawing/2014/main" id="{DE274137-B4B2-E8A3-8AAB-3E8830EC7598}"/>
              </a:ext>
              <a:ext uri="{C183D7F6-B498-43B3-948B-1728B52AA6E4}">
                <adec:decorative xmlns:adec="http://schemas.microsoft.com/office/drawing/2017/decorative" val="0"/>
              </a:ext>
            </a:extLst>
          </p:cNvPr>
          <p:cNvSpPr/>
          <p:nvPr/>
        </p:nvSpPr>
        <p:spPr>
          <a:xfrm>
            <a:off x="6620213" y="6195700"/>
            <a:ext cx="1793970" cy="521293"/>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Box 15">
            <a:extLst>
              <a:ext uri="{FF2B5EF4-FFF2-40B4-BE49-F238E27FC236}">
                <a16:creationId xmlns:a16="http://schemas.microsoft.com/office/drawing/2014/main" id="{41A647FB-CF75-A494-4D36-38E988E3AF6E}"/>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10573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927263AE-27E8-EA50-1969-FAFD31594431}"/>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Student 2: Immunization Record </a:t>
            </a:r>
            <a:r>
              <a:rPr kumimoji="0" lang="en-US" sz="2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(page 1)</a:t>
            </a:r>
          </a:p>
        </p:txBody>
      </p:sp>
      <p:grpSp>
        <p:nvGrpSpPr>
          <p:cNvPr id="3" name="Group 2" descr="Filled out immunization record listed by group, series, date given, age given, vaccine, and clinic administered or transcribed">
            <a:extLst>
              <a:ext uri="{FF2B5EF4-FFF2-40B4-BE49-F238E27FC236}">
                <a16:creationId xmlns:a16="http://schemas.microsoft.com/office/drawing/2014/main" id="{73110812-6AFD-BFD2-8B75-2B8AD712557E}"/>
              </a:ext>
            </a:extLst>
          </p:cNvPr>
          <p:cNvGrpSpPr/>
          <p:nvPr/>
        </p:nvGrpSpPr>
        <p:grpSpPr>
          <a:xfrm>
            <a:off x="302548" y="568916"/>
            <a:ext cx="9389067" cy="7096893"/>
            <a:chOff x="302548" y="568916"/>
            <a:chExt cx="9389067" cy="7096893"/>
          </a:xfrm>
        </p:grpSpPr>
        <p:pic>
          <p:nvPicPr>
            <p:cNvPr id="2" name="Picture 1" descr="Sample immunization record">
              <a:extLst>
                <a:ext uri="{FF2B5EF4-FFF2-40B4-BE49-F238E27FC236}">
                  <a16:creationId xmlns:a16="http://schemas.microsoft.com/office/drawing/2014/main" id="{E4D484B2-4742-E13D-3B8E-B23C5FC74BD1}"/>
                </a:ext>
              </a:extLst>
            </p:cNvPr>
            <p:cNvPicPr>
              <a:picLocks noChangeAspect="1"/>
            </p:cNvPicPr>
            <p:nvPr/>
          </p:nvPicPr>
          <p:blipFill rotWithShape="1">
            <a:blip r:embed="rId3"/>
            <a:srcRect b="1563"/>
            <a:stretch/>
          </p:blipFill>
          <p:spPr>
            <a:xfrm>
              <a:off x="302548" y="568916"/>
              <a:ext cx="9389067" cy="6959575"/>
            </a:xfrm>
            <a:prstGeom prst="rect">
              <a:avLst/>
            </a:prstGeom>
          </p:spPr>
        </p:pic>
        <p:sp>
          <p:nvSpPr>
            <p:cNvPr id="54" name="Text Placeholder 8">
              <a:extLst>
                <a:ext uri="{FF2B5EF4-FFF2-40B4-BE49-F238E27FC236}">
                  <a16:creationId xmlns:a16="http://schemas.microsoft.com/office/drawing/2014/main" id="{2BABE94A-51B6-24B3-6DF6-B6170AB00A37}"/>
                </a:ext>
              </a:extLst>
            </p:cNvPr>
            <p:cNvSpPr txBox="1">
              <a:spLocks/>
            </p:cNvSpPr>
            <p:nvPr/>
          </p:nvSpPr>
          <p:spPr>
            <a:xfrm>
              <a:off x="389769" y="1450656"/>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COVID</a:t>
              </a:r>
            </a:p>
          </p:txBody>
        </p:sp>
        <p:sp>
          <p:nvSpPr>
            <p:cNvPr id="19" name="Text Placeholder 8">
              <a:extLst>
                <a:ext uri="{FF2B5EF4-FFF2-40B4-BE49-F238E27FC236}">
                  <a16:creationId xmlns:a16="http://schemas.microsoft.com/office/drawing/2014/main" id="{C8376F57-5726-CDEA-037D-95599FBE4218}"/>
                </a:ext>
              </a:extLst>
            </p:cNvPr>
            <p:cNvSpPr txBox="1">
              <a:spLocks/>
            </p:cNvSpPr>
            <p:nvPr/>
          </p:nvSpPr>
          <p:spPr>
            <a:xfrm>
              <a:off x="1413744" y="1465540"/>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3</a:t>
              </a:r>
            </a:p>
          </p:txBody>
        </p:sp>
        <p:sp>
          <p:nvSpPr>
            <p:cNvPr id="51" name="Text Placeholder 8">
              <a:extLst>
                <a:ext uri="{FF2B5EF4-FFF2-40B4-BE49-F238E27FC236}">
                  <a16:creationId xmlns:a16="http://schemas.microsoft.com/office/drawing/2014/main" id="{245FB03A-01AD-D0FB-4CFB-6F8C9FB6BC9C}"/>
                </a:ext>
              </a:extLst>
            </p:cNvPr>
            <p:cNvSpPr txBox="1">
              <a:spLocks/>
            </p:cNvSpPr>
            <p:nvPr/>
          </p:nvSpPr>
          <p:spPr>
            <a:xfrm>
              <a:off x="2066168" y="1450656"/>
              <a:ext cx="126079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12/01/21</a:t>
              </a:r>
            </a:p>
          </p:txBody>
        </p:sp>
        <p:sp>
          <p:nvSpPr>
            <p:cNvPr id="4" name="TextBox 3">
              <a:extLst>
                <a:ext uri="{FF2B5EF4-FFF2-40B4-BE49-F238E27FC236}">
                  <a16:creationId xmlns:a16="http://schemas.microsoft.com/office/drawing/2014/main" id="{9FBC7306-6B38-AC1D-5163-DF9006A1CF0D}"/>
                </a:ext>
              </a:extLst>
            </p:cNvPr>
            <p:cNvSpPr txBox="1"/>
            <p:nvPr/>
          </p:nvSpPr>
          <p:spPr>
            <a:xfrm>
              <a:off x="3256426" y="1462993"/>
              <a:ext cx="1171206" cy="292388"/>
            </a:xfrm>
            <a:prstGeom prst="rect">
              <a:avLst/>
            </a:prstGeom>
            <a:noFill/>
          </p:spPr>
          <p:txBody>
            <a:bodyPr wrap="square" lIns="91440" tIns="45720" rIns="91440" bIns="45720" rtlCol="0" anchor="t">
              <a:spAutoFit/>
            </a:bodyPr>
            <a:lstStyle/>
            <a:p>
              <a:pPr algn="ctr"/>
              <a:r>
                <a:rPr lang="en-US" sz="1300"/>
                <a:t>2yrs 1mo 22d</a:t>
              </a:r>
            </a:p>
          </p:txBody>
        </p:sp>
        <p:sp>
          <p:nvSpPr>
            <p:cNvPr id="5" name="TextBox 4">
              <a:extLst>
                <a:ext uri="{FF2B5EF4-FFF2-40B4-BE49-F238E27FC236}">
                  <a16:creationId xmlns:a16="http://schemas.microsoft.com/office/drawing/2014/main" id="{487E1781-D337-2342-F193-42C7419F5801}"/>
                </a:ext>
              </a:extLst>
            </p:cNvPr>
            <p:cNvSpPr txBox="1"/>
            <p:nvPr/>
          </p:nvSpPr>
          <p:spPr>
            <a:xfrm>
              <a:off x="4523329" y="1464444"/>
              <a:ext cx="2185484" cy="292388"/>
            </a:xfrm>
            <a:prstGeom prst="rect">
              <a:avLst/>
            </a:prstGeom>
            <a:noFill/>
          </p:spPr>
          <p:txBody>
            <a:bodyPr wrap="square" rtlCol="0">
              <a:spAutoFit/>
            </a:bodyPr>
            <a:lstStyle/>
            <a:p>
              <a:r>
                <a:rPr lang="en-US" sz="1300"/>
                <a:t>Pfizer Pediatric COVID-19</a:t>
              </a:r>
            </a:p>
          </p:txBody>
        </p:sp>
        <p:sp>
          <p:nvSpPr>
            <p:cNvPr id="10" name="TextBox 9">
              <a:extLst>
                <a:ext uri="{FF2B5EF4-FFF2-40B4-BE49-F238E27FC236}">
                  <a16:creationId xmlns:a16="http://schemas.microsoft.com/office/drawing/2014/main" id="{2149CE3D-77F9-1116-A729-51D72D1692DD}"/>
                </a:ext>
              </a:extLst>
            </p:cNvPr>
            <p:cNvSpPr txBox="1"/>
            <p:nvPr/>
          </p:nvSpPr>
          <p:spPr>
            <a:xfrm>
              <a:off x="6988876" y="146299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55" name="Text Placeholder 8">
              <a:extLst>
                <a:ext uri="{FF2B5EF4-FFF2-40B4-BE49-F238E27FC236}">
                  <a16:creationId xmlns:a16="http://schemas.microsoft.com/office/drawing/2014/main" id="{B2479A17-6251-FBF8-F68B-367A01E29000}"/>
                </a:ext>
              </a:extLst>
            </p:cNvPr>
            <p:cNvSpPr txBox="1">
              <a:spLocks/>
            </p:cNvSpPr>
            <p:nvPr/>
          </p:nvSpPr>
          <p:spPr>
            <a:xfrm>
              <a:off x="400656" y="1846904"/>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COVID</a:t>
              </a:r>
            </a:p>
            <a:p>
              <a:pPr algn="ctr"/>
              <a:endParaRPr lang="en-US" sz="2000" b="1" dirty="0"/>
            </a:p>
          </p:txBody>
        </p:sp>
        <p:sp>
          <p:nvSpPr>
            <p:cNvPr id="58" name="Text Placeholder 8">
              <a:extLst>
                <a:ext uri="{FF2B5EF4-FFF2-40B4-BE49-F238E27FC236}">
                  <a16:creationId xmlns:a16="http://schemas.microsoft.com/office/drawing/2014/main" id="{6E33666D-A47A-8C4E-824C-FE7D5F342809}"/>
                </a:ext>
              </a:extLst>
            </p:cNvPr>
            <p:cNvSpPr txBox="1">
              <a:spLocks/>
            </p:cNvSpPr>
            <p:nvPr/>
          </p:nvSpPr>
          <p:spPr>
            <a:xfrm>
              <a:off x="1413057" y="1890448"/>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3</a:t>
              </a:r>
            </a:p>
            <a:p>
              <a:pPr algn="ctr"/>
              <a:endParaRPr lang="en-US" sz="2000" b="1"/>
            </a:p>
          </p:txBody>
        </p:sp>
        <p:sp>
          <p:nvSpPr>
            <p:cNvPr id="52" name="Text Placeholder 8">
              <a:extLst>
                <a:ext uri="{FF2B5EF4-FFF2-40B4-BE49-F238E27FC236}">
                  <a16:creationId xmlns:a16="http://schemas.microsoft.com/office/drawing/2014/main" id="{4291A309-01C3-163E-FB50-2DEE4E8156F9}"/>
                </a:ext>
              </a:extLst>
            </p:cNvPr>
            <p:cNvSpPr txBox="1">
              <a:spLocks/>
            </p:cNvSpPr>
            <p:nvPr/>
          </p:nvSpPr>
          <p:spPr>
            <a:xfrm>
              <a:off x="2077055" y="1846904"/>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11/19/22</a:t>
              </a:r>
            </a:p>
          </p:txBody>
        </p:sp>
        <p:sp>
          <p:nvSpPr>
            <p:cNvPr id="15" name="TextBox 14">
              <a:extLst>
                <a:ext uri="{FF2B5EF4-FFF2-40B4-BE49-F238E27FC236}">
                  <a16:creationId xmlns:a16="http://schemas.microsoft.com/office/drawing/2014/main" id="{AB9DDC32-411E-86A8-E750-36DC68A420D6}"/>
                </a:ext>
              </a:extLst>
            </p:cNvPr>
            <p:cNvSpPr txBox="1"/>
            <p:nvPr/>
          </p:nvSpPr>
          <p:spPr>
            <a:xfrm>
              <a:off x="3277164" y="1872499"/>
              <a:ext cx="1171206" cy="292388"/>
            </a:xfrm>
            <a:prstGeom prst="rect">
              <a:avLst/>
            </a:prstGeom>
            <a:noFill/>
          </p:spPr>
          <p:txBody>
            <a:bodyPr wrap="square" lIns="91440" tIns="45720" rIns="91440" bIns="45720" rtlCol="0" anchor="t">
              <a:spAutoFit/>
            </a:bodyPr>
            <a:lstStyle/>
            <a:p>
              <a:pPr algn="ctr"/>
              <a:r>
                <a:rPr lang="en-US" sz="1300"/>
                <a:t>3yrs 1mo 9d</a:t>
              </a:r>
            </a:p>
          </p:txBody>
        </p:sp>
        <p:sp>
          <p:nvSpPr>
            <p:cNvPr id="16" name="TextBox 15">
              <a:extLst>
                <a:ext uri="{FF2B5EF4-FFF2-40B4-BE49-F238E27FC236}">
                  <a16:creationId xmlns:a16="http://schemas.microsoft.com/office/drawing/2014/main" id="{A3059010-118E-F65C-BE87-852235E2A1F1}"/>
                </a:ext>
              </a:extLst>
            </p:cNvPr>
            <p:cNvSpPr txBox="1"/>
            <p:nvPr/>
          </p:nvSpPr>
          <p:spPr>
            <a:xfrm>
              <a:off x="4544067" y="1873950"/>
              <a:ext cx="2185484" cy="292388"/>
            </a:xfrm>
            <a:prstGeom prst="rect">
              <a:avLst/>
            </a:prstGeom>
            <a:noFill/>
          </p:spPr>
          <p:txBody>
            <a:bodyPr wrap="square" rtlCol="0">
              <a:spAutoFit/>
            </a:bodyPr>
            <a:lstStyle/>
            <a:p>
              <a:r>
                <a:rPr lang="en-US" sz="1300"/>
                <a:t>Pfizer Pediatric COVID-19</a:t>
              </a:r>
            </a:p>
          </p:txBody>
        </p:sp>
        <p:sp>
          <p:nvSpPr>
            <p:cNvPr id="17" name="TextBox 16">
              <a:extLst>
                <a:ext uri="{FF2B5EF4-FFF2-40B4-BE49-F238E27FC236}">
                  <a16:creationId xmlns:a16="http://schemas.microsoft.com/office/drawing/2014/main" id="{4C3A0D48-41A4-1098-7B61-69F318C2DC48}"/>
                </a:ext>
              </a:extLst>
            </p:cNvPr>
            <p:cNvSpPr txBox="1"/>
            <p:nvPr/>
          </p:nvSpPr>
          <p:spPr>
            <a:xfrm>
              <a:off x="7009614" y="1872499"/>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0" name="Text Placeholder 8">
              <a:extLst>
                <a:ext uri="{FF2B5EF4-FFF2-40B4-BE49-F238E27FC236}">
                  <a16:creationId xmlns:a16="http://schemas.microsoft.com/office/drawing/2014/main" id="{A6C0E4A0-6A93-3231-C99E-B3D9161AFCE3}"/>
                </a:ext>
              </a:extLst>
            </p:cNvPr>
            <p:cNvSpPr txBox="1">
              <a:spLocks/>
            </p:cNvSpPr>
            <p:nvPr/>
          </p:nvSpPr>
          <p:spPr>
            <a:xfrm>
              <a:off x="372804" y="2244241"/>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DTaP</a:t>
              </a:r>
            </a:p>
          </p:txBody>
        </p:sp>
        <p:sp>
          <p:nvSpPr>
            <p:cNvPr id="63" name="Text Placeholder 8">
              <a:extLst>
                <a:ext uri="{FF2B5EF4-FFF2-40B4-BE49-F238E27FC236}">
                  <a16:creationId xmlns:a16="http://schemas.microsoft.com/office/drawing/2014/main" id="{A7682BEF-BD7F-048B-C00F-66F4027BD22F}"/>
                </a:ext>
              </a:extLst>
            </p:cNvPr>
            <p:cNvSpPr txBox="1">
              <a:spLocks/>
            </p:cNvSpPr>
            <p:nvPr/>
          </p:nvSpPr>
          <p:spPr>
            <a:xfrm>
              <a:off x="1387015" y="2287785"/>
              <a:ext cx="762023" cy="29501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5</a:t>
              </a:r>
            </a:p>
          </p:txBody>
        </p:sp>
        <p:sp>
          <p:nvSpPr>
            <p:cNvPr id="43" name="Text Placeholder 8">
              <a:extLst>
                <a:ext uri="{FF2B5EF4-FFF2-40B4-BE49-F238E27FC236}">
                  <a16:creationId xmlns:a16="http://schemas.microsoft.com/office/drawing/2014/main" id="{E36C2337-88F3-3B5E-9C3D-9CD6198081FB}"/>
                </a:ext>
              </a:extLst>
            </p:cNvPr>
            <p:cNvSpPr txBox="1">
              <a:spLocks/>
            </p:cNvSpPr>
            <p:nvPr/>
          </p:nvSpPr>
          <p:spPr>
            <a:xfrm>
              <a:off x="2095640" y="2251266"/>
              <a:ext cx="121806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dirty="0"/>
                <a:t>12/23/19</a:t>
              </a:r>
            </a:p>
          </p:txBody>
        </p:sp>
        <p:sp>
          <p:nvSpPr>
            <p:cNvPr id="30" name="TextBox 29">
              <a:extLst>
                <a:ext uri="{FF2B5EF4-FFF2-40B4-BE49-F238E27FC236}">
                  <a16:creationId xmlns:a16="http://schemas.microsoft.com/office/drawing/2014/main" id="{425E636F-D0CB-81C2-A1EF-6B1494CDD81F}"/>
                </a:ext>
              </a:extLst>
            </p:cNvPr>
            <p:cNvSpPr txBox="1"/>
            <p:nvPr/>
          </p:nvSpPr>
          <p:spPr>
            <a:xfrm>
              <a:off x="3256426" y="2282166"/>
              <a:ext cx="1171206" cy="292388"/>
            </a:xfrm>
            <a:prstGeom prst="rect">
              <a:avLst/>
            </a:prstGeom>
            <a:noFill/>
          </p:spPr>
          <p:txBody>
            <a:bodyPr wrap="square" lIns="91440" tIns="45720" rIns="91440" bIns="45720" rtlCol="0" anchor="t">
              <a:spAutoFit/>
            </a:bodyPr>
            <a:lstStyle/>
            <a:p>
              <a:pPr algn="ctr"/>
              <a:r>
                <a:rPr lang="en-US" sz="1300"/>
                <a:t>0yrs 2mo 13d</a:t>
              </a:r>
            </a:p>
          </p:txBody>
        </p:sp>
        <p:sp>
          <p:nvSpPr>
            <p:cNvPr id="31" name="TextBox 30">
              <a:extLst>
                <a:ext uri="{FF2B5EF4-FFF2-40B4-BE49-F238E27FC236}">
                  <a16:creationId xmlns:a16="http://schemas.microsoft.com/office/drawing/2014/main" id="{5BC86293-CD91-4085-02AA-5D802CB35F1B}"/>
                </a:ext>
              </a:extLst>
            </p:cNvPr>
            <p:cNvSpPr txBox="1"/>
            <p:nvPr/>
          </p:nvSpPr>
          <p:spPr>
            <a:xfrm>
              <a:off x="4523329" y="2283617"/>
              <a:ext cx="2185484" cy="292388"/>
            </a:xfrm>
            <a:prstGeom prst="rect">
              <a:avLst/>
            </a:prstGeom>
            <a:noFill/>
          </p:spPr>
          <p:txBody>
            <a:bodyPr wrap="square" rtlCol="0">
              <a:spAutoFit/>
            </a:bodyPr>
            <a:lstStyle/>
            <a:p>
              <a:r>
                <a:rPr lang="en-US" sz="1300" err="1"/>
                <a:t>Pediarix</a:t>
              </a:r>
              <a:endParaRPr lang="en-US" sz="1300"/>
            </a:p>
          </p:txBody>
        </p:sp>
        <p:sp>
          <p:nvSpPr>
            <p:cNvPr id="32" name="TextBox 31">
              <a:extLst>
                <a:ext uri="{FF2B5EF4-FFF2-40B4-BE49-F238E27FC236}">
                  <a16:creationId xmlns:a16="http://schemas.microsoft.com/office/drawing/2014/main" id="{E3DF7F27-259D-66A7-2D91-CE7CF04E4B20}"/>
                </a:ext>
              </a:extLst>
            </p:cNvPr>
            <p:cNvSpPr txBox="1"/>
            <p:nvPr/>
          </p:nvSpPr>
          <p:spPr>
            <a:xfrm>
              <a:off x="6988876" y="22821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1" name="Text Placeholder 8">
              <a:extLst>
                <a:ext uri="{FF2B5EF4-FFF2-40B4-BE49-F238E27FC236}">
                  <a16:creationId xmlns:a16="http://schemas.microsoft.com/office/drawing/2014/main" id="{A34CCBB1-A416-C8FA-2AE3-392E98166EB4}"/>
                </a:ext>
              </a:extLst>
            </p:cNvPr>
            <p:cNvSpPr txBox="1">
              <a:spLocks/>
            </p:cNvSpPr>
            <p:nvPr/>
          </p:nvSpPr>
          <p:spPr>
            <a:xfrm>
              <a:off x="383691" y="2659739"/>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DTaP</a:t>
              </a:r>
            </a:p>
            <a:p>
              <a:pPr algn="ctr"/>
              <a:endParaRPr lang="en-US" sz="2000" b="1"/>
            </a:p>
          </p:txBody>
        </p:sp>
        <p:sp>
          <p:nvSpPr>
            <p:cNvPr id="64" name="Text Placeholder 8">
              <a:extLst>
                <a:ext uri="{FF2B5EF4-FFF2-40B4-BE49-F238E27FC236}">
                  <a16:creationId xmlns:a16="http://schemas.microsoft.com/office/drawing/2014/main" id="{13BE3A7D-951F-F358-AC7A-EF88792E41FB}"/>
                </a:ext>
              </a:extLst>
            </p:cNvPr>
            <p:cNvSpPr txBox="1">
              <a:spLocks/>
            </p:cNvSpPr>
            <p:nvPr/>
          </p:nvSpPr>
          <p:spPr>
            <a:xfrm>
              <a:off x="1396092" y="2703283"/>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5</a:t>
              </a:r>
            </a:p>
            <a:p>
              <a:pPr algn="ctr"/>
              <a:endParaRPr lang="en-US" sz="2000" b="1"/>
            </a:p>
          </p:txBody>
        </p:sp>
        <p:sp>
          <p:nvSpPr>
            <p:cNvPr id="44" name="Text Placeholder 8">
              <a:extLst>
                <a:ext uri="{FF2B5EF4-FFF2-40B4-BE49-F238E27FC236}">
                  <a16:creationId xmlns:a16="http://schemas.microsoft.com/office/drawing/2014/main" id="{85B002E4-3E49-03D3-8EE3-020B3B504652}"/>
                </a:ext>
              </a:extLst>
            </p:cNvPr>
            <p:cNvSpPr txBox="1">
              <a:spLocks/>
            </p:cNvSpPr>
            <p:nvPr/>
          </p:nvSpPr>
          <p:spPr>
            <a:xfrm>
              <a:off x="2126885" y="2668652"/>
              <a:ext cx="1203967"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33" name="TextBox 32">
              <a:extLst>
                <a:ext uri="{FF2B5EF4-FFF2-40B4-BE49-F238E27FC236}">
                  <a16:creationId xmlns:a16="http://schemas.microsoft.com/office/drawing/2014/main" id="{6E351C6A-B6D0-1617-2A76-91C483EDA18B}"/>
                </a:ext>
              </a:extLst>
            </p:cNvPr>
            <p:cNvSpPr txBox="1"/>
            <p:nvPr/>
          </p:nvSpPr>
          <p:spPr>
            <a:xfrm>
              <a:off x="3265105" y="2689460"/>
              <a:ext cx="1171206" cy="292388"/>
            </a:xfrm>
            <a:prstGeom prst="rect">
              <a:avLst/>
            </a:prstGeom>
            <a:noFill/>
          </p:spPr>
          <p:txBody>
            <a:bodyPr wrap="square" lIns="91440" tIns="45720" rIns="91440" bIns="45720" rtlCol="0" anchor="t">
              <a:spAutoFit/>
            </a:bodyPr>
            <a:lstStyle/>
            <a:p>
              <a:pPr algn="ctr"/>
              <a:r>
                <a:rPr lang="en-US" sz="1300"/>
                <a:t>0yrs 4mo 9d</a:t>
              </a:r>
            </a:p>
          </p:txBody>
        </p:sp>
        <p:sp>
          <p:nvSpPr>
            <p:cNvPr id="34" name="TextBox 33">
              <a:extLst>
                <a:ext uri="{FF2B5EF4-FFF2-40B4-BE49-F238E27FC236}">
                  <a16:creationId xmlns:a16="http://schemas.microsoft.com/office/drawing/2014/main" id="{5FC5F284-93EB-47C2-1988-23E1D8B94283}"/>
                </a:ext>
              </a:extLst>
            </p:cNvPr>
            <p:cNvSpPr txBox="1"/>
            <p:nvPr/>
          </p:nvSpPr>
          <p:spPr>
            <a:xfrm>
              <a:off x="4532008" y="2690911"/>
              <a:ext cx="2185484" cy="292388"/>
            </a:xfrm>
            <a:prstGeom prst="rect">
              <a:avLst/>
            </a:prstGeom>
            <a:noFill/>
          </p:spPr>
          <p:txBody>
            <a:bodyPr wrap="square" rtlCol="0">
              <a:spAutoFit/>
            </a:bodyPr>
            <a:lstStyle/>
            <a:p>
              <a:r>
                <a:rPr lang="en-US" sz="1300" err="1"/>
                <a:t>Pediarix</a:t>
              </a:r>
              <a:endParaRPr lang="en-US" sz="1300"/>
            </a:p>
          </p:txBody>
        </p:sp>
        <p:sp>
          <p:nvSpPr>
            <p:cNvPr id="35" name="TextBox 34">
              <a:extLst>
                <a:ext uri="{FF2B5EF4-FFF2-40B4-BE49-F238E27FC236}">
                  <a16:creationId xmlns:a16="http://schemas.microsoft.com/office/drawing/2014/main" id="{FEAA892E-A4A2-1275-8E9E-D1E05418A503}"/>
                </a:ext>
              </a:extLst>
            </p:cNvPr>
            <p:cNvSpPr txBox="1"/>
            <p:nvPr/>
          </p:nvSpPr>
          <p:spPr>
            <a:xfrm>
              <a:off x="6997555" y="2689460"/>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2" name="Text Placeholder 8">
              <a:extLst>
                <a:ext uri="{FF2B5EF4-FFF2-40B4-BE49-F238E27FC236}">
                  <a16:creationId xmlns:a16="http://schemas.microsoft.com/office/drawing/2014/main" id="{26A7B390-ECC9-339A-1B28-6926CDC47261}"/>
                </a:ext>
              </a:extLst>
            </p:cNvPr>
            <p:cNvSpPr txBox="1">
              <a:spLocks/>
            </p:cNvSpPr>
            <p:nvPr/>
          </p:nvSpPr>
          <p:spPr>
            <a:xfrm>
              <a:off x="390359" y="3070484"/>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DTaP</a:t>
              </a:r>
            </a:p>
            <a:p>
              <a:pPr algn="ctr"/>
              <a:endParaRPr lang="en-US" sz="2000" b="1"/>
            </a:p>
          </p:txBody>
        </p:sp>
        <p:sp>
          <p:nvSpPr>
            <p:cNvPr id="65" name="Text Placeholder 8">
              <a:extLst>
                <a:ext uri="{FF2B5EF4-FFF2-40B4-BE49-F238E27FC236}">
                  <a16:creationId xmlns:a16="http://schemas.microsoft.com/office/drawing/2014/main" id="{0AF5C940-8FA7-F2F1-F48D-2080FB154EA0}"/>
                </a:ext>
              </a:extLst>
            </p:cNvPr>
            <p:cNvSpPr txBox="1">
              <a:spLocks/>
            </p:cNvSpPr>
            <p:nvPr/>
          </p:nvSpPr>
          <p:spPr>
            <a:xfrm>
              <a:off x="1381627" y="3146686"/>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5</a:t>
              </a:r>
            </a:p>
          </p:txBody>
        </p:sp>
        <p:sp>
          <p:nvSpPr>
            <p:cNvPr id="45" name="Text Placeholder 8">
              <a:extLst>
                <a:ext uri="{FF2B5EF4-FFF2-40B4-BE49-F238E27FC236}">
                  <a16:creationId xmlns:a16="http://schemas.microsoft.com/office/drawing/2014/main" id="{E5EEA8C7-E294-8519-5204-308203C70FAC}"/>
                </a:ext>
              </a:extLst>
            </p:cNvPr>
            <p:cNvSpPr txBox="1">
              <a:spLocks/>
            </p:cNvSpPr>
            <p:nvPr/>
          </p:nvSpPr>
          <p:spPr>
            <a:xfrm>
              <a:off x="2135058" y="3070803"/>
              <a:ext cx="1208940"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04/11/20</a:t>
              </a:r>
            </a:p>
          </p:txBody>
        </p:sp>
        <p:sp>
          <p:nvSpPr>
            <p:cNvPr id="36" name="TextBox 35">
              <a:extLst>
                <a:ext uri="{FF2B5EF4-FFF2-40B4-BE49-F238E27FC236}">
                  <a16:creationId xmlns:a16="http://schemas.microsoft.com/office/drawing/2014/main" id="{FD20554E-B8E4-84D5-E920-017C5FAC0072}"/>
                </a:ext>
              </a:extLst>
            </p:cNvPr>
            <p:cNvSpPr txBox="1"/>
            <p:nvPr/>
          </p:nvSpPr>
          <p:spPr>
            <a:xfrm>
              <a:off x="3285843" y="3098966"/>
              <a:ext cx="1171206" cy="292388"/>
            </a:xfrm>
            <a:prstGeom prst="rect">
              <a:avLst/>
            </a:prstGeom>
            <a:noFill/>
          </p:spPr>
          <p:txBody>
            <a:bodyPr wrap="square" lIns="91440" tIns="45720" rIns="91440" bIns="45720" rtlCol="0" anchor="t">
              <a:spAutoFit/>
            </a:bodyPr>
            <a:lstStyle/>
            <a:p>
              <a:pPr algn="ctr"/>
              <a:r>
                <a:rPr lang="en-US" sz="1300"/>
                <a:t>0yrs 6mo 1d</a:t>
              </a:r>
            </a:p>
          </p:txBody>
        </p:sp>
        <p:sp>
          <p:nvSpPr>
            <p:cNvPr id="6" name="TextBox 5">
              <a:extLst>
                <a:ext uri="{FF2B5EF4-FFF2-40B4-BE49-F238E27FC236}">
                  <a16:creationId xmlns:a16="http://schemas.microsoft.com/office/drawing/2014/main" id="{4883A37C-F339-3DBD-1AF0-E7962907F2F8}"/>
                </a:ext>
              </a:extLst>
            </p:cNvPr>
            <p:cNvSpPr txBox="1"/>
            <p:nvPr/>
          </p:nvSpPr>
          <p:spPr>
            <a:xfrm>
              <a:off x="4536489" y="3098805"/>
              <a:ext cx="2085375" cy="292388"/>
            </a:xfrm>
            <a:prstGeom prst="rect">
              <a:avLst/>
            </a:prstGeom>
            <a:noFill/>
          </p:spPr>
          <p:txBody>
            <a:bodyPr wrap="square" rtlCol="0">
              <a:spAutoFit/>
            </a:bodyPr>
            <a:lstStyle/>
            <a:p>
              <a:r>
                <a:rPr lang="en-US" sz="1300" err="1"/>
                <a:t>Pediarix</a:t>
              </a:r>
              <a:endParaRPr lang="en-US" sz="1300"/>
            </a:p>
          </p:txBody>
        </p:sp>
        <p:sp>
          <p:nvSpPr>
            <p:cNvPr id="38" name="TextBox 37">
              <a:extLst>
                <a:ext uri="{FF2B5EF4-FFF2-40B4-BE49-F238E27FC236}">
                  <a16:creationId xmlns:a16="http://schemas.microsoft.com/office/drawing/2014/main" id="{FCFA0A44-452D-686E-93F9-CDBFC8DBF69B}"/>
                </a:ext>
              </a:extLst>
            </p:cNvPr>
            <p:cNvSpPr txBox="1"/>
            <p:nvPr/>
          </p:nvSpPr>
          <p:spPr>
            <a:xfrm>
              <a:off x="7018293" y="30989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6" name="Text Placeholder 8">
              <a:extLst>
                <a:ext uri="{FF2B5EF4-FFF2-40B4-BE49-F238E27FC236}">
                  <a16:creationId xmlns:a16="http://schemas.microsoft.com/office/drawing/2014/main" id="{B113B4BA-819A-8BC4-BC7B-2E401483D247}"/>
                </a:ext>
              </a:extLst>
            </p:cNvPr>
            <p:cNvSpPr txBox="1">
              <a:spLocks/>
            </p:cNvSpPr>
            <p:nvPr/>
          </p:nvSpPr>
          <p:spPr>
            <a:xfrm>
              <a:off x="361196" y="3489813"/>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DTaP</a:t>
              </a:r>
            </a:p>
            <a:p>
              <a:pPr algn="ctr"/>
              <a:endParaRPr lang="en-US" sz="2000" b="1"/>
            </a:p>
          </p:txBody>
        </p:sp>
        <p:sp>
          <p:nvSpPr>
            <p:cNvPr id="68" name="Text Placeholder 8">
              <a:extLst>
                <a:ext uri="{FF2B5EF4-FFF2-40B4-BE49-F238E27FC236}">
                  <a16:creationId xmlns:a16="http://schemas.microsoft.com/office/drawing/2014/main" id="{FD081E3D-12A5-5AD7-1CAC-5D5CDDA829D4}"/>
                </a:ext>
              </a:extLst>
            </p:cNvPr>
            <p:cNvSpPr txBox="1">
              <a:spLocks/>
            </p:cNvSpPr>
            <p:nvPr/>
          </p:nvSpPr>
          <p:spPr>
            <a:xfrm>
              <a:off x="1373597" y="3533357"/>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4 of 5</a:t>
              </a:r>
            </a:p>
            <a:p>
              <a:pPr algn="ctr"/>
              <a:endParaRPr lang="en-US" sz="2000" b="1"/>
            </a:p>
          </p:txBody>
        </p:sp>
        <p:sp>
          <p:nvSpPr>
            <p:cNvPr id="46" name="Text Placeholder 8">
              <a:extLst>
                <a:ext uri="{FF2B5EF4-FFF2-40B4-BE49-F238E27FC236}">
                  <a16:creationId xmlns:a16="http://schemas.microsoft.com/office/drawing/2014/main" id="{7C0C5E6A-5824-B24E-9A92-BC81F0D88BDF}"/>
                </a:ext>
              </a:extLst>
            </p:cNvPr>
            <p:cNvSpPr txBox="1">
              <a:spLocks/>
            </p:cNvSpPr>
            <p:nvPr/>
          </p:nvSpPr>
          <p:spPr>
            <a:xfrm>
              <a:off x="2122995" y="3497579"/>
              <a:ext cx="1203968" cy="36651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01/21/21</a:t>
              </a:r>
            </a:p>
          </p:txBody>
        </p:sp>
        <p:sp>
          <p:nvSpPr>
            <p:cNvPr id="39" name="TextBox 38">
              <a:extLst>
                <a:ext uri="{FF2B5EF4-FFF2-40B4-BE49-F238E27FC236}">
                  <a16:creationId xmlns:a16="http://schemas.microsoft.com/office/drawing/2014/main" id="{247BD731-29B7-27FB-3BD1-7984BF88647E}"/>
                </a:ext>
              </a:extLst>
            </p:cNvPr>
            <p:cNvSpPr txBox="1"/>
            <p:nvPr/>
          </p:nvSpPr>
          <p:spPr>
            <a:xfrm>
              <a:off x="3265105" y="3508633"/>
              <a:ext cx="1171206" cy="292388"/>
            </a:xfrm>
            <a:prstGeom prst="rect">
              <a:avLst/>
            </a:prstGeom>
            <a:noFill/>
          </p:spPr>
          <p:txBody>
            <a:bodyPr wrap="square" lIns="91440" tIns="45720" rIns="91440" bIns="45720" rtlCol="0" anchor="t">
              <a:spAutoFit/>
            </a:bodyPr>
            <a:lstStyle/>
            <a:p>
              <a:pPr algn="ctr"/>
              <a:r>
                <a:rPr lang="en-US" sz="1300"/>
                <a:t>1yrs 3mo 11d</a:t>
              </a:r>
            </a:p>
          </p:txBody>
        </p:sp>
        <p:sp>
          <p:nvSpPr>
            <p:cNvPr id="40" name="TextBox 39">
              <a:extLst>
                <a:ext uri="{FF2B5EF4-FFF2-40B4-BE49-F238E27FC236}">
                  <a16:creationId xmlns:a16="http://schemas.microsoft.com/office/drawing/2014/main" id="{93D1CF61-2580-6FD4-18FF-91234D0A7698}"/>
                </a:ext>
              </a:extLst>
            </p:cNvPr>
            <p:cNvSpPr txBox="1"/>
            <p:nvPr/>
          </p:nvSpPr>
          <p:spPr>
            <a:xfrm>
              <a:off x="4542056" y="3510084"/>
              <a:ext cx="2085376" cy="292388"/>
            </a:xfrm>
            <a:prstGeom prst="rect">
              <a:avLst/>
            </a:prstGeom>
            <a:noFill/>
          </p:spPr>
          <p:txBody>
            <a:bodyPr wrap="square" rtlCol="0">
              <a:spAutoFit/>
            </a:bodyPr>
            <a:lstStyle/>
            <a:p>
              <a:r>
                <a:rPr lang="en-US" sz="1300"/>
                <a:t>Brand not specified</a:t>
              </a:r>
            </a:p>
          </p:txBody>
        </p:sp>
        <p:sp>
          <p:nvSpPr>
            <p:cNvPr id="41" name="TextBox 40">
              <a:extLst>
                <a:ext uri="{FF2B5EF4-FFF2-40B4-BE49-F238E27FC236}">
                  <a16:creationId xmlns:a16="http://schemas.microsoft.com/office/drawing/2014/main" id="{DC8A59A2-E5D4-60E5-9674-281D4D139E22}"/>
                </a:ext>
              </a:extLst>
            </p:cNvPr>
            <p:cNvSpPr txBox="1"/>
            <p:nvPr/>
          </p:nvSpPr>
          <p:spPr>
            <a:xfrm>
              <a:off x="6997555" y="350863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7" name="Text Placeholder 8">
              <a:extLst>
                <a:ext uri="{FF2B5EF4-FFF2-40B4-BE49-F238E27FC236}">
                  <a16:creationId xmlns:a16="http://schemas.microsoft.com/office/drawing/2014/main" id="{435DC026-F4F9-FF57-2A14-371829D64B22}"/>
                </a:ext>
              </a:extLst>
            </p:cNvPr>
            <p:cNvSpPr txBox="1">
              <a:spLocks/>
            </p:cNvSpPr>
            <p:nvPr/>
          </p:nvSpPr>
          <p:spPr>
            <a:xfrm>
              <a:off x="356978" y="3887151"/>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DTaP</a:t>
              </a:r>
            </a:p>
            <a:p>
              <a:pPr algn="ctr"/>
              <a:endParaRPr lang="en-US" sz="2000" b="1"/>
            </a:p>
          </p:txBody>
        </p:sp>
        <p:sp>
          <p:nvSpPr>
            <p:cNvPr id="69" name="Text Placeholder 8">
              <a:extLst>
                <a:ext uri="{FF2B5EF4-FFF2-40B4-BE49-F238E27FC236}">
                  <a16:creationId xmlns:a16="http://schemas.microsoft.com/office/drawing/2014/main" id="{8B14C363-88BA-4568-224A-08BA173913E6}"/>
                </a:ext>
              </a:extLst>
            </p:cNvPr>
            <p:cNvSpPr txBox="1">
              <a:spLocks/>
            </p:cNvSpPr>
            <p:nvPr/>
          </p:nvSpPr>
          <p:spPr>
            <a:xfrm>
              <a:off x="1370018" y="3919809"/>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5 of 5</a:t>
              </a:r>
            </a:p>
          </p:txBody>
        </p:sp>
        <p:sp>
          <p:nvSpPr>
            <p:cNvPr id="161" name="Text Placeholder 8">
              <a:extLst>
                <a:ext uri="{FF2B5EF4-FFF2-40B4-BE49-F238E27FC236}">
                  <a16:creationId xmlns:a16="http://schemas.microsoft.com/office/drawing/2014/main" id="{2CD86D0E-F389-B5BD-1BF9-65301D56B714}"/>
                </a:ext>
              </a:extLst>
            </p:cNvPr>
            <p:cNvSpPr txBox="1">
              <a:spLocks/>
            </p:cNvSpPr>
            <p:nvPr/>
          </p:nvSpPr>
          <p:spPr>
            <a:xfrm>
              <a:off x="2122995" y="3891738"/>
              <a:ext cx="1203968" cy="36651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08/10/24</a:t>
              </a:r>
            </a:p>
          </p:txBody>
        </p:sp>
        <p:sp>
          <p:nvSpPr>
            <p:cNvPr id="42" name="TextBox 41">
              <a:extLst>
                <a:ext uri="{FF2B5EF4-FFF2-40B4-BE49-F238E27FC236}">
                  <a16:creationId xmlns:a16="http://schemas.microsoft.com/office/drawing/2014/main" id="{1299AC7E-0EDF-84D1-1BDF-E74DB2B04123}"/>
                </a:ext>
              </a:extLst>
            </p:cNvPr>
            <p:cNvSpPr txBox="1"/>
            <p:nvPr/>
          </p:nvSpPr>
          <p:spPr>
            <a:xfrm>
              <a:off x="3272494" y="3910345"/>
              <a:ext cx="1171206" cy="292388"/>
            </a:xfrm>
            <a:prstGeom prst="rect">
              <a:avLst/>
            </a:prstGeom>
            <a:noFill/>
          </p:spPr>
          <p:txBody>
            <a:bodyPr wrap="square" lIns="91440" tIns="45720" rIns="91440" bIns="45720" rtlCol="0" anchor="t">
              <a:spAutoFit/>
            </a:bodyPr>
            <a:lstStyle/>
            <a:p>
              <a:pPr algn="ctr"/>
              <a:r>
                <a:rPr lang="en-US" sz="1300"/>
                <a:t>4yrs 10mo 0d</a:t>
              </a:r>
            </a:p>
          </p:txBody>
        </p:sp>
        <p:sp>
          <p:nvSpPr>
            <p:cNvPr id="47" name="TextBox 46">
              <a:extLst>
                <a:ext uri="{FF2B5EF4-FFF2-40B4-BE49-F238E27FC236}">
                  <a16:creationId xmlns:a16="http://schemas.microsoft.com/office/drawing/2014/main" id="{95C59535-89EB-8C18-CF3E-1545F67ED57E}"/>
                </a:ext>
              </a:extLst>
            </p:cNvPr>
            <p:cNvSpPr txBox="1"/>
            <p:nvPr/>
          </p:nvSpPr>
          <p:spPr>
            <a:xfrm>
              <a:off x="4549445" y="3911796"/>
              <a:ext cx="2085376" cy="292388"/>
            </a:xfrm>
            <a:prstGeom prst="rect">
              <a:avLst/>
            </a:prstGeom>
            <a:noFill/>
          </p:spPr>
          <p:txBody>
            <a:bodyPr wrap="square" rtlCol="0">
              <a:spAutoFit/>
            </a:bodyPr>
            <a:lstStyle/>
            <a:p>
              <a:r>
                <a:rPr lang="en-US" sz="1300" err="1"/>
                <a:t>Kinrix</a:t>
              </a:r>
              <a:endParaRPr lang="en-US" sz="1300"/>
            </a:p>
          </p:txBody>
        </p:sp>
        <p:sp>
          <p:nvSpPr>
            <p:cNvPr id="48" name="TextBox 47">
              <a:extLst>
                <a:ext uri="{FF2B5EF4-FFF2-40B4-BE49-F238E27FC236}">
                  <a16:creationId xmlns:a16="http://schemas.microsoft.com/office/drawing/2014/main" id="{EC8E24FA-432C-43FB-E1EF-710C99D71662}"/>
                </a:ext>
              </a:extLst>
            </p:cNvPr>
            <p:cNvSpPr txBox="1"/>
            <p:nvPr/>
          </p:nvSpPr>
          <p:spPr>
            <a:xfrm>
              <a:off x="7004944" y="3910345"/>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6" name="Text Placeholder 8">
              <a:extLst>
                <a:ext uri="{FF2B5EF4-FFF2-40B4-BE49-F238E27FC236}">
                  <a16:creationId xmlns:a16="http://schemas.microsoft.com/office/drawing/2014/main" id="{F37ECF41-06E0-B547-F34D-BBB7D4AC6C93}"/>
                </a:ext>
              </a:extLst>
            </p:cNvPr>
            <p:cNvSpPr txBox="1">
              <a:spLocks/>
            </p:cNvSpPr>
            <p:nvPr/>
          </p:nvSpPr>
          <p:spPr>
            <a:xfrm>
              <a:off x="375984" y="4295463"/>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A</a:t>
              </a:r>
            </a:p>
          </p:txBody>
        </p:sp>
        <p:sp>
          <p:nvSpPr>
            <p:cNvPr id="79" name="Text Placeholder 8">
              <a:extLst>
                <a:ext uri="{FF2B5EF4-FFF2-40B4-BE49-F238E27FC236}">
                  <a16:creationId xmlns:a16="http://schemas.microsoft.com/office/drawing/2014/main" id="{C385BD86-5EB1-016E-1D9F-430D4F4E9D4C}"/>
                </a:ext>
              </a:extLst>
            </p:cNvPr>
            <p:cNvSpPr txBox="1">
              <a:spLocks/>
            </p:cNvSpPr>
            <p:nvPr/>
          </p:nvSpPr>
          <p:spPr>
            <a:xfrm>
              <a:off x="1390195" y="4330975"/>
              <a:ext cx="762023"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2</a:t>
              </a:r>
            </a:p>
          </p:txBody>
        </p:sp>
        <p:sp>
          <p:nvSpPr>
            <p:cNvPr id="73" name="Text Placeholder 8">
              <a:extLst>
                <a:ext uri="{FF2B5EF4-FFF2-40B4-BE49-F238E27FC236}">
                  <a16:creationId xmlns:a16="http://schemas.microsoft.com/office/drawing/2014/main" id="{9E381EE4-B325-3832-BF04-5FA37F921431}"/>
                </a:ext>
              </a:extLst>
            </p:cNvPr>
            <p:cNvSpPr txBox="1">
              <a:spLocks/>
            </p:cNvSpPr>
            <p:nvPr/>
          </p:nvSpPr>
          <p:spPr>
            <a:xfrm>
              <a:off x="2052384" y="4295463"/>
              <a:ext cx="1304582"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10/23/20</a:t>
              </a:r>
            </a:p>
          </p:txBody>
        </p:sp>
        <p:sp>
          <p:nvSpPr>
            <p:cNvPr id="49" name="TextBox 48">
              <a:extLst>
                <a:ext uri="{FF2B5EF4-FFF2-40B4-BE49-F238E27FC236}">
                  <a16:creationId xmlns:a16="http://schemas.microsoft.com/office/drawing/2014/main" id="{D4B44D9D-6A15-8169-0DD3-1F3DA3C86019}"/>
                </a:ext>
              </a:extLst>
            </p:cNvPr>
            <p:cNvSpPr txBox="1"/>
            <p:nvPr/>
          </p:nvSpPr>
          <p:spPr>
            <a:xfrm>
              <a:off x="3293232" y="4319851"/>
              <a:ext cx="1171206" cy="292388"/>
            </a:xfrm>
            <a:prstGeom prst="rect">
              <a:avLst/>
            </a:prstGeom>
            <a:noFill/>
          </p:spPr>
          <p:txBody>
            <a:bodyPr wrap="square" lIns="91440" tIns="45720" rIns="91440" bIns="45720" rtlCol="0" anchor="t">
              <a:spAutoFit/>
            </a:bodyPr>
            <a:lstStyle/>
            <a:p>
              <a:pPr algn="ctr"/>
              <a:r>
                <a:rPr lang="en-US" sz="1300"/>
                <a:t>1yrs 0mo 13d</a:t>
              </a:r>
            </a:p>
          </p:txBody>
        </p:sp>
        <p:sp>
          <p:nvSpPr>
            <p:cNvPr id="50" name="TextBox 49">
              <a:extLst>
                <a:ext uri="{FF2B5EF4-FFF2-40B4-BE49-F238E27FC236}">
                  <a16:creationId xmlns:a16="http://schemas.microsoft.com/office/drawing/2014/main" id="{0A2B998C-E44C-E5EE-8542-F6674899E0BD}"/>
                </a:ext>
              </a:extLst>
            </p:cNvPr>
            <p:cNvSpPr txBox="1"/>
            <p:nvPr/>
          </p:nvSpPr>
          <p:spPr>
            <a:xfrm>
              <a:off x="4570183" y="4321302"/>
              <a:ext cx="2085376" cy="292388"/>
            </a:xfrm>
            <a:prstGeom prst="rect">
              <a:avLst/>
            </a:prstGeom>
            <a:noFill/>
          </p:spPr>
          <p:txBody>
            <a:bodyPr wrap="square" rtlCol="0">
              <a:spAutoFit/>
            </a:bodyPr>
            <a:lstStyle/>
            <a:p>
              <a:r>
                <a:rPr lang="en-US" sz="1300" err="1"/>
                <a:t>Vaqta</a:t>
              </a:r>
              <a:endParaRPr lang="en-US" sz="1300"/>
            </a:p>
          </p:txBody>
        </p:sp>
        <p:sp>
          <p:nvSpPr>
            <p:cNvPr id="53" name="TextBox 52">
              <a:extLst>
                <a:ext uri="{FF2B5EF4-FFF2-40B4-BE49-F238E27FC236}">
                  <a16:creationId xmlns:a16="http://schemas.microsoft.com/office/drawing/2014/main" id="{23174037-EF7B-6512-3B3B-895749D3500C}"/>
                </a:ext>
              </a:extLst>
            </p:cNvPr>
            <p:cNvSpPr txBox="1"/>
            <p:nvPr/>
          </p:nvSpPr>
          <p:spPr>
            <a:xfrm>
              <a:off x="7025682" y="4319851"/>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7" name="Text Placeholder 8">
              <a:extLst>
                <a:ext uri="{FF2B5EF4-FFF2-40B4-BE49-F238E27FC236}">
                  <a16:creationId xmlns:a16="http://schemas.microsoft.com/office/drawing/2014/main" id="{7120C8BB-DB43-F0B4-82F8-254AAE88C02A}"/>
                </a:ext>
              </a:extLst>
            </p:cNvPr>
            <p:cNvSpPr txBox="1">
              <a:spLocks/>
            </p:cNvSpPr>
            <p:nvPr/>
          </p:nvSpPr>
          <p:spPr>
            <a:xfrm>
              <a:off x="386871" y="4727223"/>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A</a:t>
              </a:r>
            </a:p>
            <a:p>
              <a:pPr algn="ctr"/>
              <a:endParaRPr lang="en-US" sz="2000" b="1"/>
            </a:p>
          </p:txBody>
        </p:sp>
        <p:sp>
          <p:nvSpPr>
            <p:cNvPr id="80" name="Text Placeholder 8">
              <a:extLst>
                <a:ext uri="{FF2B5EF4-FFF2-40B4-BE49-F238E27FC236}">
                  <a16:creationId xmlns:a16="http://schemas.microsoft.com/office/drawing/2014/main" id="{13A24620-8584-EA33-DA0B-79373272329A}"/>
                </a:ext>
              </a:extLst>
            </p:cNvPr>
            <p:cNvSpPr txBox="1">
              <a:spLocks/>
            </p:cNvSpPr>
            <p:nvPr/>
          </p:nvSpPr>
          <p:spPr>
            <a:xfrm>
              <a:off x="1399272" y="4770767"/>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2</a:t>
              </a:r>
            </a:p>
            <a:p>
              <a:pPr algn="ctr"/>
              <a:endParaRPr lang="en-US" sz="2000" b="1"/>
            </a:p>
          </p:txBody>
        </p:sp>
        <p:sp>
          <p:nvSpPr>
            <p:cNvPr id="74" name="Text Placeholder 8">
              <a:extLst>
                <a:ext uri="{FF2B5EF4-FFF2-40B4-BE49-F238E27FC236}">
                  <a16:creationId xmlns:a16="http://schemas.microsoft.com/office/drawing/2014/main" id="{AAD923F0-D633-EC74-57EB-9DD6D2709FF2}"/>
                </a:ext>
              </a:extLst>
            </p:cNvPr>
            <p:cNvSpPr txBox="1">
              <a:spLocks/>
            </p:cNvSpPr>
            <p:nvPr/>
          </p:nvSpPr>
          <p:spPr>
            <a:xfrm>
              <a:off x="2063270" y="4688723"/>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08/19/21</a:t>
              </a:r>
            </a:p>
          </p:txBody>
        </p:sp>
        <p:sp>
          <p:nvSpPr>
            <p:cNvPr id="56" name="TextBox 55">
              <a:extLst>
                <a:ext uri="{FF2B5EF4-FFF2-40B4-BE49-F238E27FC236}">
                  <a16:creationId xmlns:a16="http://schemas.microsoft.com/office/drawing/2014/main" id="{DAD922AB-A6D6-3549-7F99-3483BC7DF557}"/>
                </a:ext>
              </a:extLst>
            </p:cNvPr>
            <p:cNvSpPr txBox="1"/>
            <p:nvPr/>
          </p:nvSpPr>
          <p:spPr>
            <a:xfrm>
              <a:off x="3272494" y="4729518"/>
              <a:ext cx="1171206" cy="292388"/>
            </a:xfrm>
            <a:prstGeom prst="rect">
              <a:avLst/>
            </a:prstGeom>
            <a:noFill/>
          </p:spPr>
          <p:txBody>
            <a:bodyPr wrap="square" lIns="91440" tIns="45720" rIns="91440" bIns="45720" rtlCol="0" anchor="t">
              <a:spAutoFit/>
            </a:bodyPr>
            <a:lstStyle/>
            <a:p>
              <a:pPr algn="ctr"/>
              <a:r>
                <a:rPr lang="en-US" sz="1300"/>
                <a:t>1yrs 10mo 9d</a:t>
              </a:r>
            </a:p>
          </p:txBody>
        </p:sp>
        <p:sp>
          <p:nvSpPr>
            <p:cNvPr id="59" name="TextBox 58">
              <a:extLst>
                <a:ext uri="{FF2B5EF4-FFF2-40B4-BE49-F238E27FC236}">
                  <a16:creationId xmlns:a16="http://schemas.microsoft.com/office/drawing/2014/main" id="{EBB0B949-D7A1-125C-6FCF-04359D7848B7}"/>
                </a:ext>
              </a:extLst>
            </p:cNvPr>
            <p:cNvSpPr txBox="1"/>
            <p:nvPr/>
          </p:nvSpPr>
          <p:spPr>
            <a:xfrm>
              <a:off x="4549445" y="4730969"/>
              <a:ext cx="2085376" cy="292388"/>
            </a:xfrm>
            <a:prstGeom prst="rect">
              <a:avLst/>
            </a:prstGeom>
            <a:noFill/>
          </p:spPr>
          <p:txBody>
            <a:bodyPr wrap="square" rtlCol="0">
              <a:spAutoFit/>
            </a:bodyPr>
            <a:lstStyle/>
            <a:p>
              <a:r>
                <a:rPr lang="en-US" sz="1300" err="1"/>
                <a:t>Vaqta</a:t>
              </a:r>
              <a:endParaRPr lang="en-US" sz="1300"/>
            </a:p>
          </p:txBody>
        </p:sp>
        <p:sp>
          <p:nvSpPr>
            <p:cNvPr id="70" name="TextBox 69">
              <a:extLst>
                <a:ext uri="{FF2B5EF4-FFF2-40B4-BE49-F238E27FC236}">
                  <a16:creationId xmlns:a16="http://schemas.microsoft.com/office/drawing/2014/main" id="{60106925-C5A9-DCAE-2B63-C8D97BD6E32C}"/>
                </a:ext>
              </a:extLst>
            </p:cNvPr>
            <p:cNvSpPr txBox="1"/>
            <p:nvPr/>
          </p:nvSpPr>
          <p:spPr>
            <a:xfrm>
              <a:off x="7004944" y="4729518"/>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8" name="Text Placeholder 8">
              <a:extLst>
                <a:ext uri="{FF2B5EF4-FFF2-40B4-BE49-F238E27FC236}">
                  <a16:creationId xmlns:a16="http://schemas.microsoft.com/office/drawing/2014/main" id="{9F5D4931-5A92-BF49-0FD6-C384D0CC6BB3}"/>
                </a:ext>
              </a:extLst>
            </p:cNvPr>
            <p:cNvSpPr txBox="1">
              <a:spLocks/>
            </p:cNvSpPr>
            <p:nvPr/>
          </p:nvSpPr>
          <p:spPr>
            <a:xfrm>
              <a:off x="382653" y="5095685"/>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B </a:t>
              </a:r>
            </a:p>
            <a:p>
              <a:pPr algn="ctr"/>
              <a:endParaRPr lang="en-US" sz="2000" b="1"/>
            </a:p>
          </p:txBody>
        </p:sp>
        <p:sp>
          <p:nvSpPr>
            <p:cNvPr id="81" name="Text Placeholder 8">
              <a:extLst>
                <a:ext uri="{FF2B5EF4-FFF2-40B4-BE49-F238E27FC236}">
                  <a16:creationId xmlns:a16="http://schemas.microsoft.com/office/drawing/2014/main" id="{24C617F8-147B-8614-589E-D8B2C9B0AECF}"/>
                </a:ext>
              </a:extLst>
            </p:cNvPr>
            <p:cNvSpPr txBox="1">
              <a:spLocks/>
            </p:cNvSpPr>
            <p:nvPr/>
          </p:nvSpPr>
          <p:spPr>
            <a:xfrm>
              <a:off x="1384807" y="5150115"/>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3</a:t>
              </a:r>
            </a:p>
          </p:txBody>
        </p:sp>
        <p:sp>
          <p:nvSpPr>
            <p:cNvPr id="75" name="Text Placeholder 8">
              <a:extLst>
                <a:ext uri="{FF2B5EF4-FFF2-40B4-BE49-F238E27FC236}">
                  <a16:creationId xmlns:a16="http://schemas.microsoft.com/office/drawing/2014/main" id="{6AC5DCA2-E9D8-D1CE-3C34-43371C36FAB8}"/>
                </a:ext>
              </a:extLst>
            </p:cNvPr>
            <p:cNvSpPr txBox="1">
              <a:spLocks/>
            </p:cNvSpPr>
            <p:nvPr/>
          </p:nvSpPr>
          <p:spPr>
            <a:xfrm>
              <a:off x="2059052" y="5106571"/>
              <a:ext cx="1294805"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71" name="TextBox 70">
              <a:extLst>
                <a:ext uri="{FF2B5EF4-FFF2-40B4-BE49-F238E27FC236}">
                  <a16:creationId xmlns:a16="http://schemas.microsoft.com/office/drawing/2014/main" id="{6130FA61-C974-37A8-66A3-D4AA253B0B59}"/>
                </a:ext>
              </a:extLst>
            </p:cNvPr>
            <p:cNvSpPr txBox="1"/>
            <p:nvPr/>
          </p:nvSpPr>
          <p:spPr>
            <a:xfrm>
              <a:off x="3281173" y="5136812"/>
              <a:ext cx="1171206" cy="292388"/>
            </a:xfrm>
            <a:prstGeom prst="rect">
              <a:avLst/>
            </a:prstGeom>
            <a:noFill/>
          </p:spPr>
          <p:txBody>
            <a:bodyPr wrap="square" lIns="91440" tIns="45720" rIns="91440" bIns="45720" rtlCol="0" anchor="t">
              <a:spAutoFit/>
            </a:bodyPr>
            <a:lstStyle/>
            <a:p>
              <a:pPr algn="ctr"/>
              <a:r>
                <a:rPr lang="en-US" sz="1300"/>
                <a:t>0yrs 2mo 13d</a:t>
              </a:r>
            </a:p>
          </p:txBody>
        </p:sp>
        <p:sp>
          <p:nvSpPr>
            <p:cNvPr id="72" name="TextBox 71">
              <a:extLst>
                <a:ext uri="{FF2B5EF4-FFF2-40B4-BE49-F238E27FC236}">
                  <a16:creationId xmlns:a16="http://schemas.microsoft.com/office/drawing/2014/main" id="{DF7BA700-F40B-51CD-CA6E-3E6FA31C644C}"/>
                </a:ext>
              </a:extLst>
            </p:cNvPr>
            <p:cNvSpPr txBox="1"/>
            <p:nvPr/>
          </p:nvSpPr>
          <p:spPr>
            <a:xfrm>
              <a:off x="4558124" y="5138263"/>
              <a:ext cx="2085376" cy="292388"/>
            </a:xfrm>
            <a:prstGeom prst="rect">
              <a:avLst/>
            </a:prstGeom>
            <a:noFill/>
          </p:spPr>
          <p:txBody>
            <a:bodyPr wrap="square" rtlCol="0">
              <a:spAutoFit/>
            </a:bodyPr>
            <a:lstStyle/>
            <a:p>
              <a:r>
                <a:rPr lang="en-US" sz="1300" err="1"/>
                <a:t>Pediarix</a:t>
              </a:r>
              <a:endParaRPr lang="en-US" sz="1300"/>
            </a:p>
          </p:txBody>
        </p:sp>
        <p:sp>
          <p:nvSpPr>
            <p:cNvPr id="82" name="TextBox 81">
              <a:extLst>
                <a:ext uri="{FF2B5EF4-FFF2-40B4-BE49-F238E27FC236}">
                  <a16:creationId xmlns:a16="http://schemas.microsoft.com/office/drawing/2014/main" id="{C89D6697-8C97-12E6-94C7-DF1C70FBD095}"/>
                </a:ext>
              </a:extLst>
            </p:cNvPr>
            <p:cNvSpPr txBox="1"/>
            <p:nvPr/>
          </p:nvSpPr>
          <p:spPr>
            <a:xfrm>
              <a:off x="7013623" y="5136812"/>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131" name="Text Placeholder 8">
              <a:extLst>
                <a:ext uri="{FF2B5EF4-FFF2-40B4-BE49-F238E27FC236}">
                  <a16:creationId xmlns:a16="http://schemas.microsoft.com/office/drawing/2014/main" id="{2C0816D9-5279-39B7-93C9-874673B2CA74}"/>
                </a:ext>
              </a:extLst>
            </p:cNvPr>
            <p:cNvSpPr txBox="1">
              <a:spLocks/>
            </p:cNvSpPr>
            <p:nvPr/>
          </p:nvSpPr>
          <p:spPr>
            <a:xfrm>
              <a:off x="397179" y="5510067"/>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B</a:t>
              </a:r>
            </a:p>
            <a:p>
              <a:pPr algn="ctr"/>
              <a:endParaRPr lang="en-US" sz="2000" b="1"/>
            </a:p>
          </p:txBody>
        </p:sp>
        <p:sp>
          <p:nvSpPr>
            <p:cNvPr id="134" name="Text Placeholder 8">
              <a:extLst>
                <a:ext uri="{FF2B5EF4-FFF2-40B4-BE49-F238E27FC236}">
                  <a16:creationId xmlns:a16="http://schemas.microsoft.com/office/drawing/2014/main" id="{5ABEDA4A-CD4E-0BDB-96A8-5450E54A4A18}"/>
                </a:ext>
              </a:extLst>
            </p:cNvPr>
            <p:cNvSpPr txBox="1">
              <a:spLocks/>
            </p:cNvSpPr>
            <p:nvPr/>
          </p:nvSpPr>
          <p:spPr>
            <a:xfrm>
              <a:off x="1409580" y="5535855"/>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3</a:t>
              </a:r>
            </a:p>
            <a:p>
              <a:pPr algn="ctr"/>
              <a:endParaRPr lang="en-US" sz="2000" b="1"/>
            </a:p>
          </p:txBody>
        </p:sp>
        <p:sp>
          <p:nvSpPr>
            <p:cNvPr id="128" name="Text Placeholder 8">
              <a:extLst>
                <a:ext uri="{FF2B5EF4-FFF2-40B4-BE49-F238E27FC236}">
                  <a16:creationId xmlns:a16="http://schemas.microsoft.com/office/drawing/2014/main" id="{31CE1D04-975E-A018-BC0E-3B9CFC6A6FCA}"/>
                </a:ext>
              </a:extLst>
            </p:cNvPr>
            <p:cNvSpPr txBox="1">
              <a:spLocks/>
            </p:cNvSpPr>
            <p:nvPr/>
          </p:nvSpPr>
          <p:spPr>
            <a:xfrm>
              <a:off x="2073578" y="5510067"/>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a:p>
              <a:pPr algn="ctr"/>
              <a:endParaRPr lang="en-US" sz="2000" b="1"/>
            </a:p>
          </p:txBody>
        </p:sp>
        <p:sp>
          <p:nvSpPr>
            <p:cNvPr id="83" name="TextBox 82">
              <a:extLst>
                <a:ext uri="{FF2B5EF4-FFF2-40B4-BE49-F238E27FC236}">
                  <a16:creationId xmlns:a16="http://schemas.microsoft.com/office/drawing/2014/main" id="{2A5687B9-CBFA-3057-817D-D18C9C4000CC}"/>
                </a:ext>
              </a:extLst>
            </p:cNvPr>
            <p:cNvSpPr txBox="1"/>
            <p:nvPr/>
          </p:nvSpPr>
          <p:spPr>
            <a:xfrm>
              <a:off x="3301911" y="5546318"/>
              <a:ext cx="1171206" cy="292388"/>
            </a:xfrm>
            <a:prstGeom prst="rect">
              <a:avLst/>
            </a:prstGeom>
            <a:noFill/>
          </p:spPr>
          <p:txBody>
            <a:bodyPr wrap="square" lIns="91440" tIns="45720" rIns="91440" bIns="45720" rtlCol="0" anchor="t">
              <a:spAutoFit/>
            </a:bodyPr>
            <a:lstStyle/>
            <a:p>
              <a:pPr algn="ctr"/>
              <a:r>
                <a:rPr lang="en-US" sz="1300"/>
                <a:t>0yrs 4mo 9d</a:t>
              </a:r>
            </a:p>
          </p:txBody>
        </p:sp>
        <p:sp>
          <p:nvSpPr>
            <p:cNvPr id="84" name="TextBox 83">
              <a:extLst>
                <a:ext uri="{FF2B5EF4-FFF2-40B4-BE49-F238E27FC236}">
                  <a16:creationId xmlns:a16="http://schemas.microsoft.com/office/drawing/2014/main" id="{13D7863E-6A6B-ACCF-61D4-BBE71E4FF3D8}"/>
                </a:ext>
              </a:extLst>
            </p:cNvPr>
            <p:cNvSpPr txBox="1"/>
            <p:nvPr/>
          </p:nvSpPr>
          <p:spPr>
            <a:xfrm>
              <a:off x="4578862" y="5547769"/>
              <a:ext cx="2085376" cy="292388"/>
            </a:xfrm>
            <a:prstGeom prst="rect">
              <a:avLst/>
            </a:prstGeom>
            <a:noFill/>
          </p:spPr>
          <p:txBody>
            <a:bodyPr wrap="square" rtlCol="0">
              <a:spAutoFit/>
            </a:bodyPr>
            <a:lstStyle/>
            <a:p>
              <a:r>
                <a:rPr lang="en-US" sz="1300" err="1"/>
                <a:t>Pediarix</a:t>
              </a:r>
              <a:endParaRPr lang="en-US" sz="1300"/>
            </a:p>
          </p:txBody>
        </p:sp>
        <p:sp>
          <p:nvSpPr>
            <p:cNvPr id="85" name="TextBox 84">
              <a:extLst>
                <a:ext uri="{FF2B5EF4-FFF2-40B4-BE49-F238E27FC236}">
                  <a16:creationId xmlns:a16="http://schemas.microsoft.com/office/drawing/2014/main" id="{EA4FA73F-A7F3-F3B2-7E49-9746603F6FCF}"/>
                </a:ext>
              </a:extLst>
            </p:cNvPr>
            <p:cNvSpPr txBox="1"/>
            <p:nvPr/>
          </p:nvSpPr>
          <p:spPr>
            <a:xfrm>
              <a:off x="7034361" y="5546318"/>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132" name="Text Placeholder 8">
              <a:extLst>
                <a:ext uri="{FF2B5EF4-FFF2-40B4-BE49-F238E27FC236}">
                  <a16:creationId xmlns:a16="http://schemas.microsoft.com/office/drawing/2014/main" id="{870AC43A-35A5-D4D5-398A-A85849FFCF40}"/>
                </a:ext>
              </a:extLst>
            </p:cNvPr>
            <p:cNvSpPr txBox="1">
              <a:spLocks/>
            </p:cNvSpPr>
            <p:nvPr/>
          </p:nvSpPr>
          <p:spPr>
            <a:xfrm>
              <a:off x="392961" y="5908250"/>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Hep B</a:t>
              </a:r>
            </a:p>
            <a:p>
              <a:pPr algn="ctr"/>
              <a:endParaRPr lang="en-US" sz="2000" b="1"/>
            </a:p>
          </p:txBody>
        </p:sp>
        <p:sp>
          <p:nvSpPr>
            <p:cNvPr id="135" name="Text Placeholder 8">
              <a:extLst>
                <a:ext uri="{FF2B5EF4-FFF2-40B4-BE49-F238E27FC236}">
                  <a16:creationId xmlns:a16="http://schemas.microsoft.com/office/drawing/2014/main" id="{50AB2053-359E-AAB0-75FE-723E5C8F4B8B}"/>
                </a:ext>
              </a:extLst>
            </p:cNvPr>
            <p:cNvSpPr txBox="1">
              <a:spLocks/>
            </p:cNvSpPr>
            <p:nvPr/>
          </p:nvSpPr>
          <p:spPr>
            <a:xfrm>
              <a:off x="1395115" y="5951794"/>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3</a:t>
              </a:r>
            </a:p>
          </p:txBody>
        </p:sp>
        <p:sp>
          <p:nvSpPr>
            <p:cNvPr id="129" name="Text Placeholder 8">
              <a:extLst>
                <a:ext uri="{FF2B5EF4-FFF2-40B4-BE49-F238E27FC236}">
                  <a16:creationId xmlns:a16="http://schemas.microsoft.com/office/drawing/2014/main" id="{A038FB43-C92F-1E53-1035-416B25C9198D}"/>
                </a:ext>
              </a:extLst>
            </p:cNvPr>
            <p:cNvSpPr txBox="1">
              <a:spLocks/>
            </p:cNvSpPr>
            <p:nvPr/>
          </p:nvSpPr>
          <p:spPr>
            <a:xfrm>
              <a:off x="2069360" y="5919136"/>
              <a:ext cx="1294805"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04/11/20</a:t>
              </a:r>
            </a:p>
          </p:txBody>
        </p:sp>
        <p:sp>
          <p:nvSpPr>
            <p:cNvPr id="86" name="TextBox 85">
              <a:extLst>
                <a:ext uri="{FF2B5EF4-FFF2-40B4-BE49-F238E27FC236}">
                  <a16:creationId xmlns:a16="http://schemas.microsoft.com/office/drawing/2014/main" id="{4B5BCF01-EFEF-26EB-84CD-5593908337B0}"/>
                </a:ext>
              </a:extLst>
            </p:cNvPr>
            <p:cNvSpPr txBox="1"/>
            <p:nvPr/>
          </p:nvSpPr>
          <p:spPr>
            <a:xfrm>
              <a:off x="3281173" y="5955985"/>
              <a:ext cx="1171206" cy="492443"/>
            </a:xfrm>
            <a:prstGeom prst="rect">
              <a:avLst/>
            </a:prstGeom>
            <a:noFill/>
          </p:spPr>
          <p:txBody>
            <a:bodyPr wrap="square" lIns="91440" tIns="45720" rIns="91440" bIns="45720" rtlCol="0" anchor="t">
              <a:spAutoFit/>
            </a:bodyPr>
            <a:lstStyle/>
            <a:p>
              <a:pPr algn="ctr"/>
              <a:r>
                <a:rPr lang="en-US" sz="1300"/>
                <a:t>0yrs 6mo 1d</a:t>
              </a:r>
              <a:endParaRPr lang="en-US" sz="1300">
                <a:cs typeface="Calibri"/>
              </a:endParaRPr>
            </a:p>
            <a:p>
              <a:pPr algn="ctr"/>
              <a:endParaRPr lang="en-US" sz="1300">
                <a:cs typeface="Calibri"/>
              </a:endParaRPr>
            </a:p>
          </p:txBody>
        </p:sp>
        <p:sp>
          <p:nvSpPr>
            <p:cNvPr id="87" name="TextBox 86">
              <a:extLst>
                <a:ext uri="{FF2B5EF4-FFF2-40B4-BE49-F238E27FC236}">
                  <a16:creationId xmlns:a16="http://schemas.microsoft.com/office/drawing/2014/main" id="{307D1702-0F19-69DB-383B-5DBCFFB58C68}"/>
                </a:ext>
              </a:extLst>
            </p:cNvPr>
            <p:cNvSpPr txBox="1"/>
            <p:nvPr/>
          </p:nvSpPr>
          <p:spPr>
            <a:xfrm>
              <a:off x="4558124" y="5957436"/>
              <a:ext cx="2085376" cy="292388"/>
            </a:xfrm>
            <a:prstGeom prst="rect">
              <a:avLst/>
            </a:prstGeom>
            <a:noFill/>
          </p:spPr>
          <p:txBody>
            <a:bodyPr wrap="square" rtlCol="0">
              <a:spAutoFit/>
            </a:bodyPr>
            <a:lstStyle/>
            <a:p>
              <a:r>
                <a:rPr lang="en-US" sz="1300" err="1"/>
                <a:t>Pediarix</a:t>
              </a:r>
              <a:endParaRPr lang="en-US" sz="1300"/>
            </a:p>
          </p:txBody>
        </p:sp>
        <p:sp>
          <p:nvSpPr>
            <p:cNvPr id="88" name="TextBox 87">
              <a:extLst>
                <a:ext uri="{FF2B5EF4-FFF2-40B4-BE49-F238E27FC236}">
                  <a16:creationId xmlns:a16="http://schemas.microsoft.com/office/drawing/2014/main" id="{B6884DC1-6ABD-664C-F35D-D29FCE01E530}"/>
                </a:ext>
              </a:extLst>
            </p:cNvPr>
            <p:cNvSpPr txBox="1"/>
            <p:nvPr/>
          </p:nvSpPr>
          <p:spPr>
            <a:xfrm>
              <a:off x="7013623" y="5955985"/>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4" name="Text Placeholder 8">
              <a:extLst>
                <a:ext uri="{FF2B5EF4-FFF2-40B4-BE49-F238E27FC236}">
                  <a16:creationId xmlns:a16="http://schemas.microsoft.com/office/drawing/2014/main" id="{EBE06CD3-5CAB-984D-B90C-69EF605D0B2B}"/>
                </a:ext>
              </a:extLst>
            </p:cNvPr>
            <p:cNvSpPr txBox="1">
              <a:spLocks/>
            </p:cNvSpPr>
            <p:nvPr/>
          </p:nvSpPr>
          <p:spPr>
            <a:xfrm>
              <a:off x="366254" y="6314996"/>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Hib</a:t>
              </a:r>
            </a:p>
          </p:txBody>
        </p:sp>
        <p:sp>
          <p:nvSpPr>
            <p:cNvPr id="27" name="Text Placeholder 8">
              <a:extLst>
                <a:ext uri="{FF2B5EF4-FFF2-40B4-BE49-F238E27FC236}">
                  <a16:creationId xmlns:a16="http://schemas.microsoft.com/office/drawing/2014/main" id="{AB6F2890-93FD-14E4-4A0D-2CA94EE163BE}"/>
                </a:ext>
              </a:extLst>
            </p:cNvPr>
            <p:cNvSpPr txBox="1">
              <a:spLocks/>
            </p:cNvSpPr>
            <p:nvPr/>
          </p:nvSpPr>
          <p:spPr>
            <a:xfrm>
              <a:off x="1380465" y="6369011"/>
              <a:ext cx="762023" cy="27659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4</a:t>
              </a:r>
            </a:p>
          </p:txBody>
        </p:sp>
        <p:sp>
          <p:nvSpPr>
            <p:cNvPr id="21" name="Text Placeholder 8">
              <a:extLst>
                <a:ext uri="{FF2B5EF4-FFF2-40B4-BE49-F238E27FC236}">
                  <a16:creationId xmlns:a16="http://schemas.microsoft.com/office/drawing/2014/main" id="{DD637996-63EE-1257-7105-2952317DC897}"/>
                </a:ext>
              </a:extLst>
            </p:cNvPr>
            <p:cNvSpPr txBox="1">
              <a:spLocks/>
            </p:cNvSpPr>
            <p:nvPr/>
          </p:nvSpPr>
          <p:spPr>
            <a:xfrm>
              <a:off x="2108894" y="6333122"/>
              <a:ext cx="121806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89" name="TextBox 88">
              <a:extLst>
                <a:ext uri="{FF2B5EF4-FFF2-40B4-BE49-F238E27FC236}">
                  <a16:creationId xmlns:a16="http://schemas.microsoft.com/office/drawing/2014/main" id="{6762D5D5-278D-8560-D508-F3E0D6E9915F}"/>
                </a:ext>
              </a:extLst>
            </p:cNvPr>
            <p:cNvSpPr txBox="1"/>
            <p:nvPr/>
          </p:nvSpPr>
          <p:spPr>
            <a:xfrm>
              <a:off x="3254539" y="6354193"/>
              <a:ext cx="1171206" cy="492443"/>
            </a:xfrm>
            <a:prstGeom prst="rect">
              <a:avLst/>
            </a:prstGeom>
            <a:noFill/>
          </p:spPr>
          <p:txBody>
            <a:bodyPr wrap="square" lIns="91440" tIns="45720" rIns="91440" bIns="45720" rtlCol="0" anchor="t">
              <a:spAutoFit/>
            </a:bodyPr>
            <a:lstStyle/>
            <a:p>
              <a:pPr algn="ctr"/>
              <a:r>
                <a:rPr lang="en-US" sz="1300"/>
                <a:t>0yrs 2mo 13d</a:t>
              </a:r>
              <a:endParaRPr lang="en-US" sz="1300">
                <a:cs typeface="Calibri"/>
              </a:endParaRPr>
            </a:p>
            <a:p>
              <a:pPr algn="ctr"/>
              <a:endParaRPr lang="en-US" sz="1300">
                <a:cs typeface="Calibri"/>
              </a:endParaRPr>
            </a:p>
          </p:txBody>
        </p:sp>
        <p:sp>
          <p:nvSpPr>
            <p:cNvPr id="90" name="TextBox 89">
              <a:extLst>
                <a:ext uri="{FF2B5EF4-FFF2-40B4-BE49-F238E27FC236}">
                  <a16:creationId xmlns:a16="http://schemas.microsoft.com/office/drawing/2014/main" id="{A13E5E37-1E97-7231-84B8-FB9927EACFA7}"/>
                </a:ext>
              </a:extLst>
            </p:cNvPr>
            <p:cNvSpPr txBox="1"/>
            <p:nvPr/>
          </p:nvSpPr>
          <p:spPr>
            <a:xfrm>
              <a:off x="4531490" y="6355644"/>
              <a:ext cx="2085376" cy="292388"/>
            </a:xfrm>
            <a:prstGeom prst="rect">
              <a:avLst/>
            </a:prstGeom>
            <a:noFill/>
          </p:spPr>
          <p:txBody>
            <a:bodyPr wrap="square" rtlCol="0">
              <a:spAutoFit/>
            </a:bodyPr>
            <a:lstStyle/>
            <a:p>
              <a:r>
                <a:rPr lang="en-US" sz="1300" err="1"/>
                <a:t>PedvaxHIB</a:t>
              </a:r>
              <a:endParaRPr lang="en-US" sz="1300"/>
            </a:p>
          </p:txBody>
        </p:sp>
        <p:sp>
          <p:nvSpPr>
            <p:cNvPr id="91" name="TextBox 90">
              <a:extLst>
                <a:ext uri="{FF2B5EF4-FFF2-40B4-BE49-F238E27FC236}">
                  <a16:creationId xmlns:a16="http://schemas.microsoft.com/office/drawing/2014/main" id="{D8FC1B13-2223-DE6E-2828-6919CBF38671}"/>
                </a:ext>
              </a:extLst>
            </p:cNvPr>
            <p:cNvSpPr txBox="1"/>
            <p:nvPr/>
          </p:nvSpPr>
          <p:spPr>
            <a:xfrm>
              <a:off x="6986989" y="635419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5" name="Text Placeholder 8">
              <a:extLst>
                <a:ext uri="{FF2B5EF4-FFF2-40B4-BE49-F238E27FC236}">
                  <a16:creationId xmlns:a16="http://schemas.microsoft.com/office/drawing/2014/main" id="{7F82BEC1-118F-3BBA-FE47-439C76B1E99C}"/>
                </a:ext>
              </a:extLst>
            </p:cNvPr>
            <p:cNvSpPr txBox="1">
              <a:spLocks/>
            </p:cNvSpPr>
            <p:nvPr/>
          </p:nvSpPr>
          <p:spPr>
            <a:xfrm>
              <a:off x="377141" y="6720869"/>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Hib</a:t>
              </a:r>
            </a:p>
            <a:p>
              <a:pPr algn="ctr"/>
              <a:endParaRPr lang="en-US" sz="2000" b="1"/>
            </a:p>
          </p:txBody>
        </p:sp>
        <p:sp>
          <p:nvSpPr>
            <p:cNvPr id="28" name="Text Placeholder 8">
              <a:extLst>
                <a:ext uri="{FF2B5EF4-FFF2-40B4-BE49-F238E27FC236}">
                  <a16:creationId xmlns:a16="http://schemas.microsoft.com/office/drawing/2014/main" id="{A8EB4CFB-CCF1-5218-F140-55A16EDD2D08}"/>
                </a:ext>
              </a:extLst>
            </p:cNvPr>
            <p:cNvSpPr txBox="1">
              <a:spLocks/>
            </p:cNvSpPr>
            <p:nvPr/>
          </p:nvSpPr>
          <p:spPr>
            <a:xfrm>
              <a:off x="1398420" y="6782169"/>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4</a:t>
              </a:r>
            </a:p>
            <a:p>
              <a:pPr algn="ctr"/>
              <a:endParaRPr lang="en-US" sz="2000" b="1"/>
            </a:p>
          </p:txBody>
        </p:sp>
        <p:sp>
          <p:nvSpPr>
            <p:cNvPr id="22" name="Text Placeholder 8">
              <a:extLst>
                <a:ext uri="{FF2B5EF4-FFF2-40B4-BE49-F238E27FC236}">
                  <a16:creationId xmlns:a16="http://schemas.microsoft.com/office/drawing/2014/main" id="{78CD7A14-5E85-C509-3E0B-B2BA58B60981}"/>
                </a:ext>
              </a:extLst>
            </p:cNvPr>
            <p:cNvSpPr txBox="1">
              <a:spLocks/>
            </p:cNvSpPr>
            <p:nvPr/>
          </p:nvSpPr>
          <p:spPr>
            <a:xfrm>
              <a:off x="2120335" y="6729782"/>
              <a:ext cx="1203967"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92" name="TextBox 91">
              <a:extLst>
                <a:ext uri="{FF2B5EF4-FFF2-40B4-BE49-F238E27FC236}">
                  <a16:creationId xmlns:a16="http://schemas.microsoft.com/office/drawing/2014/main" id="{4B635580-C54F-DCD7-9F62-D496A2C3D0EE}"/>
                </a:ext>
              </a:extLst>
            </p:cNvPr>
            <p:cNvSpPr txBox="1"/>
            <p:nvPr/>
          </p:nvSpPr>
          <p:spPr>
            <a:xfrm>
              <a:off x="3275277" y="6763699"/>
              <a:ext cx="1171206" cy="492443"/>
            </a:xfrm>
            <a:prstGeom prst="rect">
              <a:avLst/>
            </a:prstGeom>
            <a:noFill/>
          </p:spPr>
          <p:txBody>
            <a:bodyPr wrap="square" lIns="91440" tIns="45720" rIns="91440" bIns="45720" rtlCol="0" anchor="t">
              <a:spAutoFit/>
            </a:bodyPr>
            <a:lstStyle/>
            <a:p>
              <a:pPr algn="ctr"/>
              <a:r>
                <a:rPr lang="en-US" sz="1300"/>
                <a:t>0yrs 4mo 9d</a:t>
              </a:r>
              <a:endParaRPr lang="en-US" sz="1300">
                <a:cs typeface="Calibri"/>
              </a:endParaRPr>
            </a:p>
            <a:p>
              <a:pPr algn="ctr"/>
              <a:endParaRPr lang="en-US" sz="1300">
                <a:cs typeface="Calibri"/>
              </a:endParaRPr>
            </a:p>
          </p:txBody>
        </p:sp>
        <p:sp>
          <p:nvSpPr>
            <p:cNvPr id="93" name="TextBox 92">
              <a:extLst>
                <a:ext uri="{FF2B5EF4-FFF2-40B4-BE49-F238E27FC236}">
                  <a16:creationId xmlns:a16="http://schemas.microsoft.com/office/drawing/2014/main" id="{95D6EDAE-8CA6-1463-37DD-FEF63C47FCEF}"/>
                </a:ext>
              </a:extLst>
            </p:cNvPr>
            <p:cNvSpPr txBox="1"/>
            <p:nvPr/>
          </p:nvSpPr>
          <p:spPr>
            <a:xfrm>
              <a:off x="4552228" y="6765150"/>
              <a:ext cx="2085376" cy="292388"/>
            </a:xfrm>
            <a:prstGeom prst="rect">
              <a:avLst/>
            </a:prstGeom>
            <a:noFill/>
          </p:spPr>
          <p:txBody>
            <a:bodyPr wrap="square" rtlCol="0">
              <a:spAutoFit/>
            </a:bodyPr>
            <a:lstStyle/>
            <a:p>
              <a:r>
                <a:rPr lang="en-US" sz="1300" err="1"/>
                <a:t>PedvaxHIB</a:t>
              </a:r>
              <a:endParaRPr lang="en-US" sz="1300"/>
            </a:p>
          </p:txBody>
        </p:sp>
        <p:sp>
          <p:nvSpPr>
            <p:cNvPr id="94" name="TextBox 93">
              <a:extLst>
                <a:ext uri="{FF2B5EF4-FFF2-40B4-BE49-F238E27FC236}">
                  <a16:creationId xmlns:a16="http://schemas.microsoft.com/office/drawing/2014/main" id="{3C56942E-81BF-CF6F-0C3A-284E5BA9F06B}"/>
                </a:ext>
              </a:extLst>
            </p:cNvPr>
            <p:cNvSpPr txBox="1"/>
            <p:nvPr/>
          </p:nvSpPr>
          <p:spPr>
            <a:xfrm>
              <a:off x="7007727" y="6763699"/>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6" name="Text Placeholder 8">
              <a:extLst>
                <a:ext uri="{FF2B5EF4-FFF2-40B4-BE49-F238E27FC236}">
                  <a16:creationId xmlns:a16="http://schemas.microsoft.com/office/drawing/2014/main" id="{4CBFB210-1E8D-57A3-C6E4-B5C03A321257}"/>
                </a:ext>
              </a:extLst>
            </p:cNvPr>
            <p:cNvSpPr txBox="1">
              <a:spLocks/>
            </p:cNvSpPr>
            <p:nvPr/>
          </p:nvSpPr>
          <p:spPr>
            <a:xfrm>
              <a:off x="372923" y="7150864"/>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Hib</a:t>
              </a:r>
            </a:p>
            <a:p>
              <a:pPr algn="ctr"/>
              <a:endParaRPr lang="en-US" sz="2000" b="1"/>
            </a:p>
          </p:txBody>
        </p:sp>
        <p:sp>
          <p:nvSpPr>
            <p:cNvPr id="29" name="Text Placeholder 8">
              <a:extLst>
                <a:ext uri="{FF2B5EF4-FFF2-40B4-BE49-F238E27FC236}">
                  <a16:creationId xmlns:a16="http://schemas.microsoft.com/office/drawing/2014/main" id="{3E3A04DE-3E89-52D0-4557-9CAD70ED6DDC}"/>
                </a:ext>
              </a:extLst>
            </p:cNvPr>
            <p:cNvSpPr txBox="1">
              <a:spLocks/>
            </p:cNvSpPr>
            <p:nvPr/>
          </p:nvSpPr>
          <p:spPr>
            <a:xfrm>
              <a:off x="1410589" y="7182676"/>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4</a:t>
              </a:r>
            </a:p>
          </p:txBody>
        </p:sp>
        <p:sp>
          <p:nvSpPr>
            <p:cNvPr id="23" name="Text Placeholder 8">
              <a:extLst>
                <a:ext uri="{FF2B5EF4-FFF2-40B4-BE49-F238E27FC236}">
                  <a16:creationId xmlns:a16="http://schemas.microsoft.com/office/drawing/2014/main" id="{114676FF-F661-7530-BD2C-C7A06C57EB12}"/>
                </a:ext>
              </a:extLst>
            </p:cNvPr>
            <p:cNvSpPr txBox="1">
              <a:spLocks/>
            </p:cNvSpPr>
            <p:nvPr/>
          </p:nvSpPr>
          <p:spPr>
            <a:xfrm>
              <a:off x="2128508" y="7151183"/>
              <a:ext cx="1208940"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10/23/20</a:t>
              </a:r>
            </a:p>
            <a:p>
              <a:pPr algn="ctr"/>
              <a:endParaRPr lang="en-US" sz="2000" b="1"/>
            </a:p>
          </p:txBody>
        </p:sp>
        <p:sp>
          <p:nvSpPr>
            <p:cNvPr id="95" name="TextBox 94">
              <a:extLst>
                <a:ext uri="{FF2B5EF4-FFF2-40B4-BE49-F238E27FC236}">
                  <a16:creationId xmlns:a16="http://schemas.microsoft.com/office/drawing/2014/main" id="{BA058FCB-8FA9-7B71-1C75-10D68127C770}"/>
                </a:ext>
              </a:extLst>
            </p:cNvPr>
            <p:cNvSpPr txBox="1"/>
            <p:nvPr/>
          </p:nvSpPr>
          <p:spPr>
            <a:xfrm>
              <a:off x="3254539" y="7173366"/>
              <a:ext cx="1171206" cy="492443"/>
            </a:xfrm>
            <a:prstGeom prst="rect">
              <a:avLst/>
            </a:prstGeom>
            <a:noFill/>
          </p:spPr>
          <p:txBody>
            <a:bodyPr wrap="square" lIns="91440" tIns="45720" rIns="91440" bIns="45720" rtlCol="0" anchor="t">
              <a:spAutoFit/>
            </a:bodyPr>
            <a:lstStyle/>
            <a:p>
              <a:pPr algn="ctr"/>
              <a:r>
                <a:rPr lang="en-US" sz="1300"/>
                <a:t>1yrs 0mo 13d</a:t>
              </a:r>
              <a:endParaRPr lang="en-US" sz="1300">
                <a:cs typeface="Calibri"/>
              </a:endParaRPr>
            </a:p>
            <a:p>
              <a:pPr algn="ctr"/>
              <a:endParaRPr lang="en-US" sz="1300">
                <a:cs typeface="Calibri"/>
              </a:endParaRPr>
            </a:p>
          </p:txBody>
        </p:sp>
        <p:sp>
          <p:nvSpPr>
            <p:cNvPr id="96" name="TextBox 95">
              <a:extLst>
                <a:ext uri="{FF2B5EF4-FFF2-40B4-BE49-F238E27FC236}">
                  <a16:creationId xmlns:a16="http://schemas.microsoft.com/office/drawing/2014/main" id="{99BD15F9-B851-A989-B98C-8B12F77CE357}"/>
                </a:ext>
              </a:extLst>
            </p:cNvPr>
            <p:cNvSpPr txBox="1"/>
            <p:nvPr/>
          </p:nvSpPr>
          <p:spPr>
            <a:xfrm>
              <a:off x="4531490" y="7174817"/>
              <a:ext cx="2085376" cy="292388"/>
            </a:xfrm>
            <a:prstGeom prst="rect">
              <a:avLst/>
            </a:prstGeom>
            <a:noFill/>
          </p:spPr>
          <p:txBody>
            <a:bodyPr wrap="square" rtlCol="0">
              <a:spAutoFit/>
            </a:bodyPr>
            <a:lstStyle/>
            <a:p>
              <a:r>
                <a:rPr lang="en-US" sz="1300" err="1"/>
                <a:t>PedvaxHIB</a:t>
              </a:r>
              <a:endParaRPr lang="en-US" sz="1300"/>
            </a:p>
          </p:txBody>
        </p:sp>
        <p:sp>
          <p:nvSpPr>
            <p:cNvPr id="97" name="TextBox 96">
              <a:extLst>
                <a:ext uri="{FF2B5EF4-FFF2-40B4-BE49-F238E27FC236}">
                  <a16:creationId xmlns:a16="http://schemas.microsoft.com/office/drawing/2014/main" id="{49FD62AC-10DA-7E49-D2E4-2CD3150C4B39}"/>
                </a:ext>
              </a:extLst>
            </p:cNvPr>
            <p:cNvSpPr txBox="1"/>
            <p:nvPr/>
          </p:nvSpPr>
          <p:spPr>
            <a:xfrm>
              <a:off x="6986989" y="71733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grpSp>
      <p:sp>
        <p:nvSpPr>
          <p:cNvPr id="98" name="TextBox 97">
            <a:extLst>
              <a:ext uri="{FF2B5EF4-FFF2-40B4-BE49-F238E27FC236}">
                <a16:creationId xmlns:a16="http://schemas.microsoft.com/office/drawing/2014/main" id="{5CB8C1B9-B02C-BBEA-86D9-6FD0335E9D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50077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88776-1FD2-830A-3EE1-ED972588B787}"/>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B94BD9B0-EBA4-9180-26A3-8419AEC40569}"/>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Student 2: Immunization Record </a:t>
            </a:r>
            <a:r>
              <a:rPr kumimoji="0" lang="en-US" sz="2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j-ea"/>
                <a:cs typeface="+mj-cs"/>
              </a:rPr>
              <a:t>(page 2)</a:t>
            </a:r>
          </a:p>
        </p:txBody>
      </p:sp>
      <p:grpSp>
        <p:nvGrpSpPr>
          <p:cNvPr id="99" name="Group 98" descr="Filled out immunization record listed by group, series, date given, age given, vaccine, and clinic administered or transcribed">
            <a:extLst>
              <a:ext uri="{FF2B5EF4-FFF2-40B4-BE49-F238E27FC236}">
                <a16:creationId xmlns:a16="http://schemas.microsoft.com/office/drawing/2014/main" id="{955ED800-034C-9C65-9DA7-B367A408930E}"/>
              </a:ext>
            </a:extLst>
          </p:cNvPr>
          <p:cNvGrpSpPr/>
          <p:nvPr/>
        </p:nvGrpSpPr>
        <p:grpSpPr>
          <a:xfrm>
            <a:off x="302548" y="568916"/>
            <a:ext cx="9389067" cy="6959893"/>
            <a:chOff x="302548" y="568916"/>
            <a:chExt cx="9389067" cy="6959893"/>
          </a:xfrm>
        </p:grpSpPr>
        <p:pic>
          <p:nvPicPr>
            <p:cNvPr id="2" name="Picture 1" descr="Sample immunization record">
              <a:extLst>
                <a:ext uri="{FF2B5EF4-FFF2-40B4-BE49-F238E27FC236}">
                  <a16:creationId xmlns:a16="http://schemas.microsoft.com/office/drawing/2014/main" id="{2783E690-7018-849A-DB89-2C4B4D946B78}"/>
                </a:ext>
              </a:extLst>
            </p:cNvPr>
            <p:cNvPicPr>
              <a:picLocks noChangeAspect="1"/>
            </p:cNvPicPr>
            <p:nvPr/>
          </p:nvPicPr>
          <p:blipFill rotWithShape="1">
            <a:blip r:embed="rId3"/>
            <a:srcRect b="1563"/>
            <a:stretch/>
          </p:blipFill>
          <p:spPr>
            <a:xfrm>
              <a:off x="302548" y="568916"/>
              <a:ext cx="9389067" cy="6959575"/>
            </a:xfrm>
            <a:prstGeom prst="rect">
              <a:avLst/>
            </a:prstGeom>
          </p:spPr>
        </p:pic>
        <p:sp>
          <p:nvSpPr>
            <p:cNvPr id="54" name="Text Placeholder 8">
              <a:extLst>
                <a:ext uri="{FF2B5EF4-FFF2-40B4-BE49-F238E27FC236}">
                  <a16:creationId xmlns:a16="http://schemas.microsoft.com/office/drawing/2014/main" id="{526ECE32-C54C-F96A-76AB-A18FD79B46EE}"/>
                </a:ext>
              </a:extLst>
            </p:cNvPr>
            <p:cNvSpPr txBox="1">
              <a:spLocks/>
            </p:cNvSpPr>
            <p:nvPr/>
          </p:nvSpPr>
          <p:spPr>
            <a:xfrm>
              <a:off x="389769" y="1450656"/>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MMR</a:t>
              </a:r>
            </a:p>
          </p:txBody>
        </p:sp>
        <p:sp>
          <p:nvSpPr>
            <p:cNvPr id="19" name="Text Placeholder 8">
              <a:extLst>
                <a:ext uri="{FF2B5EF4-FFF2-40B4-BE49-F238E27FC236}">
                  <a16:creationId xmlns:a16="http://schemas.microsoft.com/office/drawing/2014/main" id="{8F814F6F-38D9-61FF-16F5-3FA37184742D}"/>
                </a:ext>
              </a:extLst>
            </p:cNvPr>
            <p:cNvSpPr txBox="1">
              <a:spLocks/>
            </p:cNvSpPr>
            <p:nvPr/>
          </p:nvSpPr>
          <p:spPr>
            <a:xfrm>
              <a:off x="1413744" y="1465540"/>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2</a:t>
              </a:r>
            </a:p>
          </p:txBody>
        </p:sp>
        <p:sp>
          <p:nvSpPr>
            <p:cNvPr id="51" name="Text Placeholder 8">
              <a:extLst>
                <a:ext uri="{FF2B5EF4-FFF2-40B4-BE49-F238E27FC236}">
                  <a16:creationId xmlns:a16="http://schemas.microsoft.com/office/drawing/2014/main" id="{48FA7996-FA50-25DD-C909-0B1AF2DBD574}"/>
                </a:ext>
              </a:extLst>
            </p:cNvPr>
            <p:cNvSpPr txBox="1">
              <a:spLocks/>
            </p:cNvSpPr>
            <p:nvPr/>
          </p:nvSpPr>
          <p:spPr>
            <a:xfrm>
              <a:off x="2066168" y="1450656"/>
              <a:ext cx="126079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10/23/20</a:t>
              </a:r>
            </a:p>
            <a:p>
              <a:pPr algn="ctr"/>
              <a:endParaRPr lang="en-US" sz="2000" b="1"/>
            </a:p>
          </p:txBody>
        </p:sp>
        <p:sp>
          <p:nvSpPr>
            <p:cNvPr id="4" name="TextBox 3">
              <a:extLst>
                <a:ext uri="{FF2B5EF4-FFF2-40B4-BE49-F238E27FC236}">
                  <a16:creationId xmlns:a16="http://schemas.microsoft.com/office/drawing/2014/main" id="{B15330EB-F8ED-7501-CA88-82B299F6E8DD}"/>
                </a:ext>
              </a:extLst>
            </p:cNvPr>
            <p:cNvSpPr txBox="1"/>
            <p:nvPr/>
          </p:nvSpPr>
          <p:spPr>
            <a:xfrm>
              <a:off x="3256426" y="1462993"/>
              <a:ext cx="1171206" cy="492443"/>
            </a:xfrm>
            <a:prstGeom prst="rect">
              <a:avLst/>
            </a:prstGeom>
            <a:noFill/>
          </p:spPr>
          <p:txBody>
            <a:bodyPr wrap="square" lIns="91440" tIns="45720" rIns="91440" bIns="45720" rtlCol="0" anchor="t">
              <a:spAutoFit/>
            </a:bodyPr>
            <a:lstStyle/>
            <a:p>
              <a:pPr algn="ctr"/>
              <a:r>
                <a:rPr lang="en-US" sz="1300"/>
                <a:t>1yrs 0mo 13d</a:t>
              </a:r>
              <a:endParaRPr lang="en-US" sz="1300">
                <a:cs typeface="Calibri"/>
              </a:endParaRPr>
            </a:p>
            <a:p>
              <a:pPr algn="ctr"/>
              <a:endParaRPr lang="en-US" sz="1300">
                <a:cs typeface="Calibri"/>
              </a:endParaRPr>
            </a:p>
          </p:txBody>
        </p:sp>
        <p:sp>
          <p:nvSpPr>
            <p:cNvPr id="5" name="TextBox 4">
              <a:extLst>
                <a:ext uri="{FF2B5EF4-FFF2-40B4-BE49-F238E27FC236}">
                  <a16:creationId xmlns:a16="http://schemas.microsoft.com/office/drawing/2014/main" id="{10F0D044-6109-FA26-B998-B3A876916763}"/>
                </a:ext>
              </a:extLst>
            </p:cNvPr>
            <p:cNvSpPr txBox="1"/>
            <p:nvPr/>
          </p:nvSpPr>
          <p:spPr>
            <a:xfrm>
              <a:off x="4382656" y="1464444"/>
              <a:ext cx="2348781" cy="292388"/>
            </a:xfrm>
            <a:prstGeom prst="rect">
              <a:avLst/>
            </a:prstGeom>
            <a:noFill/>
          </p:spPr>
          <p:txBody>
            <a:bodyPr wrap="square" rtlCol="0">
              <a:spAutoFit/>
            </a:bodyPr>
            <a:lstStyle/>
            <a:p>
              <a:pPr algn="ctr"/>
              <a:r>
                <a:rPr lang="en-US" sz="1300"/>
                <a:t>M-M-R II</a:t>
              </a:r>
            </a:p>
          </p:txBody>
        </p:sp>
        <p:sp>
          <p:nvSpPr>
            <p:cNvPr id="10" name="TextBox 9">
              <a:extLst>
                <a:ext uri="{FF2B5EF4-FFF2-40B4-BE49-F238E27FC236}">
                  <a16:creationId xmlns:a16="http://schemas.microsoft.com/office/drawing/2014/main" id="{5F612743-03BB-0875-E878-21144DFA694A}"/>
                </a:ext>
              </a:extLst>
            </p:cNvPr>
            <p:cNvSpPr txBox="1"/>
            <p:nvPr/>
          </p:nvSpPr>
          <p:spPr>
            <a:xfrm>
              <a:off x="6988876" y="146299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55" name="Text Placeholder 8">
              <a:extLst>
                <a:ext uri="{FF2B5EF4-FFF2-40B4-BE49-F238E27FC236}">
                  <a16:creationId xmlns:a16="http://schemas.microsoft.com/office/drawing/2014/main" id="{4069E329-F0BE-D403-1631-239B41F8FA51}"/>
                </a:ext>
              </a:extLst>
            </p:cNvPr>
            <p:cNvSpPr txBox="1">
              <a:spLocks/>
            </p:cNvSpPr>
            <p:nvPr/>
          </p:nvSpPr>
          <p:spPr>
            <a:xfrm>
              <a:off x="400656" y="1846904"/>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MMR</a:t>
              </a:r>
            </a:p>
            <a:p>
              <a:pPr algn="ctr"/>
              <a:endParaRPr lang="en-US" sz="2000" b="1"/>
            </a:p>
          </p:txBody>
        </p:sp>
        <p:sp>
          <p:nvSpPr>
            <p:cNvPr id="58" name="Text Placeholder 8">
              <a:extLst>
                <a:ext uri="{FF2B5EF4-FFF2-40B4-BE49-F238E27FC236}">
                  <a16:creationId xmlns:a16="http://schemas.microsoft.com/office/drawing/2014/main" id="{DF59F74D-AF89-04D0-A2FF-5F5CB0517F34}"/>
                </a:ext>
              </a:extLst>
            </p:cNvPr>
            <p:cNvSpPr txBox="1">
              <a:spLocks/>
            </p:cNvSpPr>
            <p:nvPr/>
          </p:nvSpPr>
          <p:spPr>
            <a:xfrm>
              <a:off x="1413057" y="1890448"/>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2</a:t>
              </a:r>
            </a:p>
            <a:p>
              <a:pPr algn="ctr"/>
              <a:endParaRPr lang="en-US" sz="2000" b="1"/>
            </a:p>
          </p:txBody>
        </p:sp>
        <p:sp>
          <p:nvSpPr>
            <p:cNvPr id="52" name="Text Placeholder 8">
              <a:extLst>
                <a:ext uri="{FF2B5EF4-FFF2-40B4-BE49-F238E27FC236}">
                  <a16:creationId xmlns:a16="http://schemas.microsoft.com/office/drawing/2014/main" id="{761191B4-BAF0-CA42-0E2D-0FC716A6BD3D}"/>
                </a:ext>
              </a:extLst>
            </p:cNvPr>
            <p:cNvSpPr txBox="1">
              <a:spLocks/>
            </p:cNvSpPr>
            <p:nvPr/>
          </p:nvSpPr>
          <p:spPr>
            <a:xfrm>
              <a:off x="2077055" y="1846904"/>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08/10/24</a:t>
              </a:r>
            </a:p>
          </p:txBody>
        </p:sp>
        <p:sp>
          <p:nvSpPr>
            <p:cNvPr id="15" name="TextBox 14">
              <a:extLst>
                <a:ext uri="{FF2B5EF4-FFF2-40B4-BE49-F238E27FC236}">
                  <a16:creationId xmlns:a16="http://schemas.microsoft.com/office/drawing/2014/main" id="{773A1CD7-8832-1D95-7688-6D69A856B24A}"/>
                </a:ext>
              </a:extLst>
            </p:cNvPr>
            <p:cNvSpPr txBox="1"/>
            <p:nvPr/>
          </p:nvSpPr>
          <p:spPr>
            <a:xfrm>
              <a:off x="3277164" y="1872499"/>
              <a:ext cx="1171206" cy="492443"/>
            </a:xfrm>
            <a:prstGeom prst="rect">
              <a:avLst/>
            </a:prstGeom>
            <a:noFill/>
          </p:spPr>
          <p:txBody>
            <a:bodyPr wrap="square" lIns="91440" tIns="45720" rIns="91440" bIns="45720" rtlCol="0" anchor="t">
              <a:spAutoFit/>
            </a:bodyPr>
            <a:lstStyle/>
            <a:p>
              <a:pPr algn="ctr"/>
              <a:r>
                <a:rPr lang="en-US" sz="1300"/>
                <a:t>4yrs 10mo 0d</a:t>
              </a:r>
              <a:endParaRPr lang="en-US" sz="1300">
                <a:cs typeface="Calibri"/>
              </a:endParaRPr>
            </a:p>
            <a:p>
              <a:pPr algn="ctr"/>
              <a:endParaRPr lang="en-US" sz="1300">
                <a:cs typeface="Calibri"/>
              </a:endParaRPr>
            </a:p>
          </p:txBody>
        </p:sp>
        <p:sp>
          <p:nvSpPr>
            <p:cNvPr id="16" name="TextBox 15">
              <a:extLst>
                <a:ext uri="{FF2B5EF4-FFF2-40B4-BE49-F238E27FC236}">
                  <a16:creationId xmlns:a16="http://schemas.microsoft.com/office/drawing/2014/main" id="{7FF46933-CD3D-935F-F6D1-B8AD7357F72A}"/>
                </a:ext>
              </a:extLst>
            </p:cNvPr>
            <p:cNvSpPr txBox="1"/>
            <p:nvPr/>
          </p:nvSpPr>
          <p:spPr>
            <a:xfrm>
              <a:off x="4403394" y="1873950"/>
              <a:ext cx="2348781" cy="292388"/>
            </a:xfrm>
            <a:prstGeom prst="rect">
              <a:avLst/>
            </a:prstGeom>
            <a:noFill/>
          </p:spPr>
          <p:txBody>
            <a:bodyPr wrap="square" rtlCol="0">
              <a:spAutoFit/>
            </a:bodyPr>
            <a:lstStyle/>
            <a:p>
              <a:pPr algn="ctr"/>
              <a:r>
                <a:rPr lang="en-US" sz="1300"/>
                <a:t>M-M-R II</a:t>
              </a:r>
            </a:p>
          </p:txBody>
        </p:sp>
        <p:sp>
          <p:nvSpPr>
            <p:cNvPr id="17" name="TextBox 16">
              <a:extLst>
                <a:ext uri="{FF2B5EF4-FFF2-40B4-BE49-F238E27FC236}">
                  <a16:creationId xmlns:a16="http://schemas.microsoft.com/office/drawing/2014/main" id="{96E331F0-57BD-E1E3-5D17-920C4012ABA1}"/>
                </a:ext>
              </a:extLst>
            </p:cNvPr>
            <p:cNvSpPr txBox="1"/>
            <p:nvPr/>
          </p:nvSpPr>
          <p:spPr>
            <a:xfrm>
              <a:off x="7009614" y="1872499"/>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0" name="Text Placeholder 8">
              <a:extLst>
                <a:ext uri="{FF2B5EF4-FFF2-40B4-BE49-F238E27FC236}">
                  <a16:creationId xmlns:a16="http://schemas.microsoft.com/office/drawing/2014/main" id="{FAA9EE14-A242-9851-4641-FC1542E730FA}"/>
                </a:ext>
              </a:extLst>
            </p:cNvPr>
            <p:cNvSpPr txBox="1">
              <a:spLocks/>
            </p:cNvSpPr>
            <p:nvPr/>
          </p:nvSpPr>
          <p:spPr>
            <a:xfrm>
              <a:off x="372804" y="2244241"/>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PCV</a:t>
              </a:r>
            </a:p>
          </p:txBody>
        </p:sp>
        <p:sp>
          <p:nvSpPr>
            <p:cNvPr id="63" name="Text Placeholder 8">
              <a:extLst>
                <a:ext uri="{FF2B5EF4-FFF2-40B4-BE49-F238E27FC236}">
                  <a16:creationId xmlns:a16="http://schemas.microsoft.com/office/drawing/2014/main" id="{4F1A61F5-4677-CA16-F8A0-AE0FC046DDA4}"/>
                </a:ext>
              </a:extLst>
            </p:cNvPr>
            <p:cNvSpPr txBox="1">
              <a:spLocks/>
            </p:cNvSpPr>
            <p:nvPr/>
          </p:nvSpPr>
          <p:spPr>
            <a:xfrm>
              <a:off x="1387015" y="2287785"/>
              <a:ext cx="762023" cy="29501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4</a:t>
              </a:r>
            </a:p>
          </p:txBody>
        </p:sp>
        <p:sp>
          <p:nvSpPr>
            <p:cNvPr id="43" name="Text Placeholder 8">
              <a:extLst>
                <a:ext uri="{FF2B5EF4-FFF2-40B4-BE49-F238E27FC236}">
                  <a16:creationId xmlns:a16="http://schemas.microsoft.com/office/drawing/2014/main" id="{59F3AFFD-F946-BD2C-C031-C1A038E273D5}"/>
                </a:ext>
              </a:extLst>
            </p:cNvPr>
            <p:cNvSpPr txBox="1">
              <a:spLocks/>
            </p:cNvSpPr>
            <p:nvPr/>
          </p:nvSpPr>
          <p:spPr>
            <a:xfrm>
              <a:off x="2095640" y="2251266"/>
              <a:ext cx="121806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30" name="TextBox 29">
              <a:extLst>
                <a:ext uri="{FF2B5EF4-FFF2-40B4-BE49-F238E27FC236}">
                  <a16:creationId xmlns:a16="http://schemas.microsoft.com/office/drawing/2014/main" id="{2287BFD6-43D5-E5FD-B27A-4E09D0782427}"/>
                </a:ext>
              </a:extLst>
            </p:cNvPr>
            <p:cNvSpPr txBox="1"/>
            <p:nvPr/>
          </p:nvSpPr>
          <p:spPr>
            <a:xfrm>
              <a:off x="3256426" y="2282166"/>
              <a:ext cx="1171206" cy="492443"/>
            </a:xfrm>
            <a:prstGeom prst="rect">
              <a:avLst/>
            </a:prstGeom>
            <a:noFill/>
          </p:spPr>
          <p:txBody>
            <a:bodyPr wrap="square" lIns="91440" tIns="45720" rIns="91440" bIns="45720" rtlCol="0" anchor="t">
              <a:spAutoFit/>
            </a:bodyPr>
            <a:lstStyle/>
            <a:p>
              <a:pPr algn="ctr"/>
              <a:r>
                <a:rPr lang="en-US" sz="1300"/>
                <a:t>0yrs 2mo 13d</a:t>
              </a:r>
              <a:endParaRPr lang="en-US" sz="1300">
                <a:cs typeface="Calibri"/>
              </a:endParaRPr>
            </a:p>
            <a:p>
              <a:pPr algn="ctr"/>
              <a:endParaRPr lang="en-US" sz="1300">
                <a:cs typeface="Calibri"/>
              </a:endParaRPr>
            </a:p>
          </p:txBody>
        </p:sp>
        <p:sp>
          <p:nvSpPr>
            <p:cNvPr id="31" name="TextBox 30">
              <a:extLst>
                <a:ext uri="{FF2B5EF4-FFF2-40B4-BE49-F238E27FC236}">
                  <a16:creationId xmlns:a16="http://schemas.microsoft.com/office/drawing/2014/main" id="{F9E2734B-0ABA-CD4E-69BA-F7E860AB70D2}"/>
                </a:ext>
              </a:extLst>
            </p:cNvPr>
            <p:cNvSpPr txBox="1"/>
            <p:nvPr/>
          </p:nvSpPr>
          <p:spPr>
            <a:xfrm>
              <a:off x="4382656" y="2283617"/>
              <a:ext cx="2348781" cy="292388"/>
            </a:xfrm>
            <a:prstGeom prst="rect">
              <a:avLst/>
            </a:prstGeom>
            <a:noFill/>
          </p:spPr>
          <p:txBody>
            <a:bodyPr wrap="square" rtlCol="0">
              <a:spAutoFit/>
            </a:bodyPr>
            <a:lstStyle/>
            <a:p>
              <a:pPr algn="ctr"/>
              <a:r>
                <a:rPr lang="en-US" sz="1300"/>
                <a:t>Prevnar 13</a:t>
              </a:r>
            </a:p>
          </p:txBody>
        </p:sp>
        <p:sp>
          <p:nvSpPr>
            <p:cNvPr id="32" name="TextBox 31">
              <a:extLst>
                <a:ext uri="{FF2B5EF4-FFF2-40B4-BE49-F238E27FC236}">
                  <a16:creationId xmlns:a16="http://schemas.microsoft.com/office/drawing/2014/main" id="{2A44F97B-BD28-B662-D7EE-4DA2DA250A4F}"/>
                </a:ext>
              </a:extLst>
            </p:cNvPr>
            <p:cNvSpPr txBox="1"/>
            <p:nvPr/>
          </p:nvSpPr>
          <p:spPr>
            <a:xfrm>
              <a:off x="6988876" y="22821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1" name="Text Placeholder 8">
              <a:extLst>
                <a:ext uri="{FF2B5EF4-FFF2-40B4-BE49-F238E27FC236}">
                  <a16:creationId xmlns:a16="http://schemas.microsoft.com/office/drawing/2014/main" id="{917FF216-0CB1-94ED-6A4E-7111AE9C3DC5}"/>
                </a:ext>
              </a:extLst>
            </p:cNvPr>
            <p:cNvSpPr txBox="1">
              <a:spLocks/>
            </p:cNvSpPr>
            <p:nvPr/>
          </p:nvSpPr>
          <p:spPr>
            <a:xfrm>
              <a:off x="383691" y="2659739"/>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PCV</a:t>
              </a:r>
            </a:p>
            <a:p>
              <a:pPr algn="ctr"/>
              <a:endParaRPr lang="en-US" sz="2000" b="1"/>
            </a:p>
          </p:txBody>
        </p:sp>
        <p:sp>
          <p:nvSpPr>
            <p:cNvPr id="64" name="Text Placeholder 8">
              <a:extLst>
                <a:ext uri="{FF2B5EF4-FFF2-40B4-BE49-F238E27FC236}">
                  <a16:creationId xmlns:a16="http://schemas.microsoft.com/office/drawing/2014/main" id="{D91AB59A-02DB-CF0B-81D6-323A4EBDC93E}"/>
                </a:ext>
              </a:extLst>
            </p:cNvPr>
            <p:cNvSpPr txBox="1">
              <a:spLocks/>
            </p:cNvSpPr>
            <p:nvPr/>
          </p:nvSpPr>
          <p:spPr>
            <a:xfrm>
              <a:off x="1396092" y="2703283"/>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4</a:t>
              </a:r>
            </a:p>
            <a:p>
              <a:pPr algn="ctr"/>
              <a:endParaRPr lang="en-US" sz="2000" b="1"/>
            </a:p>
          </p:txBody>
        </p:sp>
        <p:sp>
          <p:nvSpPr>
            <p:cNvPr id="44" name="Text Placeholder 8">
              <a:extLst>
                <a:ext uri="{FF2B5EF4-FFF2-40B4-BE49-F238E27FC236}">
                  <a16:creationId xmlns:a16="http://schemas.microsoft.com/office/drawing/2014/main" id="{5C540084-1127-A76B-8381-3F759326A0FC}"/>
                </a:ext>
              </a:extLst>
            </p:cNvPr>
            <p:cNvSpPr txBox="1">
              <a:spLocks/>
            </p:cNvSpPr>
            <p:nvPr/>
          </p:nvSpPr>
          <p:spPr>
            <a:xfrm>
              <a:off x="2126885" y="2668652"/>
              <a:ext cx="1203967"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33" name="TextBox 32">
              <a:extLst>
                <a:ext uri="{FF2B5EF4-FFF2-40B4-BE49-F238E27FC236}">
                  <a16:creationId xmlns:a16="http://schemas.microsoft.com/office/drawing/2014/main" id="{C87BE65B-E188-92D0-6A5F-A65E8FC2CB57}"/>
                </a:ext>
              </a:extLst>
            </p:cNvPr>
            <p:cNvSpPr txBox="1"/>
            <p:nvPr/>
          </p:nvSpPr>
          <p:spPr>
            <a:xfrm>
              <a:off x="3265105" y="2689460"/>
              <a:ext cx="1171206" cy="492443"/>
            </a:xfrm>
            <a:prstGeom prst="rect">
              <a:avLst/>
            </a:prstGeom>
            <a:noFill/>
          </p:spPr>
          <p:txBody>
            <a:bodyPr wrap="square" lIns="91440" tIns="45720" rIns="91440" bIns="45720" rtlCol="0" anchor="t">
              <a:spAutoFit/>
            </a:bodyPr>
            <a:lstStyle/>
            <a:p>
              <a:pPr algn="ctr"/>
              <a:r>
                <a:rPr lang="en-US" sz="1300"/>
                <a:t>0yrs 4mo 9d</a:t>
              </a:r>
              <a:endParaRPr lang="en-US" sz="1300">
                <a:cs typeface="Calibri"/>
              </a:endParaRPr>
            </a:p>
            <a:p>
              <a:pPr algn="ctr"/>
              <a:endParaRPr lang="en-US" sz="1300">
                <a:cs typeface="Calibri"/>
              </a:endParaRPr>
            </a:p>
          </p:txBody>
        </p:sp>
        <p:sp>
          <p:nvSpPr>
            <p:cNvPr id="34" name="TextBox 33">
              <a:extLst>
                <a:ext uri="{FF2B5EF4-FFF2-40B4-BE49-F238E27FC236}">
                  <a16:creationId xmlns:a16="http://schemas.microsoft.com/office/drawing/2014/main" id="{7534679B-9F56-69EF-F1B7-8D6E7D4E260F}"/>
                </a:ext>
              </a:extLst>
            </p:cNvPr>
            <p:cNvSpPr txBox="1"/>
            <p:nvPr/>
          </p:nvSpPr>
          <p:spPr>
            <a:xfrm>
              <a:off x="4391335" y="2690911"/>
              <a:ext cx="2348781" cy="292388"/>
            </a:xfrm>
            <a:prstGeom prst="rect">
              <a:avLst/>
            </a:prstGeom>
            <a:noFill/>
          </p:spPr>
          <p:txBody>
            <a:bodyPr wrap="square" rtlCol="0">
              <a:spAutoFit/>
            </a:bodyPr>
            <a:lstStyle/>
            <a:p>
              <a:pPr algn="ctr"/>
              <a:r>
                <a:rPr lang="en-US" sz="1300"/>
                <a:t>Prevnar 13</a:t>
              </a:r>
            </a:p>
          </p:txBody>
        </p:sp>
        <p:sp>
          <p:nvSpPr>
            <p:cNvPr id="35" name="TextBox 34">
              <a:extLst>
                <a:ext uri="{FF2B5EF4-FFF2-40B4-BE49-F238E27FC236}">
                  <a16:creationId xmlns:a16="http://schemas.microsoft.com/office/drawing/2014/main" id="{20EFA6BB-A522-5A44-F1E3-6509DF0278EB}"/>
                </a:ext>
              </a:extLst>
            </p:cNvPr>
            <p:cNvSpPr txBox="1"/>
            <p:nvPr/>
          </p:nvSpPr>
          <p:spPr>
            <a:xfrm>
              <a:off x="6997555" y="2689460"/>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2" name="Text Placeholder 8">
              <a:extLst>
                <a:ext uri="{FF2B5EF4-FFF2-40B4-BE49-F238E27FC236}">
                  <a16:creationId xmlns:a16="http://schemas.microsoft.com/office/drawing/2014/main" id="{F218B1D3-C002-8D94-0FC7-D885DDEF0CB2}"/>
                </a:ext>
              </a:extLst>
            </p:cNvPr>
            <p:cNvSpPr txBox="1">
              <a:spLocks/>
            </p:cNvSpPr>
            <p:nvPr/>
          </p:nvSpPr>
          <p:spPr>
            <a:xfrm>
              <a:off x="379473" y="3070484"/>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PCV</a:t>
              </a:r>
            </a:p>
            <a:p>
              <a:pPr algn="ctr"/>
              <a:endParaRPr lang="en-US" sz="2000" b="1"/>
            </a:p>
          </p:txBody>
        </p:sp>
        <p:sp>
          <p:nvSpPr>
            <p:cNvPr id="65" name="Text Placeholder 8">
              <a:extLst>
                <a:ext uri="{FF2B5EF4-FFF2-40B4-BE49-F238E27FC236}">
                  <a16:creationId xmlns:a16="http://schemas.microsoft.com/office/drawing/2014/main" id="{28015A06-F7CE-7320-BD78-28EDA827F0FD}"/>
                </a:ext>
              </a:extLst>
            </p:cNvPr>
            <p:cNvSpPr txBox="1">
              <a:spLocks/>
            </p:cNvSpPr>
            <p:nvPr/>
          </p:nvSpPr>
          <p:spPr>
            <a:xfrm>
              <a:off x="1381627" y="3146686"/>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4</a:t>
              </a:r>
            </a:p>
          </p:txBody>
        </p:sp>
        <p:sp>
          <p:nvSpPr>
            <p:cNvPr id="45" name="Text Placeholder 8">
              <a:extLst>
                <a:ext uri="{FF2B5EF4-FFF2-40B4-BE49-F238E27FC236}">
                  <a16:creationId xmlns:a16="http://schemas.microsoft.com/office/drawing/2014/main" id="{022AE0BA-02E2-0B30-D627-40BE37EFC46F}"/>
                </a:ext>
              </a:extLst>
            </p:cNvPr>
            <p:cNvSpPr txBox="1">
              <a:spLocks/>
            </p:cNvSpPr>
            <p:nvPr/>
          </p:nvSpPr>
          <p:spPr>
            <a:xfrm>
              <a:off x="2135058" y="3070803"/>
              <a:ext cx="1208940"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04/11/20</a:t>
              </a:r>
            </a:p>
          </p:txBody>
        </p:sp>
        <p:sp>
          <p:nvSpPr>
            <p:cNvPr id="36" name="TextBox 35">
              <a:extLst>
                <a:ext uri="{FF2B5EF4-FFF2-40B4-BE49-F238E27FC236}">
                  <a16:creationId xmlns:a16="http://schemas.microsoft.com/office/drawing/2014/main" id="{30C9F2E6-1461-D9EC-D63A-25DD3678266A}"/>
                </a:ext>
              </a:extLst>
            </p:cNvPr>
            <p:cNvSpPr txBox="1"/>
            <p:nvPr/>
          </p:nvSpPr>
          <p:spPr>
            <a:xfrm>
              <a:off x="3285843" y="3098966"/>
              <a:ext cx="1171206" cy="492443"/>
            </a:xfrm>
            <a:prstGeom prst="rect">
              <a:avLst/>
            </a:prstGeom>
            <a:noFill/>
          </p:spPr>
          <p:txBody>
            <a:bodyPr wrap="square" lIns="91440" tIns="45720" rIns="91440" bIns="45720" rtlCol="0" anchor="t">
              <a:spAutoFit/>
            </a:bodyPr>
            <a:lstStyle/>
            <a:p>
              <a:pPr algn="ctr"/>
              <a:r>
                <a:rPr lang="en-US" sz="1300"/>
                <a:t>0yrs 6mo 1d</a:t>
              </a:r>
              <a:endParaRPr lang="en-US" sz="1300">
                <a:cs typeface="Calibri"/>
              </a:endParaRPr>
            </a:p>
            <a:p>
              <a:pPr algn="ctr"/>
              <a:endParaRPr lang="en-US" sz="1300">
                <a:cs typeface="Calibri"/>
              </a:endParaRPr>
            </a:p>
          </p:txBody>
        </p:sp>
        <p:sp>
          <p:nvSpPr>
            <p:cNvPr id="37" name="TextBox 36">
              <a:extLst>
                <a:ext uri="{FF2B5EF4-FFF2-40B4-BE49-F238E27FC236}">
                  <a16:creationId xmlns:a16="http://schemas.microsoft.com/office/drawing/2014/main" id="{9B6BF14A-8A22-A619-5280-D7195ED2FB56}"/>
                </a:ext>
              </a:extLst>
            </p:cNvPr>
            <p:cNvSpPr txBox="1"/>
            <p:nvPr/>
          </p:nvSpPr>
          <p:spPr>
            <a:xfrm>
              <a:off x="4412073" y="3100417"/>
              <a:ext cx="2348781" cy="292388"/>
            </a:xfrm>
            <a:prstGeom prst="rect">
              <a:avLst/>
            </a:prstGeom>
            <a:noFill/>
          </p:spPr>
          <p:txBody>
            <a:bodyPr wrap="square" rtlCol="0">
              <a:spAutoFit/>
            </a:bodyPr>
            <a:lstStyle/>
            <a:p>
              <a:pPr algn="ctr"/>
              <a:r>
                <a:rPr lang="en-US" sz="1300"/>
                <a:t>Prevnar 13</a:t>
              </a:r>
            </a:p>
          </p:txBody>
        </p:sp>
        <p:sp>
          <p:nvSpPr>
            <p:cNvPr id="38" name="TextBox 37">
              <a:extLst>
                <a:ext uri="{FF2B5EF4-FFF2-40B4-BE49-F238E27FC236}">
                  <a16:creationId xmlns:a16="http://schemas.microsoft.com/office/drawing/2014/main" id="{391E0E49-275B-D375-7DF1-450692F15B17}"/>
                </a:ext>
              </a:extLst>
            </p:cNvPr>
            <p:cNvSpPr txBox="1"/>
            <p:nvPr/>
          </p:nvSpPr>
          <p:spPr>
            <a:xfrm>
              <a:off x="7018293" y="30989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6" name="Text Placeholder 8">
              <a:extLst>
                <a:ext uri="{FF2B5EF4-FFF2-40B4-BE49-F238E27FC236}">
                  <a16:creationId xmlns:a16="http://schemas.microsoft.com/office/drawing/2014/main" id="{D7E31050-C7CA-FF0D-9C4C-0FBB4C8C3FDB}"/>
                </a:ext>
              </a:extLst>
            </p:cNvPr>
            <p:cNvSpPr txBox="1">
              <a:spLocks/>
            </p:cNvSpPr>
            <p:nvPr/>
          </p:nvSpPr>
          <p:spPr>
            <a:xfrm>
              <a:off x="361196" y="3489813"/>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PCV</a:t>
              </a:r>
            </a:p>
            <a:p>
              <a:pPr algn="ctr"/>
              <a:endParaRPr lang="en-US" sz="2000" b="1"/>
            </a:p>
          </p:txBody>
        </p:sp>
        <p:sp>
          <p:nvSpPr>
            <p:cNvPr id="68" name="Text Placeholder 8">
              <a:extLst>
                <a:ext uri="{FF2B5EF4-FFF2-40B4-BE49-F238E27FC236}">
                  <a16:creationId xmlns:a16="http://schemas.microsoft.com/office/drawing/2014/main" id="{21AEB348-E2BD-3828-A721-7608BB5ED306}"/>
                </a:ext>
              </a:extLst>
            </p:cNvPr>
            <p:cNvSpPr txBox="1">
              <a:spLocks/>
            </p:cNvSpPr>
            <p:nvPr/>
          </p:nvSpPr>
          <p:spPr>
            <a:xfrm>
              <a:off x="1373597" y="3533357"/>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4 of 4</a:t>
              </a:r>
            </a:p>
            <a:p>
              <a:pPr algn="ctr"/>
              <a:endParaRPr lang="en-US" sz="2000" b="1"/>
            </a:p>
          </p:txBody>
        </p:sp>
        <p:sp>
          <p:nvSpPr>
            <p:cNvPr id="46" name="Text Placeholder 8">
              <a:extLst>
                <a:ext uri="{FF2B5EF4-FFF2-40B4-BE49-F238E27FC236}">
                  <a16:creationId xmlns:a16="http://schemas.microsoft.com/office/drawing/2014/main" id="{7D22D18A-8E13-0CAD-9114-522F24DBA6DC}"/>
                </a:ext>
              </a:extLst>
            </p:cNvPr>
            <p:cNvSpPr txBox="1">
              <a:spLocks/>
            </p:cNvSpPr>
            <p:nvPr/>
          </p:nvSpPr>
          <p:spPr>
            <a:xfrm>
              <a:off x="2122995" y="3497579"/>
              <a:ext cx="1203968" cy="36651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10/23/20</a:t>
              </a:r>
            </a:p>
          </p:txBody>
        </p:sp>
        <p:sp>
          <p:nvSpPr>
            <p:cNvPr id="39" name="TextBox 38">
              <a:extLst>
                <a:ext uri="{FF2B5EF4-FFF2-40B4-BE49-F238E27FC236}">
                  <a16:creationId xmlns:a16="http://schemas.microsoft.com/office/drawing/2014/main" id="{50140CB0-26F3-06FA-27CE-70BB510CF350}"/>
                </a:ext>
              </a:extLst>
            </p:cNvPr>
            <p:cNvSpPr txBox="1"/>
            <p:nvPr/>
          </p:nvSpPr>
          <p:spPr>
            <a:xfrm>
              <a:off x="3265105" y="3508633"/>
              <a:ext cx="1171206" cy="492443"/>
            </a:xfrm>
            <a:prstGeom prst="rect">
              <a:avLst/>
            </a:prstGeom>
            <a:noFill/>
          </p:spPr>
          <p:txBody>
            <a:bodyPr wrap="square" lIns="91440" tIns="45720" rIns="91440" bIns="45720" rtlCol="0" anchor="t">
              <a:spAutoFit/>
            </a:bodyPr>
            <a:lstStyle/>
            <a:p>
              <a:pPr algn="ctr"/>
              <a:r>
                <a:rPr lang="en-US" sz="1300"/>
                <a:t>1yrs 0mo 13d</a:t>
              </a:r>
              <a:endParaRPr lang="en-US" sz="1300">
                <a:cs typeface="Calibri"/>
              </a:endParaRPr>
            </a:p>
            <a:p>
              <a:pPr algn="ctr"/>
              <a:endParaRPr lang="en-US" sz="1300">
                <a:cs typeface="Calibri"/>
              </a:endParaRPr>
            </a:p>
          </p:txBody>
        </p:sp>
        <p:sp>
          <p:nvSpPr>
            <p:cNvPr id="40" name="TextBox 39">
              <a:extLst>
                <a:ext uri="{FF2B5EF4-FFF2-40B4-BE49-F238E27FC236}">
                  <a16:creationId xmlns:a16="http://schemas.microsoft.com/office/drawing/2014/main" id="{996BCF86-7BE3-0604-170B-4C38BE943C63}"/>
                </a:ext>
              </a:extLst>
            </p:cNvPr>
            <p:cNvSpPr txBox="1"/>
            <p:nvPr/>
          </p:nvSpPr>
          <p:spPr>
            <a:xfrm>
              <a:off x="4391335" y="3510084"/>
              <a:ext cx="2348781" cy="292388"/>
            </a:xfrm>
            <a:prstGeom prst="rect">
              <a:avLst/>
            </a:prstGeom>
            <a:noFill/>
          </p:spPr>
          <p:txBody>
            <a:bodyPr wrap="square" rtlCol="0">
              <a:spAutoFit/>
            </a:bodyPr>
            <a:lstStyle/>
            <a:p>
              <a:pPr algn="ctr"/>
              <a:r>
                <a:rPr lang="en-US" sz="1300"/>
                <a:t>Prevnar 13</a:t>
              </a:r>
            </a:p>
          </p:txBody>
        </p:sp>
        <p:sp>
          <p:nvSpPr>
            <p:cNvPr id="41" name="TextBox 40">
              <a:extLst>
                <a:ext uri="{FF2B5EF4-FFF2-40B4-BE49-F238E27FC236}">
                  <a16:creationId xmlns:a16="http://schemas.microsoft.com/office/drawing/2014/main" id="{72306628-DFE0-95A5-20C4-C234EBE01689}"/>
                </a:ext>
              </a:extLst>
            </p:cNvPr>
            <p:cNvSpPr txBox="1"/>
            <p:nvPr/>
          </p:nvSpPr>
          <p:spPr>
            <a:xfrm>
              <a:off x="6997555" y="350863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67" name="Text Placeholder 8">
              <a:extLst>
                <a:ext uri="{FF2B5EF4-FFF2-40B4-BE49-F238E27FC236}">
                  <a16:creationId xmlns:a16="http://schemas.microsoft.com/office/drawing/2014/main" id="{BAD49A96-7AA5-1A5A-F45F-F9E990E9C1A7}"/>
                </a:ext>
              </a:extLst>
            </p:cNvPr>
            <p:cNvSpPr txBox="1">
              <a:spLocks/>
            </p:cNvSpPr>
            <p:nvPr/>
          </p:nvSpPr>
          <p:spPr>
            <a:xfrm>
              <a:off x="356978" y="3887151"/>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Polio</a:t>
              </a:r>
            </a:p>
            <a:p>
              <a:pPr algn="ctr"/>
              <a:endParaRPr lang="en-US" sz="2000" b="1"/>
            </a:p>
          </p:txBody>
        </p:sp>
        <p:sp>
          <p:nvSpPr>
            <p:cNvPr id="69" name="Text Placeholder 8">
              <a:extLst>
                <a:ext uri="{FF2B5EF4-FFF2-40B4-BE49-F238E27FC236}">
                  <a16:creationId xmlns:a16="http://schemas.microsoft.com/office/drawing/2014/main" id="{DFC3A0FE-FD78-74F5-70CF-B1170E8E6C09}"/>
                </a:ext>
              </a:extLst>
            </p:cNvPr>
            <p:cNvSpPr txBox="1">
              <a:spLocks/>
            </p:cNvSpPr>
            <p:nvPr/>
          </p:nvSpPr>
          <p:spPr>
            <a:xfrm>
              <a:off x="1370018" y="3919809"/>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4</a:t>
              </a:r>
            </a:p>
          </p:txBody>
        </p:sp>
        <p:sp>
          <p:nvSpPr>
            <p:cNvPr id="161" name="Text Placeholder 8">
              <a:extLst>
                <a:ext uri="{FF2B5EF4-FFF2-40B4-BE49-F238E27FC236}">
                  <a16:creationId xmlns:a16="http://schemas.microsoft.com/office/drawing/2014/main" id="{FEA4C121-9C50-40BA-5EB9-5373DBBDE83E}"/>
                </a:ext>
              </a:extLst>
            </p:cNvPr>
            <p:cNvSpPr txBox="1">
              <a:spLocks/>
            </p:cNvSpPr>
            <p:nvPr/>
          </p:nvSpPr>
          <p:spPr>
            <a:xfrm>
              <a:off x="2122995" y="3891738"/>
              <a:ext cx="1203968" cy="36651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42" name="TextBox 41">
              <a:extLst>
                <a:ext uri="{FF2B5EF4-FFF2-40B4-BE49-F238E27FC236}">
                  <a16:creationId xmlns:a16="http://schemas.microsoft.com/office/drawing/2014/main" id="{D396FF4E-ECB6-43ED-F866-AFC653A3A083}"/>
                </a:ext>
              </a:extLst>
            </p:cNvPr>
            <p:cNvSpPr txBox="1"/>
            <p:nvPr/>
          </p:nvSpPr>
          <p:spPr>
            <a:xfrm>
              <a:off x="3272494" y="3910345"/>
              <a:ext cx="1171206" cy="492443"/>
            </a:xfrm>
            <a:prstGeom prst="rect">
              <a:avLst/>
            </a:prstGeom>
            <a:noFill/>
          </p:spPr>
          <p:txBody>
            <a:bodyPr wrap="square" lIns="91440" tIns="45720" rIns="91440" bIns="45720" rtlCol="0" anchor="t">
              <a:spAutoFit/>
            </a:bodyPr>
            <a:lstStyle/>
            <a:p>
              <a:pPr algn="ctr"/>
              <a:r>
                <a:rPr lang="en-US" sz="1300"/>
                <a:t>0yrs 2mo 13d</a:t>
              </a:r>
              <a:endParaRPr lang="en-US" sz="1300">
                <a:cs typeface="Calibri"/>
              </a:endParaRPr>
            </a:p>
            <a:p>
              <a:pPr algn="ctr"/>
              <a:endParaRPr lang="en-US" sz="1300">
                <a:cs typeface="Calibri"/>
              </a:endParaRPr>
            </a:p>
          </p:txBody>
        </p:sp>
        <p:sp>
          <p:nvSpPr>
            <p:cNvPr id="47" name="TextBox 46">
              <a:extLst>
                <a:ext uri="{FF2B5EF4-FFF2-40B4-BE49-F238E27FC236}">
                  <a16:creationId xmlns:a16="http://schemas.microsoft.com/office/drawing/2014/main" id="{3995FA0B-21E3-9F48-FFFC-904859A9122D}"/>
                </a:ext>
              </a:extLst>
            </p:cNvPr>
            <p:cNvSpPr txBox="1"/>
            <p:nvPr/>
          </p:nvSpPr>
          <p:spPr>
            <a:xfrm>
              <a:off x="4398724" y="3911796"/>
              <a:ext cx="2348781" cy="292388"/>
            </a:xfrm>
            <a:prstGeom prst="rect">
              <a:avLst/>
            </a:prstGeom>
            <a:noFill/>
          </p:spPr>
          <p:txBody>
            <a:bodyPr wrap="square" rtlCol="0">
              <a:spAutoFit/>
            </a:bodyPr>
            <a:lstStyle/>
            <a:p>
              <a:pPr algn="ctr"/>
              <a:r>
                <a:rPr lang="en-US" sz="1300" err="1"/>
                <a:t>Pediarix</a:t>
              </a:r>
              <a:endParaRPr lang="en-US" sz="1300"/>
            </a:p>
          </p:txBody>
        </p:sp>
        <p:sp>
          <p:nvSpPr>
            <p:cNvPr id="48" name="TextBox 47">
              <a:extLst>
                <a:ext uri="{FF2B5EF4-FFF2-40B4-BE49-F238E27FC236}">
                  <a16:creationId xmlns:a16="http://schemas.microsoft.com/office/drawing/2014/main" id="{50F38A09-D7A9-EDD3-09CB-CBF37C0B3279}"/>
                </a:ext>
              </a:extLst>
            </p:cNvPr>
            <p:cNvSpPr txBox="1"/>
            <p:nvPr/>
          </p:nvSpPr>
          <p:spPr>
            <a:xfrm>
              <a:off x="7004944" y="3910345"/>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6" name="Text Placeholder 8">
              <a:extLst>
                <a:ext uri="{FF2B5EF4-FFF2-40B4-BE49-F238E27FC236}">
                  <a16:creationId xmlns:a16="http://schemas.microsoft.com/office/drawing/2014/main" id="{E2CC128A-E24F-4739-01EE-20ECE2542AB7}"/>
                </a:ext>
              </a:extLst>
            </p:cNvPr>
            <p:cNvSpPr txBox="1">
              <a:spLocks/>
            </p:cNvSpPr>
            <p:nvPr/>
          </p:nvSpPr>
          <p:spPr>
            <a:xfrm>
              <a:off x="375984" y="4295463"/>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Polio</a:t>
              </a:r>
            </a:p>
          </p:txBody>
        </p:sp>
        <p:sp>
          <p:nvSpPr>
            <p:cNvPr id="79" name="Text Placeholder 8">
              <a:extLst>
                <a:ext uri="{FF2B5EF4-FFF2-40B4-BE49-F238E27FC236}">
                  <a16:creationId xmlns:a16="http://schemas.microsoft.com/office/drawing/2014/main" id="{CED72C54-5500-A9E4-57D2-9348CD5B5243}"/>
                </a:ext>
              </a:extLst>
            </p:cNvPr>
            <p:cNvSpPr txBox="1">
              <a:spLocks/>
            </p:cNvSpPr>
            <p:nvPr/>
          </p:nvSpPr>
          <p:spPr>
            <a:xfrm>
              <a:off x="1390195" y="4330975"/>
              <a:ext cx="762023"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4</a:t>
              </a:r>
            </a:p>
          </p:txBody>
        </p:sp>
        <p:sp>
          <p:nvSpPr>
            <p:cNvPr id="73" name="Text Placeholder 8">
              <a:extLst>
                <a:ext uri="{FF2B5EF4-FFF2-40B4-BE49-F238E27FC236}">
                  <a16:creationId xmlns:a16="http://schemas.microsoft.com/office/drawing/2014/main" id="{3762D133-9344-3308-A137-255329C548EC}"/>
                </a:ext>
              </a:extLst>
            </p:cNvPr>
            <p:cNvSpPr txBox="1">
              <a:spLocks/>
            </p:cNvSpPr>
            <p:nvPr/>
          </p:nvSpPr>
          <p:spPr>
            <a:xfrm>
              <a:off x="2052384" y="4295463"/>
              <a:ext cx="1304582"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49" name="TextBox 48">
              <a:extLst>
                <a:ext uri="{FF2B5EF4-FFF2-40B4-BE49-F238E27FC236}">
                  <a16:creationId xmlns:a16="http://schemas.microsoft.com/office/drawing/2014/main" id="{7904D9B9-1EBE-D943-2DDF-71A2E2739D56}"/>
                </a:ext>
              </a:extLst>
            </p:cNvPr>
            <p:cNvSpPr txBox="1"/>
            <p:nvPr/>
          </p:nvSpPr>
          <p:spPr>
            <a:xfrm>
              <a:off x="3293232" y="4319851"/>
              <a:ext cx="1171206" cy="492443"/>
            </a:xfrm>
            <a:prstGeom prst="rect">
              <a:avLst/>
            </a:prstGeom>
            <a:noFill/>
          </p:spPr>
          <p:txBody>
            <a:bodyPr wrap="square" lIns="91440" tIns="45720" rIns="91440" bIns="45720" rtlCol="0" anchor="t">
              <a:spAutoFit/>
            </a:bodyPr>
            <a:lstStyle/>
            <a:p>
              <a:pPr algn="ctr"/>
              <a:r>
                <a:rPr lang="en-US" sz="1300"/>
                <a:t>0yrs 4mo 9d</a:t>
              </a:r>
              <a:endParaRPr lang="en-US" sz="1300">
                <a:cs typeface="Calibri"/>
              </a:endParaRPr>
            </a:p>
            <a:p>
              <a:pPr algn="ctr"/>
              <a:endParaRPr lang="en-US" sz="1300">
                <a:cs typeface="Calibri"/>
              </a:endParaRPr>
            </a:p>
          </p:txBody>
        </p:sp>
        <p:sp>
          <p:nvSpPr>
            <p:cNvPr id="50" name="TextBox 49">
              <a:extLst>
                <a:ext uri="{FF2B5EF4-FFF2-40B4-BE49-F238E27FC236}">
                  <a16:creationId xmlns:a16="http://schemas.microsoft.com/office/drawing/2014/main" id="{14F9E372-0D9A-DB11-BEC3-4D22E5F6DB30}"/>
                </a:ext>
              </a:extLst>
            </p:cNvPr>
            <p:cNvSpPr txBox="1"/>
            <p:nvPr/>
          </p:nvSpPr>
          <p:spPr>
            <a:xfrm>
              <a:off x="4419462" y="4321302"/>
              <a:ext cx="2348781" cy="292388"/>
            </a:xfrm>
            <a:prstGeom prst="rect">
              <a:avLst/>
            </a:prstGeom>
            <a:noFill/>
          </p:spPr>
          <p:txBody>
            <a:bodyPr wrap="square" rtlCol="0">
              <a:spAutoFit/>
            </a:bodyPr>
            <a:lstStyle/>
            <a:p>
              <a:pPr algn="ctr"/>
              <a:r>
                <a:rPr lang="en-US" sz="1300" err="1"/>
                <a:t>Pediarix</a:t>
              </a:r>
              <a:endParaRPr lang="en-US" sz="1300"/>
            </a:p>
          </p:txBody>
        </p:sp>
        <p:sp>
          <p:nvSpPr>
            <p:cNvPr id="53" name="TextBox 52">
              <a:extLst>
                <a:ext uri="{FF2B5EF4-FFF2-40B4-BE49-F238E27FC236}">
                  <a16:creationId xmlns:a16="http://schemas.microsoft.com/office/drawing/2014/main" id="{B4D65533-0B6D-1C70-2939-5C5FA3337490}"/>
                </a:ext>
              </a:extLst>
            </p:cNvPr>
            <p:cNvSpPr txBox="1"/>
            <p:nvPr/>
          </p:nvSpPr>
          <p:spPr>
            <a:xfrm>
              <a:off x="7025682" y="4319851"/>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7" name="Text Placeholder 8">
              <a:extLst>
                <a:ext uri="{FF2B5EF4-FFF2-40B4-BE49-F238E27FC236}">
                  <a16:creationId xmlns:a16="http://schemas.microsoft.com/office/drawing/2014/main" id="{4DBD1790-4FCE-52A8-1F57-8FC910DD4F12}"/>
                </a:ext>
              </a:extLst>
            </p:cNvPr>
            <p:cNvSpPr txBox="1">
              <a:spLocks/>
            </p:cNvSpPr>
            <p:nvPr/>
          </p:nvSpPr>
          <p:spPr>
            <a:xfrm>
              <a:off x="386871" y="4727223"/>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Polio</a:t>
              </a:r>
            </a:p>
          </p:txBody>
        </p:sp>
        <p:sp>
          <p:nvSpPr>
            <p:cNvPr id="80" name="Text Placeholder 8">
              <a:extLst>
                <a:ext uri="{FF2B5EF4-FFF2-40B4-BE49-F238E27FC236}">
                  <a16:creationId xmlns:a16="http://schemas.microsoft.com/office/drawing/2014/main" id="{528BF749-BA90-B596-2C2A-2A838D91A223}"/>
                </a:ext>
              </a:extLst>
            </p:cNvPr>
            <p:cNvSpPr txBox="1">
              <a:spLocks/>
            </p:cNvSpPr>
            <p:nvPr/>
          </p:nvSpPr>
          <p:spPr>
            <a:xfrm>
              <a:off x="1399272" y="4770767"/>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3 of 4</a:t>
              </a:r>
            </a:p>
            <a:p>
              <a:pPr algn="ctr"/>
              <a:endParaRPr lang="en-US" sz="2000" b="1"/>
            </a:p>
          </p:txBody>
        </p:sp>
        <p:sp>
          <p:nvSpPr>
            <p:cNvPr id="74" name="Text Placeholder 8">
              <a:extLst>
                <a:ext uri="{FF2B5EF4-FFF2-40B4-BE49-F238E27FC236}">
                  <a16:creationId xmlns:a16="http://schemas.microsoft.com/office/drawing/2014/main" id="{EC1A24CA-5077-AF60-796C-60E5C35E96CE}"/>
                </a:ext>
              </a:extLst>
            </p:cNvPr>
            <p:cNvSpPr txBox="1">
              <a:spLocks/>
            </p:cNvSpPr>
            <p:nvPr/>
          </p:nvSpPr>
          <p:spPr>
            <a:xfrm>
              <a:off x="2063270" y="4688723"/>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04/11/20</a:t>
              </a:r>
            </a:p>
          </p:txBody>
        </p:sp>
        <p:sp>
          <p:nvSpPr>
            <p:cNvPr id="56" name="TextBox 55">
              <a:extLst>
                <a:ext uri="{FF2B5EF4-FFF2-40B4-BE49-F238E27FC236}">
                  <a16:creationId xmlns:a16="http://schemas.microsoft.com/office/drawing/2014/main" id="{96B9D144-90B3-13E2-8C93-8EDBC231639A}"/>
                </a:ext>
              </a:extLst>
            </p:cNvPr>
            <p:cNvSpPr txBox="1"/>
            <p:nvPr/>
          </p:nvSpPr>
          <p:spPr>
            <a:xfrm>
              <a:off x="3272494" y="4729518"/>
              <a:ext cx="1171206" cy="492443"/>
            </a:xfrm>
            <a:prstGeom prst="rect">
              <a:avLst/>
            </a:prstGeom>
            <a:noFill/>
          </p:spPr>
          <p:txBody>
            <a:bodyPr wrap="square" lIns="91440" tIns="45720" rIns="91440" bIns="45720" rtlCol="0" anchor="t">
              <a:spAutoFit/>
            </a:bodyPr>
            <a:lstStyle/>
            <a:p>
              <a:pPr algn="ctr"/>
              <a:r>
                <a:rPr lang="en-US" sz="1300"/>
                <a:t>0yrs 6mo 1d</a:t>
              </a:r>
              <a:endParaRPr lang="en-US" sz="1300">
                <a:cs typeface="Calibri"/>
              </a:endParaRPr>
            </a:p>
            <a:p>
              <a:pPr algn="ctr"/>
              <a:endParaRPr lang="en-US" sz="1300">
                <a:cs typeface="Calibri"/>
              </a:endParaRPr>
            </a:p>
          </p:txBody>
        </p:sp>
        <p:sp>
          <p:nvSpPr>
            <p:cNvPr id="59" name="TextBox 58">
              <a:extLst>
                <a:ext uri="{FF2B5EF4-FFF2-40B4-BE49-F238E27FC236}">
                  <a16:creationId xmlns:a16="http://schemas.microsoft.com/office/drawing/2014/main" id="{81DD49A8-0918-B712-C07B-1679BB1FC24F}"/>
                </a:ext>
              </a:extLst>
            </p:cNvPr>
            <p:cNvSpPr txBox="1"/>
            <p:nvPr/>
          </p:nvSpPr>
          <p:spPr>
            <a:xfrm>
              <a:off x="4398724" y="4730969"/>
              <a:ext cx="2348781" cy="292388"/>
            </a:xfrm>
            <a:prstGeom prst="rect">
              <a:avLst/>
            </a:prstGeom>
            <a:noFill/>
          </p:spPr>
          <p:txBody>
            <a:bodyPr wrap="square" rtlCol="0">
              <a:spAutoFit/>
            </a:bodyPr>
            <a:lstStyle/>
            <a:p>
              <a:pPr algn="ctr"/>
              <a:r>
                <a:rPr lang="en-US" sz="1300" err="1"/>
                <a:t>Pediarix</a:t>
              </a:r>
              <a:endParaRPr lang="en-US" sz="1300"/>
            </a:p>
          </p:txBody>
        </p:sp>
        <p:sp>
          <p:nvSpPr>
            <p:cNvPr id="70" name="TextBox 69">
              <a:extLst>
                <a:ext uri="{FF2B5EF4-FFF2-40B4-BE49-F238E27FC236}">
                  <a16:creationId xmlns:a16="http://schemas.microsoft.com/office/drawing/2014/main" id="{E72FEC65-158F-FB26-94EC-A5797A2CA5FF}"/>
                </a:ext>
              </a:extLst>
            </p:cNvPr>
            <p:cNvSpPr txBox="1"/>
            <p:nvPr/>
          </p:nvSpPr>
          <p:spPr>
            <a:xfrm>
              <a:off x="7004944" y="4729518"/>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78" name="Text Placeholder 8">
              <a:extLst>
                <a:ext uri="{FF2B5EF4-FFF2-40B4-BE49-F238E27FC236}">
                  <a16:creationId xmlns:a16="http://schemas.microsoft.com/office/drawing/2014/main" id="{62A71DDA-CCFF-CBF2-EF67-23705A93AB53}"/>
                </a:ext>
              </a:extLst>
            </p:cNvPr>
            <p:cNvSpPr txBox="1">
              <a:spLocks/>
            </p:cNvSpPr>
            <p:nvPr/>
          </p:nvSpPr>
          <p:spPr>
            <a:xfrm>
              <a:off x="382653" y="5095685"/>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Polio</a:t>
              </a:r>
            </a:p>
          </p:txBody>
        </p:sp>
        <p:sp>
          <p:nvSpPr>
            <p:cNvPr id="81" name="Text Placeholder 8">
              <a:extLst>
                <a:ext uri="{FF2B5EF4-FFF2-40B4-BE49-F238E27FC236}">
                  <a16:creationId xmlns:a16="http://schemas.microsoft.com/office/drawing/2014/main" id="{AF0D001C-9880-0269-3803-3360BB9E817D}"/>
                </a:ext>
              </a:extLst>
            </p:cNvPr>
            <p:cNvSpPr txBox="1">
              <a:spLocks/>
            </p:cNvSpPr>
            <p:nvPr/>
          </p:nvSpPr>
          <p:spPr>
            <a:xfrm>
              <a:off x="1384807" y="5150115"/>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4 of 4</a:t>
              </a:r>
            </a:p>
          </p:txBody>
        </p:sp>
        <p:sp>
          <p:nvSpPr>
            <p:cNvPr id="75" name="Text Placeholder 8">
              <a:extLst>
                <a:ext uri="{FF2B5EF4-FFF2-40B4-BE49-F238E27FC236}">
                  <a16:creationId xmlns:a16="http://schemas.microsoft.com/office/drawing/2014/main" id="{8DC95C89-1A53-E340-E854-8B6CC264B6FE}"/>
                </a:ext>
              </a:extLst>
            </p:cNvPr>
            <p:cNvSpPr txBox="1">
              <a:spLocks/>
            </p:cNvSpPr>
            <p:nvPr/>
          </p:nvSpPr>
          <p:spPr>
            <a:xfrm>
              <a:off x="2059052" y="5106571"/>
              <a:ext cx="1294805"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08/10/24</a:t>
              </a:r>
            </a:p>
          </p:txBody>
        </p:sp>
        <p:sp>
          <p:nvSpPr>
            <p:cNvPr id="71" name="TextBox 70">
              <a:extLst>
                <a:ext uri="{FF2B5EF4-FFF2-40B4-BE49-F238E27FC236}">
                  <a16:creationId xmlns:a16="http://schemas.microsoft.com/office/drawing/2014/main" id="{98FC032D-20E0-773A-C69C-318C9A7035F9}"/>
                </a:ext>
              </a:extLst>
            </p:cNvPr>
            <p:cNvSpPr txBox="1"/>
            <p:nvPr/>
          </p:nvSpPr>
          <p:spPr>
            <a:xfrm>
              <a:off x="3281173" y="5136812"/>
              <a:ext cx="1171206" cy="492443"/>
            </a:xfrm>
            <a:prstGeom prst="rect">
              <a:avLst/>
            </a:prstGeom>
            <a:noFill/>
          </p:spPr>
          <p:txBody>
            <a:bodyPr wrap="square" lIns="91440" tIns="45720" rIns="91440" bIns="45720" rtlCol="0" anchor="t">
              <a:spAutoFit/>
            </a:bodyPr>
            <a:lstStyle/>
            <a:p>
              <a:pPr algn="ctr"/>
              <a:r>
                <a:rPr lang="en-US" sz="1300"/>
                <a:t>4yrs 10mo 0d</a:t>
              </a:r>
              <a:endParaRPr lang="en-US" sz="1300">
                <a:cs typeface="Calibri"/>
              </a:endParaRPr>
            </a:p>
            <a:p>
              <a:pPr algn="ctr"/>
              <a:endParaRPr lang="en-US" sz="1300">
                <a:cs typeface="Calibri"/>
              </a:endParaRPr>
            </a:p>
          </p:txBody>
        </p:sp>
        <p:sp>
          <p:nvSpPr>
            <p:cNvPr id="72" name="TextBox 71">
              <a:extLst>
                <a:ext uri="{FF2B5EF4-FFF2-40B4-BE49-F238E27FC236}">
                  <a16:creationId xmlns:a16="http://schemas.microsoft.com/office/drawing/2014/main" id="{D8C41C30-62AC-4F8A-044B-5A7632A0C2CC}"/>
                </a:ext>
              </a:extLst>
            </p:cNvPr>
            <p:cNvSpPr txBox="1"/>
            <p:nvPr/>
          </p:nvSpPr>
          <p:spPr>
            <a:xfrm>
              <a:off x="4407403" y="5138263"/>
              <a:ext cx="2348781" cy="292388"/>
            </a:xfrm>
            <a:prstGeom prst="rect">
              <a:avLst/>
            </a:prstGeom>
            <a:noFill/>
          </p:spPr>
          <p:txBody>
            <a:bodyPr wrap="square" rtlCol="0">
              <a:spAutoFit/>
            </a:bodyPr>
            <a:lstStyle/>
            <a:p>
              <a:pPr algn="ctr"/>
              <a:r>
                <a:rPr lang="en-US" sz="1300" err="1"/>
                <a:t>Kinrix</a:t>
              </a:r>
              <a:endParaRPr lang="en-US" sz="1300"/>
            </a:p>
          </p:txBody>
        </p:sp>
        <p:sp>
          <p:nvSpPr>
            <p:cNvPr id="82" name="TextBox 81">
              <a:extLst>
                <a:ext uri="{FF2B5EF4-FFF2-40B4-BE49-F238E27FC236}">
                  <a16:creationId xmlns:a16="http://schemas.microsoft.com/office/drawing/2014/main" id="{2C562550-D06A-70E8-87E2-D6F6A1BA8F53}"/>
                </a:ext>
              </a:extLst>
            </p:cNvPr>
            <p:cNvSpPr txBox="1"/>
            <p:nvPr/>
          </p:nvSpPr>
          <p:spPr>
            <a:xfrm>
              <a:off x="7013623" y="5136812"/>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131" name="Text Placeholder 8">
              <a:extLst>
                <a:ext uri="{FF2B5EF4-FFF2-40B4-BE49-F238E27FC236}">
                  <a16:creationId xmlns:a16="http://schemas.microsoft.com/office/drawing/2014/main" id="{9018D232-B44E-0E5C-4C88-CED10543D992}"/>
                </a:ext>
              </a:extLst>
            </p:cNvPr>
            <p:cNvSpPr txBox="1">
              <a:spLocks/>
            </p:cNvSpPr>
            <p:nvPr/>
          </p:nvSpPr>
          <p:spPr>
            <a:xfrm>
              <a:off x="397179" y="5510067"/>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RV</a:t>
              </a:r>
            </a:p>
          </p:txBody>
        </p:sp>
        <p:sp>
          <p:nvSpPr>
            <p:cNvPr id="134" name="Text Placeholder 8">
              <a:extLst>
                <a:ext uri="{FF2B5EF4-FFF2-40B4-BE49-F238E27FC236}">
                  <a16:creationId xmlns:a16="http://schemas.microsoft.com/office/drawing/2014/main" id="{BB9D2C28-D634-967E-528D-DA9627266EEE}"/>
                </a:ext>
              </a:extLst>
            </p:cNvPr>
            <p:cNvSpPr txBox="1">
              <a:spLocks/>
            </p:cNvSpPr>
            <p:nvPr/>
          </p:nvSpPr>
          <p:spPr>
            <a:xfrm>
              <a:off x="1409580" y="5535855"/>
              <a:ext cx="753201"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1 of 3</a:t>
              </a:r>
            </a:p>
            <a:p>
              <a:pPr algn="ctr"/>
              <a:endParaRPr lang="en-US" sz="2000" b="1"/>
            </a:p>
          </p:txBody>
        </p:sp>
        <p:sp>
          <p:nvSpPr>
            <p:cNvPr id="128" name="Text Placeholder 8">
              <a:extLst>
                <a:ext uri="{FF2B5EF4-FFF2-40B4-BE49-F238E27FC236}">
                  <a16:creationId xmlns:a16="http://schemas.microsoft.com/office/drawing/2014/main" id="{DE5A4161-864C-132A-621D-519FA2863895}"/>
                </a:ext>
              </a:extLst>
            </p:cNvPr>
            <p:cNvSpPr txBox="1">
              <a:spLocks/>
            </p:cNvSpPr>
            <p:nvPr/>
          </p:nvSpPr>
          <p:spPr>
            <a:xfrm>
              <a:off x="2073578" y="5510067"/>
              <a:ext cx="128947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12/23/19</a:t>
              </a:r>
            </a:p>
          </p:txBody>
        </p:sp>
        <p:sp>
          <p:nvSpPr>
            <p:cNvPr id="83" name="TextBox 82">
              <a:extLst>
                <a:ext uri="{FF2B5EF4-FFF2-40B4-BE49-F238E27FC236}">
                  <a16:creationId xmlns:a16="http://schemas.microsoft.com/office/drawing/2014/main" id="{ACD23E18-E91F-9CDC-764C-89A3FC1DBA99}"/>
                </a:ext>
              </a:extLst>
            </p:cNvPr>
            <p:cNvSpPr txBox="1"/>
            <p:nvPr/>
          </p:nvSpPr>
          <p:spPr>
            <a:xfrm>
              <a:off x="3301911" y="5546318"/>
              <a:ext cx="1171206" cy="492443"/>
            </a:xfrm>
            <a:prstGeom prst="rect">
              <a:avLst/>
            </a:prstGeom>
            <a:noFill/>
          </p:spPr>
          <p:txBody>
            <a:bodyPr wrap="square" lIns="91440" tIns="45720" rIns="91440" bIns="45720" rtlCol="0" anchor="t">
              <a:spAutoFit/>
            </a:bodyPr>
            <a:lstStyle/>
            <a:p>
              <a:pPr algn="ctr"/>
              <a:r>
                <a:rPr lang="en-US" sz="1300"/>
                <a:t>0yrs 2mo 13d</a:t>
              </a:r>
              <a:endParaRPr lang="en-US" sz="1300">
                <a:cs typeface="Calibri"/>
              </a:endParaRPr>
            </a:p>
            <a:p>
              <a:pPr algn="ctr"/>
              <a:endParaRPr lang="en-US" sz="1300">
                <a:cs typeface="Calibri"/>
              </a:endParaRPr>
            </a:p>
          </p:txBody>
        </p:sp>
        <p:sp>
          <p:nvSpPr>
            <p:cNvPr id="84" name="TextBox 83">
              <a:extLst>
                <a:ext uri="{FF2B5EF4-FFF2-40B4-BE49-F238E27FC236}">
                  <a16:creationId xmlns:a16="http://schemas.microsoft.com/office/drawing/2014/main" id="{56957DC0-60EA-E018-0201-E7AC2928FE3F}"/>
                </a:ext>
              </a:extLst>
            </p:cNvPr>
            <p:cNvSpPr txBox="1"/>
            <p:nvPr/>
          </p:nvSpPr>
          <p:spPr>
            <a:xfrm>
              <a:off x="4428141" y="5547769"/>
              <a:ext cx="2348781" cy="292388"/>
            </a:xfrm>
            <a:prstGeom prst="rect">
              <a:avLst/>
            </a:prstGeom>
            <a:noFill/>
          </p:spPr>
          <p:txBody>
            <a:bodyPr wrap="square" rtlCol="0">
              <a:spAutoFit/>
            </a:bodyPr>
            <a:lstStyle/>
            <a:p>
              <a:pPr algn="ctr"/>
              <a:r>
                <a:rPr lang="en-US" sz="1300"/>
                <a:t>Rotarix</a:t>
              </a:r>
            </a:p>
          </p:txBody>
        </p:sp>
        <p:sp>
          <p:nvSpPr>
            <p:cNvPr id="85" name="TextBox 84">
              <a:extLst>
                <a:ext uri="{FF2B5EF4-FFF2-40B4-BE49-F238E27FC236}">
                  <a16:creationId xmlns:a16="http://schemas.microsoft.com/office/drawing/2014/main" id="{98216BC8-0D0F-43DF-7307-014537A3816D}"/>
                </a:ext>
              </a:extLst>
            </p:cNvPr>
            <p:cNvSpPr txBox="1"/>
            <p:nvPr/>
          </p:nvSpPr>
          <p:spPr>
            <a:xfrm>
              <a:off x="7034361" y="5546318"/>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132" name="Text Placeholder 8">
              <a:extLst>
                <a:ext uri="{FF2B5EF4-FFF2-40B4-BE49-F238E27FC236}">
                  <a16:creationId xmlns:a16="http://schemas.microsoft.com/office/drawing/2014/main" id="{F55881B7-F822-406D-5AEC-008406FF33E1}"/>
                </a:ext>
              </a:extLst>
            </p:cNvPr>
            <p:cNvSpPr txBox="1">
              <a:spLocks/>
            </p:cNvSpPr>
            <p:nvPr/>
          </p:nvSpPr>
          <p:spPr>
            <a:xfrm>
              <a:off x="392961" y="5908250"/>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RV</a:t>
              </a:r>
            </a:p>
          </p:txBody>
        </p:sp>
        <p:sp>
          <p:nvSpPr>
            <p:cNvPr id="135" name="Text Placeholder 8">
              <a:extLst>
                <a:ext uri="{FF2B5EF4-FFF2-40B4-BE49-F238E27FC236}">
                  <a16:creationId xmlns:a16="http://schemas.microsoft.com/office/drawing/2014/main" id="{5D699032-553E-21C1-8D2C-810D5F5F9283}"/>
                </a:ext>
              </a:extLst>
            </p:cNvPr>
            <p:cNvSpPr txBox="1">
              <a:spLocks/>
            </p:cNvSpPr>
            <p:nvPr/>
          </p:nvSpPr>
          <p:spPr>
            <a:xfrm>
              <a:off x="1395115" y="5951794"/>
              <a:ext cx="756312" cy="30142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2 of 3</a:t>
              </a:r>
            </a:p>
          </p:txBody>
        </p:sp>
        <p:sp>
          <p:nvSpPr>
            <p:cNvPr id="129" name="Text Placeholder 8">
              <a:extLst>
                <a:ext uri="{FF2B5EF4-FFF2-40B4-BE49-F238E27FC236}">
                  <a16:creationId xmlns:a16="http://schemas.microsoft.com/office/drawing/2014/main" id="{757B7F8F-46BD-36DC-207F-06A8263AC13F}"/>
                </a:ext>
              </a:extLst>
            </p:cNvPr>
            <p:cNvSpPr txBox="1">
              <a:spLocks/>
            </p:cNvSpPr>
            <p:nvPr/>
          </p:nvSpPr>
          <p:spPr>
            <a:xfrm>
              <a:off x="2069360" y="5919136"/>
              <a:ext cx="1294805"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02/19/20</a:t>
              </a:r>
            </a:p>
          </p:txBody>
        </p:sp>
        <p:sp>
          <p:nvSpPr>
            <p:cNvPr id="86" name="TextBox 85">
              <a:extLst>
                <a:ext uri="{FF2B5EF4-FFF2-40B4-BE49-F238E27FC236}">
                  <a16:creationId xmlns:a16="http://schemas.microsoft.com/office/drawing/2014/main" id="{6D66C9E6-494B-1655-1CE1-B08058C8855F}"/>
                </a:ext>
              </a:extLst>
            </p:cNvPr>
            <p:cNvSpPr txBox="1"/>
            <p:nvPr/>
          </p:nvSpPr>
          <p:spPr>
            <a:xfrm>
              <a:off x="3281173" y="5955985"/>
              <a:ext cx="1171206" cy="492443"/>
            </a:xfrm>
            <a:prstGeom prst="rect">
              <a:avLst/>
            </a:prstGeom>
            <a:noFill/>
          </p:spPr>
          <p:txBody>
            <a:bodyPr wrap="square" lIns="91440" tIns="45720" rIns="91440" bIns="45720" rtlCol="0" anchor="t">
              <a:spAutoFit/>
            </a:bodyPr>
            <a:lstStyle/>
            <a:p>
              <a:pPr algn="ctr"/>
              <a:r>
                <a:rPr lang="en-US" sz="1300"/>
                <a:t>0yrs 4mo 9d</a:t>
              </a:r>
              <a:endParaRPr lang="en-US" sz="1300">
                <a:cs typeface="Calibri"/>
              </a:endParaRPr>
            </a:p>
            <a:p>
              <a:pPr algn="ctr"/>
              <a:endParaRPr lang="en-US" sz="1300">
                <a:cs typeface="Calibri"/>
              </a:endParaRPr>
            </a:p>
          </p:txBody>
        </p:sp>
        <p:sp>
          <p:nvSpPr>
            <p:cNvPr id="87" name="TextBox 86">
              <a:extLst>
                <a:ext uri="{FF2B5EF4-FFF2-40B4-BE49-F238E27FC236}">
                  <a16:creationId xmlns:a16="http://schemas.microsoft.com/office/drawing/2014/main" id="{EF3C3052-6153-C7E5-2811-DA8687DEF35F}"/>
                </a:ext>
              </a:extLst>
            </p:cNvPr>
            <p:cNvSpPr txBox="1"/>
            <p:nvPr/>
          </p:nvSpPr>
          <p:spPr>
            <a:xfrm>
              <a:off x="4407403" y="5957436"/>
              <a:ext cx="2348781" cy="292388"/>
            </a:xfrm>
            <a:prstGeom prst="rect">
              <a:avLst/>
            </a:prstGeom>
            <a:noFill/>
          </p:spPr>
          <p:txBody>
            <a:bodyPr wrap="square" rtlCol="0">
              <a:spAutoFit/>
            </a:bodyPr>
            <a:lstStyle/>
            <a:p>
              <a:pPr algn="ctr"/>
              <a:r>
                <a:rPr lang="en-US" sz="1300"/>
                <a:t>Rotarix</a:t>
              </a:r>
            </a:p>
          </p:txBody>
        </p:sp>
        <p:sp>
          <p:nvSpPr>
            <p:cNvPr id="88" name="TextBox 87">
              <a:extLst>
                <a:ext uri="{FF2B5EF4-FFF2-40B4-BE49-F238E27FC236}">
                  <a16:creationId xmlns:a16="http://schemas.microsoft.com/office/drawing/2014/main" id="{DE09FEC2-174B-E9FD-183F-952F3A4F8F8F}"/>
                </a:ext>
              </a:extLst>
            </p:cNvPr>
            <p:cNvSpPr txBox="1"/>
            <p:nvPr/>
          </p:nvSpPr>
          <p:spPr>
            <a:xfrm>
              <a:off x="7013623" y="5955985"/>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4" name="Text Placeholder 8">
              <a:extLst>
                <a:ext uri="{FF2B5EF4-FFF2-40B4-BE49-F238E27FC236}">
                  <a16:creationId xmlns:a16="http://schemas.microsoft.com/office/drawing/2014/main" id="{61E50ECF-3A81-35A3-0D44-046E1B235FF1}"/>
                </a:ext>
              </a:extLst>
            </p:cNvPr>
            <p:cNvSpPr txBox="1">
              <a:spLocks/>
            </p:cNvSpPr>
            <p:nvPr/>
          </p:nvSpPr>
          <p:spPr>
            <a:xfrm>
              <a:off x="366254" y="6314996"/>
              <a:ext cx="1024296"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Flu</a:t>
              </a:r>
            </a:p>
          </p:txBody>
        </p:sp>
        <p:sp>
          <p:nvSpPr>
            <p:cNvPr id="21" name="Text Placeholder 8">
              <a:extLst>
                <a:ext uri="{FF2B5EF4-FFF2-40B4-BE49-F238E27FC236}">
                  <a16:creationId xmlns:a16="http://schemas.microsoft.com/office/drawing/2014/main" id="{AA0ECCE0-ED4F-BC43-69D4-3AF5EB3948CF}"/>
                </a:ext>
              </a:extLst>
            </p:cNvPr>
            <p:cNvSpPr txBox="1">
              <a:spLocks/>
            </p:cNvSpPr>
            <p:nvPr/>
          </p:nvSpPr>
          <p:spPr>
            <a:xfrm>
              <a:off x="2108894" y="6333122"/>
              <a:ext cx="1218069"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11/11/21</a:t>
              </a:r>
            </a:p>
          </p:txBody>
        </p:sp>
        <p:sp>
          <p:nvSpPr>
            <p:cNvPr id="89" name="TextBox 88">
              <a:extLst>
                <a:ext uri="{FF2B5EF4-FFF2-40B4-BE49-F238E27FC236}">
                  <a16:creationId xmlns:a16="http://schemas.microsoft.com/office/drawing/2014/main" id="{FFDF27E9-EAAD-69C4-590F-AA9E7323F1A6}"/>
                </a:ext>
              </a:extLst>
            </p:cNvPr>
            <p:cNvSpPr txBox="1"/>
            <p:nvPr/>
          </p:nvSpPr>
          <p:spPr>
            <a:xfrm>
              <a:off x="3254539" y="6354193"/>
              <a:ext cx="1171206" cy="292388"/>
            </a:xfrm>
            <a:prstGeom prst="rect">
              <a:avLst/>
            </a:prstGeom>
            <a:noFill/>
          </p:spPr>
          <p:txBody>
            <a:bodyPr wrap="square" lIns="91440" tIns="45720" rIns="91440" bIns="45720" rtlCol="0" anchor="t">
              <a:spAutoFit/>
            </a:bodyPr>
            <a:lstStyle/>
            <a:p>
              <a:pPr algn="ctr"/>
              <a:r>
                <a:rPr lang="en-US" sz="1300"/>
                <a:t>2yrs 1mo 1d</a:t>
              </a:r>
            </a:p>
          </p:txBody>
        </p:sp>
        <p:sp>
          <p:nvSpPr>
            <p:cNvPr id="90" name="TextBox 89">
              <a:extLst>
                <a:ext uri="{FF2B5EF4-FFF2-40B4-BE49-F238E27FC236}">
                  <a16:creationId xmlns:a16="http://schemas.microsoft.com/office/drawing/2014/main" id="{80B526B5-8E10-C3CF-E67A-BA80331EF4FF}"/>
                </a:ext>
              </a:extLst>
            </p:cNvPr>
            <p:cNvSpPr txBox="1"/>
            <p:nvPr/>
          </p:nvSpPr>
          <p:spPr>
            <a:xfrm>
              <a:off x="4380769" y="6355644"/>
              <a:ext cx="2348781" cy="292388"/>
            </a:xfrm>
            <a:prstGeom prst="rect">
              <a:avLst/>
            </a:prstGeom>
            <a:noFill/>
          </p:spPr>
          <p:txBody>
            <a:bodyPr wrap="square" rtlCol="0">
              <a:spAutoFit/>
            </a:bodyPr>
            <a:lstStyle/>
            <a:p>
              <a:pPr algn="ctr"/>
              <a:r>
                <a:rPr lang="en-US" sz="1300"/>
                <a:t>Brand not specified</a:t>
              </a:r>
            </a:p>
          </p:txBody>
        </p:sp>
        <p:sp>
          <p:nvSpPr>
            <p:cNvPr id="91" name="TextBox 90">
              <a:extLst>
                <a:ext uri="{FF2B5EF4-FFF2-40B4-BE49-F238E27FC236}">
                  <a16:creationId xmlns:a16="http://schemas.microsoft.com/office/drawing/2014/main" id="{68434415-D919-D38C-C9C1-5592C4569483}"/>
                </a:ext>
              </a:extLst>
            </p:cNvPr>
            <p:cNvSpPr txBox="1"/>
            <p:nvPr/>
          </p:nvSpPr>
          <p:spPr>
            <a:xfrm>
              <a:off x="6986989" y="6354193"/>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5" name="Text Placeholder 8">
              <a:extLst>
                <a:ext uri="{FF2B5EF4-FFF2-40B4-BE49-F238E27FC236}">
                  <a16:creationId xmlns:a16="http://schemas.microsoft.com/office/drawing/2014/main" id="{09F0DEDD-E0AC-E28B-15BE-BF669C6010BA}"/>
                </a:ext>
              </a:extLst>
            </p:cNvPr>
            <p:cNvSpPr txBox="1">
              <a:spLocks/>
            </p:cNvSpPr>
            <p:nvPr/>
          </p:nvSpPr>
          <p:spPr>
            <a:xfrm>
              <a:off x="377141" y="6720869"/>
              <a:ext cx="1012438" cy="3665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Flu</a:t>
              </a:r>
            </a:p>
            <a:p>
              <a:pPr algn="ctr"/>
              <a:endParaRPr lang="en-US" sz="2000" b="1"/>
            </a:p>
          </p:txBody>
        </p:sp>
        <p:sp>
          <p:nvSpPr>
            <p:cNvPr id="22" name="Text Placeholder 8">
              <a:extLst>
                <a:ext uri="{FF2B5EF4-FFF2-40B4-BE49-F238E27FC236}">
                  <a16:creationId xmlns:a16="http://schemas.microsoft.com/office/drawing/2014/main" id="{82069E6B-2562-48B1-D408-37B62D925A39}"/>
                </a:ext>
              </a:extLst>
            </p:cNvPr>
            <p:cNvSpPr txBox="1">
              <a:spLocks/>
            </p:cNvSpPr>
            <p:nvPr/>
          </p:nvSpPr>
          <p:spPr>
            <a:xfrm>
              <a:off x="2120335" y="6729782"/>
              <a:ext cx="1203967"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11/05/22</a:t>
              </a:r>
            </a:p>
          </p:txBody>
        </p:sp>
        <p:sp>
          <p:nvSpPr>
            <p:cNvPr id="92" name="TextBox 91">
              <a:extLst>
                <a:ext uri="{FF2B5EF4-FFF2-40B4-BE49-F238E27FC236}">
                  <a16:creationId xmlns:a16="http://schemas.microsoft.com/office/drawing/2014/main" id="{F1A924B0-71EE-8F9A-044C-0D30FFF00DEA}"/>
                </a:ext>
              </a:extLst>
            </p:cNvPr>
            <p:cNvSpPr txBox="1"/>
            <p:nvPr/>
          </p:nvSpPr>
          <p:spPr>
            <a:xfrm>
              <a:off x="3275277" y="6763699"/>
              <a:ext cx="1171206" cy="292388"/>
            </a:xfrm>
            <a:prstGeom prst="rect">
              <a:avLst/>
            </a:prstGeom>
            <a:noFill/>
          </p:spPr>
          <p:txBody>
            <a:bodyPr wrap="square" lIns="91440" tIns="45720" rIns="91440" bIns="45720" rtlCol="0" anchor="t">
              <a:spAutoFit/>
            </a:bodyPr>
            <a:lstStyle/>
            <a:p>
              <a:pPr algn="ctr"/>
              <a:r>
                <a:rPr lang="en-US" sz="1300"/>
                <a:t>3yrs 0mo 26d</a:t>
              </a:r>
            </a:p>
          </p:txBody>
        </p:sp>
        <p:sp>
          <p:nvSpPr>
            <p:cNvPr id="93" name="TextBox 92">
              <a:extLst>
                <a:ext uri="{FF2B5EF4-FFF2-40B4-BE49-F238E27FC236}">
                  <a16:creationId xmlns:a16="http://schemas.microsoft.com/office/drawing/2014/main" id="{B4ACE306-F900-6604-E2E8-3022B6FFAFD8}"/>
                </a:ext>
              </a:extLst>
            </p:cNvPr>
            <p:cNvSpPr txBox="1"/>
            <p:nvPr/>
          </p:nvSpPr>
          <p:spPr>
            <a:xfrm>
              <a:off x="4401507" y="6765150"/>
              <a:ext cx="2348781" cy="292388"/>
            </a:xfrm>
            <a:prstGeom prst="rect">
              <a:avLst/>
            </a:prstGeom>
            <a:noFill/>
          </p:spPr>
          <p:txBody>
            <a:bodyPr wrap="square" rtlCol="0">
              <a:spAutoFit/>
            </a:bodyPr>
            <a:lstStyle/>
            <a:p>
              <a:pPr algn="ctr"/>
              <a:r>
                <a:rPr lang="en-US" sz="1300"/>
                <a:t>Brand not specified</a:t>
              </a:r>
            </a:p>
          </p:txBody>
        </p:sp>
        <p:sp>
          <p:nvSpPr>
            <p:cNvPr id="94" name="TextBox 93">
              <a:extLst>
                <a:ext uri="{FF2B5EF4-FFF2-40B4-BE49-F238E27FC236}">
                  <a16:creationId xmlns:a16="http://schemas.microsoft.com/office/drawing/2014/main" id="{ED82AF70-6C35-7493-EA14-431B6AA23A4E}"/>
                </a:ext>
              </a:extLst>
            </p:cNvPr>
            <p:cNvSpPr txBox="1"/>
            <p:nvPr/>
          </p:nvSpPr>
          <p:spPr>
            <a:xfrm>
              <a:off x="7007727" y="6763699"/>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sp>
          <p:nvSpPr>
            <p:cNvPr id="26" name="Text Placeholder 8">
              <a:extLst>
                <a:ext uri="{FF2B5EF4-FFF2-40B4-BE49-F238E27FC236}">
                  <a16:creationId xmlns:a16="http://schemas.microsoft.com/office/drawing/2014/main" id="{92656AF8-EE06-4681-8FDF-B0B8B268F2E3}"/>
                </a:ext>
              </a:extLst>
            </p:cNvPr>
            <p:cNvSpPr txBox="1">
              <a:spLocks/>
            </p:cNvSpPr>
            <p:nvPr/>
          </p:nvSpPr>
          <p:spPr>
            <a:xfrm>
              <a:off x="372923" y="7150864"/>
              <a:ext cx="1016620" cy="37762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Flu</a:t>
              </a:r>
            </a:p>
            <a:p>
              <a:pPr algn="ctr"/>
              <a:endParaRPr lang="en-US" sz="2000" b="1"/>
            </a:p>
          </p:txBody>
        </p:sp>
        <p:sp>
          <p:nvSpPr>
            <p:cNvPr id="23" name="Text Placeholder 8">
              <a:extLst>
                <a:ext uri="{FF2B5EF4-FFF2-40B4-BE49-F238E27FC236}">
                  <a16:creationId xmlns:a16="http://schemas.microsoft.com/office/drawing/2014/main" id="{03FEDFC7-29E0-9B75-31B0-5686F190B645}"/>
                </a:ext>
              </a:extLst>
            </p:cNvPr>
            <p:cNvSpPr txBox="1">
              <a:spLocks/>
            </p:cNvSpPr>
            <p:nvPr/>
          </p:nvSpPr>
          <p:spPr>
            <a:xfrm>
              <a:off x="2128508" y="7151183"/>
              <a:ext cx="1208940" cy="3776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000" b="1"/>
                <a:t>10/30/23</a:t>
              </a:r>
            </a:p>
            <a:p>
              <a:pPr algn="ctr"/>
              <a:endParaRPr lang="en-US" sz="2000" b="1"/>
            </a:p>
          </p:txBody>
        </p:sp>
        <p:sp>
          <p:nvSpPr>
            <p:cNvPr id="95" name="TextBox 94">
              <a:extLst>
                <a:ext uri="{FF2B5EF4-FFF2-40B4-BE49-F238E27FC236}">
                  <a16:creationId xmlns:a16="http://schemas.microsoft.com/office/drawing/2014/main" id="{B6AE1B30-A176-B12B-7975-751F34B79219}"/>
                </a:ext>
              </a:extLst>
            </p:cNvPr>
            <p:cNvSpPr txBox="1"/>
            <p:nvPr/>
          </p:nvSpPr>
          <p:spPr>
            <a:xfrm>
              <a:off x="3254539" y="7173366"/>
              <a:ext cx="1171206" cy="292388"/>
            </a:xfrm>
            <a:prstGeom prst="rect">
              <a:avLst/>
            </a:prstGeom>
            <a:noFill/>
          </p:spPr>
          <p:txBody>
            <a:bodyPr wrap="square" lIns="91440" tIns="45720" rIns="91440" bIns="45720" rtlCol="0" anchor="t">
              <a:spAutoFit/>
            </a:bodyPr>
            <a:lstStyle/>
            <a:p>
              <a:pPr algn="ctr"/>
              <a:r>
                <a:rPr lang="en-US" sz="1300"/>
                <a:t>4yrs 0mo 20d</a:t>
              </a:r>
            </a:p>
          </p:txBody>
        </p:sp>
        <p:sp>
          <p:nvSpPr>
            <p:cNvPr id="96" name="TextBox 95">
              <a:extLst>
                <a:ext uri="{FF2B5EF4-FFF2-40B4-BE49-F238E27FC236}">
                  <a16:creationId xmlns:a16="http://schemas.microsoft.com/office/drawing/2014/main" id="{AA99F9B0-FEB2-179A-D04B-5761334EF074}"/>
                </a:ext>
              </a:extLst>
            </p:cNvPr>
            <p:cNvSpPr txBox="1"/>
            <p:nvPr/>
          </p:nvSpPr>
          <p:spPr>
            <a:xfrm>
              <a:off x="4380769" y="7174817"/>
              <a:ext cx="2348781" cy="292388"/>
            </a:xfrm>
            <a:prstGeom prst="rect">
              <a:avLst/>
            </a:prstGeom>
            <a:noFill/>
          </p:spPr>
          <p:txBody>
            <a:bodyPr wrap="square" rtlCol="0">
              <a:spAutoFit/>
            </a:bodyPr>
            <a:lstStyle/>
            <a:p>
              <a:pPr algn="ctr"/>
              <a:r>
                <a:rPr lang="en-US" sz="1300"/>
                <a:t>Brand not specified</a:t>
              </a:r>
            </a:p>
          </p:txBody>
        </p:sp>
        <p:sp>
          <p:nvSpPr>
            <p:cNvPr id="97" name="TextBox 96">
              <a:extLst>
                <a:ext uri="{FF2B5EF4-FFF2-40B4-BE49-F238E27FC236}">
                  <a16:creationId xmlns:a16="http://schemas.microsoft.com/office/drawing/2014/main" id="{667B279F-AA0E-0BE9-0351-76BF74821607}"/>
                </a:ext>
              </a:extLst>
            </p:cNvPr>
            <p:cNvSpPr txBox="1"/>
            <p:nvPr/>
          </p:nvSpPr>
          <p:spPr>
            <a:xfrm>
              <a:off x="6986989" y="7173366"/>
              <a:ext cx="2348781" cy="292388"/>
            </a:xfrm>
            <a:prstGeom prst="rect">
              <a:avLst/>
            </a:prstGeom>
            <a:noFill/>
          </p:spPr>
          <p:txBody>
            <a:bodyPr wrap="square" rtlCol="0">
              <a:spAutoFit/>
            </a:bodyPr>
            <a:lstStyle/>
            <a:p>
              <a:r>
                <a:rPr lang="en-US" sz="1300"/>
                <a:t>La </a:t>
              </a:r>
              <a:r>
                <a:rPr lang="en-US" sz="1300" err="1"/>
                <a:t>Clinica</a:t>
              </a:r>
              <a:r>
                <a:rPr lang="en-US" sz="1300"/>
                <a:t> de la Raza</a:t>
              </a:r>
            </a:p>
          </p:txBody>
        </p:sp>
      </p:grpSp>
      <p:sp>
        <p:nvSpPr>
          <p:cNvPr id="98" name="TextBox 97">
            <a:extLst>
              <a:ext uri="{FF2B5EF4-FFF2-40B4-BE49-F238E27FC236}">
                <a16:creationId xmlns:a16="http://schemas.microsoft.com/office/drawing/2014/main" id="{8158AB0F-1711-83F2-3B33-B7D36D1F589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12280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9F64E-F452-EFE9-39FE-45CD6702155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5C9818-3B26-2938-C371-B86E07C0440F}"/>
              </a:ext>
            </a:extLst>
          </p:cNvPr>
          <p:cNvSpPr>
            <a:spLocks noGrp="1"/>
          </p:cNvSpPr>
          <p:nvPr>
            <p:ph type="title"/>
          </p:nvPr>
        </p:nvSpPr>
        <p:spPr>
          <a:xfrm>
            <a:off x="691515" y="413811"/>
            <a:ext cx="8675370" cy="723614"/>
          </a:xfrm>
        </p:spPr>
        <p:txBody>
          <a:bodyPr anchor="t">
            <a:normAutofit/>
          </a:bodyPr>
          <a:lstStyle/>
          <a:p>
            <a:r>
              <a:rPr lang="en-US"/>
              <a:t>Student 2: Check Requirements</a:t>
            </a:r>
          </a:p>
        </p:txBody>
      </p:sp>
      <p:pic>
        <p:nvPicPr>
          <p:cNvPr id="31" name="Picture 30" descr="Vaccine section of Blue Card to fill in dates that each dose was given.">
            <a:extLst>
              <a:ext uri="{FF2B5EF4-FFF2-40B4-BE49-F238E27FC236}">
                <a16:creationId xmlns:a16="http://schemas.microsoft.com/office/drawing/2014/main" id="{35D4BE93-FF20-FCED-66C7-776639197A1B}"/>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13" name="Group 12" descr="Required Vaccine: IPV/OPV (Polio) with the following dates given">
            <a:extLst>
              <a:ext uri="{FF2B5EF4-FFF2-40B4-BE49-F238E27FC236}">
                <a16:creationId xmlns:a16="http://schemas.microsoft.com/office/drawing/2014/main" id="{D2E411C1-1ACF-9A3F-069A-6F9D7F11E46A}"/>
              </a:ext>
            </a:extLst>
          </p:cNvPr>
          <p:cNvGrpSpPr/>
          <p:nvPr/>
        </p:nvGrpSpPr>
        <p:grpSpPr>
          <a:xfrm>
            <a:off x="3279562" y="2213507"/>
            <a:ext cx="5222687" cy="445210"/>
            <a:chOff x="3279562" y="2213507"/>
            <a:chExt cx="5222687" cy="445210"/>
          </a:xfrm>
        </p:grpSpPr>
        <p:sp>
          <p:nvSpPr>
            <p:cNvPr id="5" name="Text Placeholder 8">
              <a:extLst>
                <a:ext uri="{FF2B5EF4-FFF2-40B4-BE49-F238E27FC236}">
                  <a16:creationId xmlns:a16="http://schemas.microsoft.com/office/drawing/2014/main" id="{53F5EF61-2CFA-B18B-7DD1-93A5482C1887}"/>
                </a:ext>
              </a:extLst>
            </p:cNvPr>
            <p:cNvSpPr txBox="1">
              <a:spLocks/>
            </p:cNvSpPr>
            <p:nvPr/>
          </p:nvSpPr>
          <p:spPr>
            <a:xfrm>
              <a:off x="3279562" y="2213507"/>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12/23/19</a:t>
              </a:r>
            </a:p>
          </p:txBody>
        </p:sp>
        <p:sp>
          <p:nvSpPr>
            <p:cNvPr id="6" name="Text Placeholder 8">
              <a:extLst>
                <a:ext uri="{FF2B5EF4-FFF2-40B4-BE49-F238E27FC236}">
                  <a16:creationId xmlns:a16="http://schemas.microsoft.com/office/drawing/2014/main" id="{D3FB3648-FFC7-FD4E-7EFD-FE26C3DE3973}"/>
                </a:ext>
              </a:extLst>
            </p:cNvPr>
            <p:cNvSpPr txBox="1">
              <a:spLocks/>
            </p:cNvSpPr>
            <p:nvPr/>
          </p:nvSpPr>
          <p:spPr>
            <a:xfrm>
              <a:off x="4603035" y="2213507"/>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02/19/20</a:t>
              </a:r>
            </a:p>
          </p:txBody>
        </p:sp>
        <p:sp>
          <p:nvSpPr>
            <p:cNvPr id="7" name="Text Placeholder 8">
              <a:extLst>
                <a:ext uri="{FF2B5EF4-FFF2-40B4-BE49-F238E27FC236}">
                  <a16:creationId xmlns:a16="http://schemas.microsoft.com/office/drawing/2014/main" id="{D36E6FC8-B528-3CF0-4419-F7E8587E2281}"/>
                </a:ext>
              </a:extLst>
            </p:cNvPr>
            <p:cNvSpPr txBox="1">
              <a:spLocks/>
            </p:cNvSpPr>
            <p:nvPr/>
          </p:nvSpPr>
          <p:spPr>
            <a:xfrm>
              <a:off x="5904985" y="2213507"/>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04/11/20</a:t>
              </a:r>
            </a:p>
          </p:txBody>
        </p:sp>
        <p:sp>
          <p:nvSpPr>
            <p:cNvPr id="8" name="Text Placeholder 8">
              <a:extLst>
                <a:ext uri="{FF2B5EF4-FFF2-40B4-BE49-F238E27FC236}">
                  <a16:creationId xmlns:a16="http://schemas.microsoft.com/office/drawing/2014/main" id="{95CC8A55-0DDE-F0CE-F0A9-3A01DD1D1FCF}"/>
                </a:ext>
              </a:extLst>
            </p:cNvPr>
            <p:cNvSpPr txBox="1">
              <a:spLocks/>
            </p:cNvSpPr>
            <p:nvPr/>
          </p:nvSpPr>
          <p:spPr>
            <a:xfrm>
              <a:off x="7212769" y="221865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08/10/24</a:t>
              </a:r>
            </a:p>
          </p:txBody>
        </p:sp>
      </p:grpSp>
      <p:grpSp>
        <p:nvGrpSpPr>
          <p:cNvPr id="16" name="Group 15" descr="Required Vaccine: DTap/DTP or Tdap/Td (Diphtheria, Tetanus, Pertussis) with the following dates given.">
            <a:extLst>
              <a:ext uri="{FF2B5EF4-FFF2-40B4-BE49-F238E27FC236}">
                <a16:creationId xmlns:a16="http://schemas.microsoft.com/office/drawing/2014/main" id="{70658844-3A34-95D5-48AD-885C6AE8D156}"/>
              </a:ext>
            </a:extLst>
          </p:cNvPr>
          <p:cNvGrpSpPr/>
          <p:nvPr/>
        </p:nvGrpSpPr>
        <p:grpSpPr>
          <a:xfrm>
            <a:off x="3270767" y="2948378"/>
            <a:ext cx="6525904" cy="456353"/>
            <a:chOff x="3270767" y="2948378"/>
            <a:chExt cx="6525904" cy="456353"/>
          </a:xfrm>
        </p:grpSpPr>
        <p:sp>
          <p:nvSpPr>
            <p:cNvPr id="9" name="Text Placeholder 8">
              <a:extLst>
                <a:ext uri="{FF2B5EF4-FFF2-40B4-BE49-F238E27FC236}">
                  <a16:creationId xmlns:a16="http://schemas.microsoft.com/office/drawing/2014/main" id="{A532D710-B521-7BC5-25B1-DC4557C10A7D}"/>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12/23/19</a:t>
              </a:r>
            </a:p>
          </p:txBody>
        </p:sp>
        <p:sp>
          <p:nvSpPr>
            <p:cNvPr id="10" name="Text Placeholder 8">
              <a:extLst>
                <a:ext uri="{FF2B5EF4-FFF2-40B4-BE49-F238E27FC236}">
                  <a16:creationId xmlns:a16="http://schemas.microsoft.com/office/drawing/2014/main" id="{4BFE0BF6-7655-FF5F-FED7-09BFC8BAB36F}"/>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02/19/20</a:t>
              </a:r>
            </a:p>
          </p:txBody>
        </p:sp>
        <p:sp>
          <p:nvSpPr>
            <p:cNvPr id="11" name="Text Placeholder 8">
              <a:extLst>
                <a:ext uri="{FF2B5EF4-FFF2-40B4-BE49-F238E27FC236}">
                  <a16:creationId xmlns:a16="http://schemas.microsoft.com/office/drawing/2014/main" id="{A9F05D6F-4725-5E5D-D8B7-1EAB0ADFFF64}"/>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04/11/20</a:t>
              </a:r>
            </a:p>
          </p:txBody>
        </p:sp>
        <p:sp>
          <p:nvSpPr>
            <p:cNvPr id="12" name="Text Placeholder 8">
              <a:extLst>
                <a:ext uri="{FF2B5EF4-FFF2-40B4-BE49-F238E27FC236}">
                  <a16:creationId xmlns:a16="http://schemas.microsoft.com/office/drawing/2014/main" id="{F1C66205-6709-B871-D7D9-C62E11DB8DC5}"/>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01/21/21</a:t>
              </a:r>
            </a:p>
          </p:txBody>
        </p:sp>
        <p:sp>
          <p:nvSpPr>
            <p:cNvPr id="27" name="Text Placeholder 8">
              <a:extLst>
                <a:ext uri="{FF2B5EF4-FFF2-40B4-BE49-F238E27FC236}">
                  <a16:creationId xmlns:a16="http://schemas.microsoft.com/office/drawing/2014/main" id="{65A5D9F7-AACB-C369-BBF7-C478CDDF9987}"/>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08/10/24</a:t>
              </a:r>
            </a:p>
            <a:p>
              <a:pPr algn="ctr"/>
              <a:endParaRPr lang="en-US" sz="2200" b="1"/>
            </a:p>
          </p:txBody>
        </p:sp>
      </p:grpSp>
      <p:grpSp>
        <p:nvGrpSpPr>
          <p:cNvPr id="20" name="Group 19" descr="Required Vaccine: MMR(Measles, Mumps, Rubella) with the following dates given">
            <a:extLst>
              <a:ext uri="{FF2B5EF4-FFF2-40B4-BE49-F238E27FC236}">
                <a16:creationId xmlns:a16="http://schemas.microsoft.com/office/drawing/2014/main" id="{DB07FC36-0CB4-4B3A-A017-040206DD1D59}"/>
              </a:ext>
            </a:extLst>
          </p:cNvPr>
          <p:cNvGrpSpPr/>
          <p:nvPr/>
        </p:nvGrpSpPr>
        <p:grpSpPr>
          <a:xfrm>
            <a:off x="3270773" y="3654414"/>
            <a:ext cx="2612910" cy="445208"/>
            <a:chOff x="3270773" y="3654414"/>
            <a:chExt cx="2612910" cy="445208"/>
          </a:xfrm>
        </p:grpSpPr>
        <p:sp>
          <p:nvSpPr>
            <p:cNvPr id="14" name="Text Placeholder 8">
              <a:extLst>
                <a:ext uri="{FF2B5EF4-FFF2-40B4-BE49-F238E27FC236}">
                  <a16:creationId xmlns:a16="http://schemas.microsoft.com/office/drawing/2014/main" id="{703A4FFB-FCE2-1299-A37E-E50784BBE7C7}"/>
                </a:ext>
              </a:extLst>
            </p:cNvPr>
            <p:cNvSpPr txBox="1">
              <a:spLocks/>
            </p:cNvSpPr>
            <p:nvPr/>
          </p:nvSpPr>
          <p:spPr>
            <a:xfrm>
              <a:off x="3270773" y="3654414"/>
              <a:ext cx="1304578" cy="34918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10/23/20</a:t>
              </a:r>
            </a:p>
          </p:txBody>
        </p:sp>
        <p:sp>
          <p:nvSpPr>
            <p:cNvPr id="15" name="Text Placeholder 8">
              <a:extLst>
                <a:ext uri="{FF2B5EF4-FFF2-40B4-BE49-F238E27FC236}">
                  <a16:creationId xmlns:a16="http://schemas.microsoft.com/office/drawing/2014/main" id="{43B61C8B-369C-6E02-568A-92A85E683031}"/>
                </a:ext>
              </a:extLst>
            </p:cNvPr>
            <p:cNvSpPr txBox="1">
              <a:spLocks/>
            </p:cNvSpPr>
            <p:nvPr/>
          </p:nvSpPr>
          <p:spPr>
            <a:xfrm>
              <a:off x="4599569" y="3659557"/>
              <a:ext cx="1284114"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08/10/24</a:t>
              </a:r>
            </a:p>
          </p:txBody>
        </p:sp>
      </p:grpSp>
      <p:grpSp>
        <p:nvGrpSpPr>
          <p:cNvPr id="21" name="Group 20" descr="Required Vaccine: Hib (Haemophilus influenzae type b) ) with the following dates given">
            <a:extLst>
              <a:ext uri="{FF2B5EF4-FFF2-40B4-BE49-F238E27FC236}">
                <a16:creationId xmlns:a16="http://schemas.microsoft.com/office/drawing/2014/main" id="{738230A6-9B24-EDC2-90EB-9B731DEA1A32}"/>
              </a:ext>
            </a:extLst>
          </p:cNvPr>
          <p:cNvGrpSpPr/>
          <p:nvPr/>
        </p:nvGrpSpPr>
        <p:grpSpPr>
          <a:xfrm>
            <a:off x="3285094" y="4335725"/>
            <a:ext cx="3920229" cy="440065"/>
            <a:chOff x="3285094" y="4335725"/>
            <a:chExt cx="3920229" cy="440065"/>
          </a:xfrm>
        </p:grpSpPr>
        <p:sp>
          <p:nvSpPr>
            <p:cNvPr id="17" name="Text Placeholder 8">
              <a:extLst>
                <a:ext uri="{FF2B5EF4-FFF2-40B4-BE49-F238E27FC236}">
                  <a16:creationId xmlns:a16="http://schemas.microsoft.com/office/drawing/2014/main" id="{22291597-C846-4176-05EB-5674C2AB012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12/23/19</a:t>
              </a:r>
            </a:p>
          </p:txBody>
        </p:sp>
        <p:sp>
          <p:nvSpPr>
            <p:cNvPr id="18" name="Text Placeholder 8">
              <a:extLst>
                <a:ext uri="{FF2B5EF4-FFF2-40B4-BE49-F238E27FC236}">
                  <a16:creationId xmlns:a16="http://schemas.microsoft.com/office/drawing/2014/main" id="{E06A61C5-AD41-7DD1-C8E3-1D07097A6163}"/>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02/19/20</a:t>
              </a:r>
            </a:p>
          </p:txBody>
        </p:sp>
        <p:sp>
          <p:nvSpPr>
            <p:cNvPr id="19" name="Text Placeholder 8">
              <a:extLst>
                <a:ext uri="{FF2B5EF4-FFF2-40B4-BE49-F238E27FC236}">
                  <a16:creationId xmlns:a16="http://schemas.microsoft.com/office/drawing/2014/main" id="{9A3D841A-7326-7014-FD82-911CE739D9A0}"/>
                </a:ext>
              </a:extLst>
            </p:cNvPr>
            <p:cNvSpPr txBox="1">
              <a:spLocks/>
            </p:cNvSpPr>
            <p:nvPr/>
          </p:nvSpPr>
          <p:spPr>
            <a:xfrm>
              <a:off x="5910518" y="4335725"/>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10/23/20</a:t>
              </a:r>
            </a:p>
          </p:txBody>
        </p:sp>
      </p:grpSp>
      <p:grpSp>
        <p:nvGrpSpPr>
          <p:cNvPr id="24" name="Group 23" descr="Required Vaccine: Hep B (Hepatitis B) with the following dates given">
            <a:extLst>
              <a:ext uri="{FF2B5EF4-FFF2-40B4-BE49-F238E27FC236}">
                <a16:creationId xmlns:a16="http://schemas.microsoft.com/office/drawing/2014/main" id="{B9451E97-BCF6-CE11-8BD5-EAF9F044EB28}"/>
              </a:ext>
            </a:extLst>
          </p:cNvPr>
          <p:cNvGrpSpPr/>
          <p:nvPr/>
        </p:nvGrpSpPr>
        <p:grpSpPr>
          <a:xfrm>
            <a:off x="3296604" y="4743730"/>
            <a:ext cx="3892471" cy="452514"/>
            <a:chOff x="3296604" y="4743730"/>
            <a:chExt cx="3892471" cy="452514"/>
          </a:xfrm>
        </p:grpSpPr>
        <p:sp>
          <p:nvSpPr>
            <p:cNvPr id="25" name="Text Placeholder 8">
              <a:extLst>
                <a:ext uri="{FF2B5EF4-FFF2-40B4-BE49-F238E27FC236}">
                  <a16:creationId xmlns:a16="http://schemas.microsoft.com/office/drawing/2014/main" id="{C8A75AC8-0E15-ED30-45E6-EB7F60A07836}"/>
                </a:ext>
              </a:extLst>
            </p:cNvPr>
            <p:cNvSpPr txBox="1">
              <a:spLocks/>
            </p:cNvSpPr>
            <p:nvPr/>
          </p:nvSpPr>
          <p:spPr>
            <a:xfrm>
              <a:off x="3296604" y="4743730"/>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12/23/19</a:t>
              </a:r>
            </a:p>
            <a:p>
              <a:pPr algn="ctr"/>
              <a:endParaRPr lang="en-US" sz="2200" b="1" dirty="0"/>
            </a:p>
          </p:txBody>
        </p:sp>
        <p:sp>
          <p:nvSpPr>
            <p:cNvPr id="22" name="Text Placeholder 8">
              <a:extLst>
                <a:ext uri="{FF2B5EF4-FFF2-40B4-BE49-F238E27FC236}">
                  <a16:creationId xmlns:a16="http://schemas.microsoft.com/office/drawing/2014/main" id="{64AD0FBC-6023-4BF7-75F5-10B9D76FC9BB}"/>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02/19/20</a:t>
              </a:r>
            </a:p>
            <a:p>
              <a:pPr algn="ctr"/>
              <a:endParaRPr lang="en-US" sz="2200" b="1"/>
            </a:p>
          </p:txBody>
        </p:sp>
        <p:sp>
          <p:nvSpPr>
            <p:cNvPr id="23" name="Text Placeholder 8">
              <a:extLst>
                <a:ext uri="{FF2B5EF4-FFF2-40B4-BE49-F238E27FC236}">
                  <a16:creationId xmlns:a16="http://schemas.microsoft.com/office/drawing/2014/main" id="{49AD1A29-53DA-A653-03FF-5767F35554B3}"/>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04/11/20</a:t>
              </a:r>
            </a:p>
          </p:txBody>
        </p:sp>
      </p:grpSp>
      <p:sp>
        <p:nvSpPr>
          <p:cNvPr id="26" name="Rounded Rectangle 25" descr="Highlighted information:&#10;Required vaccine: VAR/VZV (Varicella/Chickenpox) have no dates recorded.">
            <a:extLst>
              <a:ext uri="{FF2B5EF4-FFF2-40B4-BE49-F238E27FC236}">
                <a16:creationId xmlns:a16="http://schemas.microsoft.com/office/drawing/2014/main" id="{97BF80C8-512C-04EB-3DE9-C8293F8602C3}"/>
              </a:ext>
              <a:ext uri="{C183D7F6-B498-43B3-948B-1728B52AA6E4}">
                <adec:decorative xmlns:adec="http://schemas.microsoft.com/office/drawing/2017/decorative" val="0"/>
              </a:ext>
            </a:extLst>
          </p:cNvPr>
          <p:cNvSpPr/>
          <p:nvPr/>
        </p:nvSpPr>
        <p:spPr>
          <a:xfrm>
            <a:off x="3240127" y="5132123"/>
            <a:ext cx="2637895" cy="44006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 Placeholder 34">
            <a:extLst>
              <a:ext uri="{FF2B5EF4-FFF2-40B4-BE49-F238E27FC236}">
                <a16:creationId xmlns:a16="http://schemas.microsoft.com/office/drawing/2014/main" id="{9430F84C-1443-EE26-CD0D-9C65C7227219}"/>
              </a:ext>
            </a:extLst>
          </p:cNvPr>
          <p:cNvSpPr>
            <a:spLocks noGrp="1"/>
          </p:cNvSpPr>
          <p:nvPr>
            <p:ph type="body" sz="quarter" idx="13"/>
          </p:nvPr>
        </p:nvSpPr>
        <p:spPr>
          <a:xfrm>
            <a:off x="691516" y="6634975"/>
            <a:ext cx="8675370" cy="568890"/>
          </a:xfrm>
        </p:spPr>
        <p:txBody>
          <a:bodyPr>
            <a:noAutofit/>
          </a:bodyPr>
          <a:lstStyle/>
          <a:p>
            <a:r>
              <a:rPr lang="en-US" sz="1800"/>
              <a:t>Missing varicella doses</a:t>
            </a:r>
          </a:p>
        </p:txBody>
      </p:sp>
      <p:sp>
        <p:nvSpPr>
          <p:cNvPr id="2" name="Slide Number Placeholder 1">
            <a:extLst>
              <a:ext uri="{FF2B5EF4-FFF2-40B4-BE49-F238E27FC236}">
                <a16:creationId xmlns:a16="http://schemas.microsoft.com/office/drawing/2014/main" id="{A4904F6F-9FA0-41BF-4260-30DB07384990}"/>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17</a:t>
            </a:fld>
            <a:endParaRPr lang="en-US"/>
          </a:p>
        </p:txBody>
      </p:sp>
      <p:sp>
        <p:nvSpPr>
          <p:cNvPr id="4" name="TextBox 3">
            <a:extLst>
              <a:ext uri="{FF2B5EF4-FFF2-40B4-BE49-F238E27FC236}">
                <a16:creationId xmlns:a16="http://schemas.microsoft.com/office/drawing/2014/main" id="{11C8E20F-8FEE-E940-DB51-B2B16E22718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578199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D465E-FE8D-EB08-1528-A9346475AE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2DDD3F-B53F-E285-82CE-2F844AD87922}"/>
              </a:ext>
            </a:extLst>
          </p:cNvPr>
          <p:cNvSpPr>
            <a:spLocks noGrp="1"/>
          </p:cNvSpPr>
          <p:nvPr>
            <p:ph type="title"/>
          </p:nvPr>
        </p:nvSpPr>
        <p:spPr/>
        <p:txBody>
          <a:bodyPr anchor="t">
            <a:normAutofit/>
          </a:bodyPr>
          <a:lstStyle/>
          <a:p>
            <a:r>
              <a:rPr lang="en-US" dirty="0"/>
              <a:t>PME + All Other Doses: Unconditional</a:t>
            </a:r>
          </a:p>
        </p:txBody>
      </p:sp>
      <p:grpSp>
        <p:nvGrpSpPr>
          <p:cNvPr id="54" name="Group 53" descr="Green circle with check mark">
            <a:extLst>
              <a:ext uri="{FF2B5EF4-FFF2-40B4-BE49-F238E27FC236}">
                <a16:creationId xmlns:a16="http://schemas.microsoft.com/office/drawing/2014/main" id="{402EC30B-ECE7-6E8D-7C22-2651790AB61C}"/>
              </a:ext>
            </a:extLst>
          </p:cNvPr>
          <p:cNvGrpSpPr/>
          <p:nvPr/>
        </p:nvGrpSpPr>
        <p:grpSpPr>
          <a:xfrm>
            <a:off x="9307981" y="413811"/>
            <a:ext cx="456001" cy="456001"/>
            <a:chOff x="9693231" y="6676638"/>
            <a:chExt cx="312003" cy="312003"/>
          </a:xfrm>
        </p:grpSpPr>
        <p:sp>
          <p:nvSpPr>
            <p:cNvPr id="51" name="Oval 50">
              <a:extLst>
                <a:ext uri="{FF2B5EF4-FFF2-40B4-BE49-F238E27FC236}">
                  <a16:creationId xmlns:a16="http://schemas.microsoft.com/office/drawing/2014/main" id="{60E0C8AD-E991-08CA-0F68-283442A9C36C}"/>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Checkmark with solid fill">
              <a:extLst>
                <a:ext uri="{FF2B5EF4-FFF2-40B4-BE49-F238E27FC236}">
                  <a16:creationId xmlns:a16="http://schemas.microsoft.com/office/drawing/2014/main" id="{86E12A72-0C5B-F150-942D-54404A5E8D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to fill in dates that each dose was given.">
            <a:extLst>
              <a:ext uri="{FF2B5EF4-FFF2-40B4-BE49-F238E27FC236}">
                <a16:creationId xmlns:a16="http://schemas.microsoft.com/office/drawing/2014/main" id="{133F382B-5DAF-35F4-49F5-B37B903CB93C}"/>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6" name="Group 15" descr="Student information section, including Pupil Name, Statewide Student Identifier, Birthdate, name of parent/guardian, gender, ethnicity, and race.">
            <a:extLst>
              <a:ext uri="{FF2B5EF4-FFF2-40B4-BE49-F238E27FC236}">
                <a16:creationId xmlns:a16="http://schemas.microsoft.com/office/drawing/2014/main" id="{49A36F82-CEE3-75CA-4809-ED02B9B7DFF6}"/>
              </a:ext>
            </a:extLst>
          </p:cNvPr>
          <p:cNvGrpSpPr/>
          <p:nvPr/>
        </p:nvGrpSpPr>
        <p:grpSpPr>
          <a:xfrm>
            <a:off x="448734" y="1351974"/>
            <a:ext cx="7234581" cy="898888"/>
            <a:chOff x="448734" y="1351974"/>
            <a:chExt cx="7234581" cy="898888"/>
          </a:xfrm>
        </p:grpSpPr>
        <p:sp>
          <p:nvSpPr>
            <p:cNvPr id="34" name="Text Placeholder 8">
              <a:extLst>
                <a:ext uri="{FF2B5EF4-FFF2-40B4-BE49-F238E27FC236}">
                  <a16:creationId xmlns:a16="http://schemas.microsoft.com/office/drawing/2014/main" id="{2217443B-3812-08F3-83BE-43174ACA22A1}"/>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dirty="0"/>
                <a:t>Two, Student</a:t>
              </a:r>
            </a:p>
          </p:txBody>
        </p:sp>
        <p:sp>
          <p:nvSpPr>
            <p:cNvPr id="32" name="Text Placeholder 8">
              <a:extLst>
                <a:ext uri="{FF2B5EF4-FFF2-40B4-BE49-F238E27FC236}">
                  <a16:creationId xmlns:a16="http://schemas.microsoft.com/office/drawing/2014/main" id="{D385B1E6-1D76-F6E3-2C5D-0EF2823B3542}"/>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A2E54C09-0FA4-369D-6B17-98304A79C5A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Two, Parent</a:t>
              </a:r>
            </a:p>
          </p:txBody>
        </p:sp>
        <p:sp>
          <p:nvSpPr>
            <p:cNvPr id="37" name="Text Placeholder 8">
              <a:extLst>
                <a:ext uri="{FF2B5EF4-FFF2-40B4-BE49-F238E27FC236}">
                  <a16:creationId xmlns:a16="http://schemas.microsoft.com/office/drawing/2014/main" id="{D0B7508F-606B-3F35-0BCD-0E32CA22A812}"/>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dirty="0"/>
                <a:t>10/10/2019</a:t>
              </a:r>
            </a:p>
          </p:txBody>
        </p:sp>
        <p:sp>
          <p:nvSpPr>
            <p:cNvPr id="38" name="Text Placeholder 8">
              <a:extLst>
                <a:ext uri="{FF2B5EF4-FFF2-40B4-BE49-F238E27FC236}">
                  <a16:creationId xmlns:a16="http://schemas.microsoft.com/office/drawing/2014/main" id="{04E41AEE-B81F-006A-DCC0-C50BE4F2FFC8}"/>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Male</a:t>
              </a:r>
            </a:p>
          </p:txBody>
        </p:sp>
        <p:sp>
          <p:nvSpPr>
            <p:cNvPr id="43" name="TextBox 42">
              <a:extLst>
                <a:ext uri="{FF2B5EF4-FFF2-40B4-BE49-F238E27FC236}">
                  <a16:creationId xmlns:a16="http://schemas.microsoft.com/office/drawing/2014/main" id="{6CBF3366-EB75-D189-5C92-F25CDB0C26B1}"/>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0734D94-6598-3318-AD1F-29CBDC87FDCA}"/>
                </a:ext>
              </a:extLst>
            </p:cNvPr>
            <p:cNvSpPr txBox="1"/>
            <p:nvPr/>
          </p:nvSpPr>
          <p:spPr>
            <a:xfrm>
              <a:off x="7344833" y="1351974"/>
              <a:ext cx="338482" cy="338554"/>
            </a:xfrm>
            <a:prstGeom prst="rect">
              <a:avLst/>
            </a:prstGeom>
            <a:noFill/>
          </p:spPr>
          <p:txBody>
            <a:bodyPr wrap="square" rtlCol="0">
              <a:spAutoFit/>
            </a:bodyPr>
            <a:lstStyle/>
            <a:p>
              <a:pPr algn="l"/>
              <a:r>
                <a:rPr lang="en-US" sz="1600"/>
                <a:t>X</a:t>
              </a:r>
            </a:p>
          </p:txBody>
        </p:sp>
      </p:grpSp>
      <p:grpSp>
        <p:nvGrpSpPr>
          <p:cNvPr id="20" name="Group 19" descr="IPV/OPV (Polio) vaccine with the following dates given:">
            <a:extLst>
              <a:ext uri="{FF2B5EF4-FFF2-40B4-BE49-F238E27FC236}">
                <a16:creationId xmlns:a16="http://schemas.microsoft.com/office/drawing/2014/main" id="{AA813D68-1AF9-6533-1255-C76B9143277F}"/>
              </a:ext>
            </a:extLst>
          </p:cNvPr>
          <p:cNvGrpSpPr/>
          <p:nvPr/>
        </p:nvGrpSpPr>
        <p:grpSpPr>
          <a:xfrm>
            <a:off x="2286286" y="2806060"/>
            <a:ext cx="3591268" cy="302910"/>
            <a:chOff x="2286286" y="2806060"/>
            <a:chExt cx="3591268" cy="302910"/>
          </a:xfrm>
        </p:grpSpPr>
        <p:sp>
          <p:nvSpPr>
            <p:cNvPr id="5" name="Text Placeholder 8">
              <a:extLst>
                <a:ext uri="{FF2B5EF4-FFF2-40B4-BE49-F238E27FC236}">
                  <a16:creationId xmlns:a16="http://schemas.microsoft.com/office/drawing/2014/main" id="{E0B25F7B-3E8D-8EC8-3514-5E096ED5A80A}"/>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12/23/19</a:t>
              </a:r>
            </a:p>
          </p:txBody>
        </p:sp>
        <p:sp>
          <p:nvSpPr>
            <p:cNvPr id="6" name="Text Placeholder 8">
              <a:extLst>
                <a:ext uri="{FF2B5EF4-FFF2-40B4-BE49-F238E27FC236}">
                  <a16:creationId xmlns:a16="http://schemas.microsoft.com/office/drawing/2014/main" id="{1654C4F3-E0D2-D3CB-F2F8-D76F2938D0DC}"/>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02/19/20</a:t>
              </a:r>
            </a:p>
          </p:txBody>
        </p:sp>
        <p:sp>
          <p:nvSpPr>
            <p:cNvPr id="7" name="Text Placeholder 8">
              <a:extLst>
                <a:ext uri="{FF2B5EF4-FFF2-40B4-BE49-F238E27FC236}">
                  <a16:creationId xmlns:a16="http://schemas.microsoft.com/office/drawing/2014/main" id="{4396F922-76F6-AF34-3096-CEF5A78CB41C}"/>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04/11/20</a:t>
              </a:r>
            </a:p>
          </p:txBody>
        </p:sp>
        <p:sp>
          <p:nvSpPr>
            <p:cNvPr id="8" name="Text Placeholder 8">
              <a:extLst>
                <a:ext uri="{FF2B5EF4-FFF2-40B4-BE49-F238E27FC236}">
                  <a16:creationId xmlns:a16="http://schemas.microsoft.com/office/drawing/2014/main" id="{0CCBA560-98BE-D8F7-8590-B98B2E7F0B77}"/>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08/10/24</a:t>
              </a:r>
            </a:p>
          </p:txBody>
        </p:sp>
      </p:grpSp>
      <p:grpSp>
        <p:nvGrpSpPr>
          <p:cNvPr id="24" name="Group 23" descr="DTap/DTP or Tdap/Td (Diphtheria, Tetanus, Pertussis) vaccine with the following dates given.">
            <a:extLst>
              <a:ext uri="{FF2B5EF4-FFF2-40B4-BE49-F238E27FC236}">
                <a16:creationId xmlns:a16="http://schemas.microsoft.com/office/drawing/2014/main" id="{26C5EDAC-282A-9ADA-28B5-051DC12F37BF}"/>
              </a:ext>
            </a:extLst>
          </p:cNvPr>
          <p:cNvGrpSpPr/>
          <p:nvPr/>
        </p:nvGrpSpPr>
        <p:grpSpPr>
          <a:xfrm>
            <a:off x="2252193" y="3259526"/>
            <a:ext cx="4527528" cy="304024"/>
            <a:chOff x="2252193" y="3259526"/>
            <a:chExt cx="4527528" cy="304024"/>
          </a:xfrm>
        </p:grpSpPr>
        <p:sp>
          <p:nvSpPr>
            <p:cNvPr id="9" name="Text Placeholder 8">
              <a:extLst>
                <a:ext uri="{FF2B5EF4-FFF2-40B4-BE49-F238E27FC236}">
                  <a16:creationId xmlns:a16="http://schemas.microsoft.com/office/drawing/2014/main" id="{87BBEF77-87C8-CC2F-B1D9-50A8F0FBCEA7}"/>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12/23/19</a:t>
              </a:r>
            </a:p>
          </p:txBody>
        </p:sp>
        <p:sp>
          <p:nvSpPr>
            <p:cNvPr id="10" name="Text Placeholder 8">
              <a:extLst>
                <a:ext uri="{FF2B5EF4-FFF2-40B4-BE49-F238E27FC236}">
                  <a16:creationId xmlns:a16="http://schemas.microsoft.com/office/drawing/2014/main" id="{6DF13A05-B0FE-392C-07B8-53F50BA75FD5}"/>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02/19/19</a:t>
              </a:r>
            </a:p>
          </p:txBody>
        </p:sp>
        <p:sp>
          <p:nvSpPr>
            <p:cNvPr id="11" name="Text Placeholder 8">
              <a:extLst>
                <a:ext uri="{FF2B5EF4-FFF2-40B4-BE49-F238E27FC236}">
                  <a16:creationId xmlns:a16="http://schemas.microsoft.com/office/drawing/2014/main" id="{7F63E6D7-2115-EE3B-ED39-A1BFF7EC9666}"/>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04/11/20</a:t>
              </a:r>
            </a:p>
          </p:txBody>
        </p:sp>
        <p:sp>
          <p:nvSpPr>
            <p:cNvPr id="12" name="Text Placeholder 8">
              <a:extLst>
                <a:ext uri="{FF2B5EF4-FFF2-40B4-BE49-F238E27FC236}">
                  <a16:creationId xmlns:a16="http://schemas.microsoft.com/office/drawing/2014/main" id="{30FEEF57-F3E4-1CAB-BFF2-40F6E15811DF}"/>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01/21/21</a:t>
              </a:r>
            </a:p>
          </p:txBody>
        </p:sp>
        <p:sp>
          <p:nvSpPr>
            <p:cNvPr id="27" name="Text Placeholder 8">
              <a:extLst>
                <a:ext uri="{FF2B5EF4-FFF2-40B4-BE49-F238E27FC236}">
                  <a16:creationId xmlns:a16="http://schemas.microsoft.com/office/drawing/2014/main" id="{A631E976-DF81-4ADE-4EB2-04D86A74A76B}"/>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08/10/24</a:t>
              </a:r>
            </a:p>
          </p:txBody>
        </p:sp>
      </p:grpSp>
      <p:grpSp>
        <p:nvGrpSpPr>
          <p:cNvPr id="29" name="Group 28" descr="MMR (Measles, Mumps, Rubella) vaccine with the following dates given.">
            <a:extLst>
              <a:ext uri="{FF2B5EF4-FFF2-40B4-BE49-F238E27FC236}">
                <a16:creationId xmlns:a16="http://schemas.microsoft.com/office/drawing/2014/main" id="{D878ED44-2AC9-C2F1-8017-2C8396D8565D}"/>
              </a:ext>
            </a:extLst>
          </p:cNvPr>
          <p:cNvGrpSpPr/>
          <p:nvPr/>
        </p:nvGrpSpPr>
        <p:grpSpPr>
          <a:xfrm>
            <a:off x="2275871" y="3775603"/>
            <a:ext cx="1814550" cy="291277"/>
            <a:chOff x="2275871" y="3775603"/>
            <a:chExt cx="1814550" cy="291277"/>
          </a:xfrm>
        </p:grpSpPr>
        <p:sp>
          <p:nvSpPr>
            <p:cNvPr id="14" name="Text Placeholder 8">
              <a:extLst>
                <a:ext uri="{FF2B5EF4-FFF2-40B4-BE49-F238E27FC236}">
                  <a16:creationId xmlns:a16="http://schemas.microsoft.com/office/drawing/2014/main" id="{BAB713B4-44BE-5824-702D-77B1117CC68E}"/>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10/23/20</a:t>
              </a:r>
            </a:p>
          </p:txBody>
        </p:sp>
        <p:sp>
          <p:nvSpPr>
            <p:cNvPr id="15" name="Text Placeholder 8">
              <a:extLst>
                <a:ext uri="{FF2B5EF4-FFF2-40B4-BE49-F238E27FC236}">
                  <a16:creationId xmlns:a16="http://schemas.microsoft.com/office/drawing/2014/main" id="{A1CB9A23-E61B-D780-B41F-E89F087C97EE}"/>
                </a:ext>
              </a:extLst>
            </p:cNvPr>
            <p:cNvSpPr txBox="1">
              <a:spLocks/>
            </p:cNvSpPr>
            <p:nvPr/>
          </p:nvSpPr>
          <p:spPr>
            <a:xfrm>
              <a:off x="3177688" y="3790265"/>
              <a:ext cx="912733" cy="27661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08/10/24</a:t>
              </a:r>
            </a:p>
          </p:txBody>
        </p:sp>
      </p:grpSp>
      <p:grpSp>
        <p:nvGrpSpPr>
          <p:cNvPr id="35" name="Group 34" descr="Hib (Haemophilus influnzae type B) vaccine with the following dates given.&#10;">
            <a:extLst>
              <a:ext uri="{FF2B5EF4-FFF2-40B4-BE49-F238E27FC236}">
                <a16:creationId xmlns:a16="http://schemas.microsoft.com/office/drawing/2014/main" id="{17C91A02-74BD-5474-4A4D-33C38BFF7518}"/>
              </a:ext>
            </a:extLst>
          </p:cNvPr>
          <p:cNvGrpSpPr/>
          <p:nvPr/>
        </p:nvGrpSpPr>
        <p:grpSpPr>
          <a:xfrm>
            <a:off x="2267958" y="4224328"/>
            <a:ext cx="2761242" cy="281001"/>
            <a:chOff x="2267958" y="4224328"/>
            <a:chExt cx="2761242" cy="281001"/>
          </a:xfrm>
        </p:grpSpPr>
        <p:sp>
          <p:nvSpPr>
            <p:cNvPr id="17" name="Text Placeholder 8">
              <a:extLst>
                <a:ext uri="{FF2B5EF4-FFF2-40B4-BE49-F238E27FC236}">
                  <a16:creationId xmlns:a16="http://schemas.microsoft.com/office/drawing/2014/main" id="{F2E4C366-BB2A-4E63-E59D-2E73E77DA5B5}"/>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12/23/19</a:t>
              </a:r>
            </a:p>
          </p:txBody>
        </p:sp>
        <p:sp>
          <p:nvSpPr>
            <p:cNvPr id="18" name="Text Placeholder 8">
              <a:extLst>
                <a:ext uri="{FF2B5EF4-FFF2-40B4-BE49-F238E27FC236}">
                  <a16:creationId xmlns:a16="http://schemas.microsoft.com/office/drawing/2014/main" id="{07F95419-3479-BCCE-E352-8D9B26D6908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02/19/20</a:t>
              </a:r>
            </a:p>
          </p:txBody>
        </p:sp>
        <p:sp>
          <p:nvSpPr>
            <p:cNvPr id="19" name="Text Placeholder 8">
              <a:extLst>
                <a:ext uri="{FF2B5EF4-FFF2-40B4-BE49-F238E27FC236}">
                  <a16:creationId xmlns:a16="http://schemas.microsoft.com/office/drawing/2014/main" id="{7A6D7FAA-3B6A-B7A3-9826-20E525B821E2}"/>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10/23/20</a:t>
              </a:r>
            </a:p>
          </p:txBody>
        </p:sp>
      </p:grpSp>
      <p:grpSp>
        <p:nvGrpSpPr>
          <p:cNvPr id="39" name="Group 38" descr="Hep B (Hepatitis B) vaccine with the following dates given. ">
            <a:extLst>
              <a:ext uri="{FF2B5EF4-FFF2-40B4-BE49-F238E27FC236}">
                <a16:creationId xmlns:a16="http://schemas.microsoft.com/office/drawing/2014/main" id="{F89A6524-D080-E1C1-51B0-E082916E6522}"/>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008DB4C8-CFCE-36F5-F8C2-31E91FE70A21}"/>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10/10/19</a:t>
              </a:r>
            </a:p>
          </p:txBody>
        </p:sp>
        <p:sp>
          <p:nvSpPr>
            <p:cNvPr id="22" name="Text Placeholder 8">
              <a:extLst>
                <a:ext uri="{FF2B5EF4-FFF2-40B4-BE49-F238E27FC236}">
                  <a16:creationId xmlns:a16="http://schemas.microsoft.com/office/drawing/2014/main" id="{33E67CA6-A4DD-92EE-2C96-124F0517E91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12/23/19</a:t>
              </a:r>
            </a:p>
          </p:txBody>
        </p:sp>
        <p:sp>
          <p:nvSpPr>
            <p:cNvPr id="23" name="Text Placeholder 8">
              <a:extLst>
                <a:ext uri="{FF2B5EF4-FFF2-40B4-BE49-F238E27FC236}">
                  <a16:creationId xmlns:a16="http://schemas.microsoft.com/office/drawing/2014/main" id="{4F21B7F6-A846-1A13-D7FB-615C6776EA59}"/>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04/11/20</a:t>
              </a:r>
            </a:p>
          </p:txBody>
        </p:sp>
      </p:grpSp>
      <p:sp>
        <p:nvSpPr>
          <p:cNvPr id="45" name="Rounded Rectangle 44" descr="VAR/VZV (Varicella/Chickenpox) required vaccine is marked for Permanent Medical Exemption">
            <a:extLst>
              <a:ext uri="{FF2B5EF4-FFF2-40B4-BE49-F238E27FC236}">
                <a16:creationId xmlns:a16="http://schemas.microsoft.com/office/drawing/2014/main" id="{D8DBE033-4DBF-AECC-D5D6-C72DA0F15F04}"/>
              </a:ext>
              <a:ext uri="{C183D7F6-B498-43B3-948B-1728B52AA6E4}">
                <adec:decorative xmlns:adec="http://schemas.microsoft.com/office/drawing/2017/decorative" val="0"/>
              </a:ext>
            </a:extLst>
          </p:cNvPr>
          <p:cNvSpPr/>
          <p:nvPr/>
        </p:nvSpPr>
        <p:spPr>
          <a:xfrm>
            <a:off x="315948" y="4793893"/>
            <a:ext cx="7099837" cy="281001"/>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extBox 1">
            <a:extLst>
              <a:ext uri="{FF2B5EF4-FFF2-40B4-BE49-F238E27FC236}">
                <a16:creationId xmlns:a16="http://schemas.microsoft.com/office/drawing/2014/main" id="{F4398CC9-44D6-C5A2-D33D-EF9B88454627}"/>
              </a:ext>
            </a:extLst>
          </p:cNvPr>
          <p:cNvSpPr txBox="1"/>
          <p:nvPr/>
        </p:nvSpPr>
        <p:spPr>
          <a:xfrm>
            <a:off x="6905113" y="4723521"/>
            <a:ext cx="317005" cy="430887"/>
          </a:xfrm>
          <a:prstGeom prst="rect">
            <a:avLst/>
          </a:prstGeom>
          <a:noFill/>
        </p:spPr>
        <p:txBody>
          <a:bodyPr wrap="square" lIns="91440" tIns="45720" rIns="91440" bIns="45720" rtlCol="0" anchor="t">
            <a:spAutoFit/>
          </a:bodyPr>
          <a:lstStyle/>
          <a:p>
            <a:pPr algn="r"/>
            <a:r>
              <a:rPr lang="en-US" sz="2200" b="1" dirty="0"/>
              <a:t>X</a:t>
            </a:r>
          </a:p>
        </p:txBody>
      </p:sp>
      <p:sp>
        <p:nvSpPr>
          <p:cNvPr id="26" name="Rounded Rectangle 25" descr="Highlight on Status of Requirements TK/K-12 row.">
            <a:extLst>
              <a:ext uri="{FF2B5EF4-FFF2-40B4-BE49-F238E27FC236}">
                <a16:creationId xmlns:a16="http://schemas.microsoft.com/office/drawing/2014/main" id="{5E610480-CFD1-611B-279D-34C05A3F5C23}"/>
              </a:ext>
              <a:ext uri="{C183D7F6-B498-43B3-948B-1728B52AA6E4}">
                <adec:decorative xmlns:adec="http://schemas.microsoft.com/office/drawing/2017/decorative" val="0"/>
              </a:ext>
            </a:extLst>
          </p:cNvPr>
          <p:cNvSpPr/>
          <p:nvPr/>
        </p:nvSpPr>
        <p:spPr>
          <a:xfrm>
            <a:off x="315948" y="6621185"/>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2" name="Group 41" descr="Staff initials and date requirements met are completed">
            <a:extLst>
              <a:ext uri="{FF2B5EF4-FFF2-40B4-BE49-F238E27FC236}">
                <a16:creationId xmlns:a16="http://schemas.microsoft.com/office/drawing/2014/main" id="{3A2571A7-7DC8-C581-CAFB-662ABDDE921C}"/>
              </a:ext>
            </a:extLst>
          </p:cNvPr>
          <p:cNvGrpSpPr/>
          <p:nvPr/>
        </p:nvGrpSpPr>
        <p:grpSpPr>
          <a:xfrm>
            <a:off x="2128008" y="6658692"/>
            <a:ext cx="7662927" cy="340835"/>
            <a:chOff x="2128008" y="6658692"/>
            <a:chExt cx="7662927" cy="340835"/>
          </a:xfrm>
        </p:grpSpPr>
        <p:sp>
          <p:nvSpPr>
            <p:cNvPr id="40" name="Text Placeholder 8">
              <a:extLst>
                <a:ext uri="{FF2B5EF4-FFF2-40B4-BE49-F238E27FC236}">
                  <a16:creationId xmlns:a16="http://schemas.microsoft.com/office/drawing/2014/main" id="{B2EBBFFE-36D0-CAE9-182D-A89653D1D5FD}"/>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dirty="0"/>
                <a:t>NN</a:t>
              </a:r>
            </a:p>
          </p:txBody>
        </p:sp>
        <p:sp>
          <p:nvSpPr>
            <p:cNvPr id="41" name="Text Placeholder 8">
              <a:extLst>
                <a:ext uri="{FF2B5EF4-FFF2-40B4-BE49-F238E27FC236}">
                  <a16:creationId xmlns:a16="http://schemas.microsoft.com/office/drawing/2014/main" id="{88F9F851-0236-6E0A-73B3-C24A4369AFEF}"/>
                </a:ext>
              </a:extLst>
            </p:cNvPr>
            <p:cNvSpPr txBox="1">
              <a:spLocks/>
            </p:cNvSpPr>
            <p:nvPr/>
          </p:nvSpPr>
          <p:spPr>
            <a:xfrm>
              <a:off x="8763000" y="6658692"/>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08/22/24</a:t>
              </a:r>
            </a:p>
          </p:txBody>
        </p:sp>
      </p:grpSp>
      <p:sp>
        <p:nvSpPr>
          <p:cNvPr id="4" name="TextBox 3">
            <a:extLst>
              <a:ext uri="{FF2B5EF4-FFF2-40B4-BE49-F238E27FC236}">
                <a16:creationId xmlns:a16="http://schemas.microsoft.com/office/drawing/2014/main" id="{F44258EB-FEAE-4B87-A965-60683A6C87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3843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3</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400" b="1">
                <a:cs typeface="Calibri"/>
              </a:rPr>
              <a:t>TK Admission</a:t>
            </a:r>
            <a:endParaRPr lang="en-US" sz="4400"/>
          </a:p>
        </p:txBody>
      </p:sp>
    </p:spTree>
    <p:extLst>
      <p:ext uri="{BB962C8B-B14F-4D97-AF65-F5344CB8AC3E}">
        <p14:creationId xmlns:p14="http://schemas.microsoft.com/office/powerpoint/2010/main" val="274853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BEE8BA3-F770-CD2D-2298-FFF74A9F25C0}"/>
              </a:ext>
            </a:extLst>
          </p:cNvPr>
          <p:cNvSpPr>
            <a:spLocks noGrp="1"/>
          </p:cNvSpPr>
          <p:nvPr>
            <p:ph type="title"/>
          </p:nvPr>
        </p:nvSpPr>
        <p:spPr>
          <a:xfrm>
            <a:off x="691515" y="413811"/>
            <a:ext cx="8675370" cy="723614"/>
          </a:xfrm>
        </p:spPr>
        <p:txBody>
          <a:bodyPr/>
          <a:lstStyle/>
          <a:p>
            <a:r>
              <a:rPr lang="en-US"/>
              <a:t>Becoming Immunization Champions</a:t>
            </a:r>
          </a:p>
        </p:txBody>
      </p:sp>
      <p:pic>
        <p:nvPicPr>
          <p:cNvPr id="1026" name="Picture 2" descr="School staff thinking “High immunization rates help prevent the spread of infectious diseases">
            <a:extLst>
              <a:ext uri="{FF2B5EF4-FFF2-40B4-BE49-F238E27FC236}">
                <a16:creationId xmlns:a16="http://schemas.microsoft.com/office/drawing/2014/main" id="{A3AA6585-F2F9-49E8-8834-B36A6F167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 y="1874369"/>
            <a:ext cx="7569200" cy="46554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24" descr="Immunization Champion in super hero outfit with thumbs up">
            <a:extLst>
              <a:ext uri="{FF2B5EF4-FFF2-40B4-BE49-F238E27FC236}">
                <a16:creationId xmlns:a16="http://schemas.microsoft.com/office/drawing/2014/main" id="{94704B38-4527-84C5-C4AF-F90847EF796C}"/>
              </a:ext>
            </a:extLst>
          </p:cNvPr>
          <p:cNvPicPr>
            <a:picLocks noChangeAspect="1"/>
          </p:cNvPicPr>
          <p:nvPr/>
        </p:nvPicPr>
        <p:blipFill rotWithShape="1">
          <a:blip r:embed="rId4"/>
          <a:srcRect l="7600" t="-40" r="9921" b="19395"/>
          <a:stretch/>
        </p:blipFill>
        <p:spPr>
          <a:xfrm>
            <a:off x="6954164" y="2999543"/>
            <a:ext cx="2962000" cy="2898488"/>
          </a:xfrm>
          <a:prstGeom prst="ellipse">
            <a:avLst/>
          </a:prstGeom>
          <a:ln w="12700" cap="rnd">
            <a:solidFill>
              <a:srgbClr val="FFC000"/>
            </a:solidFill>
          </a:ln>
          <a:effectLst/>
        </p:spPr>
      </p:pic>
      <p:sp>
        <p:nvSpPr>
          <p:cNvPr id="13" name="Text Placeholder 12">
            <a:extLst>
              <a:ext uri="{FF2B5EF4-FFF2-40B4-BE49-F238E27FC236}">
                <a16:creationId xmlns:a16="http://schemas.microsoft.com/office/drawing/2014/main" id="{5C926C9E-F667-9AEB-5873-F7460AA18CED}"/>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441459AA-99E6-DC97-BBE2-8806E282D28C}"/>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2</a:t>
            </a:fld>
            <a:endParaRPr lang="en-US"/>
          </a:p>
        </p:txBody>
      </p:sp>
      <p:sp>
        <p:nvSpPr>
          <p:cNvPr id="27" name="TextBox 26">
            <a:extLst>
              <a:ext uri="{FF2B5EF4-FFF2-40B4-BE49-F238E27FC236}">
                <a16:creationId xmlns:a16="http://schemas.microsoft.com/office/drawing/2014/main" id="{4DCD3D7B-7964-FBCB-D6B8-2AEAD85EA7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3186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1FFF7-3A9B-5C74-20BB-7426DB4B66AF}"/>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4B57EA56-B945-0BCD-721D-0394645333C0}"/>
              </a:ext>
            </a:extLst>
          </p:cNvPr>
          <p:cNvSpPr>
            <a:spLocks noGrp="1"/>
          </p:cNvSpPr>
          <p:nvPr>
            <p:ph type="title"/>
          </p:nvPr>
        </p:nvSpPr>
        <p:spPr/>
        <p:txBody>
          <a:bodyPr/>
          <a:lstStyle/>
          <a:p>
            <a:r>
              <a:rPr lang="en-US"/>
              <a:t>Student 3 (TME)</a:t>
            </a:r>
          </a:p>
        </p:txBody>
      </p:sp>
      <p:sp>
        <p:nvSpPr>
          <p:cNvPr id="4" name="Text Placeholder 3">
            <a:extLst>
              <a:ext uri="{FF2B5EF4-FFF2-40B4-BE49-F238E27FC236}">
                <a16:creationId xmlns:a16="http://schemas.microsoft.com/office/drawing/2014/main" id="{AAC0A1D1-3A5F-184C-C5D5-6F4B77919953}"/>
              </a:ext>
            </a:extLst>
          </p:cNvPr>
          <p:cNvSpPr>
            <a:spLocks noGrp="1"/>
          </p:cNvSpPr>
          <p:nvPr>
            <p:ph type="body" sz="quarter" idx="14"/>
          </p:nvPr>
        </p:nvSpPr>
        <p:spPr>
          <a:xfrm>
            <a:off x="691514" y="1249978"/>
            <a:ext cx="8675370" cy="868887"/>
          </a:xfrm>
        </p:spPr>
        <p:txBody>
          <a:bodyPr vert="horz" lIns="91440" tIns="45720" rIns="91440" bIns="45720" rtlCol="0" anchor="t">
            <a:noAutofit/>
          </a:bodyPr>
          <a:lstStyle/>
          <a:p>
            <a:pPr algn="l">
              <a:lnSpc>
                <a:spcPct val="100000"/>
              </a:lnSpc>
            </a:pPr>
            <a:r>
              <a:rPr lang="en-US" sz="2400" b="1">
                <a:solidFill>
                  <a:srgbClr val="000000"/>
                </a:solidFill>
                <a:ea typeface="Tahoma"/>
              </a:rPr>
              <a:t>Temporary Medical Exemption</a:t>
            </a:r>
            <a:endParaRPr lang="en-US" sz="2400">
              <a:ea typeface="Tahoma"/>
            </a:endParaRPr>
          </a:p>
        </p:txBody>
      </p:sp>
      <p:pic>
        <p:nvPicPr>
          <p:cNvPr id="12" name="Picture 11" descr="Sample Temporary Medical Exemption form filled with the following information: Date ME Issued, Student information, school/child care facility, and exemption grade span for exempt vaccines">
            <a:extLst>
              <a:ext uri="{FF2B5EF4-FFF2-40B4-BE49-F238E27FC236}">
                <a16:creationId xmlns:a16="http://schemas.microsoft.com/office/drawing/2014/main" id="{A6E9C8AF-255F-B067-08E4-5080F7576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601" y="1996837"/>
            <a:ext cx="7050218" cy="5626616"/>
          </a:xfrm>
          <a:prstGeom prst="rect">
            <a:avLst/>
          </a:prstGeom>
        </p:spPr>
      </p:pic>
      <p:sp>
        <p:nvSpPr>
          <p:cNvPr id="6" name="Text Placeholder 8">
            <a:extLst>
              <a:ext uri="{FF2B5EF4-FFF2-40B4-BE49-F238E27FC236}">
                <a16:creationId xmlns:a16="http://schemas.microsoft.com/office/drawing/2014/main" id="{CD7AC9C9-32A3-826B-8A09-94096EEBD059}"/>
              </a:ext>
            </a:extLst>
          </p:cNvPr>
          <p:cNvSpPr txBox="1">
            <a:spLocks/>
          </p:cNvSpPr>
          <p:nvPr/>
        </p:nvSpPr>
        <p:spPr>
          <a:xfrm>
            <a:off x="6739551" y="2590201"/>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dirty="0"/>
              <a:t>08/15/24</a:t>
            </a:r>
          </a:p>
        </p:txBody>
      </p:sp>
      <p:sp>
        <p:nvSpPr>
          <p:cNvPr id="5" name="Text Placeholder 8">
            <a:extLst>
              <a:ext uri="{FF2B5EF4-FFF2-40B4-BE49-F238E27FC236}">
                <a16:creationId xmlns:a16="http://schemas.microsoft.com/office/drawing/2014/main" id="{D14FD98D-B49C-AFD5-440E-7B1761B218B1}"/>
              </a:ext>
            </a:extLst>
          </p:cNvPr>
          <p:cNvSpPr txBox="1">
            <a:spLocks/>
          </p:cNvSpPr>
          <p:nvPr/>
        </p:nvSpPr>
        <p:spPr>
          <a:xfrm>
            <a:off x="2696613" y="3657503"/>
            <a:ext cx="233258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Student Three</a:t>
            </a:r>
          </a:p>
        </p:txBody>
      </p:sp>
      <p:sp>
        <p:nvSpPr>
          <p:cNvPr id="7" name="Text Placeholder 8">
            <a:extLst>
              <a:ext uri="{FF2B5EF4-FFF2-40B4-BE49-F238E27FC236}">
                <a16:creationId xmlns:a16="http://schemas.microsoft.com/office/drawing/2014/main" id="{6E347015-70FD-4D33-B41E-05420DA1A31F}"/>
              </a:ext>
            </a:extLst>
          </p:cNvPr>
          <p:cNvSpPr txBox="1">
            <a:spLocks/>
          </p:cNvSpPr>
          <p:nvPr/>
        </p:nvSpPr>
        <p:spPr>
          <a:xfrm>
            <a:off x="6556570" y="3657503"/>
            <a:ext cx="1658868"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effectLst/>
                <a:ea typeface="Arial" panose="020B0604020202020204" pitchFamily="34" charset="0"/>
              </a:rPr>
              <a:t>02/11/2020</a:t>
            </a:r>
            <a:endParaRPr lang="en-US" sz="2100" b="1"/>
          </a:p>
        </p:txBody>
      </p:sp>
      <p:sp>
        <p:nvSpPr>
          <p:cNvPr id="8" name="Text Placeholder 8">
            <a:extLst>
              <a:ext uri="{FF2B5EF4-FFF2-40B4-BE49-F238E27FC236}">
                <a16:creationId xmlns:a16="http://schemas.microsoft.com/office/drawing/2014/main" id="{8B045A7C-B610-BF6B-9768-7BC272C79248}"/>
              </a:ext>
            </a:extLst>
          </p:cNvPr>
          <p:cNvSpPr txBox="1">
            <a:spLocks/>
          </p:cNvSpPr>
          <p:nvPr/>
        </p:nvSpPr>
        <p:spPr>
          <a:xfrm>
            <a:off x="2900972" y="3983744"/>
            <a:ext cx="1997738"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Parent Three</a:t>
            </a:r>
          </a:p>
        </p:txBody>
      </p:sp>
      <p:sp>
        <p:nvSpPr>
          <p:cNvPr id="9" name="Text Placeholder 8">
            <a:extLst>
              <a:ext uri="{FF2B5EF4-FFF2-40B4-BE49-F238E27FC236}">
                <a16:creationId xmlns:a16="http://schemas.microsoft.com/office/drawing/2014/main" id="{D47F5E8D-AB84-B6F0-81F1-0578D110ED48}"/>
              </a:ext>
            </a:extLst>
          </p:cNvPr>
          <p:cNvSpPr txBox="1">
            <a:spLocks/>
          </p:cNvSpPr>
          <p:nvPr/>
        </p:nvSpPr>
        <p:spPr>
          <a:xfrm>
            <a:off x="3461425" y="4334925"/>
            <a:ext cx="2874570"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Champions Elementary</a:t>
            </a:r>
          </a:p>
        </p:txBody>
      </p:sp>
      <p:sp>
        <p:nvSpPr>
          <p:cNvPr id="20" name="Text Placeholder 8">
            <a:extLst>
              <a:ext uri="{FF2B5EF4-FFF2-40B4-BE49-F238E27FC236}">
                <a16:creationId xmlns:a16="http://schemas.microsoft.com/office/drawing/2014/main" id="{521B58F5-95BA-1338-56A6-8A5DBC976BDA}"/>
              </a:ext>
            </a:extLst>
          </p:cNvPr>
          <p:cNvSpPr txBox="1">
            <a:spLocks/>
          </p:cNvSpPr>
          <p:nvPr/>
        </p:nvSpPr>
        <p:spPr>
          <a:xfrm>
            <a:off x="5429160" y="4923157"/>
            <a:ext cx="2381820" cy="4792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solidFill>
                  <a:schemeClr val="accent1">
                    <a:lumMod val="75000"/>
                  </a:schemeClr>
                </a:solidFill>
              </a:rPr>
              <a:t>TK/K-6</a:t>
            </a:r>
            <a:r>
              <a:rPr lang="en-US" sz="2100" b="1" baseline="30000">
                <a:solidFill>
                  <a:schemeClr val="accent1">
                    <a:lumMod val="75000"/>
                  </a:schemeClr>
                </a:solidFill>
              </a:rPr>
              <a:t>th</a:t>
            </a:r>
            <a:r>
              <a:rPr lang="en-US" sz="2100" b="1">
                <a:solidFill>
                  <a:schemeClr val="accent1">
                    <a:lumMod val="75000"/>
                  </a:schemeClr>
                </a:solidFill>
              </a:rPr>
              <a:t> Grade</a:t>
            </a:r>
          </a:p>
        </p:txBody>
      </p:sp>
      <p:sp>
        <p:nvSpPr>
          <p:cNvPr id="14" name="Rounded Rectangle 13" descr="highlighted information:">
            <a:extLst>
              <a:ext uri="{FF2B5EF4-FFF2-40B4-BE49-F238E27FC236}">
                <a16:creationId xmlns:a16="http://schemas.microsoft.com/office/drawing/2014/main" id="{5604F379-9CD5-74AC-C9AF-44F001A79E0C}"/>
              </a:ext>
              <a:ext uri="{C183D7F6-B498-43B3-948B-1728B52AA6E4}">
                <adec:decorative xmlns:adec="http://schemas.microsoft.com/office/drawing/2017/decorative" val="0"/>
              </a:ext>
            </a:extLst>
          </p:cNvPr>
          <p:cNvSpPr/>
          <p:nvPr/>
        </p:nvSpPr>
        <p:spPr>
          <a:xfrm>
            <a:off x="1746006" y="5822787"/>
            <a:ext cx="1233424" cy="99969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1" name="Group 10" descr="Exempt vaccines">
            <a:extLst>
              <a:ext uri="{FF2B5EF4-FFF2-40B4-BE49-F238E27FC236}">
                <a16:creationId xmlns:a16="http://schemas.microsoft.com/office/drawing/2014/main" id="{1BEA5FFA-EE2C-9FF5-C31E-B82B6ADEDB20}"/>
              </a:ext>
            </a:extLst>
          </p:cNvPr>
          <p:cNvGrpSpPr/>
          <p:nvPr/>
        </p:nvGrpSpPr>
        <p:grpSpPr>
          <a:xfrm>
            <a:off x="1788816" y="5933112"/>
            <a:ext cx="1223205" cy="889367"/>
            <a:chOff x="1788816" y="5933112"/>
            <a:chExt cx="1223205" cy="889367"/>
          </a:xfrm>
        </p:grpSpPr>
        <p:sp>
          <p:nvSpPr>
            <p:cNvPr id="2" name="Text Placeholder 8">
              <a:extLst>
                <a:ext uri="{FF2B5EF4-FFF2-40B4-BE49-F238E27FC236}">
                  <a16:creationId xmlns:a16="http://schemas.microsoft.com/office/drawing/2014/main" id="{D4F8CEEC-6850-4C8C-D1F6-A3E9612401AB}"/>
                </a:ext>
              </a:extLst>
            </p:cNvPr>
            <p:cNvSpPr txBox="1">
              <a:spLocks/>
            </p:cNvSpPr>
            <p:nvPr/>
          </p:nvSpPr>
          <p:spPr>
            <a:xfrm>
              <a:off x="1788816" y="5933112"/>
              <a:ext cx="1223205" cy="39273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13031"/>
                </a:lnSpc>
              </a:pPr>
              <a:r>
                <a:rPr lang="en-US" sz="1800" b="1" dirty="0"/>
                <a:t>Varicella</a:t>
              </a:r>
              <a:endParaRPr lang="en-US" sz="2000" b="1" dirty="0">
                <a:cs typeface="Calibri" panose="020F0502020204030204"/>
              </a:endParaRPr>
            </a:p>
          </p:txBody>
        </p:sp>
        <p:sp>
          <p:nvSpPr>
            <p:cNvPr id="13" name="Text Placeholder 8">
              <a:extLst>
                <a:ext uri="{FF2B5EF4-FFF2-40B4-BE49-F238E27FC236}">
                  <a16:creationId xmlns:a16="http://schemas.microsoft.com/office/drawing/2014/main" id="{1F3D8C19-911B-B466-0636-70D4353488FC}"/>
                </a:ext>
              </a:extLst>
            </p:cNvPr>
            <p:cNvSpPr txBox="1">
              <a:spLocks/>
            </p:cNvSpPr>
            <p:nvPr/>
          </p:nvSpPr>
          <p:spPr>
            <a:xfrm>
              <a:off x="1814846" y="6451718"/>
              <a:ext cx="881768" cy="37076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1728"/>
                </a:lnSpc>
              </a:pPr>
              <a:r>
                <a:rPr lang="en-US" sz="2000" b="1"/>
                <a:t>IPV</a:t>
              </a:r>
              <a:endParaRPr lang="en-US"/>
            </a:p>
          </p:txBody>
        </p:sp>
      </p:grpSp>
      <p:grpSp>
        <p:nvGrpSpPr>
          <p:cNvPr id="18" name="Group 17" descr="Medical basis for exemption redacted">
            <a:extLst>
              <a:ext uri="{FF2B5EF4-FFF2-40B4-BE49-F238E27FC236}">
                <a16:creationId xmlns:a16="http://schemas.microsoft.com/office/drawing/2014/main" id="{E339E665-A209-43D1-3A5E-3DBC2BFE0D46}"/>
              </a:ext>
            </a:extLst>
          </p:cNvPr>
          <p:cNvGrpSpPr/>
          <p:nvPr/>
        </p:nvGrpSpPr>
        <p:grpSpPr>
          <a:xfrm>
            <a:off x="3063645" y="5907451"/>
            <a:ext cx="2280831" cy="852549"/>
            <a:chOff x="3063645" y="5907451"/>
            <a:chExt cx="2280831" cy="852549"/>
          </a:xfrm>
        </p:grpSpPr>
        <p:sp>
          <p:nvSpPr>
            <p:cNvPr id="3" name="Text Placeholder 8">
              <a:extLst>
                <a:ext uri="{FF2B5EF4-FFF2-40B4-BE49-F238E27FC236}">
                  <a16:creationId xmlns:a16="http://schemas.microsoft.com/office/drawing/2014/main" id="{A1874EF3-94E3-DCFA-B412-DE2C0953DE26}"/>
                </a:ext>
                <a:ext uri="{C183D7F6-B498-43B3-948B-1728B52AA6E4}">
                  <adec:decorative xmlns:adec="http://schemas.microsoft.com/office/drawing/2017/decorative" val="0"/>
                </a:ext>
              </a:extLst>
            </p:cNvPr>
            <p:cNvSpPr txBox="1">
              <a:spLocks/>
            </p:cNvSpPr>
            <p:nvPr/>
          </p:nvSpPr>
          <p:spPr>
            <a:xfrm>
              <a:off x="3063645" y="5907451"/>
              <a:ext cx="2217534" cy="320146"/>
            </a:xfrm>
            <a:prstGeom prst="rect">
              <a:avLst/>
            </a:prstGeom>
            <a:solidFill>
              <a:schemeClr val="bg1">
                <a:lumMod val="85000"/>
              </a:schemeClr>
            </a:solidFill>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800">
                <a:cs typeface="Calibri"/>
              </a:endParaRPr>
            </a:p>
          </p:txBody>
        </p:sp>
        <p:sp>
          <p:nvSpPr>
            <p:cNvPr id="21" name="Text Placeholder 8">
              <a:extLst>
                <a:ext uri="{FF2B5EF4-FFF2-40B4-BE49-F238E27FC236}">
                  <a16:creationId xmlns:a16="http://schemas.microsoft.com/office/drawing/2014/main" id="{495B627D-AEC3-3BAC-E783-AC1B3791116F}"/>
                </a:ext>
                <a:ext uri="{C183D7F6-B498-43B3-948B-1728B52AA6E4}">
                  <adec:decorative xmlns:adec="http://schemas.microsoft.com/office/drawing/2017/decorative" val="0"/>
                </a:ext>
              </a:extLst>
            </p:cNvPr>
            <p:cNvSpPr txBox="1">
              <a:spLocks/>
            </p:cNvSpPr>
            <p:nvPr/>
          </p:nvSpPr>
          <p:spPr>
            <a:xfrm>
              <a:off x="3063645" y="6440163"/>
              <a:ext cx="2280831" cy="319837"/>
            </a:xfrm>
            <a:prstGeom prst="rect">
              <a:avLst/>
            </a:prstGeom>
            <a:solidFill>
              <a:schemeClr val="bg1">
                <a:lumMod val="85000"/>
              </a:schemeClr>
            </a:solidFill>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endParaRPr lang="en-US" sz="1800">
                <a:cs typeface="Calibri"/>
              </a:endParaRPr>
            </a:p>
          </p:txBody>
        </p:sp>
      </p:grpSp>
      <p:grpSp>
        <p:nvGrpSpPr>
          <p:cNvPr id="19" name="Group 18" descr="Duration of exemption">
            <a:extLst>
              <a:ext uri="{FF2B5EF4-FFF2-40B4-BE49-F238E27FC236}">
                <a16:creationId xmlns:a16="http://schemas.microsoft.com/office/drawing/2014/main" id="{719C0E47-BEEE-08B2-DBAE-68F2EE9CE575}"/>
              </a:ext>
            </a:extLst>
          </p:cNvPr>
          <p:cNvGrpSpPr/>
          <p:nvPr/>
        </p:nvGrpSpPr>
        <p:grpSpPr>
          <a:xfrm>
            <a:off x="5332866" y="5902584"/>
            <a:ext cx="1203732" cy="912309"/>
            <a:chOff x="5332866" y="5902584"/>
            <a:chExt cx="1203732" cy="912309"/>
          </a:xfrm>
        </p:grpSpPr>
        <p:sp>
          <p:nvSpPr>
            <p:cNvPr id="10" name="Text Placeholder 8">
              <a:extLst>
                <a:ext uri="{FF2B5EF4-FFF2-40B4-BE49-F238E27FC236}">
                  <a16:creationId xmlns:a16="http://schemas.microsoft.com/office/drawing/2014/main" id="{6790FEF6-C679-5FF3-E341-BA3996868741}"/>
                </a:ext>
              </a:extLst>
            </p:cNvPr>
            <p:cNvSpPr txBox="1">
              <a:spLocks/>
            </p:cNvSpPr>
            <p:nvPr/>
          </p:nvSpPr>
          <p:spPr>
            <a:xfrm>
              <a:off x="5332866" y="5902584"/>
              <a:ext cx="1203732"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dirty="0"/>
                <a:t>Temporary</a:t>
              </a:r>
            </a:p>
          </p:txBody>
        </p:sp>
        <p:sp>
          <p:nvSpPr>
            <p:cNvPr id="22" name="Text Placeholder 8">
              <a:extLst>
                <a:ext uri="{FF2B5EF4-FFF2-40B4-BE49-F238E27FC236}">
                  <a16:creationId xmlns:a16="http://schemas.microsoft.com/office/drawing/2014/main" id="{6AB55FA3-EF9A-0301-03AC-51F7DF395EDD}"/>
                </a:ext>
              </a:extLst>
            </p:cNvPr>
            <p:cNvSpPr txBox="1">
              <a:spLocks/>
            </p:cNvSpPr>
            <p:nvPr/>
          </p:nvSpPr>
          <p:spPr>
            <a:xfrm>
              <a:off x="5332866" y="6421767"/>
              <a:ext cx="1203732"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1700" b="1"/>
                <a:t>Temporary</a:t>
              </a:r>
            </a:p>
          </p:txBody>
        </p:sp>
      </p:grpSp>
      <p:sp>
        <p:nvSpPr>
          <p:cNvPr id="15" name="Rounded Rectangle 14" descr="Highlighted information">
            <a:extLst>
              <a:ext uri="{FF2B5EF4-FFF2-40B4-BE49-F238E27FC236}">
                <a16:creationId xmlns:a16="http://schemas.microsoft.com/office/drawing/2014/main" id="{D77B87E8-1947-2282-7234-E9BBB2AB645B}"/>
              </a:ext>
              <a:ext uri="{C183D7F6-B498-43B3-948B-1728B52AA6E4}">
                <adec:decorative xmlns:adec="http://schemas.microsoft.com/office/drawing/2017/decorative" val="0"/>
              </a:ext>
            </a:extLst>
          </p:cNvPr>
          <p:cNvSpPr/>
          <p:nvPr/>
        </p:nvSpPr>
        <p:spPr>
          <a:xfrm>
            <a:off x="6388068" y="5801298"/>
            <a:ext cx="1597306" cy="1021180"/>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3" name="Group 22" descr="Exemption Expires date">
            <a:extLst>
              <a:ext uri="{FF2B5EF4-FFF2-40B4-BE49-F238E27FC236}">
                <a16:creationId xmlns:a16="http://schemas.microsoft.com/office/drawing/2014/main" id="{02645AFC-2BD6-2DE6-64EC-044269EDF2D0}"/>
              </a:ext>
            </a:extLst>
          </p:cNvPr>
          <p:cNvGrpSpPr/>
          <p:nvPr/>
        </p:nvGrpSpPr>
        <p:grpSpPr>
          <a:xfrm>
            <a:off x="6555836" y="5883577"/>
            <a:ext cx="1382016" cy="887538"/>
            <a:chOff x="6555836" y="5883577"/>
            <a:chExt cx="1382016" cy="887538"/>
          </a:xfrm>
        </p:grpSpPr>
        <p:sp>
          <p:nvSpPr>
            <p:cNvPr id="17" name="Text Placeholder 8">
              <a:extLst>
                <a:ext uri="{FF2B5EF4-FFF2-40B4-BE49-F238E27FC236}">
                  <a16:creationId xmlns:a16="http://schemas.microsoft.com/office/drawing/2014/main" id="{BD92E44D-301E-6693-F654-A03DAB901122}"/>
                </a:ext>
              </a:extLst>
            </p:cNvPr>
            <p:cNvSpPr txBox="1">
              <a:spLocks/>
            </p:cNvSpPr>
            <p:nvPr/>
          </p:nvSpPr>
          <p:spPr>
            <a:xfrm>
              <a:off x="6555836" y="5883577"/>
              <a:ext cx="138201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12/15/24</a:t>
              </a:r>
            </a:p>
          </p:txBody>
        </p:sp>
        <p:sp>
          <p:nvSpPr>
            <p:cNvPr id="24" name="Text Placeholder 8">
              <a:extLst>
                <a:ext uri="{FF2B5EF4-FFF2-40B4-BE49-F238E27FC236}">
                  <a16:creationId xmlns:a16="http://schemas.microsoft.com/office/drawing/2014/main" id="{DD3AB87A-0278-6C52-9AE7-14FA1CD4B18B}"/>
                </a:ext>
              </a:extLst>
            </p:cNvPr>
            <p:cNvSpPr txBox="1">
              <a:spLocks/>
            </p:cNvSpPr>
            <p:nvPr/>
          </p:nvSpPr>
          <p:spPr>
            <a:xfrm>
              <a:off x="6555836" y="6377989"/>
              <a:ext cx="1382016" cy="39312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a:t>12/15/24</a:t>
              </a:r>
            </a:p>
          </p:txBody>
        </p:sp>
      </p:grpSp>
      <p:sp>
        <p:nvSpPr>
          <p:cNvPr id="16" name="TextBox 15">
            <a:extLst>
              <a:ext uri="{FF2B5EF4-FFF2-40B4-BE49-F238E27FC236}">
                <a16:creationId xmlns:a16="http://schemas.microsoft.com/office/drawing/2014/main" id="{E83B0142-6651-05DE-F752-6274FF11097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5596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31C98-2426-6A98-6738-179793663FFB}"/>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E9BCACE0-99D5-7AE9-8DE8-085EFDB409F5}"/>
              </a:ext>
            </a:extLst>
          </p:cNvPr>
          <p:cNvSpPr>
            <a:spLocks noGrp="1"/>
          </p:cNvSpPr>
          <p:nvPr>
            <p:ph type="title"/>
          </p:nvPr>
        </p:nvSpPr>
        <p:spPr/>
        <p:txBody>
          <a:bodyPr>
            <a:normAutofit/>
          </a:bodyPr>
          <a:lstStyle/>
          <a:p>
            <a:r>
              <a:rPr lang="en-US"/>
              <a:t>Student 3 </a:t>
            </a:r>
            <a:r>
              <a:rPr lang="en-US" sz="2800" b="0"/>
              <a:t>(Immunization Record page 1)</a:t>
            </a:r>
            <a:endParaRPr lang="en-US" sz="2800"/>
          </a:p>
        </p:txBody>
      </p:sp>
      <p:grpSp>
        <p:nvGrpSpPr>
          <p:cNvPr id="61" name="Group 60" descr="Sample immunization record">
            <a:extLst>
              <a:ext uri="{FF2B5EF4-FFF2-40B4-BE49-F238E27FC236}">
                <a16:creationId xmlns:a16="http://schemas.microsoft.com/office/drawing/2014/main" id="{7AF6239E-253E-3BFE-2788-222CB48A8E83}"/>
              </a:ext>
            </a:extLst>
          </p:cNvPr>
          <p:cNvGrpSpPr/>
          <p:nvPr/>
        </p:nvGrpSpPr>
        <p:grpSpPr>
          <a:xfrm>
            <a:off x="180879" y="1841501"/>
            <a:ext cx="9782517" cy="5262684"/>
            <a:chOff x="180879" y="1841501"/>
            <a:chExt cx="9782517" cy="5262684"/>
          </a:xfrm>
        </p:grpSpPr>
        <p:sp>
          <p:nvSpPr>
            <p:cNvPr id="40" name="Rectangle 39">
              <a:extLst>
                <a:ext uri="{FF2B5EF4-FFF2-40B4-BE49-F238E27FC236}">
                  <a16:creationId xmlns:a16="http://schemas.microsoft.com/office/drawing/2014/main" id="{FBCB3C4F-20C7-7AC8-6CB1-C2649349943D}"/>
                </a:ext>
              </a:extLst>
            </p:cNvPr>
            <p:cNvSpPr/>
            <p:nvPr/>
          </p:nvSpPr>
          <p:spPr>
            <a:xfrm>
              <a:off x="180879" y="1841501"/>
              <a:ext cx="9782517" cy="526268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6E3B97-CB12-6E60-421A-C138E6DE3D16}"/>
                </a:ext>
              </a:extLst>
            </p:cNvPr>
            <p:cNvSpPr txBox="1"/>
            <p:nvPr/>
          </p:nvSpPr>
          <p:spPr>
            <a:xfrm>
              <a:off x="370880" y="2057357"/>
              <a:ext cx="9316640" cy="1200329"/>
            </a:xfrm>
            <a:prstGeom prst="rect">
              <a:avLst/>
            </a:prstGeom>
            <a:noFill/>
          </p:spPr>
          <p:txBody>
            <a:bodyPr wrap="square" rtlCol="0">
              <a:spAutoFit/>
            </a:bodyPr>
            <a:lstStyle/>
            <a:p>
              <a:pPr algn="l">
                <a:lnSpc>
                  <a:spcPct val="150000"/>
                </a:lnSpc>
              </a:pPr>
              <a:r>
                <a:rPr lang="en-US" sz="1800" dirty="0">
                  <a:effectLst/>
                  <a:latin typeface="Arial" panose="020B0604020202020204" pitchFamily="34" charset="0"/>
                  <a:ea typeface="Arial" panose="020B0604020202020204" pitchFamily="34" charset="0"/>
                </a:rPr>
                <a:t>Name: Student Four | DOB: 2/11/2020 | MRN:1234567 | PCP: Becca Monte, MD</a:t>
              </a:r>
            </a:p>
            <a:p>
              <a:pPr algn="l">
                <a:lnSpc>
                  <a:spcPct val="150000"/>
                </a:lnSpc>
              </a:pPr>
              <a:r>
                <a:rPr lang="en-US" dirty="0">
                  <a:latin typeface="Arial" panose="020B0604020202020204" pitchFamily="34" charset="0"/>
                  <a:ea typeface="Arial" panose="020B0604020202020204" pitchFamily="34" charset="0"/>
                </a:rPr>
                <a:t>Current Immunizations</a:t>
              </a:r>
            </a:p>
            <a:p>
              <a:pPr algn="l"/>
              <a:r>
                <a:rPr lang="en-US" sz="1800" dirty="0">
                  <a:effectLst/>
                  <a:latin typeface="Arial" panose="020B0604020202020204" pitchFamily="34" charset="0"/>
                  <a:ea typeface="Arial" panose="020B0604020202020204" pitchFamily="34" charset="0"/>
                </a:rPr>
                <a:t> </a:t>
              </a:r>
              <a:endParaRPr lang="en-US" dirty="0"/>
            </a:p>
          </p:txBody>
        </p:sp>
        <p:sp>
          <p:nvSpPr>
            <p:cNvPr id="23" name="Rounded Rectangle 22">
              <a:extLst>
                <a:ext uri="{FF2B5EF4-FFF2-40B4-BE49-F238E27FC236}">
                  <a16:creationId xmlns:a16="http://schemas.microsoft.com/office/drawing/2014/main" id="{CA39618F-EC82-54FE-2417-44155A954227}"/>
                </a:ext>
              </a:extLst>
            </p:cNvPr>
            <p:cNvSpPr/>
            <p:nvPr/>
          </p:nvSpPr>
          <p:spPr>
            <a:xfrm>
              <a:off x="370880" y="3137383"/>
              <a:ext cx="3025463" cy="1905318"/>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5243864-B92B-DDB8-E234-E2A4E6BD134B}"/>
                </a:ext>
              </a:extLst>
            </p:cNvPr>
            <p:cNvSpPr txBox="1"/>
            <p:nvPr/>
          </p:nvSpPr>
          <p:spPr>
            <a:xfrm>
              <a:off x="465884" y="3300398"/>
              <a:ext cx="2930460" cy="1410386"/>
            </a:xfrm>
            <a:prstGeom prst="rect">
              <a:avLst/>
            </a:prstGeom>
            <a:noFill/>
          </p:spPr>
          <p:txBody>
            <a:bodyPr wrap="square" lIns="91440" tIns="45720" rIns="91440" bIns="45720" rtlCol="0" anchor="t">
              <a:spAutoFit/>
            </a:bodyPr>
            <a:lstStyle/>
            <a:p>
              <a:pPr algn="l">
                <a:lnSpc>
                  <a:spcPts val="2600"/>
                </a:lnSpc>
              </a:pPr>
              <a:r>
                <a:rPr lang="en-US" sz="2000" dirty="0"/>
                <a:t>COVID-19 Vaccine</a:t>
              </a:r>
            </a:p>
            <a:p>
              <a:pPr algn="l">
                <a:lnSpc>
                  <a:spcPts val="2600"/>
                </a:lnSpc>
              </a:pPr>
              <a:r>
                <a:rPr lang="en-US" sz="2000" dirty="0"/>
                <a:t>Dates on file: 11/05/2022, 06/07/2022, 12/04/2021, 11/11/2021</a:t>
              </a:r>
              <a:endParaRPr lang="en-US" sz="2000" dirty="0">
                <a:cs typeface="Calibri" panose="020F0502020204030204"/>
              </a:endParaRPr>
            </a:p>
          </p:txBody>
        </p:sp>
        <p:sp>
          <p:nvSpPr>
            <p:cNvPr id="24" name="Rounded Rectangle 23">
              <a:extLst>
                <a:ext uri="{FF2B5EF4-FFF2-40B4-BE49-F238E27FC236}">
                  <a16:creationId xmlns:a16="http://schemas.microsoft.com/office/drawing/2014/main" id="{58FBBF56-003D-7309-B996-6702C21C81AF}"/>
                </a:ext>
              </a:extLst>
            </p:cNvPr>
            <p:cNvSpPr/>
            <p:nvPr/>
          </p:nvSpPr>
          <p:spPr>
            <a:xfrm>
              <a:off x="3563967" y="3137382"/>
              <a:ext cx="3025463" cy="193763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5E2F4A6-FD1A-966D-49C1-A251827ECAA1}"/>
                </a:ext>
              </a:extLst>
            </p:cNvPr>
            <p:cNvSpPr txBox="1"/>
            <p:nvPr/>
          </p:nvSpPr>
          <p:spPr>
            <a:xfrm>
              <a:off x="3652348" y="3264540"/>
              <a:ext cx="2930460" cy="1743811"/>
            </a:xfrm>
            <a:prstGeom prst="rect">
              <a:avLst/>
            </a:prstGeom>
            <a:noFill/>
          </p:spPr>
          <p:txBody>
            <a:bodyPr wrap="square" lIns="91440" tIns="45720" rIns="91440" bIns="45720" rtlCol="0" anchor="t">
              <a:spAutoFit/>
            </a:bodyPr>
            <a:lstStyle/>
            <a:p>
              <a:pPr algn="l">
                <a:lnSpc>
                  <a:spcPts val="2600"/>
                </a:lnSpc>
              </a:pPr>
              <a:r>
                <a:rPr lang="en-US" sz="2000" dirty="0"/>
                <a:t>Diphtheria, Tetanus, Pertussis (DTaP) Vaccine</a:t>
              </a:r>
            </a:p>
            <a:p>
              <a:pPr algn="l">
                <a:lnSpc>
                  <a:spcPts val="2600"/>
                </a:lnSpc>
              </a:pPr>
              <a:r>
                <a:rPr lang="en-US" sz="2000" dirty="0"/>
                <a:t>Dates on file: 02/27/2024, 05/15/2021, 08/29/2020, 06/24/2020, 04/19/2020</a:t>
              </a:r>
              <a:endParaRPr lang="en-US" sz="2000" dirty="0">
                <a:cs typeface="Calibri" panose="020F0502020204030204"/>
              </a:endParaRPr>
            </a:p>
          </p:txBody>
        </p:sp>
        <p:sp>
          <p:nvSpPr>
            <p:cNvPr id="41" name="Rounded Rectangle 40">
              <a:extLst>
                <a:ext uri="{FF2B5EF4-FFF2-40B4-BE49-F238E27FC236}">
                  <a16:creationId xmlns:a16="http://schemas.microsoft.com/office/drawing/2014/main" id="{D2AAD11B-090E-9D68-A805-44C358B02F63}"/>
                </a:ext>
              </a:extLst>
            </p:cNvPr>
            <p:cNvSpPr/>
            <p:nvPr/>
          </p:nvSpPr>
          <p:spPr>
            <a:xfrm>
              <a:off x="6763680" y="3137382"/>
              <a:ext cx="3025463" cy="193900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BDF376B-12B0-F413-5DFC-D24340D87E1A}"/>
                </a:ext>
              </a:extLst>
            </p:cNvPr>
            <p:cNvSpPr txBox="1"/>
            <p:nvPr/>
          </p:nvSpPr>
          <p:spPr>
            <a:xfrm>
              <a:off x="6845441" y="3300398"/>
              <a:ext cx="2930460" cy="1410386"/>
            </a:xfrm>
            <a:prstGeom prst="rect">
              <a:avLst/>
            </a:prstGeom>
            <a:noFill/>
          </p:spPr>
          <p:txBody>
            <a:bodyPr wrap="square" lIns="91440" tIns="45720" rIns="91440" bIns="45720" rtlCol="0" anchor="t">
              <a:spAutoFit/>
            </a:bodyPr>
            <a:lstStyle/>
            <a:p>
              <a:pPr algn="l">
                <a:lnSpc>
                  <a:spcPts val="2600"/>
                </a:lnSpc>
              </a:pPr>
              <a:r>
                <a:rPr lang="en-US" sz="2000" dirty="0"/>
                <a:t>Flu Vaccine</a:t>
              </a:r>
            </a:p>
            <a:p>
              <a:pPr algn="l">
                <a:lnSpc>
                  <a:spcPts val="2600"/>
                </a:lnSpc>
              </a:pPr>
              <a:r>
                <a:rPr lang="en-US" sz="2000" dirty="0"/>
                <a:t>Dates on file: 10/27/2023, 10/17/2022, 10/28/2021,</a:t>
              </a:r>
              <a:endParaRPr lang="en-US" sz="2000" dirty="0">
                <a:cs typeface="Calibri" panose="020F0502020204030204"/>
              </a:endParaRPr>
            </a:p>
            <a:p>
              <a:pPr algn="l">
                <a:lnSpc>
                  <a:spcPts val="2600"/>
                </a:lnSpc>
              </a:pPr>
              <a:r>
                <a:rPr lang="en-US" sz="2000" dirty="0"/>
                <a:t>10/10/2020</a:t>
              </a:r>
              <a:endParaRPr lang="en-US" sz="2000" dirty="0">
                <a:cs typeface="Calibri" panose="020F0502020204030204"/>
              </a:endParaRPr>
            </a:p>
          </p:txBody>
        </p:sp>
        <p:sp>
          <p:nvSpPr>
            <p:cNvPr id="43" name="Rounded Rectangle 42">
              <a:extLst>
                <a:ext uri="{FF2B5EF4-FFF2-40B4-BE49-F238E27FC236}">
                  <a16:creationId xmlns:a16="http://schemas.microsoft.com/office/drawing/2014/main" id="{E62D8305-02F3-CFE6-151B-2035DF42C524}"/>
                </a:ext>
              </a:extLst>
            </p:cNvPr>
            <p:cNvSpPr/>
            <p:nvPr/>
          </p:nvSpPr>
          <p:spPr>
            <a:xfrm>
              <a:off x="370880" y="5241767"/>
              <a:ext cx="3025463" cy="16340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A7CC2D1-6A63-22EF-8016-ABE3909080FD}"/>
                </a:ext>
              </a:extLst>
            </p:cNvPr>
            <p:cNvSpPr txBox="1"/>
            <p:nvPr/>
          </p:nvSpPr>
          <p:spPr>
            <a:xfrm>
              <a:off x="465884" y="5368249"/>
              <a:ext cx="2930460" cy="1410386"/>
            </a:xfrm>
            <a:prstGeom prst="rect">
              <a:avLst/>
            </a:prstGeom>
            <a:noFill/>
          </p:spPr>
          <p:txBody>
            <a:bodyPr wrap="square" lIns="91440" tIns="45720" rIns="91440" bIns="45720" rtlCol="0" anchor="t">
              <a:spAutoFit/>
            </a:bodyPr>
            <a:lstStyle/>
            <a:p>
              <a:pPr algn="l">
                <a:lnSpc>
                  <a:spcPts val="2600"/>
                </a:lnSpc>
              </a:pPr>
              <a:r>
                <a:rPr lang="en-US" sz="2000" dirty="0"/>
                <a:t>Haemophilus influenza type B (HIB) Vaccine</a:t>
              </a:r>
            </a:p>
            <a:p>
              <a:pPr algn="l">
                <a:lnSpc>
                  <a:spcPts val="2600"/>
                </a:lnSpc>
              </a:pPr>
              <a:r>
                <a:rPr lang="en-US" sz="2000" dirty="0"/>
                <a:t>Dates on file: 05/15/2021, 09/29/20</a:t>
              </a:r>
              <a:endParaRPr lang="en-US" sz="2000" dirty="0">
                <a:cs typeface="Calibri" panose="020F0502020204030204"/>
              </a:endParaRPr>
            </a:p>
          </p:txBody>
        </p:sp>
        <p:sp>
          <p:nvSpPr>
            <p:cNvPr id="45" name="Rounded Rectangle 44">
              <a:extLst>
                <a:ext uri="{FF2B5EF4-FFF2-40B4-BE49-F238E27FC236}">
                  <a16:creationId xmlns:a16="http://schemas.microsoft.com/office/drawing/2014/main" id="{F3A509BE-351B-BBA6-449D-F07A51CC3ECD}"/>
                </a:ext>
              </a:extLst>
            </p:cNvPr>
            <p:cNvSpPr/>
            <p:nvPr/>
          </p:nvSpPr>
          <p:spPr>
            <a:xfrm>
              <a:off x="3570593" y="5254521"/>
              <a:ext cx="3025463" cy="16340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F51F7AF8-85AC-09FD-9A7A-5FB0A760FB08}"/>
                </a:ext>
              </a:extLst>
            </p:cNvPr>
            <p:cNvSpPr txBox="1"/>
            <p:nvPr/>
          </p:nvSpPr>
          <p:spPr>
            <a:xfrm>
              <a:off x="3701908" y="5427167"/>
              <a:ext cx="2930460" cy="1076961"/>
            </a:xfrm>
            <a:prstGeom prst="rect">
              <a:avLst/>
            </a:prstGeom>
            <a:noFill/>
          </p:spPr>
          <p:txBody>
            <a:bodyPr wrap="square" lIns="91440" tIns="45720" rIns="91440" bIns="45720" rtlCol="0" anchor="t">
              <a:spAutoFit/>
            </a:bodyPr>
            <a:lstStyle/>
            <a:p>
              <a:pPr algn="l">
                <a:lnSpc>
                  <a:spcPts val="2600"/>
                </a:lnSpc>
              </a:pPr>
              <a:r>
                <a:rPr lang="en-US" sz="2000" dirty="0"/>
                <a:t>Hepatitis A Vaccine</a:t>
              </a:r>
            </a:p>
            <a:p>
              <a:pPr algn="l">
                <a:lnSpc>
                  <a:spcPts val="2600"/>
                </a:lnSpc>
              </a:pPr>
              <a:r>
                <a:rPr lang="en-US" sz="2000" dirty="0"/>
                <a:t>Dates on file: 08/21/2021, 02/22/2021</a:t>
              </a:r>
              <a:endParaRPr lang="en-US" sz="2000" dirty="0">
                <a:cs typeface="Calibri" panose="020F0502020204030204"/>
              </a:endParaRPr>
            </a:p>
          </p:txBody>
        </p:sp>
        <p:sp>
          <p:nvSpPr>
            <p:cNvPr id="47" name="Rounded Rectangle 46">
              <a:extLst>
                <a:ext uri="{FF2B5EF4-FFF2-40B4-BE49-F238E27FC236}">
                  <a16:creationId xmlns:a16="http://schemas.microsoft.com/office/drawing/2014/main" id="{438202AF-1DD8-8E5C-5350-D7337DABFA62}"/>
                </a:ext>
              </a:extLst>
            </p:cNvPr>
            <p:cNvSpPr/>
            <p:nvPr/>
          </p:nvSpPr>
          <p:spPr>
            <a:xfrm>
              <a:off x="6763680" y="5272351"/>
              <a:ext cx="3025463" cy="161621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2A524F3-8FB9-E3D3-A085-513E9F24333C}"/>
                </a:ext>
              </a:extLst>
            </p:cNvPr>
            <p:cNvSpPr txBox="1"/>
            <p:nvPr/>
          </p:nvSpPr>
          <p:spPr>
            <a:xfrm>
              <a:off x="6858684" y="5386079"/>
              <a:ext cx="2930460" cy="1410386"/>
            </a:xfrm>
            <a:prstGeom prst="rect">
              <a:avLst/>
            </a:prstGeom>
            <a:noFill/>
          </p:spPr>
          <p:txBody>
            <a:bodyPr wrap="square" lIns="91440" tIns="45720" rIns="91440" bIns="45720" rtlCol="0" anchor="t">
              <a:spAutoFit/>
            </a:bodyPr>
            <a:lstStyle/>
            <a:p>
              <a:pPr algn="l">
                <a:lnSpc>
                  <a:spcPts val="2600"/>
                </a:lnSpc>
              </a:pPr>
              <a:r>
                <a:rPr lang="en-US" sz="2000" dirty="0"/>
                <a:t>Hepatitis B Vaccine</a:t>
              </a:r>
              <a:endParaRPr lang="en-US" dirty="0"/>
            </a:p>
            <a:p>
              <a:pPr>
                <a:lnSpc>
                  <a:spcPts val="2600"/>
                </a:lnSpc>
              </a:pPr>
              <a:r>
                <a:rPr lang="en-US" sz="2000" dirty="0"/>
                <a:t>Dates on file: 10/25/2020, 03/15/2020,</a:t>
              </a:r>
              <a:endParaRPr lang="en-US" sz="2000" dirty="0">
                <a:cs typeface="Calibri" panose="020F0502020204030204"/>
              </a:endParaRPr>
            </a:p>
            <a:p>
              <a:pPr algn="l">
                <a:lnSpc>
                  <a:spcPts val="2600"/>
                </a:lnSpc>
              </a:pPr>
              <a:r>
                <a:rPr lang="en-US" sz="2000" dirty="0"/>
                <a:t>02/12/2020</a:t>
              </a:r>
              <a:endParaRPr lang="en-US" sz="2000" dirty="0">
                <a:highlight>
                  <a:srgbClr val="FFFF00"/>
                </a:highlight>
                <a:cs typeface="Calibri"/>
              </a:endParaRPr>
            </a:p>
          </p:txBody>
        </p:sp>
      </p:grpSp>
      <p:sp>
        <p:nvSpPr>
          <p:cNvPr id="16" name="TextBox 15">
            <a:extLst>
              <a:ext uri="{FF2B5EF4-FFF2-40B4-BE49-F238E27FC236}">
                <a16:creationId xmlns:a16="http://schemas.microsoft.com/office/drawing/2014/main" id="{DFA1C394-52DE-FB07-5AFE-950C077B697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84539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FC18-3243-360F-D24F-837F9279A58C}"/>
            </a:ext>
          </a:extLst>
        </p:cNvPr>
        <p:cNvGrpSpPr/>
        <p:nvPr/>
      </p:nvGrpSpPr>
      <p:grpSpPr>
        <a:xfrm>
          <a:off x="0" y="0"/>
          <a:ext cx="0" cy="0"/>
          <a:chOff x="0" y="0"/>
          <a:chExt cx="0" cy="0"/>
        </a:xfrm>
      </p:grpSpPr>
      <p:sp>
        <p:nvSpPr>
          <p:cNvPr id="112" name="Title 111">
            <a:extLst>
              <a:ext uri="{FF2B5EF4-FFF2-40B4-BE49-F238E27FC236}">
                <a16:creationId xmlns:a16="http://schemas.microsoft.com/office/drawing/2014/main" id="{AEE3188C-9CAE-ACCB-14EF-D10D0BDE9E3B}"/>
              </a:ext>
            </a:extLst>
          </p:cNvPr>
          <p:cNvSpPr>
            <a:spLocks noGrp="1"/>
          </p:cNvSpPr>
          <p:nvPr>
            <p:ph type="title"/>
          </p:nvPr>
        </p:nvSpPr>
        <p:spPr/>
        <p:txBody>
          <a:bodyPr>
            <a:normAutofit/>
          </a:bodyPr>
          <a:lstStyle/>
          <a:p>
            <a:r>
              <a:rPr lang="en-US"/>
              <a:t>Student 3 </a:t>
            </a:r>
            <a:r>
              <a:rPr lang="en-US" sz="2800" b="0"/>
              <a:t>(Immunization Record page 2)</a:t>
            </a:r>
            <a:endParaRPr lang="en-US" sz="2800"/>
          </a:p>
        </p:txBody>
      </p:sp>
      <p:grpSp>
        <p:nvGrpSpPr>
          <p:cNvPr id="4" name="Group 3" descr="sample immunization record">
            <a:extLst>
              <a:ext uri="{FF2B5EF4-FFF2-40B4-BE49-F238E27FC236}">
                <a16:creationId xmlns:a16="http://schemas.microsoft.com/office/drawing/2014/main" id="{B89C2EC0-1674-4E70-360F-DEB2A3805DB6}"/>
              </a:ext>
            </a:extLst>
          </p:cNvPr>
          <p:cNvGrpSpPr/>
          <p:nvPr/>
        </p:nvGrpSpPr>
        <p:grpSpPr>
          <a:xfrm>
            <a:off x="180879" y="1663700"/>
            <a:ext cx="9782517" cy="4380839"/>
            <a:chOff x="180879" y="1663700"/>
            <a:chExt cx="9782517" cy="4380839"/>
          </a:xfrm>
        </p:grpSpPr>
        <p:sp>
          <p:nvSpPr>
            <p:cNvPr id="40" name="Rectangle 39">
              <a:extLst>
                <a:ext uri="{FF2B5EF4-FFF2-40B4-BE49-F238E27FC236}">
                  <a16:creationId xmlns:a16="http://schemas.microsoft.com/office/drawing/2014/main" id="{CF804AC9-9F87-3226-4CE4-32486EF61107}"/>
                </a:ext>
              </a:extLst>
            </p:cNvPr>
            <p:cNvSpPr/>
            <p:nvPr/>
          </p:nvSpPr>
          <p:spPr>
            <a:xfrm>
              <a:off x="180879" y="1663700"/>
              <a:ext cx="9782517" cy="43808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F585CCD8-8305-F519-0A74-BCBE0CC90C52}"/>
                </a:ext>
                <a:ext uri="{C183D7F6-B498-43B3-948B-1728B52AA6E4}">
                  <adec:decorative xmlns:adec="http://schemas.microsoft.com/office/drawing/2017/decorative" val="1"/>
                </a:ext>
              </a:extLst>
            </p:cNvPr>
            <p:cNvSpPr/>
            <p:nvPr/>
          </p:nvSpPr>
          <p:spPr>
            <a:xfrm>
              <a:off x="370880" y="1971692"/>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1E55D7-52F8-F425-1389-6E3B851A9C51}"/>
                </a:ext>
              </a:extLst>
            </p:cNvPr>
            <p:cNvSpPr txBox="1"/>
            <p:nvPr/>
          </p:nvSpPr>
          <p:spPr>
            <a:xfrm>
              <a:off x="465883" y="2169853"/>
              <a:ext cx="2930460" cy="1410386"/>
            </a:xfrm>
            <a:prstGeom prst="rect">
              <a:avLst/>
            </a:prstGeom>
            <a:noFill/>
          </p:spPr>
          <p:txBody>
            <a:bodyPr wrap="square" lIns="91440" tIns="45720" rIns="91440" bIns="45720" rtlCol="0" anchor="t">
              <a:spAutoFit/>
            </a:bodyPr>
            <a:lstStyle/>
            <a:p>
              <a:pPr algn="l">
                <a:lnSpc>
                  <a:spcPts val="2600"/>
                </a:lnSpc>
              </a:pPr>
              <a:r>
                <a:rPr lang="en-US" sz="2000" dirty="0"/>
                <a:t>Measles, Mumps, Rubella (MMR) Vaccine</a:t>
              </a:r>
            </a:p>
            <a:p>
              <a:pPr algn="l">
                <a:lnSpc>
                  <a:spcPts val="2600"/>
                </a:lnSpc>
              </a:pPr>
              <a:r>
                <a:rPr lang="en-US" sz="2000" dirty="0"/>
                <a:t>Dates on file: 12/30/2023, 02/14/2021</a:t>
              </a:r>
              <a:endParaRPr lang="en-US" sz="2000" dirty="0">
                <a:cs typeface="Calibri" panose="020F0502020204030204"/>
              </a:endParaRPr>
            </a:p>
          </p:txBody>
        </p:sp>
        <p:sp>
          <p:nvSpPr>
            <p:cNvPr id="5" name="Rounded Rectangle 4">
              <a:extLst>
                <a:ext uri="{FF2B5EF4-FFF2-40B4-BE49-F238E27FC236}">
                  <a16:creationId xmlns:a16="http://schemas.microsoft.com/office/drawing/2014/main" id="{F973CB2E-EE72-963E-85C6-411BAF0584E9}"/>
                </a:ext>
                <a:ext uri="{C183D7F6-B498-43B3-948B-1728B52AA6E4}">
                  <adec:decorative xmlns:adec="http://schemas.microsoft.com/office/drawing/2017/decorative" val="1"/>
                </a:ext>
              </a:extLst>
            </p:cNvPr>
            <p:cNvSpPr/>
            <p:nvPr/>
          </p:nvSpPr>
          <p:spPr>
            <a:xfrm>
              <a:off x="3563967"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04A556-1667-5616-451B-C23D368FD994}"/>
                </a:ext>
              </a:extLst>
            </p:cNvPr>
            <p:cNvSpPr txBox="1"/>
            <p:nvPr/>
          </p:nvSpPr>
          <p:spPr>
            <a:xfrm>
              <a:off x="3726875" y="2084730"/>
              <a:ext cx="2930460" cy="1743811"/>
            </a:xfrm>
            <a:prstGeom prst="rect">
              <a:avLst/>
            </a:prstGeom>
            <a:noFill/>
          </p:spPr>
          <p:txBody>
            <a:bodyPr wrap="square" lIns="91440" tIns="45720" rIns="91440" bIns="45720" rtlCol="0" anchor="t">
              <a:spAutoFit/>
            </a:bodyPr>
            <a:lstStyle/>
            <a:p>
              <a:pPr algn="l">
                <a:lnSpc>
                  <a:spcPts val="2600"/>
                </a:lnSpc>
              </a:pPr>
              <a:r>
                <a:rPr lang="en-US" sz="2000" dirty="0"/>
                <a:t>Pneumonia vaccine (pneumococcal) Vaccine</a:t>
              </a:r>
            </a:p>
            <a:p>
              <a:pPr algn="l">
                <a:lnSpc>
                  <a:spcPts val="2600"/>
                </a:lnSpc>
              </a:pPr>
              <a:r>
                <a:rPr lang="en-US" sz="2000" dirty="0"/>
                <a:t>Dates on file: 02/14/2021, 08/29/2020, 06/24/2020, 04/19/2020</a:t>
              </a:r>
              <a:endParaRPr lang="en-US" sz="2000" dirty="0">
                <a:cs typeface="Calibri" panose="020F0502020204030204"/>
              </a:endParaRPr>
            </a:p>
          </p:txBody>
        </p:sp>
        <p:sp>
          <p:nvSpPr>
            <p:cNvPr id="23" name="Rounded Rectangle 22">
              <a:extLst>
                <a:ext uri="{FF2B5EF4-FFF2-40B4-BE49-F238E27FC236}">
                  <a16:creationId xmlns:a16="http://schemas.microsoft.com/office/drawing/2014/main" id="{7637ADD1-81A4-880D-B49D-CA7E55D3DC04}"/>
                </a:ext>
                <a:ext uri="{C183D7F6-B498-43B3-948B-1728B52AA6E4}">
                  <adec:decorative xmlns:adec="http://schemas.microsoft.com/office/drawing/2017/decorative" val="1"/>
                </a:ext>
              </a:extLst>
            </p:cNvPr>
            <p:cNvSpPr/>
            <p:nvPr/>
          </p:nvSpPr>
          <p:spPr>
            <a:xfrm>
              <a:off x="6757053" y="1977633"/>
              <a:ext cx="3025463" cy="197284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802CC46-7BFB-E1C0-7D15-4DA2E7FD3748}"/>
                </a:ext>
              </a:extLst>
            </p:cNvPr>
            <p:cNvSpPr txBox="1"/>
            <p:nvPr/>
          </p:nvSpPr>
          <p:spPr>
            <a:xfrm>
              <a:off x="6852056" y="2169853"/>
              <a:ext cx="2930460" cy="1076961"/>
            </a:xfrm>
            <a:prstGeom prst="rect">
              <a:avLst/>
            </a:prstGeom>
            <a:noFill/>
          </p:spPr>
          <p:txBody>
            <a:bodyPr wrap="square" lIns="91440" tIns="45720" rIns="91440" bIns="45720" rtlCol="0" anchor="t">
              <a:spAutoFit/>
            </a:bodyPr>
            <a:lstStyle/>
            <a:p>
              <a:pPr algn="l">
                <a:lnSpc>
                  <a:spcPts val="2600"/>
                </a:lnSpc>
              </a:pPr>
              <a:r>
                <a:rPr lang="en-US" sz="2000" dirty="0"/>
                <a:t>Polio (IPV) Vaccine</a:t>
              </a:r>
            </a:p>
            <a:p>
              <a:pPr algn="l">
                <a:lnSpc>
                  <a:spcPts val="2600"/>
                </a:lnSpc>
              </a:pPr>
              <a:r>
                <a:rPr lang="en-US" sz="2000" dirty="0"/>
                <a:t>Dates on file: 02/27/2024, 08/21/2021</a:t>
              </a:r>
              <a:endParaRPr lang="en-US" sz="2000" dirty="0">
                <a:highlight>
                  <a:srgbClr val="FFFF00"/>
                </a:highlight>
                <a:cs typeface="Calibri" panose="020F0502020204030204"/>
              </a:endParaRPr>
            </a:p>
          </p:txBody>
        </p:sp>
        <p:sp>
          <p:nvSpPr>
            <p:cNvPr id="24" name="Rounded Rectangle 23">
              <a:extLst>
                <a:ext uri="{FF2B5EF4-FFF2-40B4-BE49-F238E27FC236}">
                  <a16:creationId xmlns:a16="http://schemas.microsoft.com/office/drawing/2014/main" id="{FC8A295B-F18B-D2F7-9307-B0E26FA07AA2}"/>
                </a:ext>
                <a:ext uri="{C183D7F6-B498-43B3-948B-1728B52AA6E4}">
                  <adec:decorative xmlns:adec="http://schemas.microsoft.com/office/drawing/2017/decorative" val="1"/>
                </a:ext>
              </a:extLst>
            </p:cNvPr>
            <p:cNvSpPr/>
            <p:nvPr/>
          </p:nvSpPr>
          <p:spPr>
            <a:xfrm>
              <a:off x="364254" y="4156771"/>
              <a:ext cx="3025463" cy="147158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B8AD4CD-D2CB-3771-7DD7-4BC5D8AD0AEA}"/>
                </a:ext>
              </a:extLst>
            </p:cNvPr>
            <p:cNvSpPr txBox="1"/>
            <p:nvPr/>
          </p:nvSpPr>
          <p:spPr>
            <a:xfrm>
              <a:off x="468288" y="4321102"/>
              <a:ext cx="2930460" cy="1076961"/>
            </a:xfrm>
            <a:prstGeom prst="rect">
              <a:avLst/>
            </a:prstGeom>
            <a:noFill/>
          </p:spPr>
          <p:txBody>
            <a:bodyPr wrap="square" lIns="91440" tIns="45720" rIns="91440" bIns="45720" rtlCol="0" anchor="t">
              <a:spAutoFit/>
            </a:bodyPr>
            <a:lstStyle/>
            <a:p>
              <a:pPr algn="l">
                <a:lnSpc>
                  <a:spcPts val="2600"/>
                </a:lnSpc>
              </a:pPr>
              <a:r>
                <a:rPr lang="en-US" sz="2000" dirty="0"/>
                <a:t>Rotavirus Vaccine</a:t>
              </a:r>
            </a:p>
            <a:p>
              <a:pPr algn="l">
                <a:lnSpc>
                  <a:spcPts val="2600"/>
                </a:lnSpc>
              </a:pPr>
              <a:r>
                <a:rPr lang="en-US" sz="2000" dirty="0"/>
                <a:t>Dates on file: 08/29/2020, 06/24/2020, 04/19/2020</a:t>
              </a:r>
              <a:endParaRPr lang="en-US" sz="2000" dirty="0">
                <a:cs typeface="Calibri" panose="020F0502020204030204"/>
              </a:endParaRPr>
            </a:p>
          </p:txBody>
        </p:sp>
        <p:sp>
          <p:nvSpPr>
            <p:cNvPr id="43" name="Rounded Rectangle 42">
              <a:extLst>
                <a:ext uri="{FF2B5EF4-FFF2-40B4-BE49-F238E27FC236}">
                  <a16:creationId xmlns:a16="http://schemas.microsoft.com/office/drawing/2014/main" id="{8A500D4C-882A-A8D0-2DC9-BBF17662A0EB}"/>
                </a:ext>
                <a:ext uri="{C183D7F6-B498-43B3-948B-1728B52AA6E4}">
                  <adec:decorative xmlns:adec="http://schemas.microsoft.com/office/drawing/2017/decorative" val="1"/>
                </a:ext>
              </a:extLst>
            </p:cNvPr>
            <p:cNvSpPr/>
            <p:nvPr/>
          </p:nvSpPr>
          <p:spPr>
            <a:xfrm>
              <a:off x="3563965" y="4175239"/>
              <a:ext cx="3025463" cy="144559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F0893C0-AA19-1976-1EFA-F353FEC20C7A}"/>
                </a:ext>
              </a:extLst>
            </p:cNvPr>
            <p:cNvSpPr txBox="1"/>
            <p:nvPr/>
          </p:nvSpPr>
          <p:spPr>
            <a:xfrm>
              <a:off x="3690724" y="4319958"/>
              <a:ext cx="2930460" cy="1076961"/>
            </a:xfrm>
            <a:prstGeom prst="rect">
              <a:avLst/>
            </a:prstGeom>
            <a:noFill/>
          </p:spPr>
          <p:txBody>
            <a:bodyPr wrap="square" lIns="91440" tIns="45720" rIns="91440" bIns="45720" rtlCol="0" anchor="t">
              <a:spAutoFit/>
            </a:bodyPr>
            <a:lstStyle/>
            <a:p>
              <a:pPr algn="l">
                <a:lnSpc>
                  <a:spcPts val="2600"/>
                </a:lnSpc>
              </a:pPr>
              <a:r>
                <a:rPr lang="en-US" sz="2000" dirty="0"/>
                <a:t>Varicella (Chickenpox) Vaccine</a:t>
              </a:r>
            </a:p>
            <a:p>
              <a:pPr algn="l">
                <a:lnSpc>
                  <a:spcPts val="2600"/>
                </a:lnSpc>
              </a:pPr>
              <a:r>
                <a:rPr lang="en-US" sz="2000" dirty="0"/>
                <a:t>Dates on file: 07/30/2024</a:t>
              </a:r>
              <a:endParaRPr lang="en-US" sz="2000" dirty="0">
                <a:cs typeface="Calibri" panose="020F0502020204030204"/>
              </a:endParaRPr>
            </a:p>
          </p:txBody>
        </p:sp>
      </p:grpSp>
      <p:sp>
        <p:nvSpPr>
          <p:cNvPr id="16" name="TextBox 15">
            <a:extLst>
              <a:ext uri="{FF2B5EF4-FFF2-40B4-BE49-F238E27FC236}">
                <a16:creationId xmlns:a16="http://schemas.microsoft.com/office/drawing/2014/main" id="{0998A349-EEB7-B03B-2D47-956142870DC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406584124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660D7-038A-A549-508A-3F1E86CE99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608E9C-E8A0-AD83-26CA-1BD8675A2098}"/>
              </a:ext>
            </a:extLst>
          </p:cNvPr>
          <p:cNvSpPr>
            <a:spLocks noGrp="1"/>
          </p:cNvSpPr>
          <p:nvPr>
            <p:ph type="title"/>
          </p:nvPr>
        </p:nvSpPr>
        <p:spPr>
          <a:xfrm>
            <a:off x="691515" y="413811"/>
            <a:ext cx="8675370" cy="723614"/>
          </a:xfrm>
        </p:spPr>
        <p:txBody>
          <a:bodyPr anchor="t">
            <a:normAutofit/>
          </a:bodyPr>
          <a:lstStyle/>
          <a:p>
            <a:r>
              <a:rPr lang="en-US"/>
              <a:t>Student 3: Check Requirements</a:t>
            </a:r>
          </a:p>
        </p:txBody>
      </p:sp>
      <p:pic>
        <p:nvPicPr>
          <p:cNvPr id="31" name="Picture 30" descr="Vaccine section of Blue Card to file in dates that each dose was given.">
            <a:extLst>
              <a:ext uri="{FF2B5EF4-FFF2-40B4-BE49-F238E27FC236}">
                <a16:creationId xmlns:a16="http://schemas.microsoft.com/office/drawing/2014/main" id="{09716EA6-5FF7-9DD4-0ED4-86892E2136F6}"/>
              </a:ext>
            </a:extLst>
          </p:cNvPr>
          <p:cNvPicPr>
            <a:picLocks noChangeAspect="1"/>
          </p:cNvPicPr>
          <p:nvPr/>
        </p:nvPicPr>
        <p:blipFill rotWithShape="1">
          <a:blip r:embed="rId4">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7" name="Group 6" descr="IPV/OPV (Polio) vaccine with the following dates given:">
            <a:extLst>
              <a:ext uri="{FF2B5EF4-FFF2-40B4-BE49-F238E27FC236}">
                <a16:creationId xmlns:a16="http://schemas.microsoft.com/office/drawing/2014/main" id="{D79AE44A-6200-266D-57CC-53CE597BA45F}"/>
              </a:ext>
            </a:extLst>
          </p:cNvPr>
          <p:cNvGrpSpPr/>
          <p:nvPr/>
        </p:nvGrpSpPr>
        <p:grpSpPr>
          <a:xfrm>
            <a:off x="3218211" y="2213507"/>
            <a:ext cx="2686775" cy="440065"/>
            <a:chOff x="3218211" y="2213507"/>
            <a:chExt cx="2686775" cy="440065"/>
          </a:xfrm>
        </p:grpSpPr>
        <p:sp>
          <p:nvSpPr>
            <p:cNvPr id="5" name="Text Placeholder 8">
              <a:extLst>
                <a:ext uri="{FF2B5EF4-FFF2-40B4-BE49-F238E27FC236}">
                  <a16:creationId xmlns:a16="http://schemas.microsoft.com/office/drawing/2014/main" id="{C660E934-9273-DA7D-D590-CA36A41845E2}"/>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08/21/21</a:t>
              </a:r>
            </a:p>
          </p:txBody>
        </p:sp>
        <p:sp>
          <p:nvSpPr>
            <p:cNvPr id="6" name="Text Placeholder 8">
              <a:extLst>
                <a:ext uri="{FF2B5EF4-FFF2-40B4-BE49-F238E27FC236}">
                  <a16:creationId xmlns:a16="http://schemas.microsoft.com/office/drawing/2014/main" id="{9179F67D-9406-5273-DC72-0A7A4AF38E31}"/>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02/27/24</a:t>
              </a:r>
            </a:p>
            <a:p>
              <a:pPr algn="ctr"/>
              <a:endParaRPr lang="en-US" sz="2200" b="1"/>
            </a:p>
          </p:txBody>
        </p:sp>
      </p:grpSp>
      <p:sp>
        <p:nvSpPr>
          <p:cNvPr id="26" name="Rounded Rectangle 25" descr="Highlight on missing polio vaccine dates #3 and #4">
            <a:extLst>
              <a:ext uri="{FF2B5EF4-FFF2-40B4-BE49-F238E27FC236}">
                <a16:creationId xmlns:a16="http://schemas.microsoft.com/office/drawing/2014/main" id="{6114F7D0-A712-61B0-A4B9-597A69F17DD3}"/>
              </a:ext>
            </a:extLst>
          </p:cNvPr>
          <p:cNvSpPr/>
          <p:nvPr/>
        </p:nvSpPr>
        <p:spPr>
          <a:xfrm>
            <a:off x="5894270" y="2110538"/>
            <a:ext cx="2612921" cy="65334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8" name="Group 7" descr="DTap/DTP or Tdap/Td (Diphtheria, Tetanus, Pertussis) vaccine with the following dates given.">
            <a:extLst>
              <a:ext uri="{FF2B5EF4-FFF2-40B4-BE49-F238E27FC236}">
                <a16:creationId xmlns:a16="http://schemas.microsoft.com/office/drawing/2014/main" id="{F251F078-2814-63A9-A93F-C074503845A2}"/>
              </a:ext>
            </a:extLst>
          </p:cNvPr>
          <p:cNvGrpSpPr/>
          <p:nvPr/>
        </p:nvGrpSpPr>
        <p:grpSpPr>
          <a:xfrm>
            <a:off x="3270767" y="2948378"/>
            <a:ext cx="6525904" cy="456353"/>
            <a:chOff x="3270767" y="2948378"/>
            <a:chExt cx="6525904" cy="456353"/>
          </a:xfrm>
        </p:grpSpPr>
        <p:sp>
          <p:nvSpPr>
            <p:cNvPr id="9" name="Text Placeholder 8">
              <a:extLst>
                <a:ext uri="{FF2B5EF4-FFF2-40B4-BE49-F238E27FC236}">
                  <a16:creationId xmlns:a16="http://schemas.microsoft.com/office/drawing/2014/main" id="{E46F8A21-B50B-2F6D-AAB2-FD394DCE8DCA}"/>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04/19/20</a:t>
              </a:r>
            </a:p>
          </p:txBody>
        </p:sp>
        <p:sp>
          <p:nvSpPr>
            <p:cNvPr id="10" name="Text Placeholder 8">
              <a:extLst>
                <a:ext uri="{FF2B5EF4-FFF2-40B4-BE49-F238E27FC236}">
                  <a16:creationId xmlns:a16="http://schemas.microsoft.com/office/drawing/2014/main" id="{02B832A5-4B90-7B55-3D32-C935EF0C977E}"/>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06/24/20</a:t>
              </a:r>
            </a:p>
          </p:txBody>
        </p:sp>
        <p:sp>
          <p:nvSpPr>
            <p:cNvPr id="11" name="Text Placeholder 8">
              <a:extLst>
                <a:ext uri="{FF2B5EF4-FFF2-40B4-BE49-F238E27FC236}">
                  <a16:creationId xmlns:a16="http://schemas.microsoft.com/office/drawing/2014/main" id="{252258F7-1CA4-3079-0E81-19FE883BF3C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08/29/20</a:t>
              </a:r>
            </a:p>
          </p:txBody>
        </p:sp>
        <p:sp>
          <p:nvSpPr>
            <p:cNvPr id="12" name="Text Placeholder 8">
              <a:extLst>
                <a:ext uri="{FF2B5EF4-FFF2-40B4-BE49-F238E27FC236}">
                  <a16:creationId xmlns:a16="http://schemas.microsoft.com/office/drawing/2014/main" id="{D5DFDED2-3F11-48F6-4F99-E18DBBC51963}"/>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05/15/21</a:t>
              </a:r>
            </a:p>
          </p:txBody>
        </p:sp>
        <p:sp>
          <p:nvSpPr>
            <p:cNvPr id="27" name="Text Placeholder 8">
              <a:extLst>
                <a:ext uri="{FF2B5EF4-FFF2-40B4-BE49-F238E27FC236}">
                  <a16:creationId xmlns:a16="http://schemas.microsoft.com/office/drawing/2014/main" id="{AE086F95-DD62-47E7-58DA-12F49D9A0962}"/>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02/27/24</a:t>
              </a:r>
            </a:p>
            <a:p>
              <a:pPr algn="ctr"/>
              <a:endParaRPr lang="en-US" sz="2200" b="1"/>
            </a:p>
          </p:txBody>
        </p:sp>
      </p:grpSp>
      <p:grpSp>
        <p:nvGrpSpPr>
          <p:cNvPr id="13" name="Group 12" descr="MMR (Measles, Mumps, Rubella) vaccine with the following dates given.">
            <a:extLst>
              <a:ext uri="{FF2B5EF4-FFF2-40B4-BE49-F238E27FC236}">
                <a16:creationId xmlns:a16="http://schemas.microsoft.com/office/drawing/2014/main" id="{0B51382E-59AB-68E9-71E0-49496F4B46DA}"/>
              </a:ext>
            </a:extLst>
          </p:cNvPr>
          <p:cNvGrpSpPr/>
          <p:nvPr/>
        </p:nvGrpSpPr>
        <p:grpSpPr>
          <a:xfrm>
            <a:off x="3270773" y="3652758"/>
            <a:ext cx="2607233" cy="350836"/>
            <a:chOff x="3270773" y="3652758"/>
            <a:chExt cx="2607233" cy="350836"/>
          </a:xfrm>
        </p:grpSpPr>
        <p:sp>
          <p:nvSpPr>
            <p:cNvPr id="14" name="Text Placeholder 8">
              <a:extLst>
                <a:ext uri="{FF2B5EF4-FFF2-40B4-BE49-F238E27FC236}">
                  <a16:creationId xmlns:a16="http://schemas.microsoft.com/office/drawing/2014/main" id="{D6E6CD94-7C82-8898-D8BB-4891F197D665}"/>
                </a:ext>
              </a:extLst>
            </p:cNvPr>
            <p:cNvSpPr txBox="1">
              <a:spLocks/>
            </p:cNvSpPr>
            <p:nvPr/>
          </p:nvSpPr>
          <p:spPr>
            <a:xfrm>
              <a:off x="3270773" y="36544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a:t>02/14/21</a:t>
              </a:r>
              <a:endParaRPr lang="en-US"/>
            </a:p>
          </p:txBody>
        </p:sp>
        <p:sp>
          <p:nvSpPr>
            <p:cNvPr id="15" name="Text Placeholder 8">
              <a:extLst>
                <a:ext uri="{FF2B5EF4-FFF2-40B4-BE49-F238E27FC236}">
                  <a16:creationId xmlns:a16="http://schemas.microsoft.com/office/drawing/2014/main" id="{D63E15DF-4682-33BA-CA7B-980202057CDE}"/>
                </a:ext>
              </a:extLst>
            </p:cNvPr>
            <p:cNvSpPr txBox="1">
              <a:spLocks/>
            </p:cNvSpPr>
            <p:nvPr/>
          </p:nvSpPr>
          <p:spPr>
            <a:xfrm>
              <a:off x="4573428" y="3652758"/>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a:t>12/30/23</a:t>
              </a:r>
              <a:endParaRPr lang="en-US"/>
            </a:p>
          </p:txBody>
        </p:sp>
      </p:grpSp>
      <p:grpSp>
        <p:nvGrpSpPr>
          <p:cNvPr id="19" name="Group 18" descr="Hib (Haemophilus influnzae type B) vaccine with the following dates given.">
            <a:extLst>
              <a:ext uri="{FF2B5EF4-FFF2-40B4-BE49-F238E27FC236}">
                <a16:creationId xmlns:a16="http://schemas.microsoft.com/office/drawing/2014/main" id="{BB9D6B15-C6C4-C4FB-A1CC-7714D4C129D3}"/>
              </a:ext>
            </a:extLst>
          </p:cNvPr>
          <p:cNvGrpSpPr/>
          <p:nvPr/>
        </p:nvGrpSpPr>
        <p:grpSpPr>
          <a:xfrm>
            <a:off x="3285094" y="4335725"/>
            <a:ext cx="2612951" cy="440065"/>
            <a:chOff x="3285094" y="4335725"/>
            <a:chExt cx="2612951" cy="440065"/>
          </a:xfrm>
        </p:grpSpPr>
        <p:sp>
          <p:nvSpPr>
            <p:cNvPr id="17" name="Text Placeholder 8">
              <a:extLst>
                <a:ext uri="{FF2B5EF4-FFF2-40B4-BE49-F238E27FC236}">
                  <a16:creationId xmlns:a16="http://schemas.microsoft.com/office/drawing/2014/main" id="{1A8DD381-B9ED-0E4E-F7B3-F24844EF1F28}"/>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09/29/20</a:t>
              </a:r>
            </a:p>
          </p:txBody>
        </p:sp>
        <p:sp>
          <p:nvSpPr>
            <p:cNvPr id="18" name="Text Placeholder 8">
              <a:extLst>
                <a:ext uri="{FF2B5EF4-FFF2-40B4-BE49-F238E27FC236}">
                  <a16:creationId xmlns:a16="http://schemas.microsoft.com/office/drawing/2014/main" id="{02DE7778-FD23-D6A1-0D41-C276B44CA7FC}"/>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05/15/21</a:t>
              </a:r>
            </a:p>
          </p:txBody>
        </p:sp>
      </p:grpSp>
      <p:grpSp>
        <p:nvGrpSpPr>
          <p:cNvPr id="20" name="Group 19" descr="Hep B (Hepatitis B) vaccine with the following dates given. ">
            <a:extLst>
              <a:ext uri="{FF2B5EF4-FFF2-40B4-BE49-F238E27FC236}">
                <a16:creationId xmlns:a16="http://schemas.microsoft.com/office/drawing/2014/main" id="{47ADAC53-A32B-2ADD-74EA-41EA5993EAC7}"/>
              </a:ext>
            </a:extLst>
          </p:cNvPr>
          <p:cNvGrpSpPr/>
          <p:nvPr/>
        </p:nvGrpSpPr>
        <p:grpSpPr>
          <a:xfrm>
            <a:off x="3268846" y="4753696"/>
            <a:ext cx="3920229" cy="442548"/>
            <a:chOff x="3268846" y="4753696"/>
            <a:chExt cx="3920229" cy="442548"/>
          </a:xfrm>
        </p:grpSpPr>
        <p:sp>
          <p:nvSpPr>
            <p:cNvPr id="21" name="Text Placeholder 8">
              <a:extLst>
                <a:ext uri="{FF2B5EF4-FFF2-40B4-BE49-F238E27FC236}">
                  <a16:creationId xmlns:a16="http://schemas.microsoft.com/office/drawing/2014/main" id="{BA8A349C-0FE0-F27C-A576-FC1775F2A1E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02/12/20</a:t>
              </a:r>
            </a:p>
          </p:txBody>
        </p:sp>
        <p:sp>
          <p:nvSpPr>
            <p:cNvPr id="22" name="Text Placeholder 8">
              <a:extLst>
                <a:ext uri="{FF2B5EF4-FFF2-40B4-BE49-F238E27FC236}">
                  <a16:creationId xmlns:a16="http://schemas.microsoft.com/office/drawing/2014/main" id="{9C1F515F-6F73-D1E3-9DD2-2F8A6B671E57}"/>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03/15/20</a:t>
              </a:r>
            </a:p>
            <a:p>
              <a:pPr algn="ctr"/>
              <a:endParaRPr lang="en-US" sz="2200" b="1"/>
            </a:p>
          </p:txBody>
        </p:sp>
        <p:sp>
          <p:nvSpPr>
            <p:cNvPr id="23" name="Text Placeholder 8">
              <a:extLst>
                <a:ext uri="{FF2B5EF4-FFF2-40B4-BE49-F238E27FC236}">
                  <a16:creationId xmlns:a16="http://schemas.microsoft.com/office/drawing/2014/main" id="{3BDA41B0-E946-FCBD-E55F-B1C253CE3979}"/>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10/25/20</a:t>
              </a:r>
            </a:p>
          </p:txBody>
        </p:sp>
      </p:grpSp>
      <p:sp>
        <p:nvSpPr>
          <p:cNvPr id="16" name="Text Placeholder 8" descr="VAR/VZV (varicella/chickenpox) vaccine with the following dates given. ">
            <a:extLst>
              <a:ext uri="{FF2B5EF4-FFF2-40B4-BE49-F238E27FC236}">
                <a16:creationId xmlns:a16="http://schemas.microsoft.com/office/drawing/2014/main" id="{E2A98AD1-8A82-2168-CDC9-87B450E76FD8}"/>
              </a:ext>
            </a:extLst>
          </p:cNvPr>
          <p:cNvSpPr txBox="1">
            <a:spLocks/>
          </p:cNvSpPr>
          <p:nvPr/>
        </p:nvSpPr>
        <p:spPr>
          <a:xfrm>
            <a:off x="3278060" y="5192331"/>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dirty="0"/>
              <a:t>07/30/24</a:t>
            </a:r>
          </a:p>
        </p:txBody>
      </p:sp>
      <p:sp>
        <p:nvSpPr>
          <p:cNvPr id="25" name="Rounded Rectangle 24" descr="Highlight on missing second dose of Varicella/chickenpox vaccine">
            <a:extLst>
              <a:ext uri="{FF2B5EF4-FFF2-40B4-BE49-F238E27FC236}">
                <a16:creationId xmlns:a16="http://schemas.microsoft.com/office/drawing/2014/main" id="{472E010A-A8FE-FA4F-56C7-6B1F27F42487}"/>
              </a:ext>
              <a:ext uri="{C183D7F6-B498-43B3-948B-1728B52AA6E4}">
                <adec:decorative xmlns:adec="http://schemas.microsoft.com/office/drawing/2017/decorative" val="0"/>
              </a:ext>
            </a:extLst>
          </p:cNvPr>
          <p:cNvSpPr/>
          <p:nvPr/>
        </p:nvSpPr>
        <p:spPr>
          <a:xfrm>
            <a:off x="4573429" y="5156068"/>
            <a:ext cx="1331558" cy="412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 Placeholder 34">
            <a:extLst>
              <a:ext uri="{FF2B5EF4-FFF2-40B4-BE49-F238E27FC236}">
                <a16:creationId xmlns:a16="http://schemas.microsoft.com/office/drawing/2014/main" id="{AF64FD66-F957-5942-4483-45BD79AC8A91}"/>
              </a:ext>
            </a:extLst>
          </p:cNvPr>
          <p:cNvSpPr>
            <a:spLocks noGrp="1"/>
          </p:cNvSpPr>
          <p:nvPr>
            <p:ph type="body" sz="quarter" idx="13"/>
          </p:nvPr>
        </p:nvSpPr>
        <p:spPr>
          <a:xfrm>
            <a:off x="691516" y="6634975"/>
            <a:ext cx="8675370" cy="568890"/>
          </a:xfrm>
        </p:spPr>
        <p:txBody>
          <a:bodyPr>
            <a:noAutofit/>
          </a:bodyPr>
          <a:lstStyle/>
          <a:p>
            <a:r>
              <a:rPr lang="en-US" sz="1800"/>
              <a:t>Missing polio vaccine and varicella #2</a:t>
            </a:r>
          </a:p>
        </p:txBody>
      </p:sp>
      <p:sp>
        <p:nvSpPr>
          <p:cNvPr id="2" name="Slide Number Placeholder 1">
            <a:extLst>
              <a:ext uri="{FF2B5EF4-FFF2-40B4-BE49-F238E27FC236}">
                <a16:creationId xmlns:a16="http://schemas.microsoft.com/office/drawing/2014/main" id="{4A62F698-833E-27A8-1539-D0EC3CF51141}"/>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23</a:t>
            </a:fld>
            <a:endParaRPr lang="en-US"/>
          </a:p>
        </p:txBody>
      </p:sp>
      <p:sp>
        <p:nvSpPr>
          <p:cNvPr id="4" name="TextBox 3">
            <a:extLst>
              <a:ext uri="{FF2B5EF4-FFF2-40B4-BE49-F238E27FC236}">
                <a16:creationId xmlns:a16="http://schemas.microsoft.com/office/drawing/2014/main" id="{CBCE9245-3260-488C-A196-48EF68E50A2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884662483"/>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EEFEB-A33E-79F5-7B23-E87180F347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674F7-7546-D78D-5393-A1206ADFA4FC}"/>
              </a:ext>
            </a:extLst>
          </p:cNvPr>
          <p:cNvSpPr>
            <a:spLocks noGrp="1"/>
          </p:cNvSpPr>
          <p:nvPr>
            <p:ph type="title"/>
          </p:nvPr>
        </p:nvSpPr>
        <p:spPr/>
        <p:txBody>
          <a:bodyPr anchor="t">
            <a:normAutofit/>
          </a:bodyPr>
          <a:lstStyle/>
          <a:p>
            <a:r>
              <a:rPr lang="en-US"/>
              <a:t>TME + All Other Doses: Conditional</a:t>
            </a:r>
          </a:p>
        </p:txBody>
      </p:sp>
      <p:grpSp>
        <p:nvGrpSpPr>
          <p:cNvPr id="16" name="Group 15" descr="yellow circle with checkmark">
            <a:extLst>
              <a:ext uri="{FF2B5EF4-FFF2-40B4-BE49-F238E27FC236}">
                <a16:creationId xmlns:a16="http://schemas.microsoft.com/office/drawing/2014/main" id="{941B3811-6C59-15ED-6208-6B303EF30B56}"/>
              </a:ext>
              <a:ext uri="{C183D7F6-B498-43B3-948B-1728B52AA6E4}">
                <adec:decorative xmlns:adec="http://schemas.microsoft.com/office/drawing/2017/decorative" val="0"/>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ADD68B10-8046-856C-8BFF-4BCC971BA2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A2BC80CB-5ADB-E68D-D4F9-719F6E44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74878" y="494974"/>
              <a:ext cx="303644" cy="303644"/>
            </a:xfrm>
            <a:prstGeom prst="rect">
              <a:avLst/>
            </a:prstGeom>
          </p:spPr>
        </p:pic>
      </p:grpSp>
      <p:pic>
        <p:nvPicPr>
          <p:cNvPr id="31" name="Picture 30" descr="Vaccine section of Blue Card to fill in dates that each dose was given.">
            <a:extLst>
              <a:ext uri="{FF2B5EF4-FFF2-40B4-BE49-F238E27FC236}">
                <a16:creationId xmlns:a16="http://schemas.microsoft.com/office/drawing/2014/main" id="{695E9095-29C9-1B48-1F8A-5D3ACCCB792A}"/>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7" name="Group 6" descr="Student information section, including Pupil Name, Statewide Student Identifier, Birthdate, name of parent/guardian, gender, ethnicity, and race.">
            <a:extLst>
              <a:ext uri="{FF2B5EF4-FFF2-40B4-BE49-F238E27FC236}">
                <a16:creationId xmlns:a16="http://schemas.microsoft.com/office/drawing/2014/main" id="{440C228C-D6DE-C44C-B00F-E7C7F5419C9B}"/>
              </a:ext>
            </a:extLst>
          </p:cNvPr>
          <p:cNvGrpSpPr/>
          <p:nvPr/>
        </p:nvGrpSpPr>
        <p:grpSpPr>
          <a:xfrm>
            <a:off x="448734" y="1482600"/>
            <a:ext cx="7234581" cy="768262"/>
            <a:chOff x="448734" y="1482600"/>
            <a:chExt cx="7234581" cy="768262"/>
          </a:xfrm>
        </p:grpSpPr>
        <p:sp>
          <p:nvSpPr>
            <p:cNvPr id="34" name="Text Placeholder 8">
              <a:extLst>
                <a:ext uri="{FF2B5EF4-FFF2-40B4-BE49-F238E27FC236}">
                  <a16:creationId xmlns:a16="http://schemas.microsoft.com/office/drawing/2014/main" id="{CFB26161-4508-FD8A-5182-65A3DB52D435}"/>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Three, Student</a:t>
              </a:r>
            </a:p>
          </p:txBody>
        </p:sp>
        <p:sp>
          <p:nvSpPr>
            <p:cNvPr id="32" name="Text Placeholder 8">
              <a:extLst>
                <a:ext uri="{FF2B5EF4-FFF2-40B4-BE49-F238E27FC236}">
                  <a16:creationId xmlns:a16="http://schemas.microsoft.com/office/drawing/2014/main" id="{8624AF33-7BC4-484A-D550-FD08AEC7C06F}"/>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53735F48-C30B-1C1F-F637-CC9E1366769C}"/>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Three, Parent</a:t>
              </a:r>
            </a:p>
          </p:txBody>
        </p:sp>
        <p:sp>
          <p:nvSpPr>
            <p:cNvPr id="37" name="Text Placeholder 8">
              <a:extLst>
                <a:ext uri="{FF2B5EF4-FFF2-40B4-BE49-F238E27FC236}">
                  <a16:creationId xmlns:a16="http://schemas.microsoft.com/office/drawing/2014/main" id="{0E76E22E-FAA5-BBB9-C6C1-7F23C3A5D8C9}"/>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effectLst/>
                  <a:ea typeface="Arial" panose="020B0604020202020204" pitchFamily="34" charset="0"/>
                </a:rPr>
                <a:t>02/11/2020</a:t>
              </a:r>
              <a:endParaRPr lang="en-US"/>
            </a:p>
          </p:txBody>
        </p:sp>
        <p:sp>
          <p:nvSpPr>
            <p:cNvPr id="38" name="Text Placeholder 8">
              <a:extLst>
                <a:ext uri="{FF2B5EF4-FFF2-40B4-BE49-F238E27FC236}">
                  <a16:creationId xmlns:a16="http://schemas.microsoft.com/office/drawing/2014/main" id="{CDEF3E4A-1966-FC19-339C-E2058EBC087C}"/>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800E7E0C-AAF7-B483-0437-9EF4B57927B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97A82BB-9730-19CA-F2E3-69BB4669C313}"/>
                </a:ext>
              </a:extLst>
            </p:cNvPr>
            <p:cNvSpPr txBox="1"/>
            <p:nvPr/>
          </p:nvSpPr>
          <p:spPr>
            <a:xfrm>
              <a:off x="7344833" y="1482600"/>
              <a:ext cx="338482" cy="338554"/>
            </a:xfrm>
            <a:prstGeom prst="rect">
              <a:avLst/>
            </a:prstGeom>
            <a:noFill/>
          </p:spPr>
          <p:txBody>
            <a:bodyPr wrap="square" rtlCol="0">
              <a:spAutoFit/>
            </a:bodyPr>
            <a:lstStyle/>
            <a:p>
              <a:pPr algn="l"/>
              <a:r>
                <a:rPr lang="en-US" sz="1600"/>
                <a:t>X</a:t>
              </a:r>
            </a:p>
          </p:txBody>
        </p:sp>
      </p:grpSp>
      <p:grpSp>
        <p:nvGrpSpPr>
          <p:cNvPr id="8" name="Group 7" descr="IPV/OPV (Polio) vaccine with the following dates given:">
            <a:extLst>
              <a:ext uri="{FF2B5EF4-FFF2-40B4-BE49-F238E27FC236}">
                <a16:creationId xmlns:a16="http://schemas.microsoft.com/office/drawing/2014/main" id="{566E94E0-A037-5019-837E-35D641F9FCB2}"/>
              </a:ext>
            </a:extLst>
          </p:cNvPr>
          <p:cNvGrpSpPr/>
          <p:nvPr/>
        </p:nvGrpSpPr>
        <p:grpSpPr>
          <a:xfrm>
            <a:off x="2286286" y="2806061"/>
            <a:ext cx="1838446" cy="297196"/>
            <a:chOff x="2286286" y="2806061"/>
            <a:chExt cx="1838446" cy="297196"/>
          </a:xfrm>
        </p:grpSpPr>
        <p:sp>
          <p:nvSpPr>
            <p:cNvPr id="5" name="Text Placeholder 8">
              <a:extLst>
                <a:ext uri="{FF2B5EF4-FFF2-40B4-BE49-F238E27FC236}">
                  <a16:creationId xmlns:a16="http://schemas.microsoft.com/office/drawing/2014/main" id="{252EA6F7-F632-C3D9-DDBC-F15630EE5CE4}"/>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08/21/21</a:t>
              </a:r>
            </a:p>
          </p:txBody>
        </p:sp>
        <p:sp>
          <p:nvSpPr>
            <p:cNvPr id="6" name="Text Placeholder 8">
              <a:extLst>
                <a:ext uri="{FF2B5EF4-FFF2-40B4-BE49-F238E27FC236}">
                  <a16:creationId xmlns:a16="http://schemas.microsoft.com/office/drawing/2014/main" id="{AFEDF59E-E96C-A0B4-4BBB-EE9F6373EB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grpSp>
      <p:sp>
        <p:nvSpPr>
          <p:cNvPr id="24" name="Rounded Rectangle 23" descr="Highlight on missing polio vaccine dates #3 and #4">
            <a:extLst>
              <a:ext uri="{FF2B5EF4-FFF2-40B4-BE49-F238E27FC236}">
                <a16:creationId xmlns:a16="http://schemas.microsoft.com/office/drawing/2014/main" id="{3761E98F-07B9-3695-F24E-D3EDDA5160FE}"/>
              </a:ext>
            </a:extLst>
          </p:cNvPr>
          <p:cNvSpPr/>
          <p:nvPr/>
        </p:nvSpPr>
        <p:spPr>
          <a:xfrm>
            <a:off x="4081972" y="2720591"/>
            <a:ext cx="1756596" cy="48383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9" name="Group 18" descr="DTap/DTP or Tdap/Td (Diphtheria, Tetanus, Pertussis) vaccine with the following dates given.">
            <a:extLst>
              <a:ext uri="{FF2B5EF4-FFF2-40B4-BE49-F238E27FC236}">
                <a16:creationId xmlns:a16="http://schemas.microsoft.com/office/drawing/2014/main" id="{8139E99C-AF87-99B1-3FD2-8AB30005C038}"/>
              </a:ext>
            </a:extLst>
          </p:cNvPr>
          <p:cNvGrpSpPr/>
          <p:nvPr/>
        </p:nvGrpSpPr>
        <p:grpSpPr>
          <a:xfrm>
            <a:off x="2252193" y="3259526"/>
            <a:ext cx="4527528" cy="304024"/>
            <a:chOff x="2252193" y="3259526"/>
            <a:chExt cx="4527528" cy="304024"/>
          </a:xfrm>
        </p:grpSpPr>
        <p:sp>
          <p:nvSpPr>
            <p:cNvPr id="9" name="Text Placeholder 8">
              <a:extLst>
                <a:ext uri="{FF2B5EF4-FFF2-40B4-BE49-F238E27FC236}">
                  <a16:creationId xmlns:a16="http://schemas.microsoft.com/office/drawing/2014/main" id="{DFA8BCA5-6B20-1FEF-7133-535C4DA025AA}"/>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04/19/20</a:t>
              </a:r>
            </a:p>
          </p:txBody>
        </p:sp>
        <p:sp>
          <p:nvSpPr>
            <p:cNvPr id="10" name="Text Placeholder 8">
              <a:extLst>
                <a:ext uri="{FF2B5EF4-FFF2-40B4-BE49-F238E27FC236}">
                  <a16:creationId xmlns:a16="http://schemas.microsoft.com/office/drawing/2014/main" id="{329ECAF5-3AD2-F0F5-0482-8FAD4762508C}"/>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06/24/20</a:t>
              </a:r>
            </a:p>
          </p:txBody>
        </p:sp>
        <p:sp>
          <p:nvSpPr>
            <p:cNvPr id="11" name="Text Placeholder 8">
              <a:extLst>
                <a:ext uri="{FF2B5EF4-FFF2-40B4-BE49-F238E27FC236}">
                  <a16:creationId xmlns:a16="http://schemas.microsoft.com/office/drawing/2014/main" id="{F75C6551-8D3D-1DDD-CB89-47C1A431247A}"/>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08/29/20</a:t>
              </a:r>
            </a:p>
          </p:txBody>
        </p:sp>
        <p:sp>
          <p:nvSpPr>
            <p:cNvPr id="12" name="Text Placeholder 8">
              <a:extLst>
                <a:ext uri="{FF2B5EF4-FFF2-40B4-BE49-F238E27FC236}">
                  <a16:creationId xmlns:a16="http://schemas.microsoft.com/office/drawing/2014/main" id="{A5CDAA83-A1AF-96C5-E4C4-5C61838F9F6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p>
          </p:txBody>
        </p:sp>
        <p:sp>
          <p:nvSpPr>
            <p:cNvPr id="27" name="Text Placeholder 8">
              <a:extLst>
                <a:ext uri="{FF2B5EF4-FFF2-40B4-BE49-F238E27FC236}">
                  <a16:creationId xmlns:a16="http://schemas.microsoft.com/office/drawing/2014/main" id="{8570FA31-D7B1-1F15-9F19-37619DC8CC1C}"/>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grpSp>
      <p:grpSp>
        <p:nvGrpSpPr>
          <p:cNvPr id="29" name="Group 28" descr="MMR (Measles, Mumps, Rubella) vaccine with the following dates given. ">
            <a:extLst>
              <a:ext uri="{FF2B5EF4-FFF2-40B4-BE49-F238E27FC236}">
                <a16:creationId xmlns:a16="http://schemas.microsoft.com/office/drawing/2014/main" id="{4E34DAAF-2F12-A0F6-32E8-8FDFF6D56311}"/>
              </a:ext>
            </a:extLst>
          </p:cNvPr>
          <p:cNvGrpSpPr/>
          <p:nvPr/>
        </p:nvGrpSpPr>
        <p:grpSpPr>
          <a:xfrm>
            <a:off x="2275871" y="3775603"/>
            <a:ext cx="1832815" cy="286829"/>
            <a:chOff x="2275871" y="3775603"/>
            <a:chExt cx="1832815" cy="286829"/>
          </a:xfrm>
        </p:grpSpPr>
        <p:sp>
          <p:nvSpPr>
            <p:cNvPr id="14" name="Text Placeholder 8">
              <a:extLst>
                <a:ext uri="{FF2B5EF4-FFF2-40B4-BE49-F238E27FC236}">
                  <a16:creationId xmlns:a16="http://schemas.microsoft.com/office/drawing/2014/main" id="{1D56CC87-B69F-4229-1439-15F437393C43}"/>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02/14/21</a:t>
              </a:r>
            </a:p>
          </p:txBody>
        </p:sp>
        <p:sp>
          <p:nvSpPr>
            <p:cNvPr id="15" name="Text Placeholder 8">
              <a:extLst>
                <a:ext uri="{FF2B5EF4-FFF2-40B4-BE49-F238E27FC236}">
                  <a16:creationId xmlns:a16="http://schemas.microsoft.com/office/drawing/2014/main" id="{4AD20B73-9FBC-881A-E493-F88FB5052E4A}"/>
                </a:ext>
              </a:extLst>
            </p:cNvPr>
            <p:cNvSpPr txBox="1">
              <a:spLocks/>
            </p:cNvSpPr>
            <p:nvPr/>
          </p:nvSpPr>
          <p:spPr>
            <a:xfrm>
              <a:off x="3173910" y="3785818"/>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12/30/23</a:t>
              </a:r>
            </a:p>
          </p:txBody>
        </p:sp>
      </p:grpSp>
      <p:grpSp>
        <p:nvGrpSpPr>
          <p:cNvPr id="35" name="Group 34" descr="Hib (Haemophilus influnzae type B) vaccine with the following dates given.">
            <a:extLst>
              <a:ext uri="{FF2B5EF4-FFF2-40B4-BE49-F238E27FC236}">
                <a16:creationId xmlns:a16="http://schemas.microsoft.com/office/drawing/2014/main" id="{E7548219-A5CE-5825-E805-0CCBF6B47B80}"/>
              </a:ext>
            </a:extLst>
          </p:cNvPr>
          <p:cNvGrpSpPr/>
          <p:nvPr/>
        </p:nvGrpSpPr>
        <p:grpSpPr>
          <a:xfrm>
            <a:off x="2267958" y="4224328"/>
            <a:ext cx="1831745" cy="281001"/>
            <a:chOff x="2267958" y="4224328"/>
            <a:chExt cx="1831745" cy="281001"/>
          </a:xfrm>
        </p:grpSpPr>
        <p:sp>
          <p:nvSpPr>
            <p:cNvPr id="17" name="Text Placeholder 8">
              <a:extLst>
                <a:ext uri="{FF2B5EF4-FFF2-40B4-BE49-F238E27FC236}">
                  <a16:creationId xmlns:a16="http://schemas.microsoft.com/office/drawing/2014/main" id="{3F99E127-E6B7-38CA-2011-A30A9470FF9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09/29/20</a:t>
              </a:r>
            </a:p>
          </p:txBody>
        </p:sp>
        <p:sp>
          <p:nvSpPr>
            <p:cNvPr id="18" name="Text Placeholder 8">
              <a:extLst>
                <a:ext uri="{FF2B5EF4-FFF2-40B4-BE49-F238E27FC236}">
                  <a16:creationId xmlns:a16="http://schemas.microsoft.com/office/drawing/2014/main" id="{A939D020-BB78-45B8-557F-79F342F6D4F4}"/>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p>
          </p:txBody>
        </p:sp>
      </p:grpSp>
      <p:grpSp>
        <p:nvGrpSpPr>
          <p:cNvPr id="39" name="Group 38" descr="Hep B (Hepatitis B) vaccine with the following dates given. ">
            <a:extLst>
              <a:ext uri="{FF2B5EF4-FFF2-40B4-BE49-F238E27FC236}">
                <a16:creationId xmlns:a16="http://schemas.microsoft.com/office/drawing/2014/main" id="{83D59D24-FD80-AF18-1FFD-000CCF720DC5}"/>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F90DE5D1-F79A-6715-E0F5-FBAFB00B6D59}"/>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02/12/20</a:t>
              </a:r>
            </a:p>
          </p:txBody>
        </p:sp>
        <p:sp>
          <p:nvSpPr>
            <p:cNvPr id="22" name="Text Placeholder 8">
              <a:extLst>
                <a:ext uri="{FF2B5EF4-FFF2-40B4-BE49-F238E27FC236}">
                  <a16:creationId xmlns:a16="http://schemas.microsoft.com/office/drawing/2014/main" id="{C255B452-60A4-C571-6D5D-D6BEF41550DF}"/>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03/15/20</a:t>
              </a:r>
            </a:p>
          </p:txBody>
        </p:sp>
        <p:sp>
          <p:nvSpPr>
            <p:cNvPr id="23" name="Text Placeholder 8">
              <a:extLst>
                <a:ext uri="{FF2B5EF4-FFF2-40B4-BE49-F238E27FC236}">
                  <a16:creationId xmlns:a16="http://schemas.microsoft.com/office/drawing/2014/main" id="{EF4FEF7B-B81A-A012-3F2B-F428A0E197FB}"/>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10/25/20</a:t>
              </a:r>
            </a:p>
          </p:txBody>
        </p:sp>
      </p:grpSp>
      <p:sp>
        <p:nvSpPr>
          <p:cNvPr id="30" name="Text Placeholder 8" descr="VAR/VZV (varicella/chickenpox) vaccine with the following dates given. ">
            <a:extLst>
              <a:ext uri="{FF2B5EF4-FFF2-40B4-BE49-F238E27FC236}">
                <a16:creationId xmlns:a16="http://schemas.microsoft.com/office/drawing/2014/main" id="{D493EAE7-014F-374F-ABB2-15D0F04F431C}"/>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07/30/24</a:t>
            </a:r>
          </a:p>
        </p:txBody>
      </p:sp>
      <p:sp>
        <p:nvSpPr>
          <p:cNvPr id="28" name="Rounded Rectangle 27" descr="Highlight on missing second dose of VAR/VZV Varicella/chickenpox">
            <a:extLst>
              <a:ext uri="{FF2B5EF4-FFF2-40B4-BE49-F238E27FC236}">
                <a16:creationId xmlns:a16="http://schemas.microsoft.com/office/drawing/2014/main" id="{AD2E9DBF-23FF-174F-3092-BE0287CB2A91}"/>
              </a:ext>
              <a:ext uri="{C183D7F6-B498-43B3-948B-1728B52AA6E4}">
                <adec:decorative xmlns:adec="http://schemas.microsoft.com/office/drawing/2017/decorative" val="0"/>
              </a:ext>
            </a:extLst>
          </p:cNvPr>
          <p:cNvSpPr/>
          <p:nvPr/>
        </p:nvSpPr>
        <p:spPr>
          <a:xfrm>
            <a:off x="3173910" y="4795997"/>
            <a:ext cx="895170" cy="30583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3" name="Group 32" descr="Post it with deadline and follow-up dates">
            <a:extLst>
              <a:ext uri="{FF2B5EF4-FFF2-40B4-BE49-F238E27FC236}">
                <a16:creationId xmlns:a16="http://schemas.microsoft.com/office/drawing/2014/main" id="{965C4EB0-8A82-8374-98BE-E318CC516E39}"/>
              </a:ext>
            </a:extLst>
          </p:cNvPr>
          <p:cNvGrpSpPr/>
          <p:nvPr/>
        </p:nvGrpSpPr>
        <p:grpSpPr>
          <a:xfrm>
            <a:off x="6692123" y="2341441"/>
            <a:ext cx="3071859" cy="3251837"/>
            <a:chOff x="6692123" y="2341441"/>
            <a:chExt cx="3071859" cy="3251837"/>
          </a:xfrm>
        </p:grpSpPr>
        <p:sp>
          <p:nvSpPr>
            <p:cNvPr id="20" name="Rectangle 19">
              <a:extLst>
                <a:ext uri="{FF2B5EF4-FFF2-40B4-BE49-F238E27FC236}">
                  <a16:creationId xmlns:a16="http://schemas.microsoft.com/office/drawing/2014/main" id="{FC54990E-36A7-3872-B10C-87BF23EEB91B}"/>
                </a:ext>
              </a:extLst>
            </p:cNvPr>
            <p:cNvSpPr/>
            <p:nvPr/>
          </p:nvSpPr>
          <p:spPr>
            <a:xfrm>
              <a:off x="6692123" y="2341441"/>
              <a:ext cx="3071859" cy="3251837"/>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8" descr="Post-it with deadline and follow-up dates">
              <a:extLst>
                <a:ext uri="{FF2B5EF4-FFF2-40B4-BE49-F238E27FC236}">
                  <a16:creationId xmlns:a16="http://schemas.microsoft.com/office/drawing/2014/main" id="{C5083565-69A8-AA8F-764B-EFEFD2096E9A}"/>
                </a:ext>
              </a:extLst>
            </p:cNvPr>
            <p:cNvSpPr txBox="1">
              <a:spLocks/>
            </p:cNvSpPr>
            <p:nvPr/>
          </p:nvSpPr>
          <p:spPr>
            <a:xfrm>
              <a:off x="6921673" y="2526176"/>
              <a:ext cx="2792891" cy="276065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t>Deadline</a:t>
              </a:r>
            </a:p>
            <a:p>
              <a:r>
                <a:rPr lang="en-US" sz="2200" b="1" dirty="0"/>
                <a:t>Polio #3, Varicella #2 </a:t>
              </a:r>
            </a:p>
            <a:p>
              <a:r>
                <a:rPr lang="en-US" sz="2200" b="1" dirty="0"/>
                <a:t>12/15/24</a:t>
              </a:r>
              <a:br>
                <a:rPr lang="en-US" sz="2200" b="1" dirty="0"/>
              </a:br>
              <a:endParaRPr lang="en-US" sz="2200" b="1" dirty="0"/>
            </a:p>
            <a:p>
              <a:r>
                <a:rPr lang="en-US" sz="2200" b="1" u="sng" dirty="0"/>
                <a:t>Follow-Up</a:t>
              </a:r>
            </a:p>
            <a:p>
              <a:r>
                <a:rPr lang="en-US" sz="2200" b="1" dirty="0"/>
                <a:t>11/15/24</a:t>
              </a:r>
            </a:p>
          </p:txBody>
        </p:sp>
      </p:grpSp>
      <p:sp>
        <p:nvSpPr>
          <p:cNvPr id="26" name="Rounded Rectangle 25" descr="Highlight on Status of Requirements TK/K-12 row.">
            <a:extLst>
              <a:ext uri="{FF2B5EF4-FFF2-40B4-BE49-F238E27FC236}">
                <a16:creationId xmlns:a16="http://schemas.microsoft.com/office/drawing/2014/main" id="{EBFAD0D8-9FBF-8C6D-5014-B1CE5B0C6771}"/>
              </a:ext>
              <a:ext uri="{C183D7F6-B498-43B3-948B-1728B52AA6E4}">
                <adec:decorative xmlns:adec="http://schemas.microsoft.com/office/drawing/2017/decorative" val="0"/>
              </a:ext>
            </a:extLst>
          </p:cNvPr>
          <p:cNvSpPr/>
          <p:nvPr/>
        </p:nvSpPr>
        <p:spPr>
          <a:xfrm>
            <a:off x="315948" y="6621185"/>
            <a:ext cx="944803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1" name="Group 40" descr="staff initials, temporary medical exemption selected and follow up date entered">
            <a:extLst>
              <a:ext uri="{FF2B5EF4-FFF2-40B4-BE49-F238E27FC236}">
                <a16:creationId xmlns:a16="http://schemas.microsoft.com/office/drawing/2014/main" id="{015D90B0-3912-202F-C925-8F3306E21CBD}"/>
              </a:ext>
            </a:extLst>
          </p:cNvPr>
          <p:cNvGrpSpPr/>
          <p:nvPr/>
        </p:nvGrpSpPr>
        <p:grpSpPr>
          <a:xfrm>
            <a:off x="2128008" y="6604106"/>
            <a:ext cx="5978761" cy="430887"/>
            <a:chOff x="2128008" y="6604106"/>
            <a:chExt cx="5978761" cy="430887"/>
          </a:xfrm>
        </p:grpSpPr>
        <p:sp>
          <p:nvSpPr>
            <p:cNvPr id="40" name="Text Placeholder 8">
              <a:extLst>
                <a:ext uri="{FF2B5EF4-FFF2-40B4-BE49-F238E27FC236}">
                  <a16:creationId xmlns:a16="http://schemas.microsoft.com/office/drawing/2014/main" id="{1C826132-5BBD-5AFE-15F2-E8C881269A35}"/>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 name="TextBox 1">
              <a:extLst>
                <a:ext uri="{FF2B5EF4-FFF2-40B4-BE49-F238E27FC236}">
                  <a16:creationId xmlns:a16="http://schemas.microsoft.com/office/drawing/2014/main" id="{0801DA76-B882-646C-A089-CF5C4B7B5079}"/>
                </a:ext>
              </a:extLst>
            </p:cNvPr>
            <p:cNvSpPr txBox="1"/>
            <p:nvPr/>
          </p:nvSpPr>
          <p:spPr>
            <a:xfrm>
              <a:off x="4183439" y="6604106"/>
              <a:ext cx="338482" cy="430887"/>
            </a:xfrm>
            <a:prstGeom prst="rect">
              <a:avLst/>
            </a:prstGeom>
            <a:noFill/>
          </p:spPr>
          <p:txBody>
            <a:bodyPr wrap="square" rtlCol="0">
              <a:spAutoFit/>
            </a:bodyPr>
            <a:lstStyle/>
            <a:p>
              <a:pPr algn="l"/>
              <a:r>
                <a:rPr lang="en-US" sz="2200" b="1"/>
                <a:t>X</a:t>
              </a:r>
            </a:p>
          </p:txBody>
        </p:sp>
        <p:sp>
          <p:nvSpPr>
            <p:cNvPr id="13" name="Text Placeholder 8">
              <a:extLst>
                <a:ext uri="{FF2B5EF4-FFF2-40B4-BE49-F238E27FC236}">
                  <a16:creationId xmlns:a16="http://schemas.microsoft.com/office/drawing/2014/main" id="{B0DC57C2-3E81-3B4D-4EF5-EED84BD4BCD5}"/>
                </a:ext>
              </a:extLst>
            </p:cNvPr>
            <p:cNvSpPr txBox="1">
              <a:spLocks/>
            </p:cNvSpPr>
            <p:nvPr/>
          </p:nvSpPr>
          <p:spPr>
            <a:xfrm>
              <a:off x="7078834"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11/15/24</a:t>
              </a:r>
            </a:p>
          </p:txBody>
        </p:sp>
      </p:grpSp>
      <p:sp>
        <p:nvSpPr>
          <p:cNvPr id="4" name="TextBox 3">
            <a:extLst>
              <a:ext uri="{FF2B5EF4-FFF2-40B4-BE49-F238E27FC236}">
                <a16:creationId xmlns:a16="http://schemas.microsoft.com/office/drawing/2014/main" id="{8A9427BD-2C42-12D3-6F4D-926818818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65321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4</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4000" b="1">
                <a:cs typeface="Calibri"/>
              </a:rPr>
              <a:t>TK Admission</a:t>
            </a:r>
            <a:endParaRPr lang="en-US" sz="4000"/>
          </a:p>
        </p:txBody>
      </p:sp>
    </p:spTree>
    <p:extLst>
      <p:ext uri="{BB962C8B-B14F-4D97-AF65-F5344CB8AC3E}">
        <p14:creationId xmlns:p14="http://schemas.microsoft.com/office/powerpoint/2010/main" val="14329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A55D-4409-545F-9CB0-35F79D0AD3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C5480BC-18CA-A440-A8C0-405BE8D45C76}"/>
              </a:ext>
            </a:extLst>
          </p:cNvPr>
          <p:cNvSpPr>
            <a:spLocks noGrp="1"/>
          </p:cNvSpPr>
          <p:nvPr>
            <p:ph type="title"/>
          </p:nvPr>
        </p:nvSpPr>
        <p:spPr>
          <a:xfrm>
            <a:off x="691515" y="413811"/>
            <a:ext cx="8675370" cy="723614"/>
          </a:xfrm>
        </p:spPr>
        <p:txBody>
          <a:bodyPr anchor="t">
            <a:normAutofit/>
          </a:bodyPr>
          <a:lstStyle/>
          <a:p>
            <a:r>
              <a:rPr lang="en-US"/>
              <a:t>Student 4: No TME</a:t>
            </a:r>
          </a:p>
        </p:txBody>
      </p:sp>
      <p:pic>
        <p:nvPicPr>
          <p:cNvPr id="31" name="Picture 30" descr="Vaccine section of Blue Card to file in dates that each dose was given.">
            <a:extLst>
              <a:ext uri="{FF2B5EF4-FFF2-40B4-BE49-F238E27FC236}">
                <a16:creationId xmlns:a16="http://schemas.microsoft.com/office/drawing/2014/main" id="{DAA1C85C-1220-8207-0738-E33629C09378}"/>
              </a:ext>
            </a:extLst>
          </p:cNvPr>
          <p:cNvPicPr>
            <a:picLocks noChangeAspect="1"/>
          </p:cNvPicPr>
          <p:nvPr/>
        </p:nvPicPr>
        <p:blipFill rotWithShape="1">
          <a:blip r:embed="rId3">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7" name="Group 6" descr="IPV/OPV (Polio) vaccine with the following dates given:">
            <a:extLst>
              <a:ext uri="{FF2B5EF4-FFF2-40B4-BE49-F238E27FC236}">
                <a16:creationId xmlns:a16="http://schemas.microsoft.com/office/drawing/2014/main" id="{F429244D-BB19-91AA-42CE-CEE37CE8EB0C}"/>
              </a:ext>
            </a:extLst>
          </p:cNvPr>
          <p:cNvGrpSpPr/>
          <p:nvPr/>
        </p:nvGrpSpPr>
        <p:grpSpPr>
          <a:xfrm>
            <a:off x="3218211" y="2213507"/>
            <a:ext cx="2686775" cy="440065"/>
            <a:chOff x="3218211" y="2213507"/>
            <a:chExt cx="2686775" cy="440065"/>
          </a:xfrm>
        </p:grpSpPr>
        <p:sp>
          <p:nvSpPr>
            <p:cNvPr id="5" name="Text Placeholder 8">
              <a:extLst>
                <a:ext uri="{FF2B5EF4-FFF2-40B4-BE49-F238E27FC236}">
                  <a16:creationId xmlns:a16="http://schemas.microsoft.com/office/drawing/2014/main" id="{B9C6E361-36B2-C488-2889-ABDFE8A1F2AA}"/>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08/21/21</a:t>
              </a:r>
            </a:p>
          </p:txBody>
        </p:sp>
        <p:sp>
          <p:nvSpPr>
            <p:cNvPr id="6" name="Text Placeholder 8">
              <a:extLst>
                <a:ext uri="{FF2B5EF4-FFF2-40B4-BE49-F238E27FC236}">
                  <a16:creationId xmlns:a16="http://schemas.microsoft.com/office/drawing/2014/main" id="{66F819C5-39EB-3650-745D-ACCF9F34EACF}"/>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02/27/24</a:t>
              </a:r>
            </a:p>
            <a:p>
              <a:pPr algn="ctr"/>
              <a:endParaRPr lang="en-US" sz="2200" b="1"/>
            </a:p>
          </p:txBody>
        </p:sp>
      </p:grpSp>
      <p:sp>
        <p:nvSpPr>
          <p:cNvPr id="26" name="Rounded Rectangle 25" descr="Highlight on missing polio vaccine dates #3 and #4">
            <a:extLst>
              <a:ext uri="{FF2B5EF4-FFF2-40B4-BE49-F238E27FC236}">
                <a16:creationId xmlns:a16="http://schemas.microsoft.com/office/drawing/2014/main" id="{9F1D71B0-45A4-637B-2922-5741FFD58DB4}"/>
              </a:ext>
            </a:extLst>
          </p:cNvPr>
          <p:cNvSpPr/>
          <p:nvPr/>
        </p:nvSpPr>
        <p:spPr>
          <a:xfrm>
            <a:off x="5894270" y="2110538"/>
            <a:ext cx="2612921" cy="65334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8" name="Group 7" descr="DTap/DTP or Tdap/Td (Diphtheria, Tetanus, Pertussis) vaccine with the following dates given. ">
            <a:extLst>
              <a:ext uri="{FF2B5EF4-FFF2-40B4-BE49-F238E27FC236}">
                <a16:creationId xmlns:a16="http://schemas.microsoft.com/office/drawing/2014/main" id="{95AE8B9B-23CD-E335-9A88-2F4C112AC50A}"/>
              </a:ext>
            </a:extLst>
          </p:cNvPr>
          <p:cNvGrpSpPr/>
          <p:nvPr/>
        </p:nvGrpSpPr>
        <p:grpSpPr>
          <a:xfrm>
            <a:off x="3270767" y="2948378"/>
            <a:ext cx="6525904" cy="456353"/>
            <a:chOff x="3270767" y="2948378"/>
            <a:chExt cx="6525904" cy="456353"/>
          </a:xfrm>
        </p:grpSpPr>
        <p:sp>
          <p:nvSpPr>
            <p:cNvPr id="9" name="Text Placeholder 8">
              <a:extLst>
                <a:ext uri="{FF2B5EF4-FFF2-40B4-BE49-F238E27FC236}">
                  <a16:creationId xmlns:a16="http://schemas.microsoft.com/office/drawing/2014/main" id="{6E7AA636-DC1C-C642-C009-071DBC2B8807}"/>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04/19/20</a:t>
              </a:r>
            </a:p>
          </p:txBody>
        </p:sp>
        <p:sp>
          <p:nvSpPr>
            <p:cNvPr id="10" name="Text Placeholder 8">
              <a:extLst>
                <a:ext uri="{FF2B5EF4-FFF2-40B4-BE49-F238E27FC236}">
                  <a16:creationId xmlns:a16="http://schemas.microsoft.com/office/drawing/2014/main" id="{DEC8A50A-5E0D-176A-FABA-CF69B878FFBC}"/>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06/24/20</a:t>
              </a:r>
            </a:p>
          </p:txBody>
        </p:sp>
        <p:sp>
          <p:nvSpPr>
            <p:cNvPr id="11" name="Text Placeholder 8">
              <a:extLst>
                <a:ext uri="{FF2B5EF4-FFF2-40B4-BE49-F238E27FC236}">
                  <a16:creationId xmlns:a16="http://schemas.microsoft.com/office/drawing/2014/main" id="{041616FC-A1D7-6DB6-7350-18803605C101}"/>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08/29/20</a:t>
              </a:r>
            </a:p>
          </p:txBody>
        </p:sp>
        <p:sp>
          <p:nvSpPr>
            <p:cNvPr id="12" name="Text Placeholder 8">
              <a:extLst>
                <a:ext uri="{FF2B5EF4-FFF2-40B4-BE49-F238E27FC236}">
                  <a16:creationId xmlns:a16="http://schemas.microsoft.com/office/drawing/2014/main" id="{2AFBCA15-9310-3CE7-A646-11BC1DF8D008}"/>
                </a:ext>
              </a:extLst>
            </p:cNvPr>
            <p:cNvSpPr txBox="1">
              <a:spLocks/>
            </p:cNvSpPr>
            <p:nvPr/>
          </p:nvSpPr>
          <p:spPr>
            <a:xfrm>
              <a:off x="7203975" y="295352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05/15/21</a:t>
              </a:r>
            </a:p>
          </p:txBody>
        </p:sp>
        <p:sp>
          <p:nvSpPr>
            <p:cNvPr id="27" name="Text Placeholder 8">
              <a:extLst>
                <a:ext uri="{FF2B5EF4-FFF2-40B4-BE49-F238E27FC236}">
                  <a16:creationId xmlns:a16="http://schemas.microsoft.com/office/drawing/2014/main" id="{D9C52F14-6F0F-DF67-F6A8-482187B0A34D}"/>
                </a:ext>
              </a:extLst>
            </p:cNvPr>
            <p:cNvSpPr txBox="1">
              <a:spLocks/>
            </p:cNvSpPr>
            <p:nvPr/>
          </p:nvSpPr>
          <p:spPr>
            <a:xfrm>
              <a:off x="8507191" y="2964666"/>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02/27/24</a:t>
              </a:r>
            </a:p>
            <a:p>
              <a:pPr algn="ctr"/>
              <a:endParaRPr lang="en-US" sz="2200" b="1"/>
            </a:p>
          </p:txBody>
        </p:sp>
      </p:grpSp>
      <p:grpSp>
        <p:nvGrpSpPr>
          <p:cNvPr id="13" name="Group 12" descr="MMR (Measles, Mumps, Rubella) vaccine with the following dates given.">
            <a:extLst>
              <a:ext uri="{FF2B5EF4-FFF2-40B4-BE49-F238E27FC236}">
                <a16:creationId xmlns:a16="http://schemas.microsoft.com/office/drawing/2014/main" id="{5D77FF24-62E1-5715-E31B-5F6D873E110E}"/>
              </a:ext>
            </a:extLst>
          </p:cNvPr>
          <p:cNvGrpSpPr/>
          <p:nvPr/>
        </p:nvGrpSpPr>
        <p:grpSpPr>
          <a:xfrm>
            <a:off x="3270773" y="3652758"/>
            <a:ext cx="2607233" cy="350836"/>
            <a:chOff x="3270773" y="3652758"/>
            <a:chExt cx="2607233" cy="350836"/>
          </a:xfrm>
        </p:grpSpPr>
        <p:sp>
          <p:nvSpPr>
            <p:cNvPr id="14" name="Text Placeholder 8">
              <a:extLst>
                <a:ext uri="{FF2B5EF4-FFF2-40B4-BE49-F238E27FC236}">
                  <a16:creationId xmlns:a16="http://schemas.microsoft.com/office/drawing/2014/main" id="{B29694D4-876B-0BA4-80B1-FA65820DAA46}"/>
                </a:ext>
              </a:extLst>
            </p:cNvPr>
            <p:cNvSpPr txBox="1">
              <a:spLocks/>
            </p:cNvSpPr>
            <p:nvPr/>
          </p:nvSpPr>
          <p:spPr>
            <a:xfrm>
              <a:off x="3270773" y="3654414"/>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a:t>02/14/21</a:t>
              </a:r>
              <a:endParaRPr lang="en-US"/>
            </a:p>
          </p:txBody>
        </p:sp>
        <p:sp>
          <p:nvSpPr>
            <p:cNvPr id="15" name="Text Placeholder 8">
              <a:extLst>
                <a:ext uri="{FF2B5EF4-FFF2-40B4-BE49-F238E27FC236}">
                  <a16:creationId xmlns:a16="http://schemas.microsoft.com/office/drawing/2014/main" id="{F433F409-F3EE-3D1C-512C-52184AC91E58}"/>
                </a:ext>
              </a:extLst>
            </p:cNvPr>
            <p:cNvSpPr txBox="1">
              <a:spLocks/>
            </p:cNvSpPr>
            <p:nvPr/>
          </p:nvSpPr>
          <p:spPr>
            <a:xfrm>
              <a:off x="4573428" y="3652758"/>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2200" b="1"/>
                <a:t>12/30/23</a:t>
              </a:r>
              <a:endParaRPr lang="en-US">
                <a:cs typeface="Calibri" panose="020F0502020204030204"/>
              </a:endParaRPr>
            </a:p>
          </p:txBody>
        </p:sp>
      </p:grpSp>
      <p:grpSp>
        <p:nvGrpSpPr>
          <p:cNvPr id="19" name="Group 18" descr="Hib (Haemophilus influnzae type B) vaccine with the following dates given.">
            <a:extLst>
              <a:ext uri="{FF2B5EF4-FFF2-40B4-BE49-F238E27FC236}">
                <a16:creationId xmlns:a16="http://schemas.microsoft.com/office/drawing/2014/main" id="{23B3D2A0-47DB-B639-3B74-E8B8B0EC144B}"/>
              </a:ext>
            </a:extLst>
          </p:cNvPr>
          <p:cNvGrpSpPr/>
          <p:nvPr/>
        </p:nvGrpSpPr>
        <p:grpSpPr>
          <a:xfrm>
            <a:off x="3285094" y="4335725"/>
            <a:ext cx="2612951" cy="440065"/>
            <a:chOff x="3285094" y="4335725"/>
            <a:chExt cx="2612951" cy="440065"/>
          </a:xfrm>
        </p:grpSpPr>
        <p:sp>
          <p:nvSpPr>
            <p:cNvPr id="17" name="Text Placeholder 8">
              <a:extLst>
                <a:ext uri="{FF2B5EF4-FFF2-40B4-BE49-F238E27FC236}">
                  <a16:creationId xmlns:a16="http://schemas.microsoft.com/office/drawing/2014/main" id="{B4DB50EC-D6D0-A487-BDAA-3E8B04732045}"/>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09/29/20</a:t>
              </a:r>
            </a:p>
          </p:txBody>
        </p:sp>
        <p:sp>
          <p:nvSpPr>
            <p:cNvPr id="18" name="Text Placeholder 8">
              <a:extLst>
                <a:ext uri="{FF2B5EF4-FFF2-40B4-BE49-F238E27FC236}">
                  <a16:creationId xmlns:a16="http://schemas.microsoft.com/office/drawing/2014/main" id="{02ED9E17-DCC1-61E0-9204-AC14C640C5AD}"/>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05/15/21</a:t>
              </a:r>
            </a:p>
          </p:txBody>
        </p:sp>
      </p:grpSp>
      <p:grpSp>
        <p:nvGrpSpPr>
          <p:cNvPr id="20" name="Group 19" descr="Hep B (Hepatitis B) vaccine with the following dates given. ">
            <a:extLst>
              <a:ext uri="{FF2B5EF4-FFF2-40B4-BE49-F238E27FC236}">
                <a16:creationId xmlns:a16="http://schemas.microsoft.com/office/drawing/2014/main" id="{3FAD4EBE-63B5-97EC-3C63-875AC4DFEE8A}"/>
              </a:ext>
            </a:extLst>
          </p:cNvPr>
          <p:cNvGrpSpPr/>
          <p:nvPr/>
        </p:nvGrpSpPr>
        <p:grpSpPr>
          <a:xfrm>
            <a:off x="3268846" y="4753696"/>
            <a:ext cx="3920229" cy="442548"/>
            <a:chOff x="3268846" y="4753696"/>
            <a:chExt cx="3920229" cy="442548"/>
          </a:xfrm>
        </p:grpSpPr>
        <p:sp>
          <p:nvSpPr>
            <p:cNvPr id="21" name="Text Placeholder 8">
              <a:extLst>
                <a:ext uri="{FF2B5EF4-FFF2-40B4-BE49-F238E27FC236}">
                  <a16:creationId xmlns:a16="http://schemas.microsoft.com/office/drawing/2014/main" id="{CFD79F61-C75A-7596-F291-01BCEF8E711D}"/>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02/12/20</a:t>
              </a:r>
            </a:p>
          </p:txBody>
        </p:sp>
        <p:sp>
          <p:nvSpPr>
            <p:cNvPr id="22" name="Text Placeholder 8">
              <a:extLst>
                <a:ext uri="{FF2B5EF4-FFF2-40B4-BE49-F238E27FC236}">
                  <a16:creationId xmlns:a16="http://schemas.microsoft.com/office/drawing/2014/main" id="{25F5688D-9411-1856-280C-42E75AE0815D}"/>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03/15/20</a:t>
              </a:r>
            </a:p>
            <a:p>
              <a:pPr algn="ctr"/>
              <a:endParaRPr lang="en-US" sz="2200" b="1"/>
            </a:p>
          </p:txBody>
        </p:sp>
        <p:sp>
          <p:nvSpPr>
            <p:cNvPr id="23" name="Text Placeholder 8">
              <a:extLst>
                <a:ext uri="{FF2B5EF4-FFF2-40B4-BE49-F238E27FC236}">
                  <a16:creationId xmlns:a16="http://schemas.microsoft.com/office/drawing/2014/main" id="{C8569264-10C7-2BC6-F345-21967D175491}"/>
                </a:ext>
              </a:extLst>
            </p:cNvPr>
            <p:cNvSpPr txBox="1">
              <a:spLocks/>
            </p:cNvSpPr>
            <p:nvPr/>
          </p:nvSpPr>
          <p:spPr>
            <a:xfrm>
              <a:off x="5894270" y="4753696"/>
              <a:ext cx="1294805" cy="39880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10/25/20</a:t>
              </a:r>
            </a:p>
          </p:txBody>
        </p:sp>
      </p:grpSp>
      <p:sp>
        <p:nvSpPr>
          <p:cNvPr id="16" name="Text Placeholder 8" descr="VAR/VZV (varicella/chickenpox) vaccine with the following dates given. &#10;">
            <a:extLst>
              <a:ext uri="{FF2B5EF4-FFF2-40B4-BE49-F238E27FC236}">
                <a16:creationId xmlns:a16="http://schemas.microsoft.com/office/drawing/2014/main" id="{0F297DED-BF97-D0A2-926C-2487D45E0DDE}"/>
              </a:ext>
            </a:extLst>
          </p:cNvPr>
          <p:cNvSpPr txBox="1">
            <a:spLocks/>
          </p:cNvSpPr>
          <p:nvPr/>
        </p:nvSpPr>
        <p:spPr>
          <a:xfrm>
            <a:off x="3278060" y="5192331"/>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07/30/24</a:t>
            </a:r>
          </a:p>
        </p:txBody>
      </p:sp>
      <p:sp>
        <p:nvSpPr>
          <p:cNvPr id="25" name="Rounded Rectangle 24" descr="Highlight on missing second dose of Varicella/chickenpox vaccine">
            <a:extLst>
              <a:ext uri="{FF2B5EF4-FFF2-40B4-BE49-F238E27FC236}">
                <a16:creationId xmlns:a16="http://schemas.microsoft.com/office/drawing/2014/main" id="{76AD8035-E6C5-353C-FE50-EF9294FEF9D2}"/>
              </a:ext>
              <a:ext uri="{C183D7F6-B498-43B3-948B-1728B52AA6E4}">
                <adec:decorative xmlns:adec="http://schemas.microsoft.com/office/drawing/2017/decorative" val="0"/>
              </a:ext>
            </a:extLst>
          </p:cNvPr>
          <p:cNvSpPr/>
          <p:nvPr/>
        </p:nvSpPr>
        <p:spPr>
          <a:xfrm>
            <a:off x="4573429" y="5156068"/>
            <a:ext cx="1331558" cy="4129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 Placeholder 34">
            <a:extLst>
              <a:ext uri="{FF2B5EF4-FFF2-40B4-BE49-F238E27FC236}">
                <a16:creationId xmlns:a16="http://schemas.microsoft.com/office/drawing/2014/main" id="{66D2CD7A-1C57-025B-9C16-9F85FC3C4F22}"/>
              </a:ext>
            </a:extLst>
          </p:cNvPr>
          <p:cNvSpPr>
            <a:spLocks noGrp="1"/>
          </p:cNvSpPr>
          <p:nvPr>
            <p:ph type="body" sz="quarter" idx="13"/>
          </p:nvPr>
        </p:nvSpPr>
        <p:spPr>
          <a:xfrm>
            <a:off x="691516" y="6634975"/>
            <a:ext cx="8675370" cy="568890"/>
          </a:xfrm>
        </p:spPr>
        <p:txBody>
          <a:bodyPr>
            <a:noAutofit/>
          </a:bodyPr>
          <a:lstStyle/>
          <a:p>
            <a:r>
              <a:rPr lang="en-US" sz="1800"/>
              <a:t>Missing polio vaccine and varicella #2</a:t>
            </a:r>
          </a:p>
        </p:txBody>
      </p:sp>
      <p:sp>
        <p:nvSpPr>
          <p:cNvPr id="2" name="Slide Number Placeholder 1">
            <a:extLst>
              <a:ext uri="{FF2B5EF4-FFF2-40B4-BE49-F238E27FC236}">
                <a16:creationId xmlns:a16="http://schemas.microsoft.com/office/drawing/2014/main" id="{DDFAA442-A608-F04D-C12A-4E6033B81D04}"/>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26</a:t>
            </a:fld>
            <a:endParaRPr lang="en-US"/>
          </a:p>
        </p:txBody>
      </p:sp>
      <p:sp>
        <p:nvSpPr>
          <p:cNvPr id="4" name="TextBox 3">
            <a:extLst>
              <a:ext uri="{FF2B5EF4-FFF2-40B4-BE49-F238E27FC236}">
                <a16:creationId xmlns:a16="http://schemas.microsoft.com/office/drawing/2014/main" id="{C088D3B1-C069-DFE1-12AD-8335C349A48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143894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BEBFC-A281-5C86-7369-325184070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14A243-7FA4-E3F8-0662-B260BC9E6DAD}"/>
              </a:ext>
            </a:extLst>
          </p:cNvPr>
          <p:cNvSpPr>
            <a:spLocks noGrp="1"/>
          </p:cNvSpPr>
          <p:nvPr>
            <p:ph type="title"/>
          </p:nvPr>
        </p:nvSpPr>
        <p:spPr/>
        <p:txBody>
          <a:bodyPr/>
          <a:lstStyle/>
          <a:p>
            <a:r>
              <a:rPr lang="en-US"/>
              <a:t>Student 4: Check Due Date</a:t>
            </a:r>
            <a:endParaRPr lang="en-US" sz="3000" b="0"/>
          </a:p>
        </p:txBody>
      </p:sp>
      <p:grpSp>
        <p:nvGrpSpPr>
          <p:cNvPr id="20" name="Group 19" descr="Conditional Admission Schedule with highlights on Exclude If Not Given By timing for Polio #1 and Varicella #2">
            <a:extLst>
              <a:ext uri="{FF2B5EF4-FFF2-40B4-BE49-F238E27FC236}">
                <a16:creationId xmlns:a16="http://schemas.microsoft.com/office/drawing/2014/main" id="{5C9163FE-EFC6-51C6-1D73-A472E75E19B3}"/>
              </a:ext>
            </a:extLst>
          </p:cNvPr>
          <p:cNvGrpSpPr/>
          <p:nvPr/>
        </p:nvGrpSpPr>
        <p:grpSpPr>
          <a:xfrm>
            <a:off x="477981" y="1361173"/>
            <a:ext cx="9199607" cy="1878049"/>
            <a:chOff x="477981" y="1361173"/>
            <a:chExt cx="9199607" cy="1878049"/>
          </a:xfrm>
        </p:grpSpPr>
        <p:pic>
          <p:nvPicPr>
            <p:cNvPr id="6" name="Picture 5">
              <a:extLst>
                <a:ext uri="{FF2B5EF4-FFF2-40B4-BE49-F238E27FC236}">
                  <a16:creationId xmlns:a16="http://schemas.microsoft.com/office/drawing/2014/main" id="{AF7B0FA3-172A-08DC-7DF2-2AAE0A6DDFB0}"/>
                </a:ext>
              </a:extLst>
            </p:cNvPr>
            <p:cNvPicPr>
              <a:picLocks noChangeAspect="1"/>
            </p:cNvPicPr>
            <p:nvPr/>
          </p:nvPicPr>
          <p:blipFill>
            <a:blip r:embed="rId3"/>
            <a:stretch>
              <a:fillRect/>
            </a:stretch>
          </p:blipFill>
          <p:spPr>
            <a:xfrm>
              <a:off x="477981" y="1361173"/>
              <a:ext cx="9199607" cy="1393000"/>
            </a:xfrm>
            <a:prstGeom prst="rect">
              <a:avLst/>
            </a:prstGeom>
          </p:spPr>
        </p:pic>
        <p:pic>
          <p:nvPicPr>
            <p:cNvPr id="23" name="Picture 22">
              <a:extLst>
                <a:ext uri="{FF2B5EF4-FFF2-40B4-BE49-F238E27FC236}">
                  <a16:creationId xmlns:a16="http://schemas.microsoft.com/office/drawing/2014/main" id="{5446F2DF-31A7-D112-D394-E87F631CD61C}"/>
                </a:ext>
              </a:extLst>
            </p:cNvPr>
            <p:cNvPicPr>
              <a:picLocks noChangeAspect="1"/>
            </p:cNvPicPr>
            <p:nvPr/>
          </p:nvPicPr>
          <p:blipFill rotWithShape="1">
            <a:blip r:embed="rId4"/>
            <a:srcRect b="9368"/>
            <a:stretch/>
          </p:blipFill>
          <p:spPr>
            <a:xfrm>
              <a:off x="557267" y="2659773"/>
              <a:ext cx="9052560" cy="579449"/>
            </a:xfrm>
            <a:prstGeom prst="rect">
              <a:avLst/>
            </a:prstGeom>
          </p:spPr>
        </p:pic>
        <p:sp>
          <p:nvSpPr>
            <p:cNvPr id="7" name="Rounded Rectangle 6">
              <a:extLst>
                <a:ext uri="{FF2B5EF4-FFF2-40B4-BE49-F238E27FC236}">
                  <a16:creationId xmlns:a16="http://schemas.microsoft.com/office/drawing/2014/main" id="{DEE87948-7444-CEA0-F866-6BA513250668}"/>
                </a:ext>
              </a:extLst>
            </p:cNvPr>
            <p:cNvSpPr/>
            <p:nvPr/>
          </p:nvSpPr>
          <p:spPr>
            <a:xfrm>
              <a:off x="636285" y="2090721"/>
              <a:ext cx="2190042"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ounded Rectangle 7">
              <a:extLst>
                <a:ext uri="{FF2B5EF4-FFF2-40B4-BE49-F238E27FC236}">
                  <a16:creationId xmlns:a16="http://schemas.microsoft.com/office/drawing/2014/main" id="{4E6D9987-29E6-3066-523C-128361CE71BD}"/>
                </a:ext>
              </a:extLst>
            </p:cNvPr>
            <p:cNvSpPr/>
            <p:nvPr/>
          </p:nvSpPr>
          <p:spPr>
            <a:xfrm>
              <a:off x="6234596" y="2100418"/>
              <a:ext cx="2324780"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a:extLst>
                <a:ext uri="{FF2B5EF4-FFF2-40B4-BE49-F238E27FC236}">
                  <a16:creationId xmlns:a16="http://schemas.microsoft.com/office/drawing/2014/main" id="{377B1219-D452-AC82-3DF9-DF0A83BFA29B}"/>
                </a:ext>
              </a:extLst>
            </p:cNvPr>
            <p:cNvSpPr/>
            <p:nvPr/>
          </p:nvSpPr>
          <p:spPr>
            <a:xfrm>
              <a:off x="618944" y="2705086"/>
              <a:ext cx="2190042"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ounded Rectangle 24">
              <a:extLst>
                <a:ext uri="{FF2B5EF4-FFF2-40B4-BE49-F238E27FC236}">
                  <a16:creationId xmlns:a16="http://schemas.microsoft.com/office/drawing/2014/main" id="{EEA97872-5C30-7DFF-363C-5D52BFFEE59E}"/>
                </a:ext>
              </a:extLst>
            </p:cNvPr>
            <p:cNvSpPr/>
            <p:nvPr/>
          </p:nvSpPr>
          <p:spPr>
            <a:xfrm>
              <a:off x="6241333" y="2714783"/>
              <a:ext cx="2317798" cy="33270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0" name="Group 9" descr="Date of Polio #2 and 12 months until deadline">
            <a:extLst>
              <a:ext uri="{FF2B5EF4-FFF2-40B4-BE49-F238E27FC236}">
                <a16:creationId xmlns:a16="http://schemas.microsoft.com/office/drawing/2014/main" id="{0D1D8DF3-669C-F06A-E317-1885431D0043}"/>
              </a:ext>
            </a:extLst>
          </p:cNvPr>
          <p:cNvGrpSpPr/>
          <p:nvPr/>
        </p:nvGrpSpPr>
        <p:grpSpPr>
          <a:xfrm>
            <a:off x="627027" y="3758398"/>
            <a:ext cx="3808987" cy="1058602"/>
            <a:chOff x="627027" y="3758398"/>
            <a:chExt cx="3808987" cy="1058602"/>
          </a:xfrm>
        </p:grpSpPr>
        <p:sp>
          <p:nvSpPr>
            <p:cNvPr id="28" name="Rectangle 27">
              <a:extLst>
                <a:ext uri="{FF2B5EF4-FFF2-40B4-BE49-F238E27FC236}">
                  <a16:creationId xmlns:a16="http://schemas.microsoft.com/office/drawing/2014/main" id="{E2766B9F-4799-AB65-98C7-041B256BCB6B}"/>
                </a:ext>
                <a:ext uri="{C183D7F6-B498-43B3-948B-1728B52AA6E4}">
                  <adec:decorative xmlns:adec="http://schemas.microsoft.com/office/drawing/2017/decorative" val="1"/>
                </a:ext>
              </a:extLst>
            </p:cNvPr>
            <p:cNvSpPr/>
            <p:nvPr/>
          </p:nvSpPr>
          <p:spPr>
            <a:xfrm>
              <a:off x="627027" y="384840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5301487B-37E0-C80A-086F-80BF883685B3}"/>
                </a:ext>
              </a:extLst>
            </p:cNvPr>
            <p:cNvSpPr txBox="1">
              <a:spLocks/>
            </p:cNvSpPr>
            <p:nvPr/>
          </p:nvSpPr>
          <p:spPr>
            <a:xfrm>
              <a:off x="767834" y="3758398"/>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02/27/24</a:t>
              </a:r>
              <a:endParaRPr lang="en-US" dirty="0">
                <a:cs typeface="Calibri" panose="020F0502020204030204"/>
              </a:endParaRPr>
            </a:p>
          </p:txBody>
        </p:sp>
        <p:sp>
          <p:nvSpPr>
            <p:cNvPr id="30" name="Right Arrow 13" descr="arrow">
              <a:extLst>
                <a:ext uri="{FF2B5EF4-FFF2-40B4-BE49-F238E27FC236}">
                  <a16:creationId xmlns:a16="http://schemas.microsoft.com/office/drawing/2014/main" id="{0CA48B8C-5437-01A4-118A-BFD9BB23419A}"/>
                </a:ext>
              </a:extLst>
            </p:cNvPr>
            <p:cNvSpPr/>
            <p:nvPr/>
          </p:nvSpPr>
          <p:spPr>
            <a:xfrm>
              <a:off x="2262829" y="404793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8">
              <a:extLst>
                <a:ext uri="{FF2B5EF4-FFF2-40B4-BE49-F238E27FC236}">
                  <a16:creationId xmlns:a16="http://schemas.microsoft.com/office/drawing/2014/main" id="{26E10741-431F-F95E-4D6C-C878E3A91647}"/>
                </a:ext>
              </a:extLst>
            </p:cNvPr>
            <p:cNvSpPr txBox="1">
              <a:spLocks/>
            </p:cNvSpPr>
            <p:nvPr/>
          </p:nvSpPr>
          <p:spPr>
            <a:xfrm>
              <a:off x="2500193" y="4149267"/>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12 months</a:t>
              </a:r>
            </a:p>
          </p:txBody>
        </p:sp>
      </p:grpSp>
      <p:grpSp>
        <p:nvGrpSpPr>
          <p:cNvPr id="11" name="Group 10" descr="Date of Varicella #1 and 4 months until deadline">
            <a:extLst>
              <a:ext uri="{FF2B5EF4-FFF2-40B4-BE49-F238E27FC236}">
                <a16:creationId xmlns:a16="http://schemas.microsoft.com/office/drawing/2014/main" id="{E927F028-1CE4-13C4-98C5-5C0941DC2197}"/>
              </a:ext>
            </a:extLst>
          </p:cNvPr>
          <p:cNvGrpSpPr/>
          <p:nvPr/>
        </p:nvGrpSpPr>
        <p:grpSpPr>
          <a:xfrm>
            <a:off x="651511" y="5468016"/>
            <a:ext cx="3809275" cy="1022399"/>
            <a:chOff x="651511" y="5468016"/>
            <a:chExt cx="3809275" cy="1022399"/>
          </a:xfrm>
        </p:grpSpPr>
        <p:sp>
          <p:nvSpPr>
            <p:cNvPr id="35" name="Rectangle 34">
              <a:extLst>
                <a:ext uri="{FF2B5EF4-FFF2-40B4-BE49-F238E27FC236}">
                  <a16:creationId xmlns:a16="http://schemas.microsoft.com/office/drawing/2014/main" id="{DA3FA092-381F-3E21-3E6A-DEA1047B140F}"/>
                </a:ext>
                <a:ext uri="{C183D7F6-B498-43B3-948B-1728B52AA6E4}">
                  <adec:decorative xmlns:adec="http://schemas.microsoft.com/office/drawing/2017/decorative" val="1"/>
                </a:ext>
              </a:extLst>
            </p:cNvPr>
            <p:cNvSpPr/>
            <p:nvPr/>
          </p:nvSpPr>
          <p:spPr>
            <a:xfrm>
              <a:off x="651511" y="5521819"/>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8" descr="Date of Varicella #1 and 4 months until deadline">
              <a:extLst>
                <a:ext uri="{FF2B5EF4-FFF2-40B4-BE49-F238E27FC236}">
                  <a16:creationId xmlns:a16="http://schemas.microsoft.com/office/drawing/2014/main" id="{7AD40DC6-1B1C-DD3D-53BE-7633B44AF180}"/>
                </a:ext>
                <a:ext uri="{C183D7F6-B498-43B3-948B-1728B52AA6E4}">
                  <adec:decorative xmlns:adec="http://schemas.microsoft.com/office/drawing/2017/decorative" val="0"/>
                </a:ext>
              </a:extLst>
            </p:cNvPr>
            <p:cNvSpPr txBox="1">
              <a:spLocks/>
            </p:cNvSpPr>
            <p:nvPr/>
          </p:nvSpPr>
          <p:spPr>
            <a:xfrm>
              <a:off x="689697" y="5468016"/>
              <a:ext cx="1557728" cy="9292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Varicella #1: 07/30/24</a:t>
              </a:r>
              <a:endParaRPr lang="en-US" dirty="0">
                <a:cs typeface="Calibri" panose="020F0502020204030204"/>
              </a:endParaRPr>
            </a:p>
          </p:txBody>
        </p:sp>
        <p:sp>
          <p:nvSpPr>
            <p:cNvPr id="37" name="Right Arrow 13" descr="Arrow">
              <a:extLst>
                <a:ext uri="{FF2B5EF4-FFF2-40B4-BE49-F238E27FC236}">
                  <a16:creationId xmlns:a16="http://schemas.microsoft.com/office/drawing/2014/main" id="{7CF23FBF-98C3-6E0E-40D3-8D3B7E870F29}"/>
                </a:ext>
              </a:extLst>
            </p:cNvPr>
            <p:cNvSpPr/>
            <p:nvPr/>
          </p:nvSpPr>
          <p:spPr>
            <a:xfrm>
              <a:off x="2287601" y="5721346"/>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8">
              <a:extLst>
                <a:ext uri="{FF2B5EF4-FFF2-40B4-BE49-F238E27FC236}">
                  <a16:creationId xmlns:a16="http://schemas.microsoft.com/office/drawing/2014/main" id="{4BC25D9B-5CBD-CF51-C912-3DA4933E0FC2}"/>
                </a:ext>
              </a:extLst>
            </p:cNvPr>
            <p:cNvSpPr txBox="1">
              <a:spLocks/>
            </p:cNvSpPr>
            <p:nvPr/>
          </p:nvSpPr>
          <p:spPr>
            <a:xfrm>
              <a:off x="2525006" y="5822682"/>
              <a:ext cx="1531257" cy="45588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4 months</a:t>
              </a:r>
            </a:p>
          </p:txBody>
        </p:sp>
      </p:grpSp>
      <p:grpSp>
        <p:nvGrpSpPr>
          <p:cNvPr id="9" name="Group 8" descr="Post it with deadlines for polio #3 and varicella #2">
            <a:extLst>
              <a:ext uri="{FF2B5EF4-FFF2-40B4-BE49-F238E27FC236}">
                <a16:creationId xmlns:a16="http://schemas.microsoft.com/office/drawing/2014/main" id="{980A5A52-FF93-844A-F13B-43E3F1BFE1E2}"/>
              </a:ext>
            </a:extLst>
          </p:cNvPr>
          <p:cNvGrpSpPr/>
          <p:nvPr/>
        </p:nvGrpSpPr>
        <p:grpSpPr>
          <a:xfrm>
            <a:off x="4470757" y="3850915"/>
            <a:ext cx="3211013" cy="3423418"/>
            <a:chOff x="4277429" y="3850915"/>
            <a:chExt cx="3211013" cy="3423418"/>
          </a:xfrm>
        </p:grpSpPr>
        <p:sp>
          <p:nvSpPr>
            <p:cNvPr id="3" name="Rectangle 2">
              <a:extLst>
                <a:ext uri="{FF2B5EF4-FFF2-40B4-BE49-F238E27FC236}">
                  <a16:creationId xmlns:a16="http://schemas.microsoft.com/office/drawing/2014/main" id="{57B0D786-1C91-0575-97A5-E87078CF21DD}"/>
                </a:ext>
              </a:extLst>
            </p:cNvPr>
            <p:cNvSpPr/>
            <p:nvPr/>
          </p:nvSpPr>
          <p:spPr>
            <a:xfrm>
              <a:off x="4277429" y="3850915"/>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descr="Post-it with deadline and follow-up dates">
              <a:extLst>
                <a:ext uri="{FF2B5EF4-FFF2-40B4-BE49-F238E27FC236}">
                  <a16:creationId xmlns:a16="http://schemas.microsoft.com/office/drawing/2014/main" id="{AB727B96-A5B7-74C3-FF02-FEB3D8AFFE52}"/>
                </a:ext>
              </a:extLst>
            </p:cNvPr>
            <p:cNvSpPr txBox="1">
              <a:spLocks/>
            </p:cNvSpPr>
            <p:nvPr/>
          </p:nvSpPr>
          <p:spPr>
            <a:xfrm>
              <a:off x="4400434" y="4010487"/>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b="1" u="sng" dirty="0">
                  <a:cs typeface="Calibri"/>
                </a:rPr>
                <a:t>Polio #3:</a:t>
              </a:r>
              <a:endParaRPr lang="en-US" sz="2200" dirty="0">
                <a:cs typeface="Calibri"/>
              </a:endParaRPr>
            </a:p>
            <a:p>
              <a:pPr>
                <a:lnSpc>
                  <a:spcPct val="100000"/>
                </a:lnSpc>
              </a:pPr>
              <a:r>
                <a:rPr lang="en-US" sz="2200" dirty="0">
                  <a:cs typeface="Calibri"/>
                </a:rPr>
                <a:t>Deadline: </a:t>
              </a:r>
              <a:r>
                <a:rPr lang="en-US" sz="2200" b="1" dirty="0">
                  <a:cs typeface="Calibri"/>
                </a:rPr>
                <a:t>02/27/25</a:t>
              </a:r>
              <a:endParaRPr lang="en-US" sz="2200" dirty="0">
                <a:cs typeface="Calibri"/>
              </a:endParaRPr>
            </a:p>
            <a:p>
              <a:pPr>
                <a:lnSpc>
                  <a:spcPct val="150000"/>
                </a:lnSpc>
                <a:spcBef>
                  <a:spcPts val="0"/>
                </a:spcBef>
              </a:pPr>
              <a:br>
                <a:rPr lang="en-US" sz="2200" dirty="0"/>
              </a:br>
              <a:r>
                <a:rPr lang="en-US" sz="2200" b="1" u="sng" dirty="0"/>
                <a:t>Varicella #2: </a:t>
              </a:r>
              <a:endParaRPr lang="en-US" u="sng" dirty="0">
                <a:cs typeface="Calibri" panose="020F0502020204030204"/>
              </a:endParaRPr>
            </a:p>
            <a:p>
              <a:pPr>
                <a:lnSpc>
                  <a:spcPct val="150000"/>
                </a:lnSpc>
                <a:spcBef>
                  <a:spcPts val="0"/>
                </a:spcBef>
              </a:pPr>
              <a:r>
                <a:rPr lang="en-US" sz="2000" dirty="0"/>
                <a:t>Deadline: </a:t>
              </a:r>
              <a:r>
                <a:rPr lang="en-US" sz="2200" b="1" dirty="0"/>
                <a:t>11/30/24</a:t>
              </a:r>
              <a:endParaRPr lang="en-US" dirty="0">
                <a:cs typeface="Calibri"/>
              </a:endParaRPr>
            </a:p>
          </p:txBody>
        </p:sp>
      </p:grpSp>
      <p:sp>
        <p:nvSpPr>
          <p:cNvPr id="4" name="Slide Number Placeholder 3">
            <a:extLst>
              <a:ext uri="{FF2B5EF4-FFF2-40B4-BE49-F238E27FC236}">
                <a16:creationId xmlns:a16="http://schemas.microsoft.com/office/drawing/2014/main" id="{CAC9CC27-009B-7D50-074A-1D5550BF51D8}"/>
              </a:ext>
            </a:extLst>
          </p:cNvPr>
          <p:cNvSpPr>
            <a:spLocks noGrp="1"/>
          </p:cNvSpPr>
          <p:nvPr>
            <p:ph type="sldNum" sz="quarter" idx="12"/>
          </p:nvPr>
        </p:nvSpPr>
        <p:spPr/>
        <p:txBody>
          <a:bodyPr/>
          <a:lstStyle/>
          <a:p>
            <a:fld id="{13D703BF-151A-0D40-8508-CABBAD09F9A9}" type="slidenum">
              <a:rPr lang="en-US" smtClean="0"/>
              <a:pPr/>
              <a:t>27</a:t>
            </a:fld>
            <a:endParaRPr lang="en-US"/>
          </a:p>
        </p:txBody>
      </p:sp>
      <p:sp>
        <p:nvSpPr>
          <p:cNvPr id="18" name="TextBox 17">
            <a:extLst>
              <a:ext uri="{FF2B5EF4-FFF2-40B4-BE49-F238E27FC236}">
                <a16:creationId xmlns:a16="http://schemas.microsoft.com/office/drawing/2014/main" id="{51E56D51-9FEC-676F-2FAF-580F4F532BEB}"/>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439273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a:latin typeface="Century Gothic"/>
              </a:rPr>
              <a:t>Student 4: Earliest Dose May Be Given</a:t>
            </a:r>
            <a:endParaRPr lang="en-US" sz="3000" b="0"/>
          </a:p>
        </p:txBody>
      </p:sp>
      <p:pic>
        <p:nvPicPr>
          <p:cNvPr id="6" name="Picture 5" descr="Conditional admission schedule">
            <a:extLst>
              <a:ext uri="{FF2B5EF4-FFF2-40B4-BE49-F238E27FC236}">
                <a16:creationId xmlns:a16="http://schemas.microsoft.com/office/drawing/2014/main" id="{4AD76F18-6E0E-D017-6758-66E582846388}"/>
              </a:ext>
            </a:extLst>
          </p:cNvPr>
          <p:cNvPicPr>
            <a:picLocks noChangeAspect="1"/>
          </p:cNvPicPr>
          <p:nvPr/>
        </p:nvPicPr>
        <p:blipFill>
          <a:blip r:embed="rId3"/>
          <a:stretch>
            <a:fillRect/>
          </a:stretch>
        </p:blipFill>
        <p:spPr>
          <a:xfrm>
            <a:off x="477981" y="1361173"/>
            <a:ext cx="9199607" cy="1393000"/>
          </a:xfrm>
          <a:prstGeom prst="rect">
            <a:avLst/>
          </a:prstGeom>
        </p:spPr>
      </p:pic>
      <p:sp>
        <p:nvSpPr>
          <p:cNvPr id="8" name="Rounded Rectangle 6">
            <a:extLst>
              <a:ext uri="{FF2B5EF4-FFF2-40B4-BE49-F238E27FC236}">
                <a16:creationId xmlns:a16="http://schemas.microsoft.com/office/drawing/2014/main" id="{3515D5C1-667C-53FC-51A9-69D9FBF71B67}"/>
              </a:ext>
              <a:ext uri="{C183D7F6-B498-43B3-948B-1728B52AA6E4}">
                <adec:decorative xmlns:adec="http://schemas.microsoft.com/office/drawing/2017/decorative" val="1"/>
              </a:ext>
            </a:extLst>
          </p:cNvPr>
          <p:cNvSpPr/>
          <p:nvPr/>
        </p:nvSpPr>
        <p:spPr>
          <a:xfrm>
            <a:off x="1472910" y="2126862"/>
            <a:ext cx="188663" cy="20025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3" name="Picture 22" descr="Conditional admission schedule">
            <a:extLst>
              <a:ext uri="{FF2B5EF4-FFF2-40B4-BE49-F238E27FC236}">
                <a16:creationId xmlns:a16="http://schemas.microsoft.com/office/drawing/2014/main" id="{2A18B1B2-079D-D138-23DB-511805705517}"/>
              </a:ext>
            </a:extLst>
          </p:cNvPr>
          <p:cNvPicPr>
            <a:picLocks noChangeAspect="1"/>
          </p:cNvPicPr>
          <p:nvPr/>
        </p:nvPicPr>
        <p:blipFill rotWithShape="1">
          <a:blip r:embed="rId4"/>
          <a:srcRect b="9368"/>
          <a:stretch/>
        </p:blipFill>
        <p:spPr>
          <a:xfrm>
            <a:off x="563285" y="2665793"/>
            <a:ext cx="9052560" cy="579449"/>
          </a:xfrm>
          <a:prstGeom prst="rect">
            <a:avLst/>
          </a:prstGeom>
        </p:spPr>
      </p:pic>
      <p:sp>
        <p:nvSpPr>
          <p:cNvPr id="24" name="Rounded Rectangle 23">
            <a:extLst>
              <a:ext uri="{FF2B5EF4-FFF2-40B4-BE49-F238E27FC236}">
                <a16:creationId xmlns:a16="http://schemas.microsoft.com/office/drawing/2014/main" id="{0333F523-574A-A4C2-215C-13B437F80451}"/>
              </a:ext>
              <a:ext uri="{C183D7F6-B498-43B3-948B-1728B52AA6E4}">
                <adec:decorative xmlns:adec="http://schemas.microsoft.com/office/drawing/2017/decorative" val="1"/>
              </a:ext>
            </a:extLst>
          </p:cNvPr>
          <p:cNvSpPr/>
          <p:nvPr/>
        </p:nvSpPr>
        <p:spPr>
          <a:xfrm>
            <a:off x="2820470" y="2950210"/>
            <a:ext cx="3343376" cy="29503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ctangle: Rounded Corners 20">
            <a:extLst>
              <a:ext uri="{FF2B5EF4-FFF2-40B4-BE49-F238E27FC236}">
                <a16:creationId xmlns:a16="http://schemas.microsoft.com/office/drawing/2014/main" id="{1BED078F-D0A5-0D68-4C81-A72FEF8BC11F}"/>
              </a:ext>
              <a:ext uri="{C183D7F6-B498-43B3-948B-1728B52AA6E4}">
                <adec:decorative xmlns:adec="http://schemas.microsoft.com/office/drawing/2017/decorative" val="1"/>
              </a:ext>
            </a:extLst>
          </p:cNvPr>
          <p:cNvSpPr/>
          <p:nvPr/>
        </p:nvSpPr>
        <p:spPr>
          <a:xfrm>
            <a:off x="579503" y="3890623"/>
            <a:ext cx="8902677" cy="2017807"/>
          </a:xfrm>
          <a:prstGeom prst="roundRect">
            <a:avLst/>
          </a:prstGeom>
          <a:solidFill>
            <a:schemeClr val="bg1"/>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529A7E50-B9F9-8421-51A1-F56B89C9A7B1}"/>
              </a:ext>
            </a:extLst>
          </p:cNvPr>
          <p:cNvSpPr txBox="1">
            <a:spLocks/>
          </p:cNvSpPr>
          <p:nvPr/>
        </p:nvSpPr>
        <p:spPr>
          <a:xfrm>
            <a:off x="892076" y="3980042"/>
            <a:ext cx="8380263" cy="1037245"/>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43858"/>
              </a:lnSpc>
            </a:pPr>
            <a:r>
              <a:rPr lang="en-US" sz="2200" b="1" dirty="0">
                <a:cs typeface="Calibri"/>
              </a:rPr>
              <a:t>Footnote 1:</a:t>
            </a:r>
            <a:endParaRPr lang="en-US" dirty="0"/>
          </a:p>
          <a:p>
            <a:pPr marL="342900" indent="-342900">
              <a:lnSpc>
                <a:spcPct val="143858"/>
              </a:lnSpc>
              <a:buChar char="•"/>
            </a:pPr>
            <a:r>
              <a:rPr lang="en-US" sz="2200" b="1" dirty="0">
                <a:cs typeface="Calibri"/>
              </a:rPr>
              <a:t>Only 3 doses of polio needed if 1 dose was on or after 4th birthday</a:t>
            </a:r>
            <a:endParaRPr lang="en-US" dirty="0">
              <a:cs typeface="Calibri"/>
            </a:endParaRPr>
          </a:p>
          <a:p>
            <a:pPr marL="342900" indent="-342900">
              <a:lnSpc>
                <a:spcPct val="143858"/>
              </a:lnSpc>
              <a:buChar char="•"/>
            </a:pPr>
            <a:r>
              <a:rPr lang="en-US" sz="2200" b="1" dirty="0">
                <a:cs typeface="Calibri"/>
              </a:rPr>
              <a:t>Final dose: at least 6 months after the 2nd dose</a:t>
            </a:r>
          </a:p>
          <a:p>
            <a:pPr>
              <a:lnSpc>
                <a:spcPct val="154134"/>
              </a:lnSpc>
            </a:pPr>
            <a:endParaRPr lang="en-US" sz="2200" b="1" dirty="0">
              <a:cs typeface="Calibri"/>
            </a:endParaRPr>
          </a:p>
        </p:txBody>
      </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16769183" y="7552990"/>
            <a:ext cx="2263140" cy="413808"/>
          </a:xfrm>
        </p:spPr>
        <p:txBody>
          <a:bodyPr/>
          <a:lstStyle/>
          <a:p>
            <a:fld id="{13D703BF-151A-0D40-8508-CABBAD09F9A9}" type="slidenum">
              <a:rPr lang="en-US" smtClean="0"/>
              <a:pPr/>
              <a:t>28</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692635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29C6-1485-7DF7-5FAA-052A325E6E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58D13-33ED-C75D-DBEF-93D528814761}"/>
              </a:ext>
            </a:extLst>
          </p:cNvPr>
          <p:cNvSpPr>
            <a:spLocks noGrp="1"/>
          </p:cNvSpPr>
          <p:nvPr>
            <p:ph type="title"/>
          </p:nvPr>
        </p:nvSpPr>
        <p:spPr/>
        <p:txBody>
          <a:bodyPr/>
          <a:lstStyle/>
          <a:p>
            <a:r>
              <a:rPr lang="en-US"/>
              <a:t>Student 4: Set Follow-Up Date</a:t>
            </a:r>
            <a:endParaRPr lang="en-US" sz="3000" b="0"/>
          </a:p>
        </p:txBody>
      </p:sp>
      <p:grpSp>
        <p:nvGrpSpPr>
          <p:cNvPr id="9" name="Group 8" descr="Conditional Admission Schedule with highlights on Earliest Dose May Be Given for Polio #1 and Varicella #2">
            <a:extLst>
              <a:ext uri="{FF2B5EF4-FFF2-40B4-BE49-F238E27FC236}">
                <a16:creationId xmlns:a16="http://schemas.microsoft.com/office/drawing/2014/main" id="{7E95C119-3BC8-9BB5-E676-5ACDFDEFB43A}"/>
              </a:ext>
            </a:extLst>
          </p:cNvPr>
          <p:cNvGrpSpPr/>
          <p:nvPr/>
        </p:nvGrpSpPr>
        <p:grpSpPr>
          <a:xfrm>
            <a:off x="477981" y="1361173"/>
            <a:ext cx="9199607" cy="1878049"/>
            <a:chOff x="477981" y="1361173"/>
            <a:chExt cx="9199607" cy="1878049"/>
          </a:xfrm>
        </p:grpSpPr>
        <p:pic>
          <p:nvPicPr>
            <p:cNvPr id="6" name="Picture 5">
              <a:extLst>
                <a:ext uri="{FF2B5EF4-FFF2-40B4-BE49-F238E27FC236}">
                  <a16:creationId xmlns:a16="http://schemas.microsoft.com/office/drawing/2014/main" id="{4AD76F18-6E0E-D017-6758-66E582846388}"/>
                </a:ext>
              </a:extLst>
            </p:cNvPr>
            <p:cNvPicPr>
              <a:picLocks noChangeAspect="1"/>
            </p:cNvPicPr>
            <p:nvPr/>
          </p:nvPicPr>
          <p:blipFill>
            <a:blip r:embed="rId3"/>
            <a:stretch>
              <a:fillRect/>
            </a:stretch>
          </p:blipFill>
          <p:spPr>
            <a:xfrm>
              <a:off x="477981" y="1361173"/>
              <a:ext cx="9199607" cy="1393000"/>
            </a:xfrm>
            <a:prstGeom prst="rect">
              <a:avLst/>
            </a:prstGeom>
          </p:spPr>
        </p:pic>
        <p:sp>
          <p:nvSpPr>
            <p:cNvPr id="7" name="Rounded Rectangle 6">
              <a:extLst>
                <a:ext uri="{FF2B5EF4-FFF2-40B4-BE49-F238E27FC236}">
                  <a16:creationId xmlns:a16="http://schemas.microsoft.com/office/drawing/2014/main" id="{0AEA6698-1EEB-6A63-52DA-F97426B6CAF9}"/>
                </a:ext>
              </a:extLst>
            </p:cNvPr>
            <p:cNvSpPr/>
            <p:nvPr/>
          </p:nvSpPr>
          <p:spPr>
            <a:xfrm>
              <a:off x="1448291" y="2132857"/>
              <a:ext cx="272934" cy="20025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3" name="Picture 22">
              <a:extLst>
                <a:ext uri="{FF2B5EF4-FFF2-40B4-BE49-F238E27FC236}">
                  <a16:creationId xmlns:a16="http://schemas.microsoft.com/office/drawing/2014/main" id="{2A18B1B2-079D-D138-23DB-511805705517}"/>
                </a:ext>
              </a:extLst>
            </p:cNvPr>
            <p:cNvPicPr>
              <a:picLocks noChangeAspect="1"/>
            </p:cNvPicPr>
            <p:nvPr/>
          </p:nvPicPr>
          <p:blipFill rotWithShape="1">
            <a:blip r:embed="rId4"/>
            <a:srcRect b="9368"/>
            <a:stretch/>
          </p:blipFill>
          <p:spPr>
            <a:xfrm>
              <a:off x="557267" y="2659773"/>
              <a:ext cx="9052560" cy="579449"/>
            </a:xfrm>
            <a:prstGeom prst="rect">
              <a:avLst/>
            </a:prstGeom>
          </p:spPr>
        </p:pic>
        <p:sp>
          <p:nvSpPr>
            <p:cNvPr id="24" name="Rounded Rectangle 23">
              <a:extLst>
                <a:ext uri="{FF2B5EF4-FFF2-40B4-BE49-F238E27FC236}">
                  <a16:creationId xmlns:a16="http://schemas.microsoft.com/office/drawing/2014/main" id="{0333F523-574A-A4C2-215C-13B437F80451}"/>
                </a:ext>
              </a:extLst>
            </p:cNvPr>
            <p:cNvSpPr/>
            <p:nvPr/>
          </p:nvSpPr>
          <p:spPr>
            <a:xfrm>
              <a:off x="2814452" y="2944190"/>
              <a:ext cx="3343376" cy="29503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5" name="Group 4" descr="Polio #2 date and 6-11 months to deadline">
            <a:extLst>
              <a:ext uri="{FF2B5EF4-FFF2-40B4-BE49-F238E27FC236}">
                <a16:creationId xmlns:a16="http://schemas.microsoft.com/office/drawing/2014/main" id="{6CD1AF77-94A4-61E9-647B-54CBBA3E39C2}"/>
              </a:ext>
            </a:extLst>
          </p:cNvPr>
          <p:cNvGrpSpPr/>
          <p:nvPr/>
        </p:nvGrpSpPr>
        <p:grpSpPr>
          <a:xfrm>
            <a:off x="887861" y="3743325"/>
            <a:ext cx="3808987" cy="1059228"/>
            <a:chOff x="627027" y="4443982"/>
            <a:chExt cx="3808987" cy="1059228"/>
          </a:xfrm>
        </p:grpSpPr>
        <p:sp>
          <p:nvSpPr>
            <p:cNvPr id="25" name="Rectangle 24">
              <a:extLst>
                <a:ext uri="{FF2B5EF4-FFF2-40B4-BE49-F238E27FC236}">
                  <a16:creationId xmlns:a16="http://schemas.microsoft.com/office/drawing/2014/main" id="{FA3179DC-9C8C-EEB1-3CBC-BB9D4D506FC9}"/>
                </a:ext>
                <a:ext uri="{C183D7F6-B498-43B3-948B-1728B52AA6E4}">
                  <adec:decorative xmlns:adec="http://schemas.microsoft.com/office/drawing/2017/decorative" val="1"/>
                </a:ext>
              </a:extLst>
            </p:cNvPr>
            <p:cNvSpPr/>
            <p:nvPr/>
          </p:nvSpPr>
          <p:spPr>
            <a:xfrm>
              <a:off x="627027" y="453461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8">
              <a:extLst>
                <a:ext uri="{FF2B5EF4-FFF2-40B4-BE49-F238E27FC236}">
                  <a16:creationId xmlns:a16="http://schemas.microsoft.com/office/drawing/2014/main" id="{9A02AA48-F545-4949-C9AF-D4FE96D6E901}"/>
                </a:ext>
              </a:extLst>
            </p:cNvPr>
            <p:cNvSpPr txBox="1">
              <a:spLocks/>
            </p:cNvSpPr>
            <p:nvPr/>
          </p:nvSpPr>
          <p:spPr>
            <a:xfrm>
              <a:off x="776028" y="4443982"/>
              <a:ext cx="1365109" cy="923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dirty="0"/>
                <a:t>Polio #2: </a:t>
              </a:r>
              <a:br>
                <a:rPr lang="en-US" sz="2100" b="1" dirty="0">
                  <a:cs typeface="Calibri"/>
                </a:rPr>
              </a:br>
              <a:r>
                <a:rPr lang="en-US" sz="2100" b="1" dirty="0"/>
                <a:t>02/27/24</a:t>
              </a:r>
              <a:endParaRPr lang="en-US" dirty="0">
                <a:cs typeface="Calibri" panose="020F0502020204030204"/>
              </a:endParaRPr>
            </a:p>
          </p:txBody>
        </p:sp>
        <p:sp>
          <p:nvSpPr>
            <p:cNvPr id="34" name="Right Arrow 13" descr="Arrow">
              <a:extLst>
                <a:ext uri="{FF2B5EF4-FFF2-40B4-BE49-F238E27FC236}">
                  <a16:creationId xmlns:a16="http://schemas.microsoft.com/office/drawing/2014/main" id="{39999DD8-99B0-63E3-BFC8-BF0EC0B10F80}"/>
                </a:ext>
              </a:extLst>
            </p:cNvPr>
            <p:cNvSpPr/>
            <p:nvPr/>
          </p:nvSpPr>
          <p:spPr>
            <a:xfrm>
              <a:off x="2262829" y="473414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8">
              <a:extLst>
                <a:ext uri="{FF2B5EF4-FFF2-40B4-BE49-F238E27FC236}">
                  <a16:creationId xmlns:a16="http://schemas.microsoft.com/office/drawing/2014/main" id="{5B40BE39-F862-3EA1-D5A5-D1EF463C688C}"/>
                </a:ext>
              </a:extLst>
            </p:cNvPr>
            <p:cNvSpPr txBox="1">
              <a:spLocks/>
            </p:cNvSpPr>
            <p:nvPr/>
          </p:nvSpPr>
          <p:spPr>
            <a:xfrm>
              <a:off x="2506212" y="4823437"/>
              <a:ext cx="1705819" cy="47996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6-11 months</a:t>
              </a:r>
            </a:p>
          </p:txBody>
        </p:sp>
      </p:grpSp>
      <p:grpSp>
        <p:nvGrpSpPr>
          <p:cNvPr id="8" name="Group 7" descr="Varicella #1 date and 3 months to deadline">
            <a:extLst>
              <a:ext uri="{FF2B5EF4-FFF2-40B4-BE49-F238E27FC236}">
                <a16:creationId xmlns:a16="http://schemas.microsoft.com/office/drawing/2014/main" id="{1EFEB80D-70D0-6998-2747-FB9B7BAB523D}"/>
              </a:ext>
            </a:extLst>
          </p:cNvPr>
          <p:cNvGrpSpPr/>
          <p:nvPr/>
        </p:nvGrpSpPr>
        <p:grpSpPr>
          <a:xfrm>
            <a:off x="879740" y="5589871"/>
            <a:ext cx="3809275" cy="1032018"/>
            <a:chOff x="651511" y="6192762"/>
            <a:chExt cx="3809275" cy="1032018"/>
          </a:xfrm>
        </p:grpSpPr>
        <p:sp>
          <p:nvSpPr>
            <p:cNvPr id="38" name="Rectangle 37">
              <a:extLst>
                <a:ext uri="{FF2B5EF4-FFF2-40B4-BE49-F238E27FC236}">
                  <a16:creationId xmlns:a16="http://schemas.microsoft.com/office/drawing/2014/main" id="{72289956-8CB6-E4C6-976E-FD12E1A62723}"/>
                </a:ext>
                <a:ext uri="{C183D7F6-B498-43B3-948B-1728B52AA6E4}">
                  <adec:decorative xmlns:adec="http://schemas.microsoft.com/office/drawing/2017/decorative" val="1"/>
                </a:ext>
              </a:extLst>
            </p:cNvPr>
            <p:cNvSpPr/>
            <p:nvPr/>
          </p:nvSpPr>
          <p:spPr>
            <a:xfrm>
              <a:off x="651511" y="6256184"/>
              <a:ext cx="1621510" cy="96859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8">
              <a:extLst>
                <a:ext uri="{FF2B5EF4-FFF2-40B4-BE49-F238E27FC236}">
                  <a16:creationId xmlns:a16="http://schemas.microsoft.com/office/drawing/2014/main" id="{43826DD4-1CDE-15BF-91E3-FC2DD40A9F07}"/>
                </a:ext>
              </a:extLst>
            </p:cNvPr>
            <p:cNvSpPr txBox="1">
              <a:spLocks/>
            </p:cNvSpPr>
            <p:nvPr/>
          </p:nvSpPr>
          <p:spPr>
            <a:xfrm>
              <a:off x="687298" y="6192762"/>
              <a:ext cx="1557728" cy="9292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50709"/>
                </a:lnSpc>
              </a:pPr>
              <a:r>
                <a:rPr lang="en-US" sz="2100" b="1"/>
                <a:t>Varicella #1: 07/30/24</a:t>
              </a:r>
              <a:endParaRPr lang="en-US">
                <a:cs typeface="Calibri" panose="020F0502020204030204"/>
              </a:endParaRPr>
            </a:p>
          </p:txBody>
        </p:sp>
        <p:sp>
          <p:nvSpPr>
            <p:cNvPr id="42" name="Right Arrow 13" descr="Arrow">
              <a:extLst>
                <a:ext uri="{FF2B5EF4-FFF2-40B4-BE49-F238E27FC236}">
                  <a16:creationId xmlns:a16="http://schemas.microsoft.com/office/drawing/2014/main" id="{DF25503E-C72F-BBBC-45D5-894FFCDED5B4}"/>
                </a:ext>
              </a:extLst>
            </p:cNvPr>
            <p:cNvSpPr/>
            <p:nvPr/>
          </p:nvSpPr>
          <p:spPr>
            <a:xfrm>
              <a:off x="2287601" y="6455711"/>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8">
              <a:extLst>
                <a:ext uri="{FF2B5EF4-FFF2-40B4-BE49-F238E27FC236}">
                  <a16:creationId xmlns:a16="http://schemas.microsoft.com/office/drawing/2014/main" id="{E31FC88E-F023-151F-E2C9-4FFAB33B02B6}"/>
                </a:ext>
              </a:extLst>
            </p:cNvPr>
            <p:cNvSpPr txBox="1">
              <a:spLocks/>
            </p:cNvSpPr>
            <p:nvPr/>
          </p:nvSpPr>
          <p:spPr>
            <a:xfrm>
              <a:off x="2525006" y="6557047"/>
              <a:ext cx="1531257" cy="45588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3 months</a:t>
              </a:r>
            </a:p>
          </p:txBody>
        </p:sp>
      </p:grpSp>
      <p:grpSp>
        <p:nvGrpSpPr>
          <p:cNvPr id="3" name="Group 2" descr="Post it showing reminder dates for Polio #3 and Varicella #2">
            <a:extLst>
              <a:ext uri="{FF2B5EF4-FFF2-40B4-BE49-F238E27FC236}">
                <a16:creationId xmlns:a16="http://schemas.microsoft.com/office/drawing/2014/main" id="{C8F54B6A-F741-B6CC-D221-C2EE05D280D5}"/>
              </a:ext>
            </a:extLst>
          </p:cNvPr>
          <p:cNvGrpSpPr/>
          <p:nvPr/>
        </p:nvGrpSpPr>
        <p:grpSpPr>
          <a:xfrm>
            <a:off x="4708386" y="3802032"/>
            <a:ext cx="3211013" cy="3432024"/>
            <a:chOff x="4277429" y="3850915"/>
            <a:chExt cx="3211013" cy="3432024"/>
          </a:xfrm>
        </p:grpSpPr>
        <p:sp>
          <p:nvSpPr>
            <p:cNvPr id="14" name="Rectangle 13">
              <a:extLst>
                <a:ext uri="{FF2B5EF4-FFF2-40B4-BE49-F238E27FC236}">
                  <a16:creationId xmlns:a16="http://schemas.microsoft.com/office/drawing/2014/main" id="{F1E594F6-3D39-9A83-D810-22E6560A419E}"/>
                </a:ext>
              </a:extLst>
            </p:cNvPr>
            <p:cNvSpPr/>
            <p:nvPr/>
          </p:nvSpPr>
          <p:spPr>
            <a:xfrm>
              <a:off x="4277429" y="3850915"/>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descr="Post-it with deadline and follow-up dates">
              <a:extLst>
                <a:ext uri="{FF2B5EF4-FFF2-40B4-BE49-F238E27FC236}">
                  <a16:creationId xmlns:a16="http://schemas.microsoft.com/office/drawing/2014/main" id="{A5BE5B07-4335-5626-7476-1E69DBFA8CA5}"/>
                </a:ext>
              </a:extLst>
            </p:cNvPr>
            <p:cNvSpPr txBox="1">
              <a:spLocks/>
            </p:cNvSpPr>
            <p:nvPr/>
          </p:nvSpPr>
          <p:spPr>
            <a:xfrm>
              <a:off x="4501356" y="4196400"/>
              <a:ext cx="2776589" cy="3086539"/>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u="sng" dirty="0">
                  <a:cs typeface="Calibri"/>
                </a:rPr>
                <a:t>Polio #3:</a:t>
              </a:r>
              <a:endParaRPr lang="en-US" sz="2200" dirty="0">
                <a:cs typeface="Calibri"/>
              </a:endParaRPr>
            </a:p>
            <a:p>
              <a:pPr>
                <a:lnSpc>
                  <a:spcPct val="100000"/>
                </a:lnSpc>
              </a:pPr>
              <a:r>
                <a:rPr lang="en-US" sz="2200" dirty="0">
                  <a:cs typeface="Calibri"/>
                </a:rPr>
                <a:t>Deadline: 02/27/25</a:t>
              </a:r>
              <a:br>
                <a:rPr lang="en-US" sz="2200" dirty="0">
                  <a:cs typeface="Calibri"/>
                </a:rPr>
              </a:br>
              <a:r>
                <a:rPr lang="en-US" sz="2200" dirty="0">
                  <a:cs typeface="Calibri"/>
                </a:rPr>
                <a:t>Reminder: </a:t>
              </a:r>
              <a:r>
                <a:rPr lang="en-US" sz="2200" b="1" dirty="0">
                  <a:cs typeface="Calibri"/>
                </a:rPr>
                <a:t>08/27/24</a:t>
              </a:r>
              <a:br>
                <a:rPr lang="en-US" sz="2200" b="1" dirty="0">
                  <a:cs typeface="Calibri"/>
                </a:rPr>
              </a:br>
              <a:br>
                <a:rPr lang="en-US" sz="2200" dirty="0"/>
              </a:br>
              <a:br>
                <a:rPr lang="en-US" sz="2200" dirty="0"/>
              </a:br>
              <a:r>
                <a:rPr lang="en-US" sz="2200" b="1" u="sng" dirty="0"/>
                <a:t>Varicella #2: </a:t>
              </a:r>
              <a:endParaRPr lang="en-US" sz="2200" u="sng" dirty="0">
                <a:cs typeface="Calibri"/>
              </a:endParaRPr>
            </a:p>
            <a:p>
              <a:pPr>
                <a:lnSpc>
                  <a:spcPct val="100000"/>
                </a:lnSpc>
              </a:pPr>
              <a:endParaRPr lang="en-US" sz="600" b="1" u="sng" dirty="0">
                <a:cs typeface="Calibri"/>
              </a:endParaRPr>
            </a:p>
            <a:p>
              <a:pPr>
                <a:lnSpc>
                  <a:spcPct val="100000"/>
                </a:lnSpc>
                <a:spcBef>
                  <a:spcPts val="0"/>
                </a:spcBef>
              </a:pPr>
              <a:r>
                <a:rPr lang="en-US" sz="2200" dirty="0"/>
                <a:t>Deadline: 11/30/24</a:t>
              </a:r>
              <a:endParaRPr lang="en-US" sz="2200" dirty="0">
                <a:cs typeface="Calibri" panose="020F0502020204030204"/>
              </a:endParaRPr>
            </a:p>
            <a:p>
              <a:pPr>
                <a:lnSpc>
                  <a:spcPct val="100000"/>
                </a:lnSpc>
                <a:spcBef>
                  <a:spcPts val="0"/>
                </a:spcBef>
              </a:pPr>
              <a:r>
                <a:rPr lang="en-US" sz="2200" dirty="0"/>
                <a:t>Reminder</a:t>
              </a:r>
              <a:r>
                <a:rPr lang="en-US" sz="2200" dirty="0">
                  <a:cs typeface="Calibri"/>
                </a:rPr>
                <a:t>: </a:t>
              </a:r>
              <a:r>
                <a:rPr lang="en-US" sz="2200" b="1" dirty="0">
                  <a:cs typeface="Calibri"/>
                </a:rPr>
                <a:t>10/30/24</a:t>
              </a:r>
              <a:endParaRPr lang="en-US" sz="2200" dirty="0">
                <a:cs typeface="Calibri" panose="020F0502020204030204"/>
              </a:endParaRPr>
            </a:p>
          </p:txBody>
        </p:sp>
        <p:sp>
          <p:nvSpPr>
            <p:cNvPr id="46" name="Oval 45">
              <a:extLst>
                <a:ext uri="{FF2B5EF4-FFF2-40B4-BE49-F238E27FC236}">
                  <a16:creationId xmlns:a16="http://schemas.microsoft.com/office/drawing/2014/main" id="{FBD81D13-9C64-FD02-6AEB-C79B7CFE43DD}"/>
                </a:ext>
              </a:extLst>
            </p:cNvPr>
            <p:cNvSpPr/>
            <p:nvPr/>
          </p:nvSpPr>
          <p:spPr>
            <a:xfrm>
              <a:off x="5717929" y="4857622"/>
              <a:ext cx="1264796" cy="562168"/>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5E731A2-96B0-06BC-D64C-325606D3995D}"/>
              </a:ext>
            </a:extLst>
          </p:cNvPr>
          <p:cNvSpPr>
            <a:spLocks noGrp="1"/>
          </p:cNvSpPr>
          <p:nvPr>
            <p:ph type="sldNum" sz="quarter" idx="12"/>
          </p:nvPr>
        </p:nvSpPr>
        <p:spPr>
          <a:xfrm>
            <a:off x="6500567" y="6959450"/>
            <a:ext cx="2263140" cy="413808"/>
          </a:xfrm>
        </p:spPr>
        <p:txBody>
          <a:bodyPr/>
          <a:lstStyle/>
          <a:p>
            <a:fld id="{13D703BF-151A-0D40-8508-CABBAD09F9A9}" type="slidenum">
              <a:rPr lang="en-US" smtClean="0"/>
              <a:pPr/>
              <a:t>29</a:t>
            </a:fld>
            <a:endParaRPr lang="en-US"/>
          </a:p>
        </p:txBody>
      </p:sp>
      <p:sp>
        <p:nvSpPr>
          <p:cNvPr id="18" name="TextBox 17">
            <a:extLst>
              <a:ext uri="{FF2B5EF4-FFF2-40B4-BE49-F238E27FC236}">
                <a16:creationId xmlns:a16="http://schemas.microsoft.com/office/drawing/2014/main" id="{37B7823D-F295-D07C-23B6-1EC0607F2F5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04357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90EA-465A-9CAD-7698-C689609C4BF8}"/>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4D0B5F51-54BA-D7AE-CCCE-B402E4D8092C}"/>
              </a:ext>
            </a:extLst>
          </p:cNvPr>
          <p:cNvSpPr>
            <a:spLocks noGrp="1"/>
          </p:cNvSpPr>
          <p:nvPr>
            <p:ph type="title"/>
          </p:nvPr>
        </p:nvSpPr>
        <p:spPr>
          <a:xfrm>
            <a:off x="691515" y="413811"/>
            <a:ext cx="8675370" cy="723614"/>
          </a:xfrm>
        </p:spPr>
        <p:txBody>
          <a:bodyPr/>
          <a:lstStyle/>
          <a:p>
            <a:r>
              <a:rPr lang="en-US"/>
              <a:t>It’s the Law</a:t>
            </a:r>
          </a:p>
        </p:txBody>
      </p:sp>
      <p:sp>
        <p:nvSpPr>
          <p:cNvPr id="17" name="Content Placeholder 16">
            <a:extLst>
              <a:ext uri="{FF2B5EF4-FFF2-40B4-BE49-F238E27FC236}">
                <a16:creationId xmlns:a16="http://schemas.microsoft.com/office/drawing/2014/main" id="{763C2D10-5475-98AC-664D-B8FA2D6EA993}"/>
              </a:ext>
            </a:extLst>
          </p:cNvPr>
          <p:cNvSpPr>
            <a:spLocks noGrp="1"/>
          </p:cNvSpPr>
          <p:nvPr>
            <p:ph idx="1"/>
          </p:nvPr>
        </p:nvSpPr>
        <p:spPr>
          <a:xfrm>
            <a:off x="691515" y="1616932"/>
            <a:ext cx="8898534" cy="5184417"/>
          </a:xfrm>
        </p:spPr>
        <p:txBody>
          <a:bodyPr>
            <a:normAutofit/>
          </a:bodyPr>
          <a:lstStyle/>
          <a:p>
            <a:r>
              <a:rPr lang="en-US" sz="3400"/>
              <a:t>Check student immunization records and ensure they meet requirements before school starts.</a:t>
            </a:r>
          </a:p>
        </p:txBody>
      </p:sp>
      <p:pic>
        <p:nvPicPr>
          <p:cNvPr id="18" name="Picture 17" descr="No Shots? No Records? No School. poster">
            <a:extLst>
              <a:ext uri="{FF2B5EF4-FFF2-40B4-BE49-F238E27FC236}">
                <a16:creationId xmlns:a16="http://schemas.microsoft.com/office/drawing/2014/main" id="{2D32DE3A-B712-CEE0-9DD7-DF992965D709}"/>
              </a:ext>
            </a:extLst>
          </p:cNvPr>
          <p:cNvPicPr>
            <a:picLocks noChangeAspect="1"/>
          </p:cNvPicPr>
          <p:nvPr/>
        </p:nvPicPr>
        <p:blipFill>
          <a:blip r:embed="rId3"/>
          <a:stretch>
            <a:fillRect/>
          </a:stretch>
        </p:blipFill>
        <p:spPr>
          <a:xfrm>
            <a:off x="1914040" y="2959100"/>
            <a:ext cx="6230320" cy="4075362"/>
          </a:xfrm>
          <a:prstGeom prst="rect">
            <a:avLst/>
          </a:prstGeom>
          <a:ln>
            <a:solidFill>
              <a:schemeClr val="tx1"/>
            </a:solidFill>
          </a:ln>
        </p:spPr>
      </p:pic>
      <p:sp>
        <p:nvSpPr>
          <p:cNvPr id="13" name="Text Placeholder 12">
            <a:extLst>
              <a:ext uri="{FF2B5EF4-FFF2-40B4-BE49-F238E27FC236}">
                <a16:creationId xmlns:a16="http://schemas.microsoft.com/office/drawing/2014/main" id="{1250F69A-425F-80BE-19B9-288AAD424FB5}"/>
              </a:ext>
            </a:extLst>
          </p:cNvPr>
          <p:cNvSpPr>
            <a:spLocks noGrp="1"/>
          </p:cNvSpPr>
          <p:nvPr>
            <p:ph type="body" sz="quarter" idx="13"/>
          </p:nvPr>
        </p:nvSpPr>
        <p:spPr>
          <a:xfrm>
            <a:off x="508000" y="7267365"/>
            <a:ext cx="4521200" cy="413808"/>
          </a:xfrm>
        </p:spPr>
        <p:txBody>
          <a:bodyPr/>
          <a:lstStyle/>
          <a:p>
            <a:r>
              <a:rPr lang="en-US"/>
              <a:t>Your organization name</a:t>
            </a:r>
          </a:p>
        </p:txBody>
      </p:sp>
      <p:sp>
        <p:nvSpPr>
          <p:cNvPr id="5" name="Slide Number Placeholder 4">
            <a:extLst>
              <a:ext uri="{FF2B5EF4-FFF2-40B4-BE49-F238E27FC236}">
                <a16:creationId xmlns:a16="http://schemas.microsoft.com/office/drawing/2014/main" id="{E565A3A1-CDD5-1A5B-873C-34A009FD1164}"/>
              </a:ext>
            </a:extLst>
          </p:cNvPr>
          <p:cNvSpPr>
            <a:spLocks noGrp="1"/>
          </p:cNvSpPr>
          <p:nvPr>
            <p:ph type="sldNum" sz="quarter" idx="12"/>
          </p:nvPr>
        </p:nvSpPr>
        <p:spPr>
          <a:xfrm>
            <a:off x="7103745" y="7267365"/>
            <a:ext cx="2263140" cy="413808"/>
          </a:xfrm>
        </p:spPr>
        <p:txBody>
          <a:bodyPr/>
          <a:lstStyle/>
          <a:p>
            <a:fld id="{13D703BF-151A-0D40-8508-CABBAD09F9A9}" type="slidenum">
              <a:rPr lang="en-US" smtClean="0"/>
              <a:pPr/>
              <a:t>3</a:t>
            </a:fld>
            <a:endParaRPr lang="en-US"/>
          </a:p>
        </p:txBody>
      </p:sp>
      <p:sp>
        <p:nvSpPr>
          <p:cNvPr id="7" name="TextBox 6">
            <a:extLst>
              <a:ext uri="{FF2B5EF4-FFF2-40B4-BE49-F238E27FC236}">
                <a16:creationId xmlns:a16="http://schemas.microsoft.com/office/drawing/2014/main" id="{B144A1E7-6756-73DB-E5ED-264D53F66F8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85422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69967-2E36-538B-949E-A02D27D5142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986996-A9B6-C57F-47AF-4152123D9290}"/>
              </a:ext>
            </a:extLst>
          </p:cNvPr>
          <p:cNvSpPr>
            <a:spLocks noGrp="1"/>
          </p:cNvSpPr>
          <p:nvPr>
            <p:ph type="title"/>
          </p:nvPr>
        </p:nvSpPr>
        <p:spPr/>
        <p:txBody>
          <a:bodyPr anchor="t">
            <a:normAutofit/>
          </a:bodyPr>
          <a:lstStyle/>
          <a:p>
            <a:r>
              <a:rPr lang="en-US" dirty="0"/>
              <a:t>Missing Doses Not Due: Conditional</a:t>
            </a:r>
          </a:p>
        </p:txBody>
      </p:sp>
      <p:grpSp>
        <p:nvGrpSpPr>
          <p:cNvPr id="16" name="Group 15">
            <a:extLst>
              <a:ext uri="{FF2B5EF4-FFF2-40B4-BE49-F238E27FC236}">
                <a16:creationId xmlns:a16="http://schemas.microsoft.com/office/drawing/2014/main" id="{CC89CFE1-476F-11F5-E422-E6D1DDCACDD4}"/>
              </a:ext>
              <a:ext uri="{C183D7F6-B498-43B3-948B-1728B52AA6E4}">
                <adec:decorative xmlns:adec="http://schemas.microsoft.com/office/drawing/2017/decorative" val="1"/>
              </a:ext>
            </a:extLst>
          </p:cNvPr>
          <p:cNvGrpSpPr/>
          <p:nvPr/>
        </p:nvGrpSpPr>
        <p:grpSpPr>
          <a:xfrm>
            <a:off x="9298883" y="413811"/>
            <a:ext cx="456001" cy="456001"/>
            <a:chOff x="9298883" y="413811"/>
            <a:chExt cx="456001" cy="456001"/>
          </a:xfrm>
        </p:grpSpPr>
        <p:sp>
          <p:nvSpPr>
            <p:cNvPr id="51" name="Oval 50">
              <a:extLst>
                <a:ext uri="{FF2B5EF4-FFF2-40B4-BE49-F238E27FC236}">
                  <a16:creationId xmlns:a16="http://schemas.microsoft.com/office/drawing/2014/main" id="{7616F8EB-504A-7364-47D8-E2E895CC9ABA}"/>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3" name="Graphic 52" descr="Checkmark with solid fill">
              <a:extLst>
                <a:ext uri="{FF2B5EF4-FFF2-40B4-BE49-F238E27FC236}">
                  <a16:creationId xmlns:a16="http://schemas.microsoft.com/office/drawing/2014/main" id="{7B7D5EC3-E690-CF7A-2CC4-75E8073070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74878" y="494974"/>
              <a:ext cx="303644" cy="303644"/>
            </a:xfrm>
            <a:prstGeom prst="rect">
              <a:avLst/>
            </a:prstGeom>
          </p:spPr>
        </p:pic>
      </p:grpSp>
      <p:pic>
        <p:nvPicPr>
          <p:cNvPr id="31" name="Picture 30" descr="Blue Card to fill in dates that each dose was given.">
            <a:extLst>
              <a:ext uri="{FF2B5EF4-FFF2-40B4-BE49-F238E27FC236}">
                <a16:creationId xmlns:a16="http://schemas.microsoft.com/office/drawing/2014/main" id="{D90DA93E-D313-304C-E0B8-D98FBFC607A7}"/>
              </a:ext>
            </a:extLst>
          </p:cNvPr>
          <p:cNvPicPr>
            <a:picLocks noChangeAspect="1"/>
          </p:cNvPicPr>
          <p:nvPr/>
        </p:nvPicPr>
        <p:blipFill rotWithShape="1">
          <a:blip r:embed="rId6">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7" name="Group 6" descr="Student information section, including Pupil Name, Statewide Student Identifier, Birthdate, name of parent/guardian, gender, ethnicity, and race.">
            <a:extLst>
              <a:ext uri="{FF2B5EF4-FFF2-40B4-BE49-F238E27FC236}">
                <a16:creationId xmlns:a16="http://schemas.microsoft.com/office/drawing/2014/main" id="{084993EB-238E-4A0F-664A-857656D03125}"/>
              </a:ext>
            </a:extLst>
          </p:cNvPr>
          <p:cNvGrpSpPr/>
          <p:nvPr/>
        </p:nvGrpSpPr>
        <p:grpSpPr>
          <a:xfrm>
            <a:off x="448734" y="1489884"/>
            <a:ext cx="7248869" cy="760978"/>
            <a:chOff x="448734" y="1489884"/>
            <a:chExt cx="7248869" cy="760978"/>
          </a:xfrm>
        </p:grpSpPr>
        <p:sp>
          <p:nvSpPr>
            <p:cNvPr id="34" name="Text Placeholder 8">
              <a:extLst>
                <a:ext uri="{FF2B5EF4-FFF2-40B4-BE49-F238E27FC236}">
                  <a16:creationId xmlns:a16="http://schemas.microsoft.com/office/drawing/2014/main" id="{BBB8B10F-3FC2-B09A-9784-C0C2BA522264}"/>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Four, Student</a:t>
              </a:r>
            </a:p>
          </p:txBody>
        </p:sp>
        <p:sp>
          <p:nvSpPr>
            <p:cNvPr id="32" name="Text Placeholder 8">
              <a:extLst>
                <a:ext uri="{FF2B5EF4-FFF2-40B4-BE49-F238E27FC236}">
                  <a16:creationId xmlns:a16="http://schemas.microsoft.com/office/drawing/2014/main" id="{FDCB318C-DB15-EB97-98B7-37DA269EEFAB}"/>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4074825B-2526-736C-EDD4-875A8B232344}"/>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Four, Parent</a:t>
              </a:r>
            </a:p>
          </p:txBody>
        </p:sp>
        <p:sp>
          <p:nvSpPr>
            <p:cNvPr id="37" name="Text Placeholder 8">
              <a:extLst>
                <a:ext uri="{FF2B5EF4-FFF2-40B4-BE49-F238E27FC236}">
                  <a16:creationId xmlns:a16="http://schemas.microsoft.com/office/drawing/2014/main" id="{2B7FE67F-B9F1-C29D-681F-71108BEBC0D5}"/>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effectLst/>
                  <a:latin typeface="Arial" panose="020B0604020202020204" pitchFamily="34" charset="0"/>
                  <a:ea typeface="Arial" panose="020B0604020202020204" pitchFamily="34" charset="0"/>
                </a:rPr>
                <a:t>02/11/2020</a:t>
              </a:r>
              <a:endParaRPr lang="en-US"/>
            </a:p>
          </p:txBody>
        </p:sp>
        <p:sp>
          <p:nvSpPr>
            <p:cNvPr id="38" name="Text Placeholder 8">
              <a:extLst>
                <a:ext uri="{FF2B5EF4-FFF2-40B4-BE49-F238E27FC236}">
                  <a16:creationId xmlns:a16="http://schemas.microsoft.com/office/drawing/2014/main" id="{DEB011D9-F780-F82D-A67A-E9C688E3C3E7}"/>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7CABF2E7-D7AD-2358-191C-6A56FCD0448D}"/>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0915ED98-E672-23CB-A547-05534F55530B}"/>
                </a:ext>
              </a:extLst>
            </p:cNvPr>
            <p:cNvSpPr txBox="1"/>
            <p:nvPr/>
          </p:nvSpPr>
          <p:spPr>
            <a:xfrm>
              <a:off x="7359121" y="1603508"/>
              <a:ext cx="338482" cy="338554"/>
            </a:xfrm>
            <a:prstGeom prst="rect">
              <a:avLst/>
            </a:prstGeom>
            <a:noFill/>
          </p:spPr>
          <p:txBody>
            <a:bodyPr wrap="square" rtlCol="0">
              <a:spAutoFit/>
            </a:bodyPr>
            <a:lstStyle/>
            <a:p>
              <a:pPr algn="l"/>
              <a:r>
                <a:rPr lang="en-US" sz="1600"/>
                <a:t>X</a:t>
              </a:r>
            </a:p>
          </p:txBody>
        </p:sp>
      </p:grpSp>
      <p:grpSp>
        <p:nvGrpSpPr>
          <p:cNvPr id="8" name="Group 7" descr="IPV/OPV (Polio) vaccine with the following dates given. Highlighted information no dates entered for third or fourth dose">
            <a:extLst>
              <a:ext uri="{FF2B5EF4-FFF2-40B4-BE49-F238E27FC236}">
                <a16:creationId xmlns:a16="http://schemas.microsoft.com/office/drawing/2014/main" id="{E705BE52-9447-F118-12E2-A0959972CD8A}"/>
              </a:ext>
            </a:extLst>
          </p:cNvPr>
          <p:cNvGrpSpPr/>
          <p:nvPr/>
        </p:nvGrpSpPr>
        <p:grpSpPr>
          <a:xfrm>
            <a:off x="2286286" y="2740403"/>
            <a:ext cx="3570979" cy="433879"/>
            <a:chOff x="2286286" y="2740403"/>
            <a:chExt cx="3570979" cy="433879"/>
          </a:xfrm>
        </p:grpSpPr>
        <p:sp>
          <p:nvSpPr>
            <p:cNvPr id="5" name="Text Placeholder 8">
              <a:extLst>
                <a:ext uri="{FF2B5EF4-FFF2-40B4-BE49-F238E27FC236}">
                  <a16:creationId xmlns:a16="http://schemas.microsoft.com/office/drawing/2014/main" id="{30A6702E-6027-5B56-A869-2FD33AE270B6}"/>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08/21/21</a:t>
              </a:r>
            </a:p>
          </p:txBody>
        </p:sp>
        <p:sp>
          <p:nvSpPr>
            <p:cNvPr id="6" name="Text Placeholder 8">
              <a:extLst>
                <a:ext uri="{FF2B5EF4-FFF2-40B4-BE49-F238E27FC236}">
                  <a16:creationId xmlns:a16="http://schemas.microsoft.com/office/drawing/2014/main" id="{AF2415BF-0E01-7ADF-1818-047CD2F577A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sp>
          <p:nvSpPr>
            <p:cNvPr id="39" name="Rounded Rectangle 38" descr="Highlight on missing polio dates">
              <a:extLst>
                <a:ext uri="{FF2B5EF4-FFF2-40B4-BE49-F238E27FC236}">
                  <a16:creationId xmlns:a16="http://schemas.microsoft.com/office/drawing/2014/main" id="{A5BA8570-0C71-72B7-CB62-6EA68D061266}"/>
                </a:ext>
                <a:ext uri="{C183D7F6-B498-43B3-948B-1728B52AA6E4}">
                  <adec:decorative xmlns:adec="http://schemas.microsoft.com/office/drawing/2017/decorative" val="0"/>
                </a:ext>
              </a:extLst>
            </p:cNvPr>
            <p:cNvSpPr/>
            <p:nvPr/>
          </p:nvSpPr>
          <p:spPr>
            <a:xfrm>
              <a:off x="4065555" y="2740403"/>
              <a:ext cx="1791710" cy="433879"/>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9" name="Group 18" descr="DTap/DTP or Tdap/Td (Diphtheria, Tetanus, Pertussis) vaccine with the following dates given.">
            <a:extLst>
              <a:ext uri="{FF2B5EF4-FFF2-40B4-BE49-F238E27FC236}">
                <a16:creationId xmlns:a16="http://schemas.microsoft.com/office/drawing/2014/main" id="{941E4A35-DA05-C041-1669-496611AF3C8F}"/>
              </a:ext>
            </a:extLst>
          </p:cNvPr>
          <p:cNvGrpSpPr/>
          <p:nvPr/>
        </p:nvGrpSpPr>
        <p:grpSpPr>
          <a:xfrm>
            <a:off x="2252193" y="3259526"/>
            <a:ext cx="4527528" cy="304024"/>
            <a:chOff x="2252193" y="3259526"/>
            <a:chExt cx="4527528" cy="304024"/>
          </a:xfrm>
        </p:grpSpPr>
        <p:sp>
          <p:nvSpPr>
            <p:cNvPr id="9" name="Text Placeholder 8">
              <a:extLst>
                <a:ext uri="{FF2B5EF4-FFF2-40B4-BE49-F238E27FC236}">
                  <a16:creationId xmlns:a16="http://schemas.microsoft.com/office/drawing/2014/main" id="{1E15647C-B365-9F40-234C-D0C1E26F49A6}"/>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04/19/20</a:t>
              </a:r>
            </a:p>
          </p:txBody>
        </p:sp>
        <p:sp>
          <p:nvSpPr>
            <p:cNvPr id="10" name="Text Placeholder 8">
              <a:extLst>
                <a:ext uri="{FF2B5EF4-FFF2-40B4-BE49-F238E27FC236}">
                  <a16:creationId xmlns:a16="http://schemas.microsoft.com/office/drawing/2014/main" id="{0CB56B73-2B9B-BDFA-2262-96E161C4CD43}"/>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06/24/20</a:t>
              </a:r>
            </a:p>
          </p:txBody>
        </p:sp>
        <p:sp>
          <p:nvSpPr>
            <p:cNvPr id="11" name="Text Placeholder 8">
              <a:extLst>
                <a:ext uri="{FF2B5EF4-FFF2-40B4-BE49-F238E27FC236}">
                  <a16:creationId xmlns:a16="http://schemas.microsoft.com/office/drawing/2014/main" id="{304625FA-F86C-82A2-CCBB-9DF19E4F9CD7}"/>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08/29/20</a:t>
              </a:r>
            </a:p>
          </p:txBody>
        </p:sp>
        <p:sp>
          <p:nvSpPr>
            <p:cNvPr id="12" name="Text Placeholder 8">
              <a:extLst>
                <a:ext uri="{FF2B5EF4-FFF2-40B4-BE49-F238E27FC236}">
                  <a16:creationId xmlns:a16="http://schemas.microsoft.com/office/drawing/2014/main" id="{791A5472-197D-968B-DF75-7FFFA0BD0B94}"/>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p>
          </p:txBody>
        </p:sp>
        <p:sp>
          <p:nvSpPr>
            <p:cNvPr id="27" name="Text Placeholder 8">
              <a:extLst>
                <a:ext uri="{FF2B5EF4-FFF2-40B4-BE49-F238E27FC236}">
                  <a16:creationId xmlns:a16="http://schemas.microsoft.com/office/drawing/2014/main" id="{D7F14131-47C6-6523-DDE1-BC2ECA23B41A}"/>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grpSp>
      <p:grpSp>
        <p:nvGrpSpPr>
          <p:cNvPr id="20" name="Group 19" descr="MMR (Measles, Mumps, Rubella) vaccine with the following dates given. ">
            <a:extLst>
              <a:ext uri="{FF2B5EF4-FFF2-40B4-BE49-F238E27FC236}">
                <a16:creationId xmlns:a16="http://schemas.microsoft.com/office/drawing/2014/main" id="{197F8B95-7C1B-EB03-41E6-D9332B14D7F3}"/>
              </a:ext>
            </a:extLst>
          </p:cNvPr>
          <p:cNvGrpSpPr/>
          <p:nvPr/>
        </p:nvGrpSpPr>
        <p:grpSpPr>
          <a:xfrm>
            <a:off x="2275871" y="3775603"/>
            <a:ext cx="1825309" cy="288329"/>
            <a:chOff x="2275871" y="3775603"/>
            <a:chExt cx="1825309" cy="288329"/>
          </a:xfrm>
        </p:grpSpPr>
        <p:sp>
          <p:nvSpPr>
            <p:cNvPr id="14" name="Text Placeholder 8">
              <a:extLst>
                <a:ext uri="{FF2B5EF4-FFF2-40B4-BE49-F238E27FC236}">
                  <a16:creationId xmlns:a16="http://schemas.microsoft.com/office/drawing/2014/main" id="{C5BD9088-92CF-2709-A951-1E1BE0EA44AA}"/>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02/14/21</a:t>
              </a:r>
            </a:p>
          </p:txBody>
        </p:sp>
        <p:sp>
          <p:nvSpPr>
            <p:cNvPr id="15" name="Text Placeholder 8">
              <a:extLst>
                <a:ext uri="{FF2B5EF4-FFF2-40B4-BE49-F238E27FC236}">
                  <a16:creationId xmlns:a16="http://schemas.microsoft.com/office/drawing/2014/main" id="{D5EAD1B9-A36E-8106-F889-AD8D3BA5B7AC}"/>
                </a:ext>
              </a:extLst>
            </p:cNvPr>
            <p:cNvSpPr txBox="1">
              <a:spLocks/>
            </p:cNvSpPr>
            <p:nvPr/>
          </p:nvSpPr>
          <p:spPr>
            <a:xfrm>
              <a:off x="3166404" y="378731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12/30/23</a:t>
              </a:r>
            </a:p>
          </p:txBody>
        </p:sp>
      </p:grpSp>
      <p:grpSp>
        <p:nvGrpSpPr>
          <p:cNvPr id="24" name="Group 23" descr="Hib (Haemophilus influnzae type B) vaccine with the following dates given.">
            <a:extLst>
              <a:ext uri="{FF2B5EF4-FFF2-40B4-BE49-F238E27FC236}">
                <a16:creationId xmlns:a16="http://schemas.microsoft.com/office/drawing/2014/main" id="{B278036A-2556-8A7D-1F6E-10DFD2107185}"/>
              </a:ext>
            </a:extLst>
          </p:cNvPr>
          <p:cNvGrpSpPr/>
          <p:nvPr/>
        </p:nvGrpSpPr>
        <p:grpSpPr>
          <a:xfrm>
            <a:off x="2267958" y="4224328"/>
            <a:ext cx="1831745" cy="281001"/>
            <a:chOff x="2267958" y="4224328"/>
            <a:chExt cx="1831745" cy="281001"/>
          </a:xfrm>
        </p:grpSpPr>
        <p:sp>
          <p:nvSpPr>
            <p:cNvPr id="17" name="Text Placeholder 8">
              <a:extLst>
                <a:ext uri="{FF2B5EF4-FFF2-40B4-BE49-F238E27FC236}">
                  <a16:creationId xmlns:a16="http://schemas.microsoft.com/office/drawing/2014/main" id="{5326327C-3BA2-AF14-E4F7-E8AD680ED270}"/>
                </a:ext>
              </a:extLst>
            </p:cNvPr>
            <p:cNvSpPr txBox="1">
              <a:spLocks/>
            </p:cNvSpPr>
            <p:nvPr/>
          </p:nvSpPr>
          <p:spPr>
            <a:xfrm>
              <a:off x="2267958" y="4224328"/>
              <a:ext cx="98223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09/29/20</a:t>
              </a:r>
              <a:endParaRPr lang="en-US"/>
            </a:p>
          </p:txBody>
        </p:sp>
        <p:sp>
          <p:nvSpPr>
            <p:cNvPr id="18" name="Text Placeholder 8">
              <a:extLst>
                <a:ext uri="{FF2B5EF4-FFF2-40B4-BE49-F238E27FC236}">
                  <a16:creationId xmlns:a16="http://schemas.microsoft.com/office/drawing/2014/main" id="{C2BA4E03-0B52-7606-83DB-C6BF91991F6A}"/>
                </a:ext>
              </a:extLst>
            </p:cNvPr>
            <p:cNvSpPr txBox="1">
              <a:spLocks/>
            </p:cNvSpPr>
            <p:nvPr/>
          </p:nvSpPr>
          <p:spPr>
            <a:xfrm>
              <a:off x="3186969" y="4224328"/>
              <a:ext cx="912734"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endParaRPr lang="en-US"/>
            </a:p>
          </p:txBody>
        </p:sp>
      </p:grpSp>
      <p:grpSp>
        <p:nvGrpSpPr>
          <p:cNvPr id="25" name="Group 24" descr="Hep B (Hepatitis B) vaccine with the following dates given. ">
            <a:extLst>
              <a:ext uri="{FF2B5EF4-FFF2-40B4-BE49-F238E27FC236}">
                <a16:creationId xmlns:a16="http://schemas.microsoft.com/office/drawing/2014/main" id="{F875BAB5-8B61-C878-EFFA-04ED25B54541}"/>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C91A3EB0-7143-D3B5-D097-E02F8762ED1B}"/>
                </a:ext>
              </a:extLst>
            </p:cNvPr>
            <p:cNvSpPr txBox="1">
              <a:spLocks/>
            </p:cNvSpPr>
            <p:nvPr/>
          </p:nvSpPr>
          <p:spPr>
            <a:xfrm>
              <a:off x="2271053" y="4525758"/>
              <a:ext cx="978191"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02/12/20</a:t>
              </a:r>
              <a:endParaRPr lang="en-US"/>
            </a:p>
          </p:txBody>
        </p:sp>
        <p:sp>
          <p:nvSpPr>
            <p:cNvPr id="22" name="Text Placeholder 8">
              <a:extLst>
                <a:ext uri="{FF2B5EF4-FFF2-40B4-BE49-F238E27FC236}">
                  <a16:creationId xmlns:a16="http://schemas.microsoft.com/office/drawing/2014/main" id="{152564FD-85FB-210C-EE99-BEB714BC794C}"/>
                </a:ext>
              </a:extLst>
            </p:cNvPr>
            <p:cNvSpPr txBox="1">
              <a:spLocks/>
            </p:cNvSpPr>
            <p:nvPr/>
          </p:nvSpPr>
          <p:spPr>
            <a:xfrm>
              <a:off x="3157865" y="4525758"/>
              <a:ext cx="966867"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03/15/20</a:t>
              </a:r>
            </a:p>
          </p:txBody>
        </p:sp>
        <p:sp>
          <p:nvSpPr>
            <p:cNvPr id="23" name="Text Placeholder 8">
              <a:extLst>
                <a:ext uri="{FF2B5EF4-FFF2-40B4-BE49-F238E27FC236}">
                  <a16:creationId xmlns:a16="http://schemas.microsoft.com/office/drawing/2014/main" id="{F42D69AC-163D-A570-3199-41133460C8FE}"/>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10/25/20</a:t>
              </a:r>
              <a:endParaRPr lang="en-US"/>
            </a:p>
          </p:txBody>
        </p:sp>
      </p:grpSp>
      <p:grpSp>
        <p:nvGrpSpPr>
          <p:cNvPr id="28" name="Group 27" descr="VAR/VZV (varicella/chickenpox) vaccine with the following dates given. Highlighted information, no date entered for second dose">
            <a:extLst>
              <a:ext uri="{FF2B5EF4-FFF2-40B4-BE49-F238E27FC236}">
                <a16:creationId xmlns:a16="http://schemas.microsoft.com/office/drawing/2014/main" id="{EEC7A800-62AE-96A4-B3A6-2CDC11F610D6}"/>
              </a:ext>
            </a:extLst>
          </p:cNvPr>
          <p:cNvGrpSpPr/>
          <p:nvPr/>
        </p:nvGrpSpPr>
        <p:grpSpPr>
          <a:xfrm>
            <a:off x="2286286" y="4797252"/>
            <a:ext cx="1806355" cy="285949"/>
            <a:chOff x="2286286" y="4797252"/>
            <a:chExt cx="1806355" cy="285949"/>
          </a:xfrm>
        </p:grpSpPr>
        <p:sp>
          <p:nvSpPr>
            <p:cNvPr id="30" name="Text Placeholder 8">
              <a:extLst>
                <a:ext uri="{FF2B5EF4-FFF2-40B4-BE49-F238E27FC236}">
                  <a16:creationId xmlns:a16="http://schemas.microsoft.com/office/drawing/2014/main" id="{7D8D3281-DFEF-BE57-1B5F-4BEB545B6087}"/>
                </a:ext>
              </a:extLst>
            </p:cNvPr>
            <p:cNvSpPr txBox="1">
              <a:spLocks/>
            </p:cNvSpPr>
            <p:nvPr/>
          </p:nvSpPr>
          <p:spPr>
            <a:xfrm>
              <a:off x="2286286" y="4806587"/>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07/30/24</a:t>
              </a:r>
              <a:endParaRPr lang="en-US"/>
            </a:p>
          </p:txBody>
        </p:sp>
        <p:sp>
          <p:nvSpPr>
            <p:cNvPr id="41" name="Rounded Rectangle 40" descr="Highlight on missing varicella #2 date">
              <a:extLst>
                <a:ext uri="{FF2B5EF4-FFF2-40B4-BE49-F238E27FC236}">
                  <a16:creationId xmlns:a16="http://schemas.microsoft.com/office/drawing/2014/main" id="{D746F1DF-EE7A-5995-96E4-FF268F1E0E11}"/>
                </a:ext>
                <a:ext uri="{C183D7F6-B498-43B3-948B-1728B52AA6E4}">
                  <adec:decorative xmlns:adec="http://schemas.microsoft.com/office/drawing/2017/decorative" val="0"/>
                </a:ext>
              </a:extLst>
            </p:cNvPr>
            <p:cNvSpPr/>
            <p:nvPr/>
          </p:nvSpPr>
          <p:spPr>
            <a:xfrm>
              <a:off x="3183718" y="4797252"/>
              <a:ext cx="908923" cy="285949"/>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6" name="Rounded Rectangle 25" descr="Highlight on the TK/K-12 row of the Status of Requirements">
            <a:extLst>
              <a:ext uri="{FF2B5EF4-FFF2-40B4-BE49-F238E27FC236}">
                <a16:creationId xmlns:a16="http://schemas.microsoft.com/office/drawing/2014/main" id="{5F2D8CA0-48F2-02AD-E5BC-BB918A26D0F8}"/>
              </a:ext>
              <a:ext uri="{C183D7F6-B498-43B3-948B-1728B52AA6E4}">
                <adec:decorative xmlns:adec="http://schemas.microsoft.com/office/drawing/2017/decorative" val="0"/>
              </a:ext>
            </a:extLst>
          </p:cNvPr>
          <p:cNvSpPr/>
          <p:nvPr/>
        </p:nvSpPr>
        <p:spPr>
          <a:xfrm>
            <a:off x="339698" y="6621185"/>
            <a:ext cx="9338824" cy="413808"/>
          </a:xfrm>
          <a:prstGeom prst="roundRect">
            <a:avLst/>
          </a:prstGeom>
          <a:solidFill>
            <a:srgbClr val="FFFF00">
              <a:alpha val="28000"/>
            </a:srgb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9" name="Group 28" descr="Includes staff initials, requires follow up for missing doses not currently du - conditional and follow up dates">
            <a:extLst>
              <a:ext uri="{FF2B5EF4-FFF2-40B4-BE49-F238E27FC236}">
                <a16:creationId xmlns:a16="http://schemas.microsoft.com/office/drawing/2014/main" id="{FA33F5A4-0C88-19C3-8FD0-5121844B309D}"/>
              </a:ext>
            </a:extLst>
          </p:cNvPr>
          <p:cNvGrpSpPr/>
          <p:nvPr/>
        </p:nvGrpSpPr>
        <p:grpSpPr>
          <a:xfrm>
            <a:off x="2128008" y="6604106"/>
            <a:ext cx="5978761" cy="430887"/>
            <a:chOff x="2128008" y="6604106"/>
            <a:chExt cx="5978761" cy="430887"/>
          </a:xfrm>
        </p:grpSpPr>
        <p:sp>
          <p:nvSpPr>
            <p:cNvPr id="40" name="Text Placeholder 8">
              <a:extLst>
                <a:ext uri="{FF2B5EF4-FFF2-40B4-BE49-F238E27FC236}">
                  <a16:creationId xmlns:a16="http://schemas.microsoft.com/office/drawing/2014/main" id="{A3AF2C9C-906D-A098-603D-E84EC5A34C55}"/>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 name="TextBox 1">
              <a:extLst>
                <a:ext uri="{FF2B5EF4-FFF2-40B4-BE49-F238E27FC236}">
                  <a16:creationId xmlns:a16="http://schemas.microsoft.com/office/drawing/2014/main" id="{BC5911E4-75A8-F8BE-D571-A9C9AF3BCC7E}"/>
                </a:ext>
              </a:extLst>
            </p:cNvPr>
            <p:cNvSpPr txBox="1"/>
            <p:nvPr/>
          </p:nvSpPr>
          <p:spPr>
            <a:xfrm>
              <a:off x="5243026" y="6604106"/>
              <a:ext cx="338482" cy="430887"/>
            </a:xfrm>
            <a:prstGeom prst="rect">
              <a:avLst/>
            </a:prstGeom>
            <a:noFill/>
          </p:spPr>
          <p:txBody>
            <a:bodyPr wrap="square" rtlCol="0">
              <a:spAutoFit/>
            </a:bodyPr>
            <a:lstStyle/>
            <a:p>
              <a:pPr algn="l"/>
              <a:r>
                <a:rPr lang="en-US" sz="2200" b="1"/>
                <a:t>X</a:t>
              </a:r>
            </a:p>
          </p:txBody>
        </p:sp>
        <p:sp>
          <p:nvSpPr>
            <p:cNvPr id="13" name="Text Placeholder 8">
              <a:extLst>
                <a:ext uri="{FF2B5EF4-FFF2-40B4-BE49-F238E27FC236}">
                  <a16:creationId xmlns:a16="http://schemas.microsoft.com/office/drawing/2014/main" id="{6BFFFC7E-83E3-A783-0348-97F844666ADB}"/>
                </a:ext>
              </a:extLst>
            </p:cNvPr>
            <p:cNvSpPr txBox="1">
              <a:spLocks/>
            </p:cNvSpPr>
            <p:nvPr/>
          </p:nvSpPr>
          <p:spPr>
            <a:xfrm>
              <a:off x="7078834" y="6683167"/>
              <a:ext cx="1027935" cy="31636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08/27/24</a:t>
              </a:r>
            </a:p>
          </p:txBody>
        </p:sp>
      </p:grpSp>
      <p:sp>
        <p:nvSpPr>
          <p:cNvPr id="4" name="TextBox 3">
            <a:extLst>
              <a:ext uri="{FF2B5EF4-FFF2-40B4-BE49-F238E27FC236}">
                <a16:creationId xmlns:a16="http://schemas.microsoft.com/office/drawing/2014/main" id="{E0E0987A-AEC1-5AFC-BFEE-4DA528D3923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552434398"/>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AAA60-157E-1BB6-0563-C4D12F847677}"/>
              </a:ext>
            </a:extLst>
          </p:cNvPr>
          <p:cNvSpPr>
            <a:spLocks noGrp="1"/>
          </p:cNvSpPr>
          <p:nvPr>
            <p:ph type="title"/>
          </p:nvPr>
        </p:nvSpPr>
        <p:spPr/>
        <p:txBody>
          <a:bodyPr/>
          <a:lstStyle/>
          <a:p>
            <a:r>
              <a:rPr lang="en-US">
                <a:latin typeface="Century Gothic"/>
              </a:rPr>
              <a:t>Send a Reminder</a:t>
            </a:r>
            <a:endParaRPr lang="en-US"/>
          </a:p>
        </p:txBody>
      </p:sp>
      <p:grpSp>
        <p:nvGrpSpPr>
          <p:cNvPr id="7" name="Group 6" descr="Notice of Immunizations Needed Letter with sample information filled in">
            <a:extLst>
              <a:ext uri="{FF2B5EF4-FFF2-40B4-BE49-F238E27FC236}">
                <a16:creationId xmlns:a16="http://schemas.microsoft.com/office/drawing/2014/main" id="{522E7BF4-BCA3-C77E-E1BA-61C6AD6177F8}"/>
              </a:ext>
            </a:extLst>
          </p:cNvPr>
          <p:cNvGrpSpPr/>
          <p:nvPr/>
        </p:nvGrpSpPr>
        <p:grpSpPr>
          <a:xfrm>
            <a:off x="692361" y="1489242"/>
            <a:ext cx="4466555" cy="5719051"/>
            <a:chOff x="692361" y="1489242"/>
            <a:chExt cx="4466555" cy="5719051"/>
          </a:xfrm>
        </p:grpSpPr>
        <p:pic>
          <p:nvPicPr>
            <p:cNvPr id="6" name="Picture 5" descr="Notice of Immunizations Needed letter">
              <a:extLst>
                <a:ext uri="{FF2B5EF4-FFF2-40B4-BE49-F238E27FC236}">
                  <a16:creationId xmlns:a16="http://schemas.microsoft.com/office/drawing/2014/main" id="{F29C0974-A546-0926-9968-216095A0526D}"/>
                </a:ext>
              </a:extLst>
            </p:cNvPr>
            <p:cNvPicPr>
              <a:picLocks noChangeAspect="1"/>
            </p:cNvPicPr>
            <p:nvPr/>
          </p:nvPicPr>
          <p:blipFill>
            <a:blip r:embed="rId4"/>
            <a:stretch>
              <a:fillRect/>
            </a:stretch>
          </p:blipFill>
          <p:spPr>
            <a:xfrm>
              <a:off x="692361" y="1489242"/>
              <a:ext cx="4466555" cy="5661861"/>
            </a:xfrm>
            <a:prstGeom prst="rect">
              <a:avLst/>
            </a:prstGeom>
            <a:ln>
              <a:solidFill>
                <a:schemeClr val="bg1">
                  <a:lumMod val="50000"/>
                </a:schemeClr>
              </a:solidFill>
            </a:ln>
          </p:spPr>
        </p:pic>
        <p:sp>
          <p:nvSpPr>
            <p:cNvPr id="8" name="TextBox 7">
              <a:extLst>
                <a:ext uri="{FF2B5EF4-FFF2-40B4-BE49-F238E27FC236}">
                  <a16:creationId xmlns:a16="http://schemas.microsoft.com/office/drawing/2014/main" id="{C8E3F707-72BD-CB1F-B2EB-88C5E78DCE69}"/>
                </a:ext>
              </a:extLst>
            </p:cNvPr>
            <p:cNvSpPr txBox="1"/>
            <p:nvPr/>
          </p:nvSpPr>
          <p:spPr>
            <a:xfrm>
              <a:off x="4059645" y="1655143"/>
              <a:ext cx="9687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accent5">
                      <a:lumMod val="50000"/>
                    </a:schemeClr>
                  </a:solidFill>
                  <a:cs typeface="Calibri"/>
                </a:rPr>
                <a:t>8/27/24</a:t>
              </a:r>
            </a:p>
          </p:txBody>
        </p:sp>
        <p:sp>
          <p:nvSpPr>
            <p:cNvPr id="10" name="TextBox 9">
              <a:extLst>
                <a:ext uri="{FF2B5EF4-FFF2-40B4-BE49-F238E27FC236}">
                  <a16:creationId xmlns:a16="http://schemas.microsoft.com/office/drawing/2014/main" id="{87AA21DF-D388-ED6F-03FB-EFB5CAAB00E5}"/>
                </a:ext>
              </a:extLst>
            </p:cNvPr>
            <p:cNvSpPr txBox="1"/>
            <p:nvPr/>
          </p:nvSpPr>
          <p:spPr>
            <a:xfrm>
              <a:off x="2002025" y="1840453"/>
              <a:ext cx="16031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cs typeface="Calibri"/>
                </a:rPr>
                <a:t>Student Four</a:t>
              </a:r>
            </a:p>
          </p:txBody>
        </p:sp>
        <p:sp>
          <p:nvSpPr>
            <p:cNvPr id="11" name="TextBox 10">
              <a:extLst>
                <a:ext uri="{FF2B5EF4-FFF2-40B4-BE49-F238E27FC236}">
                  <a16:creationId xmlns:a16="http://schemas.microsoft.com/office/drawing/2014/main" id="{AF518FA1-8792-8357-458D-8ADBB461D5CE}"/>
                </a:ext>
              </a:extLst>
            </p:cNvPr>
            <p:cNvSpPr txBox="1"/>
            <p:nvPr/>
          </p:nvSpPr>
          <p:spPr>
            <a:xfrm>
              <a:off x="3124475" y="2814547"/>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cs typeface="Calibri"/>
                </a:rPr>
                <a:t>X</a:t>
              </a:r>
            </a:p>
          </p:txBody>
        </p:sp>
        <p:sp>
          <p:nvSpPr>
            <p:cNvPr id="12" name="TextBox 11">
              <a:extLst>
                <a:ext uri="{FF2B5EF4-FFF2-40B4-BE49-F238E27FC236}">
                  <a16:creationId xmlns:a16="http://schemas.microsoft.com/office/drawing/2014/main" id="{8A9B1679-661B-BC59-D00B-A50581935A4E}"/>
                </a:ext>
              </a:extLst>
            </p:cNvPr>
            <p:cNvSpPr txBox="1"/>
            <p:nvPr/>
          </p:nvSpPr>
          <p:spPr>
            <a:xfrm>
              <a:off x="4162371" y="2788095"/>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02/27/25</a:t>
              </a:r>
            </a:p>
          </p:txBody>
        </p:sp>
        <p:sp>
          <p:nvSpPr>
            <p:cNvPr id="20" name="TextBox 19">
              <a:extLst>
                <a:ext uri="{FF2B5EF4-FFF2-40B4-BE49-F238E27FC236}">
                  <a16:creationId xmlns:a16="http://schemas.microsoft.com/office/drawing/2014/main" id="{8C1C2851-6A9E-673B-ECEC-AC40322FDF17}"/>
                </a:ext>
              </a:extLst>
            </p:cNvPr>
            <p:cNvSpPr txBox="1"/>
            <p:nvPr/>
          </p:nvSpPr>
          <p:spPr>
            <a:xfrm>
              <a:off x="2717317" y="3730408"/>
              <a:ext cx="3273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5">
                      <a:lumMod val="50000"/>
                    </a:schemeClr>
                  </a:solidFill>
                  <a:cs typeface="Calibri"/>
                </a:rPr>
                <a:t>X</a:t>
              </a:r>
            </a:p>
          </p:txBody>
        </p:sp>
        <p:sp>
          <p:nvSpPr>
            <p:cNvPr id="21" name="TextBox 20">
              <a:extLst>
                <a:ext uri="{FF2B5EF4-FFF2-40B4-BE49-F238E27FC236}">
                  <a16:creationId xmlns:a16="http://schemas.microsoft.com/office/drawing/2014/main" id="{07C6BC63-27B0-3BCA-80DA-667EB4A9DD65}"/>
                </a:ext>
              </a:extLst>
            </p:cNvPr>
            <p:cNvSpPr txBox="1"/>
            <p:nvPr/>
          </p:nvSpPr>
          <p:spPr>
            <a:xfrm>
              <a:off x="4173508" y="3703956"/>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11/30/24</a:t>
              </a:r>
            </a:p>
          </p:txBody>
        </p:sp>
        <p:sp>
          <p:nvSpPr>
            <p:cNvPr id="22" name="TextBox 21">
              <a:extLst>
                <a:ext uri="{FF2B5EF4-FFF2-40B4-BE49-F238E27FC236}">
                  <a16:creationId xmlns:a16="http://schemas.microsoft.com/office/drawing/2014/main" id="{E4F3B5E6-5763-3000-9F1A-448D05A92B1B}"/>
                </a:ext>
              </a:extLst>
            </p:cNvPr>
            <p:cNvSpPr txBox="1"/>
            <p:nvPr/>
          </p:nvSpPr>
          <p:spPr>
            <a:xfrm>
              <a:off x="2278528" y="6006800"/>
              <a:ext cx="98374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5">
                      <a:lumMod val="50000"/>
                    </a:schemeClr>
                  </a:solidFill>
                  <a:cs typeface="Calibri"/>
                </a:rPr>
                <a:t>11/30/24</a:t>
              </a:r>
            </a:p>
          </p:txBody>
        </p:sp>
        <p:sp>
          <p:nvSpPr>
            <p:cNvPr id="23" name="TextBox 22">
              <a:extLst>
                <a:ext uri="{FF2B5EF4-FFF2-40B4-BE49-F238E27FC236}">
                  <a16:creationId xmlns:a16="http://schemas.microsoft.com/office/drawing/2014/main" id="{8F74897D-4FDB-6DA1-7AC5-B85974C5A82D}"/>
                </a:ext>
              </a:extLst>
            </p:cNvPr>
            <p:cNvSpPr txBox="1"/>
            <p:nvPr/>
          </p:nvSpPr>
          <p:spPr>
            <a:xfrm>
              <a:off x="870844" y="6504443"/>
              <a:ext cx="16494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1-888-867-5309</a:t>
              </a:r>
              <a:endParaRPr lang="en-US"/>
            </a:p>
          </p:txBody>
        </p:sp>
        <p:sp>
          <p:nvSpPr>
            <p:cNvPr id="24" name="TextBox 23">
              <a:extLst>
                <a:ext uri="{FF2B5EF4-FFF2-40B4-BE49-F238E27FC236}">
                  <a16:creationId xmlns:a16="http://schemas.microsoft.com/office/drawing/2014/main" id="{382224B3-5878-4E6C-4F81-7F5ED53FF918}"/>
                </a:ext>
              </a:extLst>
            </p:cNvPr>
            <p:cNvSpPr txBox="1"/>
            <p:nvPr/>
          </p:nvSpPr>
          <p:spPr>
            <a:xfrm>
              <a:off x="870987" y="6869739"/>
              <a:ext cx="14972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accent5">
                      <a:lumMod val="50000"/>
                    </a:schemeClr>
                  </a:solidFill>
                  <a:cs typeface="Calibri"/>
                </a:rPr>
                <a:t>Your Name</a:t>
              </a:r>
              <a:endParaRPr lang="en-US"/>
            </a:p>
          </p:txBody>
        </p:sp>
      </p:grpSp>
      <p:grpSp>
        <p:nvGrpSpPr>
          <p:cNvPr id="3" name="Group 2" descr="Post it showing deadlines for polio #3 and varicella #2.">
            <a:extLst>
              <a:ext uri="{FF2B5EF4-FFF2-40B4-BE49-F238E27FC236}">
                <a16:creationId xmlns:a16="http://schemas.microsoft.com/office/drawing/2014/main" id="{7117B134-9C62-3D91-1958-A6A873C4BDF9}"/>
              </a:ext>
            </a:extLst>
          </p:cNvPr>
          <p:cNvGrpSpPr/>
          <p:nvPr/>
        </p:nvGrpSpPr>
        <p:grpSpPr>
          <a:xfrm>
            <a:off x="6161624" y="3508049"/>
            <a:ext cx="3211013" cy="3423418"/>
            <a:chOff x="6373552" y="3459167"/>
            <a:chExt cx="3211013" cy="3423418"/>
          </a:xfrm>
        </p:grpSpPr>
        <p:sp>
          <p:nvSpPr>
            <p:cNvPr id="14" name="Rectangle 13">
              <a:extLst>
                <a:ext uri="{FF2B5EF4-FFF2-40B4-BE49-F238E27FC236}">
                  <a16:creationId xmlns:a16="http://schemas.microsoft.com/office/drawing/2014/main" id="{2A6D9C1D-4C92-E9E5-56DE-67941C1D61E9}"/>
                </a:ext>
              </a:extLst>
            </p:cNvPr>
            <p:cNvSpPr/>
            <p:nvPr/>
          </p:nvSpPr>
          <p:spPr>
            <a:xfrm>
              <a:off x="6373552" y="3459167"/>
              <a:ext cx="3211013" cy="3423418"/>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descr="Post-it with deadline and follow-up dates">
              <a:extLst>
                <a:ext uri="{FF2B5EF4-FFF2-40B4-BE49-F238E27FC236}">
                  <a16:creationId xmlns:a16="http://schemas.microsoft.com/office/drawing/2014/main" id="{BB0AC066-2AD6-3F5E-9DFC-D89B6DED66AA}"/>
                </a:ext>
              </a:extLst>
            </p:cNvPr>
            <p:cNvSpPr txBox="1">
              <a:spLocks/>
            </p:cNvSpPr>
            <p:nvPr/>
          </p:nvSpPr>
          <p:spPr>
            <a:xfrm>
              <a:off x="6662687" y="3739475"/>
              <a:ext cx="2792891" cy="2760653"/>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100" b="1" u="sng">
                  <a:cs typeface="Calibri"/>
                </a:rPr>
                <a:t>Polio #3</a:t>
              </a:r>
              <a:endParaRPr lang="en-US">
                <a:cs typeface="Calibri" panose="020F0502020204030204"/>
              </a:endParaRPr>
            </a:p>
            <a:p>
              <a:r>
                <a:rPr lang="en-US" sz="2100">
                  <a:cs typeface="Calibri"/>
                </a:rPr>
                <a:t>Deadline: 02/27/25</a:t>
              </a:r>
              <a:br>
                <a:rPr lang="en-US" sz="2100">
                  <a:cs typeface="Calibri"/>
                </a:rPr>
              </a:br>
              <a:r>
                <a:rPr lang="en-US" sz="2100">
                  <a:cs typeface="Calibri"/>
                </a:rPr>
                <a:t>Reminder: </a:t>
              </a:r>
              <a:r>
                <a:rPr lang="en-US" sz="2100" b="1">
                  <a:cs typeface="Calibri"/>
                </a:rPr>
                <a:t>08/27/24</a:t>
              </a:r>
              <a:br>
                <a:rPr lang="en-US" sz="2100" b="1">
                  <a:cs typeface="Calibri"/>
                </a:rPr>
              </a:br>
              <a:br>
                <a:rPr lang="en-US" sz="2200"/>
              </a:br>
              <a:br>
                <a:rPr lang="en-US" sz="2200"/>
              </a:br>
              <a:r>
                <a:rPr lang="en-US" sz="2200" b="1" u="sng"/>
                <a:t>Varicella #2: </a:t>
              </a:r>
              <a:endParaRPr lang="en-US" u="sng">
                <a:cs typeface="Calibri"/>
              </a:endParaRPr>
            </a:p>
            <a:p>
              <a:pPr>
                <a:lnSpc>
                  <a:spcPct val="164410"/>
                </a:lnSpc>
                <a:spcBef>
                  <a:spcPts val="0"/>
                </a:spcBef>
              </a:pPr>
              <a:r>
                <a:rPr lang="en-US" sz="2000"/>
                <a:t>Deadline: </a:t>
              </a:r>
              <a:r>
                <a:rPr lang="en-US" sz="2200"/>
                <a:t>11/30/24</a:t>
              </a:r>
              <a:endParaRPr lang="en-US" sz="2200">
                <a:cs typeface="Calibri" panose="020F0502020204030204"/>
              </a:endParaRPr>
            </a:p>
            <a:p>
              <a:pPr>
                <a:lnSpc>
                  <a:spcPct val="172239"/>
                </a:lnSpc>
                <a:spcBef>
                  <a:spcPts val="0"/>
                </a:spcBef>
              </a:pPr>
              <a:r>
                <a:rPr lang="en-US" sz="2200"/>
                <a:t>Reminder</a:t>
              </a:r>
              <a:r>
                <a:rPr lang="en-US" sz="2200">
                  <a:cs typeface="Calibri"/>
                </a:rPr>
                <a:t>: </a:t>
              </a:r>
              <a:r>
                <a:rPr lang="en-US" sz="2100" b="1">
                  <a:cs typeface="Calibri"/>
                </a:rPr>
                <a:t>10/30/24</a:t>
              </a:r>
              <a:endParaRPr lang="en-US">
                <a:cs typeface="Calibri" panose="020F0502020204030204"/>
              </a:endParaRPr>
            </a:p>
          </p:txBody>
        </p:sp>
        <p:sp>
          <p:nvSpPr>
            <p:cNvPr id="18" name="Oval 17">
              <a:extLst>
                <a:ext uri="{FF2B5EF4-FFF2-40B4-BE49-F238E27FC236}">
                  <a16:creationId xmlns:a16="http://schemas.microsoft.com/office/drawing/2014/main" id="{8A925AC1-05E8-F7D9-FF7D-B31C496AA842}"/>
                </a:ext>
              </a:extLst>
            </p:cNvPr>
            <p:cNvSpPr/>
            <p:nvPr/>
          </p:nvSpPr>
          <p:spPr>
            <a:xfrm>
              <a:off x="7718774" y="4093612"/>
              <a:ext cx="1264796" cy="461162"/>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59F2E47-BBC5-DC4F-EB07-AD849C952C7D}"/>
                </a:ext>
              </a:extLst>
            </p:cNvPr>
            <p:cNvSpPr/>
            <p:nvPr/>
          </p:nvSpPr>
          <p:spPr>
            <a:xfrm>
              <a:off x="7682712" y="5687091"/>
              <a:ext cx="1264796" cy="607811"/>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020088B3-00F5-E2FE-8532-E150BA9D3596}"/>
              </a:ext>
            </a:extLst>
          </p:cNvPr>
          <p:cNvSpPr>
            <a:spLocks noGrp="1"/>
          </p:cNvSpPr>
          <p:nvPr>
            <p:ph type="sldNum" sz="quarter" idx="12"/>
          </p:nvPr>
        </p:nvSpPr>
        <p:spPr/>
        <p:txBody>
          <a:bodyPr/>
          <a:lstStyle/>
          <a:p>
            <a:fld id="{13D703BF-151A-0D40-8508-CABBAD09F9A9}" type="slidenum">
              <a:rPr lang="en-US" smtClean="0"/>
              <a:pPr/>
              <a:t>31</a:t>
            </a:fld>
            <a:endParaRPr lang="en-US"/>
          </a:p>
        </p:txBody>
      </p:sp>
      <p:sp>
        <p:nvSpPr>
          <p:cNvPr id="5" name="TextBox 4">
            <a:extLst>
              <a:ext uri="{FF2B5EF4-FFF2-40B4-BE49-F238E27FC236}">
                <a16:creationId xmlns:a16="http://schemas.microsoft.com/office/drawing/2014/main" id="{6E036DE4-DEF3-5ED6-6DDE-884139721EA4}"/>
              </a:ext>
            </a:extLst>
          </p:cNvPr>
          <p:cNvSpPr txBox="1"/>
          <p:nvPr/>
        </p:nvSpPr>
        <p:spPr>
          <a:xfrm>
            <a:off x="1935126" y="8017731"/>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0632654"/>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7C355-38F9-6E82-44BA-3BE2D582EB5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63D651-356C-E32B-3AFC-8D4F5A5AEE60}"/>
              </a:ext>
            </a:extLst>
          </p:cNvPr>
          <p:cNvSpPr>
            <a:spLocks noGrp="1"/>
          </p:cNvSpPr>
          <p:nvPr>
            <p:ph type="title"/>
          </p:nvPr>
        </p:nvSpPr>
        <p:spPr/>
        <p:txBody>
          <a:bodyPr anchor="t">
            <a:normAutofit/>
          </a:bodyPr>
          <a:lstStyle/>
          <a:p>
            <a:r>
              <a:rPr lang="en-US"/>
              <a:t>Receive Final Doses: Unconditional</a:t>
            </a:r>
          </a:p>
        </p:txBody>
      </p:sp>
      <p:grpSp>
        <p:nvGrpSpPr>
          <p:cNvPr id="45" name="Group 44" descr="Green circle with check mark">
            <a:extLst>
              <a:ext uri="{FF2B5EF4-FFF2-40B4-BE49-F238E27FC236}">
                <a16:creationId xmlns:a16="http://schemas.microsoft.com/office/drawing/2014/main" id="{C0FE4141-7012-CECE-6A04-C5CB33E1D6B9}"/>
              </a:ext>
            </a:extLst>
          </p:cNvPr>
          <p:cNvGrpSpPr/>
          <p:nvPr/>
        </p:nvGrpSpPr>
        <p:grpSpPr>
          <a:xfrm>
            <a:off x="9307983" y="413812"/>
            <a:ext cx="456001" cy="456001"/>
            <a:chOff x="9693232" y="6676639"/>
            <a:chExt cx="312003" cy="312003"/>
          </a:xfrm>
        </p:grpSpPr>
        <p:sp>
          <p:nvSpPr>
            <p:cNvPr id="46" name="Oval 45">
              <a:extLst>
                <a:ext uri="{FF2B5EF4-FFF2-40B4-BE49-F238E27FC236}">
                  <a16:creationId xmlns:a16="http://schemas.microsoft.com/office/drawing/2014/main" id="{E7559D22-03A7-96D6-BA10-25B67F4F7F77}"/>
                </a:ext>
              </a:extLst>
            </p:cNvPr>
            <p:cNvSpPr/>
            <p:nvPr/>
          </p:nvSpPr>
          <p:spPr>
            <a:xfrm>
              <a:off x="9693232" y="6676639"/>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Checkmark with solid fill">
              <a:extLst>
                <a:ext uri="{FF2B5EF4-FFF2-40B4-BE49-F238E27FC236}">
                  <a16:creationId xmlns:a16="http://schemas.microsoft.com/office/drawing/2014/main" id="{4505A93C-047F-9664-5277-83282B00FC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to file in dates that each dose was given.">
            <a:extLst>
              <a:ext uri="{FF2B5EF4-FFF2-40B4-BE49-F238E27FC236}">
                <a16:creationId xmlns:a16="http://schemas.microsoft.com/office/drawing/2014/main" id="{88DFEF1E-BFFB-F4FD-4208-65908419F60C}"/>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9" name="Group 18" descr="Student information section, including Pupil Name, Statewide Student Identifier, Birthdate, name of parent/guardian, gender, ethnicity, and race.">
            <a:extLst>
              <a:ext uri="{FF2B5EF4-FFF2-40B4-BE49-F238E27FC236}">
                <a16:creationId xmlns:a16="http://schemas.microsoft.com/office/drawing/2014/main" id="{4CD454D4-F504-A079-837F-D8288155F898}"/>
              </a:ext>
            </a:extLst>
          </p:cNvPr>
          <p:cNvGrpSpPr/>
          <p:nvPr/>
        </p:nvGrpSpPr>
        <p:grpSpPr>
          <a:xfrm>
            <a:off x="448734" y="1489884"/>
            <a:ext cx="7243725" cy="760978"/>
            <a:chOff x="448734" y="1489884"/>
            <a:chExt cx="7243725" cy="760978"/>
          </a:xfrm>
        </p:grpSpPr>
        <p:sp>
          <p:nvSpPr>
            <p:cNvPr id="34" name="Text Placeholder 8">
              <a:extLst>
                <a:ext uri="{FF2B5EF4-FFF2-40B4-BE49-F238E27FC236}">
                  <a16:creationId xmlns:a16="http://schemas.microsoft.com/office/drawing/2014/main" id="{FC3604EF-CE49-F460-076A-4E486A1D98BE}"/>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Four, Student</a:t>
              </a:r>
            </a:p>
          </p:txBody>
        </p:sp>
        <p:sp>
          <p:nvSpPr>
            <p:cNvPr id="32" name="Text Placeholder 8">
              <a:extLst>
                <a:ext uri="{FF2B5EF4-FFF2-40B4-BE49-F238E27FC236}">
                  <a16:creationId xmlns:a16="http://schemas.microsoft.com/office/drawing/2014/main" id="{0C46F8C5-AEA6-DCFC-288E-6071733EB27D}"/>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8CE4EEB4-A601-9577-80EA-4A766DDBE79E}"/>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Four, Parent</a:t>
              </a:r>
            </a:p>
          </p:txBody>
        </p:sp>
        <p:sp>
          <p:nvSpPr>
            <p:cNvPr id="37" name="Text Placeholder 8">
              <a:extLst>
                <a:ext uri="{FF2B5EF4-FFF2-40B4-BE49-F238E27FC236}">
                  <a16:creationId xmlns:a16="http://schemas.microsoft.com/office/drawing/2014/main" id="{62F257F7-B458-BBF1-79F6-72FEC4352F52}"/>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effectLst/>
                  <a:latin typeface="Arial" panose="020B0604020202020204" pitchFamily="34" charset="0"/>
                  <a:ea typeface="Arial" panose="020B0604020202020204" pitchFamily="34" charset="0"/>
                </a:rPr>
                <a:t>02/11/2020</a:t>
              </a:r>
              <a:endParaRPr lang="en-US"/>
            </a:p>
          </p:txBody>
        </p:sp>
        <p:sp>
          <p:nvSpPr>
            <p:cNvPr id="38" name="Text Placeholder 8">
              <a:extLst>
                <a:ext uri="{FF2B5EF4-FFF2-40B4-BE49-F238E27FC236}">
                  <a16:creationId xmlns:a16="http://schemas.microsoft.com/office/drawing/2014/main" id="{994084C3-024A-6D46-9C2D-83B922C2E1FA}"/>
                </a:ext>
              </a:extLst>
            </p:cNvPr>
            <p:cNvSpPr txBox="1">
              <a:spLocks/>
            </p:cNvSpPr>
            <p:nvPr/>
          </p:nvSpPr>
          <p:spPr>
            <a:xfrm>
              <a:off x="5913966" y="1948195"/>
              <a:ext cx="1418167"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Female</a:t>
              </a:r>
            </a:p>
          </p:txBody>
        </p:sp>
        <p:sp>
          <p:nvSpPr>
            <p:cNvPr id="43" name="TextBox 42">
              <a:extLst>
                <a:ext uri="{FF2B5EF4-FFF2-40B4-BE49-F238E27FC236}">
                  <a16:creationId xmlns:a16="http://schemas.microsoft.com/office/drawing/2014/main" id="{9E24E04E-721E-DAD7-791F-A442186C9E5E}"/>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9C0AB44F-2985-AAF6-C809-6E79D07F15D7}"/>
                </a:ext>
              </a:extLst>
            </p:cNvPr>
            <p:cNvSpPr txBox="1"/>
            <p:nvPr/>
          </p:nvSpPr>
          <p:spPr>
            <a:xfrm>
              <a:off x="7353977" y="1594938"/>
              <a:ext cx="338482" cy="338554"/>
            </a:xfrm>
            <a:prstGeom prst="rect">
              <a:avLst/>
            </a:prstGeom>
            <a:noFill/>
          </p:spPr>
          <p:txBody>
            <a:bodyPr wrap="square" rtlCol="0">
              <a:spAutoFit/>
            </a:bodyPr>
            <a:lstStyle/>
            <a:p>
              <a:pPr algn="l"/>
              <a:r>
                <a:rPr lang="en-US" sz="1600"/>
                <a:t>X</a:t>
              </a:r>
            </a:p>
          </p:txBody>
        </p:sp>
      </p:grpSp>
      <p:grpSp>
        <p:nvGrpSpPr>
          <p:cNvPr id="26" name="Group 25" descr="IPV/OPV (Polio) vaccine with the following dates given. Highlighted information, third dose given 11/29/24 at age 4 years. Also highlighted the notes for school requirements section">
            <a:extLst>
              <a:ext uri="{FF2B5EF4-FFF2-40B4-BE49-F238E27FC236}">
                <a16:creationId xmlns:a16="http://schemas.microsoft.com/office/drawing/2014/main" id="{BC3B5DDC-F7AC-0707-0FDF-139719FFA89F}"/>
              </a:ext>
            </a:extLst>
          </p:cNvPr>
          <p:cNvGrpSpPr/>
          <p:nvPr/>
        </p:nvGrpSpPr>
        <p:grpSpPr>
          <a:xfrm>
            <a:off x="2286286" y="2727779"/>
            <a:ext cx="7416019" cy="457200"/>
            <a:chOff x="2286286" y="2727779"/>
            <a:chExt cx="7416019" cy="457200"/>
          </a:xfrm>
        </p:grpSpPr>
        <p:sp>
          <p:nvSpPr>
            <p:cNvPr id="5" name="Text Placeholder 8">
              <a:extLst>
                <a:ext uri="{FF2B5EF4-FFF2-40B4-BE49-F238E27FC236}">
                  <a16:creationId xmlns:a16="http://schemas.microsoft.com/office/drawing/2014/main" id="{BD24717D-3656-4F2F-0A24-682EECC70877}"/>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08/21/21</a:t>
              </a:r>
            </a:p>
          </p:txBody>
        </p:sp>
        <p:sp>
          <p:nvSpPr>
            <p:cNvPr id="6" name="Text Placeholder 8">
              <a:extLst>
                <a:ext uri="{FF2B5EF4-FFF2-40B4-BE49-F238E27FC236}">
                  <a16:creationId xmlns:a16="http://schemas.microsoft.com/office/drawing/2014/main" id="{29EDC030-08DF-831B-F0F7-D03B969102D1}"/>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sp>
          <p:nvSpPr>
            <p:cNvPr id="25" name="Rounded Rectangle 24">
              <a:extLst>
                <a:ext uri="{FF2B5EF4-FFF2-40B4-BE49-F238E27FC236}">
                  <a16:creationId xmlns:a16="http://schemas.microsoft.com/office/drawing/2014/main" id="{3922250E-AF9C-5408-0002-72CFD55234ED}"/>
                </a:ext>
                <a:ext uri="{C183D7F6-B498-43B3-948B-1728B52AA6E4}">
                  <adec:decorative xmlns:adec="http://schemas.microsoft.com/office/drawing/2017/decorative" val="1"/>
                </a:ext>
              </a:extLst>
            </p:cNvPr>
            <p:cNvSpPr/>
            <p:nvPr/>
          </p:nvSpPr>
          <p:spPr>
            <a:xfrm>
              <a:off x="4075312" y="2758929"/>
              <a:ext cx="902976"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 Placeholder 8">
              <a:extLst>
                <a:ext uri="{FF2B5EF4-FFF2-40B4-BE49-F238E27FC236}">
                  <a16:creationId xmlns:a16="http://schemas.microsoft.com/office/drawing/2014/main" id="{88415075-A3FE-694A-E5C7-0311EEE88BEE}"/>
                </a:ext>
              </a:extLst>
            </p:cNvPr>
            <p:cNvSpPr txBox="1">
              <a:spLocks/>
            </p:cNvSpPr>
            <p:nvPr/>
          </p:nvSpPr>
          <p:spPr>
            <a:xfrm>
              <a:off x="4075312" y="2791712"/>
              <a:ext cx="937763" cy="28100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13031"/>
                </a:lnSpc>
              </a:pPr>
              <a:r>
                <a:rPr lang="en-US" sz="1400" b="1"/>
                <a:t>11/29/24</a:t>
              </a:r>
              <a:br>
                <a:rPr lang="en-US" sz="1400" b="1"/>
              </a:br>
              <a:r>
                <a:rPr lang="en-US" sz="1400" b="1"/>
                <a:t>4</a:t>
              </a:r>
              <a:endParaRPr lang="en-US"/>
            </a:p>
          </p:txBody>
        </p:sp>
        <p:sp>
          <p:nvSpPr>
            <p:cNvPr id="48" name="Rounded Rectangle 47">
              <a:extLst>
                <a:ext uri="{FF2B5EF4-FFF2-40B4-BE49-F238E27FC236}">
                  <a16:creationId xmlns:a16="http://schemas.microsoft.com/office/drawing/2014/main" id="{9E667C2B-F033-3034-2CFA-80219BD81840}"/>
                </a:ext>
                <a:ext uri="{C183D7F6-B498-43B3-948B-1728B52AA6E4}">
                  <adec:decorative xmlns:adec="http://schemas.microsoft.com/office/drawing/2017/decorative" val="1"/>
                </a:ext>
              </a:extLst>
            </p:cNvPr>
            <p:cNvSpPr/>
            <p:nvPr/>
          </p:nvSpPr>
          <p:spPr>
            <a:xfrm>
              <a:off x="7344833" y="2727779"/>
              <a:ext cx="2357472" cy="45720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9" name="Group 28" descr="DTap/DTP or Tdap/Td (Diphtheria, Tetanus, Pertussis) vaccine with the following dates given. ">
            <a:extLst>
              <a:ext uri="{FF2B5EF4-FFF2-40B4-BE49-F238E27FC236}">
                <a16:creationId xmlns:a16="http://schemas.microsoft.com/office/drawing/2014/main" id="{85AD2F76-3A91-14C8-2DCB-160C2F6BC31A}"/>
              </a:ext>
            </a:extLst>
          </p:cNvPr>
          <p:cNvGrpSpPr/>
          <p:nvPr/>
        </p:nvGrpSpPr>
        <p:grpSpPr>
          <a:xfrm>
            <a:off x="2252193" y="3259526"/>
            <a:ext cx="4527528" cy="304024"/>
            <a:chOff x="2252193" y="3259526"/>
            <a:chExt cx="4527528" cy="304024"/>
          </a:xfrm>
        </p:grpSpPr>
        <p:sp>
          <p:nvSpPr>
            <p:cNvPr id="9" name="Text Placeholder 8">
              <a:extLst>
                <a:ext uri="{FF2B5EF4-FFF2-40B4-BE49-F238E27FC236}">
                  <a16:creationId xmlns:a16="http://schemas.microsoft.com/office/drawing/2014/main" id="{360A9667-46F7-C17D-9F56-02C289741B6C}"/>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04/19/20</a:t>
              </a:r>
            </a:p>
          </p:txBody>
        </p:sp>
        <p:sp>
          <p:nvSpPr>
            <p:cNvPr id="10" name="Text Placeholder 8">
              <a:extLst>
                <a:ext uri="{FF2B5EF4-FFF2-40B4-BE49-F238E27FC236}">
                  <a16:creationId xmlns:a16="http://schemas.microsoft.com/office/drawing/2014/main" id="{6DFEE445-50A8-1C17-967D-0E8FC16B70A1}"/>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06/24/20</a:t>
              </a:r>
            </a:p>
          </p:txBody>
        </p:sp>
        <p:sp>
          <p:nvSpPr>
            <p:cNvPr id="11" name="Text Placeholder 8">
              <a:extLst>
                <a:ext uri="{FF2B5EF4-FFF2-40B4-BE49-F238E27FC236}">
                  <a16:creationId xmlns:a16="http://schemas.microsoft.com/office/drawing/2014/main" id="{ABE320DA-C1A1-A9B6-F219-88A9D060CA17}"/>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08/29/20</a:t>
              </a:r>
            </a:p>
          </p:txBody>
        </p:sp>
        <p:sp>
          <p:nvSpPr>
            <p:cNvPr id="12" name="Text Placeholder 8">
              <a:extLst>
                <a:ext uri="{FF2B5EF4-FFF2-40B4-BE49-F238E27FC236}">
                  <a16:creationId xmlns:a16="http://schemas.microsoft.com/office/drawing/2014/main" id="{768A0C0C-F082-C77D-19DB-FE3716FE633B}"/>
                </a:ext>
              </a:extLst>
            </p:cNvPr>
            <p:cNvSpPr txBox="1">
              <a:spLocks/>
            </p:cNvSpPr>
            <p:nvPr/>
          </p:nvSpPr>
          <p:spPr>
            <a:xfrm>
              <a:off x="4944532" y="3267912"/>
              <a:ext cx="912733" cy="26510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p>
          </p:txBody>
        </p:sp>
        <p:sp>
          <p:nvSpPr>
            <p:cNvPr id="27" name="Text Placeholder 8">
              <a:extLst>
                <a:ext uri="{FF2B5EF4-FFF2-40B4-BE49-F238E27FC236}">
                  <a16:creationId xmlns:a16="http://schemas.microsoft.com/office/drawing/2014/main" id="{5287616D-B2AD-447F-77B7-4D1BACF60125}"/>
                </a:ext>
              </a:extLst>
            </p:cNvPr>
            <p:cNvSpPr txBox="1">
              <a:spLocks/>
            </p:cNvSpPr>
            <p:nvPr/>
          </p:nvSpPr>
          <p:spPr>
            <a:xfrm>
              <a:off x="5861757" y="326635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02/27/24</a:t>
              </a:r>
            </a:p>
          </p:txBody>
        </p:sp>
      </p:grpSp>
      <p:grpSp>
        <p:nvGrpSpPr>
          <p:cNvPr id="33" name="Group 32" descr="MMR (Measles, Mumps, Rubella) vaccine with the following dates given. ">
            <a:extLst>
              <a:ext uri="{FF2B5EF4-FFF2-40B4-BE49-F238E27FC236}">
                <a16:creationId xmlns:a16="http://schemas.microsoft.com/office/drawing/2014/main" id="{9EE262A3-7410-7B3D-9866-8CB443EA6E25}"/>
              </a:ext>
            </a:extLst>
          </p:cNvPr>
          <p:cNvGrpSpPr/>
          <p:nvPr/>
        </p:nvGrpSpPr>
        <p:grpSpPr>
          <a:xfrm>
            <a:off x="2275871" y="3775603"/>
            <a:ext cx="1825309" cy="288329"/>
            <a:chOff x="2275871" y="3775603"/>
            <a:chExt cx="1825309" cy="288329"/>
          </a:xfrm>
        </p:grpSpPr>
        <p:sp>
          <p:nvSpPr>
            <p:cNvPr id="14" name="Text Placeholder 8">
              <a:extLst>
                <a:ext uri="{FF2B5EF4-FFF2-40B4-BE49-F238E27FC236}">
                  <a16:creationId xmlns:a16="http://schemas.microsoft.com/office/drawing/2014/main" id="{DE0A1D50-B28C-456F-ACB9-E2DFEC7E2E7C}"/>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02/14/21</a:t>
              </a:r>
            </a:p>
          </p:txBody>
        </p:sp>
        <p:sp>
          <p:nvSpPr>
            <p:cNvPr id="15" name="Text Placeholder 8">
              <a:extLst>
                <a:ext uri="{FF2B5EF4-FFF2-40B4-BE49-F238E27FC236}">
                  <a16:creationId xmlns:a16="http://schemas.microsoft.com/office/drawing/2014/main" id="{9F3473C2-3DD6-376A-075E-84AA0A897CB1}"/>
                </a:ext>
              </a:extLst>
            </p:cNvPr>
            <p:cNvSpPr txBox="1">
              <a:spLocks/>
            </p:cNvSpPr>
            <p:nvPr/>
          </p:nvSpPr>
          <p:spPr>
            <a:xfrm>
              <a:off x="3166404" y="378731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12/30/23</a:t>
              </a:r>
            </a:p>
          </p:txBody>
        </p:sp>
      </p:grpSp>
      <p:grpSp>
        <p:nvGrpSpPr>
          <p:cNvPr id="41" name="Group 40" descr="Hib (Haemophilus influnzae type B) vaccine with the following dates given.">
            <a:extLst>
              <a:ext uri="{FF2B5EF4-FFF2-40B4-BE49-F238E27FC236}">
                <a16:creationId xmlns:a16="http://schemas.microsoft.com/office/drawing/2014/main" id="{ED97D39A-4BE6-FAB4-66AA-94513BD51E9F}"/>
              </a:ext>
            </a:extLst>
          </p:cNvPr>
          <p:cNvGrpSpPr/>
          <p:nvPr/>
        </p:nvGrpSpPr>
        <p:grpSpPr>
          <a:xfrm>
            <a:off x="2267958" y="4224328"/>
            <a:ext cx="1831745" cy="281001"/>
            <a:chOff x="2267958" y="4224328"/>
            <a:chExt cx="1831745" cy="281001"/>
          </a:xfrm>
        </p:grpSpPr>
        <p:sp>
          <p:nvSpPr>
            <p:cNvPr id="17" name="Text Placeholder 8">
              <a:extLst>
                <a:ext uri="{FF2B5EF4-FFF2-40B4-BE49-F238E27FC236}">
                  <a16:creationId xmlns:a16="http://schemas.microsoft.com/office/drawing/2014/main" id="{71E8F879-C54B-344B-CC5C-ABE3E839A983}"/>
                </a:ext>
              </a:extLst>
            </p:cNvPr>
            <p:cNvSpPr txBox="1">
              <a:spLocks/>
            </p:cNvSpPr>
            <p:nvPr/>
          </p:nvSpPr>
          <p:spPr>
            <a:xfrm>
              <a:off x="2267958" y="4224328"/>
              <a:ext cx="98223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09/29/20</a:t>
              </a:r>
              <a:endParaRPr lang="en-US"/>
            </a:p>
          </p:txBody>
        </p:sp>
        <p:sp>
          <p:nvSpPr>
            <p:cNvPr id="18" name="Text Placeholder 8">
              <a:extLst>
                <a:ext uri="{FF2B5EF4-FFF2-40B4-BE49-F238E27FC236}">
                  <a16:creationId xmlns:a16="http://schemas.microsoft.com/office/drawing/2014/main" id="{8DBE6885-6A8A-153D-3887-355EDF7E5DE4}"/>
                </a:ext>
              </a:extLst>
            </p:cNvPr>
            <p:cNvSpPr txBox="1">
              <a:spLocks/>
            </p:cNvSpPr>
            <p:nvPr/>
          </p:nvSpPr>
          <p:spPr>
            <a:xfrm>
              <a:off x="3186969" y="4224328"/>
              <a:ext cx="912734"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05/15/21</a:t>
              </a:r>
              <a:endParaRPr lang="en-US"/>
            </a:p>
          </p:txBody>
        </p:sp>
      </p:grpSp>
      <p:grpSp>
        <p:nvGrpSpPr>
          <p:cNvPr id="49" name="Group 48" descr="Hep B (Hepatitis B) vaccine with the following dates given. ">
            <a:extLst>
              <a:ext uri="{FF2B5EF4-FFF2-40B4-BE49-F238E27FC236}">
                <a16:creationId xmlns:a16="http://schemas.microsoft.com/office/drawing/2014/main" id="{08AAA90A-B001-C2D9-B6FD-9FDD38575D93}"/>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859D0A08-F8B3-A031-54E7-8F07F8FB16E8}"/>
                </a:ext>
              </a:extLst>
            </p:cNvPr>
            <p:cNvSpPr txBox="1">
              <a:spLocks/>
            </p:cNvSpPr>
            <p:nvPr/>
          </p:nvSpPr>
          <p:spPr>
            <a:xfrm>
              <a:off x="2271053" y="4525758"/>
              <a:ext cx="978191"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02/12/20</a:t>
              </a:r>
              <a:endParaRPr lang="en-US"/>
            </a:p>
          </p:txBody>
        </p:sp>
        <p:sp>
          <p:nvSpPr>
            <p:cNvPr id="22" name="Text Placeholder 8">
              <a:extLst>
                <a:ext uri="{FF2B5EF4-FFF2-40B4-BE49-F238E27FC236}">
                  <a16:creationId xmlns:a16="http://schemas.microsoft.com/office/drawing/2014/main" id="{C079DCC1-B947-9ABA-1D90-B3ACAE6425E4}"/>
                </a:ext>
              </a:extLst>
            </p:cNvPr>
            <p:cNvSpPr txBox="1">
              <a:spLocks/>
            </p:cNvSpPr>
            <p:nvPr/>
          </p:nvSpPr>
          <p:spPr>
            <a:xfrm>
              <a:off x="3157865" y="4525758"/>
              <a:ext cx="966867" cy="310072"/>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03/15/20</a:t>
              </a:r>
            </a:p>
          </p:txBody>
        </p:sp>
        <p:sp>
          <p:nvSpPr>
            <p:cNvPr id="23" name="Text Placeholder 8">
              <a:extLst>
                <a:ext uri="{FF2B5EF4-FFF2-40B4-BE49-F238E27FC236}">
                  <a16:creationId xmlns:a16="http://schemas.microsoft.com/office/drawing/2014/main" id="{9BC1DD22-C3D2-34C6-60D1-BFC648B58C3D}"/>
                </a:ext>
              </a:extLst>
            </p:cNvPr>
            <p:cNvSpPr txBox="1">
              <a:spLocks/>
            </p:cNvSpPr>
            <p:nvPr/>
          </p:nvSpPr>
          <p:spPr>
            <a:xfrm>
              <a:off x="4059148" y="4517842"/>
              <a:ext cx="970860" cy="281001"/>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10/25/20</a:t>
              </a:r>
              <a:endParaRPr lang="en-US"/>
            </a:p>
          </p:txBody>
        </p:sp>
      </p:grpSp>
      <p:grpSp>
        <p:nvGrpSpPr>
          <p:cNvPr id="50" name="Group 49" descr="VAR/VZV (varicella/chickenpox) vaccine with the following dates given. Highlighted information, date of second dose">
            <a:extLst>
              <a:ext uri="{FF2B5EF4-FFF2-40B4-BE49-F238E27FC236}">
                <a16:creationId xmlns:a16="http://schemas.microsoft.com/office/drawing/2014/main" id="{B517B8E0-3A39-A0F8-CA1F-3828977E71BA}"/>
              </a:ext>
            </a:extLst>
          </p:cNvPr>
          <p:cNvGrpSpPr/>
          <p:nvPr/>
        </p:nvGrpSpPr>
        <p:grpSpPr>
          <a:xfrm>
            <a:off x="2286286" y="4798842"/>
            <a:ext cx="1834487" cy="284359"/>
            <a:chOff x="2286286" y="4798842"/>
            <a:chExt cx="1834487" cy="284359"/>
          </a:xfrm>
        </p:grpSpPr>
        <p:sp>
          <p:nvSpPr>
            <p:cNvPr id="30" name="Text Placeholder 8">
              <a:extLst>
                <a:ext uri="{FF2B5EF4-FFF2-40B4-BE49-F238E27FC236}">
                  <a16:creationId xmlns:a16="http://schemas.microsoft.com/office/drawing/2014/main" id="{FADE49CB-017D-C669-2DFE-605D7226D8EB}"/>
                </a:ext>
              </a:extLst>
            </p:cNvPr>
            <p:cNvSpPr txBox="1">
              <a:spLocks/>
            </p:cNvSpPr>
            <p:nvPr/>
          </p:nvSpPr>
          <p:spPr>
            <a:xfrm>
              <a:off x="2286286" y="4806587"/>
              <a:ext cx="934776" cy="27661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07/30/24</a:t>
              </a:r>
              <a:endParaRPr lang="en-US"/>
            </a:p>
          </p:txBody>
        </p:sp>
        <p:sp>
          <p:nvSpPr>
            <p:cNvPr id="28" name="Rounded Rectangle 27">
              <a:extLst>
                <a:ext uri="{FF2B5EF4-FFF2-40B4-BE49-F238E27FC236}">
                  <a16:creationId xmlns:a16="http://schemas.microsoft.com/office/drawing/2014/main" id="{36E5A3E8-921C-D828-977A-10BA479BE81B}"/>
                </a:ext>
                <a:ext uri="{C183D7F6-B498-43B3-948B-1728B52AA6E4}">
                  <adec:decorative xmlns:adec="http://schemas.microsoft.com/office/drawing/2017/decorative" val="1"/>
                </a:ext>
              </a:extLst>
            </p:cNvPr>
            <p:cNvSpPr/>
            <p:nvPr/>
          </p:nvSpPr>
          <p:spPr>
            <a:xfrm>
              <a:off x="3182304" y="4798842"/>
              <a:ext cx="902976" cy="281209"/>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Text Placeholder 8">
              <a:extLst>
                <a:ext uri="{FF2B5EF4-FFF2-40B4-BE49-F238E27FC236}">
                  <a16:creationId xmlns:a16="http://schemas.microsoft.com/office/drawing/2014/main" id="{A99680C1-07BB-F246-3610-572B69FD779B}"/>
                </a:ext>
              </a:extLst>
            </p:cNvPr>
            <p:cNvSpPr txBox="1">
              <a:spLocks/>
            </p:cNvSpPr>
            <p:nvPr/>
          </p:nvSpPr>
          <p:spPr>
            <a:xfrm>
              <a:off x="3185997" y="4803438"/>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11/29/24</a:t>
              </a:r>
            </a:p>
          </p:txBody>
        </p:sp>
      </p:grpSp>
      <p:sp>
        <p:nvSpPr>
          <p:cNvPr id="7" name="Rounded Rectangle 6" descr="Highlight on Status of Requirements TK/K-12 row.">
            <a:extLst>
              <a:ext uri="{FF2B5EF4-FFF2-40B4-BE49-F238E27FC236}">
                <a16:creationId xmlns:a16="http://schemas.microsoft.com/office/drawing/2014/main" id="{AD163E1A-2BAD-1963-3698-1C5D43E53983}"/>
              </a:ext>
              <a:ext uri="{C183D7F6-B498-43B3-948B-1728B52AA6E4}">
                <adec:decorative xmlns:adec="http://schemas.microsoft.com/office/drawing/2017/decorative" val="0"/>
              </a:ext>
            </a:extLst>
          </p:cNvPr>
          <p:cNvSpPr/>
          <p:nvPr/>
        </p:nvSpPr>
        <p:spPr>
          <a:xfrm>
            <a:off x="315948" y="6609532"/>
            <a:ext cx="9448034" cy="413808"/>
          </a:xfrm>
          <a:prstGeom prst="roundRect">
            <a:avLst/>
          </a:prstGeom>
          <a:solidFill>
            <a:schemeClr val="accent6">
              <a:alpha val="14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51" name="Group 50" descr="Includes staff initials, has all required doses selected, shows missing doses not currently due selected and crossed out, follow up date entered and crossed out, and date requirements met.">
            <a:extLst>
              <a:ext uri="{FF2B5EF4-FFF2-40B4-BE49-F238E27FC236}">
                <a16:creationId xmlns:a16="http://schemas.microsoft.com/office/drawing/2014/main" id="{C6595422-97B5-1810-670B-6E7BFF1CFDB6}"/>
              </a:ext>
            </a:extLst>
          </p:cNvPr>
          <p:cNvGrpSpPr/>
          <p:nvPr/>
        </p:nvGrpSpPr>
        <p:grpSpPr>
          <a:xfrm>
            <a:off x="2128008" y="6582185"/>
            <a:ext cx="7659747" cy="452808"/>
            <a:chOff x="2128008" y="6582185"/>
            <a:chExt cx="7659747" cy="452808"/>
          </a:xfrm>
        </p:grpSpPr>
        <p:sp>
          <p:nvSpPr>
            <p:cNvPr id="40" name="Text Placeholder 8">
              <a:extLst>
                <a:ext uri="{FF2B5EF4-FFF2-40B4-BE49-F238E27FC236}">
                  <a16:creationId xmlns:a16="http://schemas.microsoft.com/office/drawing/2014/main" id="{45BA2F23-5DB0-3123-11CA-6E0A29B2733E}"/>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16" name="TextBox 15">
              <a:extLst>
                <a:ext uri="{FF2B5EF4-FFF2-40B4-BE49-F238E27FC236}">
                  <a16:creationId xmlns:a16="http://schemas.microsoft.com/office/drawing/2014/main" id="{5A7C4AEB-89AE-2662-9567-85DDB709A650}"/>
                </a:ext>
              </a:extLst>
            </p:cNvPr>
            <p:cNvSpPr txBox="1"/>
            <p:nvPr/>
          </p:nvSpPr>
          <p:spPr>
            <a:xfrm>
              <a:off x="3234031" y="6582185"/>
              <a:ext cx="338482" cy="430887"/>
            </a:xfrm>
            <a:prstGeom prst="rect">
              <a:avLst/>
            </a:prstGeom>
            <a:noFill/>
          </p:spPr>
          <p:txBody>
            <a:bodyPr wrap="square" rtlCol="0">
              <a:spAutoFit/>
            </a:bodyPr>
            <a:lstStyle/>
            <a:p>
              <a:pPr algn="l"/>
              <a:r>
                <a:rPr lang="en-US" sz="2200" b="1"/>
                <a:t>X</a:t>
              </a:r>
            </a:p>
          </p:txBody>
        </p:sp>
        <p:sp>
          <p:nvSpPr>
            <p:cNvPr id="2" name="TextBox 1">
              <a:extLst>
                <a:ext uri="{FF2B5EF4-FFF2-40B4-BE49-F238E27FC236}">
                  <a16:creationId xmlns:a16="http://schemas.microsoft.com/office/drawing/2014/main" id="{605CFE8E-0A3B-C2E2-1184-39C0570C86F6}"/>
                </a:ext>
              </a:extLst>
            </p:cNvPr>
            <p:cNvSpPr txBox="1"/>
            <p:nvPr/>
          </p:nvSpPr>
          <p:spPr>
            <a:xfrm>
              <a:off x="5243026" y="6604106"/>
              <a:ext cx="338482" cy="430887"/>
            </a:xfrm>
            <a:prstGeom prst="rect">
              <a:avLst/>
            </a:prstGeom>
            <a:noFill/>
          </p:spPr>
          <p:txBody>
            <a:bodyPr wrap="square" rtlCol="0">
              <a:spAutoFit/>
            </a:bodyPr>
            <a:lstStyle/>
            <a:p>
              <a:pPr algn="l"/>
              <a:r>
                <a:rPr lang="en-US" sz="2200" b="1"/>
                <a:t>X</a:t>
              </a:r>
            </a:p>
          </p:txBody>
        </p:sp>
        <p:cxnSp>
          <p:nvCxnSpPr>
            <p:cNvPr id="35" name="Straight Connector 34">
              <a:extLst>
                <a:ext uri="{FF2B5EF4-FFF2-40B4-BE49-F238E27FC236}">
                  <a16:creationId xmlns:a16="http://schemas.microsoft.com/office/drawing/2014/main" id="{A970D120-1C0C-6974-D346-321D80EB5259}"/>
                </a:ext>
              </a:extLst>
            </p:cNvPr>
            <p:cNvCxnSpPr/>
            <p:nvPr/>
          </p:nvCxnSpPr>
          <p:spPr>
            <a:xfrm>
              <a:off x="5029200" y="6816436"/>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AAFC7E9D-9F62-DEE7-FDF7-1276CE5E7B4D}"/>
                </a:ext>
              </a:extLst>
            </p:cNvPr>
            <p:cNvSpPr txBox="1">
              <a:spLocks/>
            </p:cNvSpPr>
            <p:nvPr/>
          </p:nvSpPr>
          <p:spPr>
            <a:xfrm>
              <a:off x="7078834"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10/30/24</a:t>
              </a:r>
            </a:p>
          </p:txBody>
        </p:sp>
        <p:cxnSp>
          <p:nvCxnSpPr>
            <p:cNvPr id="39" name="Straight Connector 38">
              <a:extLst>
                <a:ext uri="{FF2B5EF4-FFF2-40B4-BE49-F238E27FC236}">
                  <a16:creationId xmlns:a16="http://schemas.microsoft.com/office/drawing/2014/main" id="{F695A68B-FF94-381D-E968-9205DA4ECAF3}"/>
                </a:ext>
              </a:extLst>
            </p:cNvPr>
            <p:cNvCxnSpPr/>
            <p:nvPr/>
          </p:nvCxnSpPr>
          <p:spPr>
            <a:xfrm>
              <a:off x="7117258" y="6816436"/>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Text Placeholder 8">
              <a:extLst>
                <a:ext uri="{FF2B5EF4-FFF2-40B4-BE49-F238E27FC236}">
                  <a16:creationId xmlns:a16="http://schemas.microsoft.com/office/drawing/2014/main" id="{20111F88-5197-15C0-1093-02551DD69B24}"/>
                </a:ext>
              </a:extLst>
            </p:cNvPr>
            <p:cNvSpPr txBox="1">
              <a:spLocks/>
            </p:cNvSpPr>
            <p:nvPr/>
          </p:nvSpPr>
          <p:spPr>
            <a:xfrm>
              <a:off x="8759820" y="6678340"/>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11/30/24</a:t>
              </a:r>
            </a:p>
          </p:txBody>
        </p:sp>
      </p:grpSp>
      <p:sp>
        <p:nvSpPr>
          <p:cNvPr id="4" name="TextBox 3">
            <a:extLst>
              <a:ext uri="{FF2B5EF4-FFF2-40B4-BE49-F238E27FC236}">
                <a16:creationId xmlns:a16="http://schemas.microsoft.com/office/drawing/2014/main" id="{D3B5C2A1-E18F-9F5C-C8E2-5BC768A41913}"/>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841603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Student 5</a:t>
            </a:r>
            <a:endParaRPr lang="en-US"/>
          </a:p>
        </p:txBody>
      </p:sp>
      <p:sp>
        <p:nvSpPr>
          <p:cNvPr id="3" name="Subtitle 2">
            <a:extLst>
              <a:ext uri="{FF2B5EF4-FFF2-40B4-BE49-F238E27FC236}">
                <a16:creationId xmlns:a16="http://schemas.microsoft.com/office/drawing/2014/main" id="{707CA413-5D5D-4ECA-D31E-398C100CF01A}"/>
              </a:ext>
            </a:extLst>
          </p:cNvPr>
          <p:cNvSpPr>
            <a:spLocks noGrp="1"/>
          </p:cNvSpPr>
          <p:nvPr>
            <p:ph type="subTitle" idx="1"/>
          </p:nvPr>
        </p:nvSpPr>
        <p:spPr/>
        <p:txBody>
          <a:bodyPr vert="horz" lIns="91440" tIns="45720" rIns="91440" bIns="45720" rtlCol="0" anchor="t">
            <a:normAutofit/>
          </a:bodyPr>
          <a:lstStyle/>
          <a:p>
            <a:r>
              <a:rPr lang="en-US" sz="3600" b="1"/>
              <a:t>2</a:t>
            </a:r>
            <a:r>
              <a:rPr lang="en-US" sz="2400" b="1" baseline="30000"/>
              <a:t>nd</a:t>
            </a:r>
            <a:r>
              <a:rPr lang="en-US" sz="3600" b="1"/>
              <a:t> Grade Admission</a:t>
            </a:r>
          </a:p>
        </p:txBody>
      </p:sp>
    </p:spTree>
    <p:extLst>
      <p:ext uri="{BB962C8B-B14F-4D97-AF65-F5344CB8AC3E}">
        <p14:creationId xmlns:p14="http://schemas.microsoft.com/office/powerpoint/2010/main" val="38420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24E33-7A29-CAA3-1A55-57311D9E71DD}"/>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ECCA4CA4-3027-D972-4A3A-105497C80D53}"/>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Century Gothic"/>
                <a:ea typeface="+mj-ea"/>
                <a:cs typeface="+mj-cs"/>
              </a:rPr>
              <a:t>Student 5: Immunization Record </a:t>
            </a:r>
            <a:r>
              <a:rPr kumimoji="0" lang="en-US" sz="2000" b="0" i="0" u="none" strike="noStrike" kern="1200" cap="none" spc="0" normalizeH="0" baseline="0" noProof="0">
                <a:ln>
                  <a:noFill/>
                </a:ln>
                <a:solidFill>
                  <a:schemeClr val="accent1">
                    <a:lumMod val="75000"/>
                  </a:schemeClr>
                </a:solidFill>
                <a:effectLst/>
                <a:uLnTx/>
                <a:uFillTx/>
                <a:latin typeface="Century Gothic"/>
                <a:ea typeface="+mj-ea"/>
                <a:cs typeface="+mj-cs"/>
              </a:rPr>
              <a:t>(page 1)</a:t>
            </a:r>
          </a:p>
        </p:txBody>
      </p:sp>
      <p:pic>
        <p:nvPicPr>
          <p:cNvPr id="141" name="Picture 140" descr="Student immunization record">
            <a:extLst>
              <a:ext uri="{FF2B5EF4-FFF2-40B4-BE49-F238E27FC236}">
                <a16:creationId xmlns:a16="http://schemas.microsoft.com/office/drawing/2014/main" id="{84305B5C-4F1B-0082-4AEE-B43D6FCEEF3B}"/>
              </a:ext>
            </a:extLst>
          </p:cNvPr>
          <p:cNvPicPr>
            <a:picLocks noChangeAspect="1"/>
          </p:cNvPicPr>
          <p:nvPr/>
        </p:nvPicPr>
        <p:blipFill rotWithShape="1">
          <a:blip r:embed="rId3">
            <a:extLst>
              <a:ext uri="{28A0092B-C50C-407E-A947-70E740481C1C}">
                <a14:useLocalDpi xmlns:a14="http://schemas.microsoft.com/office/drawing/2010/main" val="0"/>
              </a:ext>
            </a:extLst>
          </a:blip>
          <a:srcRect l="1276" t="2734" r="13219" b="1240"/>
          <a:stretch/>
        </p:blipFill>
        <p:spPr>
          <a:xfrm>
            <a:off x="270764" y="636192"/>
            <a:ext cx="9525213" cy="6837996"/>
          </a:xfrm>
          <a:prstGeom prst="rect">
            <a:avLst/>
          </a:prstGeom>
          <a:ln>
            <a:solidFill>
              <a:schemeClr val="tx1"/>
            </a:solidFill>
          </a:ln>
        </p:spPr>
      </p:pic>
      <p:sp>
        <p:nvSpPr>
          <p:cNvPr id="142" name="TextBox 141">
            <a:extLst>
              <a:ext uri="{FF2B5EF4-FFF2-40B4-BE49-F238E27FC236}">
                <a16:creationId xmlns:a16="http://schemas.microsoft.com/office/drawing/2014/main" id="{E3421797-3EC0-0635-FDFC-73FA67C09FDD}"/>
              </a:ext>
            </a:extLst>
          </p:cNvPr>
          <p:cNvSpPr txBox="1"/>
          <p:nvPr/>
        </p:nvSpPr>
        <p:spPr>
          <a:xfrm>
            <a:off x="4386104" y="1418733"/>
            <a:ext cx="988303" cy="338554"/>
          </a:xfrm>
          <a:prstGeom prst="rect">
            <a:avLst/>
          </a:prstGeom>
          <a:noFill/>
        </p:spPr>
        <p:txBody>
          <a:bodyPr wrap="square" rtlCol="0">
            <a:spAutoFit/>
          </a:bodyPr>
          <a:lstStyle/>
          <a:p>
            <a:pPr algn="l"/>
            <a:r>
              <a:rPr lang="en-US" sz="1600"/>
              <a:t>08/20/22</a:t>
            </a:r>
          </a:p>
        </p:txBody>
      </p:sp>
      <p:sp>
        <p:nvSpPr>
          <p:cNvPr id="8" name="TextBox 7">
            <a:extLst>
              <a:ext uri="{FF2B5EF4-FFF2-40B4-BE49-F238E27FC236}">
                <a16:creationId xmlns:a16="http://schemas.microsoft.com/office/drawing/2014/main" id="{A1B53889-3569-0550-29DC-B1674A38E964}"/>
              </a:ext>
            </a:extLst>
          </p:cNvPr>
          <p:cNvSpPr txBox="1"/>
          <p:nvPr/>
        </p:nvSpPr>
        <p:spPr>
          <a:xfrm>
            <a:off x="1052604" y="1703972"/>
            <a:ext cx="1803346" cy="383359"/>
          </a:xfrm>
          <a:prstGeom prst="rect">
            <a:avLst/>
          </a:prstGeom>
          <a:noFill/>
        </p:spPr>
        <p:txBody>
          <a:bodyPr wrap="square" rtlCol="0">
            <a:spAutoFit/>
          </a:bodyPr>
          <a:lstStyle/>
          <a:p>
            <a:pPr algn="l"/>
            <a:r>
              <a:rPr lang="en-US"/>
              <a:t>Student Five</a:t>
            </a:r>
          </a:p>
        </p:txBody>
      </p:sp>
      <p:sp>
        <p:nvSpPr>
          <p:cNvPr id="9" name="TextBox 8">
            <a:extLst>
              <a:ext uri="{FF2B5EF4-FFF2-40B4-BE49-F238E27FC236}">
                <a16:creationId xmlns:a16="http://schemas.microsoft.com/office/drawing/2014/main" id="{AD52E88D-D97A-FDDD-4DBD-53C742BA6042}"/>
              </a:ext>
            </a:extLst>
          </p:cNvPr>
          <p:cNvSpPr txBox="1"/>
          <p:nvPr/>
        </p:nvSpPr>
        <p:spPr>
          <a:xfrm>
            <a:off x="1853002" y="2125847"/>
            <a:ext cx="1456618" cy="383359"/>
          </a:xfrm>
          <a:prstGeom prst="rect">
            <a:avLst/>
          </a:prstGeom>
          <a:noFill/>
        </p:spPr>
        <p:txBody>
          <a:bodyPr wrap="square" rtlCol="0">
            <a:spAutoFit/>
          </a:bodyPr>
          <a:lstStyle/>
          <a:p>
            <a:pPr algn="l"/>
            <a:r>
              <a:rPr lang="en-US"/>
              <a:t>11/26/2016</a:t>
            </a:r>
          </a:p>
        </p:txBody>
      </p:sp>
      <p:sp>
        <p:nvSpPr>
          <p:cNvPr id="11" name="TextBox 10">
            <a:extLst>
              <a:ext uri="{FF2B5EF4-FFF2-40B4-BE49-F238E27FC236}">
                <a16:creationId xmlns:a16="http://schemas.microsoft.com/office/drawing/2014/main" id="{2494D19D-93A9-86CD-126F-FBA68243C004}"/>
              </a:ext>
            </a:extLst>
          </p:cNvPr>
          <p:cNvSpPr txBox="1"/>
          <p:nvPr/>
        </p:nvSpPr>
        <p:spPr>
          <a:xfrm>
            <a:off x="4480915" y="2023615"/>
            <a:ext cx="242595" cy="383360"/>
          </a:xfrm>
          <a:prstGeom prst="rect">
            <a:avLst/>
          </a:prstGeom>
          <a:noFill/>
        </p:spPr>
        <p:txBody>
          <a:bodyPr wrap="square" lIns="91440" tIns="45720" rIns="91440" bIns="45720" rtlCol="0" anchor="t">
            <a:spAutoFit/>
          </a:bodyPr>
          <a:lstStyle/>
          <a:p>
            <a:pPr algn="l"/>
            <a:r>
              <a:rPr lang="en-US">
                <a:cs typeface="Calibri"/>
              </a:rPr>
              <a:t>M</a:t>
            </a:r>
          </a:p>
        </p:txBody>
      </p:sp>
      <p:sp>
        <p:nvSpPr>
          <p:cNvPr id="133" name="Rounded Rectangle 132">
            <a:extLst>
              <a:ext uri="{FF2B5EF4-FFF2-40B4-BE49-F238E27FC236}">
                <a16:creationId xmlns:a16="http://schemas.microsoft.com/office/drawing/2014/main" id="{C3F11DAF-B799-CA1F-2AF9-39D85422B156}"/>
              </a:ext>
              <a:ext uri="{C183D7F6-B498-43B3-948B-1728B52AA6E4}">
                <adec:decorative xmlns:adec="http://schemas.microsoft.com/office/drawing/2017/decorative" val="1"/>
              </a:ext>
            </a:extLst>
          </p:cNvPr>
          <p:cNvSpPr/>
          <p:nvPr/>
        </p:nvSpPr>
        <p:spPr>
          <a:xfrm>
            <a:off x="360773" y="4525435"/>
            <a:ext cx="2369728" cy="37611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8">
            <a:extLst>
              <a:ext uri="{FF2B5EF4-FFF2-40B4-BE49-F238E27FC236}">
                <a16:creationId xmlns:a16="http://schemas.microsoft.com/office/drawing/2014/main" id="{4174AEC0-B8A1-C20E-5298-4CCE35BC11BE}"/>
              </a:ext>
            </a:extLst>
          </p:cNvPr>
          <p:cNvSpPr txBox="1">
            <a:spLocks/>
          </p:cNvSpPr>
          <p:nvPr/>
        </p:nvSpPr>
        <p:spPr>
          <a:xfrm>
            <a:off x="1689099" y="4580062"/>
            <a:ext cx="1180833" cy="38901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44" name="Text Placeholder 8">
            <a:extLst>
              <a:ext uri="{FF2B5EF4-FFF2-40B4-BE49-F238E27FC236}">
                <a16:creationId xmlns:a16="http://schemas.microsoft.com/office/drawing/2014/main" id="{301EF5FD-5859-7F7B-5078-92437AD0818E}"/>
              </a:ext>
            </a:extLst>
          </p:cNvPr>
          <p:cNvSpPr txBox="1">
            <a:spLocks/>
          </p:cNvSpPr>
          <p:nvPr/>
        </p:nvSpPr>
        <p:spPr>
          <a:xfrm>
            <a:off x="1679645" y="4938317"/>
            <a:ext cx="1167162" cy="2170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45" name="Text Placeholder 8">
            <a:extLst>
              <a:ext uri="{FF2B5EF4-FFF2-40B4-BE49-F238E27FC236}">
                <a16:creationId xmlns:a16="http://schemas.microsoft.com/office/drawing/2014/main" id="{3B73B829-0ACC-CBCB-C35F-5A58A3EE34A6}"/>
              </a:ext>
            </a:extLst>
          </p:cNvPr>
          <p:cNvSpPr txBox="1">
            <a:spLocks/>
          </p:cNvSpPr>
          <p:nvPr/>
        </p:nvSpPr>
        <p:spPr>
          <a:xfrm>
            <a:off x="1676020" y="5275797"/>
            <a:ext cx="1171985" cy="28653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14" name="Text Placeholder 8">
            <a:extLst>
              <a:ext uri="{FF2B5EF4-FFF2-40B4-BE49-F238E27FC236}">
                <a16:creationId xmlns:a16="http://schemas.microsoft.com/office/drawing/2014/main" id="{7362FBD1-4AF8-2924-90C5-A4F8DA2368F4}"/>
              </a:ext>
            </a:extLst>
          </p:cNvPr>
          <p:cNvSpPr txBox="1">
            <a:spLocks/>
          </p:cNvSpPr>
          <p:nvPr/>
        </p:nvSpPr>
        <p:spPr>
          <a:xfrm>
            <a:off x="1689099" y="5632186"/>
            <a:ext cx="1180833" cy="38901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11/29/17</a:t>
            </a:r>
          </a:p>
        </p:txBody>
      </p:sp>
      <p:sp>
        <p:nvSpPr>
          <p:cNvPr id="18" name="Text Placeholder 8">
            <a:extLst>
              <a:ext uri="{FF2B5EF4-FFF2-40B4-BE49-F238E27FC236}">
                <a16:creationId xmlns:a16="http://schemas.microsoft.com/office/drawing/2014/main" id="{53B11BAF-A1A6-3699-ACBC-EB01C37F6F18}"/>
              </a:ext>
            </a:extLst>
          </p:cNvPr>
          <p:cNvSpPr txBox="1">
            <a:spLocks/>
          </p:cNvSpPr>
          <p:nvPr/>
        </p:nvSpPr>
        <p:spPr>
          <a:xfrm>
            <a:off x="1679645" y="5966691"/>
            <a:ext cx="1167162" cy="2170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06/29/18</a:t>
            </a:r>
          </a:p>
        </p:txBody>
      </p:sp>
      <p:sp>
        <p:nvSpPr>
          <p:cNvPr id="136" name="Rounded Rectangle 135">
            <a:extLst>
              <a:ext uri="{FF2B5EF4-FFF2-40B4-BE49-F238E27FC236}">
                <a16:creationId xmlns:a16="http://schemas.microsoft.com/office/drawing/2014/main" id="{7299DFF4-C6FF-924D-B962-31553F1CC64D}"/>
              </a:ext>
              <a:ext uri="{C183D7F6-B498-43B3-948B-1728B52AA6E4}">
                <adec:decorative xmlns:adec="http://schemas.microsoft.com/office/drawing/2017/decorative" val="1"/>
              </a:ext>
            </a:extLst>
          </p:cNvPr>
          <p:cNvSpPr/>
          <p:nvPr/>
        </p:nvSpPr>
        <p:spPr>
          <a:xfrm>
            <a:off x="364022" y="6348824"/>
            <a:ext cx="2369728" cy="37611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a:extLst>
              <a:ext uri="{FF2B5EF4-FFF2-40B4-BE49-F238E27FC236}">
                <a16:creationId xmlns:a16="http://schemas.microsoft.com/office/drawing/2014/main" id="{9DE830D4-C05A-BC0E-A5BB-01BF794496CF}"/>
              </a:ext>
            </a:extLst>
          </p:cNvPr>
          <p:cNvSpPr txBox="1">
            <a:spLocks/>
          </p:cNvSpPr>
          <p:nvPr/>
        </p:nvSpPr>
        <p:spPr>
          <a:xfrm>
            <a:off x="1687895" y="6369959"/>
            <a:ext cx="1171985" cy="28653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57" name="Text Placeholder 8">
            <a:extLst>
              <a:ext uri="{FF2B5EF4-FFF2-40B4-BE49-F238E27FC236}">
                <a16:creationId xmlns:a16="http://schemas.microsoft.com/office/drawing/2014/main" id="{30C139FD-6261-0237-AB1A-144B519323D3}"/>
              </a:ext>
            </a:extLst>
          </p:cNvPr>
          <p:cNvSpPr txBox="1">
            <a:spLocks/>
          </p:cNvSpPr>
          <p:nvPr/>
        </p:nvSpPr>
        <p:spPr>
          <a:xfrm>
            <a:off x="1688787" y="6742797"/>
            <a:ext cx="1167163" cy="28653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100" name="Text Placeholder 8">
            <a:extLst>
              <a:ext uri="{FF2B5EF4-FFF2-40B4-BE49-F238E27FC236}">
                <a16:creationId xmlns:a16="http://schemas.microsoft.com/office/drawing/2014/main" id="{02CBBDC7-618B-7E75-0E33-79C33BDEAB55}"/>
              </a:ext>
            </a:extLst>
          </p:cNvPr>
          <p:cNvSpPr txBox="1">
            <a:spLocks/>
          </p:cNvSpPr>
          <p:nvPr/>
        </p:nvSpPr>
        <p:spPr>
          <a:xfrm>
            <a:off x="1685054" y="7116888"/>
            <a:ext cx="1167163" cy="22979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101" name="Text Placeholder 8">
            <a:extLst>
              <a:ext uri="{FF2B5EF4-FFF2-40B4-BE49-F238E27FC236}">
                <a16:creationId xmlns:a16="http://schemas.microsoft.com/office/drawing/2014/main" id="{42D49D3C-3E07-8E04-F50B-9919E8E743AC}"/>
              </a:ext>
            </a:extLst>
          </p:cNvPr>
          <p:cNvSpPr txBox="1">
            <a:spLocks/>
          </p:cNvSpPr>
          <p:nvPr/>
        </p:nvSpPr>
        <p:spPr>
          <a:xfrm>
            <a:off x="6344490" y="1552436"/>
            <a:ext cx="1113117" cy="3030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106" name="Text Placeholder 8">
            <a:extLst>
              <a:ext uri="{FF2B5EF4-FFF2-40B4-BE49-F238E27FC236}">
                <a16:creationId xmlns:a16="http://schemas.microsoft.com/office/drawing/2014/main" id="{A5F77848-092C-FA28-7A26-269C7CCE0D22}"/>
              </a:ext>
            </a:extLst>
          </p:cNvPr>
          <p:cNvSpPr txBox="1">
            <a:spLocks/>
          </p:cNvSpPr>
          <p:nvPr/>
        </p:nvSpPr>
        <p:spPr>
          <a:xfrm>
            <a:off x="6348475" y="1906291"/>
            <a:ext cx="1100230"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104" name="Text Placeholder 8">
            <a:extLst>
              <a:ext uri="{FF2B5EF4-FFF2-40B4-BE49-F238E27FC236}">
                <a16:creationId xmlns:a16="http://schemas.microsoft.com/office/drawing/2014/main" id="{A9DD9188-27A1-5218-3F1C-12F000E0158B}"/>
              </a:ext>
            </a:extLst>
          </p:cNvPr>
          <p:cNvSpPr txBox="1">
            <a:spLocks/>
          </p:cNvSpPr>
          <p:nvPr/>
        </p:nvSpPr>
        <p:spPr>
          <a:xfrm>
            <a:off x="6335458" y="2265086"/>
            <a:ext cx="1104775"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105" name="Text Placeholder 8">
            <a:extLst>
              <a:ext uri="{FF2B5EF4-FFF2-40B4-BE49-F238E27FC236}">
                <a16:creationId xmlns:a16="http://schemas.microsoft.com/office/drawing/2014/main" id="{2ADA227D-D943-132D-1492-F96A766F57D7}"/>
              </a:ext>
            </a:extLst>
          </p:cNvPr>
          <p:cNvSpPr txBox="1">
            <a:spLocks/>
          </p:cNvSpPr>
          <p:nvPr/>
        </p:nvSpPr>
        <p:spPr>
          <a:xfrm>
            <a:off x="6324726" y="2610618"/>
            <a:ext cx="1100230"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06/29/18</a:t>
            </a:r>
          </a:p>
        </p:txBody>
      </p:sp>
      <p:sp>
        <p:nvSpPr>
          <p:cNvPr id="107" name="Text Placeholder 8">
            <a:extLst>
              <a:ext uri="{FF2B5EF4-FFF2-40B4-BE49-F238E27FC236}">
                <a16:creationId xmlns:a16="http://schemas.microsoft.com/office/drawing/2014/main" id="{4FB440E4-2F29-7C74-7F1D-971E38893E72}"/>
              </a:ext>
            </a:extLst>
          </p:cNvPr>
          <p:cNvSpPr txBox="1">
            <a:spLocks/>
          </p:cNvSpPr>
          <p:nvPr/>
        </p:nvSpPr>
        <p:spPr>
          <a:xfrm>
            <a:off x="6337342" y="3008661"/>
            <a:ext cx="1113117" cy="43440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10/19/17</a:t>
            </a:r>
          </a:p>
        </p:txBody>
      </p:sp>
      <p:sp>
        <p:nvSpPr>
          <p:cNvPr id="108" name="Text Placeholder 8">
            <a:extLst>
              <a:ext uri="{FF2B5EF4-FFF2-40B4-BE49-F238E27FC236}">
                <a16:creationId xmlns:a16="http://schemas.microsoft.com/office/drawing/2014/main" id="{82DAD211-E6F5-B2CF-7E03-3F8856CE0626}"/>
              </a:ext>
            </a:extLst>
          </p:cNvPr>
          <p:cNvSpPr txBox="1">
            <a:spLocks/>
          </p:cNvSpPr>
          <p:nvPr/>
        </p:nvSpPr>
        <p:spPr>
          <a:xfrm>
            <a:off x="6340475" y="3467643"/>
            <a:ext cx="1100229" cy="2423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11/29/17</a:t>
            </a:r>
          </a:p>
        </p:txBody>
      </p:sp>
      <p:sp>
        <p:nvSpPr>
          <p:cNvPr id="109" name="Text Placeholder 8">
            <a:extLst>
              <a:ext uri="{FF2B5EF4-FFF2-40B4-BE49-F238E27FC236}">
                <a16:creationId xmlns:a16="http://schemas.microsoft.com/office/drawing/2014/main" id="{AEEA637F-50EC-6607-5B6B-917FE817E5BA}"/>
              </a:ext>
            </a:extLst>
          </p:cNvPr>
          <p:cNvSpPr txBox="1">
            <a:spLocks/>
          </p:cNvSpPr>
          <p:nvPr/>
        </p:nvSpPr>
        <p:spPr>
          <a:xfrm>
            <a:off x="6324725" y="4126146"/>
            <a:ext cx="1104775"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11/12/18</a:t>
            </a:r>
          </a:p>
        </p:txBody>
      </p:sp>
      <p:sp>
        <p:nvSpPr>
          <p:cNvPr id="110" name="Text Placeholder 8">
            <a:extLst>
              <a:ext uri="{FF2B5EF4-FFF2-40B4-BE49-F238E27FC236}">
                <a16:creationId xmlns:a16="http://schemas.microsoft.com/office/drawing/2014/main" id="{99B8724D-1731-95A0-15D0-B741737C9D87}"/>
              </a:ext>
            </a:extLst>
          </p:cNvPr>
          <p:cNvSpPr txBox="1">
            <a:spLocks/>
          </p:cNvSpPr>
          <p:nvPr/>
        </p:nvSpPr>
        <p:spPr>
          <a:xfrm>
            <a:off x="6337743" y="4573866"/>
            <a:ext cx="1100230"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10/31/19</a:t>
            </a:r>
          </a:p>
        </p:txBody>
      </p:sp>
      <p:sp>
        <p:nvSpPr>
          <p:cNvPr id="111" name="Text Placeholder 8">
            <a:extLst>
              <a:ext uri="{FF2B5EF4-FFF2-40B4-BE49-F238E27FC236}">
                <a16:creationId xmlns:a16="http://schemas.microsoft.com/office/drawing/2014/main" id="{117FE803-E565-654B-0C3B-C6D3C3143465}"/>
              </a:ext>
            </a:extLst>
          </p:cNvPr>
          <p:cNvSpPr txBox="1">
            <a:spLocks/>
          </p:cNvSpPr>
          <p:nvPr/>
        </p:nvSpPr>
        <p:spPr>
          <a:xfrm>
            <a:off x="6324866" y="4941978"/>
            <a:ext cx="1100230" cy="25660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12/15/20</a:t>
            </a:r>
          </a:p>
        </p:txBody>
      </p:sp>
      <p:sp>
        <p:nvSpPr>
          <p:cNvPr id="112" name="Text Placeholder 8">
            <a:extLst>
              <a:ext uri="{FF2B5EF4-FFF2-40B4-BE49-F238E27FC236}">
                <a16:creationId xmlns:a16="http://schemas.microsoft.com/office/drawing/2014/main" id="{DD6CE8D4-98A3-2D33-E830-55D044B7EBED}"/>
              </a:ext>
            </a:extLst>
          </p:cNvPr>
          <p:cNvSpPr txBox="1">
            <a:spLocks/>
          </p:cNvSpPr>
          <p:nvPr/>
        </p:nvSpPr>
        <p:spPr>
          <a:xfrm>
            <a:off x="6337342" y="5295098"/>
            <a:ext cx="1113117" cy="29637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11/13/21</a:t>
            </a:r>
          </a:p>
        </p:txBody>
      </p:sp>
      <p:sp>
        <p:nvSpPr>
          <p:cNvPr id="113" name="Text Placeholder 8">
            <a:extLst>
              <a:ext uri="{FF2B5EF4-FFF2-40B4-BE49-F238E27FC236}">
                <a16:creationId xmlns:a16="http://schemas.microsoft.com/office/drawing/2014/main" id="{7DB7D81B-9D34-911A-B951-382036E6E92E}"/>
              </a:ext>
            </a:extLst>
          </p:cNvPr>
          <p:cNvSpPr txBox="1">
            <a:spLocks/>
          </p:cNvSpPr>
          <p:nvPr/>
        </p:nvSpPr>
        <p:spPr>
          <a:xfrm>
            <a:off x="6328600" y="5678500"/>
            <a:ext cx="1100229" cy="2423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10/27/22</a:t>
            </a:r>
          </a:p>
        </p:txBody>
      </p:sp>
      <p:sp>
        <p:nvSpPr>
          <p:cNvPr id="114" name="Text Placeholder 8">
            <a:extLst>
              <a:ext uri="{FF2B5EF4-FFF2-40B4-BE49-F238E27FC236}">
                <a16:creationId xmlns:a16="http://schemas.microsoft.com/office/drawing/2014/main" id="{1407801B-74B7-56D0-FC05-D638D976AC7A}"/>
              </a:ext>
            </a:extLst>
          </p:cNvPr>
          <p:cNvSpPr txBox="1">
            <a:spLocks/>
          </p:cNvSpPr>
          <p:nvPr/>
        </p:nvSpPr>
        <p:spPr>
          <a:xfrm>
            <a:off x="6324725" y="6033123"/>
            <a:ext cx="1104775"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09/30/23</a:t>
            </a:r>
          </a:p>
        </p:txBody>
      </p:sp>
      <p:sp>
        <p:nvSpPr>
          <p:cNvPr id="120" name="Text Placeholder 8">
            <a:extLst>
              <a:ext uri="{FF2B5EF4-FFF2-40B4-BE49-F238E27FC236}">
                <a16:creationId xmlns:a16="http://schemas.microsoft.com/office/drawing/2014/main" id="{221F91EE-8E7D-062A-94EE-89CCB0F8608A}"/>
              </a:ext>
            </a:extLst>
          </p:cNvPr>
          <p:cNvSpPr txBox="1">
            <a:spLocks/>
          </p:cNvSpPr>
          <p:nvPr/>
        </p:nvSpPr>
        <p:spPr>
          <a:xfrm>
            <a:off x="6360350" y="6403955"/>
            <a:ext cx="1100230" cy="319967"/>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11/29/17</a:t>
            </a:r>
          </a:p>
        </p:txBody>
      </p:sp>
      <p:sp>
        <p:nvSpPr>
          <p:cNvPr id="122" name="Text Placeholder 8">
            <a:extLst>
              <a:ext uri="{FF2B5EF4-FFF2-40B4-BE49-F238E27FC236}">
                <a16:creationId xmlns:a16="http://schemas.microsoft.com/office/drawing/2014/main" id="{1D0DC793-A10F-F284-08B1-1F38D4467953}"/>
              </a:ext>
            </a:extLst>
          </p:cNvPr>
          <p:cNvSpPr txBox="1">
            <a:spLocks/>
          </p:cNvSpPr>
          <p:nvPr/>
        </p:nvSpPr>
        <p:spPr>
          <a:xfrm>
            <a:off x="6336199" y="6779796"/>
            <a:ext cx="1113117" cy="29637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123" name="Text Placeholder 8">
            <a:extLst>
              <a:ext uri="{FF2B5EF4-FFF2-40B4-BE49-F238E27FC236}">
                <a16:creationId xmlns:a16="http://schemas.microsoft.com/office/drawing/2014/main" id="{528C8EAB-19F7-6895-B7BF-CEBC68B48780}"/>
              </a:ext>
            </a:extLst>
          </p:cNvPr>
          <p:cNvSpPr txBox="1">
            <a:spLocks/>
          </p:cNvSpPr>
          <p:nvPr/>
        </p:nvSpPr>
        <p:spPr>
          <a:xfrm>
            <a:off x="6339332" y="7148592"/>
            <a:ext cx="1100229" cy="2423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98" name="TextBox 97">
            <a:extLst>
              <a:ext uri="{FF2B5EF4-FFF2-40B4-BE49-F238E27FC236}">
                <a16:creationId xmlns:a16="http://schemas.microsoft.com/office/drawing/2014/main" id="{564EE91C-5864-7024-2F89-444F06FB480F}"/>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720176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29530-F6FC-4DC3-D3BA-2AA10C74EA76}"/>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95B4F1FB-5ED4-A5AE-5D5C-B897F8E876F1}"/>
              </a:ext>
            </a:extLst>
          </p:cNvPr>
          <p:cNvSpPr txBox="1">
            <a:spLocks noGrp="1"/>
          </p:cNvSpPr>
          <p:nvPr>
            <p:ph type="title" idx="4294967295"/>
          </p:nvPr>
        </p:nvSpPr>
        <p:spPr>
          <a:xfrm>
            <a:off x="185600" y="141730"/>
            <a:ext cx="8675370" cy="4271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1005840" rtl="0" eaLnBrk="1" latinLnBrk="0" hangingPunct="1">
              <a:lnSpc>
                <a:spcPct val="90000"/>
              </a:lnSpc>
              <a:spcBef>
                <a:spcPct val="0"/>
              </a:spcBef>
              <a:buNone/>
              <a:defRPr sz="3600" b="1" i="0" kern="1200">
                <a:solidFill>
                  <a:schemeClr val="accent1">
                    <a:lumMod val="75000"/>
                  </a:schemeClr>
                </a:solidFill>
                <a:latin typeface="Century Gothic" panose="020B0502020202020204" pitchFamily="34" charset="0"/>
                <a:ea typeface="+mj-ea"/>
                <a:cs typeface="+mj-cs"/>
              </a:defRPr>
            </a:lvl1pPr>
          </a:lstStyle>
          <a:p>
            <a:pPr marL="0" marR="0" lvl="0" indent="0" algn="l" defTabSz="100584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accent1">
                    <a:lumMod val="75000"/>
                  </a:schemeClr>
                </a:solidFill>
                <a:effectLst/>
                <a:uLnTx/>
                <a:uFillTx/>
                <a:latin typeface="Century Gothic"/>
                <a:ea typeface="+mj-ea"/>
                <a:cs typeface="+mj-cs"/>
              </a:rPr>
              <a:t>Student 5: Immunization Record </a:t>
            </a:r>
            <a:r>
              <a:rPr kumimoji="0" lang="en-US" sz="2000" b="0" i="0" u="none" strike="noStrike" kern="1200" cap="none" spc="0" normalizeH="0" baseline="0" noProof="0">
                <a:ln>
                  <a:noFill/>
                </a:ln>
                <a:solidFill>
                  <a:schemeClr val="accent1">
                    <a:lumMod val="75000"/>
                  </a:schemeClr>
                </a:solidFill>
                <a:effectLst/>
                <a:uLnTx/>
                <a:uFillTx/>
                <a:latin typeface="Century Gothic"/>
                <a:ea typeface="+mj-ea"/>
                <a:cs typeface="+mj-cs"/>
              </a:rPr>
              <a:t>(page 2)</a:t>
            </a:r>
          </a:p>
        </p:txBody>
      </p:sp>
      <p:pic>
        <p:nvPicPr>
          <p:cNvPr id="21" name="Picture 20" descr="Student immunization record">
            <a:extLst>
              <a:ext uri="{FF2B5EF4-FFF2-40B4-BE49-F238E27FC236}">
                <a16:creationId xmlns:a16="http://schemas.microsoft.com/office/drawing/2014/main" id="{3C6B2605-3867-8D34-0017-5AF7DD5BD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728" y="652440"/>
            <a:ext cx="3835232" cy="6821935"/>
          </a:xfrm>
          <a:prstGeom prst="rect">
            <a:avLst/>
          </a:prstGeom>
        </p:spPr>
      </p:pic>
      <p:sp>
        <p:nvSpPr>
          <p:cNvPr id="43" name="Text Placeholder 8">
            <a:extLst>
              <a:ext uri="{FF2B5EF4-FFF2-40B4-BE49-F238E27FC236}">
                <a16:creationId xmlns:a16="http://schemas.microsoft.com/office/drawing/2014/main" id="{BF6417A5-3408-6E53-C9F0-21850AD92C2A}"/>
              </a:ext>
            </a:extLst>
          </p:cNvPr>
          <p:cNvSpPr txBox="1">
            <a:spLocks/>
          </p:cNvSpPr>
          <p:nvPr/>
        </p:nvSpPr>
        <p:spPr>
          <a:xfrm>
            <a:off x="4254639" y="2038215"/>
            <a:ext cx="1104445"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44" name="Text Placeholder 8">
            <a:extLst>
              <a:ext uri="{FF2B5EF4-FFF2-40B4-BE49-F238E27FC236}">
                <a16:creationId xmlns:a16="http://schemas.microsoft.com/office/drawing/2014/main" id="{6A4FAA5A-E009-54C4-C210-34CCE2B67193}"/>
              </a:ext>
            </a:extLst>
          </p:cNvPr>
          <p:cNvSpPr txBox="1">
            <a:spLocks/>
          </p:cNvSpPr>
          <p:nvPr/>
        </p:nvSpPr>
        <p:spPr>
          <a:xfrm>
            <a:off x="4273329" y="2586477"/>
            <a:ext cx="1091659" cy="21190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19" name="Rounded Rectangle 18">
            <a:extLst>
              <a:ext uri="{FF2B5EF4-FFF2-40B4-BE49-F238E27FC236}">
                <a16:creationId xmlns:a16="http://schemas.microsoft.com/office/drawing/2014/main" id="{F72C96C0-5B99-8610-AFBD-89E7ABAAA923}"/>
              </a:ext>
              <a:ext uri="{C183D7F6-B498-43B3-948B-1728B52AA6E4}">
                <adec:decorative xmlns:adec="http://schemas.microsoft.com/office/drawing/2017/decorative" val="1"/>
              </a:ext>
            </a:extLst>
          </p:cNvPr>
          <p:cNvSpPr/>
          <p:nvPr/>
        </p:nvSpPr>
        <p:spPr>
          <a:xfrm>
            <a:off x="3152278" y="3076593"/>
            <a:ext cx="2105522" cy="53668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Placeholder 8">
            <a:extLst>
              <a:ext uri="{FF2B5EF4-FFF2-40B4-BE49-F238E27FC236}">
                <a16:creationId xmlns:a16="http://schemas.microsoft.com/office/drawing/2014/main" id="{F138CEBF-8984-083F-E5D0-78921D818F2A}"/>
              </a:ext>
            </a:extLst>
          </p:cNvPr>
          <p:cNvSpPr txBox="1">
            <a:spLocks/>
          </p:cNvSpPr>
          <p:nvPr/>
        </p:nvSpPr>
        <p:spPr>
          <a:xfrm>
            <a:off x="4242023" y="3208012"/>
            <a:ext cx="109617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46" name="Text Placeholder 8">
            <a:extLst>
              <a:ext uri="{FF2B5EF4-FFF2-40B4-BE49-F238E27FC236}">
                <a16:creationId xmlns:a16="http://schemas.microsoft.com/office/drawing/2014/main" id="{B3900EB9-2825-4318-57B4-39982A24A06B}"/>
              </a:ext>
            </a:extLst>
          </p:cNvPr>
          <p:cNvSpPr txBox="1">
            <a:spLocks/>
          </p:cNvSpPr>
          <p:nvPr/>
        </p:nvSpPr>
        <p:spPr>
          <a:xfrm>
            <a:off x="4255040" y="3746155"/>
            <a:ext cx="109166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02/27/21</a:t>
            </a:r>
          </a:p>
        </p:txBody>
      </p:sp>
      <p:sp>
        <p:nvSpPr>
          <p:cNvPr id="6" name="Text Placeholder 8">
            <a:extLst>
              <a:ext uri="{FF2B5EF4-FFF2-40B4-BE49-F238E27FC236}">
                <a16:creationId xmlns:a16="http://schemas.microsoft.com/office/drawing/2014/main" id="{0FE8BF4C-F4FB-5EB0-3684-1BF9120B8F45}"/>
              </a:ext>
            </a:extLst>
          </p:cNvPr>
          <p:cNvSpPr txBox="1">
            <a:spLocks/>
          </p:cNvSpPr>
          <p:nvPr/>
        </p:nvSpPr>
        <p:spPr>
          <a:xfrm>
            <a:off x="4253703" y="4315241"/>
            <a:ext cx="1104445"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01/26/17</a:t>
            </a:r>
          </a:p>
        </p:txBody>
      </p:sp>
      <p:sp>
        <p:nvSpPr>
          <p:cNvPr id="7" name="Text Placeholder 8">
            <a:extLst>
              <a:ext uri="{FF2B5EF4-FFF2-40B4-BE49-F238E27FC236}">
                <a16:creationId xmlns:a16="http://schemas.microsoft.com/office/drawing/2014/main" id="{7064BDF1-CD24-9D25-34DB-CCE0C3FCAF8C}"/>
              </a:ext>
            </a:extLst>
          </p:cNvPr>
          <p:cNvSpPr txBox="1">
            <a:spLocks/>
          </p:cNvSpPr>
          <p:nvPr/>
        </p:nvSpPr>
        <p:spPr>
          <a:xfrm>
            <a:off x="4244961" y="4863503"/>
            <a:ext cx="1091659" cy="21190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03/23/17</a:t>
            </a:r>
          </a:p>
        </p:txBody>
      </p:sp>
      <p:sp>
        <p:nvSpPr>
          <p:cNvPr id="10" name="Text Placeholder 8">
            <a:extLst>
              <a:ext uri="{FF2B5EF4-FFF2-40B4-BE49-F238E27FC236}">
                <a16:creationId xmlns:a16="http://schemas.microsoft.com/office/drawing/2014/main" id="{D2713966-6EC6-951E-3B6B-32829A257FCA}"/>
              </a:ext>
            </a:extLst>
          </p:cNvPr>
          <p:cNvSpPr txBox="1">
            <a:spLocks/>
          </p:cNvSpPr>
          <p:nvPr/>
        </p:nvSpPr>
        <p:spPr>
          <a:xfrm>
            <a:off x="4241087" y="5397003"/>
            <a:ext cx="109617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05/17/17</a:t>
            </a:r>
          </a:p>
        </p:txBody>
      </p:sp>
      <p:sp>
        <p:nvSpPr>
          <p:cNvPr id="13" name="Text Placeholder 8">
            <a:extLst>
              <a:ext uri="{FF2B5EF4-FFF2-40B4-BE49-F238E27FC236}">
                <a16:creationId xmlns:a16="http://schemas.microsoft.com/office/drawing/2014/main" id="{886C2F31-42ED-95DE-64A9-E3F3204BA5E5}"/>
              </a:ext>
            </a:extLst>
          </p:cNvPr>
          <p:cNvSpPr txBox="1">
            <a:spLocks/>
          </p:cNvSpPr>
          <p:nvPr/>
        </p:nvSpPr>
        <p:spPr>
          <a:xfrm>
            <a:off x="4240456" y="5920702"/>
            <a:ext cx="1104445" cy="37979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11/29/17</a:t>
            </a:r>
          </a:p>
        </p:txBody>
      </p:sp>
      <p:sp>
        <p:nvSpPr>
          <p:cNvPr id="15" name="Text Placeholder 8">
            <a:extLst>
              <a:ext uri="{FF2B5EF4-FFF2-40B4-BE49-F238E27FC236}">
                <a16:creationId xmlns:a16="http://schemas.microsoft.com/office/drawing/2014/main" id="{FEC89126-D3D1-BD5F-324B-50A9339CDF3D}"/>
              </a:ext>
            </a:extLst>
          </p:cNvPr>
          <p:cNvSpPr txBox="1">
            <a:spLocks/>
          </p:cNvSpPr>
          <p:nvPr/>
        </p:nvSpPr>
        <p:spPr>
          <a:xfrm>
            <a:off x="4231714" y="6468964"/>
            <a:ext cx="1091659" cy="21190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700" b="1" dirty="0"/>
              <a:t>11/29/17</a:t>
            </a:r>
            <a:endParaRPr lang="en-US" sz="1700" dirty="0"/>
          </a:p>
          <a:p>
            <a:pPr algn="ctr"/>
            <a:endParaRPr lang="en-US" sz="1800" b="1" dirty="0">
              <a:cs typeface="Calibri"/>
            </a:endParaRPr>
          </a:p>
        </p:txBody>
      </p:sp>
      <p:sp>
        <p:nvSpPr>
          <p:cNvPr id="16" name="Text Placeholder 8">
            <a:extLst>
              <a:ext uri="{FF2B5EF4-FFF2-40B4-BE49-F238E27FC236}">
                <a16:creationId xmlns:a16="http://schemas.microsoft.com/office/drawing/2014/main" id="{09DCF512-4370-D794-6A7A-1270F409990C}"/>
              </a:ext>
            </a:extLst>
          </p:cNvPr>
          <p:cNvSpPr txBox="1">
            <a:spLocks/>
          </p:cNvSpPr>
          <p:nvPr/>
        </p:nvSpPr>
        <p:spPr>
          <a:xfrm>
            <a:off x="4227840" y="6971627"/>
            <a:ext cx="1096170" cy="27974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b="1"/>
              <a:t>12/03/21</a:t>
            </a:r>
          </a:p>
        </p:txBody>
      </p:sp>
      <p:sp>
        <p:nvSpPr>
          <p:cNvPr id="98" name="TextBox 97">
            <a:extLst>
              <a:ext uri="{FF2B5EF4-FFF2-40B4-BE49-F238E27FC236}">
                <a16:creationId xmlns:a16="http://schemas.microsoft.com/office/drawing/2014/main" id="{7EE1691B-3A6D-C27C-8031-62FA1E91EC08}"/>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847194943"/>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05DA-CE94-0F8A-6F03-FB965BD4F9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6511BF-86DA-2DF5-B178-2C5D6AF40EE9}"/>
              </a:ext>
            </a:extLst>
          </p:cNvPr>
          <p:cNvSpPr>
            <a:spLocks noGrp="1"/>
          </p:cNvSpPr>
          <p:nvPr>
            <p:ph type="title"/>
          </p:nvPr>
        </p:nvSpPr>
        <p:spPr>
          <a:xfrm>
            <a:off x="691515" y="413811"/>
            <a:ext cx="8675370" cy="723614"/>
          </a:xfrm>
        </p:spPr>
        <p:txBody>
          <a:bodyPr anchor="t">
            <a:normAutofit/>
          </a:bodyPr>
          <a:lstStyle/>
          <a:p>
            <a:r>
              <a:rPr lang="en-US"/>
              <a:t>Student 5: Check Requirements</a:t>
            </a:r>
          </a:p>
        </p:txBody>
      </p:sp>
      <p:pic>
        <p:nvPicPr>
          <p:cNvPr id="31" name="Picture 30" descr="Vaccine section of Blue Card to file in dates that each dose was given.">
            <a:extLst>
              <a:ext uri="{FF2B5EF4-FFF2-40B4-BE49-F238E27FC236}">
                <a16:creationId xmlns:a16="http://schemas.microsoft.com/office/drawing/2014/main" id="{0700ABDB-DB73-E8B5-043F-F0ADD2D7EBFF}"/>
              </a:ext>
            </a:extLst>
          </p:cNvPr>
          <p:cNvPicPr>
            <a:picLocks noChangeAspect="1"/>
          </p:cNvPicPr>
          <p:nvPr/>
        </p:nvPicPr>
        <p:blipFill rotWithShape="1">
          <a:blip r:embed="rId4">
            <a:extLst>
              <a:ext uri="{28A0092B-C50C-407E-A947-70E740481C1C}">
                <a14:useLocalDpi xmlns:a14="http://schemas.microsoft.com/office/drawing/2010/main" val="0"/>
              </a:ext>
            </a:extLst>
          </a:blip>
          <a:srcRect l="1094" t="25939" r="32695" b="29880"/>
          <a:stretch/>
        </p:blipFill>
        <p:spPr>
          <a:xfrm>
            <a:off x="228229" y="1417109"/>
            <a:ext cx="9562206" cy="4930527"/>
          </a:xfrm>
          <a:prstGeom prst="rect">
            <a:avLst/>
          </a:prstGeom>
          <a:ln>
            <a:solidFill>
              <a:schemeClr val="tx1"/>
            </a:solidFill>
          </a:ln>
        </p:spPr>
      </p:pic>
      <p:grpSp>
        <p:nvGrpSpPr>
          <p:cNvPr id="12" name="Group 11" descr="IPV/OPV (Polio) vaccine with the following dates given:">
            <a:extLst>
              <a:ext uri="{FF2B5EF4-FFF2-40B4-BE49-F238E27FC236}">
                <a16:creationId xmlns:a16="http://schemas.microsoft.com/office/drawing/2014/main" id="{F6138FFB-4B70-A094-C585-D75305178514}"/>
              </a:ext>
            </a:extLst>
          </p:cNvPr>
          <p:cNvGrpSpPr/>
          <p:nvPr/>
        </p:nvGrpSpPr>
        <p:grpSpPr>
          <a:xfrm>
            <a:off x="3218211" y="2213507"/>
            <a:ext cx="5284038" cy="445210"/>
            <a:chOff x="3218211" y="2213507"/>
            <a:chExt cx="5284038" cy="445210"/>
          </a:xfrm>
        </p:grpSpPr>
        <p:sp>
          <p:nvSpPr>
            <p:cNvPr id="5" name="Text Placeholder 8">
              <a:extLst>
                <a:ext uri="{FF2B5EF4-FFF2-40B4-BE49-F238E27FC236}">
                  <a16:creationId xmlns:a16="http://schemas.microsoft.com/office/drawing/2014/main" id="{84DA2CE1-F3E2-CA8C-A72E-EC9E95EC3D59}"/>
                </a:ext>
              </a:extLst>
            </p:cNvPr>
            <p:cNvSpPr txBox="1">
              <a:spLocks/>
            </p:cNvSpPr>
            <p:nvPr/>
          </p:nvSpPr>
          <p:spPr>
            <a:xfrm>
              <a:off x="3218211" y="2213507"/>
              <a:ext cx="142530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01/26/17</a:t>
              </a:r>
            </a:p>
          </p:txBody>
        </p:sp>
        <p:sp>
          <p:nvSpPr>
            <p:cNvPr id="6" name="Text Placeholder 8">
              <a:extLst>
                <a:ext uri="{FF2B5EF4-FFF2-40B4-BE49-F238E27FC236}">
                  <a16:creationId xmlns:a16="http://schemas.microsoft.com/office/drawing/2014/main" id="{41A807B3-F5E0-5E4E-1A5B-A71EDF200A87}"/>
                </a:ext>
              </a:extLst>
            </p:cNvPr>
            <p:cNvSpPr txBox="1">
              <a:spLocks/>
            </p:cNvSpPr>
            <p:nvPr/>
          </p:nvSpPr>
          <p:spPr>
            <a:xfrm>
              <a:off x="4573428" y="2213507"/>
              <a:ext cx="1331558"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03/23/17</a:t>
              </a:r>
            </a:p>
            <a:p>
              <a:pPr algn="ctr"/>
              <a:endParaRPr lang="en-US" sz="2200" b="1"/>
            </a:p>
          </p:txBody>
        </p:sp>
        <p:sp>
          <p:nvSpPr>
            <p:cNvPr id="7" name="Text Placeholder 8">
              <a:extLst>
                <a:ext uri="{FF2B5EF4-FFF2-40B4-BE49-F238E27FC236}">
                  <a16:creationId xmlns:a16="http://schemas.microsoft.com/office/drawing/2014/main" id="{F539EA56-A471-01A2-63D2-595F040F7A98}"/>
                </a:ext>
              </a:extLst>
            </p:cNvPr>
            <p:cNvSpPr txBox="1">
              <a:spLocks/>
            </p:cNvSpPr>
            <p:nvPr/>
          </p:nvSpPr>
          <p:spPr>
            <a:xfrm>
              <a:off x="5904985" y="2213507"/>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05/17/17</a:t>
              </a:r>
            </a:p>
          </p:txBody>
        </p:sp>
        <p:sp>
          <p:nvSpPr>
            <p:cNvPr id="8" name="Text Placeholder 8">
              <a:extLst>
                <a:ext uri="{FF2B5EF4-FFF2-40B4-BE49-F238E27FC236}">
                  <a16:creationId xmlns:a16="http://schemas.microsoft.com/office/drawing/2014/main" id="{48D1E085-F32E-CCA5-040A-1EFAF5C58097}"/>
                </a:ext>
              </a:extLst>
            </p:cNvPr>
            <p:cNvSpPr txBox="1">
              <a:spLocks/>
            </p:cNvSpPr>
            <p:nvPr/>
          </p:nvSpPr>
          <p:spPr>
            <a:xfrm>
              <a:off x="7212769" y="2218652"/>
              <a:ext cx="1289480"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02/27/21</a:t>
              </a:r>
            </a:p>
          </p:txBody>
        </p:sp>
      </p:grpSp>
      <p:grpSp>
        <p:nvGrpSpPr>
          <p:cNvPr id="20" name="Group 19" descr="DTap/DTP or Tdap/Td (Diphtheria, Tetanus, Pertussis) vaccine with the following dates given. Highlighted information, no date entry for fourth dose.">
            <a:extLst>
              <a:ext uri="{FF2B5EF4-FFF2-40B4-BE49-F238E27FC236}">
                <a16:creationId xmlns:a16="http://schemas.microsoft.com/office/drawing/2014/main" id="{6325E965-CEA0-DE99-5801-91F66F60B267}"/>
              </a:ext>
            </a:extLst>
          </p:cNvPr>
          <p:cNvGrpSpPr/>
          <p:nvPr/>
        </p:nvGrpSpPr>
        <p:grpSpPr>
          <a:xfrm>
            <a:off x="3270767" y="2787730"/>
            <a:ext cx="5256423" cy="615150"/>
            <a:chOff x="3270767" y="2787730"/>
            <a:chExt cx="5256423" cy="615150"/>
          </a:xfrm>
        </p:grpSpPr>
        <p:sp>
          <p:nvSpPr>
            <p:cNvPr id="9" name="Text Placeholder 8">
              <a:extLst>
                <a:ext uri="{FF2B5EF4-FFF2-40B4-BE49-F238E27FC236}">
                  <a16:creationId xmlns:a16="http://schemas.microsoft.com/office/drawing/2014/main" id="{2FA41373-F62A-1788-9816-7A21795BCE63}"/>
                </a:ext>
              </a:extLst>
            </p:cNvPr>
            <p:cNvSpPr txBox="1">
              <a:spLocks/>
            </p:cNvSpPr>
            <p:nvPr/>
          </p:nvSpPr>
          <p:spPr>
            <a:xfrm>
              <a:off x="3270767" y="2948378"/>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01/26/17</a:t>
              </a:r>
            </a:p>
          </p:txBody>
        </p:sp>
        <p:sp>
          <p:nvSpPr>
            <p:cNvPr id="10" name="Text Placeholder 8">
              <a:extLst>
                <a:ext uri="{FF2B5EF4-FFF2-40B4-BE49-F238E27FC236}">
                  <a16:creationId xmlns:a16="http://schemas.microsoft.com/office/drawing/2014/main" id="{800767CF-8734-A28F-4914-180DDC2AA269}"/>
                </a:ext>
              </a:extLst>
            </p:cNvPr>
            <p:cNvSpPr txBox="1">
              <a:spLocks/>
            </p:cNvSpPr>
            <p:nvPr/>
          </p:nvSpPr>
          <p:spPr>
            <a:xfrm>
              <a:off x="4594240" y="2948378"/>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03/23/17</a:t>
              </a:r>
            </a:p>
          </p:txBody>
        </p:sp>
        <p:sp>
          <p:nvSpPr>
            <p:cNvPr id="11" name="Text Placeholder 8">
              <a:extLst>
                <a:ext uri="{FF2B5EF4-FFF2-40B4-BE49-F238E27FC236}">
                  <a16:creationId xmlns:a16="http://schemas.microsoft.com/office/drawing/2014/main" id="{13D2755D-60AA-7ED4-B672-708785AADD32}"/>
                </a:ext>
              </a:extLst>
            </p:cNvPr>
            <p:cNvSpPr txBox="1">
              <a:spLocks/>
            </p:cNvSpPr>
            <p:nvPr/>
          </p:nvSpPr>
          <p:spPr>
            <a:xfrm>
              <a:off x="5896191" y="294837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05/17/17</a:t>
              </a:r>
            </a:p>
          </p:txBody>
        </p:sp>
        <p:sp>
          <p:nvSpPr>
            <p:cNvPr id="26" name="Rounded Rectangle 25">
              <a:extLst>
                <a:ext uri="{FF2B5EF4-FFF2-40B4-BE49-F238E27FC236}">
                  <a16:creationId xmlns:a16="http://schemas.microsoft.com/office/drawing/2014/main" id="{2ABC15F0-18B2-B1BB-57C3-CCCD51A5CF28}"/>
                </a:ext>
                <a:ext uri="{C183D7F6-B498-43B3-948B-1728B52AA6E4}">
                  <adec:decorative xmlns:adec="http://schemas.microsoft.com/office/drawing/2017/decorative" val="1"/>
                </a:ext>
              </a:extLst>
            </p:cNvPr>
            <p:cNvSpPr/>
            <p:nvPr/>
          </p:nvSpPr>
          <p:spPr>
            <a:xfrm>
              <a:off x="7212769" y="2787730"/>
              <a:ext cx="1314421" cy="615150"/>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7" name="Group 26" descr="MMR (Measles, Mumps, Rubella) vaccine with the following dates given. Note first dose given at age 12 months. Highlighted information, no date entered for second dose">
            <a:extLst>
              <a:ext uri="{FF2B5EF4-FFF2-40B4-BE49-F238E27FC236}">
                <a16:creationId xmlns:a16="http://schemas.microsoft.com/office/drawing/2014/main" id="{EFB43FBC-7EAF-3C0A-E773-45AF043A4F8D}"/>
              </a:ext>
            </a:extLst>
          </p:cNvPr>
          <p:cNvGrpSpPr/>
          <p:nvPr/>
        </p:nvGrpSpPr>
        <p:grpSpPr>
          <a:xfrm>
            <a:off x="3270773" y="3586841"/>
            <a:ext cx="2617076" cy="678885"/>
            <a:chOff x="3270773" y="3586841"/>
            <a:chExt cx="2617076" cy="678885"/>
          </a:xfrm>
        </p:grpSpPr>
        <p:sp>
          <p:nvSpPr>
            <p:cNvPr id="14" name="Text Placeholder 8">
              <a:extLst>
                <a:ext uri="{FF2B5EF4-FFF2-40B4-BE49-F238E27FC236}">
                  <a16:creationId xmlns:a16="http://schemas.microsoft.com/office/drawing/2014/main" id="{18627559-7476-ABD9-E684-4A11C30D6027}"/>
                </a:ext>
              </a:extLst>
            </p:cNvPr>
            <p:cNvSpPr txBox="1">
              <a:spLocks/>
            </p:cNvSpPr>
            <p:nvPr/>
          </p:nvSpPr>
          <p:spPr>
            <a:xfrm>
              <a:off x="3270773" y="3586841"/>
              <a:ext cx="1304578" cy="349180"/>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lnSpc>
                  <a:spcPct val="100000"/>
                </a:lnSpc>
              </a:pPr>
              <a:r>
                <a:rPr lang="en-US" sz="2200" b="1"/>
                <a:t>11/29/1712</a:t>
              </a:r>
              <a:endParaRPr lang="en-US">
                <a:cs typeface="Calibri" panose="020F0502020204030204"/>
              </a:endParaRPr>
            </a:p>
          </p:txBody>
        </p:sp>
        <p:sp>
          <p:nvSpPr>
            <p:cNvPr id="25" name="Rounded Rectangle 24">
              <a:extLst>
                <a:ext uri="{FF2B5EF4-FFF2-40B4-BE49-F238E27FC236}">
                  <a16:creationId xmlns:a16="http://schemas.microsoft.com/office/drawing/2014/main" id="{74DA3C59-9AC7-62C5-3DCB-5A07E5445EE2}"/>
                </a:ext>
                <a:ext uri="{C183D7F6-B498-43B3-948B-1728B52AA6E4}">
                  <adec:decorative xmlns:adec="http://schemas.microsoft.com/office/drawing/2017/decorative" val="1"/>
                </a:ext>
              </a:extLst>
            </p:cNvPr>
            <p:cNvSpPr/>
            <p:nvPr/>
          </p:nvSpPr>
          <p:spPr>
            <a:xfrm>
              <a:off x="4573428" y="3605808"/>
              <a:ext cx="1314421" cy="659918"/>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8" name="Group 27" descr="Hib (Haemophilus influnzae type B) vaccine with the following dates given.">
            <a:extLst>
              <a:ext uri="{FF2B5EF4-FFF2-40B4-BE49-F238E27FC236}">
                <a16:creationId xmlns:a16="http://schemas.microsoft.com/office/drawing/2014/main" id="{C0D044E1-7EAB-CE3A-755A-AB902C617AB8}"/>
              </a:ext>
            </a:extLst>
          </p:cNvPr>
          <p:cNvGrpSpPr/>
          <p:nvPr/>
        </p:nvGrpSpPr>
        <p:grpSpPr>
          <a:xfrm>
            <a:off x="3285094" y="4317348"/>
            <a:ext cx="5213792" cy="458442"/>
            <a:chOff x="3285094" y="4317348"/>
            <a:chExt cx="5213792" cy="458442"/>
          </a:xfrm>
        </p:grpSpPr>
        <p:sp>
          <p:nvSpPr>
            <p:cNvPr id="17" name="Text Placeholder 8">
              <a:extLst>
                <a:ext uri="{FF2B5EF4-FFF2-40B4-BE49-F238E27FC236}">
                  <a16:creationId xmlns:a16="http://schemas.microsoft.com/office/drawing/2014/main" id="{12FF2CFF-7361-2A2F-3FF0-CC6417F6C503}"/>
                </a:ext>
              </a:extLst>
            </p:cNvPr>
            <p:cNvSpPr txBox="1">
              <a:spLocks/>
            </p:cNvSpPr>
            <p:nvPr/>
          </p:nvSpPr>
          <p:spPr>
            <a:xfrm>
              <a:off x="3285094" y="4335725"/>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01/26/17</a:t>
              </a:r>
            </a:p>
          </p:txBody>
        </p:sp>
        <p:sp>
          <p:nvSpPr>
            <p:cNvPr id="18" name="Text Placeholder 8">
              <a:extLst>
                <a:ext uri="{FF2B5EF4-FFF2-40B4-BE49-F238E27FC236}">
                  <a16:creationId xmlns:a16="http://schemas.microsoft.com/office/drawing/2014/main" id="{C4B215E0-7F05-14BE-5F9C-0049AFF88D3D}"/>
                </a:ext>
              </a:extLst>
            </p:cNvPr>
            <p:cNvSpPr txBox="1">
              <a:spLocks/>
            </p:cNvSpPr>
            <p:nvPr/>
          </p:nvSpPr>
          <p:spPr>
            <a:xfrm>
              <a:off x="4608566" y="4335725"/>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03/23/17</a:t>
              </a:r>
            </a:p>
          </p:txBody>
        </p:sp>
        <p:sp>
          <p:nvSpPr>
            <p:cNvPr id="19" name="Text Placeholder 8">
              <a:extLst>
                <a:ext uri="{FF2B5EF4-FFF2-40B4-BE49-F238E27FC236}">
                  <a16:creationId xmlns:a16="http://schemas.microsoft.com/office/drawing/2014/main" id="{A7FF63E8-B370-5A0E-0A55-E4E12D92AA24}"/>
                </a:ext>
              </a:extLst>
            </p:cNvPr>
            <p:cNvSpPr txBox="1">
              <a:spLocks/>
            </p:cNvSpPr>
            <p:nvPr/>
          </p:nvSpPr>
          <p:spPr>
            <a:xfrm>
              <a:off x="5922393" y="4323850"/>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05/17/17</a:t>
              </a:r>
            </a:p>
          </p:txBody>
        </p:sp>
        <p:sp>
          <p:nvSpPr>
            <p:cNvPr id="24" name="Text Placeholder 8">
              <a:extLst>
                <a:ext uri="{FF2B5EF4-FFF2-40B4-BE49-F238E27FC236}">
                  <a16:creationId xmlns:a16="http://schemas.microsoft.com/office/drawing/2014/main" id="{BB37048A-C485-35BF-E91F-D4A68D16FFED}"/>
                </a:ext>
              </a:extLst>
            </p:cNvPr>
            <p:cNvSpPr txBox="1">
              <a:spLocks/>
            </p:cNvSpPr>
            <p:nvPr/>
          </p:nvSpPr>
          <p:spPr>
            <a:xfrm>
              <a:off x="7204081" y="4317348"/>
              <a:ext cx="1294805"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06/29/18</a:t>
              </a:r>
            </a:p>
          </p:txBody>
        </p:sp>
      </p:grpSp>
      <p:grpSp>
        <p:nvGrpSpPr>
          <p:cNvPr id="29" name="Group 28" descr="Hep B (Hepatitis B) vaccine with the following dates given. ">
            <a:extLst>
              <a:ext uri="{FF2B5EF4-FFF2-40B4-BE49-F238E27FC236}">
                <a16:creationId xmlns:a16="http://schemas.microsoft.com/office/drawing/2014/main" id="{815959F1-1496-BD36-AFBD-BD095E46E735}"/>
              </a:ext>
            </a:extLst>
          </p:cNvPr>
          <p:cNvGrpSpPr/>
          <p:nvPr/>
        </p:nvGrpSpPr>
        <p:grpSpPr>
          <a:xfrm>
            <a:off x="3268846" y="4756179"/>
            <a:ext cx="3920229" cy="440065"/>
            <a:chOff x="3268846" y="4756179"/>
            <a:chExt cx="3920229" cy="440065"/>
          </a:xfrm>
        </p:grpSpPr>
        <p:sp>
          <p:nvSpPr>
            <p:cNvPr id="21" name="Text Placeholder 8">
              <a:extLst>
                <a:ext uri="{FF2B5EF4-FFF2-40B4-BE49-F238E27FC236}">
                  <a16:creationId xmlns:a16="http://schemas.microsoft.com/office/drawing/2014/main" id="{7A39E680-1E22-E427-DFFA-F7ED207966AA}"/>
                </a:ext>
              </a:extLst>
            </p:cNvPr>
            <p:cNvSpPr txBox="1">
              <a:spLocks/>
            </p:cNvSpPr>
            <p:nvPr/>
          </p:nvSpPr>
          <p:spPr>
            <a:xfrm>
              <a:off x="3268846" y="4756179"/>
              <a:ext cx="1304582"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01/26/17</a:t>
              </a:r>
            </a:p>
          </p:txBody>
        </p:sp>
        <p:sp>
          <p:nvSpPr>
            <p:cNvPr id="22" name="Text Placeholder 8">
              <a:extLst>
                <a:ext uri="{FF2B5EF4-FFF2-40B4-BE49-F238E27FC236}">
                  <a16:creationId xmlns:a16="http://schemas.microsoft.com/office/drawing/2014/main" id="{46DD6A5C-938A-D629-3EF6-03DCB2C12C39}"/>
                </a:ext>
              </a:extLst>
            </p:cNvPr>
            <p:cNvSpPr txBox="1">
              <a:spLocks/>
            </p:cNvSpPr>
            <p:nvPr/>
          </p:nvSpPr>
          <p:spPr>
            <a:xfrm>
              <a:off x="4592320" y="4756179"/>
              <a:ext cx="1289479" cy="440065"/>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03/23/17</a:t>
              </a:r>
            </a:p>
            <a:p>
              <a:pPr algn="ctr"/>
              <a:endParaRPr lang="en-US" sz="2200" b="1"/>
            </a:p>
          </p:txBody>
        </p:sp>
        <p:sp>
          <p:nvSpPr>
            <p:cNvPr id="23" name="Text Placeholder 8">
              <a:extLst>
                <a:ext uri="{FF2B5EF4-FFF2-40B4-BE49-F238E27FC236}">
                  <a16:creationId xmlns:a16="http://schemas.microsoft.com/office/drawing/2014/main" id="{979807C9-E2C4-2690-848E-9D873D2B7278}"/>
                </a:ext>
              </a:extLst>
            </p:cNvPr>
            <p:cNvSpPr txBox="1">
              <a:spLocks/>
            </p:cNvSpPr>
            <p:nvPr/>
          </p:nvSpPr>
          <p:spPr>
            <a:xfrm>
              <a:off x="5894270" y="4777446"/>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05/17/17</a:t>
              </a:r>
            </a:p>
          </p:txBody>
        </p:sp>
      </p:grpSp>
      <p:grpSp>
        <p:nvGrpSpPr>
          <p:cNvPr id="30" name="Group 29" descr="VAR/VZV (varicella/chickenpox) vaccine with the following dates given. Highlighted information: no date entered for second dose">
            <a:extLst>
              <a:ext uri="{FF2B5EF4-FFF2-40B4-BE49-F238E27FC236}">
                <a16:creationId xmlns:a16="http://schemas.microsoft.com/office/drawing/2014/main" id="{9E534CF6-76C8-0E4B-17ED-E4A09A1D32A6}"/>
              </a:ext>
            </a:extLst>
          </p:cNvPr>
          <p:cNvGrpSpPr/>
          <p:nvPr/>
        </p:nvGrpSpPr>
        <p:grpSpPr>
          <a:xfrm>
            <a:off x="3301810" y="5140243"/>
            <a:ext cx="2596755" cy="450894"/>
            <a:chOff x="3301810" y="5140243"/>
            <a:chExt cx="2596755" cy="450894"/>
          </a:xfrm>
        </p:grpSpPr>
        <p:sp>
          <p:nvSpPr>
            <p:cNvPr id="16" name="Text Placeholder 8">
              <a:extLst>
                <a:ext uri="{FF2B5EF4-FFF2-40B4-BE49-F238E27FC236}">
                  <a16:creationId xmlns:a16="http://schemas.microsoft.com/office/drawing/2014/main" id="{FEF0C5B2-9194-FBBA-BAA9-9E4A1F77CF79}"/>
                </a:ext>
              </a:extLst>
            </p:cNvPr>
            <p:cNvSpPr txBox="1">
              <a:spLocks/>
            </p:cNvSpPr>
            <p:nvPr/>
          </p:nvSpPr>
          <p:spPr>
            <a:xfrm>
              <a:off x="3301810" y="5192331"/>
              <a:ext cx="1294805" cy="39880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2200" b="1"/>
                <a:t>11/29/17</a:t>
              </a:r>
            </a:p>
          </p:txBody>
        </p:sp>
        <p:sp>
          <p:nvSpPr>
            <p:cNvPr id="13" name="Rounded Rectangle 12">
              <a:extLst>
                <a:ext uri="{FF2B5EF4-FFF2-40B4-BE49-F238E27FC236}">
                  <a16:creationId xmlns:a16="http://schemas.microsoft.com/office/drawing/2014/main" id="{7180D67A-E063-150B-4DE9-B9051B7E5389}"/>
                </a:ext>
                <a:ext uri="{C183D7F6-B498-43B3-948B-1728B52AA6E4}">
                  <adec:decorative xmlns:adec="http://schemas.microsoft.com/office/drawing/2017/decorative" val="1"/>
                </a:ext>
              </a:extLst>
            </p:cNvPr>
            <p:cNvSpPr/>
            <p:nvPr/>
          </p:nvSpPr>
          <p:spPr>
            <a:xfrm>
              <a:off x="4584144" y="5140243"/>
              <a:ext cx="1314421" cy="44006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5" name="Text Placeholder 34">
            <a:extLst>
              <a:ext uri="{FF2B5EF4-FFF2-40B4-BE49-F238E27FC236}">
                <a16:creationId xmlns:a16="http://schemas.microsoft.com/office/drawing/2014/main" id="{1F87B05D-2301-AB14-71D9-10C91EC030B2}"/>
              </a:ext>
            </a:extLst>
          </p:cNvPr>
          <p:cNvSpPr>
            <a:spLocks noGrp="1"/>
          </p:cNvSpPr>
          <p:nvPr>
            <p:ph type="body" sz="quarter" idx="13"/>
          </p:nvPr>
        </p:nvSpPr>
        <p:spPr>
          <a:xfrm>
            <a:off x="691516" y="6634975"/>
            <a:ext cx="8675370" cy="568890"/>
          </a:xfrm>
        </p:spPr>
        <p:txBody>
          <a:bodyPr>
            <a:noAutofit/>
          </a:bodyPr>
          <a:lstStyle/>
          <a:p>
            <a:r>
              <a:rPr lang="en-US" sz="1800"/>
              <a:t>Missing DTaP #4, MMR #2 and varicella #2</a:t>
            </a:r>
          </a:p>
        </p:txBody>
      </p:sp>
      <p:sp>
        <p:nvSpPr>
          <p:cNvPr id="2" name="Slide Number Placeholder 1">
            <a:extLst>
              <a:ext uri="{FF2B5EF4-FFF2-40B4-BE49-F238E27FC236}">
                <a16:creationId xmlns:a16="http://schemas.microsoft.com/office/drawing/2014/main" id="{631CF846-BC4E-FA78-1830-B366C414E05B}"/>
              </a:ext>
            </a:extLst>
          </p:cNvPr>
          <p:cNvSpPr>
            <a:spLocks noGrp="1"/>
          </p:cNvSpPr>
          <p:nvPr>
            <p:ph type="sldNum" sz="quarter" idx="12"/>
          </p:nvPr>
        </p:nvSpPr>
        <p:spPr>
          <a:xfrm>
            <a:off x="7103745" y="7203865"/>
            <a:ext cx="2263140" cy="413808"/>
          </a:xfrm>
        </p:spPr>
        <p:txBody>
          <a:bodyPr/>
          <a:lstStyle/>
          <a:p>
            <a:fld id="{13D703BF-151A-0D40-8508-CABBAD09F9A9}" type="slidenum">
              <a:rPr lang="en-US" smtClean="0"/>
              <a:pPr/>
              <a:t>36</a:t>
            </a:fld>
            <a:endParaRPr lang="en-US"/>
          </a:p>
        </p:txBody>
      </p:sp>
      <p:sp>
        <p:nvSpPr>
          <p:cNvPr id="4" name="TextBox 3">
            <a:extLst>
              <a:ext uri="{FF2B5EF4-FFF2-40B4-BE49-F238E27FC236}">
                <a16:creationId xmlns:a16="http://schemas.microsoft.com/office/drawing/2014/main" id="{61FABAAE-7586-13A1-93C3-ABCE1BA0572C}"/>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765629460"/>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F61EE-FD73-FF0F-4650-4AF42E2A5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0E9CF0-50F3-A22D-0269-E2CF74A2328C}"/>
              </a:ext>
            </a:extLst>
          </p:cNvPr>
          <p:cNvSpPr>
            <a:spLocks noGrp="1"/>
          </p:cNvSpPr>
          <p:nvPr>
            <p:ph type="title"/>
          </p:nvPr>
        </p:nvSpPr>
        <p:spPr/>
        <p:txBody>
          <a:bodyPr/>
          <a:lstStyle/>
          <a:p>
            <a:r>
              <a:rPr lang="en-US"/>
              <a:t>Student 5: Check Due Date</a:t>
            </a:r>
            <a:endParaRPr lang="en-US" sz="3000" b="0"/>
          </a:p>
        </p:txBody>
      </p:sp>
      <p:pic>
        <p:nvPicPr>
          <p:cNvPr id="6" name="Picture 5" descr="Conditional Admission Schedule heading">
            <a:extLst>
              <a:ext uri="{FF2B5EF4-FFF2-40B4-BE49-F238E27FC236}">
                <a16:creationId xmlns:a16="http://schemas.microsoft.com/office/drawing/2014/main" id="{BC61F4FC-CDC0-F988-6DC0-3B9412265435}"/>
              </a:ext>
            </a:extLst>
          </p:cNvPr>
          <p:cNvPicPr>
            <a:picLocks noChangeAspect="1"/>
          </p:cNvPicPr>
          <p:nvPr/>
        </p:nvPicPr>
        <p:blipFill rotWithShape="1">
          <a:blip r:embed="rId4"/>
          <a:srcRect b="69526"/>
          <a:stretch/>
        </p:blipFill>
        <p:spPr>
          <a:xfrm>
            <a:off x="465281" y="1219339"/>
            <a:ext cx="9326880" cy="430380"/>
          </a:xfrm>
          <a:prstGeom prst="rect">
            <a:avLst/>
          </a:prstGeom>
        </p:spPr>
      </p:pic>
      <p:pic>
        <p:nvPicPr>
          <p:cNvPr id="3" name="Picture 2" descr="Conditional Admission Schedule">
            <a:extLst>
              <a:ext uri="{FF2B5EF4-FFF2-40B4-BE49-F238E27FC236}">
                <a16:creationId xmlns:a16="http://schemas.microsoft.com/office/drawing/2014/main" id="{50E66345-6DEE-DBF6-056D-5FC00BA06853}"/>
              </a:ext>
            </a:extLst>
          </p:cNvPr>
          <p:cNvPicPr>
            <a:picLocks noChangeAspect="1"/>
          </p:cNvPicPr>
          <p:nvPr/>
        </p:nvPicPr>
        <p:blipFill>
          <a:blip r:embed="rId5"/>
          <a:stretch>
            <a:fillRect/>
          </a:stretch>
        </p:blipFill>
        <p:spPr>
          <a:xfrm>
            <a:off x="566367" y="1634459"/>
            <a:ext cx="9098280" cy="1234662"/>
          </a:xfrm>
          <a:prstGeom prst="rect">
            <a:avLst/>
          </a:prstGeom>
        </p:spPr>
      </p:pic>
      <p:pic>
        <p:nvPicPr>
          <p:cNvPr id="5" name="Picture 4" descr="Conditional Admission Schedule">
            <a:extLst>
              <a:ext uri="{FF2B5EF4-FFF2-40B4-BE49-F238E27FC236}">
                <a16:creationId xmlns:a16="http://schemas.microsoft.com/office/drawing/2014/main" id="{1B19855F-911C-7A8E-C184-6DBAEA1A1B50}"/>
              </a:ext>
            </a:extLst>
          </p:cNvPr>
          <p:cNvPicPr>
            <a:picLocks noChangeAspect="1"/>
          </p:cNvPicPr>
          <p:nvPr/>
        </p:nvPicPr>
        <p:blipFill rotWithShape="1">
          <a:blip r:embed="rId6"/>
          <a:srcRect b="4259"/>
          <a:stretch/>
        </p:blipFill>
        <p:spPr>
          <a:xfrm>
            <a:off x="581353" y="2515040"/>
            <a:ext cx="9098280" cy="873904"/>
          </a:xfrm>
          <a:prstGeom prst="rect">
            <a:avLst/>
          </a:prstGeom>
        </p:spPr>
      </p:pic>
      <p:sp>
        <p:nvSpPr>
          <p:cNvPr id="7" name="Rounded Rectangle 6">
            <a:extLst>
              <a:ext uri="{FF2B5EF4-FFF2-40B4-BE49-F238E27FC236}">
                <a16:creationId xmlns:a16="http://schemas.microsoft.com/office/drawing/2014/main" id="{2D923D5D-1CB1-F4E2-BA68-21122A835FD1}"/>
              </a:ext>
              <a:ext uri="{C183D7F6-B498-43B3-948B-1728B52AA6E4}">
                <adec:decorative xmlns:adec="http://schemas.microsoft.com/office/drawing/2017/decorative" val="1"/>
              </a:ext>
            </a:extLst>
          </p:cNvPr>
          <p:cNvSpPr/>
          <p:nvPr/>
        </p:nvSpPr>
        <p:spPr>
          <a:xfrm>
            <a:off x="632899" y="2216123"/>
            <a:ext cx="2193428" cy="11402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ounded Rectangle 7">
            <a:extLst>
              <a:ext uri="{FF2B5EF4-FFF2-40B4-BE49-F238E27FC236}">
                <a16:creationId xmlns:a16="http://schemas.microsoft.com/office/drawing/2014/main" id="{A8781CE2-6F9C-46B1-9A4F-47CACF520F41}"/>
              </a:ext>
              <a:ext uri="{C183D7F6-B498-43B3-948B-1728B52AA6E4}">
                <adec:decorative xmlns:adec="http://schemas.microsoft.com/office/drawing/2017/decorative" val="1"/>
              </a:ext>
            </a:extLst>
          </p:cNvPr>
          <p:cNvSpPr/>
          <p:nvPr/>
        </p:nvSpPr>
        <p:spPr>
          <a:xfrm>
            <a:off x="6184899" y="2225820"/>
            <a:ext cx="3409867" cy="1140275"/>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0" name="Group 9" descr="Polio #2 date and arrow showing 12 months until the deadline.">
            <a:extLst>
              <a:ext uri="{FF2B5EF4-FFF2-40B4-BE49-F238E27FC236}">
                <a16:creationId xmlns:a16="http://schemas.microsoft.com/office/drawing/2014/main" id="{158362F8-1A16-1C06-6B40-FED886A4684F}"/>
              </a:ext>
            </a:extLst>
          </p:cNvPr>
          <p:cNvGrpSpPr/>
          <p:nvPr/>
        </p:nvGrpSpPr>
        <p:grpSpPr>
          <a:xfrm>
            <a:off x="626746" y="4064908"/>
            <a:ext cx="4098108" cy="1243701"/>
            <a:chOff x="639050" y="3651298"/>
            <a:chExt cx="4098108" cy="1243701"/>
          </a:xfrm>
        </p:grpSpPr>
        <p:sp>
          <p:nvSpPr>
            <p:cNvPr id="28" name="Rectangle 27">
              <a:extLst>
                <a:ext uri="{FF2B5EF4-FFF2-40B4-BE49-F238E27FC236}">
                  <a16:creationId xmlns:a16="http://schemas.microsoft.com/office/drawing/2014/main" id="{BD243BB0-66F4-7636-8445-59A5898BB3AB}"/>
                </a:ext>
              </a:extLst>
            </p:cNvPr>
            <p:cNvSpPr/>
            <p:nvPr/>
          </p:nvSpPr>
          <p:spPr>
            <a:xfrm>
              <a:off x="639050" y="3651298"/>
              <a:ext cx="1928631" cy="1142726"/>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D1B71BC3-3171-E76A-A1A6-5334444E3D2C}"/>
                </a:ext>
              </a:extLst>
            </p:cNvPr>
            <p:cNvSpPr txBox="1">
              <a:spLocks/>
            </p:cNvSpPr>
            <p:nvPr/>
          </p:nvSpPr>
          <p:spPr>
            <a:xfrm>
              <a:off x="769768" y="3693205"/>
              <a:ext cx="1345920" cy="1201794"/>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43858"/>
                </a:lnSpc>
              </a:pPr>
              <a:r>
                <a:rPr lang="en-US" sz="2200" dirty="0"/>
                <a:t>DTaP #3</a:t>
              </a:r>
              <a:br>
                <a:rPr lang="en-US" sz="2200" b="1" dirty="0"/>
              </a:br>
              <a:r>
                <a:rPr lang="en-US" sz="2200" b="1" dirty="0"/>
                <a:t>5/17/17</a:t>
              </a:r>
              <a:endParaRPr lang="en-US" dirty="0"/>
            </a:p>
            <a:p>
              <a:pPr>
                <a:lnSpc>
                  <a:spcPct val="154134"/>
                </a:lnSpc>
              </a:pPr>
              <a:endParaRPr lang="en-US" sz="2200" b="1" dirty="0">
                <a:cs typeface="Calibri" panose="020F0502020204030204"/>
              </a:endParaRPr>
            </a:p>
          </p:txBody>
        </p:sp>
        <p:sp>
          <p:nvSpPr>
            <p:cNvPr id="14" name="Right Arrow 13">
              <a:extLst>
                <a:ext uri="{FF2B5EF4-FFF2-40B4-BE49-F238E27FC236}">
                  <a16:creationId xmlns:a16="http://schemas.microsoft.com/office/drawing/2014/main" id="{757EC38A-171E-2B73-27E5-EF934AD4B12C}"/>
                </a:ext>
              </a:extLst>
            </p:cNvPr>
            <p:cNvSpPr/>
            <p:nvPr/>
          </p:nvSpPr>
          <p:spPr>
            <a:xfrm>
              <a:off x="2563973" y="4061515"/>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C2980D57-324A-66A8-C05F-64BB477174A0}"/>
                </a:ext>
              </a:extLst>
            </p:cNvPr>
            <p:cNvSpPr txBox="1">
              <a:spLocks/>
            </p:cNvSpPr>
            <p:nvPr/>
          </p:nvSpPr>
          <p:spPr>
            <a:xfrm>
              <a:off x="2789033" y="4162851"/>
              <a:ext cx="1531257"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12 months</a:t>
              </a:r>
            </a:p>
          </p:txBody>
        </p:sp>
      </p:grpSp>
      <p:grpSp>
        <p:nvGrpSpPr>
          <p:cNvPr id="16" name="Group 15" descr="Yellow post-it with deadline for DTaP #4, MMR#2, Varicella #2.">
            <a:extLst>
              <a:ext uri="{FF2B5EF4-FFF2-40B4-BE49-F238E27FC236}">
                <a16:creationId xmlns:a16="http://schemas.microsoft.com/office/drawing/2014/main" id="{3DA309D9-972F-CA2A-9770-5AE42BDB8C8B}"/>
              </a:ext>
            </a:extLst>
          </p:cNvPr>
          <p:cNvGrpSpPr/>
          <p:nvPr/>
        </p:nvGrpSpPr>
        <p:grpSpPr>
          <a:xfrm>
            <a:off x="4883974" y="3825468"/>
            <a:ext cx="3320226" cy="3471582"/>
            <a:chOff x="3222954" y="3887007"/>
            <a:chExt cx="3320226" cy="3471582"/>
          </a:xfrm>
        </p:grpSpPr>
        <p:sp>
          <p:nvSpPr>
            <p:cNvPr id="11" name="Rectangle 10">
              <a:extLst>
                <a:ext uri="{FF2B5EF4-FFF2-40B4-BE49-F238E27FC236}">
                  <a16:creationId xmlns:a16="http://schemas.microsoft.com/office/drawing/2014/main" id="{CE51A07A-5A67-DA4C-47BA-97DFEAEDF2FD}"/>
                </a:ext>
              </a:extLst>
            </p:cNvPr>
            <p:cNvSpPr/>
            <p:nvPr/>
          </p:nvSpPr>
          <p:spPr>
            <a:xfrm>
              <a:off x="3224055" y="3887007"/>
              <a:ext cx="3319125" cy="3471582"/>
            </a:xfrm>
            <a:prstGeom prst="rect">
              <a:avLst/>
            </a:prstGeom>
            <a:solidFill>
              <a:srgbClr val="FFFF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descr="Post-it with deadline and follow-up dates">
              <a:extLst>
                <a:ext uri="{FF2B5EF4-FFF2-40B4-BE49-F238E27FC236}">
                  <a16:creationId xmlns:a16="http://schemas.microsoft.com/office/drawing/2014/main" id="{15D2449D-D33B-7F55-F85B-BCFB67507A80}"/>
                </a:ext>
              </a:extLst>
            </p:cNvPr>
            <p:cNvSpPr txBox="1">
              <a:spLocks/>
            </p:cNvSpPr>
            <p:nvPr/>
          </p:nvSpPr>
          <p:spPr>
            <a:xfrm>
              <a:off x="3502564" y="3969351"/>
              <a:ext cx="2921659" cy="2941156"/>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64410"/>
                </a:lnSpc>
                <a:spcBef>
                  <a:spcPts val="0"/>
                </a:spcBef>
              </a:pPr>
              <a:r>
                <a:rPr lang="en-US" sz="2200" b="1" u="sng" dirty="0"/>
                <a:t>Deadline</a:t>
              </a:r>
              <a:endParaRPr lang="en-US" dirty="0"/>
            </a:p>
            <a:p>
              <a:pPr>
                <a:lnSpc>
                  <a:spcPct val="100000"/>
                </a:lnSpc>
                <a:spcBef>
                  <a:spcPts val="0"/>
                </a:spcBef>
              </a:pPr>
              <a:r>
                <a:rPr lang="en-US" sz="2400" dirty="0"/>
                <a:t>DTaP #4: </a:t>
              </a:r>
              <a:br>
                <a:rPr lang="en-US" sz="2400" dirty="0"/>
              </a:br>
              <a:r>
                <a:rPr lang="en-US" sz="2400" b="1" dirty="0"/>
                <a:t>5/17/18</a:t>
              </a:r>
              <a:endParaRPr lang="en-US" sz="2400" b="1" dirty="0">
                <a:cs typeface="Calibri" panose="020F0502020204030204"/>
              </a:endParaRPr>
            </a:p>
            <a:p>
              <a:pPr>
                <a:lnSpc>
                  <a:spcPct val="100000"/>
                </a:lnSpc>
                <a:spcBef>
                  <a:spcPts val="0"/>
                </a:spcBef>
              </a:pPr>
              <a:br>
                <a:rPr lang="en-US" sz="2400" dirty="0"/>
              </a:br>
              <a:r>
                <a:rPr lang="en-US" sz="2400" dirty="0"/>
                <a:t>MMR #2, Varicella #2:</a:t>
              </a:r>
              <a:br>
                <a:rPr lang="en-US" sz="2400" dirty="0"/>
              </a:br>
              <a:r>
                <a:rPr lang="en-US" sz="2400" b="1" dirty="0"/>
                <a:t>5/29/18</a:t>
              </a:r>
              <a:endParaRPr lang="en-US" sz="2400" b="1" dirty="0">
                <a:cs typeface="Calibri" panose="020F0502020204030204"/>
              </a:endParaRPr>
            </a:p>
          </p:txBody>
        </p:sp>
        <p:sp>
          <p:nvSpPr>
            <p:cNvPr id="9" name="TextBox 8">
              <a:extLst>
                <a:ext uri="{FF2B5EF4-FFF2-40B4-BE49-F238E27FC236}">
                  <a16:creationId xmlns:a16="http://schemas.microsoft.com/office/drawing/2014/main" id="{E3886212-C125-1DBA-6473-600509F090EC}"/>
                </a:ext>
              </a:extLst>
            </p:cNvPr>
            <p:cNvSpPr txBox="1"/>
            <p:nvPr/>
          </p:nvSpPr>
          <p:spPr>
            <a:xfrm>
              <a:off x="3222954" y="6570194"/>
              <a:ext cx="3211013" cy="553998"/>
            </a:xfrm>
            <a:prstGeom prst="rect">
              <a:avLst/>
            </a:prstGeom>
            <a:noFill/>
          </p:spPr>
          <p:txBody>
            <a:bodyPr wrap="square" rtlCol="0">
              <a:spAutoFit/>
            </a:bodyPr>
            <a:lstStyle/>
            <a:p>
              <a:pPr algn="ctr"/>
              <a:r>
                <a:rPr lang="en-US" sz="3000" b="1" dirty="0">
                  <a:solidFill>
                    <a:srgbClr val="C00000"/>
                  </a:solidFill>
                </a:rPr>
                <a:t>OVERDUE</a:t>
              </a:r>
            </a:p>
          </p:txBody>
        </p:sp>
      </p:grpSp>
      <p:sp>
        <p:nvSpPr>
          <p:cNvPr id="32" name="Rectangle 31">
            <a:extLst>
              <a:ext uri="{FF2B5EF4-FFF2-40B4-BE49-F238E27FC236}">
                <a16:creationId xmlns:a16="http://schemas.microsoft.com/office/drawing/2014/main" id="{FE0EDEE3-D7F0-0E0C-1E1E-7C6EF865FA1F}"/>
              </a:ext>
              <a:ext uri="{C183D7F6-B498-43B3-948B-1728B52AA6E4}">
                <adec:decorative xmlns:adec="http://schemas.microsoft.com/office/drawing/2017/decorative" val="1"/>
              </a:ext>
            </a:extLst>
          </p:cNvPr>
          <p:cNvSpPr/>
          <p:nvPr/>
        </p:nvSpPr>
        <p:spPr>
          <a:xfrm flipH="1">
            <a:off x="630201" y="5511857"/>
            <a:ext cx="1934781" cy="1595438"/>
          </a:xfrm>
          <a:prstGeom prst="rect">
            <a:avLst/>
          </a:prstGeom>
          <a:solidFill>
            <a:schemeClr val="accent5">
              <a:lumMod val="20000"/>
              <a:lumOff val="80000"/>
              <a:alpha val="69635"/>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22CDDEE5-5F48-F2B6-9007-B2890E5DDFB2}"/>
              </a:ext>
            </a:extLst>
          </p:cNvPr>
          <p:cNvSpPr txBox="1">
            <a:spLocks/>
          </p:cNvSpPr>
          <p:nvPr/>
        </p:nvSpPr>
        <p:spPr>
          <a:xfrm>
            <a:off x="808306" y="5669531"/>
            <a:ext cx="1531256" cy="1595438"/>
          </a:xfrm>
          <a:prstGeom prst="rect">
            <a:avLst/>
          </a:prstGeom>
        </p:spPr>
        <p:txBody>
          <a:bodyPr lIns="91440" tIns="45720" rIns="91440" bIns="45720" anchor="t">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nSpc>
                <a:spcPct val="100000"/>
              </a:lnSpc>
            </a:pPr>
            <a:r>
              <a:rPr lang="en-US" sz="2200" dirty="0"/>
              <a:t>MMR #1,</a:t>
            </a:r>
            <a:br>
              <a:rPr lang="en-US" sz="2200" dirty="0"/>
            </a:br>
            <a:r>
              <a:rPr lang="en-US" sz="2200" dirty="0"/>
              <a:t>Varicella #1</a:t>
            </a:r>
            <a:endParaRPr lang="en-US" sz="2200" b="1" dirty="0"/>
          </a:p>
          <a:p>
            <a:pPr>
              <a:lnSpc>
                <a:spcPct val="100000"/>
              </a:lnSpc>
            </a:pPr>
            <a:r>
              <a:rPr lang="en-US" sz="2200" b="1" dirty="0"/>
              <a:t>11/29/17</a:t>
            </a:r>
            <a:endParaRPr lang="en-US" dirty="0"/>
          </a:p>
          <a:p>
            <a:endParaRPr lang="en-US" sz="2200" b="1" dirty="0"/>
          </a:p>
        </p:txBody>
      </p:sp>
      <p:sp>
        <p:nvSpPr>
          <p:cNvPr id="34" name="Right Arrow 33" descr="Arrow">
            <a:extLst>
              <a:ext uri="{FF2B5EF4-FFF2-40B4-BE49-F238E27FC236}">
                <a16:creationId xmlns:a16="http://schemas.microsoft.com/office/drawing/2014/main" id="{C03BA2A5-C0FE-CFCD-CC2C-5B23AFDB3F68}"/>
              </a:ext>
            </a:extLst>
          </p:cNvPr>
          <p:cNvSpPr/>
          <p:nvPr/>
        </p:nvSpPr>
        <p:spPr>
          <a:xfrm rot="10800000" flipH="1">
            <a:off x="2575487" y="5717097"/>
            <a:ext cx="2173185" cy="578113"/>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a:extLst>
              <a:ext uri="{FF2B5EF4-FFF2-40B4-BE49-F238E27FC236}">
                <a16:creationId xmlns:a16="http://schemas.microsoft.com/office/drawing/2014/main" id="{E9097E96-BA13-880E-6271-6FBCEC14293D}"/>
              </a:ext>
            </a:extLst>
          </p:cNvPr>
          <p:cNvSpPr txBox="1">
            <a:spLocks/>
          </p:cNvSpPr>
          <p:nvPr/>
        </p:nvSpPr>
        <p:spPr>
          <a:xfrm>
            <a:off x="2953465" y="5823287"/>
            <a:ext cx="1341251" cy="45588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200" b="1">
                <a:solidFill>
                  <a:schemeClr val="bg1"/>
                </a:solidFill>
              </a:rPr>
              <a:t>4 months</a:t>
            </a:r>
          </a:p>
        </p:txBody>
      </p:sp>
      <p:sp>
        <p:nvSpPr>
          <p:cNvPr id="4" name="Slide Number Placeholder 3">
            <a:extLst>
              <a:ext uri="{FF2B5EF4-FFF2-40B4-BE49-F238E27FC236}">
                <a16:creationId xmlns:a16="http://schemas.microsoft.com/office/drawing/2014/main" id="{A26EE07E-6C3D-D140-7113-0025C24396E4}"/>
              </a:ext>
            </a:extLst>
          </p:cNvPr>
          <p:cNvSpPr>
            <a:spLocks noGrp="1"/>
          </p:cNvSpPr>
          <p:nvPr>
            <p:ph type="sldNum" sz="quarter" idx="12"/>
          </p:nvPr>
        </p:nvSpPr>
        <p:spPr/>
        <p:txBody>
          <a:bodyPr/>
          <a:lstStyle/>
          <a:p>
            <a:fld id="{13D703BF-151A-0D40-8508-CABBAD09F9A9}" type="slidenum">
              <a:rPr lang="en-US" smtClean="0"/>
              <a:pPr/>
              <a:t>37</a:t>
            </a:fld>
            <a:endParaRPr lang="en-US"/>
          </a:p>
        </p:txBody>
      </p:sp>
      <p:sp>
        <p:nvSpPr>
          <p:cNvPr id="18" name="TextBox 17">
            <a:extLst>
              <a:ext uri="{FF2B5EF4-FFF2-40B4-BE49-F238E27FC236}">
                <a16:creationId xmlns:a16="http://schemas.microsoft.com/office/drawing/2014/main" id="{6AE30944-40D1-607C-7D51-71CEE8677F1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758461342"/>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1C554-B5C6-A1DB-FD6E-C56D139CDD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305415F-0ADF-C72E-33C5-A2C5BC6C99F2}"/>
              </a:ext>
            </a:extLst>
          </p:cNvPr>
          <p:cNvSpPr>
            <a:spLocks noGrp="1"/>
          </p:cNvSpPr>
          <p:nvPr>
            <p:ph type="title"/>
          </p:nvPr>
        </p:nvSpPr>
        <p:spPr/>
        <p:txBody>
          <a:bodyPr anchor="t">
            <a:normAutofit/>
          </a:bodyPr>
          <a:lstStyle/>
          <a:p>
            <a:r>
              <a:rPr lang="en-US"/>
              <a:t>Missing Doses Overdue: Don’t Admit</a:t>
            </a:r>
          </a:p>
        </p:txBody>
      </p:sp>
      <p:sp>
        <p:nvSpPr>
          <p:cNvPr id="51" name="Oval 50" descr="red circle with x">
            <a:extLst>
              <a:ext uri="{FF2B5EF4-FFF2-40B4-BE49-F238E27FC236}">
                <a16:creationId xmlns:a16="http://schemas.microsoft.com/office/drawing/2014/main" id="{878F7B7A-1F82-6C06-9A09-66CD6DFAAF20}"/>
              </a:ext>
            </a:extLst>
          </p:cNvPr>
          <p:cNvSpPr/>
          <p:nvPr/>
        </p:nvSpPr>
        <p:spPr>
          <a:xfrm>
            <a:off x="9307981" y="413811"/>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rPr>
              <a:t>X</a:t>
            </a:r>
          </a:p>
        </p:txBody>
      </p:sp>
      <p:pic>
        <p:nvPicPr>
          <p:cNvPr id="31" name="Picture 30" descr="Vaccine section of Blue Card to file in dates that each dose was given.">
            <a:extLst>
              <a:ext uri="{FF2B5EF4-FFF2-40B4-BE49-F238E27FC236}">
                <a16:creationId xmlns:a16="http://schemas.microsoft.com/office/drawing/2014/main" id="{E369A973-F80E-7404-716B-C9FFC9FFE140}"/>
              </a:ext>
            </a:extLst>
          </p:cNvPr>
          <p:cNvPicPr>
            <a:picLocks noChangeAspect="1"/>
          </p:cNvPicPr>
          <p:nvPr/>
        </p:nvPicPr>
        <p:blipFill rotWithShape="1">
          <a:blip r:embed="rId4">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2" name="Group 11" descr="Student information section, including Pupil Name, Statewide Student Identifier, Birthdate, name of parent/guardian, gender, ethnicity, and race.">
            <a:extLst>
              <a:ext uri="{FF2B5EF4-FFF2-40B4-BE49-F238E27FC236}">
                <a16:creationId xmlns:a16="http://schemas.microsoft.com/office/drawing/2014/main" id="{D0B2F5DF-CD23-A1D1-C2FB-D3E38DF003A1}"/>
              </a:ext>
            </a:extLst>
          </p:cNvPr>
          <p:cNvGrpSpPr/>
          <p:nvPr/>
        </p:nvGrpSpPr>
        <p:grpSpPr>
          <a:xfrm>
            <a:off x="448734" y="1489884"/>
            <a:ext cx="7243725" cy="760978"/>
            <a:chOff x="448734" y="1489884"/>
            <a:chExt cx="7243725" cy="760978"/>
          </a:xfrm>
        </p:grpSpPr>
        <p:sp>
          <p:nvSpPr>
            <p:cNvPr id="34" name="Text Placeholder 8">
              <a:extLst>
                <a:ext uri="{FF2B5EF4-FFF2-40B4-BE49-F238E27FC236}">
                  <a16:creationId xmlns:a16="http://schemas.microsoft.com/office/drawing/2014/main" id="{686F2C4D-6377-EF25-B60F-951A21875C19}"/>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Five, Student</a:t>
              </a:r>
            </a:p>
          </p:txBody>
        </p:sp>
        <p:sp>
          <p:nvSpPr>
            <p:cNvPr id="32" name="Text Placeholder 8">
              <a:extLst>
                <a:ext uri="{FF2B5EF4-FFF2-40B4-BE49-F238E27FC236}">
                  <a16:creationId xmlns:a16="http://schemas.microsoft.com/office/drawing/2014/main" id="{F970B621-BC4F-F58F-58DF-2E676AA676BB}"/>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8660B729-5821-3D2E-2C00-84DE98258F4B}"/>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Five, Parent</a:t>
              </a:r>
            </a:p>
          </p:txBody>
        </p:sp>
        <p:sp>
          <p:nvSpPr>
            <p:cNvPr id="37" name="Text Placeholder 8">
              <a:extLst>
                <a:ext uri="{FF2B5EF4-FFF2-40B4-BE49-F238E27FC236}">
                  <a16:creationId xmlns:a16="http://schemas.microsoft.com/office/drawing/2014/main" id="{674D0FF0-7826-0126-C914-D6F14CDD551C}"/>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t>11/26/2016</a:t>
              </a:r>
              <a:endParaRPr lang="en-US"/>
            </a:p>
          </p:txBody>
        </p:sp>
        <p:sp>
          <p:nvSpPr>
            <p:cNvPr id="38" name="Text Placeholder 8">
              <a:extLst>
                <a:ext uri="{FF2B5EF4-FFF2-40B4-BE49-F238E27FC236}">
                  <a16:creationId xmlns:a16="http://schemas.microsoft.com/office/drawing/2014/main" id="{A51A0CE7-1A1D-6BB5-74DA-4CE81E37752E}"/>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Male</a:t>
              </a:r>
            </a:p>
          </p:txBody>
        </p:sp>
        <p:sp>
          <p:nvSpPr>
            <p:cNvPr id="43" name="TextBox 42">
              <a:extLst>
                <a:ext uri="{FF2B5EF4-FFF2-40B4-BE49-F238E27FC236}">
                  <a16:creationId xmlns:a16="http://schemas.microsoft.com/office/drawing/2014/main" id="{799F6D57-30FA-3ECC-308E-1034BE36C9A4}"/>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B2843D12-D671-D001-B7A4-E271F91E6493}"/>
                </a:ext>
              </a:extLst>
            </p:cNvPr>
            <p:cNvSpPr txBox="1"/>
            <p:nvPr/>
          </p:nvSpPr>
          <p:spPr>
            <a:xfrm>
              <a:off x="7353977" y="1729488"/>
              <a:ext cx="338482" cy="338554"/>
            </a:xfrm>
            <a:prstGeom prst="rect">
              <a:avLst/>
            </a:prstGeom>
            <a:noFill/>
          </p:spPr>
          <p:txBody>
            <a:bodyPr wrap="square" rtlCol="0">
              <a:spAutoFit/>
            </a:bodyPr>
            <a:lstStyle/>
            <a:p>
              <a:pPr algn="l"/>
              <a:r>
                <a:rPr lang="en-US" sz="1600"/>
                <a:t>X</a:t>
              </a:r>
            </a:p>
          </p:txBody>
        </p:sp>
      </p:grpSp>
      <p:grpSp>
        <p:nvGrpSpPr>
          <p:cNvPr id="13" name="Group 12" descr="IPV/OPV (Polio) vaccine with the following dates given:">
            <a:extLst>
              <a:ext uri="{FF2B5EF4-FFF2-40B4-BE49-F238E27FC236}">
                <a16:creationId xmlns:a16="http://schemas.microsoft.com/office/drawing/2014/main" id="{B3ED4EEC-6F00-B772-5A1D-F174F055BD24}"/>
              </a:ext>
            </a:extLst>
          </p:cNvPr>
          <p:cNvGrpSpPr/>
          <p:nvPr/>
        </p:nvGrpSpPr>
        <p:grpSpPr>
          <a:xfrm>
            <a:off x="2286286" y="2806060"/>
            <a:ext cx="3591268" cy="302910"/>
            <a:chOff x="2286286" y="2806060"/>
            <a:chExt cx="3591268" cy="302910"/>
          </a:xfrm>
        </p:grpSpPr>
        <p:sp>
          <p:nvSpPr>
            <p:cNvPr id="5" name="Text Placeholder 8">
              <a:extLst>
                <a:ext uri="{FF2B5EF4-FFF2-40B4-BE49-F238E27FC236}">
                  <a16:creationId xmlns:a16="http://schemas.microsoft.com/office/drawing/2014/main" id="{E3726B95-294F-31F6-3892-2DE99072EF31}"/>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6" name="Text Placeholder 8">
              <a:extLst>
                <a:ext uri="{FF2B5EF4-FFF2-40B4-BE49-F238E27FC236}">
                  <a16:creationId xmlns:a16="http://schemas.microsoft.com/office/drawing/2014/main" id="{2F51CDD9-C678-4705-EDFF-2937866C0675}"/>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7" name="Text Placeholder 8">
              <a:extLst>
                <a:ext uri="{FF2B5EF4-FFF2-40B4-BE49-F238E27FC236}">
                  <a16:creationId xmlns:a16="http://schemas.microsoft.com/office/drawing/2014/main" id="{050408AE-5FD7-1EE4-D15E-DE7B8A8AC3E7}"/>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8" name="Text Placeholder 8">
              <a:extLst>
                <a:ext uri="{FF2B5EF4-FFF2-40B4-BE49-F238E27FC236}">
                  <a16:creationId xmlns:a16="http://schemas.microsoft.com/office/drawing/2014/main" id="{4A90EB88-6A98-8923-4725-85599212E85D}"/>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02/27/21</a:t>
              </a:r>
            </a:p>
          </p:txBody>
        </p:sp>
      </p:grpSp>
      <p:grpSp>
        <p:nvGrpSpPr>
          <p:cNvPr id="15" name="Group 14" descr="DTap/DTP or Tdap/Td (Diphtheria, Tetanus, Pertussis) vaccine with the following dates given. Empty entry for fourth dose is highlighted">
            <a:extLst>
              <a:ext uri="{FF2B5EF4-FFF2-40B4-BE49-F238E27FC236}">
                <a16:creationId xmlns:a16="http://schemas.microsoft.com/office/drawing/2014/main" id="{980442C0-E1AB-775F-B990-37754E68546A}"/>
              </a:ext>
            </a:extLst>
          </p:cNvPr>
          <p:cNvGrpSpPr/>
          <p:nvPr/>
        </p:nvGrpSpPr>
        <p:grpSpPr>
          <a:xfrm>
            <a:off x="2252193" y="3190805"/>
            <a:ext cx="3604682" cy="557911"/>
            <a:chOff x="2252193" y="3190805"/>
            <a:chExt cx="3604682" cy="557911"/>
          </a:xfrm>
        </p:grpSpPr>
        <p:sp>
          <p:nvSpPr>
            <p:cNvPr id="9" name="Text Placeholder 8">
              <a:extLst>
                <a:ext uri="{FF2B5EF4-FFF2-40B4-BE49-F238E27FC236}">
                  <a16:creationId xmlns:a16="http://schemas.microsoft.com/office/drawing/2014/main" id="{E9D508E6-A4AF-2796-1FC4-A026B4BB4BF5}"/>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10" name="Text Placeholder 8">
              <a:extLst>
                <a:ext uri="{FF2B5EF4-FFF2-40B4-BE49-F238E27FC236}">
                  <a16:creationId xmlns:a16="http://schemas.microsoft.com/office/drawing/2014/main" id="{149BBB9E-7263-6056-D7E6-8E6052C8FC4A}"/>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11" name="Text Placeholder 8">
              <a:extLst>
                <a:ext uri="{FF2B5EF4-FFF2-40B4-BE49-F238E27FC236}">
                  <a16:creationId xmlns:a16="http://schemas.microsoft.com/office/drawing/2014/main" id="{9D059183-07E4-585B-628C-FFD27BE9234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39" name="Rounded Rectangle 38">
              <a:extLst>
                <a:ext uri="{FF2B5EF4-FFF2-40B4-BE49-F238E27FC236}">
                  <a16:creationId xmlns:a16="http://schemas.microsoft.com/office/drawing/2014/main" id="{2417B2C7-8529-45DF-1805-A023FD97CD63}"/>
                </a:ext>
                <a:ext uri="{C183D7F6-B498-43B3-948B-1728B52AA6E4}">
                  <adec:decorative xmlns:adec="http://schemas.microsoft.com/office/drawing/2017/decorative" val="1"/>
                </a:ext>
              </a:extLst>
            </p:cNvPr>
            <p:cNvSpPr/>
            <p:nvPr/>
          </p:nvSpPr>
          <p:spPr>
            <a:xfrm>
              <a:off x="4975149" y="3190805"/>
              <a:ext cx="881726" cy="557911"/>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6" name="Group 15" descr="MMR (Measles, Mumps, Rubella) vaccine with the following dates given. Note first dose given at age 12 months and highlighted information, there is no date listed for second dose:">
            <a:extLst>
              <a:ext uri="{FF2B5EF4-FFF2-40B4-BE49-F238E27FC236}">
                <a16:creationId xmlns:a16="http://schemas.microsoft.com/office/drawing/2014/main" id="{3BD47777-E924-0E9B-F7AE-D3ED550EE99B}"/>
              </a:ext>
            </a:extLst>
          </p:cNvPr>
          <p:cNvGrpSpPr/>
          <p:nvPr/>
        </p:nvGrpSpPr>
        <p:grpSpPr>
          <a:xfrm>
            <a:off x="2275871" y="3746260"/>
            <a:ext cx="1820691" cy="457639"/>
            <a:chOff x="2275871" y="3746260"/>
            <a:chExt cx="1820691" cy="457639"/>
          </a:xfrm>
        </p:grpSpPr>
        <p:sp>
          <p:nvSpPr>
            <p:cNvPr id="14" name="Text Placeholder 8">
              <a:extLst>
                <a:ext uri="{FF2B5EF4-FFF2-40B4-BE49-F238E27FC236}">
                  <a16:creationId xmlns:a16="http://schemas.microsoft.com/office/drawing/2014/main" id="{9B681FFD-AF2D-6C0A-4177-1D71D3929410}"/>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11/29/1712</a:t>
              </a:r>
            </a:p>
          </p:txBody>
        </p:sp>
        <p:sp>
          <p:nvSpPr>
            <p:cNvPr id="46" name="Rounded Rectangle 45">
              <a:extLst>
                <a:ext uri="{FF2B5EF4-FFF2-40B4-BE49-F238E27FC236}">
                  <a16:creationId xmlns:a16="http://schemas.microsoft.com/office/drawing/2014/main" id="{CA0C6341-7C6B-9AEC-1EB7-BC44CE9B7CB7}"/>
                </a:ext>
                <a:ext uri="{C183D7F6-B498-43B3-948B-1728B52AA6E4}">
                  <adec:decorative xmlns:adec="http://schemas.microsoft.com/office/drawing/2017/decorative" val="1"/>
                </a:ext>
              </a:extLst>
            </p:cNvPr>
            <p:cNvSpPr/>
            <p:nvPr/>
          </p:nvSpPr>
          <p:spPr>
            <a:xfrm>
              <a:off x="3183829" y="3746260"/>
              <a:ext cx="912733" cy="457639"/>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20" name="Group 19" descr="Hib (Haemophilus influnzae type B) vaccine with the following dates given.">
            <a:extLst>
              <a:ext uri="{FF2B5EF4-FFF2-40B4-BE49-F238E27FC236}">
                <a16:creationId xmlns:a16="http://schemas.microsoft.com/office/drawing/2014/main" id="{512B4A55-689B-1A90-F3ED-FA4A40C9C748}"/>
              </a:ext>
            </a:extLst>
          </p:cNvPr>
          <p:cNvGrpSpPr/>
          <p:nvPr/>
        </p:nvGrpSpPr>
        <p:grpSpPr>
          <a:xfrm>
            <a:off x="2267958" y="4222870"/>
            <a:ext cx="3631744" cy="282459"/>
            <a:chOff x="2267958" y="4222870"/>
            <a:chExt cx="3631744" cy="282459"/>
          </a:xfrm>
        </p:grpSpPr>
        <p:sp>
          <p:nvSpPr>
            <p:cNvPr id="17" name="Text Placeholder 8">
              <a:extLst>
                <a:ext uri="{FF2B5EF4-FFF2-40B4-BE49-F238E27FC236}">
                  <a16:creationId xmlns:a16="http://schemas.microsoft.com/office/drawing/2014/main" id="{B5308CB3-9FE6-46E3-6405-6FCAC394AE9A}"/>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18" name="Text Placeholder 8">
              <a:extLst>
                <a:ext uri="{FF2B5EF4-FFF2-40B4-BE49-F238E27FC236}">
                  <a16:creationId xmlns:a16="http://schemas.microsoft.com/office/drawing/2014/main" id="{3B97D9DC-F442-231D-D64C-05A901E879AE}"/>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19" name="Text Placeholder 8">
              <a:extLst>
                <a:ext uri="{FF2B5EF4-FFF2-40B4-BE49-F238E27FC236}">
                  <a16:creationId xmlns:a16="http://schemas.microsoft.com/office/drawing/2014/main" id="{B2B284E7-0609-A637-7466-703FD9E83517}"/>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29" name="Text Placeholder 8">
              <a:extLst>
                <a:ext uri="{FF2B5EF4-FFF2-40B4-BE49-F238E27FC236}">
                  <a16:creationId xmlns:a16="http://schemas.microsoft.com/office/drawing/2014/main" id="{DFD5105A-EEC9-505D-4637-BC64DAAE64C3}"/>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06/29/18</a:t>
              </a:r>
            </a:p>
          </p:txBody>
        </p:sp>
      </p:grpSp>
      <p:grpSp>
        <p:nvGrpSpPr>
          <p:cNvPr id="24" name="Group 23" descr="Hep B (Hepatitis B) vaccine with the following dates given. ">
            <a:extLst>
              <a:ext uri="{FF2B5EF4-FFF2-40B4-BE49-F238E27FC236}">
                <a16:creationId xmlns:a16="http://schemas.microsoft.com/office/drawing/2014/main" id="{3D857891-B67E-7947-59D2-1ADA22F865B7}"/>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B7F41BD5-D0A5-0D9B-82EE-D704A14168C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22" name="Text Placeholder 8">
              <a:extLst>
                <a:ext uri="{FF2B5EF4-FFF2-40B4-BE49-F238E27FC236}">
                  <a16:creationId xmlns:a16="http://schemas.microsoft.com/office/drawing/2014/main" id="{44C94887-2F3B-B6AC-C009-2E530F7CE462}"/>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23" name="Text Placeholder 8">
              <a:extLst>
                <a:ext uri="{FF2B5EF4-FFF2-40B4-BE49-F238E27FC236}">
                  <a16:creationId xmlns:a16="http://schemas.microsoft.com/office/drawing/2014/main" id="{38F1612D-5287-F8A9-1E54-754C6A9F06CB}"/>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grpSp>
      <p:grpSp>
        <p:nvGrpSpPr>
          <p:cNvPr id="25" name="Group 24" descr="VAR/VZV (varicella/chickenpox) vaccine with the following dates given. Highlighted information, no date entered for second dose.">
            <a:extLst>
              <a:ext uri="{FF2B5EF4-FFF2-40B4-BE49-F238E27FC236}">
                <a16:creationId xmlns:a16="http://schemas.microsoft.com/office/drawing/2014/main" id="{D537B371-910D-87A8-032F-D872BC94C9C8}"/>
              </a:ext>
            </a:extLst>
          </p:cNvPr>
          <p:cNvGrpSpPr/>
          <p:nvPr/>
        </p:nvGrpSpPr>
        <p:grpSpPr>
          <a:xfrm>
            <a:off x="2286286" y="4780856"/>
            <a:ext cx="1779269" cy="310072"/>
            <a:chOff x="2286286" y="4780856"/>
            <a:chExt cx="1779269" cy="310072"/>
          </a:xfrm>
        </p:grpSpPr>
        <p:sp>
          <p:nvSpPr>
            <p:cNvPr id="30" name="Text Placeholder 8">
              <a:extLst>
                <a:ext uri="{FF2B5EF4-FFF2-40B4-BE49-F238E27FC236}">
                  <a16:creationId xmlns:a16="http://schemas.microsoft.com/office/drawing/2014/main" id="{E93660B7-0AE5-72AF-DE66-ADB66E8F3F50}"/>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11/29/17</a:t>
              </a:r>
            </a:p>
          </p:txBody>
        </p:sp>
        <p:sp>
          <p:nvSpPr>
            <p:cNvPr id="42" name="Rounded Rectangle 41">
              <a:extLst>
                <a:ext uri="{FF2B5EF4-FFF2-40B4-BE49-F238E27FC236}">
                  <a16:creationId xmlns:a16="http://schemas.microsoft.com/office/drawing/2014/main" id="{CBCFD387-65FD-73E3-2C4B-4398AED3990C}"/>
                </a:ext>
                <a:ext uri="{C183D7F6-B498-43B3-948B-1728B52AA6E4}">
                  <adec:decorative xmlns:adec="http://schemas.microsoft.com/office/drawing/2017/decorative" val="1"/>
                </a:ext>
              </a:extLst>
            </p:cNvPr>
            <p:cNvSpPr/>
            <p:nvPr/>
          </p:nvSpPr>
          <p:spPr>
            <a:xfrm>
              <a:off x="3173748" y="4780856"/>
              <a:ext cx="891807" cy="31007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6" name="Rounded Rectangle 25" descr="Highlight on Status of Requirements TK/K-12 row.">
            <a:extLst>
              <a:ext uri="{FF2B5EF4-FFF2-40B4-BE49-F238E27FC236}">
                <a16:creationId xmlns:a16="http://schemas.microsoft.com/office/drawing/2014/main" id="{649DF33E-679A-A49F-921F-3B776208F69B}"/>
              </a:ext>
              <a:ext uri="{C183D7F6-B498-43B3-948B-1728B52AA6E4}">
                <adec:decorative xmlns:adec="http://schemas.microsoft.com/office/drawing/2017/decorative" val="0"/>
              </a:ext>
            </a:extLst>
          </p:cNvPr>
          <p:cNvSpPr/>
          <p:nvPr/>
        </p:nvSpPr>
        <p:spPr>
          <a:xfrm>
            <a:off x="315948" y="6621185"/>
            <a:ext cx="9448034" cy="413808"/>
          </a:xfrm>
          <a:prstGeom prst="roundRect">
            <a:avLst/>
          </a:prstGeom>
          <a:solidFill>
            <a:schemeClr val="accent2">
              <a:lumMod val="20000"/>
              <a:lumOff val="80000"/>
              <a:alpha val="33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7" name="Group 26" descr="Includes staff initials, and missing doses are overdue is selected">
            <a:extLst>
              <a:ext uri="{FF2B5EF4-FFF2-40B4-BE49-F238E27FC236}">
                <a16:creationId xmlns:a16="http://schemas.microsoft.com/office/drawing/2014/main" id="{2697CC67-A41A-7721-626D-A57C0936C726}"/>
              </a:ext>
            </a:extLst>
          </p:cNvPr>
          <p:cNvGrpSpPr/>
          <p:nvPr/>
        </p:nvGrpSpPr>
        <p:grpSpPr>
          <a:xfrm>
            <a:off x="2128008" y="6604106"/>
            <a:ext cx="4495041" cy="430887"/>
            <a:chOff x="2128008" y="6604106"/>
            <a:chExt cx="4495041" cy="430887"/>
          </a:xfrm>
        </p:grpSpPr>
        <p:sp>
          <p:nvSpPr>
            <p:cNvPr id="40" name="Text Placeholder 8">
              <a:extLst>
                <a:ext uri="{FF2B5EF4-FFF2-40B4-BE49-F238E27FC236}">
                  <a16:creationId xmlns:a16="http://schemas.microsoft.com/office/drawing/2014/main" id="{049EB36E-5B77-7194-F634-FA679A9E1317}"/>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 name="TextBox 1">
              <a:extLst>
                <a:ext uri="{FF2B5EF4-FFF2-40B4-BE49-F238E27FC236}">
                  <a16:creationId xmlns:a16="http://schemas.microsoft.com/office/drawing/2014/main" id="{74C37DBF-D99D-542D-8D56-78C651B1DB66}"/>
                </a:ext>
              </a:extLst>
            </p:cNvPr>
            <p:cNvSpPr txBox="1"/>
            <p:nvPr/>
          </p:nvSpPr>
          <p:spPr>
            <a:xfrm>
              <a:off x="6284567" y="6604106"/>
              <a:ext cx="338482" cy="430887"/>
            </a:xfrm>
            <a:prstGeom prst="rect">
              <a:avLst/>
            </a:prstGeom>
            <a:noFill/>
          </p:spPr>
          <p:txBody>
            <a:bodyPr wrap="square" rtlCol="0">
              <a:spAutoFit/>
            </a:bodyPr>
            <a:lstStyle/>
            <a:p>
              <a:pPr algn="l"/>
              <a:r>
                <a:rPr lang="en-US" sz="2200" b="1"/>
                <a:t>X</a:t>
              </a:r>
            </a:p>
          </p:txBody>
        </p:sp>
      </p:grpSp>
      <p:sp>
        <p:nvSpPr>
          <p:cNvPr id="4" name="TextBox 3">
            <a:extLst>
              <a:ext uri="{FF2B5EF4-FFF2-40B4-BE49-F238E27FC236}">
                <a16:creationId xmlns:a16="http://schemas.microsoft.com/office/drawing/2014/main" id="{D5959B48-6F5F-8367-04FF-C30502629AFA}"/>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86070178"/>
      </p:ext>
    </p:extLst>
  </p:cSld>
  <p:clrMapOvr>
    <a:masterClrMapping/>
  </p:clrMapOvr>
  <p:extLst>
    <p:ext uri="{6950BFC3-D8DA-4A85-94F7-54DA5524770B}">
      <p188:commentRel xmlns:p188="http://schemas.microsoft.com/office/powerpoint/2018/8/main" r:id="rId3"/>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7AAE-A5C5-A609-7B0D-A831A4C8D8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9CDC5A-1AE8-0FA7-E2F0-A3667F01CB62}"/>
              </a:ext>
            </a:extLst>
          </p:cNvPr>
          <p:cNvSpPr>
            <a:spLocks noGrp="1"/>
          </p:cNvSpPr>
          <p:nvPr>
            <p:ph type="title"/>
          </p:nvPr>
        </p:nvSpPr>
        <p:spPr/>
        <p:txBody>
          <a:bodyPr anchor="t">
            <a:normAutofit/>
          </a:bodyPr>
          <a:lstStyle/>
          <a:p>
            <a:r>
              <a:rPr lang="en-US"/>
              <a:t>Proof of Missing Doses: Unconditional</a:t>
            </a:r>
          </a:p>
        </p:txBody>
      </p:sp>
      <p:grpSp>
        <p:nvGrpSpPr>
          <p:cNvPr id="45" name="Group 44" descr="Green circle with check mark">
            <a:extLst>
              <a:ext uri="{FF2B5EF4-FFF2-40B4-BE49-F238E27FC236}">
                <a16:creationId xmlns:a16="http://schemas.microsoft.com/office/drawing/2014/main" id="{E368EB89-C7FE-C77F-1559-DFCA738B5E55}"/>
              </a:ext>
            </a:extLst>
          </p:cNvPr>
          <p:cNvGrpSpPr/>
          <p:nvPr/>
        </p:nvGrpSpPr>
        <p:grpSpPr>
          <a:xfrm>
            <a:off x="9307981" y="413811"/>
            <a:ext cx="456001" cy="456001"/>
            <a:chOff x="9693231" y="6676638"/>
            <a:chExt cx="312003" cy="312003"/>
          </a:xfrm>
        </p:grpSpPr>
        <p:sp>
          <p:nvSpPr>
            <p:cNvPr id="47" name="Oval 46">
              <a:extLst>
                <a:ext uri="{FF2B5EF4-FFF2-40B4-BE49-F238E27FC236}">
                  <a16:creationId xmlns:a16="http://schemas.microsoft.com/office/drawing/2014/main" id="{7CA15736-C76D-E7BB-51A3-03EAC4DD0BA5}"/>
                </a:ext>
              </a:extLst>
            </p:cNvPr>
            <p:cNvSpPr/>
            <p:nvPr/>
          </p:nvSpPr>
          <p:spPr>
            <a:xfrm>
              <a:off x="9693231" y="6676638"/>
              <a:ext cx="312003" cy="312003"/>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Checkmark with solid fill">
              <a:extLst>
                <a:ext uri="{FF2B5EF4-FFF2-40B4-BE49-F238E27FC236}">
                  <a16:creationId xmlns:a16="http://schemas.microsoft.com/office/drawing/2014/main" id="{3E155223-F29B-C26F-90F4-EF2ADB19D7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39003" y="6732171"/>
              <a:ext cx="207758" cy="207758"/>
            </a:xfrm>
            <a:prstGeom prst="rect">
              <a:avLst/>
            </a:prstGeom>
          </p:spPr>
        </p:pic>
      </p:grpSp>
      <p:pic>
        <p:nvPicPr>
          <p:cNvPr id="31" name="Picture 30" descr="Vaccine section of Blue Card to file in dates that each dose was given.">
            <a:extLst>
              <a:ext uri="{FF2B5EF4-FFF2-40B4-BE49-F238E27FC236}">
                <a16:creationId xmlns:a16="http://schemas.microsoft.com/office/drawing/2014/main" id="{88AB6D1C-36B6-36C6-D34B-1184D297FB93}"/>
              </a:ext>
            </a:extLst>
          </p:cNvPr>
          <p:cNvPicPr>
            <a:picLocks noChangeAspect="1"/>
          </p:cNvPicPr>
          <p:nvPr/>
        </p:nvPicPr>
        <p:blipFill rotWithShape="1">
          <a:blip r:embed="rId5">
            <a:extLst>
              <a:ext uri="{28A0092B-C50C-407E-A947-70E740481C1C}">
                <a14:useLocalDpi xmlns:a14="http://schemas.microsoft.com/office/drawing/2010/main" val="0"/>
              </a:ext>
            </a:extLst>
          </a:blip>
          <a:srcRect l="1094" t="12219" r="878" b="4570"/>
          <a:stretch/>
        </p:blipFill>
        <p:spPr>
          <a:xfrm>
            <a:off x="246895" y="1232600"/>
            <a:ext cx="9582905" cy="6285800"/>
          </a:xfrm>
          <a:prstGeom prst="rect">
            <a:avLst/>
          </a:prstGeom>
          <a:ln>
            <a:solidFill>
              <a:schemeClr val="tx1"/>
            </a:solidFill>
          </a:ln>
        </p:spPr>
      </p:pic>
      <p:grpSp>
        <p:nvGrpSpPr>
          <p:cNvPr id="13" name="Group 12" descr="Student information section, including Pupil Name, Statewide Student Identifier, Birthdate, name of parent/guardian, gender, ethnicity, and race.">
            <a:extLst>
              <a:ext uri="{FF2B5EF4-FFF2-40B4-BE49-F238E27FC236}">
                <a16:creationId xmlns:a16="http://schemas.microsoft.com/office/drawing/2014/main" id="{BBF77EA1-4032-C477-1CA1-D2A8E4765F2B}"/>
              </a:ext>
            </a:extLst>
          </p:cNvPr>
          <p:cNvGrpSpPr/>
          <p:nvPr/>
        </p:nvGrpSpPr>
        <p:grpSpPr>
          <a:xfrm>
            <a:off x="448734" y="1489884"/>
            <a:ext cx="7243725" cy="760978"/>
            <a:chOff x="448734" y="1489884"/>
            <a:chExt cx="7243725" cy="760978"/>
          </a:xfrm>
        </p:grpSpPr>
        <p:sp>
          <p:nvSpPr>
            <p:cNvPr id="34" name="Text Placeholder 8">
              <a:extLst>
                <a:ext uri="{FF2B5EF4-FFF2-40B4-BE49-F238E27FC236}">
                  <a16:creationId xmlns:a16="http://schemas.microsoft.com/office/drawing/2014/main" id="{BD931B3B-1190-4B34-23E9-4C62790B2906}"/>
                </a:ext>
              </a:extLst>
            </p:cNvPr>
            <p:cNvSpPr txBox="1">
              <a:spLocks/>
            </p:cNvSpPr>
            <p:nvPr/>
          </p:nvSpPr>
          <p:spPr>
            <a:xfrm>
              <a:off x="448734" y="1489884"/>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Five, Student</a:t>
              </a:r>
            </a:p>
          </p:txBody>
        </p:sp>
        <p:sp>
          <p:nvSpPr>
            <p:cNvPr id="32" name="Text Placeholder 8">
              <a:extLst>
                <a:ext uri="{FF2B5EF4-FFF2-40B4-BE49-F238E27FC236}">
                  <a16:creationId xmlns:a16="http://schemas.microsoft.com/office/drawing/2014/main" id="{7CCD2B6B-A85C-832D-25E8-5CC8B5C9F695}"/>
                </a:ext>
              </a:extLst>
            </p:cNvPr>
            <p:cNvSpPr txBox="1">
              <a:spLocks/>
            </p:cNvSpPr>
            <p:nvPr/>
          </p:nvSpPr>
          <p:spPr>
            <a:xfrm>
              <a:off x="4250082" y="1491466"/>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600"/>
                <a:t>123456789</a:t>
              </a:r>
            </a:p>
          </p:txBody>
        </p:sp>
        <p:sp>
          <p:nvSpPr>
            <p:cNvPr id="36" name="Text Placeholder 8">
              <a:extLst>
                <a:ext uri="{FF2B5EF4-FFF2-40B4-BE49-F238E27FC236}">
                  <a16:creationId xmlns:a16="http://schemas.microsoft.com/office/drawing/2014/main" id="{639BD151-77B8-9FA1-4D57-E03AE4871038}"/>
                </a:ext>
              </a:extLst>
            </p:cNvPr>
            <p:cNvSpPr txBox="1">
              <a:spLocks/>
            </p:cNvSpPr>
            <p:nvPr/>
          </p:nvSpPr>
          <p:spPr>
            <a:xfrm>
              <a:off x="448734" y="1969862"/>
              <a:ext cx="3412066" cy="281000"/>
            </a:xfrm>
            <a:prstGeom prst="rect">
              <a:avLst/>
            </a:prstGeom>
          </p:spPr>
          <p:txBody>
            <a:bodyPr>
              <a:normAutofit fontScale="77500" lnSpcReduction="20000"/>
            </a:bodyPr>
            <a:lstStyle>
              <a:lvl1pPr marL="0" indent="0" algn="l" defTabSz="1005840" rtl="0" eaLnBrk="1" latinLnBrk="0" hangingPunct="1">
                <a:lnSpc>
                  <a:spcPct val="90000"/>
                </a:lnSpc>
                <a:spcBef>
                  <a:spcPts val="1100"/>
                </a:spcBef>
                <a:buFont typeface="Arial" panose="020B0604020202020204" pitchFamily="34" charset="0"/>
                <a:buNone/>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a:t>Five, Parent</a:t>
              </a:r>
            </a:p>
          </p:txBody>
        </p:sp>
        <p:sp>
          <p:nvSpPr>
            <p:cNvPr id="37" name="Text Placeholder 8">
              <a:extLst>
                <a:ext uri="{FF2B5EF4-FFF2-40B4-BE49-F238E27FC236}">
                  <a16:creationId xmlns:a16="http://schemas.microsoft.com/office/drawing/2014/main" id="{E3AEC251-55B6-24DB-44B8-3DD0B76C36C4}"/>
                </a:ext>
              </a:extLst>
            </p:cNvPr>
            <p:cNvSpPr txBox="1">
              <a:spLocks/>
            </p:cNvSpPr>
            <p:nvPr/>
          </p:nvSpPr>
          <p:spPr>
            <a:xfrm>
              <a:off x="4203699" y="1929732"/>
              <a:ext cx="1498600"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800"/>
                <a:t>11/26/2016</a:t>
              </a:r>
              <a:endParaRPr lang="en-US"/>
            </a:p>
          </p:txBody>
        </p:sp>
        <p:sp>
          <p:nvSpPr>
            <p:cNvPr id="38" name="Text Placeholder 8">
              <a:extLst>
                <a:ext uri="{FF2B5EF4-FFF2-40B4-BE49-F238E27FC236}">
                  <a16:creationId xmlns:a16="http://schemas.microsoft.com/office/drawing/2014/main" id="{829AA393-6FC4-121E-2AB0-348F63377340}"/>
                </a:ext>
              </a:extLst>
            </p:cNvPr>
            <p:cNvSpPr txBox="1">
              <a:spLocks/>
            </p:cNvSpPr>
            <p:nvPr/>
          </p:nvSpPr>
          <p:spPr>
            <a:xfrm>
              <a:off x="5913966" y="1948195"/>
              <a:ext cx="1418167"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8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a:t>Male</a:t>
              </a:r>
            </a:p>
          </p:txBody>
        </p:sp>
        <p:sp>
          <p:nvSpPr>
            <p:cNvPr id="43" name="TextBox 42">
              <a:extLst>
                <a:ext uri="{FF2B5EF4-FFF2-40B4-BE49-F238E27FC236}">
                  <a16:creationId xmlns:a16="http://schemas.microsoft.com/office/drawing/2014/main" id="{2E80B404-2D2D-275C-7FDD-5DFE2A9AA752}"/>
                </a:ext>
              </a:extLst>
            </p:cNvPr>
            <p:cNvSpPr txBox="1"/>
            <p:nvPr/>
          </p:nvSpPr>
          <p:spPr>
            <a:xfrm>
              <a:off x="5813997" y="1497395"/>
              <a:ext cx="338482" cy="338554"/>
            </a:xfrm>
            <a:prstGeom prst="rect">
              <a:avLst/>
            </a:prstGeom>
            <a:noFill/>
          </p:spPr>
          <p:txBody>
            <a:bodyPr wrap="square" rtlCol="0">
              <a:spAutoFit/>
            </a:bodyPr>
            <a:lstStyle/>
            <a:p>
              <a:pPr algn="l"/>
              <a:r>
                <a:rPr lang="en-US" sz="1600"/>
                <a:t>X</a:t>
              </a:r>
            </a:p>
          </p:txBody>
        </p:sp>
        <p:sp>
          <p:nvSpPr>
            <p:cNvPr id="44" name="TextBox 43">
              <a:extLst>
                <a:ext uri="{FF2B5EF4-FFF2-40B4-BE49-F238E27FC236}">
                  <a16:creationId xmlns:a16="http://schemas.microsoft.com/office/drawing/2014/main" id="{5470B0B4-3EB7-A606-02FA-12E1E827CDA7}"/>
                </a:ext>
              </a:extLst>
            </p:cNvPr>
            <p:cNvSpPr txBox="1"/>
            <p:nvPr/>
          </p:nvSpPr>
          <p:spPr>
            <a:xfrm>
              <a:off x="7353977" y="1729488"/>
              <a:ext cx="338482" cy="338554"/>
            </a:xfrm>
            <a:prstGeom prst="rect">
              <a:avLst/>
            </a:prstGeom>
            <a:noFill/>
          </p:spPr>
          <p:txBody>
            <a:bodyPr wrap="square" rtlCol="0">
              <a:spAutoFit/>
            </a:bodyPr>
            <a:lstStyle/>
            <a:p>
              <a:pPr algn="l"/>
              <a:r>
                <a:rPr lang="en-US" sz="1600"/>
                <a:t>X</a:t>
              </a:r>
            </a:p>
          </p:txBody>
        </p:sp>
      </p:grpSp>
      <p:grpSp>
        <p:nvGrpSpPr>
          <p:cNvPr id="35" name="Group 34" descr="IPV/OPV (Polio) vaccine with the following dates given:">
            <a:extLst>
              <a:ext uri="{FF2B5EF4-FFF2-40B4-BE49-F238E27FC236}">
                <a16:creationId xmlns:a16="http://schemas.microsoft.com/office/drawing/2014/main" id="{C91D9F3E-7BFF-D060-C91E-6A24814A1680}"/>
              </a:ext>
            </a:extLst>
          </p:cNvPr>
          <p:cNvGrpSpPr/>
          <p:nvPr/>
        </p:nvGrpSpPr>
        <p:grpSpPr>
          <a:xfrm>
            <a:off x="2286286" y="2806060"/>
            <a:ext cx="3591268" cy="302910"/>
            <a:chOff x="2286286" y="2806060"/>
            <a:chExt cx="3591268" cy="302910"/>
          </a:xfrm>
        </p:grpSpPr>
        <p:sp>
          <p:nvSpPr>
            <p:cNvPr id="5" name="Text Placeholder 8">
              <a:extLst>
                <a:ext uri="{FF2B5EF4-FFF2-40B4-BE49-F238E27FC236}">
                  <a16:creationId xmlns:a16="http://schemas.microsoft.com/office/drawing/2014/main" id="{538091F9-D983-DE99-4370-8B3D6F7B1D29}"/>
                </a:ext>
                <a:ext uri="{C183D7F6-B498-43B3-948B-1728B52AA6E4}">
                  <adec:decorative xmlns:adec="http://schemas.microsoft.com/office/drawing/2017/decorative" val="0"/>
                </a:ext>
              </a:extLst>
            </p:cNvPr>
            <p:cNvSpPr txBox="1">
              <a:spLocks/>
            </p:cNvSpPr>
            <p:nvPr/>
          </p:nvSpPr>
          <p:spPr>
            <a:xfrm>
              <a:off x="2286286" y="2806061"/>
              <a:ext cx="937763"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6" name="Text Placeholder 8">
              <a:extLst>
                <a:ext uri="{FF2B5EF4-FFF2-40B4-BE49-F238E27FC236}">
                  <a16:creationId xmlns:a16="http://schemas.microsoft.com/office/drawing/2014/main" id="{E76BD534-114A-AD3F-2CBF-80277235A2F8}"/>
                </a:ext>
                <a:ext uri="{C183D7F6-B498-43B3-948B-1728B52AA6E4}">
                  <adec:decorative xmlns:adec="http://schemas.microsoft.com/office/drawing/2017/decorative" val="0"/>
                </a:ext>
              </a:extLst>
            </p:cNvPr>
            <p:cNvSpPr txBox="1">
              <a:spLocks/>
            </p:cNvSpPr>
            <p:nvPr/>
          </p:nvSpPr>
          <p:spPr>
            <a:xfrm>
              <a:off x="3186969" y="2806061"/>
              <a:ext cx="937763" cy="28100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7" name="Text Placeholder 8">
              <a:extLst>
                <a:ext uri="{FF2B5EF4-FFF2-40B4-BE49-F238E27FC236}">
                  <a16:creationId xmlns:a16="http://schemas.microsoft.com/office/drawing/2014/main" id="{F0D9D0E9-9F5D-0C59-7373-592A3D8FE9B5}"/>
                </a:ext>
                <a:ext uri="{C183D7F6-B498-43B3-948B-1728B52AA6E4}">
                  <adec:decorative xmlns:adec="http://schemas.microsoft.com/office/drawing/2017/decorative" val="0"/>
                </a:ext>
              </a:extLst>
            </p:cNvPr>
            <p:cNvSpPr txBox="1">
              <a:spLocks/>
            </p:cNvSpPr>
            <p:nvPr/>
          </p:nvSpPr>
          <p:spPr>
            <a:xfrm>
              <a:off x="4081920" y="2806060"/>
              <a:ext cx="937763"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8" name="Text Placeholder 8">
              <a:extLst>
                <a:ext uri="{FF2B5EF4-FFF2-40B4-BE49-F238E27FC236}">
                  <a16:creationId xmlns:a16="http://schemas.microsoft.com/office/drawing/2014/main" id="{AAA689BF-2383-5970-F083-2B0B294C0CBF}"/>
                </a:ext>
                <a:ext uri="{C183D7F6-B498-43B3-948B-1728B52AA6E4}">
                  <adec:decorative xmlns:adec="http://schemas.microsoft.com/office/drawing/2017/decorative" val="0"/>
                </a:ext>
              </a:extLst>
            </p:cNvPr>
            <p:cNvSpPr txBox="1">
              <a:spLocks/>
            </p:cNvSpPr>
            <p:nvPr/>
          </p:nvSpPr>
          <p:spPr>
            <a:xfrm>
              <a:off x="4959590" y="2811774"/>
              <a:ext cx="917964" cy="297196"/>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02/27/21</a:t>
              </a:r>
            </a:p>
          </p:txBody>
        </p:sp>
      </p:grpSp>
      <p:grpSp>
        <p:nvGrpSpPr>
          <p:cNvPr id="39" name="Group 38" descr="DTap/DTP or Tdap/Td (Diphtheria, Tetanus, Pertussis) vaccine with the following dates given. Note fourth dose given at age 8 years:">
            <a:extLst>
              <a:ext uri="{FF2B5EF4-FFF2-40B4-BE49-F238E27FC236}">
                <a16:creationId xmlns:a16="http://schemas.microsoft.com/office/drawing/2014/main" id="{17217925-DF51-045E-3E5E-D702DF2EB224}"/>
              </a:ext>
            </a:extLst>
          </p:cNvPr>
          <p:cNvGrpSpPr/>
          <p:nvPr/>
        </p:nvGrpSpPr>
        <p:grpSpPr>
          <a:xfrm>
            <a:off x="2252193" y="3190805"/>
            <a:ext cx="3638959" cy="557911"/>
            <a:chOff x="2252193" y="3190805"/>
            <a:chExt cx="3638959" cy="557911"/>
          </a:xfrm>
        </p:grpSpPr>
        <p:sp>
          <p:nvSpPr>
            <p:cNvPr id="9" name="Text Placeholder 8">
              <a:extLst>
                <a:ext uri="{FF2B5EF4-FFF2-40B4-BE49-F238E27FC236}">
                  <a16:creationId xmlns:a16="http://schemas.microsoft.com/office/drawing/2014/main" id="{4835AE46-896B-20B4-33CA-4542AFCB570B}"/>
                </a:ext>
              </a:extLst>
            </p:cNvPr>
            <p:cNvSpPr txBox="1">
              <a:spLocks/>
            </p:cNvSpPr>
            <p:nvPr/>
          </p:nvSpPr>
          <p:spPr>
            <a:xfrm>
              <a:off x="2252193" y="3259526"/>
              <a:ext cx="934776" cy="265173"/>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10" name="Text Placeholder 8">
              <a:extLst>
                <a:ext uri="{FF2B5EF4-FFF2-40B4-BE49-F238E27FC236}">
                  <a16:creationId xmlns:a16="http://schemas.microsoft.com/office/drawing/2014/main" id="{0F60CA94-B3E3-2894-DBC7-309450985212}"/>
                </a:ext>
              </a:extLst>
            </p:cNvPr>
            <p:cNvSpPr txBox="1">
              <a:spLocks/>
            </p:cNvSpPr>
            <p:nvPr/>
          </p:nvSpPr>
          <p:spPr>
            <a:xfrm>
              <a:off x="3157959" y="3273746"/>
              <a:ext cx="917353" cy="24042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11" name="Text Placeholder 8">
              <a:extLst>
                <a:ext uri="{FF2B5EF4-FFF2-40B4-BE49-F238E27FC236}">
                  <a16:creationId xmlns:a16="http://schemas.microsoft.com/office/drawing/2014/main" id="{1336E36A-28C6-0C77-28C9-85A2CADE283C}"/>
                </a:ext>
              </a:extLst>
            </p:cNvPr>
            <p:cNvSpPr txBox="1">
              <a:spLocks/>
            </p:cNvSpPr>
            <p:nvPr/>
          </p:nvSpPr>
          <p:spPr>
            <a:xfrm>
              <a:off x="4065555"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24" name="Rounded Rectangle 23" descr="Highlighted information: 4th dose of Diphtheria, tetanus, pertussis with childs age show in years">
              <a:extLst>
                <a:ext uri="{FF2B5EF4-FFF2-40B4-BE49-F238E27FC236}">
                  <a16:creationId xmlns:a16="http://schemas.microsoft.com/office/drawing/2014/main" id="{C8C1B02A-7774-D1D0-1916-61D181551D19}"/>
                </a:ext>
                <a:ext uri="{C183D7F6-B498-43B3-948B-1728B52AA6E4}">
                  <adec:decorative xmlns:adec="http://schemas.microsoft.com/office/drawing/2017/decorative" val="0"/>
                </a:ext>
              </a:extLst>
            </p:cNvPr>
            <p:cNvSpPr/>
            <p:nvPr/>
          </p:nvSpPr>
          <p:spPr>
            <a:xfrm>
              <a:off x="4971404" y="3190805"/>
              <a:ext cx="881726" cy="557911"/>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Text Placeholder 8">
              <a:extLst>
                <a:ext uri="{FF2B5EF4-FFF2-40B4-BE49-F238E27FC236}">
                  <a16:creationId xmlns:a16="http://schemas.microsoft.com/office/drawing/2014/main" id="{82CDDF8A-956D-979A-0F9B-E85007F28D91}"/>
                </a:ext>
              </a:extLst>
            </p:cNvPr>
            <p:cNvSpPr txBox="1">
              <a:spLocks/>
            </p:cNvSpPr>
            <p:nvPr/>
          </p:nvSpPr>
          <p:spPr>
            <a:xfrm>
              <a:off x="4978419" y="3273747"/>
              <a:ext cx="912733" cy="24042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08/15/24</a:t>
              </a:r>
              <a:br>
                <a:rPr lang="en-US" sz="1400" b="1"/>
              </a:br>
              <a:r>
                <a:rPr lang="en-US" sz="1400" b="1"/>
                <a:t>8</a:t>
              </a:r>
            </a:p>
          </p:txBody>
        </p:sp>
      </p:grpSp>
      <p:sp>
        <p:nvSpPr>
          <p:cNvPr id="28" name="Rounded Rectangle 27" descr="highlighted information: notes for school requirements section for Diphtheria, tetanus, and pertussis">
            <a:extLst>
              <a:ext uri="{FF2B5EF4-FFF2-40B4-BE49-F238E27FC236}">
                <a16:creationId xmlns:a16="http://schemas.microsoft.com/office/drawing/2014/main" id="{EB9C0819-AE11-D5F3-2CA2-70DE3FDA2DF9}"/>
              </a:ext>
              <a:ext uri="{C183D7F6-B498-43B3-948B-1728B52AA6E4}">
                <adec:decorative xmlns:adec="http://schemas.microsoft.com/office/drawing/2017/decorative" val="0"/>
              </a:ext>
            </a:extLst>
          </p:cNvPr>
          <p:cNvSpPr/>
          <p:nvPr/>
        </p:nvSpPr>
        <p:spPr>
          <a:xfrm>
            <a:off x="7365343" y="3175614"/>
            <a:ext cx="2337453" cy="557911"/>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2" name="Group 41" descr="MMR (Measles, Mumps, Rubella) vaccine with the following dates given. Note first dose given at age 12 months. Second dose date highlighted">
            <a:extLst>
              <a:ext uri="{FF2B5EF4-FFF2-40B4-BE49-F238E27FC236}">
                <a16:creationId xmlns:a16="http://schemas.microsoft.com/office/drawing/2014/main" id="{369575A3-854E-6FD0-2E95-1EA712E01787}"/>
              </a:ext>
            </a:extLst>
          </p:cNvPr>
          <p:cNvGrpSpPr/>
          <p:nvPr/>
        </p:nvGrpSpPr>
        <p:grpSpPr>
          <a:xfrm>
            <a:off x="2275871" y="3746260"/>
            <a:ext cx="1823832" cy="457639"/>
            <a:chOff x="2275871" y="3746260"/>
            <a:chExt cx="1823832" cy="457639"/>
          </a:xfrm>
        </p:grpSpPr>
        <p:sp>
          <p:nvSpPr>
            <p:cNvPr id="14" name="Text Placeholder 8">
              <a:extLst>
                <a:ext uri="{FF2B5EF4-FFF2-40B4-BE49-F238E27FC236}">
                  <a16:creationId xmlns:a16="http://schemas.microsoft.com/office/drawing/2014/main" id="{46887482-75D2-E22B-BEAC-6843147AFE37}"/>
                </a:ext>
              </a:extLst>
            </p:cNvPr>
            <p:cNvSpPr txBox="1">
              <a:spLocks/>
            </p:cNvSpPr>
            <p:nvPr/>
          </p:nvSpPr>
          <p:spPr>
            <a:xfrm>
              <a:off x="2275871"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11/29/1712</a:t>
              </a:r>
            </a:p>
          </p:txBody>
        </p:sp>
        <p:sp>
          <p:nvSpPr>
            <p:cNvPr id="27" name="Rounded Rectangle 26">
              <a:extLst>
                <a:ext uri="{FF2B5EF4-FFF2-40B4-BE49-F238E27FC236}">
                  <a16:creationId xmlns:a16="http://schemas.microsoft.com/office/drawing/2014/main" id="{3146900D-A932-16AB-2370-A219F0C0DAF6}"/>
                </a:ext>
                <a:ext uri="{C183D7F6-B498-43B3-948B-1728B52AA6E4}">
                  <adec:decorative xmlns:adec="http://schemas.microsoft.com/office/drawing/2017/decorative" val="0"/>
                </a:ext>
              </a:extLst>
            </p:cNvPr>
            <p:cNvSpPr/>
            <p:nvPr/>
          </p:nvSpPr>
          <p:spPr>
            <a:xfrm>
              <a:off x="3183829" y="3746260"/>
              <a:ext cx="912733" cy="457639"/>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Text Placeholder 8">
              <a:extLst>
                <a:ext uri="{FF2B5EF4-FFF2-40B4-BE49-F238E27FC236}">
                  <a16:creationId xmlns:a16="http://schemas.microsoft.com/office/drawing/2014/main" id="{6DA4C717-CD8B-E781-D7C9-22725CE68E6F}"/>
                </a:ext>
              </a:extLst>
            </p:cNvPr>
            <p:cNvSpPr txBox="1">
              <a:spLocks/>
            </p:cNvSpPr>
            <p:nvPr/>
          </p:nvSpPr>
          <p:spPr>
            <a:xfrm>
              <a:off x="3164927" y="3775603"/>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08/15/24</a:t>
              </a:r>
            </a:p>
          </p:txBody>
        </p:sp>
      </p:grpSp>
      <p:sp>
        <p:nvSpPr>
          <p:cNvPr id="49" name="Rounded Rectangle 48" descr="highlighted information: notes for school requirements section for MMR">
            <a:extLst>
              <a:ext uri="{FF2B5EF4-FFF2-40B4-BE49-F238E27FC236}">
                <a16:creationId xmlns:a16="http://schemas.microsoft.com/office/drawing/2014/main" id="{562C076A-2041-8312-6AA5-4E480002B571}"/>
              </a:ext>
              <a:ext uri="{C183D7F6-B498-43B3-948B-1728B52AA6E4}">
                <adec:decorative xmlns:adec="http://schemas.microsoft.com/office/drawing/2017/decorative" val="0"/>
              </a:ext>
            </a:extLst>
          </p:cNvPr>
          <p:cNvSpPr/>
          <p:nvPr/>
        </p:nvSpPr>
        <p:spPr>
          <a:xfrm>
            <a:off x="7365343" y="3733525"/>
            <a:ext cx="2337453" cy="457639"/>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46" name="Group 45" descr="Hib (Haemophilus influnzae type B) vaccine with the following dates given.">
            <a:extLst>
              <a:ext uri="{FF2B5EF4-FFF2-40B4-BE49-F238E27FC236}">
                <a16:creationId xmlns:a16="http://schemas.microsoft.com/office/drawing/2014/main" id="{DA4CC271-4E2F-E419-CF6A-B8F4385A32EA}"/>
              </a:ext>
            </a:extLst>
          </p:cNvPr>
          <p:cNvGrpSpPr/>
          <p:nvPr/>
        </p:nvGrpSpPr>
        <p:grpSpPr>
          <a:xfrm>
            <a:off x="2267958" y="4222870"/>
            <a:ext cx="3631744" cy="282459"/>
            <a:chOff x="2267958" y="4222870"/>
            <a:chExt cx="3631744" cy="282459"/>
          </a:xfrm>
        </p:grpSpPr>
        <p:sp>
          <p:nvSpPr>
            <p:cNvPr id="17" name="Text Placeholder 8">
              <a:extLst>
                <a:ext uri="{FF2B5EF4-FFF2-40B4-BE49-F238E27FC236}">
                  <a16:creationId xmlns:a16="http://schemas.microsoft.com/office/drawing/2014/main" id="{5370F4DA-559C-4AB4-35C4-AB58C9A25E5D}"/>
                </a:ext>
              </a:extLst>
            </p:cNvPr>
            <p:cNvSpPr txBox="1">
              <a:spLocks/>
            </p:cNvSpPr>
            <p:nvPr/>
          </p:nvSpPr>
          <p:spPr>
            <a:xfrm>
              <a:off x="2267958" y="4224328"/>
              <a:ext cx="98223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dirty="0"/>
                <a:t>01/26/17</a:t>
              </a:r>
            </a:p>
          </p:txBody>
        </p:sp>
        <p:sp>
          <p:nvSpPr>
            <p:cNvPr id="18" name="Text Placeholder 8">
              <a:extLst>
                <a:ext uri="{FF2B5EF4-FFF2-40B4-BE49-F238E27FC236}">
                  <a16:creationId xmlns:a16="http://schemas.microsoft.com/office/drawing/2014/main" id="{AC705A3E-87FA-22F5-E32A-7FF2770CE3C5}"/>
                </a:ext>
              </a:extLst>
            </p:cNvPr>
            <p:cNvSpPr txBox="1">
              <a:spLocks/>
            </p:cNvSpPr>
            <p:nvPr/>
          </p:nvSpPr>
          <p:spPr>
            <a:xfrm>
              <a:off x="3186969" y="4224328"/>
              <a:ext cx="912734"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19" name="Text Placeholder 8">
              <a:extLst>
                <a:ext uri="{FF2B5EF4-FFF2-40B4-BE49-F238E27FC236}">
                  <a16:creationId xmlns:a16="http://schemas.microsoft.com/office/drawing/2014/main" id="{0EF1AA17-ED48-4938-A43D-9E594746B36C}"/>
                </a:ext>
              </a:extLst>
            </p:cNvPr>
            <p:cNvSpPr txBox="1">
              <a:spLocks/>
            </p:cNvSpPr>
            <p:nvPr/>
          </p:nvSpPr>
          <p:spPr>
            <a:xfrm>
              <a:off x="4054331" y="4224328"/>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sp>
          <p:nvSpPr>
            <p:cNvPr id="29" name="Text Placeholder 8">
              <a:extLst>
                <a:ext uri="{FF2B5EF4-FFF2-40B4-BE49-F238E27FC236}">
                  <a16:creationId xmlns:a16="http://schemas.microsoft.com/office/drawing/2014/main" id="{CB57DAAC-051E-4FAA-2A31-1B7BED1685AA}"/>
                </a:ext>
              </a:extLst>
            </p:cNvPr>
            <p:cNvSpPr txBox="1">
              <a:spLocks/>
            </p:cNvSpPr>
            <p:nvPr/>
          </p:nvSpPr>
          <p:spPr>
            <a:xfrm>
              <a:off x="4924833" y="4222870"/>
              <a:ext cx="974869"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06/29/18</a:t>
              </a:r>
            </a:p>
          </p:txBody>
        </p:sp>
      </p:grpSp>
      <p:grpSp>
        <p:nvGrpSpPr>
          <p:cNvPr id="51" name="Group 50" descr="Hep B (Hepatitis B) vaccine with the following dates given. ">
            <a:extLst>
              <a:ext uri="{FF2B5EF4-FFF2-40B4-BE49-F238E27FC236}">
                <a16:creationId xmlns:a16="http://schemas.microsoft.com/office/drawing/2014/main" id="{5D4381BE-647E-4850-B2BC-3230B1C0B1D7}"/>
              </a:ext>
            </a:extLst>
          </p:cNvPr>
          <p:cNvGrpSpPr/>
          <p:nvPr/>
        </p:nvGrpSpPr>
        <p:grpSpPr>
          <a:xfrm>
            <a:off x="2271053" y="4517842"/>
            <a:ext cx="2758955" cy="317988"/>
            <a:chOff x="2271053" y="4517842"/>
            <a:chExt cx="2758955" cy="317988"/>
          </a:xfrm>
        </p:grpSpPr>
        <p:sp>
          <p:nvSpPr>
            <p:cNvPr id="21" name="Text Placeholder 8">
              <a:extLst>
                <a:ext uri="{FF2B5EF4-FFF2-40B4-BE49-F238E27FC236}">
                  <a16:creationId xmlns:a16="http://schemas.microsoft.com/office/drawing/2014/main" id="{9AB8F6BE-C5E9-4442-7EA5-DE642500F760}"/>
                </a:ext>
              </a:extLst>
            </p:cNvPr>
            <p:cNvSpPr txBox="1">
              <a:spLocks/>
            </p:cNvSpPr>
            <p:nvPr/>
          </p:nvSpPr>
          <p:spPr>
            <a:xfrm>
              <a:off x="2271053" y="4525758"/>
              <a:ext cx="978191"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01/26/17</a:t>
              </a:r>
            </a:p>
          </p:txBody>
        </p:sp>
        <p:sp>
          <p:nvSpPr>
            <p:cNvPr id="22" name="Text Placeholder 8">
              <a:extLst>
                <a:ext uri="{FF2B5EF4-FFF2-40B4-BE49-F238E27FC236}">
                  <a16:creationId xmlns:a16="http://schemas.microsoft.com/office/drawing/2014/main" id="{8A55127D-1787-2DD9-251B-60D5D963A339}"/>
                </a:ext>
              </a:extLst>
            </p:cNvPr>
            <p:cNvSpPr txBox="1">
              <a:spLocks/>
            </p:cNvSpPr>
            <p:nvPr/>
          </p:nvSpPr>
          <p:spPr>
            <a:xfrm>
              <a:off x="3157865" y="4525758"/>
              <a:ext cx="966867" cy="31007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03/23/17</a:t>
              </a:r>
            </a:p>
          </p:txBody>
        </p:sp>
        <p:sp>
          <p:nvSpPr>
            <p:cNvPr id="23" name="Text Placeholder 8">
              <a:extLst>
                <a:ext uri="{FF2B5EF4-FFF2-40B4-BE49-F238E27FC236}">
                  <a16:creationId xmlns:a16="http://schemas.microsoft.com/office/drawing/2014/main" id="{86123BB7-E278-AB3B-0AB3-3225EFE7F198}"/>
                </a:ext>
              </a:extLst>
            </p:cNvPr>
            <p:cNvSpPr txBox="1">
              <a:spLocks/>
            </p:cNvSpPr>
            <p:nvPr/>
          </p:nvSpPr>
          <p:spPr>
            <a:xfrm>
              <a:off x="4059148" y="4517842"/>
              <a:ext cx="970860" cy="281001"/>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05/17/17</a:t>
              </a:r>
            </a:p>
          </p:txBody>
        </p:sp>
      </p:grpSp>
      <p:grpSp>
        <p:nvGrpSpPr>
          <p:cNvPr id="52" name="Group 51" descr="VAR/VZV (varicella/chickenpox) vaccine with the following dates given. date of second dose is highlighted">
            <a:extLst>
              <a:ext uri="{FF2B5EF4-FFF2-40B4-BE49-F238E27FC236}">
                <a16:creationId xmlns:a16="http://schemas.microsoft.com/office/drawing/2014/main" id="{9BE5794B-F74E-1ED7-96BA-720829F429E8}"/>
              </a:ext>
            </a:extLst>
          </p:cNvPr>
          <p:cNvGrpSpPr/>
          <p:nvPr/>
        </p:nvGrpSpPr>
        <p:grpSpPr>
          <a:xfrm>
            <a:off x="2286286" y="4780856"/>
            <a:ext cx="1823832" cy="310072"/>
            <a:chOff x="2286286" y="4780856"/>
            <a:chExt cx="1823832" cy="310072"/>
          </a:xfrm>
        </p:grpSpPr>
        <p:sp>
          <p:nvSpPr>
            <p:cNvPr id="30" name="Text Placeholder 8">
              <a:extLst>
                <a:ext uri="{FF2B5EF4-FFF2-40B4-BE49-F238E27FC236}">
                  <a16:creationId xmlns:a16="http://schemas.microsoft.com/office/drawing/2014/main" id="{9A74B973-B8DF-4A9F-EF2C-32D8A2AFFFF2}"/>
                </a:ext>
              </a:extLst>
            </p:cNvPr>
            <p:cNvSpPr txBox="1">
              <a:spLocks/>
            </p:cNvSpPr>
            <p:nvPr/>
          </p:nvSpPr>
          <p:spPr>
            <a:xfrm>
              <a:off x="2286286"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11/29/17</a:t>
              </a:r>
            </a:p>
          </p:txBody>
        </p:sp>
        <p:sp>
          <p:nvSpPr>
            <p:cNvPr id="25" name="Rounded Rectangle 24">
              <a:extLst>
                <a:ext uri="{FF2B5EF4-FFF2-40B4-BE49-F238E27FC236}">
                  <a16:creationId xmlns:a16="http://schemas.microsoft.com/office/drawing/2014/main" id="{9D93B7DA-79F5-7A81-D894-356FA3E5BD56}"/>
                </a:ext>
                <a:ext uri="{C183D7F6-B498-43B3-948B-1728B52AA6E4}">
                  <adec:decorative xmlns:adec="http://schemas.microsoft.com/office/drawing/2017/decorative" val="1"/>
                </a:ext>
              </a:extLst>
            </p:cNvPr>
            <p:cNvSpPr/>
            <p:nvPr/>
          </p:nvSpPr>
          <p:spPr>
            <a:xfrm>
              <a:off x="3173748" y="4780856"/>
              <a:ext cx="891807" cy="310072"/>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ext Placeholder 8">
              <a:extLst>
                <a:ext uri="{FF2B5EF4-FFF2-40B4-BE49-F238E27FC236}">
                  <a16:creationId xmlns:a16="http://schemas.microsoft.com/office/drawing/2014/main" id="{6462F881-172F-0ED7-0AEF-EBFC7FF9C10A}"/>
                </a:ext>
              </a:extLst>
            </p:cNvPr>
            <p:cNvSpPr txBox="1">
              <a:spLocks/>
            </p:cNvSpPr>
            <p:nvPr/>
          </p:nvSpPr>
          <p:spPr>
            <a:xfrm>
              <a:off x="3175342" y="4806587"/>
              <a:ext cx="934776" cy="276614"/>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sz="1400" b="1"/>
                <a:t>08/15/24</a:t>
              </a:r>
            </a:p>
            <a:p>
              <a:pPr algn="ctr"/>
              <a:endParaRPr lang="en-US" sz="1400" b="1"/>
            </a:p>
          </p:txBody>
        </p:sp>
      </p:grpSp>
      <p:sp>
        <p:nvSpPr>
          <p:cNvPr id="50" name="Rounded Rectangle 49" descr="highlighted information: notes for school requirements section for VAR/VZV">
            <a:extLst>
              <a:ext uri="{FF2B5EF4-FFF2-40B4-BE49-F238E27FC236}">
                <a16:creationId xmlns:a16="http://schemas.microsoft.com/office/drawing/2014/main" id="{CABF811C-63D9-BD12-E2AF-6E76C21181F3}"/>
              </a:ext>
              <a:ext uri="{C183D7F6-B498-43B3-948B-1728B52AA6E4}">
                <adec:decorative xmlns:adec="http://schemas.microsoft.com/office/drawing/2017/decorative" val="0"/>
              </a:ext>
            </a:extLst>
          </p:cNvPr>
          <p:cNvSpPr/>
          <p:nvPr/>
        </p:nvSpPr>
        <p:spPr>
          <a:xfrm>
            <a:off x="7365343" y="4780042"/>
            <a:ext cx="2337453" cy="310072"/>
          </a:xfrm>
          <a:prstGeom prst="roundRect">
            <a:avLst/>
          </a:prstGeom>
          <a:solidFill>
            <a:srgbClr val="92D050">
              <a:alpha val="14000"/>
            </a:srgbClr>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ounded Rectangle 25" descr="Highlight on Status of Requirements TK/K-12 row.">
            <a:extLst>
              <a:ext uri="{FF2B5EF4-FFF2-40B4-BE49-F238E27FC236}">
                <a16:creationId xmlns:a16="http://schemas.microsoft.com/office/drawing/2014/main" id="{AE474EC3-4D19-7CE1-FE0D-305A45C60D35}"/>
              </a:ext>
              <a:ext uri="{C183D7F6-B498-43B3-948B-1728B52AA6E4}">
                <adec:decorative xmlns:adec="http://schemas.microsoft.com/office/drawing/2017/decorative" val="0"/>
              </a:ext>
            </a:extLst>
          </p:cNvPr>
          <p:cNvSpPr/>
          <p:nvPr/>
        </p:nvSpPr>
        <p:spPr>
          <a:xfrm>
            <a:off x="315948" y="6621185"/>
            <a:ext cx="9448034" cy="413808"/>
          </a:xfrm>
          <a:prstGeom prst="roundRect">
            <a:avLst/>
          </a:prstGeom>
          <a:solidFill>
            <a:srgbClr val="92D050">
              <a:alpha val="15123"/>
            </a:srgb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53" name="Group 52" descr="Includes staff initials, has all required doses selected, missing doses are overdue selected but then crossed out and date requirements met">
            <a:extLst>
              <a:ext uri="{FF2B5EF4-FFF2-40B4-BE49-F238E27FC236}">
                <a16:creationId xmlns:a16="http://schemas.microsoft.com/office/drawing/2014/main" id="{8D7665E3-6A86-B11A-446C-AD24DFFE8B3E}"/>
              </a:ext>
            </a:extLst>
          </p:cNvPr>
          <p:cNvGrpSpPr/>
          <p:nvPr/>
        </p:nvGrpSpPr>
        <p:grpSpPr>
          <a:xfrm>
            <a:off x="2128008" y="6604106"/>
            <a:ext cx="7669245" cy="430887"/>
            <a:chOff x="2128008" y="6604106"/>
            <a:chExt cx="7669245" cy="430887"/>
          </a:xfrm>
        </p:grpSpPr>
        <p:sp>
          <p:nvSpPr>
            <p:cNvPr id="40" name="Text Placeholder 8">
              <a:extLst>
                <a:ext uri="{FF2B5EF4-FFF2-40B4-BE49-F238E27FC236}">
                  <a16:creationId xmlns:a16="http://schemas.microsoft.com/office/drawing/2014/main" id="{D4D611B5-2D6D-9CE6-6A65-10D9BFEDBE56}"/>
                </a:ext>
              </a:extLst>
            </p:cNvPr>
            <p:cNvSpPr txBox="1">
              <a:spLocks/>
            </p:cNvSpPr>
            <p:nvPr/>
          </p:nvSpPr>
          <p:spPr>
            <a:xfrm>
              <a:off x="2128008" y="6669578"/>
              <a:ext cx="612630" cy="329949"/>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algn="ctr"/>
              <a:r>
                <a:rPr lang="en-US" b="1"/>
                <a:t>NN</a:t>
              </a:r>
            </a:p>
          </p:txBody>
        </p:sp>
        <p:sp>
          <p:nvSpPr>
            <p:cNvPr id="20" name="TextBox 19">
              <a:extLst>
                <a:ext uri="{FF2B5EF4-FFF2-40B4-BE49-F238E27FC236}">
                  <a16:creationId xmlns:a16="http://schemas.microsoft.com/office/drawing/2014/main" id="{5200978F-FCE6-2FD9-EFDE-A76BF044D17E}"/>
                </a:ext>
              </a:extLst>
            </p:cNvPr>
            <p:cNvSpPr txBox="1"/>
            <p:nvPr/>
          </p:nvSpPr>
          <p:spPr>
            <a:xfrm>
              <a:off x="3221062" y="6604106"/>
              <a:ext cx="338482" cy="430887"/>
            </a:xfrm>
            <a:prstGeom prst="rect">
              <a:avLst/>
            </a:prstGeom>
            <a:noFill/>
          </p:spPr>
          <p:txBody>
            <a:bodyPr wrap="square" rtlCol="0">
              <a:spAutoFit/>
            </a:bodyPr>
            <a:lstStyle/>
            <a:p>
              <a:pPr algn="l"/>
              <a:r>
                <a:rPr lang="en-US" sz="2200" b="1"/>
                <a:t>X</a:t>
              </a:r>
            </a:p>
          </p:txBody>
        </p:sp>
        <p:sp>
          <p:nvSpPr>
            <p:cNvPr id="2" name="TextBox 1">
              <a:extLst>
                <a:ext uri="{FF2B5EF4-FFF2-40B4-BE49-F238E27FC236}">
                  <a16:creationId xmlns:a16="http://schemas.microsoft.com/office/drawing/2014/main" id="{71491BAF-5E72-E924-80A0-07C11C9583A2}"/>
                </a:ext>
              </a:extLst>
            </p:cNvPr>
            <p:cNvSpPr txBox="1"/>
            <p:nvPr/>
          </p:nvSpPr>
          <p:spPr>
            <a:xfrm>
              <a:off x="6284567" y="6604106"/>
              <a:ext cx="338482" cy="430887"/>
            </a:xfrm>
            <a:prstGeom prst="rect">
              <a:avLst/>
            </a:prstGeom>
            <a:noFill/>
          </p:spPr>
          <p:txBody>
            <a:bodyPr wrap="square" rtlCol="0">
              <a:spAutoFit/>
            </a:bodyPr>
            <a:lstStyle/>
            <a:p>
              <a:pPr algn="l"/>
              <a:r>
                <a:rPr lang="en-US" sz="2200" b="1"/>
                <a:t>X</a:t>
              </a:r>
            </a:p>
          </p:txBody>
        </p:sp>
        <p:cxnSp>
          <p:nvCxnSpPr>
            <p:cNvPr id="33" name="Straight Connector 32" descr="Cross out Missing Doses Are Overdue">
              <a:extLst>
                <a:ext uri="{FF2B5EF4-FFF2-40B4-BE49-F238E27FC236}">
                  <a16:creationId xmlns:a16="http://schemas.microsoft.com/office/drawing/2014/main" id="{17C02CA3-EFF7-B9D8-6E08-8693536DE2E9}"/>
                </a:ext>
              </a:extLst>
            </p:cNvPr>
            <p:cNvCxnSpPr/>
            <p:nvPr/>
          </p:nvCxnSpPr>
          <p:spPr>
            <a:xfrm>
              <a:off x="6043267" y="6829136"/>
              <a:ext cx="828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 Placeholder 8">
              <a:extLst>
                <a:ext uri="{FF2B5EF4-FFF2-40B4-BE49-F238E27FC236}">
                  <a16:creationId xmlns:a16="http://schemas.microsoft.com/office/drawing/2014/main" id="{6A3C4763-CF4F-E215-C033-0D550058D9B5}"/>
                </a:ext>
              </a:extLst>
            </p:cNvPr>
            <p:cNvSpPr txBox="1">
              <a:spLocks/>
            </p:cNvSpPr>
            <p:nvPr/>
          </p:nvSpPr>
          <p:spPr>
            <a:xfrm>
              <a:off x="8769318" y="6683167"/>
              <a:ext cx="1027935" cy="316360"/>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b="1"/>
                <a:t>08/16/24</a:t>
              </a:r>
            </a:p>
          </p:txBody>
        </p:sp>
      </p:grpSp>
      <p:sp>
        <p:nvSpPr>
          <p:cNvPr id="4" name="TextBox 3">
            <a:extLst>
              <a:ext uri="{FF2B5EF4-FFF2-40B4-BE49-F238E27FC236}">
                <a16:creationId xmlns:a16="http://schemas.microsoft.com/office/drawing/2014/main" id="{AE4AA078-28E2-7FD5-2BF2-25D9AE8469E7}"/>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560084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a:latin typeface="Century Gothic"/>
              </a:rPr>
              <a:t>School Guide</a:t>
            </a:r>
            <a:endParaRPr lang="en-US"/>
          </a:p>
        </p:txBody>
      </p:sp>
      <p:pic>
        <p:nvPicPr>
          <p:cNvPr id="6" name="Content Placeholder 5" descr="School Guide page 1">
            <a:extLst>
              <a:ext uri="{FF2B5EF4-FFF2-40B4-BE49-F238E27FC236}">
                <a16:creationId xmlns:a16="http://schemas.microsoft.com/office/drawing/2014/main" id="{68ADB426-FADA-5493-7958-425962E94407}"/>
              </a:ext>
            </a:extLst>
          </p:cNvPr>
          <p:cNvPicPr>
            <a:picLocks noGrp="1" noChangeAspect="1"/>
          </p:cNvPicPr>
          <p:nvPr>
            <p:ph idx="1"/>
          </p:nvPr>
        </p:nvPicPr>
        <p:blipFill>
          <a:blip r:embed="rId3"/>
          <a:stretch>
            <a:fillRect/>
          </a:stretch>
        </p:blipFill>
        <p:spPr>
          <a:xfrm>
            <a:off x="625170" y="1473784"/>
            <a:ext cx="4058037" cy="5184417"/>
          </a:xfrm>
          <a:ln>
            <a:solidFill>
              <a:schemeClr val="bg1">
                <a:lumMod val="50000"/>
              </a:schemeClr>
            </a:solidFill>
          </a:ln>
        </p:spPr>
      </p:pic>
      <p:pic>
        <p:nvPicPr>
          <p:cNvPr id="7" name="Picture 6" descr="Conditional Admission Schedule">
            <a:extLst>
              <a:ext uri="{FF2B5EF4-FFF2-40B4-BE49-F238E27FC236}">
                <a16:creationId xmlns:a16="http://schemas.microsoft.com/office/drawing/2014/main" id="{AFAA981E-97B6-E78C-0C7B-8C559609730A}"/>
              </a:ext>
            </a:extLst>
          </p:cNvPr>
          <p:cNvPicPr>
            <a:picLocks noChangeAspect="1"/>
          </p:cNvPicPr>
          <p:nvPr/>
        </p:nvPicPr>
        <p:blipFill rotWithShape="1">
          <a:blip r:embed="rId4"/>
          <a:srcRect t="3293" r="-197" b="48952"/>
          <a:stretch/>
        </p:blipFill>
        <p:spPr>
          <a:xfrm>
            <a:off x="5000530" y="1472004"/>
            <a:ext cx="4436425" cy="2775735"/>
          </a:xfrm>
          <a:prstGeom prst="rect">
            <a:avLst/>
          </a:prstGeom>
          <a:ln>
            <a:solidFill>
              <a:schemeClr val="bg1">
                <a:lumMod val="50000"/>
              </a:schemeClr>
            </a:solidFill>
          </a:ln>
        </p:spPr>
      </p:pic>
      <p:sp>
        <p:nvSpPr>
          <p:cNvPr id="4" name="Text Placeholder 3">
            <a:extLst>
              <a:ext uri="{FF2B5EF4-FFF2-40B4-BE49-F238E27FC236}">
                <a16:creationId xmlns:a16="http://schemas.microsoft.com/office/drawing/2014/main" id="{022C91A9-CD7D-8BBF-1C57-2FB303BB765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4</a:t>
            </a:fld>
            <a:endParaRPr lang="en-US"/>
          </a:p>
        </p:txBody>
      </p:sp>
    </p:spTree>
    <p:extLst>
      <p:ext uri="{BB962C8B-B14F-4D97-AF65-F5344CB8AC3E}">
        <p14:creationId xmlns:p14="http://schemas.microsoft.com/office/powerpoint/2010/main" val="2159244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5079-5431-ED5A-09F8-EB75CF94F865}"/>
              </a:ext>
            </a:extLst>
          </p:cNvPr>
          <p:cNvSpPr>
            <a:spLocks noGrp="1"/>
          </p:cNvSpPr>
          <p:nvPr>
            <p:ph type="ctrTitle"/>
          </p:nvPr>
        </p:nvSpPr>
        <p:spPr/>
        <p:txBody>
          <a:bodyPr/>
          <a:lstStyle/>
          <a:p>
            <a:r>
              <a:rPr lang="en-US">
                <a:latin typeface="Century Gothic"/>
              </a:rPr>
              <a:t>Additional Tips</a:t>
            </a:r>
            <a:endParaRPr lang="en-US"/>
          </a:p>
        </p:txBody>
      </p:sp>
    </p:spTree>
    <p:extLst>
      <p:ext uri="{BB962C8B-B14F-4D97-AF65-F5344CB8AC3E}">
        <p14:creationId xmlns:p14="http://schemas.microsoft.com/office/powerpoint/2010/main" val="2722198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E06E0-725B-13B2-EC4D-E2B5593B12FE}"/>
              </a:ext>
            </a:extLst>
          </p:cNvPr>
          <p:cNvSpPr>
            <a:spLocks noGrp="1"/>
          </p:cNvSpPr>
          <p:nvPr>
            <p:ph type="title"/>
          </p:nvPr>
        </p:nvSpPr>
        <p:spPr/>
        <p:txBody>
          <a:bodyPr/>
          <a:lstStyle/>
          <a:p>
            <a:r>
              <a:rPr lang="en-US"/>
              <a:t>Roster of Students Missing Doses</a:t>
            </a:r>
          </a:p>
        </p:txBody>
      </p:sp>
      <p:graphicFrame>
        <p:nvGraphicFramePr>
          <p:cNvPr id="7" name="Table 6" descr="Sample of roster of students missing doses filled in with 4 student's information ">
            <a:extLst>
              <a:ext uri="{FF2B5EF4-FFF2-40B4-BE49-F238E27FC236}">
                <a16:creationId xmlns:a16="http://schemas.microsoft.com/office/drawing/2014/main" id="{2B560D2C-7C96-86D0-F51E-3134EB09A36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800065718"/>
              </p:ext>
            </p:extLst>
          </p:nvPr>
        </p:nvGraphicFramePr>
        <p:xfrm>
          <a:off x="508000" y="1833445"/>
          <a:ext cx="9183506" cy="3066282"/>
        </p:xfrm>
        <a:graphic>
          <a:graphicData uri="http://schemas.openxmlformats.org/drawingml/2006/table">
            <a:tbl>
              <a:tblPr firstRow="1">
                <a:tableStyleId>{5C22544A-7EE6-4342-B048-85BDC9FD1C3A}</a:tableStyleId>
              </a:tblPr>
              <a:tblGrid>
                <a:gridCol w="533400">
                  <a:extLst>
                    <a:ext uri="{9D8B030D-6E8A-4147-A177-3AD203B41FA5}">
                      <a16:colId xmlns:a16="http://schemas.microsoft.com/office/drawing/2014/main" val="354390344"/>
                    </a:ext>
                  </a:extLst>
                </a:gridCol>
                <a:gridCol w="2133600">
                  <a:extLst>
                    <a:ext uri="{9D8B030D-6E8A-4147-A177-3AD203B41FA5}">
                      <a16:colId xmlns:a16="http://schemas.microsoft.com/office/drawing/2014/main" val="2984732046"/>
                    </a:ext>
                  </a:extLst>
                </a:gridCol>
                <a:gridCol w="631372">
                  <a:extLst>
                    <a:ext uri="{9D8B030D-6E8A-4147-A177-3AD203B41FA5}">
                      <a16:colId xmlns:a16="http://schemas.microsoft.com/office/drawing/2014/main" val="2368156772"/>
                    </a:ext>
                  </a:extLst>
                </a:gridCol>
                <a:gridCol w="340608">
                  <a:extLst>
                    <a:ext uri="{9D8B030D-6E8A-4147-A177-3AD203B41FA5}">
                      <a16:colId xmlns:a16="http://schemas.microsoft.com/office/drawing/2014/main" val="84495553"/>
                    </a:ext>
                  </a:extLst>
                </a:gridCol>
                <a:gridCol w="425374">
                  <a:extLst>
                    <a:ext uri="{9D8B030D-6E8A-4147-A177-3AD203B41FA5}">
                      <a16:colId xmlns:a16="http://schemas.microsoft.com/office/drawing/2014/main" val="352816414"/>
                    </a:ext>
                  </a:extLst>
                </a:gridCol>
                <a:gridCol w="396037">
                  <a:extLst>
                    <a:ext uri="{9D8B030D-6E8A-4147-A177-3AD203B41FA5}">
                      <a16:colId xmlns:a16="http://schemas.microsoft.com/office/drawing/2014/main" val="3119620271"/>
                    </a:ext>
                  </a:extLst>
                </a:gridCol>
                <a:gridCol w="528050">
                  <a:extLst>
                    <a:ext uri="{9D8B030D-6E8A-4147-A177-3AD203B41FA5}">
                      <a16:colId xmlns:a16="http://schemas.microsoft.com/office/drawing/2014/main" val="1967984123"/>
                    </a:ext>
                  </a:extLst>
                </a:gridCol>
                <a:gridCol w="792077">
                  <a:extLst>
                    <a:ext uri="{9D8B030D-6E8A-4147-A177-3AD203B41FA5}">
                      <a16:colId xmlns:a16="http://schemas.microsoft.com/office/drawing/2014/main" val="986625246"/>
                    </a:ext>
                  </a:extLst>
                </a:gridCol>
                <a:gridCol w="454711">
                  <a:extLst>
                    <a:ext uri="{9D8B030D-6E8A-4147-A177-3AD203B41FA5}">
                      <a16:colId xmlns:a16="http://schemas.microsoft.com/office/drawing/2014/main" val="3100046230"/>
                    </a:ext>
                  </a:extLst>
                </a:gridCol>
                <a:gridCol w="601391">
                  <a:extLst>
                    <a:ext uri="{9D8B030D-6E8A-4147-A177-3AD203B41FA5}">
                      <a16:colId xmlns:a16="http://schemas.microsoft.com/office/drawing/2014/main" val="293105303"/>
                    </a:ext>
                  </a:extLst>
                </a:gridCol>
                <a:gridCol w="484046">
                  <a:extLst>
                    <a:ext uri="{9D8B030D-6E8A-4147-A177-3AD203B41FA5}">
                      <a16:colId xmlns:a16="http://schemas.microsoft.com/office/drawing/2014/main" val="3437557185"/>
                    </a:ext>
                  </a:extLst>
                </a:gridCol>
                <a:gridCol w="410704">
                  <a:extLst>
                    <a:ext uri="{9D8B030D-6E8A-4147-A177-3AD203B41FA5}">
                      <a16:colId xmlns:a16="http://schemas.microsoft.com/office/drawing/2014/main" val="4032772696"/>
                    </a:ext>
                  </a:extLst>
                </a:gridCol>
                <a:gridCol w="484046">
                  <a:extLst>
                    <a:ext uri="{9D8B030D-6E8A-4147-A177-3AD203B41FA5}">
                      <a16:colId xmlns:a16="http://schemas.microsoft.com/office/drawing/2014/main" val="581120457"/>
                    </a:ext>
                  </a:extLst>
                </a:gridCol>
                <a:gridCol w="469377">
                  <a:extLst>
                    <a:ext uri="{9D8B030D-6E8A-4147-A177-3AD203B41FA5}">
                      <a16:colId xmlns:a16="http://schemas.microsoft.com/office/drawing/2014/main" val="3683228708"/>
                    </a:ext>
                  </a:extLst>
                </a:gridCol>
                <a:gridCol w="498713">
                  <a:extLst>
                    <a:ext uri="{9D8B030D-6E8A-4147-A177-3AD203B41FA5}">
                      <a16:colId xmlns:a16="http://schemas.microsoft.com/office/drawing/2014/main" val="2542550993"/>
                    </a:ext>
                  </a:extLst>
                </a:gridCol>
              </a:tblGrid>
              <a:tr h="308825">
                <a:tc>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7">
                  <a:txBody>
                    <a:bodyPr/>
                    <a:lstStyle/>
                    <a:p>
                      <a:pPr algn="l" fontAlgn="b"/>
                      <a:r>
                        <a:rPr lang="en-US" sz="1400" b="1" i="0" u="none" strike="noStrike" dirty="0">
                          <a:solidFill>
                            <a:srgbClr val="FFFFFF"/>
                          </a:solidFill>
                          <a:effectLst/>
                          <a:highlight>
                            <a:srgbClr val="203764"/>
                          </a:highlight>
                          <a:latin typeface="Calibri"/>
                        </a:rPr>
                        <a:t>If Missing Doses, Mark the Category (Reason)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376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1400" b="1" i="0" u="none" strike="noStrike" dirty="0">
                          <a:solidFill>
                            <a:srgbClr val="FFFFFF"/>
                          </a:solidFill>
                          <a:effectLst/>
                          <a:highlight>
                            <a:srgbClr val="000000"/>
                          </a:highlight>
                          <a:latin typeface="Calibri"/>
                        </a:rPr>
                        <a:t>Mark Missing Vaccines</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FFFFFF"/>
                        </a:solidFill>
                        <a:effectLst/>
                        <a:highlight>
                          <a:srgbClr val="000000"/>
                        </a:highlight>
                        <a:latin typeface="Calibri"/>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696110081"/>
                  </a:ext>
                </a:extLst>
              </a:tr>
              <a:tr h="852360">
                <a:tc>
                  <a:txBody>
                    <a:bodyPr/>
                    <a:lstStyle/>
                    <a:p>
                      <a:pPr algn="ctr" fontAlgn="ctr"/>
                      <a:r>
                        <a:rPr lang="en-US" sz="1000" b="1" i="0" u="none" strike="noStrike" dirty="0">
                          <a:solidFill>
                            <a:srgbClr val="000000"/>
                          </a:solidFill>
                          <a:effectLst/>
                          <a:latin typeface="Calibri"/>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000" b="1" i="0" u="none" strike="noStrike" dirty="0">
                          <a:solidFill>
                            <a:srgbClr val="000000"/>
                          </a:solidFill>
                          <a:effectLst/>
                          <a:latin typeface="Calibri"/>
                        </a:rPr>
                        <a:t>Student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highlight>
                            <a:srgbClr val="DDEBF7"/>
                          </a:highlight>
                          <a:latin typeface="Calibri"/>
                        </a:rPr>
                        <a:t>Has All Required  Doses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PME</a:t>
                      </a:r>
                    </a:p>
                  </a:txBody>
                  <a:tcPr marL="9525" marR="9525" marT="9525" marB="0" anchor="ctr">
                    <a:lnL w="6350" cap="flat" cmpd="sng" algn="ctr">
                      <a:solidFill>
                        <a:srgbClr val="A5A5A5"/>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IEP</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IND</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DDEBF7"/>
                          </a:highlight>
                          <a:latin typeface="Calibri"/>
                        </a:rPr>
                        <a:t>Home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DEBF7"/>
                    </a:solidFill>
                  </a:tcPr>
                </a:tc>
                <a:tc>
                  <a:txBody>
                    <a:bodyPr/>
                    <a:lstStyle/>
                    <a:p>
                      <a:pPr algn="ctr" fontAlgn="ctr"/>
                      <a:r>
                        <a:rPr lang="en-US" sz="1200" b="1" i="0" u="none" strike="noStrike" dirty="0">
                          <a:solidFill>
                            <a:srgbClr val="000000"/>
                          </a:solidFill>
                          <a:effectLst/>
                          <a:highlight>
                            <a:srgbClr val="FFF2CC"/>
                          </a:highlight>
                          <a:latin typeface="Calibri"/>
                        </a:rPr>
                        <a:t>Conditional</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2CC"/>
                    </a:solidFill>
                  </a:tcPr>
                </a:tc>
                <a:tc>
                  <a:txBody>
                    <a:bodyPr/>
                    <a:lstStyle/>
                    <a:p>
                      <a:pPr algn="ctr" fontAlgn="ctr"/>
                      <a:r>
                        <a:rPr lang="en-US" sz="1200" b="1" i="0" u="none" strike="noStrike" dirty="0">
                          <a:solidFill>
                            <a:srgbClr val="000000"/>
                          </a:solidFill>
                          <a:effectLst/>
                          <a:highlight>
                            <a:srgbClr val="FFF2CC"/>
                          </a:highlight>
                          <a:latin typeface="Calibri"/>
                        </a:rPr>
                        <a:t>TME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2CC"/>
                    </a:solidFill>
                  </a:tcPr>
                </a:tc>
                <a:tc>
                  <a:txBody>
                    <a:bodyPr/>
                    <a:lstStyle/>
                    <a:p>
                      <a:pPr algn="ctr" fontAlgn="ctr"/>
                      <a:r>
                        <a:rPr lang="en-US" sz="1200" b="1" i="0" u="none" strike="noStrike" dirty="0">
                          <a:solidFill>
                            <a:srgbClr val="000000"/>
                          </a:solidFill>
                          <a:effectLst/>
                          <a:highlight>
                            <a:srgbClr val="FCE4D6"/>
                          </a:highlight>
                          <a:latin typeface="Calibri"/>
                        </a:rPr>
                        <a:t>Overdue</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A5A5A5"/>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CE4D6"/>
                    </a:solidFill>
                  </a:tcPr>
                </a:tc>
                <a:tc>
                  <a:txBody>
                    <a:bodyPr/>
                    <a:lstStyle/>
                    <a:p>
                      <a:pPr algn="ctr" fontAlgn="ctr"/>
                      <a:r>
                        <a:rPr lang="en-US" sz="1200" b="1" i="0" u="none" strike="noStrike" dirty="0">
                          <a:solidFill>
                            <a:srgbClr val="000000"/>
                          </a:solidFill>
                          <a:effectLst/>
                          <a:highlight>
                            <a:srgbClr val="F2F2F2"/>
                          </a:highlight>
                          <a:latin typeface="Calibri"/>
                        </a:rPr>
                        <a:t>Polio</a:t>
                      </a:r>
                    </a:p>
                  </a:txBody>
                  <a:tcPr marL="9525" marR="9525" marT="9525" marB="0" anchor="ctr">
                    <a:lnL w="6350" cap="flat" cmpd="sng" algn="ctr">
                      <a:solidFill>
                        <a:srgbClr val="A5A5A5"/>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DTaP</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MMR</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err="1">
                          <a:solidFill>
                            <a:srgbClr val="000000"/>
                          </a:solidFill>
                          <a:effectLst/>
                          <a:highlight>
                            <a:srgbClr val="F2F2F2"/>
                          </a:highlight>
                          <a:latin typeface="Calibri"/>
                        </a:rPr>
                        <a:t>HepB</a:t>
                      </a:r>
                    </a:p>
                  </a:txBody>
                  <a:tcPr marL="9525" marR="9525" marT="9525" marB="0" anchor="ctr">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tc>
                  <a:txBody>
                    <a:bodyPr/>
                    <a:lstStyle/>
                    <a:p>
                      <a:pPr algn="ctr" fontAlgn="ctr"/>
                      <a:r>
                        <a:rPr lang="en-US" sz="1200" b="1" i="0" u="none" strike="noStrike" dirty="0">
                          <a:solidFill>
                            <a:srgbClr val="000000"/>
                          </a:solidFill>
                          <a:effectLst/>
                          <a:highlight>
                            <a:srgbClr val="F2F2F2"/>
                          </a:highlight>
                          <a:latin typeface="Calibri"/>
                        </a:rPr>
                        <a:t>VAR</a:t>
                      </a:r>
                    </a:p>
                  </a:txBody>
                  <a:tcPr marL="9525" marR="9525" marT="9525" marB="0" anchor="ctr">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2F2F2"/>
                    </a:solidFill>
                  </a:tcPr>
                </a:tc>
                <a:extLst>
                  <a:ext uri="{0D108BD9-81ED-4DB2-BD59-A6C34878D82A}">
                    <a16:rowId xmlns:a16="http://schemas.microsoft.com/office/drawing/2014/main" val="1523993256"/>
                  </a:ext>
                </a:extLst>
              </a:tr>
              <a:tr h="358237">
                <a:tc>
                  <a:txBody>
                    <a:bodyPr/>
                    <a:lstStyle/>
                    <a:p>
                      <a:pPr algn="ctr" fontAlgn="b"/>
                      <a:r>
                        <a:rPr lang="en-US" sz="1000" b="0" i="0" u="none" strike="noStrike" dirty="0">
                          <a:solidFill>
                            <a:srgbClr val="000000"/>
                          </a:solidFill>
                          <a:effectLst/>
                          <a:latin typeface="Calibri"/>
                        </a:rPr>
                        <a:t>1.</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Two </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1191369687"/>
                  </a:ext>
                </a:extLst>
              </a:tr>
              <a:tr h="358237">
                <a:tc>
                  <a:txBody>
                    <a:bodyPr/>
                    <a:lstStyle/>
                    <a:p>
                      <a:pPr algn="ctr" fontAlgn="b"/>
                      <a:r>
                        <a:rPr lang="en-US" sz="1000" b="0" i="0" u="none" strike="noStrike" dirty="0">
                          <a:solidFill>
                            <a:srgbClr val="000000"/>
                          </a:solidFill>
                          <a:effectLst/>
                          <a:latin typeface="Calibri"/>
                        </a:rPr>
                        <a:t>2.</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Three </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 </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543345356"/>
                  </a:ext>
                </a:extLst>
              </a:tr>
              <a:tr h="358237">
                <a:tc>
                  <a:txBody>
                    <a:bodyPr/>
                    <a:lstStyle/>
                    <a:p>
                      <a:pPr algn="ctr" fontAlgn="b"/>
                      <a:r>
                        <a:rPr lang="en-US" sz="1000" b="0" i="0" u="none" strike="noStrike" dirty="0">
                          <a:solidFill>
                            <a:srgbClr val="000000"/>
                          </a:solidFill>
                          <a:effectLst/>
                          <a:latin typeface="Calibri"/>
                        </a:rPr>
                        <a:t>3.</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Four</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700" b="1" i="0" u="none" strike="noStrike" noProof="0" dirty="0">
                          <a:solidFill>
                            <a:srgbClr val="000000"/>
                          </a:solidFill>
                          <a:effectLst/>
                          <a:latin typeface="Calibri"/>
                        </a:rPr>
                        <a:t>X </a:t>
                      </a:r>
                      <a:endParaRPr lang="en-US" dirty="0"/>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 X</a:t>
                      </a: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lvl="0" algn="ctr">
                        <a:buNone/>
                      </a:pPr>
                      <a:r>
                        <a:rPr lang="en-US" sz="2400" b="1" i="0" u="none" strike="noStrike" dirty="0">
                          <a:solidFill>
                            <a:srgbClr val="000000"/>
                          </a:solidFill>
                          <a:effectLst/>
                          <a:latin typeface="Calibri"/>
                        </a:rPr>
                        <a:t> 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2002846001"/>
                  </a:ext>
                </a:extLst>
              </a:tr>
              <a:tr h="358237">
                <a:tc>
                  <a:txBody>
                    <a:bodyPr/>
                    <a:lstStyle/>
                    <a:p>
                      <a:pPr algn="ctr" fontAlgn="b"/>
                      <a:r>
                        <a:rPr lang="en-US" sz="1000" b="0" i="0" u="none" strike="noStrike" dirty="0">
                          <a:solidFill>
                            <a:srgbClr val="000000"/>
                          </a:solidFill>
                          <a:effectLst/>
                          <a:latin typeface="Calibri"/>
                        </a:rPr>
                        <a:t>4.</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l" fontAlgn="b"/>
                      <a:r>
                        <a:rPr lang="en-US" sz="2400" b="1" i="0" u="none" strike="noStrike" dirty="0">
                          <a:solidFill>
                            <a:srgbClr val="000000"/>
                          </a:solidFill>
                          <a:effectLst/>
                          <a:latin typeface="Calibri"/>
                        </a:rPr>
                        <a:t>Student Five</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2400" b="1"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r>
                        <a:rPr lang="en-US" sz="2400" b="1" i="0" u="none" strike="noStrike" dirty="0">
                          <a:solidFill>
                            <a:srgbClr val="000000"/>
                          </a:solidFill>
                          <a:effectLst/>
                          <a:latin typeface="Calibri"/>
                        </a:rPr>
                        <a:t>X</a:t>
                      </a: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2546776007"/>
                  </a:ext>
                </a:extLst>
              </a:tr>
              <a:tr h="358237">
                <a:tc>
                  <a:txBody>
                    <a:bodyPr/>
                    <a:lstStyle/>
                    <a:p>
                      <a:pPr algn="ctr" fontAlgn="b"/>
                      <a:r>
                        <a:rPr lang="en-US" sz="1000" b="0" i="0" u="none" strike="noStrike" dirty="0">
                          <a:solidFill>
                            <a:srgbClr val="000000"/>
                          </a:solidFill>
                          <a:effectLst/>
                          <a:latin typeface="Calibri"/>
                        </a:rPr>
                        <a:t>5.</a:t>
                      </a: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9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5A5A5"/>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6350" cap="flat" cmpd="sng" algn="ctr">
                      <a:solidFill>
                        <a:srgbClr val="AEAAAA"/>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a:endParaRPr>
                    </a:p>
                  </a:txBody>
                  <a:tcPr marL="9525" marR="9525" marT="9525" marB="0" anchor="b">
                    <a:lnL w="6350" cap="flat" cmpd="sng" algn="ctr">
                      <a:solidFill>
                        <a:srgbClr val="AEAAAA"/>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EAAAA"/>
                      </a:solidFill>
                      <a:prstDash val="solid"/>
                      <a:round/>
                      <a:headEnd type="none" w="med" len="med"/>
                      <a:tailEnd type="none" w="med" len="med"/>
                    </a:lnT>
                    <a:lnB w="6350" cap="flat" cmpd="sng" algn="ctr">
                      <a:solidFill>
                        <a:srgbClr val="AEAAAA"/>
                      </a:solidFill>
                      <a:prstDash val="solid"/>
                      <a:round/>
                      <a:headEnd type="none" w="med" len="med"/>
                      <a:tailEnd type="none" w="med" len="med"/>
                    </a:lnB>
                    <a:noFill/>
                  </a:tcPr>
                </a:tc>
                <a:extLst>
                  <a:ext uri="{0D108BD9-81ED-4DB2-BD59-A6C34878D82A}">
                    <a16:rowId xmlns:a16="http://schemas.microsoft.com/office/drawing/2014/main" val="923257239"/>
                  </a:ext>
                </a:extLst>
              </a:tr>
            </a:tbl>
          </a:graphicData>
        </a:graphic>
      </p:graphicFrame>
      <p:sp>
        <p:nvSpPr>
          <p:cNvPr id="4" name="Text Placeholder 3">
            <a:extLst>
              <a:ext uri="{FF2B5EF4-FFF2-40B4-BE49-F238E27FC236}">
                <a16:creationId xmlns:a16="http://schemas.microsoft.com/office/drawing/2014/main" id="{8F574B15-A77C-FEC6-4061-B003C75A530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C7AF8D1-BC71-2908-DDAA-67283194DA04}"/>
              </a:ext>
            </a:extLst>
          </p:cNvPr>
          <p:cNvSpPr>
            <a:spLocks noGrp="1"/>
          </p:cNvSpPr>
          <p:nvPr>
            <p:ph type="sldNum" sz="quarter" idx="12"/>
          </p:nvPr>
        </p:nvSpPr>
        <p:spPr/>
        <p:txBody>
          <a:bodyPr/>
          <a:lstStyle/>
          <a:p>
            <a:fld id="{13D703BF-151A-0D40-8508-CABBAD09F9A9}" type="slidenum">
              <a:rPr lang="en-US" smtClean="0"/>
              <a:t>41</a:t>
            </a:fld>
            <a:endParaRPr lang="en-US"/>
          </a:p>
        </p:txBody>
      </p:sp>
      <p:sp>
        <p:nvSpPr>
          <p:cNvPr id="3" name="TextBox 2">
            <a:extLst>
              <a:ext uri="{FF2B5EF4-FFF2-40B4-BE49-F238E27FC236}">
                <a16:creationId xmlns:a16="http://schemas.microsoft.com/office/drawing/2014/main" id="{4A2F6E81-AC77-2D9F-81CA-DF117021E4FE}"/>
              </a:ext>
            </a:extLst>
          </p:cNvPr>
          <p:cNvSpPr txBox="1"/>
          <p:nvPr/>
        </p:nvSpPr>
        <p:spPr>
          <a:xfrm>
            <a:off x="1935126" y="8028617"/>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901364554"/>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a:latin typeface="Century Gothic"/>
              </a:rPr>
              <a:t>Special Situations</a:t>
            </a:r>
            <a:endParaRPr lang="en-US"/>
          </a:p>
        </p:txBody>
      </p:sp>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691514" y="1463097"/>
            <a:ext cx="8675371" cy="5184417"/>
          </a:xfrm>
        </p:spPr>
        <p:txBody>
          <a:bodyPr vert="horz" lIns="91440" tIns="45720" rIns="91440" bIns="45720" rtlCol="0" anchor="t">
            <a:noAutofit/>
          </a:bodyPr>
          <a:lstStyle/>
          <a:p>
            <a:pPr marL="0" indent="0">
              <a:spcAft>
                <a:spcPts val="1000"/>
              </a:spcAft>
              <a:buNone/>
            </a:pPr>
            <a:r>
              <a:rPr lang="en" sz="3200" b="1" dirty="0">
                <a:solidFill>
                  <a:schemeClr val="accent5">
                    <a:lumMod val="50000"/>
                  </a:schemeClr>
                </a:solidFill>
                <a:latin typeface="Calibri"/>
                <a:cs typeface="Arial"/>
              </a:rPr>
              <a:t>Transfer students within U.S.:</a:t>
            </a:r>
            <a:r>
              <a:rPr lang="en" sz="3200" dirty="0">
                <a:solidFill>
                  <a:schemeClr val="accent5">
                    <a:lumMod val="50000"/>
                  </a:schemeClr>
                </a:solidFill>
                <a:latin typeface="Calibri"/>
                <a:cs typeface="Arial"/>
              </a:rPr>
              <a:t> </a:t>
            </a:r>
            <a:endParaRPr lang="en-US" sz="3200" dirty="0">
              <a:solidFill>
                <a:schemeClr val="accent5">
                  <a:lumMod val="50000"/>
                </a:schemeClr>
              </a:solidFill>
              <a:cs typeface="Calibri"/>
            </a:endParaRPr>
          </a:p>
          <a:p>
            <a:pPr marL="1131570" lvl="1" indent="-457200">
              <a:spcAft>
                <a:spcPts val="1000"/>
              </a:spcAft>
            </a:pPr>
            <a:r>
              <a:rPr lang="en" sz="2600" dirty="0">
                <a:latin typeface="Calibri"/>
                <a:cs typeface="Arial"/>
              </a:rPr>
              <a:t>May allow up to 30 school days for records to arrive</a:t>
            </a:r>
            <a:endParaRPr lang="en" sz="2600" dirty="0">
              <a:latin typeface="Calibri"/>
              <a:cs typeface="Calibri"/>
            </a:endParaRPr>
          </a:p>
          <a:p>
            <a:pPr marL="1131570" lvl="1" indent="-457200">
              <a:spcAft>
                <a:spcPts val="1000"/>
              </a:spcAft>
            </a:pPr>
            <a:r>
              <a:rPr lang="en" sz="2600" dirty="0">
                <a:latin typeface="Calibri"/>
                <a:cs typeface="Arial"/>
              </a:rPr>
              <a:t>When records arrive, if missing doses: may allow up to 10-school day deadline</a:t>
            </a:r>
          </a:p>
          <a:p>
            <a:pPr marL="0" indent="0">
              <a:spcAft>
                <a:spcPts val="1000"/>
              </a:spcAft>
              <a:buNone/>
            </a:pPr>
            <a:r>
              <a:rPr lang="en" sz="3200" b="1" dirty="0">
                <a:solidFill>
                  <a:schemeClr val="accent5">
                    <a:lumMod val="50000"/>
                  </a:schemeClr>
                </a:solidFill>
                <a:latin typeface="Calibri"/>
                <a:cs typeface="Calibri"/>
              </a:rPr>
              <a:t>Students in foster care or experiencing homelessness:</a:t>
            </a:r>
            <a:r>
              <a:rPr lang="en" sz="3200" dirty="0">
                <a:solidFill>
                  <a:schemeClr val="accent5">
                    <a:lumMod val="50000"/>
                  </a:schemeClr>
                </a:solidFill>
                <a:latin typeface="Calibri"/>
                <a:cs typeface="Calibri"/>
              </a:rPr>
              <a:t> </a:t>
            </a:r>
          </a:p>
          <a:p>
            <a:pPr marL="1131570" lvl="1" indent="-457200">
              <a:spcAft>
                <a:spcPts val="1000"/>
              </a:spcAft>
            </a:pPr>
            <a:r>
              <a:rPr lang="en" sz="2600" dirty="0">
                <a:latin typeface="Calibri"/>
                <a:cs typeface="Calibri"/>
              </a:rPr>
              <a:t>Enroll immediately, even if immunization records are missing or unavailable. Follow up according to conditional admission schedule</a:t>
            </a:r>
            <a:endParaRPr lang="en" sz="2600" dirty="0">
              <a:cs typeface="Calibri"/>
            </a:endParaRPr>
          </a:p>
          <a:p>
            <a:pPr marL="0" indent="0">
              <a:spcAft>
                <a:spcPts val="1000"/>
              </a:spcAft>
              <a:buNone/>
            </a:pPr>
            <a:r>
              <a:rPr lang="en" sz="3200" b="1" dirty="0">
                <a:solidFill>
                  <a:schemeClr val="accent5">
                    <a:lumMod val="50000"/>
                  </a:schemeClr>
                </a:solidFill>
                <a:latin typeface="Calibri" panose="020F0502020204030204"/>
                <a:cs typeface="Calibri"/>
              </a:rPr>
              <a:t>18+ years old:</a:t>
            </a:r>
            <a:r>
              <a:rPr lang="en" sz="3000" dirty="0">
                <a:solidFill>
                  <a:schemeClr val="accent5">
                    <a:lumMod val="50000"/>
                  </a:schemeClr>
                </a:solidFill>
                <a:latin typeface="Calibri"/>
                <a:cs typeface="Calibri"/>
              </a:rPr>
              <a:t> </a:t>
            </a:r>
            <a:r>
              <a:rPr lang="en" sz="3000" dirty="0">
                <a:latin typeface="Calibri"/>
                <a:cs typeface="Calibri"/>
              </a:rPr>
              <a:t>Not subject to requirements</a:t>
            </a:r>
            <a:endParaRPr lang="en-US" sz="3000" dirty="0">
              <a:latin typeface="Calibri" panose="020F0502020204030204"/>
              <a:cs typeface="Calibri"/>
            </a:endParaRPr>
          </a:p>
          <a:p>
            <a:endParaRPr lang="en-US" sz="3050" dirty="0">
              <a:latin typeface="Calibri" panose="020F0502020204030204"/>
              <a:cs typeface="Calibri"/>
            </a:endParaRPr>
          </a:p>
        </p:txBody>
      </p:sp>
      <p:sp>
        <p:nvSpPr>
          <p:cNvPr id="4" name="Text Placeholder 3">
            <a:extLst>
              <a:ext uri="{FF2B5EF4-FFF2-40B4-BE49-F238E27FC236}">
                <a16:creationId xmlns:a16="http://schemas.microsoft.com/office/drawing/2014/main" id="{0322671A-B9AE-46E5-7018-00FB6E31E75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42</a:t>
            </a:fld>
            <a:endParaRPr lang="en-US"/>
          </a:p>
        </p:txBody>
      </p:sp>
      <p:sp>
        <p:nvSpPr>
          <p:cNvPr id="6" name="TextBox 5">
            <a:extLst>
              <a:ext uri="{FF2B5EF4-FFF2-40B4-BE49-F238E27FC236}">
                <a16:creationId xmlns:a16="http://schemas.microsoft.com/office/drawing/2014/main" id="{B8A879D3-15D1-49AA-CD26-90C3FD841C22}"/>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365991147"/>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FFA3-7480-0A0F-C2FF-906801FC2EE9}"/>
              </a:ext>
            </a:extLst>
          </p:cNvPr>
          <p:cNvSpPr>
            <a:spLocks noGrp="1"/>
          </p:cNvSpPr>
          <p:nvPr>
            <p:ph type="title"/>
          </p:nvPr>
        </p:nvSpPr>
        <p:spPr/>
        <p:txBody>
          <a:bodyPr/>
          <a:lstStyle/>
          <a:p>
            <a:r>
              <a:rPr lang="en-US" dirty="0">
                <a:solidFill>
                  <a:srgbClr val="2F5597"/>
                </a:solidFill>
                <a:latin typeface="Century Gothic"/>
                <a:cs typeface="Arial"/>
              </a:rPr>
              <a:t>More Special Situations</a:t>
            </a:r>
            <a:endParaRPr lang="en-US" dirty="0"/>
          </a:p>
        </p:txBody>
      </p:sp>
      <p:sp>
        <p:nvSpPr>
          <p:cNvPr id="3" name="Content Placeholder 2">
            <a:extLst>
              <a:ext uri="{FF2B5EF4-FFF2-40B4-BE49-F238E27FC236}">
                <a16:creationId xmlns:a16="http://schemas.microsoft.com/office/drawing/2014/main" id="{2B25862B-C959-D9F2-7ED6-CAD4CDB1EDCE}"/>
              </a:ext>
            </a:extLst>
          </p:cNvPr>
          <p:cNvSpPr>
            <a:spLocks noGrp="1"/>
          </p:cNvSpPr>
          <p:nvPr>
            <p:ph idx="1"/>
          </p:nvPr>
        </p:nvSpPr>
        <p:spPr>
          <a:xfrm>
            <a:off x="584863" y="1336097"/>
            <a:ext cx="9219538" cy="5184417"/>
          </a:xfrm>
        </p:spPr>
        <p:txBody>
          <a:bodyPr vert="horz" lIns="91440" tIns="45720" rIns="91440" bIns="45720" rtlCol="0" anchor="t">
            <a:noAutofit/>
          </a:bodyPr>
          <a:lstStyle/>
          <a:p>
            <a:pPr marL="0" indent="0">
              <a:spcAft>
                <a:spcPts val="400"/>
              </a:spcAft>
              <a:buNone/>
            </a:pPr>
            <a:r>
              <a:rPr lang="en" sz="3200" b="1" dirty="0">
                <a:solidFill>
                  <a:schemeClr val="accent5">
                    <a:lumMod val="50000"/>
                  </a:schemeClr>
                </a:solidFill>
                <a:latin typeface="Calibri"/>
                <a:cs typeface="Arial"/>
              </a:rPr>
              <a:t>Dose given too early: </a:t>
            </a:r>
            <a:endParaRPr lang="en" sz="3000" b="1" dirty="0">
              <a:solidFill>
                <a:schemeClr val="accent5">
                  <a:lumMod val="50000"/>
                </a:schemeClr>
              </a:solidFill>
              <a:latin typeface="Calibri"/>
              <a:cs typeface="Arial"/>
            </a:endParaRPr>
          </a:p>
          <a:p>
            <a:pPr lvl="1">
              <a:spcAft>
                <a:spcPts val="400"/>
              </a:spcAft>
            </a:pPr>
            <a:r>
              <a:rPr lang="en" sz="2600" dirty="0">
                <a:latin typeface="Calibri"/>
                <a:cs typeface="Arial"/>
              </a:rPr>
              <a:t>If the dose date is before </a:t>
            </a:r>
            <a:r>
              <a:rPr lang="en" sz="2600" i="1" dirty="0">
                <a:latin typeface="Calibri"/>
                <a:cs typeface="Arial"/>
              </a:rPr>
              <a:t>Earliest Dose </a:t>
            </a:r>
            <a:br>
              <a:rPr lang="en" sz="2600" i="1" dirty="0">
                <a:latin typeface="Calibri"/>
                <a:cs typeface="Arial"/>
              </a:rPr>
            </a:br>
            <a:r>
              <a:rPr lang="en" sz="2600" i="1" dirty="0">
                <a:latin typeface="Calibri"/>
                <a:cs typeface="Arial"/>
              </a:rPr>
              <a:t>May be Given </a:t>
            </a:r>
            <a:r>
              <a:rPr lang="en" sz="2600" dirty="0">
                <a:latin typeface="Calibri"/>
                <a:cs typeface="Arial"/>
              </a:rPr>
              <a:t>date, the dose still counts. </a:t>
            </a:r>
            <a:endParaRPr lang="en-US" sz="2600" dirty="0">
              <a:solidFill>
                <a:srgbClr val="212121"/>
              </a:solidFill>
              <a:latin typeface="Calibri"/>
              <a:cs typeface="Arial"/>
            </a:endParaRPr>
          </a:p>
          <a:p>
            <a:pPr marL="0" indent="0">
              <a:spcAft>
                <a:spcPts val="400"/>
              </a:spcAft>
              <a:buNone/>
            </a:pPr>
            <a:r>
              <a:rPr lang="en" sz="3200" b="1" dirty="0">
                <a:solidFill>
                  <a:schemeClr val="accent5">
                    <a:lumMod val="50000"/>
                  </a:schemeClr>
                </a:solidFill>
                <a:latin typeface="Calibri"/>
                <a:cs typeface="Arial"/>
              </a:rPr>
              <a:t>Missing Hep B at 7</a:t>
            </a:r>
            <a:r>
              <a:rPr lang="en" sz="3200" b="1" baseline="30000" dirty="0">
                <a:solidFill>
                  <a:schemeClr val="accent5">
                    <a:lumMod val="50000"/>
                  </a:schemeClr>
                </a:solidFill>
                <a:latin typeface="Calibri"/>
                <a:cs typeface="Arial"/>
              </a:rPr>
              <a:t>th</a:t>
            </a:r>
            <a:r>
              <a:rPr lang="en" sz="3200" b="1" dirty="0">
                <a:solidFill>
                  <a:schemeClr val="accent5">
                    <a:lumMod val="50000"/>
                  </a:schemeClr>
                </a:solidFill>
                <a:latin typeface="Calibri"/>
                <a:cs typeface="Arial"/>
              </a:rPr>
              <a:t> grade:</a:t>
            </a:r>
            <a:endParaRPr lang="en" sz="3000" b="1" dirty="0">
              <a:solidFill>
                <a:schemeClr val="accent5">
                  <a:lumMod val="50000"/>
                </a:schemeClr>
              </a:solidFill>
              <a:latin typeface="Calibri"/>
              <a:cs typeface="Arial"/>
            </a:endParaRPr>
          </a:p>
          <a:p>
            <a:pPr marL="502920" lvl="1" indent="0">
              <a:spcAft>
                <a:spcPts val="400"/>
              </a:spcAft>
              <a:buNone/>
            </a:pPr>
            <a:r>
              <a:rPr lang="en-US" sz="2600" dirty="0">
                <a:latin typeface="Calibri"/>
                <a:cs typeface="Arial"/>
              </a:rPr>
              <a:t>Students must complete the series after 7</a:t>
            </a:r>
            <a:r>
              <a:rPr lang="en-US" sz="2600" baseline="30000" dirty="0">
                <a:latin typeface="Calibri"/>
                <a:cs typeface="Arial"/>
              </a:rPr>
              <a:t>th</a:t>
            </a:r>
            <a:r>
              <a:rPr lang="en-US" sz="2600" dirty="0">
                <a:latin typeface="Calibri"/>
                <a:cs typeface="Arial"/>
              </a:rPr>
              <a:t> grade:</a:t>
            </a:r>
          </a:p>
          <a:p>
            <a:pPr lvl="1">
              <a:spcAft>
                <a:spcPts val="400"/>
              </a:spcAft>
            </a:pPr>
            <a:r>
              <a:rPr lang="en-US" sz="2600" dirty="0">
                <a:latin typeface="Calibri"/>
                <a:cs typeface="Arial"/>
              </a:rPr>
              <a:t>when next considered to be an admission at 8th-12th grade OR</a:t>
            </a:r>
          </a:p>
          <a:p>
            <a:pPr lvl="1">
              <a:spcAft>
                <a:spcPts val="400"/>
              </a:spcAft>
            </a:pPr>
            <a:r>
              <a:rPr lang="en-US" sz="2600" dirty="0">
                <a:latin typeface="Calibri"/>
                <a:cs typeface="Arial"/>
              </a:rPr>
              <a:t>at 8th grade: if ever attended K in CA or considered an admission to any grade except 7th at any time after 7/1/2019</a:t>
            </a:r>
          </a:p>
          <a:p>
            <a:pPr marL="0" indent="0">
              <a:spcAft>
                <a:spcPts val="1000"/>
              </a:spcAft>
              <a:buNone/>
            </a:pPr>
            <a:r>
              <a:rPr lang="en" sz="3200" b="1" dirty="0">
                <a:solidFill>
                  <a:schemeClr val="accent5">
                    <a:lumMod val="50000"/>
                  </a:schemeClr>
                </a:solidFill>
                <a:latin typeface="Calibri"/>
                <a:cs typeface="Arial"/>
              </a:rPr>
              <a:t>OPV and international students:</a:t>
            </a:r>
            <a:r>
              <a:rPr lang="en" sz="3000" dirty="0">
                <a:solidFill>
                  <a:schemeClr val="accent5">
                    <a:lumMod val="50000"/>
                  </a:schemeClr>
                </a:solidFill>
                <a:latin typeface="Calibri"/>
                <a:cs typeface="Arial"/>
              </a:rPr>
              <a:t> </a:t>
            </a:r>
          </a:p>
          <a:p>
            <a:pPr lvl="1">
              <a:spcAft>
                <a:spcPts val="1000"/>
              </a:spcAft>
            </a:pPr>
            <a:r>
              <a:rPr lang="en" sz="2600" dirty="0">
                <a:solidFill>
                  <a:srgbClr val="212121"/>
                </a:solidFill>
                <a:latin typeface="Calibri"/>
                <a:cs typeface="Arial"/>
              </a:rPr>
              <a:t>Doses of OPV given on or after April 1, 2016, do not count. </a:t>
            </a:r>
            <a:br>
              <a:rPr lang="en" sz="2600" dirty="0">
                <a:solidFill>
                  <a:srgbClr val="212121"/>
                </a:solidFill>
                <a:latin typeface="Calibri"/>
                <a:cs typeface="Arial"/>
              </a:rPr>
            </a:br>
            <a:r>
              <a:rPr lang="en" sz="2600" dirty="0">
                <a:solidFill>
                  <a:srgbClr val="212121"/>
                </a:solidFill>
                <a:latin typeface="Calibri"/>
                <a:cs typeface="Arial"/>
              </a:rPr>
              <a:t>The student must show proof of IPV.</a:t>
            </a:r>
            <a:endParaRPr lang="en-US" sz="2600" dirty="0">
              <a:latin typeface="Calibri"/>
              <a:cs typeface="Arial"/>
            </a:endParaRPr>
          </a:p>
        </p:txBody>
      </p:sp>
      <p:pic>
        <p:nvPicPr>
          <p:cNvPr id="6" name="Picture 5" descr="California Immunization Handbook">
            <a:extLst>
              <a:ext uri="{FF2B5EF4-FFF2-40B4-BE49-F238E27FC236}">
                <a16:creationId xmlns:a16="http://schemas.microsoft.com/office/drawing/2014/main" id="{4BC6EC64-5A2A-421F-0F51-3F98EB1A7F43}"/>
              </a:ext>
            </a:extLst>
          </p:cNvPr>
          <p:cNvPicPr>
            <a:picLocks noChangeAspect="1"/>
          </p:cNvPicPr>
          <p:nvPr/>
        </p:nvPicPr>
        <p:blipFill>
          <a:blip r:embed="rId4"/>
          <a:stretch>
            <a:fillRect/>
          </a:stretch>
        </p:blipFill>
        <p:spPr>
          <a:xfrm>
            <a:off x="7636602" y="265604"/>
            <a:ext cx="1970085" cy="2400070"/>
          </a:xfrm>
          <a:prstGeom prst="rect">
            <a:avLst/>
          </a:prstGeom>
        </p:spPr>
      </p:pic>
      <p:sp>
        <p:nvSpPr>
          <p:cNvPr id="4" name="Text Placeholder 3">
            <a:extLst>
              <a:ext uri="{FF2B5EF4-FFF2-40B4-BE49-F238E27FC236}">
                <a16:creationId xmlns:a16="http://schemas.microsoft.com/office/drawing/2014/main" id="{0322671A-B9AE-46E5-7018-00FB6E31E750}"/>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FEA11C0-7F62-525A-0EC1-E26FC153CF29}"/>
              </a:ext>
            </a:extLst>
          </p:cNvPr>
          <p:cNvSpPr>
            <a:spLocks noGrp="1"/>
          </p:cNvSpPr>
          <p:nvPr>
            <p:ph type="sldNum" sz="quarter" idx="12"/>
          </p:nvPr>
        </p:nvSpPr>
        <p:spPr/>
        <p:txBody>
          <a:bodyPr/>
          <a:lstStyle/>
          <a:p>
            <a:fld id="{13D703BF-151A-0D40-8508-CABBAD09F9A9}" type="slidenum">
              <a:rPr lang="en-US" smtClean="0"/>
              <a:t>43</a:t>
            </a:fld>
            <a:endParaRPr lang="en-US"/>
          </a:p>
        </p:txBody>
      </p:sp>
      <p:sp>
        <p:nvSpPr>
          <p:cNvPr id="7" name="TextBox 6">
            <a:extLst>
              <a:ext uri="{FF2B5EF4-FFF2-40B4-BE49-F238E27FC236}">
                <a16:creationId xmlns:a16="http://schemas.microsoft.com/office/drawing/2014/main" id="{92BD1EFA-F6D5-3884-5054-8A8C3CB6C249}"/>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1710539637"/>
      </p:ext>
    </p:extLst>
  </p:cSld>
  <p:clrMapOvr>
    <a:masterClrMapping/>
  </p:clrMapOvr>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ShotsForSchool.org</a:t>
            </a:r>
            <a:endParaRPr lang="en-US"/>
          </a:p>
        </p:txBody>
      </p:sp>
      <p:pic>
        <p:nvPicPr>
          <p:cNvPr id="6" name="Content Placeholder 5" descr="Shots for School website and drop down menu to Implementation tools page">
            <a:extLst>
              <a:ext uri="{FF2B5EF4-FFF2-40B4-BE49-F238E27FC236}">
                <a16:creationId xmlns:a16="http://schemas.microsoft.com/office/drawing/2014/main" id="{9B2775D7-2972-5D0F-1420-BE5CCF2D9944}"/>
              </a:ext>
            </a:extLst>
          </p:cNvPr>
          <p:cNvPicPr>
            <a:picLocks noGrp="1" noChangeAspect="1"/>
          </p:cNvPicPr>
          <p:nvPr>
            <p:ph idx="4294967295"/>
          </p:nvPr>
        </p:nvPicPr>
        <p:blipFill rotWithShape="1">
          <a:blip r:embed="rId3"/>
          <a:srcRect l="1378" t="1260" r="1060" b="7651"/>
          <a:stretch/>
        </p:blipFill>
        <p:spPr>
          <a:xfrm>
            <a:off x="777151" y="1537810"/>
            <a:ext cx="8624887" cy="5359400"/>
          </a:xfrm>
          <a:ln>
            <a:solidFill>
              <a:schemeClr val="bg1">
                <a:lumMod val="50000"/>
              </a:schemeClr>
            </a:solidFill>
          </a:ln>
        </p:spPr>
      </p:pic>
      <p:sp>
        <p:nvSpPr>
          <p:cNvPr id="8" name="Arrow: Right 7">
            <a:extLst>
              <a:ext uri="{FF2B5EF4-FFF2-40B4-BE49-F238E27FC236}">
                <a16:creationId xmlns:a16="http://schemas.microsoft.com/office/drawing/2014/main" id="{5BE96D0B-71DE-8EFD-AF9D-121156A2D8EE}"/>
              </a:ext>
              <a:ext uri="{C183D7F6-B498-43B3-948B-1728B52AA6E4}">
                <adec:decorative xmlns:adec="http://schemas.microsoft.com/office/drawing/2017/decorative" val="1"/>
              </a:ext>
            </a:extLst>
          </p:cNvPr>
          <p:cNvSpPr/>
          <p:nvPr/>
        </p:nvSpPr>
        <p:spPr>
          <a:xfrm>
            <a:off x="350301" y="372529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3B86F15-E656-110A-5AF4-4380B1E7A8DF}"/>
              </a:ext>
              <a:ext uri="{C183D7F6-B498-43B3-948B-1728B52AA6E4}">
                <adec:decorative xmlns:adec="http://schemas.microsoft.com/office/drawing/2017/decorative" val="1"/>
              </a:ext>
            </a:extLst>
          </p:cNvPr>
          <p:cNvSpPr/>
          <p:nvPr/>
        </p:nvSpPr>
        <p:spPr>
          <a:xfrm>
            <a:off x="2102442" y="369884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44</a:t>
            </a:fld>
            <a:endParaRPr lang="en-US"/>
          </a:p>
        </p:txBody>
      </p:sp>
      <p:sp>
        <p:nvSpPr>
          <p:cNvPr id="3" name="TextBox 2">
            <a:extLst>
              <a:ext uri="{FF2B5EF4-FFF2-40B4-BE49-F238E27FC236}">
                <a16:creationId xmlns:a16="http://schemas.microsoft.com/office/drawing/2014/main" id="{38A2A319-F0E4-B760-2B8C-0DA12D837FF1}"/>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713674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Resources</a:t>
            </a:r>
            <a:endParaRPr lang="en-US"/>
          </a:p>
        </p:txBody>
      </p:sp>
      <p:pic>
        <p:nvPicPr>
          <p:cNvPr id="3" name="Picture 2" descr="Communicating about School Immunization Requirements job aid">
            <a:extLst>
              <a:ext uri="{FF2B5EF4-FFF2-40B4-BE49-F238E27FC236}">
                <a16:creationId xmlns:a16="http://schemas.microsoft.com/office/drawing/2014/main" id="{0692DBD8-6005-6915-3130-94708C5BE6CF}"/>
              </a:ext>
            </a:extLst>
          </p:cNvPr>
          <p:cNvPicPr>
            <a:picLocks noChangeAspect="1"/>
          </p:cNvPicPr>
          <p:nvPr/>
        </p:nvPicPr>
        <p:blipFill>
          <a:blip r:embed="rId3"/>
          <a:stretch>
            <a:fillRect/>
          </a:stretch>
        </p:blipFill>
        <p:spPr>
          <a:xfrm>
            <a:off x="351112" y="1328767"/>
            <a:ext cx="4257307" cy="5363379"/>
          </a:xfrm>
          <a:prstGeom prst="rect">
            <a:avLst/>
          </a:prstGeom>
          <a:ln>
            <a:solidFill>
              <a:schemeClr val="bg1">
                <a:lumMod val="50000"/>
              </a:schemeClr>
            </a:solidFill>
          </a:ln>
        </p:spPr>
      </p:pic>
      <p:pic>
        <p:nvPicPr>
          <p:cNvPr id="4" name="Picture 3" descr="Checking Immunization Requirements decision tree.">
            <a:extLst>
              <a:ext uri="{FF2B5EF4-FFF2-40B4-BE49-F238E27FC236}">
                <a16:creationId xmlns:a16="http://schemas.microsoft.com/office/drawing/2014/main" id="{D79C8C14-ECE7-6B7B-BC29-EFDAD94D24B3}"/>
              </a:ext>
            </a:extLst>
          </p:cNvPr>
          <p:cNvPicPr>
            <a:picLocks noChangeAspect="1"/>
          </p:cNvPicPr>
          <p:nvPr/>
        </p:nvPicPr>
        <p:blipFill>
          <a:blip r:embed="rId4"/>
          <a:stretch>
            <a:fillRect/>
          </a:stretch>
        </p:blipFill>
        <p:spPr>
          <a:xfrm>
            <a:off x="4935736" y="1326767"/>
            <a:ext cx="4822378" cy="3636502"/>
          </a:xfrm>
          <a:prstGeom prst="rect">
            <a:avLst/>
          </a:prstGeom>
          <a:ln>
            <a:solidFill>
              <a:schemeClr val="bg1">
                <a:lumMod val="50000"/>
              </a:schemeClr>
            </a:solidFill>
          </a:ln>
        </p:spPr>
      </p:pic>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45</a:t>
            </a:fld>
            <a:endParaRPr lang="en-US"/>
          </a:p>
        </p:txBody>
      </p:sp>
      <p:sp>
        <p:nvSpPr>
          <p:cNvPr id="6" name="TextBox 5">
            <a:extLst>
              <a:ext uri="{FF2B5EF4-FFF2-40B4-BE49-F238E27FC236}">
                <a16:creationId xmlns:a16="http://schemas.microsoft.com/office/drawing/2014/main" id="{49BFA0A9-914F-2CEF-E2D1-73B06772E03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65511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79BA-EB9D-659D-FBF6-20F4A9DC6854}"/>
              </a:ext>
            </a:extLst>
          </p:cNvPr>
          <p:cNvSpPr>
            <a:spLocks noGrp="1"/>
          </p:cNvSpPr>
          <p:nvPr>
            <p:ph type="title"/>
          </p:nvPr>
        </p:nvSpPr>
        <p:spPr/>
        <p:txBody>
          <a:bodyPr/>
          <a:lstStyle/>
          <a:p>
            <a:r>
              <a:rPr lang="en-US">
                <a:latin typeface="Century Gothic"/>
              </a:rPr>
              <a:t>Answers</a:t>
            </a:r>
            <a:endParaRPr lang="en-US"/>
          </a:p>
        </p:txBody>
      </p:sp>
      <p:pic>
        <p:nvPicPr>
          <p:cNvPr id="6" name="Picture 5" descr="California Immunization Handbook">
            <a:extLst>
              <a:ext uri="{FF2B5EF4-FFF2-40B4-BE49-F238E27FC236}">
                <a16:creationId xmlns:a16="http://schemas.microsoft.com/office/drawing/2014/main" id="{C75B3414-CD04-A95B-2356-517738F54322}"/>
              </a:ext>
            </a:extLst>
          </p:cNvPr>
          <p:cNvPicPr>
            <a:picLocks noChangeAspect="1"/>
          </p:cNvPicPr>
          <p:nvPr/>
        </p:nvPicPr>
        <p:blipFill>
          <a:blip r:embed="rId3"/>
          <a:stretch>
            <a:fillRect/>
          </a:stretch>
        </p:blipFill>
        <p:spPr>
          <a:xfrm>
            <a:off x="454952" y="1398479"/>
            <a:ext cx="2680934" cy="3458880"/>
          </a:xfrm>
          <a:prstGeom prst="rect">
            <a:avLst/>
          </a:prstGeom>
        </p:spPr>
      </p:pic>
      <p:pic>
        <p:nvPicPr>
          <p:cNvPr id="7" name="Picture 6" descr="Shots for School website drop down menu to Laws and Requirements FAQs page">
            <a:extLst>
              <a:ext uri="{FF2B5EF4-FFF2-40B4-BE49-F238E27FC236}">
                <a16:creationId xmlns:a16="http://schemas.microsoft.com/office/drawing/2014/main" id="{F361BD46-4ACF-F4D1-E728-AA98CD1321D4}"/>
              </a:ext>
            </a:extLst>
          </p:cNvPr>
          <p:cNvPicPr>
            <a:picLocks noChangeAspect="1"/>
          </p:cNvPicPr>
          <p:nvPr/>
        </p:nvPicPr>
        <p:blipFill rotWithShape="1">
          <a:blip r:embed="rId4"/>
          <a:srcRect r="25782" b="364"/>
          <a:stretch/>
        </p:blipFill>
        <p:spPr>
          <a:xfrm>
            <a:off x="4363071" y="2433650"/>
            <a:ext cx="5181439" cy="3614360"/>
          </a:xfrm>
          <a:prstGeom prst="rect">
            <a:avLst/>
          </a:prstGeom>
          <a:ln>
            <a:solidFill>
              <a:schemeClr val="bg1">
                <a:lumMod val="50000"/>
              </a:schemeClr>
            </a:solidFill>
          </a:ln>
        </p:spPr>
      </p:pic>
      <p:sp>
        <p:nvSpPr>
          <p:cNvPr id="10" name="Arrow: Right 9">
            <a:extLst>
              <a:ext uri="{FF2B5EF4-FFF2-40B4-BE49-F238E27FC236}">
                <a16:creationId xmlns:a16="http://schemas.microsoft.com/office/drawing/2014/main" id="{52AC7F4A-F686-0214-DA98-1BC6D2819EB9}"/>
              </a:ext>
              <a:ext uri="{C183D7F6-B498-43B3-948B-1728B52AA6E4}">
                <adec:decorative xmlns:adec="http://schemas.microsoft.com/office/drawing/2017/decorative" val="1"/>
              </a:ext>
            </a:extLst>
          </p:cNvPr>
          <p:cNvSpPr/>
          <p:nvPr/>
        </p:nvSpPr>
        <p:spPr>
          <a:xfrm>
            <a:off x="3797950" y="4234637"/>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43A2BD63-05A7-5114-E954-A0A8D58ED204}"/>
              </a:ext>
              <a:ext uri="{C183D7F6-B498-43B3-948B-1728B52AA6E4}">
                <adec:decorative xmlns:adec="http://schemas.microsoft.com/office/drawing/2017/decorative" val="1"/>
              </a:ext>
            </a:extLst>
          </p:cNvPr>
          <p:cNvSpPr/>
          <p:nvPr/>
        </p:nvSpPr>
        <p:spPr>
          <a:xfrm>
            <a:off x="5093492" y="4743984"/>
            <a:ext cx="629973" cy="428805"/>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BF18B3-73F1-8804-9B80-406EBDA44846}"/>
              </a:ext>
            </a:extLst>
          </p:cNvPr>
          <p:cNvSpPr txBox="1"/>
          <p:nvPr/>
        </p:nvSpPr>
        <p:spPr>
          <a:xfrm>
            <a:off x="609599" y="6457949"/>
            <a:ext cx="4924169" cy="800219"/>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solidFill>
                  <a:srgbClr val="202020"/>
                </a:solidFill>
                <a:ea typeface="+mn-lt"/>
                <a:cs typeface="+mn-lt"/>
              </a:rPr>
              <a:t>Send questions to [your email]</a:t>
            </a:r>
            <a:endParaRPr lang="en-US" sz="2800">
              <a:solidFill>
                <a:srgbClr val="0071BC"/>
              </a:solidFill>
              <a:cs typeface="Calibri"/>
            </a:endParaRPr>
          </a:p>
          <a:p>
            <a:pPr algn="l"/>
            <a:endParaRPr lang="en-US" dirty="0">
              <a:cs typeface="Calibri"/>
            </a:endParaRPr>
          </a:p>
        </p:txBody>
      </p:sp>
      <p:sp>
        <p:nvSpPr>
          <p:cNvPr id="5" name="Slide Number Placeholder 4">
            <a:extLst>
              <a:ext uri="{FF2B5EF4-FFF2-40B4-BE49-F238E27FC236}">
                <a16:creationId xmlns:a16="http://schemas.microsoft.com/office/drawing/2014/main" id="{DE7BEC9A-93D3-C4E9-3288-6AB7ABB7E4C2}"/>
              </a:ext>
            </a:extLst>
          </p:cNvPr>
          <p:cNvSpPr>
            <a:spLocks noGrp="1"/>
          </p:cNvSpPr>
          <p:nvPr>
            <p:ph type="sldNum" sz="quarter" idx="12"/>
          </p:nvPr>
        </p:nvSpPr>
        <p:spPr/>
        <p:txBody>
          <a:bodyPr/>
          <a:lstStyle/>
          <a:p>
            <a:fld id="{13D703BF-151A-0D40-8508-CABBAD09F9A9}" type="slidenum">
              <a:rPr lang="en-US" smtClean="0"/>
              <a:t>46</a:t>
            </a:fld>
            <a:endParaRPr lang="en-US"/>
          </a:p>
        </p:txBody>
      </p:sp>
      <p:sp>
        <p:nvSpPr>
          <p:cNvPr id="3" name="TextBox 2">
            <a:extLst>
              <a:ext uri="{FF2B5EF4-FFF2-40B4-BE49-F238E27FC236}">
                <a16:creationId xmlns:a16="http://schemas.microsoft.com/office/drawing/2014/main" id="{3062987D-F99A-7B80-BDFB-57D0C289BB6D}"/>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340274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0BB3-4791-3EC7-215D-B811E21BA71D}"/>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91025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AC2B-3990-8702-D7DB-1A410F1DAD26}"/>
              </a:ext>
            </a:extLst>
          </p:cNvPr>
          <p:cNvSpPr>
            <a:spLocks noGrp="1"/>
          </p:cNvSpPr>
          <p:nvPr>
            <p:ph type="title"/>
          </p:nvPr>
        </p:nvSpPr>
        <p:spPr/>
        <p:txBody>
          <a:bodyPr/>
          <a:lstStyle/>
          <a:p>
            <a:r>
              <a:rPr lang="en-US">
                <a:latin typeface="Century Gothic"/>
              </a:rPr>
              <a:t>Blue Card</a:t>
            </a:r>
            <a:endParaRPr lang="en-US"/>
          </a:p>
        </p:txBody>
      </p:sp>
      <p:pic>
        <p:nvPicPr>
          <p:cNvPr id="9" name="Picture 8" descr="Vaccine section of Blue Card to file in dates that each dose was given.">
            <a:extLst>
              <a:ext uri="{FF2B5EF4-FFF2-40B4-BE49-F238E27FC236}">
                <a16:creationId xmlns:a16="http://schemas.microsoft.com/office/drawing/2014/main" id="{D3622846-004E-664E-CAE4-63F32E787113}"/>
              </a:ext>
            </a:extLst>
          </p:cNvPr>
          <p:cNvPicPr>
            <a:picLocks noChangeAspect="1"/>
          </p:cNvPicPr>
          <p:nvPr/>
        </p:nvPicPr>
        <p:blipFill rotWithShape="1">
          <a:blip r:embed="rId3">
            <a:extLst>
              <a:ext uri="{28A0092B-C50C-407E-A947-70E740481C1C}">
                <a14:useLocalDpi xmlns:a14="http://schemas.microsoft.com/office/drawing/2010/main" val="0"/>
              </a:ext>
            </a:extLst>
          </a:blip>
          <a:srcRect l="1103" t="1714" r="883" b="4571"/>
          <a:stretch/>
        </p:blipFill>
        <p:spPr>
          <a:xfrm>
            <a:off x="726959" y="1340531"/>
            <a:ext cx="7683153" cy="5660675"/>
          </a:xfrm>
          <a:prstGeom prst="rect">
            <a:avLst/>
          </a:prstGeom>
          <a:ln>
            <a:solidFill>
              <a:schemeClr val="tx1"/>
            </a:solidFill>
          </a:ln>
        </p:spPr>
      </p:pic>
      <p:sp>
        <p:nvSpPr>
          <p:cNvPr id="11" name="Rounded Rectangle 10">
            <a:extLst>
              <a:ext uri="{FF2B5EF4-FFF2-40B4-BE49-F238E27FC236}">
                <a16:creationId xmlns:a16="http://schemas.microsoft.com/office/drawing/2014/main" id="{15351E53-8C83-D62F-A8D0-A4567182E858}"/>
              </a:ext>
              <a:ext uri="{C183D7F6-B498-43B3-948B-1728B52AA6E4}">
                <adec:decorative xmlns:adec="http://schemas.microsoft.com/office/drawing/2017/decorative" val="1"/>
              </a:ext>
            </a:extLst>
          </p:cNvPr>
          <p:cNvSpPr/>
          <p:nvPr/>
        </p:nvSpPr>
        <p:spPr>
          <a:xfrm>
            <a:off x="6413542" y="2891644"/>
            <a:ext cx="1970076" cy="2568172"/>
          </a:xfrm>
          <a:prstGeom prst="roundRect">
            <a:avLst/>
          </a:prstGeom>
          <a:solidFill>
            <a:schemeClr val="accent2">
              <a:lumMod val="75000"/>
              <a:alpha val="14000"/>
            </a:schemeClr>
          </a:solid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 Placeholder 3">
            <a:extLst>
              <a:ext uri="{FF2B5EF4-FFF2-40B4-BE49-F238E27FC236}">
                <a16:creationId xmlns:a16="http://schemas.microsoft.com/office/drawing/2014/main" id="{022C91A9-CD7D-8BBF-1C57-2FB303BB7657}"/>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54516D7-6708-BB02-D9A2-FA6BE2793F89}"/>
              </a:ext>
            </a:extLst>
          </p:cNvPr>
          <p:cNvSpPr>
            <a:spLocks noGrp="1"/>
          </p:cNvSpPr>
          <p:nvPr>
            <p:ph type="sldNum" sz="quarter" idx="12"/>
          </p:nvPr>
        </p:nvSpPr>
        <p:spPr/>
        <p:txBody>
          <a:bodyPr/>
          <a:lstStyle/>
          <a:p>
            <a:fld id="{13D703BF-151A-0D40-8508-CABBAD09F9A9}" type="slidenum">
              <a:rPr lang="en-US" smtClean="0"/>
              <a:t>5</a:t>
            </a:fld>
            <a:endParaRPr lang="en-US"/>
          </a:p>
        </p:txBody>
      </p:sp>
    </p:spTree>
    <p:extLst>
      <p:ext uri="{BB962C8B-B14F-4D97-AF65-F5344CB8AC3E}">
        <p14:creationId xmlns:p14="http://schemas.microsoft.com/office/powerpoint/2010/main" val="108482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F652-E370-5E22-9181-072A1BD6C3F0}"/>
              </a:ext>
            </a:extLst>
          </p:cNvPr>
          <p:cNvSpPr>
            <a:spLocks noGrp="1"/>
          </p:cNvSpPr>
          <p:nvPr>
            <p:ph type="title"/>
          </p:nvPr>
        </p:nvSpPr>
        <p:spPr/>
        <p:txBody>
          <a:bodyPr/>
          <a:lstStyle/>
          <a:p>
            <a:r>
              <a:rPr lang="en-US"/>
              <a:t>Steps for Processing Records</a:t>
            </a:r>
          </a:p>
        </p:txBody>
      </p:sp>
      <p:sp>
        <p:nvSpPr>
          <p:cNvPr id="3" name="Content Placeholder 2">
            <a:extLst>
              <a:ext uri="{FF2B5EF4-FFF2-40B4-BE49-F238E27FC236}">
                <a16:creationId xmlns:a16="http://schemas.microsoft.com/office/drawing/2014/main" id="{301839CB-7769-4893-2640-F29E9BED5191}"/>
              </a:ext>
            </a:extLst>
          </p:cNvPr>
          <p:cNvSpPr>
            <a:spLocks noGrp="1"/>
          </p:cNvSpPr>
          <p:nvPr>
            <p:ph idx="1"/>
          </p:nvPr>
        </p:nvSpPr>
        <p:spPr/>
        <p:txBody>
          <a:bodyPr vert="horz" lIns="91440" tIns="45720" rIns="91440" bIns="45720" rtlCol="0" anchor="t">
            <a:normAutofit/>
          </a:bodyPr>
          <a:lstStyle/>
          <a:p>
            <a:pPr marL="514350" indent="-514350">
              <a:lnSpc>
                <a:spcPct val="150000"/>
              </a:lnSpc>
              <a:buFont typeface="+mj-lt"/>
              <a:buAutoNum type="arabicPeriod"/>
            </a:pPr>
            <a:r>
              <a:rPr lang="en-US" sz="3600" dirty="0"/>
              <a:t>Ask for child’s immunization record.</a:t>
            </a:r>
            <a:endParaRPr lang="en-US" sz="3600" dirty="0">
              <a:cs typeface="Calibri"/>
            </a:endParaRPr>
          </a:p>
          <a:p>
            <a:pPr marL="514350" indent="-514350">
              <a:lnSpc>
                <a:spcPct val="150000"/>
              </a:lnSpc>
              <a:buFont typeface="+mj-lt"/>
              <a:buAutoNum type="arabicPeriod"/>
            </a:pPr>
            <a:r>
              <a:rPr lang="en-US" sz="3600" dirty="0"/>
              <a:t>Transfer dates for doses to a Blue Card.</a:t>
            </a:r>
            <a:endParaRPr lang="en-US" sz="3600" dirty="0">
              <a:cs typeface="Calibri"/>
            </a:endParaRPr>
          </a:p>
          <a:p>
            <a:pPr marL="514350" indent="-514350">
              <a:lnSpc>
                <a:spcPct val="150000"/>
              </a:lnSpc>
              <a:buAutoNum type="arabicPeriod"/>
            </a:pPr>
            <a:r>
              <a:rPr lang="en-US" sz="3600" dirty="0"/>
              <a:t>Determine if requirements are met.</a:t>
            </a:r>
            <a:endParaRPr lang="en-US" sz="3600" dirty="0">
              <a:cs typeface="Calibri" panose="020F0502020204030204"/>
            </a:endParaRPr>
          </a:p>
          <a:p>
            <a:pPr lvl="1">
              <a:lnSpc>
                <a:spcPct val="150000"/>
              </a:lnSpc>
            </a:pPr>
            <a:r>
              <a:rPr lang="en-US" sz="3200" dirty="0"/>
              <a:t>Can the student be admitted to school?</a:t>
            </a:r>
            <a:endParaRPr lang="en-US" sz="3200" dirty="0">
              <a:cs typeface="Calibri"/>
            </a:endParaRPr>
          </a:p>
          <a:p>
            <a:pPr marL="514350" indent="-514350">
              <a:lnSpc>
                <a:spcPct val="150000"/>
              </a:lnSpc>
              <a:buFont typeface="+mj-lt"/>
              <a:buAutoNum type="arabicPeriod"/>
            </a:pPr>
            <a:r>
              <a:rPr lang="en-US" sz="3600" dirty="0"/>
              <a:t>Complete Status of Requirements section.</a:t>
            </a:r>
            <a:endParaRPr lang="en-US" sz="3600" dirty="0">
              <a:cs typeface="Calibri" panose="020F0502020204030204"/>
            </a:endParaRPr>
          </a:p>
          <a:p>
            <a:endParaRPr lang="en-US" dirty="0"/>
          </a:p>
        </p:txBody>
      </p:sp>
      <p:sp>
        <p:nvSpPr>
          <p:cNvPr id="4" name="Text Placeholder 3">
            <a:extLst>
              <a:ext uri="{FF2B5EF4-FFF2-40B4-BE49-F238E27FC236}">
                <a16:creationId xmlns:a16="http://schemas.microsoft.com/office/drawing/2014/main" id="{D3886728-14F5-718C-413C-AEA3E036E959}"/>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0482BAD9-1B1F-53C0-8091-6CA77CD34789}"/>
              </a:ext>
            </a:extLst>
          </p:cNvPr>
          <p:cNvSpPr>
            <a:spLocks noGrp="1"/>
          </p:cNvSpPr>
          <p:nvPr>
            <p:ph type="sldNum" sz="quarter" idx="12"/>
          </p:nvPr>
        </p:nvSpPr>
        <p:spPr/>
        <p:txBody>
          <a:bodyPr/>
          <a:lstStyle/>
          <a:p>
            <a:fld id="{13D703BF-151A-0D40-8508-CABBAD09F9A9}" type="slidenum">
              <a:rPr lang="en-US" smtClean="0"/>
              <a:t>6</a:t>
            </a:fld>
            <a:endParaRPr lang="en-US"/>
          </a:p>
        </p:txBody>
      </p:sp>
    </p:spTree>
    <p:extLst>
      <p:ext uri="{BB962C8B-B14F-4D97-AF65-F5344CB8AC3E}">
        <p14:creationId xmlns:p14="http://schemas.microsoft.com/office/powerpoint/2010/main" val="300264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F7C1-853A-02BB-CF36-0CCAC2AC6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9595-00B6-0ADB-F3BA-705978754DED}"/>
              </a:ext>
            </a:extLst>
          </p:cNvPr>
          <p:cNvSpPr>
            <a:spLocks noGrp="1"/>
          </p:cNvSpPr>
          <p:nvPr>
            <p:ph type="title"/>
          </p:nvPr>
        </p:nvSpPr>
        <p:spPr/>
        <p:txBody>
          <a:bodyPr>
            <a:normAutofit/>
          </a:bodyPr>
          <a:lstStyle/>
          <a:p>
            <a:r>
              <a:rPr lang="en-US">
                <a:latin typeface="Century Gothic"/>
              </a:rPr>
              <a:t>Can A Student Attend School?</a:t>
            </a:r>
            <a:endParaRPr lang="en-US"/>
          </a:p>
        </p:txBody>
      </p:sp>
      <p:grpSp>
        <p:nvGrpSpPr>
          <p:cNvPr id="18" name="Group 17" descr="Green circle with checkmark">
            <a:extLst>
              <a:ext uri="{FF2B5EF4-FFF2-40B4-BE49-F238E27FC236}">
                <a16:creationId xmlns:a16="http://schemas.microsoft.com/office/drawing/2014/main" id="{F1B61DBF-B254-1A8E-B91D-502E71CA67B8}"/>
              </a:ext>
              <a:ext uri="{C183D7F6-B498-43B3-948B-1728B52AA6E4}">
                <adec:decorative xmlns:adec="http://schemas.microsoft.com/office/drawing/2017/decorative" val="0"/>
              </a:ext>
            </a:extLst>
          </p:cNvPr>
          <p:cNvGrpSpPr/>
          <p:nvPr/>
        </p:nvGrpSpPr>
        <p:grpSpPr>
          <a:xfrm>
            <a:off x="599949" y="1440542"/>
            <a:ext cx="456001" cy="456001"/>
            <a:chOff x="599949" y="1440542"/>
            <a:chExt cx="456001" cy="456001"/>
          </a:xfrm>
        </p:grpSpPr>
        <p:sp>
          <p:nvSpPr>
            <p:cNvPr id="7" name="Oval 6">
              <a:extLst>
                <a:ext uri="{FF2B5EF4-FFF2-40B4-BE49-F238E27FC236}">
                  <a16:creationId xmlns:a16="http://schemas.microsoft.com/office/drawing/2014/main" id="{C3FBCC42-A3B0-86BF-6F8D-B16AF0D88357}"/>
                </a:ext>
              </a:extLst>
            </p:cNvPr>
            <p:cNvSpPr/>
            <p:nvPr/>
          </p:nvSpPr>
          <p:spPr>
            <a:xfrm>
              <a:off x="599949" y="1440542"/>
              <a:ext cx="456001" cy="456001"/>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with solid fill">
              <a:extLst>
                <a:ext uri="{FF2B5EF4-FFF2-40B4-BE49-F238E27FC236}">
                  <a16:creationId xmlns:a16="http://schemas.microsoft.com/office/drawing/2014/main" id="{72FF8C55-9FF1-9F99-847C-3C547CB054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893" y="1521704"/>
              <a:ext cx="303644" cy="303644"/>
            </a:xfrm>
            <a:prstGeom prst="rect">
              <a:avLst/>
            </a:prstGeom>
          </p:spPr>
        </p:pic>
      </p:grpSp>
      <p:sp>
        <p:nvSpPr>
          <p:cNvPr id="3" name="Content Placeholder 2">
            <a:extLst>
              <a:ext uri="{FF2B5EF4-FFF2-40B4-BE49-F238E27FC236}">
                <a16:creationId xmlns:a16="http://schemas.microsoft.com/office/drawing/2014/main" id="{0FCD9626-0B25-8B10-55DF-21AF9A155640}"/>
              </a:ext>
              <a:ext uri="{C183D7F6-B498-43B3-948B-1728B52AA6E4}">
                <adec:decorative xmlns:adec="http://schemas.microsoft.com/office/drawing/2017/decorative" val="1"/>
              </a:ext>
            </a:extLst>
          </p:cNvPr>
          <p:cNvSpPr>
            <a:spLocks noGrp="1"/>
          </p:cNvSpPr>
          <p:nvPr>
            <p:ph idx="1"/>
          </p:nvPr>
        </p:nvSpPr>
        <p:spPr>
          <a:xfrm>
            <a:off x="1214580" y="1440542"/>
            <a:ext cx="8573656" cy="2092367"/>
          </a:xfrm>
        </p:spPr>
        <p:txBody>
          <a:bodyPr vert="horz" lIns="91440" tIns="45720" rIns="91440" bIns="45720" rtlCol="0" anchor="t">
            <a:normAutofit/>
          </a:bodyPr>
          <a:lstStyle/>
          <a:p>
            <a:pPr marL="0" indent="0">
              <a:buNone/>
            </a:pPr>
            <a:r>
              <a:rPr lang="en-US" sz="3050" b="1"/>
              <a:t>Unconditional Admission</a:t>
            </a:r>
          </a:p>
          <a:p>
            <a:pPr marL="514350" indent="-514350">
              <a:buFont typeface="+mj-lt"/>
              <a:buAutoNum type="arabicPeriod"/>
            </a:pPr>
            <a:r>
              <a:rPr lang="en-US" sz="2600"/>
              <a:t>Has all required doses OR </a:t>
            </a:r>
            <a:endParaRPr lang="en-US" sz="2600">
              <a:cs typeface="Calibri"/>
            </a:endParaRPr>
          </a:p>
          <a:p>
            <a:pPr marL="514350" indent="-514350">
              <a:buFont typeface="+mj-lt"/>
              <a:buAutoNum type="arabicPeriod"/>
            </a:pPr>
            <a:r>
              <a:rPr lang="en-US" sz="2600"/>
              <a:t>Permanent medical exemption (PME) for missing doses OR</a:t>
            </a:r>
            <a:endParaRPr lang="en-US" sz="2600">
              <a:cs typeface="Calibri" panose="020F0502020204030204"/>
            </a:endParaRPr>
          </a:p>
          <a:p>
            <a:pPr marL="514350" indent="-514350">
              <a:buAutoNum type="arabicPeriod"/>
            </a:pPr>
            <a:r>
              <a:rPr lang="en-US" sz="2600">
                <a:cs typeface="Calibri" panose="020F0502020204030204"/>
              </a:rPr>
              <a:t>Other: Alternative School programs (IND, IEP, Home)</a:t>
            </a:r>
          </a:p>
        </p:txBody>
      </p:sp>
      <p:grpSp>
        <p:nvGrpSpPr>
          <p:cNvPr id="9" name="Group 8" descr="Yellow circle with check mark">
            <a:extLst>
              <a:ext uri="{FF2B5EF4-FFF2-40B4-BE49-F238E27FC236}">
                <a16:creationId xmlns:a16="http://schemas.microsoft.com/office/drawing/2014/main" id="{812FE273-A940-64A8-0DA2-62E0595A094B}"/>
              </a:ext>
            </a:extLst>
          </p:cNvPr>
          <p:cNvGrpSpPr/>
          <p:nvPr/>
        </p:nvGrpSpPr>
        <p:grpSpPr>
          <a:xfrm>
            <a:off x="602377" y="3645182"/>
            <a:ext cx="456001" cy="456001"/>
            <a:chOff x="9298883" y="413811"/>
            <a:chExt cx="456001" cy="456001"/>
          </a:xfrm>
        </p:grpSpPr>
        <p:sp>
          <p:nvSpPr>
            <p:cNvPr id="10" name="Oval 9">
              <a:extLst>
                <a:ext uri="{FF2B5EF4-FFF2-40B4-BE49-F238E27FC236}">
                  <a16:creationId xmlns:a16="http://schemas.microsoft.com/office/drawing/2014/main" id="{3A9E1C48-5E78-1348-2778-10E7A04B5AF8}"/>
                </a:ext>
              </a:extLst>
            </p:cNvPr>
            <p:cNvSpPr/>
            <p:nvPr/>
          </p:nvSpPr>
          <p:spPr>
            <a:xfrm>
              <a:off x="9298883" y="413811"/>
              <a:ext cx="456001" cy="456001"/>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Graphic 10" descr="Checkmark with solid fill">
              <a:extLst>
                <a:ext uri="{FF2B5EF4-FFF2-40B4-BE49-F238E27FC236}">
                  <a16:creationId xmlns:a16="http://schemas.microsoft.com/office/drawing/2014/main" id="{0A872EAA-E6CE-0874-7570-846A960247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4878" y="494974"/>
              <a:ext cx="303644" cy="303644"/>
            </a:xfrm>
            <a:prstGeom prst="rect">
              <a:avLst/>
            </a:prstGeom>
          </p:spPr>
        </p:pic>
      </p:grpSp>
      <p:sp>
        <p:nvSpPr>
          <p:cNvPr id="13" name="Content Placeholder 2">
            <a:extLst>
              <a:ext uri="{FF2B5EF4-FFF2-40B4-BE49-F238E27FC236}">
                <a16:creationId xmlns:a16="http://schemas.microsoft.com/office/drawing/2014/main" id="{2EF9DDC8-7FBC-F3D4-D79F-F09C3ABF8869}"/>
              </a:ext>
            </a:extLst>
          </p:cNvPr>
          <p:cNvSpPr txBox="1">
            <a:spLocks/>
          </p:cNvSpPr>
          <p:nvPr/>
        </p:nvSpPr>
        <p:spPr>
          <a:xfrm>
            <a:off x="1214580" y="3645182"/>
            <a:ext cx="8438574" cy="2223072"/>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3050" b="1"/>
              <a:t>Conditional Admission</a:t>
            </a:r>
          </a:p>
          <a:p>
            <a:pPr marL="514350" indent="-514350">
              <a:buFont typeface="+mj-lt"/>
              <a:buAutoNum type="arabicPeriod" startAt="4"/>
            </a:pPr>
            <a:r>
              <a:rPr lang="en-US" sz="2600"/>
              <a:t>Temporary medical exemption (TME) for missing doses OR</a:t>
            </a:r>
            <a:endParaRPr lang="en-US" sz="2600">
              <a:cs typeface="Calibri" panose="020F0502020204030204"/>
            </a:endParaRPr>
          </a:p>
          <a:p>
            <a:pPr marL="514350" indent="-514350">
              <a:buFont typeface="+mj-lt"/>
              <a:buAutoNum type="arabicPeriod" startAt="4"/>
            </a:pPr>
            <a:r>
              <a:rPr lang="en-US" sz="2600"/>
              <a:t>Missing doses are not due yet and has at least 1 dose of every required vaccine</a:t>
            </a:r>
            <a:endParaRPr lang="en-US" sz="2600">
              <a:cs typeface="Calibri" panose="020F0502020204030204"/>
            </a:endParaRPr>
          </a:p>
          <a:p>
            <a:pPr marL="0" indent="0">
              <a:buFont typeface="Arial" panose="020B0604020202020204" pitchFamily="34" charset="0"/>
              <a:buNone/>
            </a:pPr>
            <a:endParaRPr lang="en-US" sz="2600">
              <a:cs typeface="Calibri" panose="020F0502020204030204"/>
            </a:endParaRPr>
          </a:p>
        </p:txBody>
      </p:sp>
      <p:sp>
        <p:nvSpPr>
          <p:cNvPr id="12" name="Oval 11" descr="Red Circle with X">
            <a:extLst>
              <a:ext uri="{FF2B5EF4-FFF2-40B4-BE49-F238E27FC236}">
                <a16:creationId xmlns:a16="http://schemas.microsoft.com/office/drawing/2014/main" id="{B710130E-8A21-9F72-F944-D1991044F86F}"/>
              </a:ext>
            </a:extLst>
          </p:cNvPr>
          <p:cNvSpPr/>
          <p:nvPr/>
        </p:nvSpPr>
        <p:spPr>
          <a:xfrm>
            <a:off x="599949" y="6033086"/>
            <a:ext cx="456001" cy="456001"/>
          </a:xfrm>
          <a:prstGeom prst="ellipse">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b="1">
                <a:solidFill>
                  <a:schemeClr val="bg1"/>
                </a:solidFill>
                <a:cs typeface="Calibri"/>
              </a:rPr>
              <a:t>X</a:t>
            </a:r>
            <a:endParaRPr lang="en-US">
              <a:solidFill>
                <a:schemeClr val="bg1"/>
              </a:solidFill>
              <a:cs typeface="Calibri"/>
            </a:endParaRPr>
          </a:p>
        </p:txBody>
      </p:sp>
      <p:sp>
        <p:nvSpPr>
          <p:cNvPr id="14" name="Content Placeholder 2">
            <a:extLst>
              <a:ext uri="{FF2B5EF4-FFF2-40B4-BE49-F238E27FC236}">
                <a16:creationId xmlns:a16="http://schemas.microsoft.com/office/drawing/2014/main" id="{EC098970-194A-07CB-69CE-F56BC364C2A1}"/>
              </a:ext>
            </a:extLst>
          </p:cNvPr>
          <p:cNvSpPr txBox="1">
            <a:spLocks/>
          </p:cNvSpPr>
          <p:nvPr/>
        </p:nvSpPr>
        <p:spPr>
          <a:xfrm>
            <a:off x="1214580" y="6059630"/>
            <a:ext cx="8276942" cy="1259409"/>
          </a:xfrm>
          <a:prstGeom prst="rect">
            <a:avLst/>
          </a:prstGeom>
        </p:spPr>
        <p:txBody>
          <a:bodyPr vert="horz" lIns="91440" tIns="45720" rIns="91440" bIns="45720" rtlCol="0" anchor="t">
            <a:normAutofit/>
          </a:bodyPr>
          <a:lst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0" indent="0">
              <a:spcBef>
                <a:spcPts val="1700"/>
              </a:spcBef>
              <a:buFont typeface="Arial" panose="020B0604020202020204" pitchFamily="34" charset="0"/>
              <a:buNone/>
            </a:pPr>
            <a:r>
              <a:rPr lang="en-US" sz="2800" b="1"/>
              <a:t>Do Not Admit</a:t>
            </a:r>
            <a:endParaRPr lang="en-US" sz="2600"/>
          </a:p>
          <a:p>
            <a:pPr marL="514350" indent="-514350">
              <a:buFont typeface="+mj-lt"/>
              <a:buAutoNum type="arabicPeriod" startAt="6"/>
            </a:pPr>
            <a:r>
              <a:rPr lang="en-US" sz="2600"/>
              <a:t>Missing doses are overdue</a:t>
            </a:r>
            <a:endParaRPr lang="en-US"/>
          </a:p>
          <a:p>
            <a:pPr marL="514350" indent="-514350">
              <a:buFont typeface="Arial" panose="020B0604020202020204" pitchFamily="34" charset="0"/>
              <a:buAutoNum type="arabicPeriod" startAt="5"/>
            </a:pPr>
            <a:endParaRPr lang="en-US" sz="2600">
              <a:cs typeface="Calibri" panose="020F0502020204030204"/>
            </a:endParaRPr>
          </a:p>
          <a:p>
            <a:pPr marL="0" indent="0">
              <a:buFont typeface="Arial" panose="020B0604020202020204" pitchFamily="34" charset="0"/>
              <a:buNone/>
            </a:pPr>
            <a:endParaRPr lang="en-US" sz="2600">
              <a:cs typeface="Calibri" panose="020F0502020204030204"/>
            </a:endParaRPr>
          </a:p>
          <a:p>
            <a:pPr marL="0" indent="0">
              <a:buFont typeface="Arial" panose="020B0604020202020204" pitchFamily="34" charset="0"/>
              <a:buNone/>
            </a:pPr>
            <a:endParaRPr lang="en-US" sz="2600">
              <a:cs typeface="Calibri" panose="020F0502020204030204"/>
            </a:endParaRPr>
          </a:p>
        </p:txBody>
      </p:sp>
      <p:sp>
        <p:nvSpPr>
          <p:cNvPr id="4" name="Text Placeholder 3">
            <a:extLst>
              <a:ext uri="{FF2B5EF4-FFF2-40B4-BE49-F238E27FC236}">
                <a16:creationId xmlns:a16="http://schemas.microsoft.com/office/drawing/2014/main" id="{C3266DAE-36AF-161C-5C77-0DA3B9DA3DE3}"/>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E94D6072-69F8-422D-9D71-E0B63816FF6A}"/>
              </a:ext>
            </a:extLst>
          </p:cNvPr>
          <p:cNvSpPr>
            <a:spLocks noGrp="1"/>
          </p:cNvSpPr>
          <p:nvPr>
            <p:ph type="sldNum" sz="quarter" idx="12"/>
          </p:nvPr>
        </p:nvSpPr>
        <p:spPr/>
        <p:txBody>
          <a:bodyPr/>
          <a:lstStyle/>
          <a:p>
            <a:fld id="{13D703BF-151A-0D40-8508-CABBAD09F9A9}" type="slidenum">
              <a:rPr lang="en-US" smtClean="0"/>
              <a:t>7</a:t>
            </a:fld>
            <a:endParaRPr lang="en-US"/>
          </a:p>
        </p:txBody>
      </p:sp>
    </p:spTree>
    <p:extLst>
      <p:ext uri="{BB962C8B-B14F-4D97-AF65-F5344CB8AC3E}">
        <p14:creationId xmlns:p14="http://schemas.microsoft.com/office/powerpoint/2010/main" val="174325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E9C41-3633-9CD1-A584-9AD91F421A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239A94-71C7-4034-8598-C3E217E7EA5E}"/>
              </a:ext>
            </a:extLst>
          </p:cNvPr>
          <p:cNvSpPr>
            <a:spLocks noGrp="1"/>
          </p:cNvSpPr>
          <p:nvPr>
            <p:ph type="ctrTitle"/>
          </p:nvPr>
        </p:nvSpPr>
        <p:spPr/>
        <p:txBody>
          <a:bodyPr/>
          <a:lstStyle/>
          <a:p>
            <a:r>
              <a:rPr lang="en-US"/>
              <a:t>Let’s Practice</a:t>
            </a:r>
          </a:p>
        </p:txBody>
      </p:sp>
      <p:sp>
        <p:nvSpPr>
          <p:cNvPr id="3" name="Subtitle 2">
            <a:extLst>
              <a:ext uri="{FF2B5EF4-FFF2-40B4-BE49-F238E27FC236}">
                <a16:creationId xmlns:a16="http://schemas.microsoft.com/office/drawing/2014/main" id="{9DE2E4D3-8F5B-030B-F55B-0C91CCB3EFBD}"/>
              </a:ext>
            </a:extLst>
          </p:cNvPr>
          <p:cNvSpPr>
            <a:spLocks noGrp="1"/>
          </p:cNvSpPr>
          <p:nvPr>
            <p:ph type="subTitle" idx="1"/>
          </p:nvPr>
        </p:nvSpPr>
        <p:spPr/>
        <p:txBody>
          <a:bodyPr vert="horz" lIns="91440" tIns="45720" rIns="91440" bIns="45720" rtlCol="0" anchor="t">
            <a:normAutofit/>
          </a:bodyPr>
          <a:lstStyle/>
          <a:p>
            <a:r>
              <a:rPr lang="en-US" sz="3600"/>
              <a:t>TK, Kindergarten, 2nd Grade Admission</a:t>
            </a:r>
          </a:p>
          <a:p>
            <a:r>
              <a:rPr lang="en-US" sz="3600">
                <a:cs typeface="Calibri"/>
              </a:rPr>
              <a:t>August 15, 2024</a:t>
            </a:r>
          </a:p>
        </p:txBody>
      </p:sp>
    </p:spTree>
    <p:extLst>
      <p:ext uri="{BB962C8B-B14F-4D97-AF65-F5344CB8AC3E}">
        <p14:creationId xmlns:p14="http://schemas.microsoft.com/office/powerpoint/2010/main" val="49083400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a:extLst>
              <a:ext uri="{FF2B5EF4-FFF2-40B4-BE49-F238E27FC236}">
                <a16:creationId xmlns:a16="http://schemas.microsoft.com/office/drawing/2014/main" id="{3ABFB8E2-0698-437C-6998-B4890D3120F7}"/>
              </a:ext>
            </a:extLst>
          </p:cNvPr>
          <p:cNvSpPr>
            <a:spLocks noGrp="1"/>
          </p:cNvSpPr>
          <p:nvPr>
            <p:ph type="title"/>
          </p:nvPr>
        </p:nvSpPr>
        <p:spPr>
          <a:xfrm>
            <a:off x="691515" y="413811"/>
            <a:ext cx="8675370" cy="723614"/>
          </a:xfrm>
        </p:spPr>
        <p:txBody>
          <a:bodyPr/>
          <a:lstStyle/>
          <a:p>
            <a:r>
              <a:rPr lang="en-US"/>
              <a:t>Student 1</a:t>
            </a:r>
          </a:p>
        </p:txBody>
      </p:sp>
      <p:sp>
        <p:nvSpPr>
          <p:cNvPr id="24" name="Text Placeholder 23">
            <a:extLst>
              <a:ext uri="{FF2B5EF4-FFF2-40B4-BE49-F238E27FC236}">
                <a16:creationId xmlns:a16="http://schemas.microsoft.com/office/drawing/2014/main" id="{0FDA3E1E-D8B2-00EC-8138-848A0357ADD2}"/>
              </a:ext>
            </a:extLst>
          </p:cNvPr>
          <p:cNvSpPr>
            <a:spLocks noGrp="1"/>
          </p:cNvSpPr>
          <p:nvPr>
            <p:ph type="body" sz="quarter" idx="14"/>
          </p:nvPr>
        </p:nvSpPr>
        <p:spPr>
          <a:xfrm>
            <a:off x="691514" y="1390372"/>
            <a:ext cx="8675370" cy="1816081"/>
          </a:xfrm>
        </p:spPr>
        <p:txBody>
          <a:bodyPr/>
          <a:lstStyle/>
          <a:p>
            <a:r>
              <a:rPr lang="en-US"/>
              <a:t>Kindergarten Admission</a:t>
            </a:r>
          </a:p>
        </p:txBody>
      </p:sp>
      <p:pic>
        <p:nvPicPr>
          <p:cNvPr id="4" name="Picture 3" descr="Immunization Record (yellow card)cover. spaces to fill in child name, birth date, sex, and if applicable allergies and vaccine reactions.">
            <a:extLst>
              <a:ext uri="{FF2B5EF4-FFF2-40B4-BE49-F238E27FC236}">
                <a16:creationId xmlns:a16="http://schemas.microsoft.com/office/drawing/2014/main" id="{3FEFF02E-B866-38AD-FDA8-5A419359A34C}"/>
              </a:ext>
            </a:extLst>
          </p:cNvPr>
          <p:cNvPicPr>
            <a:picLocks noChangeAspect="1"/>
          </p:cNvPicPr>
          <p:nvPr/>
        </p:nvPicPr>
        <p:blipFill rotWithShape="1">
          <a:blip r:embed="rId3">
            <a:extLst>
              <a:ext uri="{28A0092B-C50C-407E-A947-70E740481C1C}">
                <a14:useLocalDpi xmlns:a14="http://schemas.microsoft.com/office/drawing/2010/main" val="0"/>
              </a:ext>
            </a:extLst>
          </a:blip>
          <a:srcRect b="16130"/>
          <a:stretch/>
        </p:blipFill>
        <p:spPr>
          <a:xfrm>
            <a:off x="1578263" y="2032114"/>
            <a:ext cx="6926469" cy="4697172"/>
          </a:xfrm>
          <a:prstGeom prst="rect">
            <a:avLst/>
          </a:prstGeom>
          <a:ln>
            <a:solidFill>
              <a:schemeClr val="tx1"/>
            </a:solidFill>
          </a:ln>
        </p:spPr>
      </p:pic>
      <p:sp>
        <p:nvSpPr>
          <p:cNvPr id="104" name="Text Placeholder 8">
            <a:extLst>
              <a:ext uri="{FF2B5EF4-FFF2-40B4-BE49-F238E27FC236}">
                <a16:creationId xmlns:a16="http://schemas.microsoft.com/office/drawing/2014/main" id="{5715EC16-C152-1823-E6EB-79F9CA23C5AF}"/>
              </a:ext>
            </a:extLst>
          </p:cNvPr>
          <p:cNvSpPr txBox="1">
            <a:spLocks/>
          </p:cNvSpPr>
          <p:nvPr/>
        </p:nvSpPr>
        <p:spPr>
          <a:xfrm>
            <a:off x="2542649" y="3677666"/>
            <a:ext cx="1778814"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000" b="1"/>
              <a:t>Student One</a:t>
            </a:r>
          </a:p>
        </p:txBody>
      </p:sp>
      <p:sp>
        <p:nvSpPr>
          <p:cNvPr id="105" name="Text Placeholder 8">
            <a:extLst>
              <a:ext uri="{FF2B5EF4-FFF2-40B4-BE49-F238E27FC236}">
                <a16:creationId xmlns:a16="http://schemas.microsoft.com/office/drawing/2014/main" id="{BD99389F-EDAA-052B-FB78-9103F9E529B6}"/>
              </a:ext>
            </a:extLst>
          </p:cNvPr>
          <p:cNvSpPr txBox="1">
            <a:spLocks/>
          </p:cNvSpPr>
          <p:nvPr/>
        </p:nvSpPr>
        <p:spPr>
          <a:xfrm>
            <a:off x="3380848" y="4183494"/>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dirty="0"/>
              <a:t>06/22/2019</a:t>
            </a:r>
            <a:endParaRPr lang="en-US" sz="2000" b="1" dirty="0"/>
          </a:p>
        </p:txBody>
      </p:sp>
      <p:sp>
        <p:nvSpPr>
          <p:cNvPr id="106" name="Text Placeholder 8">
            <a:extLst>
              <a:ext uri="{FF2B5EF4-FFF2-40B4-BE49-F238E27FC236}">
                <a16:creationId xmlns:a16="http://schemas.microsoft.com/office/drawing/2014/main" id="{A18757EC-382A-9C5E-D44D-C21727C9F957}"/>
              </a:ext>
            </a:extLst>
          </p:cNvPr>
          <p:cNvSpPr txBox="1">
            <a:spLocks/>
          </p:cNvSpPr>
          <p:nvPr/>
        </p:nvSpPr>
        <p:spPr>
          <a:xfrm>
            <a:off x="6461505" y="4183494"/>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a:t>Female</a:t>
            </a:r>
            <a:endParaRPr lang="en-US" sz="2000" b="1"/>
          </a:p>
        </p:txBody>
      </p:sp>
      <p:sp>
        <p:nvSpPr>
          <p:cNvPr id="107" name="Text Placeholder 8">
            <a:extLst>
              <a:ext uri="{FF2B5EF4-FFF2-40B4-BE49-F238E27FC236}">
                <a16:creationId xmlns:a16="http://schemas.microsoft.com/office/drawing/2014/main" id="{3E77B3CE-632A-E19C-7459-5837C45FAFAE}"/>
              </a:ext>
            </a:extLst>
          </p:cNvPr>
          <p:cNvSpPr txBox="1">
            <a:spLocks/>
          </p:cNvSpPr>
          <p:nvPr/>
        </p:nvSpPr>
        <p:spPr>
          <a:xfrm>
            <a:off x="2695047" y="4655005"/>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a:t>None</a:t>
            </a:r>
            <a:endParaRPr lang="en-US" sz="2000" b="1"/>
          </a:p>
        </p:txBody>
      </p:sp>
      <p:sp>
        <p:nvSpPr>
          <p:cNvPr id="108" name="Text Placeholder 8">
            <a:extLst>
              <a:ext uri="{FF2B5EF4-FFF2-40B4-BE49-F238E27FC236}">
                <a16:creationId xmlns:a16="http://schemas.microsoft.com/office/drawing/2014/main" id="{C2FB1266-0183-E5AD-6E70-61867A6C07A5}"/>
              </a:ext>
            </a:extLst>
          </p:cNvPr>
          <p:cNvSpPr txBox="1">
            <a:spLocks/>
          </p:cNvSpPr>
          <p:nvPr/>
        </p:nvSpPr>
        <p:spPr>
          <a:xfrm>
            <a:off x="4001332" y="5185547"/>
            <a:ext cx="1778815" cy="382132"/>
          </a:xfrm>
          <a:prstGeom prst="rect">
            <a:avLst/>
          </a:prstGeom>
        </p:spPr>
        <p:txBody>
          <a:bodyPr>
            <a:noAutofit/>
          </a:bodyPr>
          <a:lstStyle>
            <a:lvl1pPr marL="0" indent="0" algn="l" defTabSz="1005840" rtl="0" eaLnBrk="1" latinLnBrk="0" hangingPunct="1">
              <a:lnSpc>
                <a:spcPct val="90000"/>
              </a:lnSpc>
              <a:spcBef>
                <a:spcPts val="1100"/>
              </a:spcBef>
              <a:buFont typeface="Arial" panose="020B0604020202020204" pitchFamily="34" charset="0"/>
              <a:buNone/>
              <a:defRPr sz="16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r>
              <a:rPr lang="en-US" sz="2400" b="1"/>
              <a:t>None</a:t>
            </a:r>
            <a:endParaRPr lang="en-US" sz="2000" b="1"/>
          </a:p>
        </p:txBody>
      </p:sp>
      <p:sp>
        <p:nvSpPr>
          <p:cNvPr id="5" name="Text Placeholder 4">
            <a:extLst>
              <a:ext uri="{FF2B5EF4-FFF2-40B4-BE49-F238E27FC236}">
                <a16:creationId xmlns:a16="http://schemas.microsoft.com/office/drawing/2014/main" id="{B0050B02-EFE1-B558-F081-287C33FA63DB}"/>
              </a:ext>
            </a:extLst>
          </p:cNvPr>
          <p:cNvSpPr>
            <a:spLocks noGrp="1"/>
          </p:cNvSpPr>
          <p:nvPr>
            <p:ph type="body" sz="quarter" idx="13"/>
          </p:nvPr>
        </p:nvSpPr>
        <p:spPr>
          <a:xfrm>
            <a:off x="692150" y="6889750"/>
            <a:ext cx="7812582" cy="568325"/>
          </a:xfrm>
        </p:spPr>
        <p:txBody>
          <a:bodyPr>
            <a:normAutofit/>
          </a:bodyPr>
          <a:lstStyle/>
          <a:p>
            <a:pPr marL="0" indent="0">
              <a:buNone/>
            </a:pPr>
            <a:r>
              <a:rPr lang="en-US"/>
              <a:t>Required: </a:t>
            </a:r>
            <a:r>
              <a:rPr lang="en-US" b="0"/>
              <a:t>Name, Birthdate, Vaccine, Date Given, Health Care Provider</a:t>
            </a:r>
          </a:p>
        </p:txBody>
      </p:sp>
      <p:sp>
        <p:nvSpPr>
          <p:cNvPr id="2" name="TextBox 1">
            <a:extLst>
              <a:ext uri="{FF2B5EF4-FFF2-40B4-BE49-F238E27FC236}">
                <a16:creationId xmlns:a16="http://schemas.microsoft.com/office/drawing/2014/main" id="{4F5710E0-0C3D-C37E-0D74-70782F9CAAF6}"/>
              </a:ext>
            </a:extLst>
          </p:cNvPr>
          <p:cNvSpPr txBox="1"/>
          <p:nvPr/>
        </p:nvSpPr>
        <p:spPr>
          <a:xfrm>
            <a:off x="1935126" y="8006845"/>
            <a:ext cx="6513958" cy="276999"/>
          </a:xfrm>
          <a:prstGeom prst="rect">
            <a:avLst/>
          </a:prstGeom>
          <a:noFill/>
        </p:spPr>
        <p:txBody>
          <a:bodyPr wrap="square" rtlCol="0">
            <a:spAutoFit/>
          </a:bodyPr>
          <a:lstStyle/>
          <a:p>
            <a:pPr algn="ctr"/>
            <a:r>
              <a:rPr lang="en-US" sz="1200"/>
              <a:t>Instructors: See the notes section for more information.</a:t>
            </a:r>
          </a:p>
        </p:txBody>
      </p:sp>
    </p:spTree>
    <p:extLst>
      <p:ext uri="{BB962C8B-B14F-4D97-AF65-F5344CB8AC3E}">
        <p14:creationId xmlns:p14="http://schemas.microsoft.com/office/powerpoint/2010/main" val="2686063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defPPr>
      </a:lstStyle>
    </a:tx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F434BA093413478BC3AB1DDBCD27AE" ma:contentTypeVersion="2" ma:contentTypeDescription="Create a new document." ma:contentTypeScope="" ma:versionID="121ee757fa67a4cbab9e377da653cabe">
  <xsd:schema xmlns:xsd="http://www.w3.org/2001/XMLSchema" xmlns:xs="http://www.w3.org/2001/XMLSchema" xmlns:p="http://schemas.microsoft.com/office/2006/metadata/properties" xmlns:ns1="http://schemas.microsoft.com/sharepoint/v3" targetNamespace="http://schemas.microsoft.com/office/2006/metadata/properties" ma:root="true" ma:fieldsID="b7d0c715141d03e7c3fe65ab0fa3c9e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4135B9-AD03-478A-BCE2-E895625EF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B2D9F3-18F8-4527-BECD-A178CD0C36AD}">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9CADBA3E-0E51-49C5-83A7-DF769E04C4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4347</TotalTime>
  <Words>5821</Words>
  <Application>Microsoft Office PowerPoint</Application>
  <PresentationFormat>Custom</PresentationFormat>
  <Paragraphs>1131</Paragraphs>
  <Slides>47</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Arial,Sans-Serif</vt:lpstr>
      <vt:lpstr>Calibri</vt:lpstr>
      <vt:lpstr>Century Gothic</vt:lpstr>
      <vt:lpstr>Tahoma</vt:lpstr>
      <vt:lpstr>Times New Roman</vt:lpstr>
      <vt:lpstr>Office Theme</vt:lpstr>
      <vt:lpstr>California School Immunization Requirements</vt:lpstr>
      <vt:lpstr>Becoming Immunization Champions</vt:lpstr>
      <vt:lpstr>It’s the Law</vt:lpstr>
      <vt:lpstr>School Guide</vt:lpstr>
      <vt:lpstr>Blue Card</vt:lpstr>
      <vt:lpstr>Steps for Processing Records</vt:lpstr>
      <vt:lpstr>Can A Student Attend School?</vt:lpstr>
      <vt:lpstr>Let’s Practice</vt:lpstr>
      <vt:lpstr>Student 1</vt:lpstr>
      <vt:lpstr>Student 1: Immunization Record</vt:lpstr>
      <vt:lpstr>Student 1: Check Requirements</vt:lpstr>
      <vt:lpstr>Has All Required Vaccine Doses: Unconditional</vt:lpstr>
      <vt:lpstr>Student 2</vt:lpstr>
      <vt:lpstr>Student 2 (PME)</vt:lpstr>
      <vt:lpstr>Student 2: Immunization Record (page 1)</vt:lpstr>
      <vt:lpstr>Student 2: Immunization Record (page 2)</vt:lpstr>
      <vt:lpstr>Student 2: Check Requirements</vt:lpstr>
      <vt:lpstr>PME + All Other Doses: Unconditional</vt:lpstr>
      <vt:lpstr>Student 3</vt:lpstr>
      <vt:lpstr>Student 3 (TME)</vt:lpstr>
      <vt:lpstr>Student 3 (Immunization Record page 1)</vt:lpstr>
      <vt:lpstr>Student 3 (Immunization Record page 2)</vt:lpstr>
      <vt:lpstr>Student 3: Check Requirements</vt:lpstr>
      <vt:lpstr>TME + All Other Doses: Conditional</vt:lpstr>
      <vt:lpstr>Student 4</vt:lpstr>
      <vt:lpstr>Student 4: No TME</vt:lpstr>
      <vt:lpstr>Student 4: Check Due Date</vt:lpstr>
      <vt:lpstr>Student 4: Earliest Dose May Be Given</vt:lpstr>
      <vt:lpstr>Student 4: Set Follow-Up Date</vt:lpstr>
      <vt:lpstr>Missing Doses Not Due: Conditional</vt:lpstr>
      <vt:lpstr>Send a Reminder</vt:lpstr>
      <vt:lpstr>Receive Final Doses: Unconditional</vt:lpstr>
      <vt:lpstr>Student 5</vt:lpstr>
      <vt:lpstr>Student 5: Immunization Record (page 1)</vt:lpstr>
      <vt:lpstr>Student 5: Immunization Record (page 2)</vt:lpstr>
      <vt:lpstr>Student 5: Check Requirements</vt:lpstr>
      <vt:lpstr>Student 5: Check Due Date</vt:lpstr>
      <vt:lpstr>Missing Doses Overdue: Don’t Admit</vt:lpstr>
      <vt:lpstr>Proof of Missing Doses: Unconditional</vt:lpstr>
      <vt:lpstr>Additional Tips</vt:lpstr>
      <vt:lpstr>Roster of Students Missing Doses</vt:lpstr>
      <vt:lpstr>Special Situations</vt:lpstr>
      <vt:lpstr>More Special Situations</vt:lpstr>
      <vt:lpstr>ShotsForSchool.org</vt:lpstr>
      <vt:lpstr>Resources</vt:lpstr>
      <vt:lpstr>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School Immunization Requirements</dc:title>
  <dc:creator>Henry, Kerdlyn@CDPH</dc:creator>
  <cp:lastModifiedBy>Henry, Kerdlyn@CDPH</cp:lastModifiedBy>
  <cp:revision>124</cp:revision>
  <dcterms:created xsi:type="dcterms:W3CDTF">2021-07-08T23:43:51Z</dcterms:created>
  <dcterms:modified xsi:type="dcterms:W3CDTF">2024-04-22T14:16:51Z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0x01010093F434BA093413478BC3AB1DDBCD27AE</vt:lpwstr>
  </property>
  <property fmtid="{D5CDD505-2E9C-101B-9397-08002B2CF9AE}" pid="3" name="ArticulateGUID">
    <vt:lpwstr>C05E0E60-5835-4D4A-9114-DCD9EB073016</vt:lpwstr>
  </property>
  <property fmtid="{D5CDD505-2E9C-101B-9397-08002B2CF9AE}" pid="4" name="ArticulatePath">
    <vt:lpwstr>Enrollment Kit PM July 12-Troy</vt:lpwstr>
  </property>
  <property fmtid="{D5CDD505-2E9C-101B-9397-08002B2CF9AE}" pid="5" name="MediaServiceImageTags">
    <vt:lpwstr/>
  </property>
  <property fmtid="{D5CDD505-2E9C-101B-9397-08002B2CF9AE}" pid="6" name="e703b7d8b6284097bcc8d89d108ab72a">
    <vt:lpwstr>English|25e340a5-d50c-48d7-adc0-a905fb7bff5c</vt:lpwstr>
  </property>
  <property fmtid="{D5CDD505-2E9C-101B-9397-08002B2CF9AE}" pid="7" name="TaxCatchAll">
    <vt:lpwstr>97;#English|25e340a5-d50c-48d7-adc0-a905fb7bff5c</vt:lpwstr>
  </property>
  <property fmtid="{D5CDD505-2E9C-101B-9397-08002B2CF9AE}" pid="8" name="Content Language">
    <vt:lpwstr>97;#English|25e340a5-d50c-48d7-adc0-a905fb7bff5c</vt:lpwstr>
  </property>
</Properties>
</file>